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837" r:id="rId1"/>
  </p:sldMasterIdLst>
  <p:notesMasterIdLst>
    <p:notesMasterId r:id="rId26"/>
  </p:notesMasterIdLst>
  <p:handoutMasterIdLst>
    <p:handoutMasterId r:id="rId27"/>
  </p:handoutMasterIdLst>
  <p:sldIdLst>
    <p:sldId id="259" r:id="rId2"/>
    <p:sldId id="365" r:id="rId3"/>
    <p:sldId id="366" r:id="rId4"/>
    <p:sldId id="367" r:id="rId5"/>
    <p:sldId id="368" r:id="rId6"/>
    <p:sldId id="342" r:id="rId7"/>
    <p:sldId id="345" r:id="rId8"/>
    <p:sldId id="344" r:id="rId9"/>
    <p:sldId id="346" r:id="rId10"/>
    <p:sldId id="347" r:id="rId11"/>
    <p:sldId id="348" r:id="rId12"/>
    <p:sldId id="343" r:id="rId13"/>
    <p:sldId id="349" r:id="rId14"/>
    <p:sldId id="351" r:id="rId15"/>
    <p:sldId id="352" r:id="rId16"/>
    <p:sldId id="353" r:id="rId17"/>
    <p:sldId id="354" r:id="rId18"/>
    <p:sldId id="355" r:id="rId19"/>
    <p:sldId id="356" r:id="rId20"/>
    <p:sldId id="357" r:id="rId21"/>
    <p:sldId id="359" r:id="rId22"/>
    <p:sldId id="358" r:id="rId23"/>
    <p:sldId id="360" r:id="rId24"/>
    <p:sldId id="361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clrMru>
    <a:srgbClr val="00FF00"/>
    <a:srgbClr val="0000FF"/>
    <a:srgbClr val="FFFFFF"/>
    <a:srgbClr val="FFFF00"/>
    <a:srgbClr val="007F01"/>
    <a:srgbClr val="AF6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87" autoAdjust="0"/>
    <p:restoredTop sz="85238" autoAdjust="0"/>
  </p:normalViewPr>
  <p:slideViewPr>
    <p:cSldViewPr>
      <p:cViewPr varScale="1">
        <p:scale>
          <a:sx n="108" d="100"/>
          <a:sy n="108" d="100"/>
        </p:scale>
        <p:origin x="17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11A92F-BFF1-2C4D-BDE3-CA51CB06E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4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AA8E0A-CCC1-D94E-B743-412AC2085B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096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003D5-1CE8-8E49-81EF-6A9F2DFF63B8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 To print these slides in </a:t>
            </a:r>
            <a:r>
              <a:rPr lang="en-US" dirty="0" err="1"/>
              <a:t>grayscale</a:t>
            </a:r>
            <a:r>
              <a:rPr lang="en-US" dirty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/>
              <a:t>Grayscale</a:t>
            </a:r>
            <a:r>
              <a:rPr lang="en-US" dirty="0"/>
              <a:t>.”  Everything should be clearly legible then.  This is how I also generate the .</a:t>
            </a:r>
            <a:r>
              <a:rPr lang="en-US" dirty="0" err="1"/>
              <a:t>pdf</a:t>
            </a:r>
            <a:r>
              <a:rPr lang="en-US" dirty="0"/>
              <a:t> handouts.</a:t>
            </a:r>
          </a:p>
        </p:txBody>
      </p:sp>
    </p:spTree>
    <p:extLst>
      <p:ext uri="{BB962C8B-B14F-4D97-AF65-F5344CB8AC3E}">
        <p14:creationId xmlns:p14="http://schemas.microsoft.com/office/powerpoint/2010/main" val="2064036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EC92D-89E6-BD48-93F0-E8421970EB6E}" type="slidenum">
              <a:rPr lang="en-US"/>
              <a:pPr/>
              <a:t>10</a:t>
            </a:fld>
            <a:endParaRPr 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 This example could best use an ellipsoidal model of some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916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E60D2-5B7F-194B-9AEF-8F6C680BE3EB}" type="slidenum">
              <a:rPr lang="en-US"/>
              <a:pPr/>
              <a:t>11</a:t>
            </a:fld>
            <a:endParaRPr lang="en-US"/>
          </a:p>
        </p:txBody>
      </p:sp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73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EFE5D2-568F-3945-B210-A4D272D11E2B}" type="slidenum">
              <a:rPr lang="en-US"/>
              <a:pPr/>
              <a:t>12</a:t>
            </a:fld>
            <a:endParaRPr lang="en-US"/>
          </a:p>
        </p:txBody>
      </p:sp>
      <p:sp>
        <p:nvSpPr>
          <p:cNvPr id="50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8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8ED27B-1EFC-9341-8EEA-F771BE6D91BD}" type="slidenum">
              <a:rPr lang="en-US"/>
              <a:pPr/>
              <a:t>13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626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1EBD0-886B-F84D-B11A-5CA8EB28F6A6}" type="slidenum">
              <a:rPr lang="en-US"/>
              <a:pPr/>
              <a:t>14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9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7CFF3-B9C7-E046-A0E4-1E3EE8AB2234}" type="slidenum">
              <a:rPr lang="en-US"/>
              <a:pPr/>
              <a:t>15</a:t>
            </a:fld>
            <a:endParaRPr lang="en-US"/>
          </a:p>
        </p:txBody>
      </p:sp>
      <p:sp>
        <p:nvSpPr>
          <p:cNvPr id="512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91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A5FB3-280A-6447-8AE1-139D03BD6808}" type="slidenum">
              <a:rPr lang="en-US"/>
              <a:pPr/>
              <a:t>16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4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9E07E7-70D2-BD42-ADA2-48E772E75BF5}" type="slidenum">
              <a:rPr lang="en-US"/>
              <a:pPr/>
              <a:t>17</a:t>
            </a:fld>
            <a:endParaRPr lang="en-US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384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24277-3675-E44D-9C2C-4960800DAE8D}" type="slidenum">
              <a:rPr lang="en-US"/>
              <a:pPr/>
              <a:t>18</a:t>
            </a:fld>
            <a:endParaRPr lang="en-US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1st order energy	= tension</a:t>
            </a:r>
          </a:p>
          <a:p>
            <a:r>
              <a:rPr lang="en-US"/>
              <a:t>2nd order energy	= curvature</a:t>
            </a:r>
          </a:p>
        </p:txBody>
      </p:sp>
    </p:spTree>
    <p:extLst>
      <p:ext uri="{BB962C8B-B14F-4D97-AF65-F5344CB8AC3E}">
        <p14:creationId xmlns:p14="http://schemas.microsoft.com/office/powerpoint/2010/main" val="1192502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E4E5A-EFB3-CC44-9B4A-FC42ABB91F36}" type="slidenum">
              <a:rPr lang="en-US"/>
              <a:pPr/>
              <a:t>19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80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4F93F-5C30-754E-AC3A-7468BB9DF3B4}" type="slidenum">
              <a:rPr lang="en-US"/>
              <a:pPr/>
              <a:t>2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690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0BEB11-7EFA-7B4E-90AC-1B371CF419DE}" type="slidenum">
              <a:rPr lang="en-US"/>
              <a:pPr/>
              <a:t>20</a:t>
            </a:fld>
            <a:endParaRPr lang="en-US"/>
          </a:p>
        </p:txBody>
      </p:sp>
      <p:sp>
        <p:nvSpPr>
          <p:cNvPr id="516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55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9495BE-AEFF-8E43-83B9-1188BD9604D4}" type="slidenum">
              <a:rPr lang="en-US"/>
              <a:pPr/>
              <a:t>21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592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00BB7-F7A8-B640-BC85-1C4B46B8F081}" type="slidenum">
              <a:rPr lang="en-US"/>
              <a:pPr/>
              <a:t>22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37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B5F14D-4684-3B4F-848F-CA055A6C134B}" type="slidenum">
              <a:rPr lang="en-US"/>
              <a:pPr/>
              <a:t>23</a:t>
            </a:fld>
            <a:endParaRPr lang="en-US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238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D641EE-839E-AC4F-8DDC-3B881D94CCBA}" type="slidenum">
              <a:rPr lang="en-US"/>
              <a:pPr/>
              <a:t>24</a:t>
            </a:fld>
            <a:endParaRPr lang="en-US"/>
          </a:p>
        </p:txBody>
      </p:sp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42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2485C-8AE3-DB44-BC4D-4A7CAC637EB6}" type="slidenum">
              <a:rPr lang="en-US"/>
              <a:pPr/>
              <a:t>3</a:t>
            </a:fld>
            <a:endParaRPr lang="en-US"/>
          </a:p>
        </p:txBody>
      </p:sp>
      <p:sp>
        <p:nvSpPr>
          <p:cNvPr id="411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SLOW &amp; DISCUSS    (next 3 slides)</a:t>
            </a:r>
          </a:p>
        </p:txBody>
      </p:sp>
    </p:spTree>
    <p:extLst>
      <p:ext uri="{BB962C8B-B14F-4D97-AF65-F5344CB8AC3E}">
        <p14:creationId xmlns:p14="http://schemas.microsoft.com/office/powerpoint/2010/main" val="1203250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864C56-10E4-D048-87D0-F6CD48556F6E}" type="slidenum">
              <a:rPr lang="en-US"/>
              <a:pPr/>
              <a:t>4</a:t>
            </a:fld>
            <a:endParaRPr lang="en-US"/>
          </a:p>
        </p:txBody>
      </p:sp>
      <p:sp>
        <p:nvSpPr>
          <p:cNvPr id="431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Will be VERY RELAVNT later.</a:t>
            </a:r>
          </a:p>
        </p:txBody>
      </p:sp>
    </p:spTree>
    <p:extLst>
      <p:ext uri="{BB962C8B-B14F-4D97-AF65-F5344CB8AC3E}">
        <p14:creationId xmlns:p14="http://schemas.microsoft.com/office/powerpoint/2010/main" val="175145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7DCDA8-2BA5-E945-B3C5-B37B97745145}" type="slidenum">
              <a:rPr lang="en-US"/>
              <a:pPr/>
              <a:t>5</a:t>
            </a:fld>
            <a:endParaRPr lang="en-US"/>
          </a:p>
        </p:txBody>
      </p:sp>
      <p:sp>
        <p:nvSpPr>
          <p:cNvPr id="4474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16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4ED95-EBAE-9F4F-ABB4-FD60C5995628}" type="slidenum">
              <a:rPr lang="en-US"/>
              <a:pPr/>
              <a:t>6</a:t>
            </a:fld>
            <a:endParaRPr lang="en-US"/>
          </a:p>
        </p:txBody>
      </p:sp>
      <p:sp>
        <p:nvSpPr>
          <p:cNvPr id="50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5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22DD3-3C16-4B42-A34E-ABFE544C2631}" type="slidenum">
              <a:rPr lang="en-US"/>
              <a:pPr/>
              <a:t>7</a:t>
            </a:fld>
            <a:endParaRPr lang="en-US"/>
          </a:p>
        </p:txBody>
      </p:sp>
      <p:sp>
        <p:nvSpPr>
          <p:cNvPr id="506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74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67B98-DB72-4E40-AF7A-292161F261DC}" type="slidenum">
              <a:rPr lang="en-US"/>
              <a:pPr/>
              <a:t>8</a:t>
            </a:fld>
            <a:endParaRPr 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467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030408-EE16-7840-B118-72538C982429}" type="slidenum">
              <a:rPr lang="en-US"/>
              <a:pPr/>
              <a:t>9</a:t>
            </a:fld>
            <a:endParaRPr 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 &amp; Tree example</a:t>
            </a:r>
          </a:p>
          <a:p>
            <a:r>
              <a:rPr lang="en-US"/>
              <a:t>Mimic human vision:   low level (edges/brightness)   +   high level (expected shape)</a:t>
            </a:r>
          </a:p>
        </p:txBody>
      </p:sp>
    </p:spTree>
    <p:extLst>
      <p:ext uri="{BB962C8B-B14F-4D97-AF65-F5344CB8AC3E}">
        <p14:creationId xmlns:p14="http://schemas.microsoft.com/office/powerpoint/2010/main" val="2088944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itk@galeotti.net?subject=ITK%20Lecture%20Permissions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9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37358"/>
            <a:ext cx="77724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897880"/>
            <a:ext cx="77724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00A7-0510-F145-B41F-1564188B4C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637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2672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740845"/>
            <a:ext cx="31821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9D0AF-9F41-5542-ADD6-9D8EF4CA94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74962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F93F5-60A9-E44E-944D-A897689F0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87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DD947C39-753A-1243-AD70-868C1D08BA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2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4C43137-6750-EE4F-8F1B-BE2F8CD4E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64958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9995245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691656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381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85800" y="3886200"/>
            <a:ext cx="77724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414027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5819153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83598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N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1030" y="6172201"/>
            <a:ext cx="7901940" cy="685800"/>
            <a:chOff x="708660" y="6172201"/>
            <a:chExt cx="790194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01272" y="6172201"/>
              <a:ext cx="68093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2012 - 2020 Carnegie Mellon University (CMU), was made possible in part by NIH NLM contract# HHSN276201000580P, and is licensed under a Creative Commons Attribution-</a:t>
              </a:r>
              <a:r>
                <a:rPr lang="en-US" sz="900" dirty="0" err="1">
                  <a:latin typeface="+mn-lt"/>
                </a:rPr>
                <a:t>NonCommercial</a:t>
              </a:r>
              <a:r>
                <a:rPr lang="en-US" sz="900" dirty="0">
                  <a:latin typeface="+mn-lt"/>
                </a:rPr>
                <a:t> 3.0 </a:t>
              </a:r>
              <a:r>
                <a:rPr lang="en-US" sz="900" dirty="0" err="1">
                  <a:latin typeface="+mn-lt"/>
                </a:rPr>
                <a:t>Unported</a:t>
              </a:r>
              <a:r>
                <a:rPr lang="en-US" sz="900" dirty="0">
                  <a:latin typeface="+mn-lt"/>
                </a:rPr>
                <a:t> License.  To view a copy of this license, visit http://</a:t>
              </a:r>
              <a:r>
                <a:rPr lang="en-US" sz="900" dirty="0" err="1">
                  <a:latin typeface="+mn-lt"/>
                </a:rPr>
                <a:t>creativecommons.org</a:t>
              </a:r>
              <a:r>
                <a:rPr lang="en-US" sz="900" dirty="0">
                  <a:latin typeface="+mn-lt"/>
                </a:rPr>
                <a:t>/licenses/by-</a:t>
              </a:r>
              <a:r>
                <a:rPr lang="en-US" sz="900" dirty="0" err="1">
                  <a:latin typeface="+mn-lt"/>
                </a:rPr>
                <a:t>nc</a:t>
              </a:r>
              <a:r>
                <a:rPr lang="en-US" sz="900" dirty="0">
                  <a:latin typeface="+mn-lt"/>
                </a:rPr>
                <a:t>/3.0/ 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866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14400" y="4420426"/>
            <a:ext cx="7315200" cy="20565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4572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Spring 2020</a:t>
            </a:r>
          </a:p>
          <a:p>
            <a:pPr fontAlgn="auto">
              <a:spcAft>
                <a:spcPts val="0"/>
              </a:spcAft>
            </a:pPr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fontAlgn="auto">
              <a:spcAft>
                <a:spcPts val="0"/>
              </a:spcAft>
            </a:pPr>
            <a:endParaRPr lang="en-US" sz="2400" dirty="0"/>
          </a:p>
          <a:p>
            <a:pPr fontAlgn="auto">
              <a:spcAft>
                <a:spcPts val="0"/>
              </a:spcAft>
            </a:pPr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4156715160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1829459"/>
      </p:ext>
    </p:extLst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7612632"/>
      </p:ext>
    </p:extLst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8965200"/>
      </p:ext>
    </p:extLst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7891836"/>
      </p:ext>
    </p:extLst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N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21030" y="6172201"/>
            <a:ext cx="7901940" cy="685800"/>
            <a:chOff x="708660" y="6172201"/>
            <a:chExt cx="790194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01272" y="6172201"/>
              <a:ext cx="68093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2012 - 2020 Carnegie Mellon University (CMU), was made possible in part by NIH NLM contract# HHSN276201000580P, and is licensed under a Creative Commons Attribution-</a:t>
              </a:r>
              <a:r>
                <a:rPr lang="en-US" sz="900" dirty="0" err="1">
                  <a:latin typeface="+mn-lt"/>
                </a:rPr>
                <a:t>NonCommercial</a:t>
              </a:r>
              <a:r>
                <a:rPr lang="en-US" sz="900" dirty="0">
                  <a:latin typeface="+mn-lt"/>
                </a:rPr>
                <a:t> 3.0 </a:t>
              </a:r>
              <a:r>
                <a:rPr lang="en-US" sz="900" dirty="0" err="1">
                  <a:latin typeface="+mn-lt"/>
                </a:rPr>
                <a:t>Unported</a:t>
              </a:r>
              <a:r>
                <a:rPr lang="en-US" sz="900" dirty="0">
                  <a:latin typeface="+mn-lt"/>
                </a:rPr>
                <a:t> License.  To view a copy of this license, visit http://</a:t>
              </a:r>
              <a:r>
                <a:rPr lang="en-US" sz="900" dirty="0" err="1">
                  <a:latin typeface="+mn-lt"/>
                </a:rPr>
                <a:t>creativecommons.org</a:t>
              </a:r>
              <a:r>
                <a:rPr lang="en-US" sz="900" dirty="0">
                  <a:latin typeface="+mn-lt"/>
                </a:rPr>
                <a:t>/licenses/by-</a:t>
              </a:r>
              <a:r>
                <a:rPr lang="en-US" sz="900" dirty="0" err="1">
                  <a:latin typeface="+mn-lt"/>
                </a:rPr>
                <a:t>nc</a:t>
              </a:r>
              <a:r>
                <a:rPr lang="en-US" sz="900" dirty="0">
                  <a:latin typeface="+mn-lt"/>
                </a:rPr>
                <a:t>/3.0/ 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866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14400" y="4038600"/>
            <a:ext cx="7315200" cy="2056574"/>
          </a:xfrm>
          <a:noFill/>
          <a:ln/>
        </p:spPr>
        <p:txBody>
          <a:bodyPr>
            <a:normAutofit/>
          </a:bodyPr>
          <a:lstStyle>
            <a:lvl1pPr marL="45720" indent="0" algn="ctr">
              <a:buNone/>
              <a:defRPr/>
            </a:lvl1pPr>
          </a:lstStyle>
          <a:p>
            <a:pPr algn="ctr"/>
            <a:r>
              <a:rPr lang="en-US" sz="2400" dirty="0"/>
              <a:t>Spring 2020</a:t>
            </a:r>
          </a:p>
          <a:p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1382948627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(C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6172201"/>
            <a:ext cx="7772400" cy="685800"/>
            <a:chOff x="734100" y="6172201"/>
            <a:chExt cx="772410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29172" y="6172201"/>
              <a:ext cx="66290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2008</a:t>
              </a:r>
              <a:r>
                <a:rPr lang="en-US" sz="900" kern="1200" baseline="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to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2020</a:t>
              </a:r>
              <a:r>
                <a:rPr lang="en-US" sz="900" dirty="0">
                  <a:latin typeface="+mn-lt"/>
                </a:rPr>
                <a:t> Carnegie Mellon University (CMU), 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is licensed under a Creative Commons Attribution 3.0 Unported License.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/licenses/by/3.0/ </a:t>
              </a:r>
              <a:r>
                <a:rPr lang="en-US" sz="900" dirty="0">
                  <a:latin typeface="+mn-lt"/>
                </a:rPr>
                <a:t>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  <a:endParaRPr lang="en-US" sz="900" baseline="0" dirty="0">
                <a:latin typeface="+mn-lt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0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9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914400" y="4038600"/>
            <a:ext cx="7315200" cy="2056574"/>
          </a:xfrm>
          <a:noFill/>
          <a:ln/>
        </p:spPr>
        <p:txBody>
          <a:bodyPr>
            <a:normAutofit/>
          </a:bodyPr>
          <a:lstStyle>
            <a:lvl1pPr marL="45720" indent="0" algn="ctr">
              <a:buNone/>
              <a:defRPr/>
            </a:lvl1pPr>
          </a:lstStyle>
          <a:p>
            <a:pPr algn="ctr"/>
            <a:r>
              <a:rPr lang="en-US" sz="2400" dirty="0"/>
              <a:t>Spring 2020</a:t>
            </a:r>
          </a:p>
          <a:p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28545446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CC ITKv4-Contrac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38600"/>
            <a:ext cx="7315200" cy="205657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6172201"/>
            <a:ext cx="7772400" cy="685800"/>
            <a:chOff x="734100" y="6172201"/>
            <a:chExt cx="7724100" cy="685800"/>
          </a:xfrm>
        </p:grpSpPr>
        <p:sp>
          <p:nvSpPr>
            <p:cNvPr id="11" name="TextBox 10">
              <a:hlinkClick r:id="rId2"/>
            </p:cNvPr>
            <p:cNvSpPr txBox="1"/>
            <p:nvPr/>
          </p:nvSpPr>
          <p:spPr>
            <a:xfrm>
              <a:off x="1829172" y="6172201"/>
              <a:ext cx="6629028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dirty="0">
                  <a:latin typeface="+mn-lt"/>
                </a:rPr>
                <a:t>The</a:t>
              </a:r>
              <a:r>
                <a:rPr lang="en-US" sz="900" baseline="0" dirty="0">
                  <a:latin typeface="+mn-lt"/>
                </a:rPr>
                <a:t> content of these slides </a:t>
              </a:r>
              <a:r>
                <a:rPr lang="en-US" sz="900" dirty="0">
                  <a:latin typeface="+mn-lt"/>
                </a:rPr>
                <a:t>by John Galeotti, © 2008</a:t>
              </a:r>
              <a:r>
                <a:rPr lang="en-US" sz="900" kern="1200" baseline="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to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 2020</a:t>
              </a:r>
              <a:r>
                <a:rPr lang="en-US" sz="900" dirty="0">
                  <a:latin typeface="+mn-lt"/>
                </a:rPr>
                <a:t> Carnegie Mellon University (CMU), was made possible in part by NIH NLM contract# HHSN276201000580P, and 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is licensed under a Creative Commons Attribution 3.0 Unported License. To view a copy of this license, visit http://</a:t>
              </a:r>
              <a:r>
                <a:rPr lang="en-US" sz="900" kern="1200" dirty="0" err="1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/licenses/by/3.0/ </a:t>
              </a:r>
              <a:r>
                <a:rPr lang="en-US" sz="900" dirty="0">
                  <a:latin typeface="+mn-lt"/>
                </a:rPr>
                <a:t>or send a letter to Creative Commons, 171 2nd Street, Suite 300, San Francisco, California, 94105, USA.  Permissions beyond the scope of this license may be available either from CMU or by emailing </a:t>
              </a:r>
              <a:r>
                <a:rPr lang="en-US" sz="900" dirty="0" err="1">
                  <a:latin typeface="+mn-lt"/>
                </a:rPr>
                <a:t>itk@galeotti.net</a:t>
              </a:r>
              <a:r>
                <a:rPr lang="en-US" sz="900" dirty="0">
                  <a:latin typeface="+mn-lt"/>
                </a:rPr>
                <a:t>.</a:t>
              </a:r>
              <a:endParaRPr lang="en-US" sz="900" baseline="0" dirty="0">
                <a:latin typeface="+mn-lt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dirty="0">
                  <a:latin typeface="+mn-lt"/>
                </a:rPr>
                <a:t>The most recent version of these slides may be accessed online via http://</a:t>
              </a:r>
              <a:r>
                <a:rPr lang="en-US" sz="900" b="1" dirty="0" err="1">
                  <a:latin typeface="+mn-lt"/>
                </a:rPr>
                <a:t>itk.galeotti.net</a:t>
              </a:r>
              <a:r>
                <a:rPr lang="en-US" sz="900" b="1" dirty="0">
                  <a:latin typeface="+mn-lt"/>
                </a:rPr>
                <a:t>/</a:t>
              </a: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100" y="6318251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14400" y="4420426"/>
            <a:ext cx="7315200" cy="20565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4572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400" dirty="0"/>
              <a:t>Spring 2020</a:t>
            </a:r>
          </a:p>
          <a:p>
            <a:pPr fontAlgn="auto">
              <a:spcAft>
                <a:spcPts val="0"/>
              </a:spcAft>
            </a:pPr>
            <a:r>
              <a:rPr lang="en-US" sz="2400" dirty="0"/>
              <a:t>16-725 (CMU RI) : </a:t>
            </a:r>
            <a:r>
              <a:rPr lang="en-US" sz="1600" dirty="0"/>
              <a:t> </a:t>
            </a:r>
            <a:r>
              <a:rPr lang="en-US" sz="2400" dirty="0" err="1"/>
              <a:t>BioE</a:t>
            </a:r>
            <a:r>
              <a:rPr lang="en-US" sz="2400" dirty="0"/>
              <a:t> 2630 (Pitt)</a:t>
            </a:r>
          </a:p>
          <a:p>
            <a:pPr fontAlgn="auto">
              <a:spcAft>
                <a:spcPts val="0"/>
              </a:spcAft>
            </a:pPr>
            <a:endParaRPr lang="en-US" sz="2400" dirty="0"/>
          </a:p>
          <a:p>
            <a:pPr fontAlgn="auto">
              <a:spcAft>
                <a:spcPts val="0"/>
              </a:spcAft>
            </a:pPr>
            <a:r>
              <a:rPr lang="en-US" sz="2400" dirty="0"/>
              <a:t>Dr. John Galeotti</a:t>
            </a:r>
          </a:p>
        </p:txBody>
      </p:sp>
    </p:spTree>
    <p:extLst>
      <p:ext uri="{BB962C8B-B14F-4D97-AF65-F5344CB8AC3E}">
        <p14:creationId xmlns:p14="http://schemas.microsoft.com/office/powerpoint/2010/main" val="395567337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89BDA-DA7D-1D44-AA69-E2CF55AD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6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17572"/>
            <a:ext cx="77724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65097"/>
            <a:ext cx="77724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256C8-044A-E74A-9049-8EBDCE769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4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1737359"/>
            <a:ext cx="379476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776472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8A1457-F8F0-424C-A51C-B52E514245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339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7360"/>
            <a:ext cx="3581400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5730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85800" y="2359152"/>
            <a:ext cx="3810000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6" y="2359152"/>
            <a:ext cx="3776474" cy="39502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2F5B5B7-2C63-6B42-A847-DB55F41C61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0628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4FF67-45B5-084D-8701-26998BCBF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7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2008 Jan 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7ABC-9DDC-B245-A1F7-D5BB70FF82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198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7">
            <a:alphaModFix amt="67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399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40845"/>
            <a:ext cx="77724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685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/>
              <a:t>2008 Jan 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276600" y="6400800"/>
            <a:ext cx="434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fld id="{B2B85CBA-5DF7-E94E-ABB6-35EDC96655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8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2" r:id="rId15"/>
    <p:sldLayoutId id="2147483853" r:id="rId16"/>
    <p:sldLayoutId id="2147483854" r:id="rId17"/>
    <p:sldLayoutId id="2147483855" r:id="rId18"/>
    <p:sldLayoutId id="2147483856" r:id="rId19"/>
    <p:sldLayoutId id="2147483857" r:id="rId20"/>
    <p:sldLayoutId id="2147483858" r:id="rId21"/>
    <p:sldLayoutId id="2147483859" r:id="rId22"/>
    <p:sldLayoutId id="2147483860" r:id="rId23"/>
    <p:sldLayoutId id="2147483861" r:id="rId24"/>
    <p:sldLayoutId id="2147483862" r:id="rId2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i="0" kern="1200" spc="5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3200" kern="1200">
          <a:solidFill>
            <a:schemeClr val="tx1"/>
          </a:solidFill>
          <a:latin typeface="+mn-lt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10</a:t>
            </a:r>
            <a:br>
              <a:rPr lang="en-US" dirty="0"/>
            </a:br>
            <a:r>
              <a:rPr lang="en-US" dirty="0"/>
              <a:t>Segmentation, Part II (</a:t>
            </a:r>
            <a:r>
              <a:rPr lang="en-US" dirty="0" err="1"/>
              <a:t>ch</a:t>
            </a:r>
            <a:r>
              <a:rPr lang="en-US" dirty="0"/>
              <a:t> 8)</a:t>
            </a:r>
            <a:br>
              <a:rPr lang="en-US" dirty="0"/>
            </a:br>
            <a:r>
              <a:rPr lang="en-US" dirty="0"/>
              <a:t>Active Contours (Snakes)</a:t>
            </a:r>
            <a:br>
              <a:rPr lang="en-US" dirty="0"/>
            </a:br>
            <a:br>
              <a:rPr lang="en-US" sz="1000" dirty="0"/>
            </a:br>
            <a:r>
              <a:rPr lang="en-US" sz="2000" dirty="0" err="1"/>
              <a:t>ch.</a:t>
            </a:r>
            <a:r>
              <a:rPr lang="en-US" sz="2000" dirty="0"/>
              <a:t> 8 of </a:t>
            </a:r>
            <a:r>
              <a:rPr lang="en-US" sz="2000" i="1" dirty="0"/>
              <a:t>Machine Vision</a:t>
            </a:r>
            <a:r>
              <a:rPr lang="en-US" sz="2000" dirty="0"/>
              <a:t> by Wesley E. Snyder &amp; </a:t>
            </a:r>
            <a:r>
              <a:rPr lang="en-US" sz="2000" dirty="0" err="1"/>
              <a:t>Hairong</a:t>
            </a:r>
            <a:r>
              <a:rPr lang="en-US" sz="2000" dirty="0"/>
              <a:t> Qi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96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Active contours can insure</a:t>
            </a:r>
            <a:r>
              <a:rPr lang="en-US" sz="2000" baseline="30000" dirty="0"/>
              <a:t>*</a:t>
            </a:r>
            <a:r>
              <a:rPr lang="en-US" sz="2000" dirty="0"/>
              <a:t> that: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segmentation is not </a:t>
            </a:r>
            <a:r>
              <a:rPr lang="en-US" altLang="ja-JP" sz="1800" dirty="0"/>
              <a:t>“</a:t>
            </a:r>
            <a:r>
              <a:rPr lang="en-US" sz="1800" dirty="0"/>
              <a:t>drastically</a:t>
            </a:r>
            <a:r>
              <a:rPr lang="en-US" altLang="ja-JP" sz="1800" dirty="0"/>
              <a:t>”</a:t>
            </a:r>
            <a:r>
              <a:rPr lang="en-US" sz="1800" dirty="0"/>
              <a:t> too large or too small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It is approximately the right shape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There is a single, closed boundary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Active contours can still be very wrong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Just like every other segmentation method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1600" baseline="30000" dirty="0"/>
              <a:t>	*</a:t>
            </a:r>
            <a:r>
              <a:rPr lang="en-US" sz="1600" dirty="0"/>
              <a:t> Requires careful usage.</a:t>
            </a:r>
          </a:p>
        </p:txBody>
      </p:sp>
      <p:pic>
        <p:nvPicPr>
          <p:cNvPr id="7" name="Content Placeholder 11" descr="253.t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2184400"/>
            <a:ext cx="3251200" cy="3251200"/>
          </a:xfrm>
          <a:prstGeom prst="rect">
            <a:avLst/>
          </a:prstGeom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6D76-E8E7-3747-B2DB-2B1C8F17523C}" type="slidenum">
              <a:rPr lang="en-US"/>
              <a:pPr/>
              <a:t>10</a:t>
            </a:fld>
            <a:endParaRPr 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6" name="Freeform 5"/>
          <p:cNvSpPr/>
          <p:nvPr/>
        </p:nvSpPr>
        <p:spPr>
          <a:xfrm>
            <a:off x="6260226" y="3124200"/>
            <a:ext cx="769828" cy="665943"/>
          </a:xfrm>
          <a:custGeom>
            <a:avLst/>
            <a:gdLst>
              <a:gd name="connsiteX0" fmla="*/ 316315 w 769828"/>
              <a:gd name="connsiteY0" fmla="*/ 0 h 665943"/>
              <a:gd name="connsiteX1" fmla="*/ 446747 w 769828"/>
              <a:gd name="connsiteY1" fmla="*/ 20594 h 665943"/>
              <a:gd name="connsiteX2" fmla="*/ 481071 w 769828"/>
              <a:gd name="connsiteY2" fmla="*/ 48054 h 665943"/>
              <a:gd name="connsiteX3" fmla="*/ 563450 w 769828"/>
              <a:gd name="connsiteY3" fmla="*/ 75513 h 665943"/>
              <a:gd name="connsiteX4" fmla="*/ 618369 w 769828"/>
              <a:gd name="connsiteY4" fmla="*/ 89243 h 665943"/>
              <a:gd name="connsiteX5" fmla="*/ 659558 w 769828"/>
              <a:gd name="connsiteY5" fmla="*/ 109838 h 665943"/>
              <a:gd name="connsiteX6" fmla="*/ 687017 w 769828"/>
              <a:gd name="connsiteY6" fmla="*/ 178486 h 665943"/>
              <a:gd name="connsiteX7" fmla="*/ 666423 w 769828"/>
              <a:gd name="connsiteY7" fmla="*/ 240270 h 665943"/>
              <a:gd name="connsiteX8" fmla="*/ 714477 w 769828"/>
              <a:gd name="connsiteY8" fmla="*/ 267729 h 665943"/>
              <a:gd name="connsiteX9" fmla="*/ 762531 w 769828"/>
              <a:gd name="connsiteY9" fmla="*/ 384432 h 665943"/>
              <a:gd name="connsiteX10" fmla="*/ 748801 w 769828"/>
              <a:gd name="connsiteY10" fmla="*/ 569783 h 665943"/>
              <a:gd name="connsiteX11" fmla="*/ 570315 w 769828"/>
              <a:gd name="connsiteY11" fmla="*/ 645297 h 665943"/>
              <a:gd name="connsiteX12" fmla="*/ 467342 w 769828"/>
              <a:gd name="connsiteY12" fmla="*/ 645297 h 665943"/>
              <a:gd name="connsiteX13" fmla="*/ 330044 w 769828"/>
              <a:gd name="connsiteY13" fmla="*/ 665892 h 665943"/>
              <a:gd name="connsiteX14" fmla="*/ 233936 w 769828"/>
              <a:gd name="connsiteY14" fmla="*/ 638432 h 665943"/>
              <a:gd name="connsiteX15" fmla="*/ 165288 w 769828"/>
              <a:gd name="connsiteY15" fmla="*/ 638432 h 665943"/>
              <a:gd name="connsiteX16" fmla="*/ 34855 w 769828"/>
              <a:gd name="connsiteY16" fmla="*/ 528594 h 665943"/>
              <a:gd name="connsiteX17" fmla="*/ 27990 w 769828"/>
              <a:gd name="connsiteY17" fmla="*/ 432486 h 665943"/>
              <a:gd name="connsiteX18" fmla="*/ 531 w 769828"/>
              <a:gd name="connsiteY18" fmla="*/ 308919 h 665943"/>
              <a:gd name="connsiteX19" fmla="*/ 55450 w 769828"/>
              <a:gd name="connsiteY19" fmla="*/ 205946 h 665943"/>
              <a:gd name="connsiteX20" fmla="*/ 89774 w 769828"/>
              <a:gd name="connsiteY20" fmla="*/ 116702 h 665943"/>
              <a:gd name="connsiteX21" fmla="*/ 261396 w 769828"/>
              <a:gd name="connsiteY21" fmla="*/ 20594 h 6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828" h="665943">
                <a:moveTo>
                  <a:pt x="316315" y="0"/>
                </a:moveTo>
                <a:cubicBezTo>
                  <a:pt x="367801" y="6292"/>
                  <a:pt x="419288" y="12585"/>
                  <a:pt x="446747" y="20594"/>
                </a:cubicBezTo>
                <a:cubicBezTo>
                  <a:pt x="474206" y="28603"/>
                  <a:pt x="461621" y="38901"/>
                  <a:pt x="481071" y="48054"/>
                </a:cubicBezTo>
                <a:cubicBezTo>
                  <a:pt x="500522" y="57207"/>
                  <a:pt x="540567" y="68648"/>
                  <a:pt x="563450" y="75513"/>
                </a:cubicBezTo>
                <a:cubicBezTo>
                  <a:pt x="586333" y="82378"/>
                  <a:pt x="602351" y="83522"/>
                  <a:pt x="618369" y="89243"/>
                </a:cubicBezTo>
                <a:cubicBezTo>
                  <a:pt x="634387" y="94964"/>
                  <a:pt x="648117" y="94964"/>
                  <a:pt x="659558" y="109838"/>
                </a:cubicBezTo>
                <a:cubicBezTo>
                  <a:pt x="670999" y="124712"/>
                  <a:pt x="685873" y="156747"/>
                  <a:pt x="687017" y="178486"/>
                </a:cubicBezTo>
                <a:cubicBezTo>
                  <a:pt x="688161" y="200225"/>
                  <a:pt x="661846" y="225396"/>
                  <a:pt x="666423" y="240270"/>
                </a:cubicBezTo>
                <a:cubicBezTo>
                  <a:pt x="671000" y="255144"/>
                  <a:pt x="698459" y="243702"/>
                  <a:pt x="714477" y="267729"/>
                </a:cubicBezTo>
                <a:cubicBezTo>
                  <a:pt x="730495" y="291756"/>
                  <a:pt x="756810" y="334090"/>
                  <a:pt x="762531" y="384432"/>
                </a:cubicBezTo>
                <a:cubicBezTo>
                  <a:pt x="768252" y="434774"/>
                  <a:pt x="780837" y="526306"/>
                  <a:pt x="748801" y="569783"/>
                </a:cubicBezTo>
                <a:cubicBezTo>
                  <a:pt x="716765" y="613260"/>
                  <a:pt x="617225" y="632711"/>
                  <a:pt x="570315" y="645297"/>
                </a:cubicBezTo>
                <a:cubicBezTo>
                  <a:pt x="523405" y="657883"/>
                  <a:pt x="507387" y="641865"/>
                  <a:pt x="467342" y="645297"/>
                </a:cubicBezTo>
                <a:cubicBezTo>
                  <a:pt x="427297" y="648729"/>
                  <a:pt x="368945" y="667036"/>
                  <a:pt x="330044" y="665892"/>
                </a:cubicBezTo>
                <a:cubicBezTo>
                  <a:pt x="291143" y="664748"/>
                  <a:pt x="261395" y="643009"/>
                  <a:pt x="233936" y="638432"/>
                </a:cubicBezTo>
                <a:cubicBezTo>
                  <a:pt x="206477" y="633855"/>
                  <a:pt x="198468" y="656738"/>
                  <a:pt x="165288" y="638432"/>
                </a:cubicBezTo>
                <a:cubicBezTo>
                  <a:pt x="132108" y="620126"/>
                  <a:pt x="57738" y="562918"/>
                  <a:pt x="34855" y="528594"/>
                </a:cubicBezTo>
                <a:cubicBezTo>
                  <a:pt x="11972" y="494270"/>
                  <a:pt x="33711" y="469098"/>
                  <a:pt x="27990" y="432486"/>
                </a:cubicBezTo>
                <a:cubicBezTo>
                  <a:pt x="22269" y="395874"/>
                  <a:pt x="-4046" y="346676"/>
                  <a:pt x="531" y="308919"/>
                </a:cubicBezTo>
                <a:cubicBezTo>
                  <a:pt x="5108" y="271162"/>
                  <a:pt x="40576" y="237982"/>
                  <a:pt x="55450" y="205946"/>
                </a:cubicBezTo>
                <a:cubicBezTo>
                  <a:pt x="70324" y="173910"/>
                  <a:pt x="55450" y="147594"/>
                  <a:pt x="89774" y="116702"/>
                </a:cubicBezTo>
                <a:cubicBezTo>
                  <a:pt x="124098" y="85810"/>
                  <a:pt x="261396" y="20594"/>
                  <a:pt x="261396" y="20594"/>
                </a:cubicBezTo>
              </a:path>
            </a:pathLst>
          </a:custGeom>
          <a:ln w="38100" cmpd="sng">
            <a:gradFill flip="none" rotWithShape="1">
              <a:gsLst>
                <a:gs pos="0">
                  <a:srgbClr val="FFFF00"/>
                </a:gs>
                <a:gs pos="0">
                  <a:srgbClr val="FFFFFF">
                    <a:alpha val="50000"/>
                  </a:srgbClr>
                </a:gs>
                <a:gs pos="0">
                  <a:srgbClr val="FFFF00">
                    <a:alpha val="50000"/>
                  </a:srgbClr>
                </a:gs>
                <a:gs pos="16000">
                  <a:srgbClr val="0000FF"/>
                </a:gs>
                <a:gs pos="33000">
                  <a:srgbClr val="FFFF00"/>
                </a:gs>
                <a:gs pos="50000">
                  <a:srgbClr val="0000FF"/>
                </a:gs>
                <a:gs pos="66000">
                  <a:srgbClr val="FFFF00"/>
                </a:gs>
                <a:gs pos="83000">
                  <a:srgbClr val="0000FF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  <a:tileRect r="-100000" b="-100000"/>
            </a:gra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96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Step 1: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Initialize the boundary curve (the active contour)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Automatically,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Manually, or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Semi-automatically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Step 2: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contour moves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“Active</a:t>
            </a:r>
            <a:r>
              <a:rPr lang="en-US" altLang="ja-JP" sz="1600" dirty="0"/>
              <a:t>”</a:t>
            </a:r>
            <a:r>
              <a:rPr lang="en-US" sz="1600" dirty="0"/>
              <a:t> contour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Looks like a wiggling </a:t>
            </a:r>
            <a:r>
              <a:rPr lang="en-US" altLang="ja-JP" sz="1600" dirty="0"/>
              <a:t>“</a:t>
            </a:r>
            <a:r>
              <a:rPr lang="en-US" sz="1600" dirty="0"/>
              <a:t>snake</a:t>
            </a:r>
            <a:r>
              <a:rPr lang="en-US" altLang="ja-JP" sz="1600" dirty="0"/>
              <a:t>”</a:t>
            </a:r>
            <a:endParaRPr lang="en-US" sz="1600" dirty="0"/>
          </a:p>
          <a:p>
            <a:pPr>
              <a:lnSpc>
                <a:spcPct val="90000"/>
              </a:lnSpc>
            </a:pPr>
            <a:r>
              <a:rPr lang="en-US" sz="2000" dirty="0"/>
              <a:t>Step 3: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The contour stops moving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When many/most points on the contour line up with edge pixels</a:t>
            </a:r>
          </a:p>
        </p:txBody>
      </p:sp>
      <p:pic>
        <p:nvPicPr>
          <p:cNvPr id="7" name="Content Placeholder 11" descr="253.t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2184400"/>
            <a:ext cx="3251200" cy="3251200"/>
          </a:xfrm>
          <a:prstGeom prst="rect">
            <a:avLst/>
          </a:prstGeom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8E820-7E0D-EA40-B9F8-9F97595F79CD}" type="slidenum">
              <a:rPr lang="en-US"/>
              <a:pPr/>
              <a:t>11</a:t>
            </a:fld>
            <a:endParaRPr 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8" name="Freeform 7"/>
          <p:cNvSpPr/>
          <p:nvPr/>
        </p:nvSpPr>
        <p:spPr>
          <a:xfrm>
            <a:off x="6260226" y="3124200"/>
            <a:ext cx="769828" cy="665943"/>
          </a:xfrm>
          <a:custGeom>
            <a:avLst/>
            <a:gdLst>
              <a:gd name="connsiteX0" fmla="*/ 316315 w 769828"/>
              <a:gd name="connsiteY0" fmla="*/ 0 h 665943"/>
              <a:gd name="connsiteX1" fmla="*/ 446747 w 769828"/>
              <a:gd name="connsiteY1" fmla="*/ 20594 h 665943"/>
              <a:gd name="connsiteX2" fmla="*/ 481071 w 769828"/>
              <a:gd name="connsiteY2" fmla="*/ 48054 h 665943"/>
              <a:gd name="connsiteX3" fmla="*/ 563450 w 769828"/>
              <a:gd name="connsiteY3" fmla="*/ 75513 h 665943"/>
              <a:gd name="connsiteX4" fmla="*/ 618369 w 769828"/>
              <a:gd name="connsiteY4" fmla="*/ 89243 h 665943"/>
              <a:gd name="connsiteX5" fmla="*/ 659558 w 769828"/>
              <a:gd name="connsiteY5" fmla="*/ 109838 h 665943"/>
              <a:gd name="connsiteX6" fmla="*/ 687017 w 769828"/>
              <a:gd name="connsiteY6" fmla="*/ 178486 h 665943"/>
              <a:gd name="connsiteX7" fmla="*/ 666423 w 769828"/>
              <a:gd name="connsiteY7" fmla="*/ 240270 h 665943"/>
              <a:gd name="connsiteX8" fmla="*/ 714477 w 769828"/>
              <a:gd name="connsiteY8" fmla="*/ 267729 h 665943"/>
              <a:gd name="connsiteX9" fmla="*/ 762531 w 769828"/>
              <a:gd name="connsiteY9" fmla="*/ 384432 h 665943"/>
              <a:gd name="connsiteX10" fmla="*/ 748801 w 769828"/>
              <a:gd name="connsiteY10" fmla="*/ 569783 h 665943"/>
              <a:gd name="connsiteX11" fmla="*/ 570315 w 769828"/>
              <a:gd name="connsiteY11" fmla="*/ 645297 h 665943"/>
              <a:gd name="connsiteX12" fmla="*/ 467342 w 769828"/>
              <a:gd name="connsiteY12" fmla="*/ 645297 h 665943"/>
              <a:gd name="connsiteX13" fmla="*/ 330044 w 769828"/>
              <a:gd name="connsiteY13" fmla="*/ 665892 h 665943"/>
              <a:gd name="connsiteX14" fmla="*/ 233936 w 769828"/>
              <a:gd name="connsiteY14" fmla="*/ 638432 h 665943"/>
              <a:gd name="connsiteX15" fmla="*/ 165288 w 769828"/>
              <a:gd name="connsiteY15" fmla="*/ 638432 h 665943"/>
              <a:gd name="connsiteX16" fmla="*/ 34855 w 769828"/>
              <a:gd name="connsiteY16" fmla="*/ 528594 h 665943"/>
              <a:gd name="connsiteX17" fmla="*/ 27990 w 769828"/>
              <a:gd name="connsiteY17" fmla="*/ 432486 h 665943"/>
              <a:gd name="connsiteX18" fmla="*/ 531 w 769828"/>
              <a:gd name="connsiteY18" fmla="*/ 308919 h 665943"/>
              <a:gd name="connsiteX19" fmla="*/ 55450 w 769828"/>
              <a:gd name="connsiteY19" fmla="*/ 205946 h 665943"/>
              <a:gd name="connsiteX20" fmla="*/ 89774 w 769828"/>
              <a:gd name="connsiteY20" fmla="*/ 116702 h 665943"/>
              <a:gd name="connsiteX21" fmla="*/ 261396 w 769828"/>
              <a:gd name="connsiteY21" fmla="*/ 20594 h 665943"/>
              <a:gd name="connsiteX0" fmla="*/ 316315 w 769828"/>
              <a:gd name="connsiteY0" fmla="*/ 0 h 665943"/>
              <a:gd name="connsiteX1" fmla="*/ 446747 w 769828"/>
              <a:gd name="connsiteY1" fmla="*/ 20594 h 665943"/>
              <a:gd name="connsiteX2" fmla="*/ 481071 w 769828"/>
              <a:gd name="connsiteY2" fmla="*/ 48054 h 665943"/>
              <a:gd name="connsiteX3" fmla="*/ 563450 w 769828"/>
              <a:gd name="connsiteY3" fmla="*/ 75513 h 665943"/>
              <a:gd name="connsiteX4" fmla="*/ 618369 w 769828"/>
              <a:gd name="connsiteY4" fmla="*/ 89243 h 665943"/>
              <a:gd name="connsiteX5" fmla="*/ 659558 w 769828"/>
              <a:gd name="connsiteY5" fmla="*/ 109838 h 665943"/>
              <a:gd name="connsiteX6" fmla="*/ 687017 w 769828"/>
              <a:gd name="connsiteY6" fmla="*/ 178486 h 665943"/>
              <a:gd name="connsiteX7" fmla="*/ 679123 w 769828"/>
              <a:gd name="connsiteY7" fmla="*/ 237095 h 665943"/>
              <a:gd name="connsiteX8" fmla="*/ 714477 w 769828"/>
              <a:gd name="connsiteY8" fmla="*/ 267729 h 665943"/>
              <a:gd name="connsiteX9" fmla="*/ 762531 w 769828"/>
              <a:gd name="connsiteY9" fmla="*/ 384432 h 665943"/>
              <a:gd name="connsiteX10" fmla="*/ 748801 w 769828"/>
              <a:gd name="connsiteY10" fmla="*/ 569783 h 665943"/>
              <a:gd name="connsiteX11" fmla="*/ 570315 w 769828"/>
              <a:gd name="connsiteY11" fmla="*/ 645297 h 665943"/>
              <a:gd name="connsiteX12" fmla="*/ 467342 w 769828"/>
              <a:gd name="connsiteY12" fmla="*/ 645297 h 665943"/>
              <a:gd name="connsiteX13" fmla="*/ 330044 w 769828"/>
              <a:gd name="connsiteY13" fmla="*/ 665892 h 665943"/>
              <a:gd name="connsiteX14" fmla="*/ 233936 w 769828"/>
              <a:gd name="connsiteY14" fmla="*/ 638432 h 665943"/>
              <a:gd name="connsiteX15" fmla="*/ 165288 w 769828"/>
              <a:gd name="connsiteY15" fmla="*/ 638432 h 665943"/>
              <a:gd name="connsiteX16" fmla="*/ 34855 w 769828"/>
              <a:gd name="connsiteY16" fmla="*/ 528594 h 665943"/>
              <a:gd name="connsiteX17" fmla="*/ 27990 w 769828"/>
              <a:gd name="connsiteY17" fmla="*/ 432486 h 665943"/>
              <a:gd name="connsiteX18" fmla="*/ 531 w 769828"/>
              <a:gd name="connsiteY18" fmla="*/ 308919 h 665943"/>
              <a:gd name="connsiteX19" fmla="*/ 55450 w 769828"/>
              <a:gd name="connsiteY19" fmla="*/ 205946 h 665943"/>
              <a:gd name="connsiteX20" fmla="*/ 89774 w 769828"/>
              <a:gd name="connsiteY20" fmla="*/ 116702 h 665943"/>
              <a:gd name="connsiteX21" fmla="*/ 261396 w 769828"/>
              <a:gd name="connsiteY21" fmla="*/ 20594 h 665943"/>
              <a:gd name="connsiteX0" fmla="*/ 316315 w 769828"/>
              <a:gd name="connsiteY0" fmla="*/ 0 h 665943"/>
              <a:gd name="connsiteX1" fmla="*/ 446747 w 769828"/>
              <a:gd name="connsiteY1" fmla="*/ 20594 h 665943"/>
              <a:gd name="connsiteX2" fmla="*/ 481071 w 769828"/>
              <a:gd name="connsiteY2" fmla="*/ 48054 h 665943"/>
              <a:gd name="connsiteX3" fmla="*/ 563450 w 769828"/>
              <a:gd name="connsiteY3" fmla="*/ 75513 h 665943"/>
              <a:gd name="connsiteX4" fmla="*/ 618369 w 769828"/>
              <a:gd name="connsiteY4" fmla="*/ 89243 h 665943"/>
              <a:gd name="connsiteX5" fmla="*/ 659558 w 769828"/>
              <a:gd name="connsiteY5" fmla="*/ 109838 h 665943"/>
              <a:gd name="connsiteX6" fmla="*/ 677492 w 769828"/>
              <a:gd name="connsiteY6" fmla="*/ 178486 h 665943"/>
              <a:gd name="connsiteX7" fmla="*/ 679123 w 769828"/>
              <a:gd name="connsiteY7" fmla="*/ 237095 h 665943"/>
              <a:gd name="connsiteX8" fmla="*/ 714477 w 769828"/>
              <a:gd name="connsiteY8" fmla="*/ 267729 h 665943"/>
              <a:gd name="connsiteX9" fmla="*/ 762531 w 769828"/>
              <a:gd name="connsiteY9" fmla="*/ 384432 h 665943"/>
              <a:gd name="connsiteX10" fmla="*/ 748801 w 769828"/>
              <a:gd name="connsiteY10" fmla="*/ 569783 h 665943"/>
              <a:gd name="connsiteX11" fmla="*/ 570315 w 769828"/>
              <a:gd name="connsiteY11" fmla="*/ 645297 h 665943"/>
              <a:gd name="connsiteX12" fmla="*/ 467342 w 769828"/>
              <a:gd name="connsiteY12" fmla="*/ 645297 h 665943"/>
              <a:gd name="connsiteX13" fmla="*/ 330044 w 769828"/>
              <a:gd name="connsiteY13" fmla="*/ 665892 h 665943"/>
              <a:gd name="connsiteX14" fmla="*/ 233936 w 769828"/>
              <a:gd name="connsiteY14" fmla="*/ 638432 h 665943"/>
              <a:gd name="connsiteX15" fmla="*/ 165288 w 769828"/>
              <a:gd name="connsiteY15" fmla="*/ 638432 h 665943"/>
              <a:gd name="connsiteX16" fmla="*/ 34855 w 769828"/>
              <a:gd name="connsiteY16" fmla="*/ 528594 h 665943"/>
              <a:gd name="connsiteX17" fmla="*/ 27990 w 769828"/>
              <a:gd name="connsiteY17" fmla="*/ 432486 h 665943"/>
              <a:gd name="connsiteX18" fmla="*/ 531 w 769828"/>
              <a:gd name="connsiteY18" fmla="*/ 308919 h 665943"/>
              <a:gd name="connsiteX19" fmla="*/ 55450 w 769828"/>
              <a:gd name="connsiteY19" fmla="*/ 205946 h 665943"/>
              <a:gd name="connsiteX20" fmla="*/ 89774 w 769828"/>
              <a:gd name="connsiteY20" fmla="*/ 116702 h 665943"/>
              <a:gd name="connsiteX21" fmla="*/ 261396 w 769828"/>
              <a:gd name="connsiteY21" fmla="*/ 20594 h 665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69828" h="665943">
                <a:moveTo>
                  <a:pt x="316315" y="0"/>
                </a:moveTo>
                <a:cubicBezTo>
                  <a:pt x="367801" y="6292"/>
                  <a:pt x="419288" y="12585"/>
                  <a:pt x="446747" y="20594"/>
                </a:cubicBezTo>
                <a:cubicBezTo>
                  <a:pt x="474206" y="28603"/>
                  <a:pt x="461621" y="38901"/>
                  <a:pt x="481071" y="48054"/>
                </a:cubicBezTo>
                <a:cubicBezTo>
                  <a:pt x="500522" y="57207"/>
                  <a:pt x="540567" y="68648"/>
                  <a:pt x="563450" y="75513"/>
                </a:cubicBezTo>
                <a:cubicBezTo>
                  <a:pt x="586333" y="82378"/>
                  <a:pt x="602351" y="83522"/>
                  <a:pt x="618369" y="89243"/>
                </a:cubicBezTo>
                <a:cubicBezTo>
                  <a:pt x="634387" y="94964"/>
                  <a:pt x="649704" y="94964"/>
                  <a:pt x="659558" y="109838"/>
                </a:cubicBezTo>
                <a:cubicBezTo>
                  <a:pt x="669412" y="124712"/>
                  <a:pt x="674231" y="157277"/>
                  <a:pt x="677492" y="178486"/>
                </a:cubicBezTo>
                <a:cubicBezTo>
                  <a:pt x="680753" y="199696"/>
                  <a:pt x="672959" y="222221"/>
                  <a:pt x="679123" y="237095"/>
                </a:cubicBezTo>
                <a:cubicBezTo>
                  <a:pt x="685287" y="251969"/>
                  <a:pt x="700576" y="243173"/>
                  <a:pt x="714477" y="267729"/>
                </a:cubicBezTo>
                <a:cubicBezTo>
                  <a:pt x="728378" y="292285"/>
                  <a:pt x="756810" y="334090"/>
                  <a:pt x="762531" y="384432"/>
                </a:cubicBezTo>
                <a:cubicBezTo>
                  <a:pt x="768252" y="434774"/>
                  <a:pt x="780837" y="526306"/>
                  <a:pt x="748801" y="569783"/>
                </a:cubicBezTo>
                <a:cubicBezTo>
                  <a:pt x="716765" y="613260"/>
                  <a:pt x="617225" y="632711"/>
                  <a:pt x="570315" y="645297"/>
                </a:cubicBezTo>
                <a:cubicBezTo>
                  <a:pt x="523405" y="657883"/>
                  <a:pt x="507387" y="641865"/>
                  <a:pt x="467342" y="645297"/>
                </a:cubicBezTo>
                <a:cubicBezTo>
                  <a:pt x="427297" y="648729"/>
                  <a:pt x="368945" y="667036"/>
                  <a:pt x="330044" y="665892"/>
                </a:cubicBezTo>
                <a:cubicBezTo>
                  <a:pt x="291143" y="664748"/>
                  <a:pt x="261395" y="643009"/>
                  <a:pt x="233936" y="638432"/>
                </a:cubicBezTo>
                <a:cubicBezTo>
                  <a:pt x="206477" y="633855"/>
                  <a:pt x="198468" y="656738"/>
                  <a:pt x="165288" y="638432"/>
                </a:cubicBezTo>
                <a:cubicBezTo>
                  <a:pt x="132108" y="620126"/>
                  <a:pt x="57738" y="562918"/>
                  <a:pt x="34855" y="528594"/>
                </a:cubicBezTo>
                <a:cubicBezTo>
                  <a:pt x="11972" y="494270"/>
                  <a:pt x="33711" y="469098"/>
                  <a:pt x="27990" y="432486"/>
                </a:cubicBezTo>
                <a:cubicBezTo>
                  <a:pt x="22269" y="395874"/>
                  <a:pt x="-4046" y="346676"/>
                  <a:pt x="531" y="308919"/>
                </a:cubicBezTo>
                <a:cubicBezTo>
                  <a:pt x="5108" y="271162"/>
                  <a:pt x="40576" y="237982"/>
                  <a:pt x="55450" y="205946"/>
                </a:cubicBezTo>
                <a:cubicBezTo>
                  <a:pt x="70324" y="173910"/>
                  <a:pt x="55450" y="147594"/>
                  <a:pt x="89774" y="116702"/>
                </a:cubicBezTo>
                <a:cubicBezTo>
                  <a:pt x="124098" y="85810"/>
                  <a:pt x="261396" y="20594"/>
                  <a:pt x="261396" y="20594"/>
                </a:cubicBezTo>
              </a:path>
            </a:pathLst>
          </a:custGeom>
          <a:ln w="38100" cmpd="sng">
            <a:gradFill flip="none" rotWithShape="1">
              <a:gsLst>
                <a:gs pos="0">
                  <a:srgbClr val="FFFF00"/>
                </a:gs>
                <a:gs pos="0">
                  <a:srgbClr val="FFFFFF">
                    <a:alpha val="50000"/>
                  </a:srgbClr>
                </a:gs>
                <a:gs pos="0">
                  <a:srgbClr val="FFFF00">
                    <a:alpha val="50000"/>
                  </a:srgbClr>
                </a:gs>
                <a:gs pos="16000">
                  <a:srgbClr val="0000FF"/>
                </a:gs>
                <a:gs pos="33000">
                  <a:srgbClr val="FFFF00"/>
                </a:gs>
                <a:gs pos="50000">
                  <a:srgbClr val="0000FF"/>
                </a:gs>
                <a:gs pos="66000">
                  <a:srgbClr val="FFFF00"/>
                </a:gs>
                <a:gs pos="83000">
                  <a:srgbClr val="0000FF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  <a:tileRect r="-100000" b="-100000"/>
            </a:gra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6400800" y="3261371"/>
            <a:ext cx="492125" cy="438276"/>
          </a:xfrm>
          <a:custGeom>
            <a:avLst/>
            <a:gdLst>
              <a:gd name="connsiteX0" fmla="*/ 316315 w 769828"/>
              <a:gd name="connsiteY0" fmla="*/ 0 h 665943"/>
              <a:gd name="connsiteX1" fmla="*/ 446747 w 769828"/>
              <a:gd name="connsiteY1" fmla="*/ 20594 h 665943"/>
              <a:gd name="connsiteX2" fmla="*/ 481071 w 769828"/>
              <a:gd name="connsiteY2" fmla="*/ 48054 h 665943"/>
              <a:gd name="connsiteX3" fmla="*/ 563450 w 769828"/>
              <a:gd name="connsiteY3" fmla="*/ 75513 h 665943"/>
              <a:gd name="connsiteX4" fmla="*/ 618369 w 769828"/>
              <a:gd name="connsiteY4" fmla="*/ 89243 h 665943"/>
              <a:gd name="connsiteX5" fmla="*/ 659558 w 769828"/>
              <a:gd name="connsiteY5" fmla="*/ 109838 h 665943"/>
              <a:gd name="connsiteX6" fmla="*/ 687017 w 769828"/>
              <a:gd name="connsiteY6" fmla="*/ 178486 h 665943"/>
              <a:gd name="connsiteX7" fmla="*/ 666423 w 769828"/>
              <a:gd name="connsiteY7" fmla="*/ 240270 h 665943"/>
              <a:gd name="connsiteX8" fmla="*/ 714477 w 769828"/>
              <a:gd name="connsiteY8" fmla="*/ 267729 h 665943"/>
              <a:gd name="connsiteX9" fmla="*/ 762531 w 769828"/>
              <a:gd name="connsiteY9" fmla="*/ 384432 h 665943"/>
              <a:gd name="connsiteX10" fmla="*/ 748801 w 769828"/>
              <a:gd name="connsiteY10" fmla="*/ 569783 h 665943"/>
              <a:gd name="connsiteX11" fmla="*/ 570315 w 769828"/>
              <a:gd name="connsiteY11" fmla="*/ 645297 h 665943"/>
              <a:gd name="connsiteX12" fmla="*/ 467342 w 769828"/>
              <a:gd name="connsiteY12" fmla="*/ 645297 h 665943"/>
              <a:gd name="connsiteX13" fmla="*/ 330044 w 769828"/>
              <a:gd name="connsiteY13" fmla="*/ 665892 h 665943"/>
              <a:gd name="connsiteX14" fmla="*/ 233936 w 769828"/>
              <a:gd name="connsiteY14" fmla="*/ 638432 h 665943"/>
              <a:gd name="connsiteX15" fmla="*/ 165288 w 769828"/>
              <a:gd name="connsiteY15" fmla="*/ 638432 h 665943"/>
              <a:gd name="connsiteX16" fmla="*/ 34855 w 769828"/>
              <a:gd name="connsiteY16" fmla="*/ 528594 h 665943"/>
              <a:gd name="connsiteX17" fmla="*/ 27990 w 769828"/>
              <a:gd name="connsiteY17" fmla="*/ 432486 h 665943"/>
              <a:gd name="connsiteX18" fmla="*/ 531 w 769828"/>
              <a:gd name="connsiteY18" fmla="*/ 308919 h 665943"/>
              <a:gd name="connsiteX19" fmla="*/ 55450 w 769828"/>
              <a:gd name="connsiteY19" fmla="*/ 205946 h 665943"/>
              <a:gd name="connsiteX20" fmla="*/ 89774 w 769828"/>
              <a:gd name="connsiteY20" fmla="*/ 116702 h 665943"/>
              <a:gd name="connsiteX21" fmla="*/ 261396 w 769828"/>
              <a:gd name="connsiteY21" fmla="*/ 20594 h 665943"/>
              <a:gd name="connsiteX0" fmla="*/ 319490 w 769828"/>
              <a:gd name="connsiteY0" fmla="*/ 0 h 707218"/>
              <a:gd name="connsiteX1" fmla="*/ 446747 w 769828"/>
              <a:gd name="connsiteY1" fmla="*/ 61869 h 707218"/>
              <a:gd name="connsiteX2" fmla="*/ 481071 w 769828"/>
              <a:gd name="connsiteY2" fmla="*/ 89329 h 707218"/>
              <a:gd name="connsiteX3" fmla="*/ 563450 w 769828"/>
              <a:gd name="connsiteY3" fmla="*/ 116788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84847 w 769828"/>
              <a:gd name="connsiteY1" fmla="*/ 23769 h 707218"/>
              <a:gd name="connsiteX2" fmla="*/ 481071 w 769828"/>
              <a:gd name="connsiteY2" fmla="*/ 89329 h 707218"/>
              <a:gd name="connsiteX3" fmla="*/ 563450 w 769828"/>
              <a:gd name="connsiteY3" fmla="*/ 116788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481071 w 769828"/>
              <a:gd name="connsiteY2" fmla="*/ 89329 h 707218"/>
              <a:gd name="connsiteX3" fmla="*/ 563450 w 769828"/>
              <a:gd name="connsiteY3" fmla="*/ 116788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25521 w 769828"/>
              <a:gd name="connsiteY2" fmla="*/ 57579 h 707218"/>
              <a:gd name="connsiteX3" fmla="*/ 563450 w 769828"/>
              <a:gd name="connsiteY3" fmla="*/ 116788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25521 w 769828"/>
              <a:gd name="connsiteY2" fmla="*/ 57579 h 707218"/>
              <a:gd name="connsiteX3" fmla="*/ 601550 w 769828"/>
              <a:gd name="connsiteY3" fmla="*/ 69163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31871 w 769828"/>
              <a:gd name="connsiteY2" fmla="*/ 44879 h 707218"/>
              <a:gd name="connsiteX3" fmla="*/ 601550 w 769828"/>
              <a:gd name="connsiteY3" fmla="*/ 69163 h 707218"/>
              <a:gd name="connsiteX4" fmla="*/ 618369 w 769828"/>
              <a:gd name="connsiteY4" fmla="*/ 130518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31871 w 769828"/>
              <a:gd name="connsiteY2" fmla="*/ 44879 h 707218"/>
              <a:gd name="connsiteX3" fmla="*/ 601550 w 769828"/>
              <a:gd name="connsiteY3" fmla="*/ 69163 h 707218"/>
              <a:gd name="connsiteX4" fmla="*/ 650119 w 769828"/>
              <a:gd name="connsiteY4" fmla="*/ 108293 h 707218"/>
              <a:gd name="connsiteX5" fmla="*/ 659558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31871 w 769828"/>
              <a:gd name="connsiteY2" fmla="*/ 44879 h 707218"/>
              <a:gd name="connsiteX3" fmla="*/ 601550 w 769828"/>
              <a:gd name="connsiteY3" fmla="*/ 69163 h 707218"/>
              <a:gd name="connsiteX4" fmla="*/ 650119 w 769828"/>
              <a:gd name="connsiteY4" fmla="*/ 108293 h 707218"/>
              <a:gd name="connsiteX5" fmla="*/ 694483 w 769828"/>
              <a:gd name="connsiteY5" fmla="*/ 151113 h 707218"/>
              <a:gd name="connsiteX6" fmla="*/ 6870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31871 w 769828"/>
              <a:gd name="connsiteY2" fmla="*/ 44879 h 707218"/>
              <a:gd name="connsiteX3" fmla="*/ 601550 w 769828"/>
              <a:gd name="connsiteY3" fmla="*/ 69163 h 707218"/>
              <a:gd name="connsiteX4" fmla="*/ 650119 w 769828"/>
              <a:gd name="connsiteY4" fmla="*/ 108293 h 707218"/>
              <a:gd name="connsiteX5" fmla="*/ 694483 w 769828"/>
              <a:gd name="connsiteY5" fmla="*/ 151113 h 707218"/>
              <a:gd name="connsiteX6" fmla="*/ 699717 w 769828"/>
              <a:gd name="connsiteY6" fmla="*/ 219761 h 707218"/>
              <a:gd name="connsiteX7" fmla="*/ 666423 w 769828"/>
              <a:gd name="connsiteY7" fmla="*/ 281545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19490 w 769828"/>
              <a:gd name="connsiteY0" fmla="*/ 0 h 707218"/>
              <a:gd name="connsiteX1" fmla="*/ 459447 w 769828"/>
              <a:gd name="connsiteY1" fmla="*/ 20594 h 707218"/>
              <a:gd name="connsiteX2" fmla="*/ 531871 w 769828"/>
              <a:gd name="connsiteY2" fmla="*/ 44879 h 707218"/>
              <a:gd name="connsiteX3" fmla="*/ 601550 w 769828"/>
              <a:gd name="connsiteY3" fmla="*/ 69163 h 707218"/>
              <a:gd name="connsiteX4" fmla="*/ 650119 w 769828"/>
              <a:gd name="connsiteY4" fmla="*/ 108293 h 707218"/>
              <a:gd name="connsiteX5" fmla="*/ 694483 w 769828"/>
              <a:gd name="connsiteY5" fmla="*/ 151113 h 707218"/>
              <a:gd name="connsiteX6" fmla="*/ 699717 w 769828"/>
              <a:gd name="connsiteY6" fmla="*/ 219761 h 707218"/>
              <a:gd name="connsiteX7" fmla="*/ 707698 w 769828"/>
              <a:gd name="connsiteY7" fmla="*/ 259320 h 707218"/>
              <a:gd name="connsiteX8" fmla="*/ 714477 w 769828"/>
              <a:gd name="connsiteY8" fmla="*/ 309004 h 707218"/>
              <a:gd name="connsiteX9" fmla="*/ 762531 w 769828"/>
              <a:gd name="connsiteY9" fmla="*/ 425707 h 707218"/>
              <a:gd name="connsiteX10" fmla="*/ 748801 w 769828"/>
              <a:gd name="connsiteY10" fmla="*/ 611058 h 707218"/>
              <a:gd name="connsiteX11" fmla="*/ 570315 w 769828"/>
              <a:gd name="connsiteY11" fmla="*/ 686572 h 707218"/>
              <a:gd name="connsiteX12" fmla="*/ 467342 w 769828"/>
              <a:gd name="connsiteY12" fmla="*/ 686572 h 707218"/>
              <a:gd name="connsiteX13" fmla="*/ 330044 w 769828"/>
              <a:gd name="connsiteY13" fmla="*/ 707167 h 707218"/>
              <a:gd name="connsiteX14" fmla="*/ 233936 w 769828"/>
              <a:gd name="connsiteY14" fmla="*/ 679707 h 707218"/>
              <a:gd name="connsiteX15" fmla="*/ 165288 w 769828"/>
              <a:gd name="connsiteY15" fmla="*/ 679707 h 707218"/>
              <a:gd name="connsiteX16" fmla="*/ 34855 w 769828"/>
              <a:gd name="connsiteY16" fmla="*/ 569869 h 707218"/>
              <a:gd name="connsiteX17" fmla="*/ 27990 w 769828"/>
              <a:gd name="connsiteY17" fmla="*/ 473761 h 707218"/>
              <a:gd name="connsiteX18" fmla="*/ 531 w 769828"/>
              <a:gd name="connsiteY18" fmla="*/ 350194 h 707218"/>
              <a:gd name="connsiteX19" fmla="*/ 55450 w 769828"/>
              <a:gd name="connsiteY19" fmla="*/ 247221 h 707218"/>
              <a:gd name="connsiteX20" fmla="*/ 89774 w 769828"/>
              <a:gd name="connsiteY20" fmla="*/ 157977 h 707218"/>
              <a:gd name="connsiteX21" fmla="*/ 261396 w 769828"/>
              <a:gd name="connsiteY21" fmla="*/ 61869 h 707218"/>
              <a:gd name="connsiteX0" fmla="*/ 354415 w 769828"/>
              <a:gd name="connsiteY0" fmla="*/ 147085 h 692378"/>
              <a:gd name="connsiteX1" fmla="*/ 459447 w 769828"/>
              <a:gd name="connsiteY1" fmla="*/ 5754 h 692378"/>
              <a:gd name="connsiteX2" fmla="*/ 531871 w 769828"/>
              <a:gd name="connsiteY2" fmla="*/ 30039 h 692378"/>
              <a:gd name="connsiteX3" fmla="*/ 601550 w 769828"/>
              <a:gd name="connsiteY3" fmla="*/ 54323 h 692378"/>
              <a:gd name="connsiteX4" fmla="*/ 650119 w 769828"/>
              <a:gd name="connsiteY4" fmla="*/ 93453 h 692378"/>
              <a:gd name="connsiteX5" fmla="*/ 694483 w 769828"/>
              <a:gd name="connsiteY5" fmla="*/ 136273 h 692378"/>
              <a:gd name="connsiteX6" fmla="*/ 699717 w 769828"/>
              <a:gd name="connsiteY6" fmla="*/ 204921 h 692378"/>
              <a:gd name="connsiteX7" fmla="*/ 707698 w 769828"/>
              <a:gd name="connsiteY7" fmla="*/ 244480 h 692378"/>
              <a:gd name="connsiteX8" fmla="*/ 714477 w 769828"/>
              <a:gd name="connsiteY8" fmla="*/ 294164 h 692378"/>
              <a:gd name="connsiteX9" fmla="*/ 762531 w 769828"/>
              <a:gd name="connsiteY9" fmla="*/ 410867 h 692378"/>
              <a:gd name="connsiteX10" fmla="*/ 748801 w 769828"/>
              <a:gd name="connsiteY10" fmla="*/ 596218 h 692378"/>
              <a:gd name="connsiteX11" fmla="*/ 570315 w 769828"/>
              <a:gd name="connsiteY11" fmla="*/ 671732 h 692378"/>
              <a:gd name="connsiteX12" fmla="*/ 467342 w 769828"/>
              <a:gd name="connsiteY12" fmla="*/ 671732 h 692378"/>
              <a:gd name="connsiteX13" fmla="*/ 330044 w 769828"/>
              <a:gd name="connsiteY13" fmla="*/ 692327 h 692378"/>
              <a:gd name="connsiteX14" fmla="*/ 233936 w 769828"/>
              <a:gd name="connsiteY14" fmla="*/ 664867 h 692378"/>
              <a:gd name="connsiteX15" fmla="*/ 165288 w 769828"/>
              <a:gd name="connsiteY15" fmla="*/ 664867 h 692378"/>
              <a:gd name="connsiteX16" fmla="*/ 34855 w 769828"/>
              <a:gd name="connsiteY16" fmla="*/ 555029 h 692378"/>
              <a:gd name="connsiteX17" fmla="*/ 27990 w 769828"/>
              <a:gd name="connsiteY17" fmla="*/ 458921 h 692378"/>
              <a:gd name="connsiteX18" fmla="*/ 531 w 769828"/>
              <a:gd name="connsiteY18" fmla="*/ 335354 h 692378"/>
              <a:gd name="connsiteX19" fmla="*/ 55450 w 769828"/>
              <a:gd name="connsiteY19" fmla="*/ 232381 h 692378"/>
              <a:gd name="connsiteX20" fmla="*/ 89774 w 769828"/>
              <a:gd name="connsiteY20" fmla="*/ 143137 h 692378"/>
              <a:gd name="connsiteX21" fmla="*/ 261396 w 769828"/>
              <a:gd name="connsiteY21" fmla="*/ 47029 h 692378"/>
              <a:gd name="connsiteX0" fmla="*/ 354415 w 769828"/>
              <a:gd name="connsiteY0" fmla="*/ 147085 h 692378"/>
              <a:gd name="connsiteX1" fmla="*/ 459447 w 769828"/>
              <a:gd name="connsiteY1" fmla="*/ 5754 h 692378"/>
              <a:gd name="connsiteX2" fmla="*/ 531871 w 769828"/>
              <a:gd name="connsiteY2" fmla="*/ 30039 h 692378"/>
              <a:gd name="connsiteX3" fmla="*/ 601550 w 769828"/>
              <a:gd name="connsiteY3" fmla="*/ 54323 h 692378"/>
              <a:gd name="connsiteX4" fmla="*/ 650119 w 769828"/>
              <a:gd name="connsiteY4" fmla="*/ 93453 h 692378"/>
              <a:gd name="connsiteX5" fmla="*/ 694483 w 769828"/>
              <a:gd name="connsiteY5" fmla="*/ 136273 h 692378"/>
              <a:gd name="connsiteX6" fmla="*/ 699717 w 769828"/>
              <a:gd name="connsiteY6" fmla="*/ 204921 h 692378"/>
              <a:gd name="connsiteX7" fmla="*/ 707698 w 769828"/>
              <a:gd name="connsiteY7" fmla="*/ 244480 h 692378"/>
              <a:gd name="connsiteX8" fmla="*/ 714477 w 769828"/>
              <a:gd name="connsiteY8" fmla="*/ 294164 h 692378"/>
              <a:gd name="connsiteX9" fmla="*/ 762531 w 769828"/>
              <a:gd name="connsiteY9" fmla="*/ 410867 h 692378"/>
              <a:gd name="connsiteX10" fmla="*/ 748801 w 769828"/>
              <a:gd name="connsiteY10" fmla="*/ 596218 h 692378"/>
              <a:gd name="connsiteX11" fmla="*/ 570315 w 769828"/>
              <a:gd name="connsiteY11" fmla="*/ 671732 h 692378"/>
              <a:gd name="connsiteX12" fmla="*/ 467342 w 769828"/>
              <a:gd name="connsiteY12" fmla="*/ 671732 h 692378"/>
              <a:gd name="connsiteX13" fmla="*/ 330044 w 769828"/>
              <a:gd name="connsiteY13" fmla="*/ 692327 h 692378"/>
              <a:gd name="connsiteX14" fmla="*/ 233936 w 769828"/>
              <a:gd name="connsiteY14" fmla="*/ 664867 h 692378"/>
              <a:gd name="connsiteX15" fmla="*/ 165288 w 769828"/>
              <a:gd name="connsiteY15" fmla="*/ 664867 h 692378"/>
              <a:gd name="connsiteX16" fmla="*/ 34855 w 769828"/>
              <a:gd name="connsiteY16" fmla="*/ 555029 h 692378"/>
              <a:gd name="connsiteX17" fmla="*/ 27990 w 769828"/>
              <a:gd name="connsiteY17" fmla="*/ 458921 h 692378"/>
              <a:gd name="connsiteX18" fmla="*/ 531 w 769828"/>
              <a:gd name="connsiteY18" fmla="*/ 335354 h 692378"/>
              <a:gd name="connsiteX19" fmla="*/ 55450 w 769828"/>
              <a:gd name="connsiteY19" fmla="*/ 232381 h 692378"/>
              <a:gd name="connsiteX20" fmla="*/ 89774 w 769828"/>
              <a:gd name="connsiteY20" fmla="*/ 143137 h 692378"/>
              <a:gd name="connsiteX21" fmla="*/ 359821 w 769828"/>
              <a:gd name="connsiteY21" fmla="*/ 142279 h 692378"/>
              <a:gd name="connsiteX0" fmla="*/ 354415 w 769828"/>
              <a:gd name="connsiteY0" fmla="*/ 121368 h 666661"/>
              <a:gd name="connsiteX1" fmla="*/ 453097 w 769828"/>
              <a:gd name="connsiteY1" fmla="*/ 119737 h 666661"/>
              <a:gd name="connsiteX2" fmla="*/ 531871 w 769828"/>
              <a:gd name="connsiteY2" fmla="*/ 4322 h 666661"/>
              <a:gd name="connsiteX3" fmla="*/ 601550 w 769828"/>
              <a:gd name="connsiteY3" fmla="*/ 28606 h 666661"/>
              <a:gd name="connsiteX4" fmla="*/ 650119 w 769828"/>
              <a:gd name="connsiteY4" fmla="*/ 67736 h 666661"/>
              <a:gd name="connsiteX5" fmla="*/ 694483 w 769828"/>
              <a:gd name="connsiteY5" fmla="*/ 110556 h 666661"/>
              <a:gd name="connsiteX6" fmla="*/ 699717 w 769828"/>
              <a:gd name="connsiteY6" fmla="*/ 179204 h 666661"/>
              <a:gd name="connsiteX7" fmla="*/ 707698 w 769828"/>
              <a:gd name="connsiteY7" fmla="*/ 218763 h 666661"/>
              <a:gd name="connsiteX8" fmla="*/ 714477 w 769828"/>
              <a:gd name="connsiteY8" fmla="*/ 268447 h 666661"/>
              <a:gd name="connsiteX9" fmla="*/ 762531 w 769828"/>
              <a:gd name="connsiteY9" fmla="*/ 385150 h 666661"/>
              <a:gd name="connsiteX10" fmla="*/ 748801 w 769828"/>
              <a:gd name="connsiteY10" fmla="*/ 570501 h 666661"/>
              <a:gd name="connsiteX11" fmla="*/ 570315 w 769828"/>
              <a:gd name="connsiteY11" fmla="*/ 646015 h 666661"/>
              <a:gd name="connsiteX12" fmla="*/ 467342 w 769828"/>
              <a:gd name="connsiteY12" fmla="*/ 646015 h 666661"/>
              <a:gd name="connsiteX13" fmla="*/ 330044 w 769828"/>
              <a:gd name="connsiteY13" fmla="*/ 666610 h 666661"/>
              <a:gd name="connsiteX14" fmla="*/ 233936 w 769828"/>
              <a:gd name="connsiteY14" fmla="*/ 639150 h 666661"/>
              <a:gd name="connsiteX15" fmla="*/ 165288 w 769828"/>
              <a:gd name="connsiteY15" fmla="*/ 639150 h 666661"/>
              <a:gd name="connsiteX16" fmla="*/ 34855 w 769828"/>
              <a:gd name="connsiteY16" fmla="*/ 529312 h 666661"/>
              <a:gd name="connsiteX17" fmla="*/ 27990 w 769828"/>
              <a:gd name="connsiteY17" fmla="*/ 433204 h 666661"/>
              <a:gd name="connsiteX18" fmla="*/ 531 w 769828"/>
              <a:gd name="connsiteY18" fmla="*/ 309637 h 666661"/>
              <a:gd name="connsiteX19" fmla="*/ 55450 w 769828"/>
              <a:gd name="connsiteY19" fmla="*/ 206664 h 666661"/>
              <a:gd name="connsiteX20" fmla="*/ 89774 w 769828"/>
              <a:gd name="connsiteY20" fmla="*/ 117420 h 666661"/>
              <a:gd name="connsiteX21" fmla="*/ 359821 w 769828"/>
              <a:gd name="connsiteY21" fmla="*/ 116562 h 666661"/>
              <a:gd name="connsiteX0" fmla="*/ 354415 w 769828"/>
              <a:gd name="connsiteY0" fmla="*/ 94105 h 639398"/>
              <a:gd name="connsiteX1" fmla="*/ 453097 w 769828"/>
              <a:gd name="connsiteY1" fmla="*/ 92474 h 639398"/>
              <a:gd name="connsiteX2" fmla="*/ 522346 w 769828"/>
              <a:gd name="connsiteY2" fmla="*/ 91359 h 639398"/>
              <a:gd name="connsiteX3" fmla="*/ 601550 w 769828"/>
              <a:gd name="connsiteY3" fmla="*/ 1343 h 639398"/>
              <a:gd name="connsiteX4" fmla="*/ 650119 w 769828"/>
              <a:gd name="connsiteY4" fmla="*/ 40473 h 639398"/>
              <a:gd name="connsiteX5" fmla="*/ 694483 w 769828"/>
              <a:gd name="connsiteY5" fmla="*/ 83293 h 639398"/>
              <a:gd name="connsiteX6" fmla="*/ 699717 w 769828"/>
              <a:gd name="connsiteY6" fmla="*/ 151941 h 639398"/>
              <a:gd name="connsiteX7" fmla="*/ 707698 w 769828"/>
              <a:gd name="connsiteY7" fmla="*/ 191500 h 639398"/>
              <a:gd name="connsiteX8" fmla="*/ 714477 w 769828"/>
              <a:gd name="connsiteY8" fmla="*/ 241184 h 639398"/>
              <a:gd name="connsiteX9" fmla="*/ 762531 w 769828"/>
              <a:gd name="connsiteY9" fmla="*/ 357887 h 639398"/>
              <a:gd name="connsiteX10" fmla="*/ 748801 w 769828"/>
              <a:gd name="connsiteY10" fmla="*/ 543238 h 639398"/>
              <a:gd name="connsiteX11" fmla="*/ 570315 w 769828"/>
              <a:gd name="connsiteY11" fmla="*/ 618752 h 639398"/>
              <a:gd name="connsiteX12" fmla="*/ 467342 w 769828"/>
              <a:gd name="connsiteY12" fmla="*/ 618752 h 639398"/>
              <a:gd name="connsiteX13" fmla="*/ 330044 w 769828"/>
              <a:gd name="connsiteY13" fmla="*/ 639347 h 639398"/>
              <a:gd name="connsiteX14" fmla="*/ 233936 w 769828"/>
              <a:gd name="connsiteY14" fmla="*/ 611887 h 639398"/>
              <a:gd name="connsiteX15" fmla="*/ 165288 w 769828"/>
              <a:gd name="connsiteY15" fmla="*/ 611887 h 639398"/>
              <a:gd name="connsiteX16" fmla="*/ 34855 w 769828"/>
              <a:gd name="connsiteY16" fmla="*/ 502049 h 639398"/>
              <a:gd name="connsiteX17" fmla="*/ 27990 w 769828"/>
              <a:gd name="connsiteY17" fmla="*/ 405941 h 639398"/>
              <a:gd name="connsiteX18" fmla="*/ 531 w 769828"/>
              <a:gd name="connsiteY18" fmla="*/ 282374 h 639398"/>
              <a:gd name="connsiteX19" fmla="*/ 55450 w 769828"/>
              <a:gd name="connsiteY19" fmla="*/ 179401 h 639398"/>
              <a:gd name="connsiteX20" fmla="*/ 89774 w 769828"/>
              <a:gd name="connsiteY20" fmla="*/ 90157 h 639398"/>
              <a:gd name="connsiteX21" fmla="*/ 359821 w 769828"/>
              <a:gd name="connsiteY21" fmla="*/ 89299 h 639398"/>
              <a:gd name="connsiteX0" fmla="*/ 354415 w 769828"/>
              <a:gd name="connsiteY0" fmla="*/ 56101 h 601394"/>
              <a:gd name="connsiteX1" fmla="*/ 453097 w 769828"/>
              <a:gd name="connsiteY1" fmla="*/ 54470 h 601394"/>
              <a:gd name="connsiteX2" fmla="*/ 522346 w 769828"/>
              <a:gd name="connsiteY2" fmla="*/ 53355 h 601394"/>
              <a:gd name="connsiteX3" fmla="*/ 582500 w 769828"/>
              <a:gd name="connsiteY3" fmla="*/ 118914 h 601394"/>
              <a:gd name="connsiteX4" fmla="*/ 650119 w 769828"/>
              <a:gd name="connsiteY4" fmla="*/ 2469 h 601394"/>
              <a:gd name="connsiteX5" fmla="*/ 694483 w 769828"/>
              <a:gd name="connsiteY5" fmla="*/ 45289 h 601394"/>
              <a:gd name="connsiteX6" fmla="*/ 699717 w 769828"/>
              <a:gd name="connsiteY6" fmla="*/ 113937 h 601394"/>
              <a:gd name="connsiteX7" fmla="*/ 707698 w 769828"/>
              <a:gd name="connsiteY7" fmla="*/ 153496 h 601394"/>
              <a:gd name="connsiteX8" fmla="*/ 714477 w 769828"/>
              <a:gd name="connsiteY8" fmla="*/ 203180 h 601394"/>
              <a:gd name="connsiteX9" fmla="*/ 762531 w 769828"/>
              <a:gd name="connsiteY9" fmla="*/ 319883 h 601394"/>
              <a:gd name="connsiteX10" fmla="*/ 748801 w 769828"/>
              <a:gd name="connsiteY10" fmla="*/ 505234 h 601394"/>
              <a:gd name="connsiteX11" fmla="*/ 570315 w 769828"/>
              <a:gd name="connsiteY11" fmla="*/ 580748 h 601394"/>
              <a:gd name="connsiteX12" fmla="*/ 467342 w 769828"/>
              <a:gd name="connsiteY12" fmla="*/ 580748 h 601394"/>
              <a:gd name="connsiteX13" fmla="*/ 330044 w 769828"/>
              <a:gd name="connsiteY13" fmla="*/ 601343 h 601394"/>
              <a:gd name="connsiteX14" fmla="*/ 233936 w 769828"/>
              <a:gd name="connsiteY14" fmla="*/ 573883 h 601394"/>
              <a:gd name="connsiteX15" fmla="*/ 165288 w 769828"/>
              <a:gd name="connsiteY15" fmla="*/ 573883 h 601394"/>
              <a:gd name="connsiteX16" fmla="*/ 34855 w 769828"/>
              <a:gd name="connsiteY16" fmla="*/ 464045 h 601394"/>
              <a:gd name="connsiteX17" fmla="*/ 27990 w 769828"/>
              <a:gd name="connsiteY17" fmla="*/ 367937 h 601394"/>
              <a:gd name="connsiteX18" fmla="*/ 531 w 769828"/>
              <a:gd name="connsiteY18" fmla="*/ 244370 h 601394"/>
              <a:gd name="connsiteX19" fmla="*/ 55450 w 769828"/>
              <a:gd name="connsiteY19" fmla="*/ 141397 h 601394"/>
              <a:gd name="connsiteX20" fmla="*/ 89774 w 769828"/>
              <a:gd name="connsiteY20" fmla="*/ 52153 h 601394"/>
              <a:gd name="connsiteX21" fmla="*/ 359821 w 769828"/>
              <a:gd name="connsiteY21" fmla="*/ 51295 h 601394"/>
              <a:gd name="connsiteX0" fmla="*/ 354415 w 769828"/>
              <a:gd name="connsiteY0" fmla="*/ 56101 h 601394"/>
              <a:gd name="connsiteX1" fmla="*/ 453097 w 769828"/>
              <a:gd name="connsiteY1" fmla="*/ 54470 h 601394"/>
              <a:gd name="connsiteX2" fmla="*/ 525521 w 769828"/>
              <a:gd name="connsiteY2" fmla="*/ 78755 h 601394"/>
              <a:gd name="connsiteX3" fmla="*/ 582500 w 769828"/>
              <a:gd name="connsiteY3" fmla="*/ 118914 h 601394"/>
              <a:gd name="connsiteX4" fmla="*/ 650119 w 769828"/>
              <a:gd name="connsiteY4" fmla="*/ 2469 h 601394"/>
              <a:gd name="connsiteX5" fmla="*/ 694483 w 769828"/>
              <a:gd name="connsiteY5" fmla="*/ 45289 h 601394"/>
              <a:gd name="connsiteX6" fmla="*/ 699717 w 769828"/>
              <a:gd name="connsiteY6" fmla="*/ 113937 h 601394"/>
              <a:gd name="connsiteX7" fmla="*/ 707698 w 769828"/>
              <a:gd name="connsiteY7" fmla="*/ 153496 h 601394"/>
              <a:gd name="connsiteX8" fmla="*/ 714477 w 769828"/>
              <a:gd name="connsiteY8" fmla="*/ 203180 h 601394"/>
              <a:gd name="connsiteX9" fmla="*/ 762531 w 769828"/>
              <a:gd name="connsiteY9" fmla="*/ 319883 h 601394"/>
              <a:gd name="connsiteX10" fmla="*/ 748801 w 769828"/>
              <a:gd name="connsiteY10" fmla="*/ 505234 h 601394"/>
              <a:gd name="connsiteX11" fmla="*/ 570315 w 769828"/>
              <a:gd name="connsiteY11" fmla="*/ 580748 h 601394"/>
              <a:gd name="connsiteX12" fmla="*/ 467342 w 769828"/>
              <a:gd name="connsiteY12" fmla="*/ 580748 h 601394"/>
              <a:gd name="connsiteX13" fmla="*/ 330044 w 769828"/>
              <a:gd name="connsiteY13" fmla="*/ 601343 h 601394"/>
              <a:gd name="connsiteX14" fmla="*/ 233936 w 769828"/>
              <a:gd name="connsiteY14" fmla="*/ 573883 h 601394"/>
              <a:gd name="connsiteX15" fmla="*/ 165288 w 769828"/>
              <a:gd name="connsiteY15" fmla="*/ 573883 h 601394"/>
              <a:gd name="connsiteX16" fmla="*/ 34855 w 769828"/>
              <a:gd name="connsiteY16" fmla="*/ 464045 h 601394"/>
              <a:gd name="connsiteX17" fmla="*/ 27990 w 769828"/>
              <a:gd name="connsiteY17" fmla="*/ 367937 h 601394"/>
              <a:gd name="connsiteX18" fmla="*/ 531 w 769828"/>
              <a:gd name="connsiteY18" fmla="*/ 244370 h 601394"/>
              <a:gd name="connsiteX19" fmla="*/ 55450 w 769828"/>
              <a:gd name="connsiteY19" fmla="*/ 141397 h 601394"/>
              <a:gd name="connsiteX20" fmla="*/ 89774 w 769828"/>
              <a:gd name="connsiteY20" fmla="*/ 52153 h 601394"/>
              <a:gd name="connsiteX21" fmla="*/ 359821 w 769828"/>
              <a:gd name="connsiteY21" fmla="*/ 51295 h 601394"/>
              <a:gd name="connsiteX0" fmla="*/ 354415 w 769828"/>
              <a:gd name="connsiteY0" fmla="*/ 56101 h 601394"/>
              <a:gd name="connsiteX1" fmla="*/ 405472 w 769828"/>
              <a:gd name="connsiteY1" fmla="*/ 48120 h 601394"/>
              <a:gd name="connsiteX2" fmla="*/ 525521 w 769828"/>
              <a:gd name="connsiteY2" fmla="*/ 78755 h 601394"/>
              <a:gd name="connsiteX3" fmla="*/ 582500 w 769828"/>
              <a:gd name="connsiteY3" fmla="*/ 118914 h 601394"/>
              <a:gd name="connsiteX4" fmla="*/ 650119 w 769828"/>
              <a:gd name="connsiteY4" fmla="*/ 2469 h 601394"/>
              <a:gd name="connsiteX5" fmla="*/ 694483 w 769828"/>
              <a:gd name="connsiteY5" fmla="*/ 45289 h 601394"/>
              <a:gd name="connsiteX6" fmla="*/ 699717 w 769828"/>
              <a:gd name="connsiteY6" fmla="*/ 113937 h 601394"/>
              <a:gd name="connsiteX7" fmla="*/ 707698 w 769828"/>
              <a:gd name="connsiteY7" fmla="*/ 153496 h 601394"/>
              <a:gd name="connsiteX8" fmla="*/ 714477 w 769828"/>
              <a:gd name="connsiteY8" fmla="*/ 203180 h 601394"/>
              <a:gd name="connsiteX9" fmla="*/ 762531 w 769828"/>
              <a:gd name="connsiteY9" fmla="*/ 319883 h 601394"/>
              <a:gd name="connsiteX10" fmla="*/ 748801 w 769828"/>
              <a:gd name="connsiteY10" fmla="*/ 505234 h 601394"/>
              <a:gd name="connsiteX11" fmla="*/ 570315 w 769828"/>
              <a:gd name="connsiteY11" fmla="*/ 580748 h 601394"/>
              <a:gd name="connsiteX12" fmla="*/ 467342 w 769828"/>
              <a:gd name="connsiteY12" fmla="*/ 580748 h 601394"/>
              <a:gd name="connsiteX13" fmla="*/ 330044 w 769828"/>
              <a:gd name="connsiteY13" fmla="*/ 601343 h 601394"/>
              <a:gd name="connsiteX14" fmla="*/ 233936 w 769828"/>
              <a:gd name="connsiteY14" fmla="*/ 573883 h 601394"/>
              <a:gd name="connsiteX15" fmla="*/ 165288 w 769828"/>
              <a:gd name="connsiteY15" fmla="*/ 573883 h 601394"/>
              <a:gd name="connsiteX16" fmla="*/ 34855 w 769828"/>
              <a:gd name="connsiteY16" fmla="*/ 464045 h 601394"/>
              <a:gd name="connsiteX17" fmla="*/ 27990 w 769828"/>
              <a:gd name="connsiteY17" fmla="*/ 367937 h 601394"/>
              <a:gd name="connsiteX18" fmla="*/ 531 w 769828"/>
              <a:gd name="connsiteY18" fmla="*/ 244370 h 601394"/>
              <a:gd name="connsiteX19" fmla="*/ 55450 w 769828"/>
              <a:gd name="connsiteY19" fmla="*/ 141397 h 601394"/>
              <a:gd name="connsiteX20" fmla="*/ 89774 w 769828"/>
              <a:gd name="connsiteY20" fmla="*/ 52153 h 601394"/>
              <a:gd name="connsiteX21" fmla="*/ 359821 w 769828"/>
              <a:gd name="connsiteY21" fmla="*/ 51295 h 601394"/>
              <a:gd name="connsiteX0" fmla="*/ 354415 w 769828"/>
              <a:gd name="connsiteY0" fmla="*/ 56101 h 601394"/>
              <a:gd name="connsiteX1" fmla="*/ 405472 w 769828"/>
              <a:gd name="connsiteY1" fmla="*/ 48120 h 601394"/>
              <a:gd name="connsiteX2" fmla="*/ 487421 w 769828"/>
              <a:gd name="connsiteY2" fmla="*/ 66055 h 601394"/>
              <a:gd name="connsiteX3" fmla="*/ 582500 w 769828"/>
              <a:gd name="connsiteY3" fmla="*/ 118914 h 601394"/>
              <a:gd name="connsiteX4" fmla="*/ 650119 w 769828"/>
              <a:gd name="connsiteY4" fmla="*/ 2469 h 601394"/>
              <a:gd name="connsiteX5" fmla="*/ 694483 w 769828"/>
              <a:gd name="connsiteY5" fmla="*/ 45289 h 601394"/>
              <a:gd name="connsiteX6" fmla="*/ 699717 w 769828"/>
              <a:gd name="connsiteY6" fmla="*/ 113937 h 601394"/>
              <a:gd name="connsiteX7" fmla="*/ 707698 w 769828"/>
              <a:gd name="connsiteY7" fmla="*/ 153496 h 601394"/>
              <a:gd name="connsiteX8" fmla="*/ 714477 w 769828"/>
              <a:gd name="connsiteY8" fmla="*/ 203180 h 601394"/>
              <a:gd name="connsiteX9" fmla="*/ 762531 w 769828"/>
              <a:gd name="connsiteY9" fmla="*/ 319883 h 601394"/>
              <a:gd name="connsiteX10" fmla="*/ 748801 w 769828"/>
              <a:gd name="connsiteY10" fmla="*/ 505234 h 601394"/>
              <a:gd name="connsiteX11" fmla="*/ 570315 w 769828"/>
              <a:gd name="connsiteY11" fmla="*/ 580748 h 601394"/>
              <a:gd name="connsiteX12" fmla="*/ 467342 w 769828"/>
              <a:gd name="connsiteY12" fmla="*/ 580748 h 601394"/>
              <a:gd name="connsiteX13" fmla="*/ 330044 w 769828"/>
              <a:gd name="connsiteY13" fmla="*/ 601343 h 601394"/>
              <a:gd name="connsiteX14" fmla="*/ 233936 w 769828"/>
              <a:gd name="connsiteY14" fmla="*/ 573883 h 601394"/>
              <a:gd name="connsiteX15" fmla="*/ 165288 w 769828"/>
              <a:gd name="connsiteY15" fmla="*/ 573883 h 601394"/>
              <a:gd name="connsiteX16" fmla="*/ 34855 w 769828"/>
              <a:gd name="connsiteY16" fmla="*/ 464045 h 601394"/>
              <a:gd name="connsiteX17" fmla="*/ 27990 w 769828"/>
              <a:gd name="connsiteY17" fmla="*/ 367937 h 601394"/>
              <a:gd name="connsiteX18" fmla="*/ 531 w 769828"/>
              <a:gd name="connsiteY18" fmla="*/ 244370 h 601394"/>
              <a:gd name="connsiteX19" fmla="*/ 55450 w 769828"/>
              <a:gd name="connsiteY19" fmla="*/ 141397 h 601394"/>
              <a:gd name="connsiteX20" fmla="*/ 89774 w 769828"/>
              <a:gd name="connsiteY20" fmla="*/ 52153 h 601394"/>
              <a:gd name="connsiteX21" fmla="*/ 359821 w 769828"/>
              <a:gd name="connsiteY21" fmla="*/ 51295 h 601394"/>
              <a:gd name="connsiteX0" fmla="*/ 354415 w 769828"/>
              <a:gd name="connsiteY0" fmla="*/ 54760 h 600053"/>
              <a:gd name="connsiteX1" fmla="*/ 405472 w 769828"/>
              <a:gd name="connsiteY1" fmla="*/ 46779 h 600053"/>
              <a:gd name="connsiteX2" fmla="*/ 487421 w 769828"/>
              <a:gd name="connsiteY2" fmla="*/ 64714 h 600053"/>
              <a:gd name="connsiteX3" fmla="*/ 541225 w 769828"/>
              <a:gd name="connsiteY3" fmla="*/ 88998 h 600053"/>
              <a:gd name="connsiteX4" fmla="*/ 650119 w 769828"/>
              <a:gd name="connsiteY4" fmla="*/ 1128 h 600053"/>
              <a:gd name="connsiteX5" fmla="*/ 694483 w 769828"/>
              <a:gd name="connsiteY5" fmla="*/ 43948 h 600053"/>
              <a:gd name="connsiteX6" fmla="*/ 699717 w 769828"/>
              <a:gd name="connsiteY6" fmla="*/ 112596 h 600053"/>
              <a:gd name="connsiteX7" fmla="*/ 707698 w 769828"/>
              <a:gd name="connsiteY7" fmla="*/ 152155 h 600053"/>
              <a:gd name="connsiteX8" fmla="*/ 714477 w 769828"/>
              <a:gd name="connsiteY8" fmla="*/ 201839 h 600053"/>
              <a:gd name="connsiteX9" fmla="*/ 762531 w 769828"/>
              <a:gd name="connsiteY9" fmla="*/ 318542 h 600053"/>
              <a:gd name="connsiteX10" fmla="*/ 748801 w 769828"/>
              <a:gd name="connsiteY10" fmla="*/ 503893 h 600053"/>
              <a:gd name="connsiteX11" fmla="*/ 570315 w 769828"/>
              <a:gd name="connsiteY11" fmla="*/ 579407 h 600053"/>
              <a:gd name="connsiteX12" fmla="*/ 467342 w 769828"/>
              <a:gd name="connsiteY12" fmla="*/ 579407 h 600053"/>
              <a:gd name="connsiteX13" fmla="*/ 330044 w 769828"/>
              <a:gd name="connsiteY13" fmla="*/ 600002 h 600053"/>
              <a:gd name="connsiteX14" fmla="*/ 233936 w 769828"/>
              <a:gd name="connsiteY14" fmla="*/ 572542 h 600053"/>
              <a:gd name="connsiteX15" fmla="*/ 165288 w 769828"/>
              <a:gd name="connsiteY15" fmla="*/ 572542 h 600053"/>
              <a:gd name="connsiteX16" fmla="*/ 34855 w 769828"/>
              <a:gd name="connsiteY16" fmla="*/ 462704 h 600053"/>
              <a:gd name="connsiteX17" fmla="*/ 27990 w 769828"/>
              <a:gd name="connsiteY17" fmla="*/ 366596 h 600053"/>
              <a:gd name="connsiteX18" fmla="*/ 531 w 769828"/>
              <a:gd name="connsiteY18" fmla="*/ 243029 h 600053"/>
              <a:gd name="connsiteX19" fmla="*/ 55450 w 769828"/>
              <a:gd name="connsiteY19" fmla="*/ 140056 h 600053"/>
              <a:gd name="connsiteX20" fmla="*/ 89774 w 769828"/>
              <a:gd name="connsiteY20" fmla="*/ 50812 h 600053"/>
              <a:gd name="connsiteX21" fmla="*/ 359821 w 769828"/>
              <a:gd name="connsiteY21" fmla="*/ 49954 h 600053"/>
              <a:gd name="connsiteX0" fmla="*/ 354415 w 769828"/>
              <a:gd name="connsiteY0" fmla="*/ 10853 h 556146"/>
              <a:gd name="connsiteX1" fmla="*/ 405472 w 769828"/>
              <a:gd name="connsiteY1" fmla="*/ 2872 h 556146"/>
              <a:gd name="connsiteX2" fmla="*/ 487421 w 769828"/>
              <a:gd name="connsiteY2" fmla="*/ 20807 h 556146"/>
              <a:gd name="connsiteX3" fmla="*/ 541225 w 769828"/>
              <a:gd name="connsiteY3" fmla="*/ 45091 h 556146"/>
              <a:gd name="connsiteX4" fmla="*/ 583444 w 769828"/>
              <a:gd name="connsiteY4" fmla="*/ 58821 h 556146"/>
              <a:gd name="connsiteX5" fmla="*/ 694483 w 769828"/>
              <a:gd name="connsiteY5" fmla="*/ 41 h 556146"/>
              <a:gd name="connsiteX6" fmla="*/ 699717 w 769828"/>
              <a:gd name="connsiteY6" fmla="*/ 68689 h 556146"/>
              <a:gd name="connsiteX7" fmla="*/ 707698 w 769828"/>
              <a:gd name="connsiteY7" fmla="*/ 108248 h 556146"/>
              <a:gd name="connsiteX8" fmla="*/ 714477 w 769828"/>
              <a:gd name="connsiteY8" fmla="*/ 157932 h 556146"/>
              <a:gd name="connsiteX9" fmla="*/ 762531 w 769828"/>
              <a:gd name="connsiteY9" fmla="*/ 274635 h 556146"/>
              <a:gd name="connsiteX10" fmla="*/ 748801 w 769828"/>
              <a:gd name="connsiteY10" fmla="*/ 459986 h 556146"/>
              <a:gd name="connsiteX11" fmla="*/ 570315 w 769828"/>
              <a:gd name="connsiteY11" fmla="*/ 535500 h 556146"/>
              <a:gd name="connsiteX12" fmla="*/ 467342 w 769828"/>
              <a:gd name="connsiteY12" fmla="*/ 535500 h 556146"/>
              <a:gd name="connsiteX13" fmla="*/ 330044 w 769828"/>
              <a:gd name="connsiteY13" fmla="*/ 556095 h 556146"/>
              <a:gd name="connsiteX14" fmla="*/ 233936 w 769828"/>
              <a:gd name="connsiteY14" fmla="*/ 528635 h 556146"/>
              <a:gd name="connsiteX15" fmla="*/ 165288 w 769828"/>
              <a:gd name="connsiteY15" fmla="*/ 528635 h 556146"/>
              <a:gd name="connsiteX16" fmla="*/ 34855 w 769828"/>
              <a:gd name="connsiteY16" fmla="*/ 418797 h 556146"/>
              <a:gd name="connsiteX17" fmla="*/ 27990 w 769828"/>
              <a:gd name="connsiteY17" fmla="*/ 322689 h 556146"/>
              <a:gd name="connsiteX18" fmla="*/ 531 w 769828"/>
              <a:gd name="connsiteY18" fmla="*/ 199122 h 556146"/>
              <a:gd name="connsiteX19" fmla="*/ 55450 w 769828"/>
              <a:gd name="connsiteY19" fmla="*/ 96149 h 556146"/>
              <a:gd name="connsiteX20" fmla="*/ 89774 w 769828"/>
              <a:gd name="connsiteY20" fmla="*/ 6905 h 556146"/>
              <a:gd name="connsiteX21" fmla="*/ 359821 w 769828"/>
              <a:gd name="connsiteY21" fmla="*/ 6047 h 556146"/>
              <a:gd name="connsiteX0" fmla="*/ 354415 w 769828"/>
              <a:gd name="connsiteY0" fmla="*/ 10853 h 556146"/>
              <a:gd name="connsiteX1" fmla="*/ 405472 w 769828"/>
              <a:gd name="connsiteY1" fmla="*/ 2872 h 556146"/>
              <a:gd name="connsiteX2" fmla="*/ 487421 w 769828"/>
              <a:gd name="connsiteY2" fmla="*/ 20807 h 556146"/>
              <a:gd name="connsiteX3" fmla="*/ 541225 w 769828"/>
              <a:gd name="connsiteY3" fmla="*/ 45091 h 556146"/>
              <a:gd name="connsiteX4" fmla="*/ 583444 w 769828"/>
              <a:gd name="connsiteY4" fmla="*/ 58821 h 556146"/>
              <a:gd name="connsiteX5" fmla="*/ 615108 w 769828"/>
              <a:gd name="connsiteY5" fmla="*/ 85766 h 556146"/>
              <a:gd name="connsiteX6" fmla="*/ 699717 w 769828"/>
              <a:gd name="connsiteY6" fmla="*/ 68689 h 556146"/>
              <a:gd name="connsiteX7" fmla="*/ 707698 w 769828"/>
              <a:gd name="connsiteY7" fmla="*/ 108248 h 556146"/>
              <a:gd name="connsiteX8" fmla="*/ 714477 w 769828"/>
              <a:gd name="connsiteY8" fmla="*/ 157932 h 556146"/>
              <a:gd name="connsiteX9" fmla="*/ 762531 w 769828"/>
              <a:gd name="connsiteY9" fmla="*/ 274635 h 556146"/>
              <a:gd name="connsiteX10" fmla="*/ 748801 w 769828"/>
              <a:gd name="connsiteY10" fmla="*/ 459986 h 556146"/>
              <a:gd name="connsiteX11" fmla="*/ 570315 w 769828"/>
              <a:gd name="connsiteY11" fmla="*/ 535500 h 556146"/>
              <a:gd name="connsiteX12" fmla="*/ 467342 w 769828"/>
              <a:gd name="connsiteY12" fmla="*/ 535500 h 556146"/>
              <a:gd name="connsiteX13" fmla="*/ 330044 w 769828"/>
              <a:gd name="connsiteY13" fmla="*/ 556095 h 556146"/>
              <a:gd name="connsiteX14" fmla="*/ 233936 w 769828"/>
              <a:gd name="connsiteY14" fmla="*/ 528635 h 556146"/>
              <a:gd name="connsiteX15" fmla="*/ 165288 w 769828"/>
              <a:gd name="connsiteY15" fmla="*/ 528635 h 556146"/>
              <a:gd name="connsiteX16" fmla="*/ 34855 w 769828"/>
              <a:gd name="connsiteY16" fmla="*/ 418797 h 556146"/>
              <a:gd name="connsiteX17" fmla="*/ 27990 w 769828"/>
              <a:gd name="connsiteY17" fmla="*/ 322689 h 556146"/>
              <a:gd name="connsiteX18" fmla="*/ 531 w 769828"/>
              <a:gd name="connsiteY18" fmla="*/ 199122 h 556146"/>
              <a:gd name="connsiteX19" fmla="*/ 55450 w 769828"/>
              <a:gd name="connsiteY19" fmla="*/ 96149 h 556146"/>
              <a:gd name="connsiteX20" fmla="*/ 89774 w 769828"/>
              <a:gd name="connsiteY20" fmla="*/ 6905 h 556146"/>
              <a:gd name="connsiteX21" fmla="*/ 359821 w 769828"/>
              <a:gd name="connsiteY21" fmla="*/ 6047 h 556146"/>
              <a:gd name="connsiteX0" fmla="*/ 354415 w 769828"/>
              <a:gd name="connsiteY0" fmla="*/ 10853 h 556146"/>
              <a:gd name="connsiteX1" fmla="*/ 405472 w 769828"/>
              <a:gd name="connsiteY1" fmla="*/ 2872 h 556146"/>
              <a:gd name="connsiteX2" fmla="*/ 487421 w 769828"/>
              <a:gd name="connsiteY2" fmla="*/ 20807 h 556146"/>
              <a:gd name="connsiteX3" fmla="*/ 541225 w 769828"/>
              <a:gd name="connsiteY3" fmla="*/ 45091 h 556146"/>
              <a:gd name="connsiteX4" fmla="*/ 583444 w 769828"/>
              <a:gd name="connsiteY4" fmla="*/ 58821 h 556146"/>
              <a:gd name="connsiteX5" fmla="*/ 615108 w 769828"/>
              <a:gd name="connsiteY5" fmla="*/ 85766 h 556146"/>
              <a:gd name="connsiteX6" fmla="*/ 642567 w 769828"/>
              <a:gd name="connsiteY6" fmla="*/ 116314 h 556146"/>
              <a:gd name="connsiteX7" fmla="*/ 707698 w 769828"/>
              <a:gd name="connsiteY7" fmla="*/ 108248 h 556146"/>
              <a:gd name="connsiteX8" fmla="*/ 714477 w 769828"/>
              <a:gd name="connsiteY8" fmla="*/ 157932 h 556146"/>
              <a:gd name="connsiteX9" fmla="*/ 762531 w 769828"/>
              <a:gd name="connsiteY9" fmla="*/ 274635 h 556146"/>
              <a:gd name="connsiteX10" fmla="*/ 748801 w 769828"/>
              <a:gd name="connsiteY10" fmla="*/ 459986 h 556146"/>
              <a:gd name="connsiteX11" fmla="*/ 570315 w 769828"/>
              <a:gd name="connsiteY11" fmla="*/ 535500 h 556146"/>
              <a:gd name="connsiteX12" fmla="*/ 467342 w 769828"/>
              <a:gd name="connsiteY12" fmla="*/ 535500 h 556146"/>
              <a:gd name="connsiteX13" fmla="*/ 330044 w 769828"/>
              <a:gd name="connsiteY13" fmla="*/ 556095 h 556146"/>
              <a:gd name="connsiteX14" fmla="*/ 233936 w 769828"/>
              <a:gd name="connsiteY14" fmla="*/ 528635 h 556146"/>
              <a:gd name="connsiteX15" fmla="*/ 165288 w 769828"/>
              <a:gd name="connsiteY15" fmla="*/ 528635 h 556146"/>
              <a:gd name="connsiteX16" fmla="*/ 34855 w 769828"/>
              <a:gd name="connsiteY16" fmla="*/ 418797 h 556146"/>
              <a:gd name="connsiteX17" fmla="*/ 27990 w 769828"/>
              <a:gd name="connsiteY17" fmla="*/ 322689 h 556146"/>
              <a:gd name="connsiteX18" fmla="*/ 531 w 769828"/>
              <a:gd name="connsiteY18" fmla="*/ 199122 h 556146"/>
              <a:gd name="connsiteX19" fmla="*/ 55450 w 769828"/>
              <a:gd name="connsiteY19" fmla="*/ 96149 h 556146"/>
              <a:gd name="connsiteX20" fmla="*/ 89774 w 769828"/>
              <a:gd name="connsiteY20" fmla="*/ 6905 h 556146"/>
              <a:gd name="connsiteX21" fmla="*/ 359821 w 769828"/>
              <a:gd name="connsiteY21" fmla="*/ 6047 h 556146"/>
              <a:gd name="connsiteX0" fmla="*/ 354415 w 769828"/>
              <a:gd name="connsiteY0" fmla="*/ 10853 h 556146"/>
              <a:gd name="connsiteX1" fmla="*/ 405472 w 769828"/>
              <a:gd name="connsiteY1" fmla="*/ 2872 h 556146"/>
              <a:gd name="connsiteX2" fmla="*/ 487421 w 769828"/>
              <a:gd name="connsiteY2" fmla="*/ 20807 h 556146"/>
              <a:gd name="connsiteX3" fmla="*/ 541225 w 769828"/>
              <a:gd name="connsiteY3" fmla="*/ 45091 h 556146"/>
              <a:gd name="connsiteX4" fmla="*/ 583444 w 769828"/>
              <a:gd name="connsiteY4" fmla="*/ 58821 h 556146"/>
              <a:gd name="connsiteX5" fmla="*/ 615108 w 769828"/>
              <a:gd name="connsiteY5" fmla="*/ 85766 h 556146"/>
              <a:gd name="connsiteX6" fmla="*/ 642567 w 769828"/>
              <a:gd name="connsiteY6" fmla="*/ 116314 h 556146"/>
              <a:gd name="connsiteX7" fmla="*/ 663248 w 769828"/>
              <a:gd name="connsiteY7" fmla="*/ 159048 h 556146"/>
              <a:gd name="connsiteX8" fmla="*/ 714477 w 769828"/>
              <a:gd name="connsiteY8" fmla="*/ 157932 h 556146"/>
              <a:gd name="connsiteX9" fmla="*/ 762531 w 769828"/>
              <a:gd name="connsiteY9" fmla="*/ 274635 h 556146"/>
              <a:gd name="connsiteX10" fmla="*/ 748801 w 769828"/>
              <a:gd name="connsiteY10" fmla="*/ 459986 h 556146"/>
              <a:gd name="connsiteX11" fmla="*/ 570315 w 769828"/>
              <a:gd name="connsiteY11" fmla="*/ 535500 h 556146"/>
              <a:gd name="connsiteX12" fmla="*/ 467342 w 769828"/>
              <a:gd name="connsiteY12" fmla="*/ 535500 h 556146"/>
              <a:gd name="connsiteX13" fmla="*/ 330044 w 769828"/>
              <a:gd name="connsiteY13" fmla="*/ 556095 h 556146"/>
              <a:gd name="connsiteX14" fmla="*/ 233936 w 769828"/>
              <a:gd name="connsiteY14" fmla="*/ 528635 h 556146"/>
              <a:gd name="connsiteX15" fmla="*/ 165288 w 769828"/>
              <a:gd name="connsiteY15" fmla="*/ 528635 h 556146"/>
              <a:gd name="connsiteX16" fmla="*/ 34855 w 769828"/>
              <a:gd name="connsiteY16" fmla="*/ 418797 h 556146"/>
              <a:gd name="connsiteX17" fmla="*/ 27990 w 769828"/>
              <a:gd name="connsiteY17" fmla="*/ 322689 h 556146"/>
              <a:gd name="connsiteX18" fmla="*/ 531 w 769828"/>
              <a:gd name="connsiteY18" fmla="*/ 199122 h 556146"/>
              <a:gd name="connsiteX19" fmla="*/ 55450 w 769828"/>
              <a:gd name="connsiteY19" fmla="*/ 96149 h 556146"/>
              <a:gd name="connsiteX20" fmla="*/ 89774 w 769828"/>
              <a:gd name="connsiteY20" fmla="*/ 6905 h 556146"/>
              <a:gd name="connsiteX21" fmla="*/ 359821 w 769828"/>
              <a:gd name="connsiteY21" fmla="*/ 6047 h 556146"/>
              <a:gd name="connsiteX0" fmla="*/ 354415 w 772328"/>
              <a:gd name="connsiteY0" fmla="*/ 10853 h 556146"/>
              <a:gd name="connsiteX1" fmla="*/ 405472 w 772328"/>
              <a:gd name="connsiteY1" fmla="*/ 2872 h 556146"/>
              <a:gd name="connsiteX2" fmla="*/ 487421 w 772328"/>
              <a:gd name="connsiteY2" fmla="*/ 20807 h 556146"/>
              <a:gd name="connsiteX3" fmla="*/ 541225 w 772328"/>
              <a:gd name="connsiteY3" fmla="*/ 45091 h 556146"/>
              <a:gd name="connsiteX4" fmla="*/ 583444 w 772328"/>
              <a:gd name="connsiteY4" fmla="*/ 58821 h 556146"/>
              <a:gd name="connsiteX5" fmla="*/ 615108 w 772328"/>
              <a:gd name="connsiteY5" fmla="*/ 85766 h 556146"/>
              <a:gd name="connsiteX6" fmla="*/ 642567 w 772328"/>
              <a:gd name="connsiteY6" fmla="*/ 116314 h 556146"/>
              <a:gd name="connsiteX7" fmla="*/ 663248 w 772328"/>
              <a:gd name="connsiteY7" fmla="*/ 159048 h 556146"/>
              <a:gd name="connsiteX8" fmla="*/ 676377 w 772328"/>
              <a:gd name="connsiteY8" fmla="*/ 196032 h 556146"/>
              <a:gd name="connsiteX9" fmla="*/ 762531 w 772328"/>
              <a:gd name="connsiteY9" fmla="*/ 274635 h 556146"/>
              <a:gd name="connsiteX10" fmla="*/ 748801 w 772328"/>
              <a:gd name="connsiteY10" fmla="*/ 459986 h 556146"/>
              <a:gd name="connsiteX11" fmla="*/ 570315 w 772328"/>
              <a:gd name="connsiteY11" fmla="*/ 535500 h 556146"/>
              <a:gd name="connsiteX12" fmla="*/ 467342 w 772328"/>
              <a:gd name="connsiteY12" fmla="*/ 535500 h 556146"/>
              <a:gd name="connsiteX13" fmla="*/ 330044 w 772328"/>
              <a:gd name="connsiteY13" fmla="*/ 556095 h 556146"/>
              <a:gd name="connsiteX14" fmla="*/ 233936 w 772328"/>
              <a:gd name="connsiteY14" fmla="*/ 528635 h 556146"/>
              <a:gd name="connsiteX15" fmla="*/ 165288 w 772328"/>
              <a:gd name="connsiteY15" fmla="*/ 528635 h 556146"/>
              <a:gd name="connsiteX16" fmla="*/ 34855 w 772328"/>
              <a:gd name="connsiteY16" fmla="*/ 418797 h 556146"/>
              <a:gd name="connsiteX17" fmla="*/ 27990 w 772328"/>
              <a:gd name="connsiteY17" fmla="*/ 322689 h 556146"/>
              <a:gd name="connsiteX18" fmla="*/ 531 w 772328"/>
              <a:gd name="connsiteY18" fmla="*/ 199122 h 556146"/>
              <a:gd name="connsiteX19" fmla="*/ 55450 w 772328"/>
              <a:gd name="connsiteY19" fmla="*/ 96149 h 556146"/>
              <a:gd name="connsiteX20" fmla="*/ 89774 w 772328"/>
              <a:gd name="connsiteY20" fmla="*/ 6905 h 556146"/>
              <a:gd name="connsiteX21" fmla="*/ 359821 w 772328"/>
              <a:gd name="connsiteY21" fmla="*/ 6047 h 556146"/>
              <a:gd name="connsiteX0" fmla="*/ 354415 w 752452"/>
              <a:gd name="connsiteY0" fmla="*/ 10853 h 556146"/>
              <a:gd name="connsiteX1" fmla="*/ 405472 w 752452"/>
              <a:gd name="connsiteY1" fmla="*/ 2872 h 556146"/>
              <a:gd name="connsiteX2" fmla="*/ 487421 w 752452"/>
              <a:gd name="connsiteY2" fmla="*/ 20807 h 556146"/>
              <a:gd name="connsiteX3" fmla="*/ 541225 w 752452"/>
              <a:gd name="connsiteY3" fmla="*/ 45091 h 556146"/>
              <a:gd name="connsiteX4" fmla="*/ 583444 w 752452"/>
              <a:gd name="connsiteY4" fmla="*/ 58821 h 556146"/>
              <a:gd name="connsiteX5" fmla="*/ 615108 w 752452"/>
              <a:gd name="connsiteY5" fmla="*/ 85766 h 556146"/>
              <a:gd name="connsiteX6" fmla="*/ 642567 w 752452"/>
              <a:gd name="connsiteY6" fmla="*/ 116314 h 556146"/>
              <a:gd name="connsiteX7" fmla="*/ 663248 w 752452"/>
              <a:gd name="connsiteY7" fmla="*/ 159048 h 556146"/>
              <a:gd name="connsiteX8" fmla="*/ 676377 w 752452"/>
              <a:gd name="connsiteY8" fmla="*/ 196032 h 556146"/>
              <a:gd name="connsiteX9" fmla="*/ 689506 w 752452"/>
              <a:gd name="connsiteY9" fmla="*/ 268285 h 556146"/>
              <a:gd name="connsiteX10" fmla="*/ 748801 w 752452"/>
              <a:gd name="connsiteY10" fmla="*/ 459986 h 556146"/>
              <a:gd name="connsiteX11" fmla="*/ 570315 w 752452"/>
              <a:gd name="connsiteY11" fmla="*/ 535500 h 556146"/>
              <a:gd name="connsiteX12" fmla="*/ 467342 w 752452"/>
              <a:gd name="connsiteY12" fmla="*/ 535500 h 556146"/>
              <a:gd name="connsiteX13" fmla="*/ 330044 w 752452"/>
              <a:gd name="connsiteY13" fmla="*/ 556095 h 556146"/>
              <a:gd name="connsiteX14" fmla="*/ 233936 w 752452"/>
              <a:gd name="connsiteY14" fmla="*/ 528635 h 556146"/>
              <a:gd name="connsiteX15" fmla="*/ 165288 w 752452"/>
              <a:gd name="connsiteY15" fmla="*/ 528635 h 556146"/>
              <a:gd name="connsiteX16" fmla="*/ 34855 w 752452"/>
              <a:gd name="connsiteY16" fmla="*/ 418797 h 556146"/>
              <a:gd name="connsiteX17" fmla="*/ 27990 w 752452"/>
              <a:gd name="connsiteY17" fmla="*/ 322689 h 556146"/>
              <a:gd name="connsiteX18" fmla="*/ 531 w 752452"/>
              <a:gd name="connsiteY18" fmla="*/ 199122 h 556146"/>
              <a:gd name="connsiteX19" fmla="*/ 55450 w 752452"/>
              <a:gd name="connsiteY19" fmla="*/ 96149 h 556146"/>
              <a:gd name="connsiteX20" fmla="*/ 89774 w 752452"/>
              <a:gd name="connsiteY20" fmla="*/ 6905 h 556146"/>
              <a:gd name="connsiteX21" fmla="*/ 359821 w 752452"/>
              <a:gd name="connsiteY21" fmla="*/ 6047 h 556146"/>
              <a:gd name="connsiteX0" fmla="*/ 354415 w 700489"/>
              <a:gd name="connsiteY0" fmla="*/ 10853 h 556146"/>
              <a:gd name="connsiteX1" fmla="*/ 405472 w 700489"/>
              <a:gd name="connsiteY1" fmla="*/ 2872 h 556146"/>
              <a:gd name="connsiteX2" fmla="*/ 487421 w 700489"/>
              <a:gd name="connsiteY2" fmla="*/ 20807 h 556146"/>
              <a:gd name="connsiteX3" fmla="*/ 541225 w 700489"/>
              <a:gd name="connsiteY3" fmla="*/ 45091 h 556146"/>
              <a:gd name="connsiteX4" fmla="*/ 583444 w 700489"/>
              <a:gd name="connsiteY4" fmla="*/ 58821 h 556146"/>
              <a:gd name="connsiteX5" fmla="*/ 615108 w 700489"/>
              <a:gd name="connsiteY5" fmla="*/ 85766 h 556146"/>
              <a:gd name="connsiteX6" fmla="*/ 642567 w 700489"/>
              <a:gd name="connsiteY6" fmla="*/ 116314 h 556146"/>
              <a:gd name="connsiteX7" fmla="*/ 663248 w 700489"/>
              <a:gd name="connsiteY7" fmla="*/ 159048 h 556146"/>
              <a:gd name="connsiteX8" fmla="*/ 676377 w 700489"/>
              <a:gd name="connsiteY8" fmla="*/ 196032 h 556146"/>
              <a:gd name="connsiteX9" fmla="*/ 689506 w 700489"/>
              <a:gd name="connsiteY9" fmla="*/ 268285 h 556146"/>
              <a:gd name="connsiteX10" fmla="*/ 691651 w 700489"/>
              <a:gd name="connsiteY10" fmla="*/ 412361 h 556146"/>
              <a:gd name="connsiteX11" fmla="*/ 570315 w 700489"/>
              <a:gd name="connsiteY11" fmla="*/ 535500 h 556146"/>
              <a:gd name="connsiteX12" fmla="*/ 467342 w 700489"/>
              <a:gd name="connsiteY12" fmla="*/ 535500 h 556146"/>
              <a:gd name="connsiteX13" fmla="*/ 330044 w 700489"/>
              <a:gd name="connsiteY13" fmla="*/ 556095 h 556146"/>
              <a:gd name="connsiteX14" fmla="*/ 233936 w 700489"/>
              <a:gd name="connsiteY14" fmla="*/ 528635 h 556146"/>
              <a:gd name="connsiteX15" fmla="*/ 165288 w 700489"/>
              <a:gd name="connsiteY15" fmla="*/ 528635 h 556146"/>
              <a:gd name="connsiteX16" fmla="*/ 34855 w 700489"/>
              <a:gd name="connsiteY16" fmla="*/ 418797 h 556146"/>
              <a:gd name="connsiteX17" fmla="*/ 27990 w 700489"/>
              <a:gd name="connsiteY17" fmla="*/ 322689 h 556146"/>
              <a:gd name="connsiteX18" fmla="*/ 531 w 700489"/>
              <a:gd name="connsiteY18" fmla="*/ 199122 h 556146"/>
              <a:gd name="connsiteX19" fmla="*/ 55450 w 700489"/>
              <a:gd name="connsiteY19" fmla="*/ 96149 h 556146"/>
              <a:gd name="connsiteX20" fmla="*/ 89774 w 700489"/>
              <a:gd name="connsiteY20" fmla="*/ 6905 h 556146"/>
              <a:gd name="connsiteX21" fmla="*/ 359821 w 700489"/>
              <a:gd name="connsiteY21" fmla="*/ 6047 h 556146"/>
              <a:gd name="connsiteX0" fmla="*/ 354415 w 701195"/>
              <a:gd name="connsiteY0" fmla="*/ 10853 h 556190"/>
              <a:gd name="connsiteX1" fmla="*/ 405472 w 701195"/>
              <a:gd name="connsiteY1" fmla="*/ 2872 h 556190"/>
              <a:gd name="connsiteX2" fmla="*/ 487421 w 701195"/>
              <a:gd name="connsiteY2" fmla="*/ 20807 h 556190"/>
              <a:gd name="connsiteX3" fmla="*/ 541225 w 701195"/>
              <a:gd name="connsiteY3" fmla="*/ 45091 h 556190"/>
              <a:gd name="connsiteX4" fmla="*/ 583444 w 701195"/>
              <a:gd name="connsiteY4" fmla="*/ 58821 h 556190"/>
              <a:gd name="connsiteX5" fmla="*/ 615108 w 701195"/>
              <a:gd name="connsiteY5" fmla="*/ 85766 h 556190"/>
              <a:gd name="connsiteX6" fmla="*/ 642567 w 701195"/>
              <a:gd name="connsiteY6" fmla="*/ 116314 h 556190"/>
              <a:gd name="connsiteX7" fmla="*/ 663248 w 701195"/>
              <a:gd name="connsiteY7" fmla="*/ 159048 h 556190"/>
              <a:gd name="connsiteX8" fmla="*/ 676377 w 701195"/>
              <a:gd name="connsiteY8" fmla="*/ 196032 h 556190"/>
              <a:gd name="connsiteX9" fmla="*/ 689506 w 701195"/>
              <a:gd name="connsiteY9" fmla="*/ 268285 h 556190"/>
              <a:gd name="connsiteX10" fmla="*/ 691651 w 701195"/>
              <a:gd name="connsiteY10" fmla="*/ 412361 h 556190"/>
              <a:gd name="connsiteX11" fmla="*/ 560790 w 701195"/>
              <a:gd name="connsiteY11" fmla="*/ 481525 h 556190"/>
              <a:gd name="connsiteX12" fmla="*/ 467342 w 701195"/>
              <a:gd name="connsiteY12" fmla="*/ 535500 h 556190"/>
              <a:gd name="connsiteX13" fmla="*/ 330044 w 701195"/>
              <a:gd name="connsiteY13" fmla="*/ 556095 h 556190"/>
              <a:gd name="connsiteX14" fmla="*/ 233936 w 701195"/>
              <a:gd name="connsiteY14" fmla="*/ 528635 h 556190"/>
              <a:gd name="connsiteX15" fmla="*/ 165288 w 701195"/>
              <a:gd name="connsiteY15" fmla="*/ 528635 h 556190"/>
              <a:gd name="connsiteX16" fmla="*/ 34855 w 701195"/>
              <a:gd name="connsiteY16" fmla="*/ 418797 h 556190"/>
              <a:gd name="connsiteX17" fmla="*/ 27990 w 701195"/>
              <a:gd name="connsiteY17" fmla="*/ 322689 h 556190"/>
              <a:gd name="connsiteX18" fmla="*/ 531 w 701195"/>
              <a:gd name="connsiteY18" fmla="*/ 199122 h 556190"/>
              <a:gd name="connsiteX19" fmla="*/ 55450 w 701195"/>
              <a:gd name="connsiteY19" fmla="*/ 96149 h 556190"/>
              <a:gd name="connsiteX20" fmla="*/ 89774 w 701195"/>
              <a:gd name="connsiteY20" fmla="*/ 6905 h 556190"/>
              <a:gd name="connsiteX21" fmla="*/ 359821 w 701195"/>
              <a:gd name="connsiteY21" fmla="*/ 6047 h 556190"/>
              <a:gd name="connsiteX0" fmla="*/ 354415 w 701195"/>
              <a:gd name="connsiteY0" fmla="*/ 10853 h 557514"/>
              <a:gd name="connsiteX1" fmla="*/ 405472 w 701195"/>
              <a:gd name="connsiteY1" fmla="*/ 2872 h 557514"/>
              <a:gd name="connsiteX2" fmla="*/ 487421 w 701195"/>
              <a:gd name="connsiteY2" fmla="*/ 20807 h 557514"/>
              <a:gd name="connsiteX3" fmla="*/ 541225 w 701195"/>
              <a:gd name="connsiteY3" fmla="*/ 45091 h 557514"/>
              <a:gd name="connsiteX4" fmla="*/ 583444 w 701195"/>
              <a:gd name="connsiteY4" fmla="*/ 58821 h 557514"/>
              <a:gd name="connsiteX5" fmla="*/ 615108 w 701195"/>
              <a:gd name="connsiteY5" fmla="*/ 85766 h 557514"/>
              <a:gd name="connsiteX6" fmla="*/ 642567 w 701195"/>
              <a:gd name="connsiteY6" fmla="*/ 116314 h 557514"/>
              <a:gd name="connsiteX7" fmla="*/ 663248 w 701195"/>
              <a:gd name="connsiteY7" fmla="*/ 159048 h 557514"/>
              <a:gd name="connsiteX8" fmla="*/ 676377 w 701195"/>
              <a:gd name="connsiteY8" fmla="*/ 196032 h 557514"/>
              <a:gd name="connsiteX9" fmla="*/ 689506 w 701195"/>
              <a:gd name="connsiteY9" fmla="*/ 268285 h 557514"/>
              <a:gd name="connsiteX10" fmla="*/ 691651 w 701195"/>
              <a:gd name="connsiteY10" fmla="*/ 412361 h 557514"/>
              <a:gd name="connsiteX11" fmla="*/ 560790 w 701195"/>
              <a:gd name="connsiteY11" fmla="*/ 481525 h 557514"/>
              <a:gd name="connsiteX12" fmla="*/ 457817 w 701195"/>
              <a:gd name="connsiteY12" fmla="*/ 478350 h 557514"/>
              <a:gd name="connsiteX13" fmla="*/ 330044 w 701195"/>
              <a:gd name="connsiteY13" fmla="*/ 556095 h 557514"/>
              <a:gd name="connsiteX14" fmla="*/ 233936 w 701195"/>
              <a:gd name="connsiteY14" fmla="*/ 528635 h 557514"/>
              <a:gd name="connsiteX15" fmla="*/ 165288 w 701195"/>
              <a:gd name="connsiteY15" fmla="*/ 528635 h 557514"/>
              <a:gd name="connsiteX16" fmla="*/ 34855 w 701195"/>
              <a:gd name="connsiteY16" fmla="*/ 418797 h 557514"/>
              <a:gd name="connsiteX17" fmla="*/ 27990 w 701195"/>
              <a:gd name="connsiteY17" fmla="*/ 322689 h 557514"/>
              <a:gd name="connsiteX18" fmla="*/ 531 w 701195"/>
              <a:gd name="connsiteY18" fmla="*/ 199122 h 557514"/>
              <a:gd name="connsiteX19" fmla="*/ 55450 w 701195"/>
              <a:gd name="connsiteY19" fmla="*/ 96149 h 557514"/>
              <a:gd name="connsiteX20" fmla="*/ 89774 w 701195"/>
              <a:gd name="connsiteY20" fmla="*/ 6905 h 557514"/>
              <a:gd name="connsiteX21" fmla="*/ 359821 w 701195"/>
              <a:gd name="connsiteY21" fmla="*/ 6047 h 557514"/>
              <a:gd name="connsiteX0" fmla="*/ 354415 w 701195"/>
              <a:gd name="connsiteY0" fmla="*/ 10853 h 557514"/>
              <a:gd name="connsiteX1" fmla="*/ 405472 w 701195"/>
              <a:gd name="connsiteY1" fmla="*/ 2872 h 557514"/>
              <a:gd name="connsiteX2" fmla="*/ 487421 w 701195"/>
              <a:gd name="connsiteY2" fmla="*/ 20807 h 557514"/>
              <a:gd name="connsiteX3" fmla="*/ 541225 w 701195"/>
              <a:gd name="connsiteY3" fmla="*/ 45091 h 557514"/>
              <a:gd name="connsiteX4" fmla="*/ 583444 w 701195"/>
              <a:gd name="connsiteY4" fmla="*/ 58821 h 557514"/>
              <a:gd name="connsiteX5" fmla="*/ 615108 w 701195"/>
              <a:gd name="connsiteY5" fmla="*/ 85766 h 557514"/>
              <a:gd name="connsiteX6" fmla="*/ 642567 w 701195"/>
              <a:gd name="connsiteY6" fmla="*/ 116314 h 557514"/>
              <a:gd name="connsiteX7" fmla="*/ 663248 w 701195"/>
              <a:gd name="connsiteY7" fmla="*/ 159048 h 557514"/>
              <a:gd name="connsiteX8" fmla="*/ 676377 w 701195"/>
              <a:gd name="connsiteY8" fmla="*/ 196032 h 557514"/>
              <a:gd name="connsiteX9" fmla="*/ 689506 w 701195"/>
              <a:gd name="connsiteY9" fmla="*/ 268285 h 557514"/>
              <a:gd name="connsiteX10" fmla="*/ 691651 w 701195"/>
              <a:gd name="connsiteY10" fmla="*/ 412361 h 557514"/>
              <a:gd name="connsiteX11" fmla="*/ 560790 w 701195"/>
              <a:gd name="connsiteY11" fmla="*/ 446600 h 557514"/>
              <a:gd name="connsiteX12" fmla="*/ 457817 w 701195"/>
              <a:gd name="connsiteY12" fmla="*/ 478350 h 557514"/>
              <a:gd name="connsiteX13" fmla="*/ 330044 w 701195"/>
              <a:gd name="connsiteY13" fmla="*/ 556095 h 557514"/>
              <a:gd name="connsiteX14" fmla="*/ 233936 w 701195"/>
              <a:gd name="connsiteY14" fmla="*/ 528635 h 557514"/>
              <a:gd name="connsiteX15" fmla="*/ 165288 w 701195"/>
              <a:gd name="connsiteY15" fmla="*/ 528635 h 557514"/>
              <a:gd name="connsiteX16" fmla="*/ 34855 w 701195"/>
              <a:gd name="connsiteY16" fmla="*/ 418797 h 557514"/>
              <a:gd name="connsiteX17" fmla="*/ 27990 w 701195"/>
              <a:gd name="connsiteY17" fmla="*/ 322689 h 557514"/>
              <a:gd name="connsiteX18" fmla="*/ 531 w 701195"/>
              <a:gd name="connsiteY18" fmla="*/ 199122 h 557514"/>
              <a:gd name="connsiteX19" fmla="*/ 55450 w 701195"/>
              <a:gd name="connsiteY19" fmla="*/ 96149 h 557514"/>
              <a:gd name="connsiteX20" fmla="*/ 89774 w 701195"/>
              <a:gd name="connsiteY20" fmla="*/ 6905 h 557514"/>
              <a:gd name="connsiteX21" fmla="*/ 359821 w 701195"/>
              <a:gd name="connsiteY21" fmla="*/ 6047 h 557514"/>
              <a:gd name="connsiteX0" fmla="*/ 354415 w 691077"/>
              <a:gd name="connsiteY0" fmla="*/ 10853 h 557514"/>
              <a:gd name="connsiteX1" fmla="*/ 405472 w 691077"/>
              <a:gd name="connsiteY1" fmla="*/ 2872 h 557514"/>
              <a:gd name="connsiteX2" fmla="*/ 487421 w 691077"/>
              <a:gd name="connsiteY2" fmla="*/ 20807 h 557514"/>
              <a:gd name="connsiteX3" fmla="*/ 541225 w 691077"/>
              <a:gd name="connsiteY3" fmla="*/ 45091 h 557514"/>
              <a:gd name="connsiteX4" fmla="*/ 583444 w 691077"/>
              <a:gd name="connsiteY4" fmla="*/ 58821 h 557514"/>
              <a:gd name="connsiteX5" fmla="*/ 615108 w 691077"/>
              <a:gd name="connsiteY5" fmla="*/ 85766 h 557514"/>
              <a:gd name="connsiteX6" fmla="*/ 642567 w 691077"/>
              <a:gd name="connsiteY6" fmla="*/ 116314 h 557514"/>
              <a:gd name="connsiteX7" fmla="*/ 663248 w 691077"/>
              <a:gd name="connsiteY7" fmla="*/ 159048 h 557514"/>
              <a:gd name="connsiteX8" fmla="*/ 676377 w 691077"/>
              <a:gd name="connsiteY8" fmla="*/ 196032 h 557514"/>
              <a:gd name="connsiteX9" fmla="*/ 689506 w 691077"/>
              <a:gd name="connsiteY9" fmla="*/ 268285 h 557514"/>
              <a:gd name="connsiteX10" fmla="*/ 637676 w 691077"/>
              <a:gd name="connsiteY10" fmla="*/ 386961 h 557514"/>
              <a:gd name="connsiteX11" fmla="*/ 560790 w 691077"/>
              <a:gd name="connsiteY11" fmla="*/ 446600 h 557514"/>
              <a:gd name="connsiteX12" fmla="*/ 457817 w 691077"/>
              <a:gd name="connsiteY12" fmla="*/ 478350 h 557514"/>
              <a:gd name="connsiteX13" fmla="*/ 330044 w 691077"/>
              <a:gd name="connsiteY13" fmla="*/ 556095 h 557514"/>
              <a:gd name="connsiteX14" fmla="*/ 233936 w 691077"/>
              <a:gd name="connsiteY14" fmla="*/ 528635 h 557514"/>
              <a:gd name="connsiteX15" fmla="*/ 165288 w 691077"/>
              <a:gd name="connsiteY15" fmla="*/ 528635 h 557514"/>
              <a:gd name="connsiteX16" fmla="*/ 34855 w 691077"/>
              <a:gd name="connsiteY16" fmla="*/ 418797 h 557514"/>
              <a:gd name="connsiteX17" fmla="*/ 27990 w 691077"/>
              <a:gd name="connsiteY17" fmla="*/ 322689 h 557514"/>
              <a:gd name="connsiteX18" fmla="*/ 531 w 691077"/>
              <a:gd name="connsiteY18" fmla="*/ 199122 h 557514"/>
              <a:gd name="connsiteX19" fmla="*/ 55450 w 691077"/>
              <a:gd name="connsiteY19" fmla="*/ 96149 h 557514"/>
              <a:gd name="connsiteX20" fmla="*/ 89774 w 691077"/>
              <a:gd name="connsiteY20" fmla="*/ 6905 h 557514"/>
              <a:gd name="connsiteX21" fmla="*/ 359821 w 691077"/>
              <a:gd name="connsiteY21" fmla="*/ 6047 h 557514"/>
              <a:gd name="connsiteX0" fmla="*/ 354415 w 676865"/>
              <a:gd name="connsiteY0" fmla="*/ 10853 h 557514"/>
              <a:gd name="connsiteX1" fmla="*/ 405472 w 676865"/>
              <a:gd name="connsiteY1" fmla="*/ 2872 h 557514"/>
              <a:gd name="connsiteX2" fmla="*/ 487421 w 676865"/>
              <a:gd name="connsiteY2" fmla="*/ 20807 h 557514"/>
              <a:gd name="connsiteX3" fmla="*/ 541225 w 676865"/>
              <a:gd name="connsiteY3" fmla="*/ 45091 h 557514"/>
              <a:gd name="connsiteX4" fmla="*/ 583444 w 676865"/>
              <a:gd name="connsiteY4" fmla="*/ 58821 h 557514"/>
              <a:gd name="connsiteX5" fmla="*/ 615108 w 676865"/>
              <a:gd name="connsiteY5" fmla="*/ 85766 h 557514"/>
              <a:gd name="connsiteX6" fmla="*/ 642567 w 676865"/>
              <a:gd name="connsiteY6" fmla="*/ 116314 h 557514"/>
              <a:gd name="connsiteX7" fmla="*/ 663248 w 676865"/>
              <a:gd name="connsiteY7" fmla="*/ 159048 h 557514"/>
              <a:gd name="connsiteX8" fmla="*/ 676377 w 676865"/>
              <a:gd name="connsiteY8" fmla="*/ 196032 h 557514"/>
              <a:gd name="connsiteX9" fmla="*/ 670456 w 676865"/>
              <a:gd name="connsiteY9" fmla="*/ 309560 h 557514"/>
              <a:gd name="connsiteX10" fmla="*/ 637676 w 676865"/>
              <a:gd name="connsiteY10" fmla="*/ 386961 h 557514"/>
              <a:gd name="connsiteX11" fmla="*/ 560790 w 676865"/>
              <a:gd name="connsiteY11" fmla="*/ 446600 h 557514"/>
              <a:gd name="connsiteX12" fmla="*/ 457817 w 676865"/>
              <a:gd name="connsiteY12" fmla="*/ 478350 h 557514"/>
              <a:gd name="connsiteX13" fmla="*/ 330044 w 676865"/>
              <a:gd name="connsiteY13" fmla="*/ 556095 h 557514"/>
              <a:gd name="connsiteX14" fmla="*/ 233936 w 676865"/>
              <a:gd name="connsiteY14" fmla="*/ 528635 h 557514"/>
              <a:gd name="connsiteX15" fmla="*/ 165288 w 676865"/>
              <a:gd name="connsiteY15" fmla="*/ 528635 h 557514"/>
              <a:gd name="connsiteX16" fmla="*/ 34855 w 676865"/>
              <a:gd name="connsiteY16" fmla="*/ 418797 h 557514"/>
              <a:gd name="connsiteX17" fmla="*/ 27990 w 676865"/>
              <a:gd name="connsiteY17" fmla="*/ 322689 h 557514"/>
              <a:gd name="connsiteX18" fmla="*/ 531 w 676865"/>
              <a:gd name="connsiteY18" fmla="*/ 199122 h 557514"/>
              <a:gd name="connsiteX19" fmla="*/ 55450 w 676865"/>
              <a:gd name="connsiteY19" fmla="*/ 96149 h 557514"/>
              <a:gd name="connsiteX20" fmla="*/ 89774 w 676865"/>
              <a:gd name="connsiteY20" fmla="*/ 6905 h 557514"/>
              <a:gd name="connsiteX21" fmla="*/ 359821 w 676865"/>
              <a:gd name="connsiteY21" fmla="*/ 6047 h 557514"/>
              <a:gd name="connsiteX0" fmla="*/ 354415 w 676865"/>
              <a:gd name="connsiteY0" fmla="*/ 10853 h 557514"/>
              <a:gd name="connsiteX1" fmla="*/ 405472 w 676865"/>
              <a:gd name="connsiteY1" fmla="*/ 2872 h 557514"/>
              <a:gd name="connsiteX2" fmla="*/ 487421 w 676865"/>
              <a:gd name="connsiteY2" fmla="*/ 20807 h 557514"/>
              <a:gd name="connsiteX3" fmla="*/ 541225 w 676865"/>
              <a:gd name="connsiteY3" fmla="*/ 45091 h 557514"/>
              <a:gd name="connsiteX4" fmla="*/ 583444 w 676865"/>
              <a:gd name="connsiteY4" fmla="*/ 58821 h 557514"/>
              <a:gd name="connsiteX5" fmla="*/ 615108 w 676865"/>
              <a:gd name="connsiteY5" fmla="*/ 85766 h 557514"/>
              <a:gd name="connsiteX6" fmla="*/ 642567 w 676865"/>
              <a:gd name="connsiteY6" fmla="*/ 116314 h 557514"/>
              <a:gd name="connsiteX7" fmla="*/ 663248 w 676865"/>
              <a:gd name="connsiteY7" fmla="*/ 159048 h 557514"/>
              <a:gd name="connsiteX8" fmla="*/ 676377 w 676865"/>
              <a:gd name="connsiteY8" fmla="*/ 234132 h 557514"/>
              <a:gd name="connsiteX9" fmla="*/ 670456 w 676865"/>
              <a:gd name="connsiteY9" fmla="*/ 309560 h 557514"/>
              <a:gd name="connsiteX10" fmla="*/ 637676 w 676865"/>
              <a:gd name="connsiteY10" fmla="*/ 386961 h 557514"/>
              <a:gd name="connsiteX11" fmla="*/ 560790 w 676865"/>
              <a:gd name="connsiteY11" fmla="*/ 446600 h 557514"/>
              <a:gd name="connsiteX12" fmla="*/ 457817 w 676865"/>
              <a:gd name="connsiteY12" fmla="*/ 478350 h 557514"/>
              <a:gd name="connsiteX13" fmla="*/ 330044 w 676865"/>
              <a:gd name="connsiteY13" fmla="*/ 556095 h 557514"/>
              <a:gd name="connsiteX14" fmla="*/ 233936 w 676865"/>
              <a:gd name="connsiteY14" fmla="*/ 528635 h 557514"/>
              <a:gd name="connsiteX15" fmla="*/ 165288 w 676865"/>
              <a:gd name="connsiteY15" fmla="*/ 528635 h 557514"/>
              <a:gd name="connsiteX16" fmla="*/ 34855 w 676865"/>
              <a:gd name="connsiteY16" fmla="*/ 418797 h 557514"/>
              <a:gd name="connsiteX17" fmla="*/ 27990 w 676865"/>
              <a:gd name="connsiteY17" fmla="*/ 322689 h 557514"/>
              <a:gd name="connsiteX18" fmla="*/ 531 w 676865"/>
              <a:gd name="connsiteY18" fmla="*/ 199122 h 557514"/>
              <a:gd name="connsiteX19" fmla="*/ 55450 w 676865"/>
              <a:gd name="connsiteY19" fmla="*/ 96149 h 557514"/>
              <a:gd name="connsiteX20" fmla="*/ 89774 w 676865"/>
              <a:gd name="connsiteY20" fmla="*/ 6905 h 557514"/>
              <a:gd name="connsiteX21" fmla="*/ 359821 w 676865"/>
              <a:gd name="connsiteY21" fmla="*/ 6047 h 557514"/>
              <a:gd name="connsiteX0" fmla="*/ 354415 w 676865"/>
              <a:gd name="connsiteY0" fmla="*/ 10853 h 557514"/>
              <a:gd name="connsiteX1" fmla="*/ 405472 w 676865"/>
              <a:gd name="connsiteY1" fmla="*/ 2872 h 557514"/>
              <a:gd name="connsiteX2" fmla="*/ 487421 w 676865"/>
              <a:gd name="connsiteY2" fmla="*/ 20807 h 557514"/>
              <a:gd name="connsiteX3" fmla="*/ 541225 w 676865"/>
              <a:gd name="connsiteY3" fmla="*/ 45091 h 557514"/>
              <a:gd name="connsiteX4" fmla="*/ 583444 w 676865"/>
              <a:gd name="connsiteY4" fmla="*/ 58821 h 557514"/>
              <a:gd name="connsiteX5" fmla="*/ 615108 w 676865"/>
              <a:gd name="connsiteY5" fmla="*/ 85766 h 557514"/>
              <a:gd name="connsiteX6" fmla="*/ 642567 w 676865"/>
              <a:gd name="connsiteY6" fmla="*/ 116314 h 557514"/>
              <a:gd name="connsiteX7" fmla="*/ 663248 w 676865"/>
              <a:gd name="connsiteY7" fmla="*/ 171748 h 557514"/>
              <a:gd name="connsiteX8" fmla="*/ 676377 w 676865"/>
              <a:gd name="connsiteY8" fmla="*/ 234132 h 557514"/>
              <a:gd name="connsiteX9" fmla="*/ 670456 w 676865"/>
              <a:gd name="connsiteY9" fmla="*/ 309560 h 557514"/>
              <a:gd name="connsiteX10" fmla="*/ 637676 w 676865"/>
              <a:gd name="connsiteY10" fmla="*/ 386961 h 557514"/>
              <a:gd name="connsiteX11" fmla="*/ 560790 w 676865"/>
              <a:gd name="connsiteY11" fmla="*/ 446600 h 557514"/>
              <a:gd name="connsiteX12" fmla="*/ 457817 w 676865"/>
              <a:gd name="connsiteY12" fmla="*/ 478350 h 557514"/>
              <a:gd name="connsiteX13" fmla="*/ 330044 w 676865"/>
              <a:gd name="connsiteY13" fmla="*/ 556095 h 557514"/>
              <a:gd name="connsiteX14" fmla="*/ 233936 w 676865"/>
              <a:gd name="connsiteY14" fmla="*/ 528635 h 557514"/>
              <a:gd name="connsiteX15" fmla="*/ 165288 w 676865"/>
              <a:gd name="connsiteY15" fmla="*/ 528635 h 557514"/>
              <a:gd name="connsiteX16" fmla="*/ 34855 w 676865"/>
              <a:gd name="connsiteY16" fmla="*/ 418797 h 557514"/>
              <a:gd name="connsiteX17" fmla="*/ 27990 w 676865"/>
              <a:gd name="connsiteY17" fmla="*/ 322689 h 557514"/>
              <a:gd name="connsiteX18" fmla="*/ 531 w 676865"/>
              <a:gd name="connsiteY18" fmla="*/ 199122 h 557514"/>
              <a:gd name="connsiteX19" fmla="*/ 55450 w 676865"/>
              <a:gd name="connsiteY19" fmla="*/ 96149 h 557514"/>
              <a:gd name="connsiteX20" fmla="*/ 89774 w 676865"/>
              <a:gd name="connsiteY20" fmla="*/ 6905 h 557514"/>
              <a:gd name="connsiteX21" fmla="*/ 359821 w 676865"/>
              <a:gd name="connsiteY21" fmla="*/ 6047 h 557514"/>
              <a:gd name="connsiteX0" fmla="*/ 354415 w 676865"/>
              <a:gd name="connsiteY0" fmla="*/ 10853 h 539212"/>
              <a:gd name="connsiteX1" fmla="*/ 405472 w 676865"/>
              <a:gd name="connsiteY1" fmla="*/ 2872 h 539212"/>
              <a:gd name="connsiteX2" fmla="*/ 487421 w 676865"/>
              <a:gd name="connsiteY2" fmla="*/ 20807 h 539212"/>
              <a:gd name="connsiteX3" fmla="*/ 541225 w 676865"/>
              <a:gd name="connsiteY3" fmla="*/ 45091 h 539212"/>
              <a:gd name="connsiteX4" fmla="*/ 583444 w 676865"/>
              <a:gd name="connsiteY4" fmla="*/ 58821 h 539212"/>
              <a:gd name="connsiteX5" fmla="*/ 615108 w 676865"/>
              <a:gd name="connsiteY5" fmla="*/ 85766 h 539212"/>
              <a:gd name="connsiteX6" fmla="*/ 642567 w 676865"/>
              <a:gd name="connsiteY6" fmla="*/ 116314 h 539212"/>
              <a:gd name="connsiteX7" fmla="*/ 663248 w 676865"/>
              <a:gd name="connsiteY7" fmla="*/ 171748 h 539212"/>
              <a:gd name="connsiteX8" fmla="*/ 676377 w 676865"/>
              <a:gd name="connsiteY8" fmla="*/ 234132 h 539212"/>
              <a:gd name="connsiteX9" fmla="*/ 670456 w 676865"/>
              <a:gd name="connsiteY9" fmla="*/ 309560 h 539212"/>
              <a:gd name="connsiteX10" fmla="*/ 637676 w 676865"/>
              <a:gd name="connsiteY10" fmla="*/ 386961 h 539212"/>
              <a:gd name="connsiteX11" fmla="*/ 560790 w 676865"/>
              <a:gd name="connsiteY11" fmla="*/ 446600 h 539212"/>
              <a:gd name="connsiteX12" fmla="*/ 457817 w 676865"/>
              <a:gd name="connsiteY12" fmla="*/ 478350 h 539212"/>
              <a:gd name="connsiteX13" fmla="*/ 339569 w 676865"/>
              <a:gd name="connsiteY13" fmla="*/ 473545 h 539212"/>
              <a:gd name="connsiteX14" fmla="*/ 233936 w 676865"/>
              <a:gd name="connsiteY14" fmla="*/ 528635 h 539212"/>
              <a:gd name="connsiteX15" fmla="*/ 165288 w 676865"/>
              <a:gd name="connsiteY15" fmla="*/ 528635 h 539212"/>
              <a:gd name="connsiteX16" fmla="*/ 34855 w 676865"/>
              <a:gd name="connsiteY16" fmla="*/ 418797 h 539212"/>
              <a:gd name="connsiteX17" fmla="*/ 27990 w 676865"/>
              <a:gd name="connsiteY17" fmla="*/ 322689 h 539212"/>
              <a:gd name="connsiteX18" fmla="*/ 531 w 676865"/>
              <a:gd name="connsiteY18" fmla="*/ 199122 h 539212"/>
              <a:gd name="connsiteX19" fmla="*/ 55450 w 676865"/>
              <a:gd name="connsiteY19" fmla="*/ 96149 h 539212"/>
              <a:gd name="connsiteX20" fmla="*/ 89774 w 676865"/>
              <a:gd name="connsiteY20" fmla="*/ 6905 h 539212"/>
              <a:gd name="connsiteX21" fmla="*/ 359821 w 676865"/>
              <a:gd name="connsiteY21" fmla="*/ 6047 h 539212"/>
              <a:gd name="connsiteX0" fmla="*/ 354415 w 676865"/>
              <a:gd name="connsiteY0" fmla="*/ 10853 h 529098"/>
              <a:gd name="connsiteX1" fmla="*/ 405472 w 676865"/>
              <a:gd name="connsiteY1" fmla="*/ 2872 h 529098"/>
              <a:gd name="connsiteX2" fmla="*/ 487421 w 676865"/>
              <a:gd name="connsiteY2" fmla="*/ 20807 h 529098"/>
              <a:gd name="connsiteX3" fmla="*/ 541225 w 676865"/>
              <a:gd name="connsiteY3" fmla="*/ 45091 h 529098"/>
              <a:gd name="connsiteX4" fmla="*/ 583444 w 676865"/>
              <a:gd name="connsiteY4" fmla="*/ 58821 h 529098"/>
              <a:gd name="connsiteX5" fmla="*/ 615108 w 676865"/>
              <a:gd name="connsiteY5" fmla="*/ 85766 h 529098"/>
              <a:gd name="connsiteX6" fmla="*/ 642567 w 676865"/>
              <a:gd name="connsiteY6" fmla="*/ 116314 h 529098"/>
              <a:gd name="connsiteX7" fmla="*/ 663248 w 676865"/>
              <a:gd name="connsiteY7" fmla="*/ 171748 h 529098"/>
              <a:gd name="connsiteX8" fmla="*/ 676377 w 676865"/>
              <a:gd name="connsiteY8" fmla="*/ 234132 h 529098"/>
              <a:gd name="connsiteX9" fmla="*/ 670456 w 676865"/>
              <a:gd name="connsiteY9" fmla="*/ 309560 h 529098"/>
              <a:gd name="connsiteX10" fmla="*/ 637676 w 676865"/>
              <a:gd name="connsiteY10" fmla="*/ 386961 h 529098"/>
              <a:gd name="connsiteX11" fmla="*/ 560790 w 676865"/>
              <a:gd name="connsiteY11" fmla="*/ 446600 h 529098"/>
              <a:gd name="connsiteX12" fmla="*/ 457817 w 676865"/>
              <a:gd name="connsiteY12" fmla="*/ 478350 h 529098"/>
              <a:gd name="connsiteX13" fmla="*/ 339569 w 676865"/>
              <a:gd name="connsiteY13" fmla="*/ 473545 h 529098"/>
              <a:gd name="connsiteX14" fmla="*/ 252986 w 676865"/>
              <a:gd name="connsiteY14" fmla="*/ 458785 h 529098"/>
              <a:gd name="connsiteX15" fmla="*/ 165288 w 676865"/>
              <a:gd name="connsiteY15" fmla="*/ 528635 h 529098"/>
              <a:gd name="connsiteX16" fmla="*/ 34855 w 676865"/>
              <a:gd name="connsiteY16" fmla="*/ 418797 h 529098"/>
              <a:gd name="connsiteX17" fmla="*/ 27990 w 676865"/>
              <a:gd name="connsiteY17" fmla="*/ 322689 h 529098"/>
              <a:gd name="connsiteX18" fmla="*/ 531 w 676865"/>
              <a:gd name="connsiteY18" fmla="*/ 199122 h 529098"/>
              <a:gd name="connsiteX19" fmla="*/ 55450 w 676865"/>
              <a:gd name="connsiteY19" fmla="*/ 96149 h 529098"/>
              <a:gd name="connsiteX20" fmla="*/ 89774 w 676865"/>
              <a:gd name="connsiteY20" fmla="*/ 6905 h 529098"/>
              <a:gd name="connsiteX21" fmla="*/ 359821 w 676865"/>
              <a:gd name="connsiteY21" fmla="*/ 6047 h 529098"/>
              <a:gd name="connsiteX0" fmla="*/ 354415 w 676865"/>
              <a:gd name="connsiteY0" fmla="*/ 10853 h 479952"/>
              <a:gd name="connsiteX1" fmla="*/ 405472 w 676865"/>
              <a:gd name="connsiteY1" fmla="*/ 2872 h 479952"/>
              <a:gd name="connsiteX2" fmla="*/ 487421 w 676865"/>
              <a:gd name="connsiteY2" fmla="*/ 20807 h 479952"/>
              <a:gd name="connsiteX3" fmla="*/ 541225 w 676865"/>
              <a:gd name="connsiteY3" fmla="*/ 45091 h 479952"/>
              <a:gd name="connsiteX4" fmla="*/ 583444 w 676865"/>
              <a:gd name="connsiteY4" fmla="*/ 58821 h 479952"/>
              <a:gd name="connsiteX5" fmla="*/ 615108 w 676865"/>
              <a:gd name="connsiteY5" fmla="*/ 85766 h 479952"/>
              <a:gd name="connsiteX6" fmla="*/ 642567 w 676865"/>
              <a:gd name="connsiteY6" fmla="*/ 116314 h 479952"/>
              <a:gd name="connsiteX7" fmla="*/ 663248 w 676865"/>
              <a:gd name="connsiteY7" fmla="*/ 171748 h 479952"/>
              <a:gd name="connsiteX8" fmla="*/ 676377 w 676865"/>
              <a:gd name="connsiteY8" fmla="*/ 234132 h 479952"/>
              <a:gd name="connsiteX9" fmla="*/ 670456 w 676865"/>
              <a:gd name="connsiteY9" fmla="*/ 309560 h 479952"/>
              <a:gd name="connsiteX10" fmla="*/ 637676 w 676865"/>
              <a:gd name="connsiteY10" fmla="*/ 386961 h 479952"/>
              <a:gd name="connsiteX11" fmla="*/ 560790 w 676865"/>
              <a:gd name="connsiteY11" fmla="*/ 446600 h 479952"/>
              <a:gd name="connsiteX12" fmla="*/ 457817 w 676865"/>
              <a:gd name="connsiteY12" fmla="*/ 478350 h 479952"/>
              <a:gd name="connsiteX13" fmla="*/ 339569 w 676865"/>
              <a:gd name="connsiteY13" fmla="*/ 473545 h 479952"/>
              <a:gd name="connsiteX14" fmla="*/ 252986 w 676865"/>
              <a:gd name="connsiteY14" fmla="*/ 458785 h 479952"/>
              <a:gd name="connsiteX15" fmla="*/ 181163 w 676865"/>
              <a:gd name="connsiteY15" fmla="*/ 436560 h 479952"/>
              <a:gd name="connsiteX16" fmla="*/ 34855 w 676865"/>
              <a:gd name="connsiteY16" fmla="*/ 418797 h 479952"/>
              <a:gd name="connsiteX17" fmla="*/ 27990 w 676865"/>
              <a:gd name="connsiteY17" fmla="*/ 322689 h 479952"/>
              <a:gd name="connsiteX18" fmla="*/ 531 w 676865"/>
              <a:gd name="connsiteY18" fmla="*/ 199122 h 479952"/>
              <a:gd name="connsiteX19" fmla="*/ 55450 w 676865"/>
              <a:gd name="connsiteY19" fmla="*/ 96149 h 479952"/>
              <a:gd name="connsiteX20" fmla="*/ 89774 w 676865"/>
              <a:gd name="connsiteY20" fmla="*/ 6905 h 479952"/>
              <a:gd name="connsiteX21" fmla="*/ 359821 w 676865"/>
              <a:gd name="connsiteY21" fmla="*/ 6047 h 479952"/>
              <a:gd name="connsiteX0" fmla="*/ 355012 w 677462"/>
              <a:gd name="connsiteY0" fmla="*/ 10853 h 479952"/>
              <a:gd name="connsiteX1" fmla="*/ 406069 w 677462"/>
              <a:gd name="connsiteY1" fmla="*/ 2872 h 479952"/>
              <a:gd name="connsiteX2" fmla="*/ 488018 w 677462"/>
              <a:gd name="connsiteY2" fmla="*/ 20807 h 479952"/>
              <a:gd name="connsiteX3" fmla="*/ 541822 w 677462"/>
              <a:gd name="connsiteY3" fmla="*/ 45091 h 479952"/>
              <a:gd name="connsiteX4" fmla="*/ 584041 w 677462"/>
              <a:gd name="connsiteY4" fmla="*/ 58821 h 479952"/>
              <a:gd name="connsiteX5" fmla="*/ 615705 w 677462"/>
              <a:gd name="connsiteY5" fmla="*/ 85766 h 479952"/>
              <a:gd name="connsiteX6" fmla="*/ 643164 w 677462"/>
              <a:gd name="connsiteY6" fmla="*/ 116314 h 479952"/>
              <a:gd name="connsiteX7" fmla="*/ 663845 w 677462"/>
              <a:gd name="connsiteY7" fmla="*/ 171748 h 479952"/>
              <a:gd name="connsiteX8" fmla="*/ 676974 w 677462"/>
              <a:gd name="connsiteY8" fmla="*/ 234132 h 479952"/>
              <a:gd name="connsiteX9" fmla="*/ 671053 w 677462"/>
              <a:gd name="connsiteY9" fmla="*/ 309560 h 479952"/>
              <a:gd name="connsiteX10" fmla="*/ 638273 w 677462"/>
              <a:gd name="connsiteY10" fmla="*/ 386961 h 479952"/>
              <a:gd name="connsiteX11" fmla="*/ 561387 w 677462"/>
              <a:gd name="connsiteY11" fmla="*/ 446600 h 479952"/>
              <a:gd name="connsiteX12" fmla="*/ 458414 w 677462"/>
              <a:gd name="connsiteY12" fmla="*/ 478350 h 479952"/>
              <a:gd name="connsiteX13" fmla="*/ 340166 w 677462"/>
              <a:gd name="connsiteY13" fmla="*/ 473545 h 479952"/>
              <a:gd name="connsiteX14" fmla="*/ 253583 w 677462"/>
              <a:gd name="connsiteY14" fmla="*/ 458785 h 479952"/>
              <a:gd name="connsiteX15" fmla="*/ 181760 w 677462"/>
              <a:gd name="connsiteY15" fmla="*/ 436560 h 479952"/>
              <a:gd name="connsiteX16" fmla="*/ 137052 w 677462"/>
              <a:gd name="connsiteY16" fmla="*/ 383872 h 479952"/>
              <a:gd name="connsiteX17" fmla="*/ 28587 w 677462"/>
              <a:gd name="connsiteY17" fmla="*/ 322689 h 479952"/>
              <a:gd name="connsiteX18" fmla="*/ 1128 w 677462"/>
              <a:gd name="connsiteY18" fmla="*/ 199122 h 479952"/>
              <a:gd name="connsiteX19" fmla="*/ 56047 w 677462"/>
              <a:gd name="connsiteY19" fmla="*/ 96149 h 479952"/>
              <a:gd name="connsiteX20" fmla="*/ 90371 w 677462"/>
              <a:gd name="connsiteY20" fmla="*/ 6905 h 479952"/>
              <a:gd name="connsiteX21" fmla="*/ 360418 w 677462"/>
              <a:gd name="connsiteY21" fmla="*/ 6047 h 479952"/>
              <a:gd name="connsiteX0" fmla="*/ 355494 w 677944"/>
              <a:gd name="connsiteY0" fmla="*/ 10853 h 479952"/>
              <a:gd name="connsiteX1" fmla="*/ 406551 w 677944"/>
              <a:gd name="connsiteY1" fmla="*/ 2872 h 479952"/>
              <a:gd name="connsiteX2" fmla="*/ 488500 w 677944"/>
              <a:gd name="connsiteY2" fmla="*/ 20807 h 479952"/>
              <a:gd name="connsiteX3" fmla="*/ 542304 w 677944"/>
              <a:gd name="connsiteY3" fmla="*/ 45091 h 479952"/>
              <a:gd name="connsiteX4" fmla="*/ 584523 w 677944"/>
              <a:gd name="connsiteY4" fmla="*/ 58821 h 479952"/>
              <a:gd name="connsiteX5" fmla="*/ 616187 w 677944"/>
              <a:gd name="connsiteY5" fmla="*/ 85766 h 479952"/>
              <a:gd name="connsiteX6" fmla="*/ 643646 w 677944"/>
              <a:gd name="connsiteY6" fmla="*/ 116314 h 479952"/>
              <a:gd name="connsiteX7" fmla="*/ 664327 w 677944"/>
              <a:gd name="connsiteY7" fmla="*/ 171748 h 479952"/>
              <a:gd name="connsiteX8" fmla="*/ 677456 w 677944"/>
              <a:gd name="connsiteY8" fmla="*/ 234132 h 479952"/>
              <a:gd name="connsiteX9" fmla="*/ 671535 w 677944"/>
              <a:gd name="connsiteY9" fmla="*/ 309560 h 479952"/>
              <a:gd name="connsiteX10" fmla="*/ 638755 w 677944"/>
              <a:gd name="connsiteY10" fmla="*/ 386961 h 479952"/>
              <a:gd name="connsiteX11" fmla="*/ 561869 w 677944"/>
              <a:gd name="connsiteY11" fmla="*/ 446600 h 479952"/>
              <a:gd name="connsiteX12" fmla="*/ 458896 w 677944"/>
              <a:gd name="connsiteY12" fmla="*/ 478350 h 479952"/>
              <a:gd name="connsiteX13" fmla="*/ 340648 w 677944"/>
              <a:gd name="connsiteY13" fmla="*/ 473545 h 479952"/>
              <a:gd name="connsiteX14" fmla="*/ 254065 w 677944"/>
              <a:gd name="connsiteY14" fmla="*/ 458785 h 479952"/>
              <a:gd name="connsiteX15" fmla="*/ 182242 w 677944"/>
              <a:gd name="connsiteY15" fmla="*/ 436560 h 479952"/>
              <a:gd name="connsiteX16" fmla="*/ 137534 w 677944"/>
              <a:gd name="connsiteY16" fmla="*/ 383872 h 479952"/>
              <a:gd name="connsiteX17" fmla="*/ 124319 w 677944"/>
              <a:gd name="connsiteY17" fmla="*/ 316339 h 479952"/>
              <a:gd name="connsiteX18" fmla="*/ 1610 w 677944"/>
              <a:gd name="connsiteY18" fmla="*/ 199122 h 479952"/>
              <a:gd name="connsiteX19" fmla="*/ 56529 w 677944"/>
              <a:gd name="connsiteY19" fmla="*/ 96149 h 479952"/>
              <a:gd name="connsiteX20" fmla="*/ 90853 w 677944"/>
              <a:gd name="connsiteY20" fmla="*/ 6905 h 479952"/>
              <a:gd name="connsiteX21" fmla="*/ 360900 w 677944"/>
              <a:gd name="connsiteY21" fmla="*/ 6047 h 479952"/>
              <a:gd name="connsiteX0" fmla="*/ 303782 w 626232"/>
              <a:gd name="connsiteY0" fmla="*/ 10853 h 479952"/>
              <a:gd name="connsiteX1" fmla="*/ 354839 w 626232"/>
              <a:gd name="connsiteY1" fmla="*/ 2872 h 479952"/>
              <a:gd name="connsiteX2" fmla="*/ 436788 w 626232"/>
              <a:gd name="connsiteY2" fmla="*/ 20807 h 479952"/>
              <a:gd name="connsiteX3" fmla="*/ 490592 w 626232"/>
              <a:gd name="connsiteY3" fmla="*/ 45091 h 479952"/>
              <a:gd name="connsiteX4" fmla="*/ 532811 w 626232"/>
              <a:gd name="connsiteY4" fmla="*/ 58821 h 479952"/>
              <a:gd name="connsiteX5" fmla="*/ 564475 w 626232"/>
              <a:gd name="connsiteY5" fmla="*/ 85766 h 479952"/>
              <a:gd name="connsiteX6" fmla="*/ 591934 w 626232"/>
              <a:gd name="connsiteY6" fmla="*/ 116314 h 479952"/>
              <a:gd name="connsiteX7" fmla="*/ 612615 w 626232"/>
              <a:gd name="connsiteY7" fmla="*/ 171748 h 479952"/>
              <a:gd name="connsiteX8" fmla="*/ 625744 w 626232"/>
              <a:gd name="connsiteY8" fmla="*/ 234132 h 479952"/>
              <a:gd name="connsiteX9" fmla="*/ 619823 w 626232"/>
              <a:gd name="connsiteY9" fmla="*/ 309560 h 479952"/>
              <a:gd name="connsiteX10" fmla="*/ 587043 w 626232"/>
              <a:gd name="connsiteY10" fmla="*/ 386961 h 479952"/>
              <a:gd name="connsiteX11" fmla="*/ 510157 w 626232"/>
              <a:gd name="connsiteY11" fmla="*/ 446600 h 479952"/>
              <a:gd name="connsiteX12" fmla="*/ 407184 w 626232"/>
              <a:gd name="connsiteY12" fmla="*/ 478350 h 479952"/>
              <a:gd name="connsiteX13" fmla="*/ 288936 w 626232"/>
              <a:gd name="connsiteY13" fmla="*/ 473545 h 479952"/>
              <a:gd name="connsiteX14" fmla="*/ 202353 w 626232"/>
              <a:gd name="connsiteY14" fmla="*/ 458785 h 479952"/>
              <a:gd name="connsiteX15" fmla="*/ 130530 w 626232"/>
              <a:gd name="connsiteY15" fmla="*/ 436560 h 479952"/>
              <a:gd name="connsiteX16" fmla="*/ 85822 w 626232"/>
              <a:gd name="connsiteY16" fmla="*/ 383872 h 479952"/>
              <a:gd name="connsiteX17" fmla="*/ 72607 w 626232"/>
              <a:gd name="connsiteY17" fmla="*/ 316339 h 479952"/>
              <a:gd name="connsiteX18" fmla="*/ 70548 w 626232"/>
              <a:gd name="connsiteY18" fmla="*/ 227697 h 479952"/>
              <a:gd name="connsiteX19" fmla="*/ 4817 w 626232"/>
              <a:gd name="connsiteY19" fmla="*/ 96149 h 479952"/>
              <a:gd name="connsiteX20" fmla="*/ 39141 w 626232"/>
              <a:gd name="connsiteY20" fmla="*/ 6905 h 479952"/>
              <a:gd name="connsiteX21" fmla="*/ 309188 w 626232"/>
              <a:gd name="connsiteY21" fmla="*/ 6047 h 479952"/>
              <a:gd name="connsiteX0" fmla="*/ 275946 w 598396"/>
              <a:gd name="connsiteY0" fmla="*/ 14377 h 483476"/>
              <a:gd name="connsiteX1" fmla="*/ 327003 w 598396"/>
              <a:gd name="connsiteY1" fmla="*/ 6396 h 483476"/>
              <a:gd name="connsiteX2" fmla="*/ 408952 w 598396"/>
              <a:gd name="connsiteY2" fmla="*/ 24331 h 483476"/>
              <a:gd name="connsiteX3" fmla="*/ 462756 w 598396"/>
              <a:gd name="connsiteY3" fmla="*/ 48615 h 483476"/>
              <a:gd name="connsiteX4" fmla="*/ 504975 w 598396"/>
              <a:gd name="connsiteY4" fmla="*/ 62345 h 483476"/>
              <a:gd name="connsiteX5" fmla="*/ 536639 w 598396"/>
              <a:gd name="connsiteY5" fmla="*/ 89290 h 483476"/>
              <a:gd name="connsiteX6" fmla="*/ 564098 w 598396"/>
              <a:gd name="connsiteY6" fmla="*/ 119838 h 483476"/>
              <a:gd name="connsiteX7" fmla="*/ 584779 w 598396"/>
              <a:gd name="connsiteY7" fmla="*/ 175272 h 483476"/>
              <a:gd name="connsiteX8" fmla="*/ 597908 w 598396"/>
              <a:gd name="connsiteY8" fmla="*/ 237656 h 483476"/>
              <a:gd name="connsiteX9" fmla="*/ 591987 w 598396"/>
              <a:gd name="connsiteY9" fmla="*/ 313084 h 483476"/>
              <a:gd name="connsiteX10" fmla="*/ 559207 w 598396"/>
              <a:gd name="connsiteY10" fmla="*/ 390485 h 483476"/>
              <a:gd name="connsiteX11" fmla="*/ 482321 w 598396"/>
              <a:gd name="connsiteY11" fmla="*/ 450124 h 483476"/>
              <a:gd name="connsiteX12" fmla="*/ 379348 w 598396"/>
              <a:gd name="connsiteY12" fmla="*/ 481874 h 483476"/>
              <a:gd name="connsiteX13" fmla="*/ 261100 w 598396"/>
              <a:gd name="connsiteY13" fmla="*/ 477069 h 483476"/>
              <a:gd name="connsiteX14" fmla="*/ 174517 w 598396"/>
              <a:gd name="connsiteY14" fmla="*/ 462309 h 483476"/>
              <a:gd name="connsiteX15" fmla="*/ 102694 w 598396"/>
              <a:gd name="connsiteY15" fmla="*/ 440084 h 483476"/>
              <a:gd name="connsiteX16" fmla="*/ 57986 w 598396"/>
              <a:gd name="connsiteY16" fmla="*/ 387396 h 483476"/>
              <a:gd name="connsiteX17" fmla="*/ 44771 w 598396"/>
              <a:gd name="connsiteY17" fmla="*/ 319863 h 483476"/>
              <a:gd name="connsiteX18" fmla="*/ 42712 w 598396"/>
              <a:gd name="connsiteY18" fmla="*/ 231221 h 483476"/>
              <a:gd name="connsiteX19" fmla="*/ 50006 w 598396"/>
              <a:gd name="connsiteY19" fmla="*/ 147298 h 483476"/>
              <a:gd name="connsiteX20" fmla="*/ 11305 w 598396"/>
              <a:gd name="connsiteY20" fmla="*/ 10429 h 483476"/>
              <a:gd name="connsiteX21" fmla="*/ 281352 w 598396"/>
              <a:gd name="connsiteY21" fmla="*/ 9571 h 483476"/>
              <a:gd name="connsiteX0" fmla="*/ 233686 w 556136"/>
              <a:gd name="connsiteY0" fmla="*/ 8103 h 477202"/>
              <a:gd name="connsiteX1" fmla="*/ 284743 w 556136"/>
              <a:gd name="connsiteY1" fmla="*/ 122 h 477202"/>
              <a:gd name="connsiteX2" fmla="*/ 366692 w 556136"/>
              <a:gd name="connsiteY2" fmla="*/ 18057 h 477202"/>
              <a:gd name="connsiteX3" fmla="*/ 420496 w 556136"/>
              <a:gd name="connsiteY3" fmla="*/ 42341 h 477202"/>
              <a:gd name="connsiteX4" fmla="*/ 462715 w 556136"/>
              <a:gd name="connsiteY4" fmla="*/ 56071 h 477202"/>
              <a:gd name="connsiteX5" fmla="*/ 494379 w 556136"/>
              <a:gd name="connsiteY5" fmla="*/ 83016 h 477202"/>
              <a:gd name="connsiteX6" fmla="*/ 521838 w 556136"/>
              <a:gd name="connsiteY6" fmla="*/ 113564 h 477202"/>
              <a:gd name="connsiteX7" fmla="*/ 542519 w 556136"/>
              <a:gd name="connsiteY7" fmla="*/ 168998 h 477202"/>
              <a:gd name="connsiteX8" fmla="*/ 555648 w 556136"/>
              <a:gd name="connsiteY8" fmla="*/ 231382 h 477202"/>
              <a:gd name="connsiteX9" fmla="*/ 549727 w 556136"/>
              <a:gd name="connsiteY9" fmla="*/ 306810 h 477202"/>
              <a:gd name="connsiteX10" fmla="*/ 516947 w 556136"/>
              <a:gd name="connsiteY10" fmla="*/ 384211 h 477202"/>
              <a:gd name="connsiteX11" fmla="*/ 440061 w 556136"/>
              <a:gd name="connsiteY11" fmla="*/ 443850 h 477202"/>
              <a:gd name="connsiteX12" fmla="*/ 337088 w 556136"/>
              <a:gd name="connsiteY12" fmla="*/ 475600 h 477202"/>
              <a:gd name="connsiteX13" fmla="*/ 218840 w 556136"/>
              <a:gd name="connsiteY13" fmla="*/ 470795 h 477202"/>
              <a:gd name="connsiteX14" fmla="*/ 132257 w 556136"/>
              <a:gd name="connsiteY14" fmla="*/ 456035 h 477202"/>
              <a:gd name="connsiteX15" fmla="*/ 60434 w 556136"/>
              <a:gd name="connsiteY15" fmla="*/ 433810 h 477202"/>
              <a:gd name="connsiteX16" fmla="*/ 15726 w 556136"/>
              <a:gd name="connsiteY16" fmla="*/ 381122 h 477202"/>
              <a:gd name="connsiteX17" fmla="*/ 2511 w 556136"/>
              <a:gd name="connsiteY17" fmla="*/ 313589 h 477202"/>
              <a:gd name="connsiteX18" fmla="*/ 452 w 556136"/>
              <a:gd name="connsiteY18" fmla="*/ 224947 h 477202"/>
              <a:gd name="connsiteX19" fmla="*/ 7746 w 556136"/>
              <a:gd name="connsiteY19" fmla="*/ 141024 h 477202"/>
              <a:gd name="connsiteX20" fmla="*/ 70645 w 556136"/>
              <a:gd name="connsiteY20" fmla="*/ 48605 h 477202"/>
              <a:gd name="connsiteX21" fmla="*/ 239092 w 556136"/>
              <a:gd name="connsiteY21" fmla="*/ 3297 h 477202"/>
              <a:gd name="connsiteX0" fmla="*/ 233686 w 556136"/>
              <a:gd name="connsiteY0" fmla="*/ 4806 h 473905"/>
              <a:gd name="connsiteX1" fmla="*/ 295507 w 556136"/>
              <a:gd name="connsiteY1" fmla="*/ 7125 h 473905"/>
              <a:gd name="connsiteX2" fmla="*/ 366692 w 556136"/>
              <a:gd name="connsiteY2" fmla="*/ 14760 h 473905"/>
              <a:gd name="connsiteX3" fmla="*/ 420496 w 556136"/>
              <a:gd name="connsiteY3" fmla="*/ 39044 h 473905"/>
              <a:gd name="connsiteX4" fmla="*/ 462715 w 556136"/>
              <a:gd name="connsiteY4" fmla="*/ 52774 h 473905"/>
              <a:gd name="connsiteX5" fmla="*/ 494379 w 556136"/>
              <a:gd name="connsiteY5" fmla="*/ 79719 h 473905"/>
              <a:gd name="connsiteX6" fmla="*/ 521838 w 556136"/>
              <a:gd name="connsiteY6" fmla="*/ 110267 h 473905"/>
              <a:gd name="connsiteX7" fmla="*/ 542519 w 556136"/>
              <a:gd name="connsiteY7" fmla="*/ 165701 h 473905"/>
              <a:gd name="connsiteX8" fmla="*/ 555648 w 556136"/>
              <a:gd name="connsiteY8" fmla="*/ 228085 h 473905"/>
              <a:gd name="connsiteX9" fmla="*/ 549727 w 556136"/>
              <a:gd name="connsiteY9" fmla="*/ 303513 h 473905"/>
              <a:gd name="connsiteX10" fmla="*/ 516947 w 556136"/>
              <a:gd name="connsiteY10" fmla="*/ 380914 h 473905"/>
              <a:gd name="connsiteX11" fmla="*/ 440061 w 556136"/>
              <a:gd name="connsiteY11" fmla="*/ 440553 h 473905"/>
              <a:gd name="connsiteX12" fmla="*/ 337088 w 556136"/>
              <a:gd name="connsiteY12" fmla="*/ 472303 h 473905"/>
              <a:gd name="connsiteX13" fmla="*/ 218840 w 556136"/>
              <a:gd name="connsiteY13" fmla="*/ 467498 h 473905"/>
              <a:gd name="connsiteX14" fmla="*/ 132257 w 556136"/>
              <a:gd name="connsiteY14" fmla="*/ 452738 h 473905"/>
              <a:gd name="connsiteX15" fmla="*/ 60434 w 556136"/>
              <a:gd name="connsiteY15" fmla="*/ 430513 h 473905"/>
              <a:gd name="connsiteX16" fmla="*/ 15726 w 556136"/>
              <a:gd name="connsiteY16" fmla="*/ 377825 h 473905"/>
              <a:gd name="connsiteX17" fmla="*/ 2511 w 556136"/>
              <a:gd name="connsiteY17" fmla="*/ 310292 h 473905"/>
              <a:gd name="connsiteX18" fmla="*/ 452 w 556136"/>
              <a:gd name="connsiteY18" fmla="*/ 221650 h 473905"/>
              <a:gd name="connsiteX19" fmla="*/ 7746 w 556136"/>
              <a:gd name="connsiteY19" fmla="*/ 137727 h 473905"/>
              <a:gd name="connsiteX20" fmla="*/ 70645 w 556136"/>
              <a:gd name="connsiteY20" fmla="*/ 45308 h 473905"/>
              <a:gd name="connsiteX21" fmla="*/ 239092 w 556136"/>
              <a:gd name="connsiteY21" fmla="*/ 0 h 47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56136" h="473905">
                <a:moveTo>
                  <a:pt x="233686" y="4806"/>
                </a:moveTo>
                <a:cubicBezTo>
                  <a:pt x="285172" y="11098"/>
                  <a:pt x="273339" y="5466"/>
                  <a:pt x="295507" y="7125"/>
                </a:cubicBezTo>
                <a:cubicBezTo>
                  <a:pt x="317675" y="8784"/>
                  <a:pt x="345861" y="9440"/>
                  <a:pt x="366692" y="14760"/>
                </a:cubicBezTo>
                <a:cubicBezTo>
                  <a:pt x="387524" y="20080"/>
                  <a:pt x="404492" y="32708"/>
                  <a:pt x="420496" y="39044"/>
                </a:cubicBezTo>
                <a:cubicBezTo>
                  <a:pt x="436500" y="45380"/>
                  <a:pt x="450401" y="45995"/>
                  <a:pt x="462715" y="52774"/>
                </a:cubicBezTo>
                <a:cubicBezTo>
                  <a:pt x="475029" y="59553"/>
                  <a:pt x="484525" y="70137"/>
                  <a:pt x="494379" y="79719"/>
                </a:cubicBezTo>
                <a:cubicBezTo>
                  <a:pt x="504233" y="89301"/>
                  <a:pt x="513815" y="95937"/>
                  <a:pt x="521838" y="110267"/>
                </a:cubicBezTo>
                <a:cubicBezTo>
                  <a:pt x="529861" y="124597"/>
                  <a:pt x="536884" y="146065"/>
                  <a:pt x="542519" y="165701"/>
                </a:cubicBezTo>
                <a:cubicBezTo>
                  <a:pt x="548154" y="185337"/>
                  <a:pt x="554447" y="205116"/>
                  <a:pt x="555648" y="228085"/>
                </a:cubicBezTo>
                <a:cubicBezTo>
                  <a:pt x="556849" y="251054"/>
                  <a:pt x="556177" y="278042"/>
                  <a:pt x="549727" y="303513"/>
                </a:cubicBezTo>
                <a:cubicBezTo>
                  <a:pt x="543277" y="328985"/>
                  <a:pt x="535225" y="358074"/>
                  <a:pt x="516947" y="380914"/>
                </a:cubicBezTo>
                <a:cubicBezTo>
                  <a:pt x="498669" y="403754"/>
                  <a:pt x="470037" y="425322"/>
                  <a:pt x="440061" y="440553"/>
                </a:cubicBezTo>
                <a:cubicBezTo>
                  <a:pt x="410085" y="455784"/>
                  <a:pt x="373958" y="467812"/>
                  <a:pt x="337088" y="472303"/>
                </a:cubicBezTo>
                <a:cubicBezTo>
                  <a:pt x="300218" y="476794"/>
                  <a:pt x="252979" y="470759"/>
                  <a:pt x="218840" y="467498"/>
                </a:cubicBezTo>
                <a:cubicBezTo>
                  <a:pt x="184701" y="464237"/>
                  <a:pt x="158658" y="458902"/>
                  <a:pt x="132257" y="452738"/>
                </a:cubicBezTo>
                <a:cubicBezTo>
                  <a:pt x="105856" y="446574"/>
                  <a:pt x="79856" y="442999"/>
                  <a:pt x="60434" y="430513"/>
                </a:cubicBezTo>
                <a:cubicBezTo>
                  <a:pt x="41012" y="418028"/>
                  <a:pt x="25380" y="397862"/>
                  <a:pt x="15726" y="377825"/>
                </a:cubicBezTo>
                <a:cubicBezTo>
                  <a:pt x="6072" y="357788"/>
                  <a:pt x="5057" y="336321"/>
                  <a:pt x="2511" y="310292"/>
                </a:cubicBezTo>
                <a:cubicBezTo>
                  <a:pt x="-35" y="284263"/>
                  <a:pt x="-420" y="250411"/>
                  <a:pt x="452" y="221650"/>
                </a:cubicBezTo>
                <a:cubicBezTo>
                  <a:pt x="1324" y="192889"/>
                  <a:pt x="-3953" y="167117"/>
                  <a:pt x="7746" y="137727"/>
                </a:cubicBezTo>
                <a:cubicBezTo>
                  <a:pt x="19445" y="108337"/>
                  <a:pt x="32087" y="68262"/>
                  <a:pt x="70645" y="45308"/>
                </a:cubicBezTo>
                <a:cubicBezTo>
                  <a:pt x="109203" y="22354"/>
                  <a:pt x="239092" y="0"/>
                  <a:pt x="239092" y="0"/>
                </a:cubicBezTo>
              </a:path>
            </a:pathLst>
          </a:custGeom>
          <a:ln w="38100" cmpd="sng">
            <a:gradFill flip="none" rotWithShape="1">
              <a:gsLst>
                <a:gs pos="0">
                  <a:srgbClr val="FFFF00"/>
                </a:gs>
                <a:gs pos="0">
                  <a:srgbClr val="FFFFFF">
                    <a:alpha val="50000"/>
                  </a:srgbClr>
                </a:gs>
                <a:gs pos="0">
                  <a:srgbClr val="FFFF00">
                    <a:alpha val="50000"/>
                  </a:srgbClr>
                </a:gs>
                <a:gs pos="16000">
                  <a:srgbClr val="0000FF"/>
                </a:gs>
                <a:gs pos="33000">
                  <a:srgbClr val="FFFF00"/>
                </a:gs>
                <a:gs pos="50000">
                  <a:srgbClr val="0000FF"/>
                </a:gs>
                <a:gs pos="66000">
                  <a:srgbClr val="FFFF00"/>
                </a:gs>
                <a:gs pos="83000">
                  <a:srgbClr val="0000FF"/>
                </a:gs>
                <a:gs pos="100000">
                  <a:srgbClr val="FFFF00"/>
                </a:gs>
              </a:gsLst>
              <a:path path="rect">
                <a:fillToRect l="100000" t="100000"/>
              </a:path>
              <a:tileRect r="-100000" b="-100000"/>
            </a:gra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Initialization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Good initialization is critical!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Especially around small neighboring objects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Especially if the image is really noisy/blurry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Some snake algorithms require initialization entirely inside or outside of the object.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 is usually best to initialize on the </a:t>
            </a:r>
            <a:r>
              <a:rPr lang="en-US" altLang="ja-JP" sz="2000" dirty="0"/>
              <a:t>“</a:t>
            </a:r>
            <a:r>
              <a:rPr lang="en-US" sz="2000" dirty="0"/>
              <a:t>cleaner</a:t>
            </a:r>
            <a:r>
              <a:rPr lang="en-US" altLang="ja-JP" sz="2000" dirty="0"/>
              <a:t>”</a:t>
            </a:r>
            <a:r>
              <a:rPr lang="en-US" sz="2000" dirty="0"/>
              <a:t> side of the boundary.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Clinically, this is often involves a human, who: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Marks 1 or more points inside the object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Marks 1 or more boundary points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dirty="0"/>
              <a:t>	—and/or—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Possibly draws a simple curve, such as an ellipse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D3F7-D956-094B-BC4D-CCD6080DB72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/>
              <a:t>Moving the Contour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Two common philosophies: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Energy minimization</a:t>
            </a:r>
          </a:p>
          <a:p>
            <a:pPr lvl="1">
              <a:lnSpc>
                <a:spcPct val="90000"/>
              </a:lnSpc>
            </a:pPr>
            <a:r>
              <a:rPr lang="en-US" altLang="ja-JP" sz="2400" dirty="0"/>
              <a:t>“</a:t>
            </a:r>
            <a:r>
              <a:rPr lang="en-US" sz="2400" dirty="0"/>
              <a:t>Ad-hoc</a:t>
            </a:r>
            <a:r>
              <a:rPr lang="en-US" altLang="ja-JP" sz="2400" dirty="0"/>
              <a:t>”</a:t>
            </a:r>
            <a:r>
              <a:rPr lang="en-US" sz="2400" dirty="0"/>
              <a:t> energy equation describes how good the curve looks, and how well it matches the image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Numerically optimize the curve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Partial differential equations (PDEs)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Start the curve expanding or contracting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Points on the curve move more slowly as: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They become more curved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They lie on top of image </a:t>
            </a:r>
            <a:r>
              <a:rPr lang="en-US" altLang="ja-JP" sz="2000" dirty="0"/>
              <a:t>“</a:t>
            </a:r>
            <a:r>
              <a:rPr lang="en-US" sz="2000" dirty="0"/>
              <a:t>edginess</a:t>
            </a:r>
            <a:r>
              <a:rPr lang="en-US" altLang="ja-JP" sz="2000" dirty="0"/>
              <a:t>”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curve ideally stops moving when it lies over the appropriate image boundaries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15D59-66CF-D246-A436-B891F027FC9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Active Contours:</a:t>
            </a:r>
            <a:br>
              <a:rPr lang="en-US"/>
            </a:br>
            <a:r>
              <a:rPr lang="en-US"/>
              <a:t>Energy Minimization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/>
              <a:t>“</a:t>
            </a:r>
            <a:r>
              <a:rPr lang="en-US" sz="2800" dirty="0"/>
              <a:t>Visible</a:t>
            </a:r>
            <a:r>
              <a:rPr lang="en-US" altLang="ja-JP" sz="2800" dirty="0"/>
              <a:t>”</a:t>
            </a:r>
            <a:r>
              <a:rPr lang="en-US" sz="2800" dirty="0"/>
              <a:t> image boundaries represent a low energy state for the active contour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…If your equations are properly set up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is usually a </a:t>
            </a:r>
            <a:r>
              <a:rPr lang="en-US" sz="2400" i="1" dirty="0"/>
              <a:t>local</a:t>
            </a:r>
            <a:r>
              <a:rPr lang="en-US" sz="2400" dirty="0"/>
              <a:t> minima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is one reason why initialization is so important!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curve is (typically) represented as a set of </a:t>
            </a:r>
            <a:r>
              <a:rPr lang="en-US" sz="2800" i="1" dirty="0"/>
              <a:t>sequentially connected points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Each point is connected to its 2 neighboring points.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curve is usually closed, so the </a:t>
            </a:r>
            <a:r>
              <a:rPr lang="en-US" altLang="ja-JP" sz="2800" dirty="0"/>
              <a:t>“</a:t>
            </a:r>
            <a:r>
              <a:rPr lang="en-US" sz="2800" dirty="0"/>
              <a:t>first</a:t>
            </a:r>
            <a:r>
              <a:rPr lang="en-US" altLang="ja-JP" sz="2800" dirty="0"/>
              <a:t>”</a:t>
            </a:r>
            <a:r>
              <a:rPr lang="en-US" sz="2800" dirty="0"/>
              <a:t> and </a:t>
            </a:r>
            <a:r>
              <a:rPr lang="en-US" altLang="ja-JP" sz="2800" dirty="0"/>
              <a:t>“</a:t>
            </a:r>
            <a:r>
              <a:rPr lang="en-US" sz="2800" dirty="0"/>
              <a:t>last</a:t>
            </a:r>
            <a:r>
              <a:rPr lang="en-US" altLang="ja-JP" sz="2800" dirty="0"/>
              <a:t>”</a:t>
            </a:r>
            <a:r>
              <a:rPr lang="en-US" sz="2800" dirty="0"/>
              <a:t> points are connected.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40CD-8122-7240-B33B-032260F2A99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Active Contours:</a:t>
            </a:r>
            <a:br>
              <a:rPr lang="en-US"/>
            </a:br>
            <a:r>
              <a:rPr lang="en-US"/>
              <a:t>Energy Minimization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Active contour points ≠ pixels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At any given time, each point is located at some pixel location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(Think </a:t>
            </a:r>
            <a:r>
              <a:rPr lang="en-US" sz="2000" dirty="0" err="1">
                <a:solidFill>
                  <a:schemeClr val="hlink"/>
                </a:solidFill>
              </a:rPr>
              <a:t>itk</a:t>
            </a:r>
            <a:r>
              <a:rPr lang="en-US" sz="2000" dirty="0">
                <a:solidFill>
                  <a:schemeClr val="hlink"/>
                </a:solidFill>
              </a:rPr>
              <a:t>::Index</a:t>
            </a:r>
            <a:r>
              <a:rPr lang="en-US" sz="2000" dirty="0"/>
              <a:t> or </a:t>
            </a:r>
            <a:r>
              <a:rPr lang="en-US" sz="2000" dirty="0" err="1">
                <a:solidFill>
                  <a:schemeClr val="hlink"/>
                </a:solidFill>
              </a:rPr>
              <a:t>itk</a:t>
            </a:r>
            <a:r>
              <a:rPr lang="en-US" sz="2000" dirty="0">
                <a:solidFill>
                  <a:schemeClr val="hlink"/>
                </a:solidFill>
              </a:rPr>
              <a:t>::</a:t>
            </a:r>
            <a:r>
              <a:rPr lang="en-US" sz="2000" dirty="0" err="1">
                <a:solidFill>
                  <a:schemeClr val="hlink"/>
                </a:solidFill>
              </a:rPr>
              <a:t>ContinuousIndex</a:t>
            </a:r>
            <a:r>
              <a:rPr lang="en-US" sz="20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But points move around as the curve moves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And neighboring points are usually separated by several pixels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This allows room for each point to </a:t>
            </a:r>
            <a:r>
              <a:rPr lang="en-US" altLang="ja-JP" sz="2000" dirty="0"/>
              <a:t>“</a:t>
            </a:r>
            <a:r>
              <a:rPr lang="en-US" sz="2000" dirty="0"/>
              <a:t>move around</a:t>
            </a:r>
            <a:r>
              <a:rPr lang="en-US" altLang="ja-JP" sz="2000" dirty="0"/>
              <a:t>”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EC686-E8B8-CF4F-BD11-80D77E0549C9}" type="slidenum">
              <a:rPr lang="en-US"/>
              <a:pPr/>
              <a:t>15</a:t>
            </a:fld>
            <a:endParaRPr lang="en-US"/>
          </a:p>
        </p:txBody>
      </p:sp>
      <p:sp>
        <p:nvSpPr>
          <p:cNvPr id="481286" name="Freeform 6"/>
          <p:cNvSpPr>
            <a:spLocks/>
          </p:cNvSpPr>
          <p:nvPr/>
        </p:nvSpPr>
        <p:spPr bwMode="auto">
          <a:xfrm>
            <a:off x="2743200" y="5410200"/>
            <a:ext cx="2933700" cy="1143000"/>
          </a:xfrm>
          <a:custGeom>
            <a:avLst/>
            <a:gdLst>
              <a:gd name="T0" fmla="*/ 256 w 1848"/>
              <a:gd name="T1" fmla="*/ 80 h 720"/>
              <a:gd name="T2" fmla="*/ 1120 w 1848"/>
              <a:gd name="T3" fmla="*/ 32 h 720"/>
              <a:gd name="T4" fmla="*/ 1792 w 1848"/>
              <a:gd name="T5" fmla="*/ 272 h 720"/>
              <a:gd name="T6" fmla="*/ 1456 w 1848"/>
              <a:gd name="T7" fmla="*/ 704 h 720"/>
              <a:gd name="T8" fmla="*/ 688 w 1848"/>
              <a:gd name="T9" fmla="*/ 368 h 720"/>
              <a:gd name="T10" fmla="*/ 160 w 1848"/>
              <a:gd name="T11" fmla="*/ 416 h 720"/>
              <a:gd name="T12" fmla="*/ 16 w 1848"/>
              <a:gd name="T13" fmla="*/ 176 h 720"/>
              <a:gd name="T14" fmla="*/ 256 w 1848"/>
              <a:gd name="T15" fmla="*/ 8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48" h="720">
                <a:moveTo>
                  <a:pt x="256" y="80"/>
                </a:moveTo>
                <a:cubicBezTo>
                  <a:pt x="440" y="56"/>
                  <a:pt x="864" y="0"/>
                  <a:pt x="1120" y="32"/>
                </a:cubicBezTo>
                <a:cubicBezTo>
                  <a:pt x="1376" y="64"/>
                  <a:pt x="1736" y="160"/>
                  <a:pt x="1792" y="272"/>
                </a:cubicBezTo>
                <a:cubicBezTo>
                  <a:pt x="1848" y="384"/>
                  <a:pt x="1640" y="688"/>
                  <a:pt x="1456" y="704"/>
                </a:cubicBezTo>
                <a:cubicBezTo>
                  <a:pt x="1272" y="720"/>
                  <a:pt x="904" y="416"/>
                  <a:pt x="688" y="368"/>
                </a:cubicBezTo>
                <a:cubicBezTo>
                  <a:pt x="472" y="320"/>
                  <a:pt x="272" y="448"/>
                  <a:pt x="160" y="416"/>
                </a:cubicBezTo>
                <a:cubicBezTo>
                  <a:pt x="48" y="384"/>
                  <a:pt x="0" y="232"/>
                  <a:pt x="16" y="176"/>
                </a:cubicBezTo>
                <a:cubicBezTo>
                  <a:pt x="32" y="120"/>
                  <a:pt x="72" y="104"/>
                  <a:pt x="256" y="80"/>
                </a:cubicBez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287" name="Oval 7"/>
          <p:cNvSpPr>
            <a:spLocks noChangeArrowheads="1"/>
          </p:cNvSpPr>
          <p:nvPr/>
        </p:nvSpPr>
        <p:spPr bwMode="auto">
          <a:xfrm>
            <a:off x="3657600" y="5943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88" name="Oval 8"/>
          <p:cNvSpPr>
            <a:spLocks noChangeArrowheads="1"/>
          </p:cNvSpPr>
          <p:nvPr/>
        </p:nvSpPr>
        <p:spPr bwMode="auto">
          <a:xfrm>
            <a:off x="2743200" y="5638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89" name="Oval 9"/>
          <p:cNvSpPr>
            <a:spLocks noChangeArrowheads="1"/>
          </p:cNvSpPr>
          <p:nvPr/>
        </p:nvSpPr>
        <p:spPr bwMode="auto">
          <a:xfrm>
            <a:off x="2995613" y="60436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90" name="Oval 10"/>
          <p:cNvSpPr>
            <a:spLocks noChangeArrowheads="1"/>
          </p:cNvSpPr>
          <p:nvPr/>
        </p:nvSpPr>
        <p:spPr bwMode="auto">
          <a:xfrm>
            <a:off x="5554663" y="58356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91" name="Oval 11"/>
          <p:cNvSpPr>
            <a:spLocks noChangeArrowheads="1"/>
          </p:cNvSpPr>
          <p:nvPr/>
        </p:nvSpPr>
        <p:spPr bwMode="auto">
          <a:xfrm>
            <a:off x="5029200" y="6492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92" name="Oval 12"/>
          <p:cNvSpPr>
            <a:spLocks noChangeArrowheads="1"/>
          </p:cNvSpPr>
          <p:nvPr/>
        </p:nvSpPr>
        <p:spPr bwMode="auto">
          <a:xfrm>
            <a:off x="4419600" y="6248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93" name="Oval 13"/>
          <p:cNvSpPr>
            <a:spLocks noChangeArrowheads="1"/>
          </p:cNvSpPr>
          <p:nvPr/>
        </p:nvSpPr>
        <p:spPr bwMode="auto">
          <a:xfrm>
            <a:off x="3581400" y="54467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294" name="Oval 14"/>
          <p:cNvSpPr>
            <a:spLocks noChangeArrowheads="1"/>
          </p:cNvSpPr>
          <p:nvPr/>
        </p:nvSpPr>
        <p:spPr bwMode="auto">
          <a:xfrm>
            <a:off x="4500563" y="54181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Active Contours:</a:t>
            </a:r>
            <a:br>
              <a:rPr lang="en-US"/>
            </a:br>
            <a:r>
              <a:rPr lang="en-US"/>
              <a:t>Snake Energy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Two Terms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Internal Energy + External Energy</a:t>
            </a:r>
          </a:p>
          <a:p>
            <a:pPr>
              <a:lnSpc>
                <a:spcPct val="90000"/>
              </a:lnSpc>
            </a:pPr>
            <a:r>
              <a:rPr lang="en-US" sz="2800"/>
              <a:t>External Energy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called </a:t>
            </a:r>
            <a:r>
              <a:rPr lang="en-US" sz="2400" i="1"/>
              <a:t>image energy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Designed to capture desired image features</a:t>
            </a:r>
          </a:p>
          <a:p>
            <a:pPr>
              <a:lnSpc>
                <a:spcPct val="90000"/>
              </a:lnSpc>
            </a:pPr>
            <a:r>
              <a:rPr lang="en-US" sz="2800"/>
              <a:t>Internal Energy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Also called </a:t>
            </a:r>
            <a:r>
              <a:rPr lang="en-US" sz="2400" i="1"/>
              <a:t>shape energy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2400"/>
              <a:t>Designed to reduce extreme curvature and prevent outlier points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E715E-C9F4-6D42-BD8C-137265C901E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Active Contours:</a:t>
            </a:r>
            <a:br>
              <a:rPr lang="en-US"/>
            </a:br>
            <a:r>
              <a:rPr lang="en-US"/>
              <a:t>External (Image) Energy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Designed to capture desired image features</a:t>
            </a:r>
          </a:p>
          <a:p>
            <a:pPr>
              <a:lnSpc>
                <a:spcPct val="90000"/>
              </a:lnSpc>
            </a:pPr>
            <a:r>
              <a:rPr lang="en-US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i="1">
                <a:latin typeface="Times New Roman" charset="0"/>
              </a:rPr>
              <a:t>E</a:t>
            </a:r>
            <a:r>
              <a:rPr lang="en-US" i="1" baseline="-25000">
                <a:latin typeface="Times New Roman" charset="0"/>
              </a:rPr>
              <a:t>E</a:t>
            </a:r>
            <a:r>
              <a:rPr lang="en-US">
                <a:latin typeface="Times New Roman" charset="0"/>
              </a:rPr>
              <a:t> = </a:t>
            </a:r>
            <a:r>
              <a:rPr lang="en-US" sz="3600">
                <a:latin typeface="Times New Roman" charset="0"/>
                <a:sym typeface="Symbol" charset="0"/>
              </a:rPr>
              <a:t></a:t>
            </a:r>
            <a:r>
              <a:rPr lang="en-US" i="1">
                <a:latin typeface="Times New Roman" charset="0"/>
                <a:sym typeface="Symbol" charset="0"/>
              </a:rPr>
              <a:t> </a:t>
            </a:r>
            <a:r>
              <a:rPr lang="en-US">
                <a:latin typeface="Times New Roman" charset="0"/>
                <a:sym typeface="Symbol" charset="0"/>
              </a:rPr>
              <a:t>exp(</a:t>
            </a:r>
            <a:r>
              <a:rPr lang="en-US" i="1">
                <a:latin typeface="Times New Roman" charset="0"/>
                <a:sym typeface="Symbol" charset="0"/>
              </a:rPr>
              <a:t> </a:t>
            </a:r>
            <a:r>
              <a:rPr lang="en-US">
                <a:latin typeface="Times New Roman" charset="0"/>
                <a:sym typeface="Symbol" charset="0"/>
              </a:rPr>
              <a:t>-   </a:t>
            </a:r>
            <a:r>
              <a:rPr lang="en-US" i="1">
                <a:latin typeface="Times New Roman" charset="0"/>
                <a:sym typeface="Symbol" charset="0"/>
              </a:rPr>
              <a:t>f </a:t>
            </a:r>
            <a:r>
              <a:rPr lang="en-US">
                <a:latin typeface="Times New Roman" charset="0"/>
                <a:sym typeface="Symbol" charset="0"/>
              </a:rPr>
              <a:t>(</a:t>
            </a:r>
            <a:r>
              <a:rPr lang="en-US" b="1" i="1">
                <a:latin typeface="Times New Roman" charset="0"/>
                <a:sym typeface="Symbol" charset="0"/>
              </a:rPr>
              <a:t>X</a:t>
            </a:r>
            <a:r>
              <a:rPr lang="en-US" i="1" baseline="-25000">
                <a:latin typeface="Times New Roman" charset="0"/>
                <a:sym typeface="Symbol" charset="0"/>
              </a:rPr>
              <a:t>i</a:t>
            </a:r>
            <a:r>
              <a:rPr lang="en-US">
                <a:latin typeface="Times New Roman" charset="0"/>
                <a:sym typeface="Symbol" charset="0"/>
              </a:rPr>
              <a:t>)   )</a:t>
            </a:r>
            <a:endParaRPr lang="en-US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/>
              <a:t>Measures the gradient magnitude in the image at the location of each snake point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99C1C-F2C2-A244-A17F-BC6436D1EBC6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Active Contours:</a:t>
            </a:r>
            <a:br>
              <a:rPr lang="en-US"/>
            </a:br>
            <a:r>
              <a:rPr lang="en-US"/>
              <a:t>Internal (Shape) Energy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Designed to reduce extreme curvature and prevent outlier points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Example: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 lvl="1">
              <a:lnSpc>
                <a:spcPct val="90000"/>
              </a:lnSpc>
            </a:pPr>
            <a:endParaRPr lang="en-US" sz="2400" i="1" dirty="0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400" i="1" dirty="0">
                <a:latin typeface="Times New Roman" charset="0"/>
              </a:rPr>
              <a:t>E</a:t>
            </a:r>
            <a:r>
              <a:rPr lang="en-US" sz="2400" i="1" baseline="-25000" dirty="0">
                <a:latin typeface="Times New Roman" charset="0"/>
              </a:rPr>
              <a:t>I</a:t>
            </a:r>
            <a:r>
              <a:rPr lang="en-US" sz="2400" dirty="0">
                <a:latin typeface="Times New Roman" charset="0"/>
              </a:rPr>
              <a:t> = </a:t>
            </a:r>
            <a:r>
              <a:rPr lang="en-US" sz="3200" dirty="0">
                <a:latin typeface="Times New Roman" charset="0"/>
                <a:sym typeface="Symbol" charset="0"/>
              </a:rPr>
              <a:t></a:t>
            </a:r>
            <a:r>
              <a:rPr lang="en-US" sz="2400" i="1" dirty="0">
                <a:latin typeface="Times New Roman" charset="0"/>
                <a:sym typeface="Symbol" charset="0"/>
              </a:rPr>
              <a:t>  </a:t>
            </a:r>
            <a:r>
              <a:rPr lang="en-US" sz="2400" dirty="0">
                <a:latin typeface="Times New Roman" charset="0"/>
                <a:sym typeface="Symbol" charset="0"/>
              </a:rPr>
              <a:t> </a:t>
            </a:r>
            <a:r>
              <a:rPr lang="en-US" sz="2400" b="1" i="1" dirty="0">
                <a:latin typeface="Times New Roman" charset="0"/>
                <a:sym typeface="Symbol" charset="0"/>
              </a:rPr>
              <a:t>X</a:t>
            </a:r>
            <a:r>
              <a:rPr lang="en-US" sz="2400" i="1" baseline="-25000" dirty="0">
                <a:latin typeface="Times New Roman" charset="0"/>
                <a:sym typeface="Symbol" charset="0"/>
              </a:rPr>
              <a:t>i</a:t>
            </a:r>
            <a:r>
              <a:rPr lang="en-US" sz="2400" dirty="0">
                <a:latin typeface="Times New Roman" charset="0"/>
                <a:sym typeface="Symbol" charset="0"/>
              </a:rPr>
              <a:t> - </a:t>
            </a:r>
            <a:r>
              <a:rPr lang="en-US" sz="2400" b="1" i="1" dirty="0" err="1">
                <a:latin typeface="Times New Roman" charset="0"/>
                <a:sym typeface="Symbol" charset="0"/>
              </a:rPr>
              <a:t>X</a:t>
            </a:r>
            <a:r>
              <a:rPr lang="en-US" sz="2400" i="1" baseline="-25000" dirty="0" err="1">
                <a:latin typeface="Times New Roman" charset="0"/>
                <a:sym typeface="Symbol" charset="0"/>
              </a:rPr>
              <a:t>j</a:t>
            </a:r>
            <a:r>
              <a:rPr lang="en-US" sz="2400" dirty="0">
                <a:latin typeface="Times New Roman" charset="0"/>
                <a:sym typeface="Symbol" charset="0"/>
              </a:rPr>
              <a:t>    +  </a:t>
            </a:r>
            <a:r>
              <a:rPr lang="en-US" sz="2400" i="1" dirty="0">
                <a:latin typeface="Times New Roman" charset="0"/>
                <a:sym typeface="Symbol" charset="0"/>
              </a:rPr>
              <a:t></a:t>
            </a:r>
            <a:r>
              <a:rPr lang="en-US" sz="2400" dirty="0">
                <a:latin typeface="Times New Roman" charset="0"/>
                <a:sym typeface="Symbol" charset="0"/>
              </a:rPr>
              <a:t> </a:t>
            </a:r>
            <a:r>
              <a:rPr lang="en-US" sz="2400" b="1" i="1" dirty="0">
                <a:latin typeface="Times New Roman" charset="0"/>
                <a:sym typeface="Symbol" charset="0"/>
              </a:rPr>
              <a:t>X</a:t>
            </a:r>
            <a:r>
              <a:rPr lang="en-US" sz="2400" i="1" baseline="-25000" dirty="0">
                <a:latin typeface="Times New Roman" charset="0"/>
                <a:sym typeface="Symbol" charset="0"/>
              </a:rPr>
              <a:t>i-1</a:t>
            </a:r>
            <a:r>
              <a:rPr lang="en-US" sz="2400" dirty="0">
                <a:latin typeface="Times New Roman" charset="0"/>
                <a:sym typeface="Symbol" charset="0"/>
              </a:rPr>
              <a:t> - 2</a:t>
            </a:r>
            <a:r>
              <a:rPr lang="en-US" sz="2400" b="1" i="1" dirty="0">
                <a:latin typeface="Times New Roman" charset="0"/>
                <a:sym typeface="Symbol" charset="0"/>
              </a:rPr>
              <a:t>X</a:t>
            </a:r>
            <a:r>
              <a:rPr lang="en-US" sz="2400" i="1" baseline="-25000" dirty="0">
                <a:latin typeface="Times New Roman" charset="0"/>
                <a:sym typeface="Symbol" charset="0"/>
              </a:rPr>
              <a:t>i</a:t>
            </a:r>
            <a:r>
              <a:rPr lang="en-US" sz="2400" dirty="0">
                <a:latin typeface="Times New Roman" charset="0"/>
                <a:sym typeface="Symbol" charset="0"/>
              </a:rPr>
              <a:t> + </a:t>
            </a:r>
            <a:r>
              <a:rPr lang="en-US" sz="2400" b="1" i="1" dirty="0">
                <a:latin typeface="Times New Roman" charset="0"/>
                <a:sym typeface="Symbol" charset="0"/>
              </a:rPr>
              <a:t>X</a:t>
            </a:r>
            <a:r>
              <a:rPr lang="en-US" sz="2400" i="1" baseline="-25000" dirty="0">
                <a:latin typeface="Times New Roman" charset="0"/>
                <a:sym typeface="Symbol" charset="0"/>
              </a:rPr>
              <a:t>i+1</a:t>
            </a:r>
            <a:r>
              <a:rPr lang="en-US" sz="2400" dirty="0">
                <a:latin typeface="Times New Roman" charset="0"/>
                <a:sym typeface="Symbol" charset="0"/>
              </a:rPr>
              <a:t>  </a:t>
            </a:r>
            <a:endParaRPr lang="en-US" sz="2400" dirty="0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Minimizes: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How far apart the snake points are from one another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How much the curve bends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BDEB9-3727-CA4A-8978-89F74A27CC87}" type="slidenum">
              <a:rPr lang="en-US"/>
              <a:pPr/>
              <a:t>18</a:t>
            </a:fld>
            <a:endParaRPr lang="en-US"/>
          </a:p>
        </p:txBody>
      </p:sp>
      <p:sp>
        <p:nvSpPr>
          <p:cNvPr id="486404" name="AutoShape 4"/>
          <p:cNvSpPr>
            <a:spLocks noChangeArrowheads="1"/>
          </p:cNvSpPr>
          <p:nvPr/>
        </p:nvSpPr>
        <p:spPr bwMode="auto">
          <a:xfrm>
            <a:off x="2667000" y="4800600"/>
            <a:ext cx="2209800" cy="1143000"/>
          </a:xfrm>
          <a:prstGeom prst="wedgeEllipseCallout">
            <a:avLst>
              <a:gd name="adj1" fmla="val -63111"/>
              <a:gd name="adj2" fmla="val -63746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dirty="0">
                <a:latin typeface="Arial"/>
              </a:rPr>
              <a:t>“</a:t>
            </a:r>
            <a:r>
              <a:rPr lang="en-US" dirty="0"/>
              <a:t>Rubber band</a:t>
            </a:r>
          </a:p>
          <a:p>
            <a:pPr algn="ctr"/>
            <a:r>
              <a:rPr lang="en-US" dirty="0"/>
              <a:t>tension</a:t>
            </a:r>
            <a:r>
              <a:rPr lang="en-US" dirty="0">
                <a:latin typeface="Arial"/>
              </a:rPr>
              <a:t>”</a:t>
            </a:r>
            <a:endParaRPr lang="en-US" dirty="0"/>
          </a:p>
        </p:txBody>
      </p:sp>
      <p:sp>
        <p:nvSpPr>
          <p:cNvPr id="486405" name="AutoShape 5"/>
          <p:cNvSpPr>
            <a:spLocks noChangeArrowheads="1"/>
          </p:cNvSpPr>
          <p:nvPr/>
        </p:nvSpPr>
        <p:spPr bwMode="auto">
          <a:xfrm>
            <a:off x="6096000" y="2819400"/>
            <a:ext cx="2362200" cy="1371600"/>
          </a:xfrm>
          <a:prstGeom prst="wedgeEllipseCallout">
            <a:avLst>
              <a:gd name="adj1" fmla="val -50486"/>
              <a:gd name="adj2" fmla="val 53597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Looks like a</a:t>
            </a:r>
          </a:p>
          <a:p>
            <a:pPr algn="ctr"/>
            <a:r>
              <a:rPr lang="en-US"/>
              <a:t>2nd derivative</a:t>
            </a:r>
          </a:p>
          <a:p>
            <a:pPr algn="ctr"/>
            <a:r>
              <a:rPr lang="en-US"/>
              <a:t>kernel</a:t>
            </a:r>
          </a:p>
        </p:txBody>
      </p:sp>
      <p:sp>
        <p:nvSpPr>
          <p:cNvPr id="486406" name="AutoShape 6"/>
          <p:cNvSpPr>
            <a:spLocks noChangeArrowheads="1"/>
          </p:cNvSpPr>
          <p:nvPr/>
        </p:nvSpPr>
        <p:spPr bwMode="auto">
          <a:xfrm>
            <a:off x="5029200" y="4800600"/>
            <a:ext cx="2209800" cy="1143000"/>
          </a:xfrm>
          <a:prstGeom prst="wedgeEllipseCallout">
            <a:avLst>
              <a:gd name="adj1" fmla="val -75548"/>
              <a:gd name="adj2" fmla="val -62668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Symbol" charset="0"/>
              <a:buChar char="b"/>
            </a:pPr>
            <a:r>
              <a:rPr lang="en-US" dirty="0"/>
              <a:t> is usually</a:t>
            </a:r>
          </a:p>
          <a:p>
            <a:pPr algn="ctr">
              <a:buFont typeface="Symbol" charset="0"/>
              <a:buNone/>
            </a:pPr>
            <a:r>
              <a:rPr lang="en-US" dirty="0"/>
              <a:t>larger than </a:t>
            </a:r>
            <a:r>
              <a:rPr lang="en-US" sz="2800" i="1" dirty="0">
                <a:latin typeface="Times New Roman" charset="0"/>
                <a:ea typeface="MS Pゴシック" charset="0"/>
                <a:cs typeface="MS Pゴシック" charset="0"/>
                <a:sym typeface="Symbol" charset="0"/>
              </a:rPr>
              <a:t></a:t>
            </a:r>
          </a:p>
        </p:txBody>
      </p:sp>
      <p:sp>
        <p:nvSpPr>
          <p:cNvPr id="486408" name="AutoShape 8"/>
          <p:cNvSpPr>
            <a:spLocks noChangeArrowheads="1"/>
          </p:cNvSpPr>
          <p:nvPr/>
        </p:nvSpPr>
        <p:spPr bwMode="auto">
          <a:xfrm>
            <a:off x="3124200" y="2819400"/>
            <a:ext cx="2819400" cy="1371600"/>
          </a:xfrm>
          <a:prstGeom prst="wedgeEllipseCallout">
            <a:avLst>
              <a:gd name="adj1" fmla="val -35190"/>
              <a:gd name="adj2" fmla="val 60764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Can add a -d</a:t>
            </a:r>
          </a:p>
          <a:p>
            <a:pPr algn="ctr"/>
            <a:r>
              <a:rPr lang="en-US"/>
              <a:t>term for avg.</a:t>
            </a:r>
          </a:p>
          <a:p>
            <a:pPr algn="ctr"/>
            <a:r>
              <a:rPr lang="en-US"/>
              <a:t>segment length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8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 animBg="1" autoUpdateAnimBg="0"/>
      <p:bldP spid="486405" grpId="0" animBg="1" autoUpdateAnimBg="0"/>
      <p:bldP spid="486406" grpId="0" animBg="1" autoUpdateAnimBg="0"/>
      <p:bldP spid="48640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Contours:</a:t>
            </a:r>
            <a:br>
              <a:rPr lang="en-US"/>
            </a:br>
            <a:r>
              <a:rPr lang="en-US"/>
              <a:t>Selecting New Points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65532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Need choices to evaluate when minimizing snake energy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Scenario 1:  Snake can only shrink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Useful to execute between (large) initialization and normal execution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Look at points only inside the contour, relative to current point locations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Scenario 2: Each snake point can move 1 step in any direction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Useful if the snake is close to the correct boundary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Look at all vertex-connected neighbors of each point</a:t>
            </a:r>
            <a:r>
              <a:rPr lang="en-US" altLang="ja-JP" sz="2000" dirty="0"/>
              <a:t>’s </a:t>
            </a:r>
            <a:r>
              <a:rPr lang="en-US" sz="2000" dirty="0"/>
              <a:t>current location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Other scenarios possible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7E7C-72BE-BA41-81A3-BD504E0469A8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8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865223"/>
              </p:ext>
            </p:extLst>
          </p:nvPr>
        </p:nvGraphicFramePr>
        <p:xfrm>
          <a:off x="7239000" y="2209800"/>
          <a:ext cx="182880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7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964252"/>
              </p:ext>
            </p:extLst>
          </p:nvPr>
        </p:nvGraphicFramePr>
        <p:xfrm>
          <a:off x="7239000" y="4267200"/>
          <a:ext cx="1828800" cy="1828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9144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rgbClr val="FF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 marL="0" marR="0" marT="0" marB="0" anchor="ctr" anchorCtr="1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2" name="Freeform 1"/>
          <p:cNvSpPr/>
          <p:nvPr/>
        </p:nvSpPr>
        <p:spPr>
          <a:xfrm>
            <a:off x="7366417" y="2330237"/>
            <a:ext cx="1607998" cy="1472631"/>
          </a:xfrm>
          <a:custGeom>
            <a:avLst/>
            <a:gdLst>
              <a:gd name="connsiteX0" fmla="*/ 10547 w 1607998"/>
              <a:gd name="connsiteY0" fmla="*/ 653765 h 1472631"/>
              <a:gd name="connsiteX1" fmla="*/ 100764 w 1607998"/>
              <a:gd name="connsiteY1" fmla="*/ 105541 h 1472631"/>
              <a:gd name="connsiteX2" fmla="*/ 746161 w 1607998"/>
              <a:gd name="connsiteY2" fmla="*/ 8388 h 1472631"/>
              <a:gd name="connsiteX3" fmla="*/ 1565053 w 1607998"/>
              <a:gd name="connsiteY3" fmla="*/ 98602 h 1472631"/>
              <a:gd name="connsiteX4" fmla="*/ 1481776 w 1607998"/>
              <a:gd name="connsiteY4" fmla="*/ 834193 h 1472631"/>
              <a:gd name="connsiteX5" fmla="*/ 1384619 w 1607998"/>
              <a:gd name="connsiteY5" fmla="*/ 1292203 h 1472631"/>
              <a:gd name="connsiteX6" fmla="*/ 739222 w 1607998"/>
              <a:gd name="connsiteY6" fmla="*/ 1472631 h 1472631"/>
              <a:gd name="connsiteX7" fmla="*/ 190981 w 1607998"/>
              <a:gd name="connsiteY7" fmla="*/ 1292203 h 1472631"/>
              <a:gd name="connsiteX8" fmla="*/ 10547 w 1607998"/>
              <a:gd name="connsiteY8" fmla="*/ 653765 h 1472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7998" h="1472631">
                <a:moveTo>
                  <a:pt x="10547" y="653765"/>
                </a:moveTo>
                <a:cubicBezTo>
                  <a:pt x="-4489" y="455988"/>
                  <a:pt x="-21838" y="213104"/>
                  <a:pt x="100764" y="105541"/>
                </a:cubicBezTo>
                <a:cubicBezTo>
                  <a:pt x="223366" y="-2022"/>
                  <a:pt x="502113" y="9544"/>
                  <a:pt x="746161" y="8388"/>
                </a:cubicBezTo>
                <a:cubicBezTo>
                  <a:pt x="990209" y="7232"/>
                  <a:pt x="1442451" y="-39032"/>
                  <a:pt x="1565053" y="98602"/>
                </a:cubicBezTo>
                <a:cubicBezTo>
                  <a:pt x="1687656" y="236236"/>
                  <a:pt x="1511848" y="635259"/>
                  <a:pt x="1481776" y="834193"/>
                </a:cubicBezTo>
                <a:cubicBezTo>
                  <a:pt x="1451704" y="1033127"/>
                  <a:pt x="1508378" y="1185797"/>
                  <a:pt x="1384619" y="1292203"/>
                </a:cubicBezTo>
                <a:cubicBezTo>
                  <a:pt x="1260860" y="1398609"/>
                  <a:pt x="938162" y="1472631"/>
                  <a:pt x="739222" y="1472631"/>
                </a:cubicBezTo>
                <a:cubicBezTo>
                  <a:pt x="540282" y="1472631"/>
                  <a:pt x="312427" y="1428681"/>
                  <a:pt x="190981" y="1292203"/>
                </a:cubicBezTo>
                <a:cubicBezTo>
                  <a:pt x="69535" y="1155725"/>
                  <a:pt x="25583" y="851542"/>
                  <a:pt x="10547" y="653765"/>
                </a:cubicBezTo>
                <a:close/>
              </a:path>
            </a:pathLst>
          </a:custGeom>
          <a:noFill/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7718518" y="2574515"/>
            <a:ext cx="959523" cy="912661"/>
          </a:xfrm>
          <a:custGeom>
            <a:avLst/>
            <a:gdLst>
              <a:gd name="connsiteX0" fmla="*/ 5434 w 959523"/>
              <a:gd name="connsiteY0" fmla="*/ 416427 h 912661"/>
              <a:gd name="connsiteX1" fmla="*/ 116470 w 959523"/>
              <a:gd name="connsiteY1" fmla="*/ 138845 h 912661"/>
              <a:gd name="connsiteX2" fmla="*/ 394060 w 959523"/>
              <a:gd name="connsiteY2" fmla="*/ 54 h 912661"/>
              <a:gd name="connsiteX3" fmla="*/ 921482 w 959523"/>
              <a:gd name="connsiteY3" fmla="*/ 152724 h 912661"/>
              <a:gd name="connsiteX4" fmla="*/ 900663 w 959523"/>
              <a:gd name="connsiteY4" fmla="*/ 603794 h 912661"/>
              <a:gd name="connsiteX5" fmla="*/ 761868 w 959523"/>
              <a:gd name="connsiteY5" fmla="*/ 784222 h 912661"/>
              <a:gd name="connsiteX6" fmla="*/ 435699 w 959523"/>
              <a:gd name="connsiteY6" fmla="*/ 909134 h 912661"/>
              <a:gd name="connsiteX7" fmla="*/ 60952 w 959523"/>
              <a:gd name="connsiteY7" fmla="*/ 832799 h 912661"/>
              <a:gd name="connsiteX8" fmla="*/ 5434 w 959523"/>
              <a:gd name="connsiteY8" fmla="*/ 416427 h 91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523" h="912661">
                <a:moveTo>
                  <a:pt x="5434" y="416427"/>
                </a:moveTo>
                <a:cubicBezTo>
                  <a:pt x="14687" y="300768"/>
                  <a:pt x="51699" y="208240"/>
                  <a:pt x="116470" y="138845"/>
                </a:cubicBezTo>
                <a:cubicBezTo>
                  <a:pt x="181241" y="69450"/>
                  <a:pt x="259891" y="-2259"/>
                  <a:pt x="394060" y="54"/>
                </a:cubicBezTo>
                <a:cubicBezTo>
                  <a:pt x="528229" y="2367"/>
                  <a:pt x="837048" y="52101"/>
                  <a:pt x="921482" y="152724"/>
                </a:cubicBezTo>
                <a:cubicBezTo>
                  <a:pt x="1005916" y="253347"/>
                  <a:pt x="927265" y="498544"/>
                  <a:pt x="900663" y="603794"/>
                </a:cubicBezTo>
                <a:cubicBezTo>
                  <a:pt x="874061" y="709044"/>
                  <a:pt x="839362" y="733332"/>
                  <a:pt x="761868" y="784222"/>
                </a:cubicBezTo>
                <a:cubicBezTo>
                  <a:pt x="684374" y="835112"/>
                  <a:pt x="552518" y="901038"/>
                  <a:pt x="435699" y="909134"/>
                </a:cubicBezTo>
                <a:cubicBezTo>
                  <a:pt x="318880" y="917230"/>
                  <a:pt x="131506" y="918387"/>
                  <a:pt x="60952" y="832799"/>
                </a:cubicBezTo>
                <a:cubicBezTo>
                  <a:pt x="-9602" y="747211"/>
                  <a:pt x="-3819" y="532086"/>
                  <a:pt x="5434" y="416427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7727277" y="4636059"/>
            <a:ext cx="959523" cy="912661"/>
          </a:xfrm>
          <a:custGeom>
            <a:avLst/>
            <a:gdLst>
              <a:gd name="connsiteX0" fmla="*/ 5434 w 959523"/>
              <a:gd name="connsiteY0" fmla="*/ 416427 h 912661"/>
              <a:gd name="connsiteX1" fmla="*/ 116470 w 959523"/>
              <a:gd name="connsiteY1" fmla="*/ 138845 h 912661"/>
              <a:gd name="connsiteX2" fmla="*/ 394060 w 959523"/>
              <a:gd name="connsiteY2" fmla="*/ 54 h 912661"/>
              <a:gd name="connsiteX3" fmla="*/ 921482 w 959523"/>
              <a:gd name="connsiteY3" fmla="*/ 152724 h 912661"/>
              <a:gd name="connsiteX4" fmla="*/ 900663 w 959523"/>
              <a:gd name="connsiteY4" fmla="*/ 603794 h 912661"/>
              <a:gd name="connsiteX5" fmla="*/ 761868 w 959523"/>
              <a:gd name="connsiteY5" fmla="*/ 784222 h 912661"/>
              <a:gd name="connsiteX6" fmla="*/ 435699 w 959523"/>
              <a:gd name="connsiteY6" fmla="*/ 909134 h 912661"/>
              <a:gd name="connsiteX7" fmla="*/ 60952 w 959523"/>
              <a:gd name="connsiteY7" fmla="*/ 832799 h 912661"/>
              <a:gd name="connsiteX8" fmla="*/ 5434 w 959523"/>
              <a:gd name="connsiteY8" fmla="*/ 416427 h 912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523" h="912661">
                <a:moveTo>
                  <a:pt x="5434" y="416427"/>
                </a:moveTo>
                <a:cubicBezTo>
                  <a:pt x="14687" y="300768"/>
                  <a:pt x="51699" y="208240"/>
                  <a:pt x="116470" y="138845"/>
                </a:cubicBezTo>
                <a:cubicBezTo>
                  <a:pt x="181241" y="69450"/>
                  <a:pt x="259891" y="-2259"/>
                  <a:pt x="394060" y="54"/>
                </a:cubicBezTo>
                <a:cubicBezTo>
                  <a:pt x="528229" y="2367"/>
                  <a:pt x="837048" y="52101"/>
                  <a:pt x="921482" y="152724"/>
                </a:cubicBezTo>
                <a:cubicBezTo>
                  <a:pt x="1005916" y="253347"/>
                  <a:pt x="927265" y="498544"/>
                  <a:pt x="900663" y="603794"/>
                </a:cubicBezTo>
                <a:cubicBezTo>
                  <a:pt x="874061" y="709044"/>
                  <a:pt x="839362" y="733332"/>
                  <a:pt x="761868" y="784222"/>
                </a:cubicBezTo>
                <a:cubicBezTo>
                  <a:pt x="684374" y="835112"/>
                  <a:pt x="552518" y="901038"/>
                  <a:pt x="435699" y="909134"/>
                </a:cubicBezTo>
                <a:cubicBezTo>
                  <a:pt x="318880" y="917230"/>
                  <a:pt x="131506" y="918387"/>
                  <a:pt x="60952" y="832799"/>
                </a:cubicBezTo>
                <a:cubicBezTo>
                  <a:pt x="-9602" y="747211"/>
                  <a:pt x="-3819" y="532086"/>
                  <a:pt x="5434" y="416427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7649608" y="4584700"/>
            <a:ext cx="1049190" cy="1003304"/>
          </a:xfrm>
          <a:custGeom>
            <a:avLst/>
            <a:gdLst>
              <a:gd name="connsiteX0" fmla="*/ 88925 w 1049190"/>
              <a:gd name="connsiteY0" fmla="*/ 186267 h 1003304"/>
              <a:gd name="connsiteX1" fmla="*/ 452992 w 1049190"/>
              <a:gd name="connsiteY1" fmla="*/ 0 h 1003304"/>
              <a:gd name="connsiteX2" fmla="*/ 1003325 w 1049190"/>
              <a:gd name="connsiteY2" fmla="*/ 186267 h 1003304"/>
              <a:gd name="connsiteX3" fmla="*/ 1007559 w 1049190"/>
              <a:gd name="connsiteY3" fmla="*/ 643467 h 1003304"/>
              <a:gd name="connsiteX4" fmla="*/ 914425 w 1049190"/>
              <a:gd name="connsiteY4" fmla="*/ 914400 h 1003304"/>
              <a:gd name="connsiteX5" fmla="*/ 457225 w 1049190"/>
              <a:gd name="connsiteY5" fmla="*/ 1003300 h 1003304"/>
              <a:gd name="connsiteX6" fmla="*/ 88925 w 1049190"/>
              <a:gd name="connsiteY6" fmla="*/ 914400 h 1003304"/>
              <a:gd name="connsiteX7" fmla="*/ 25 w 1049190"/>
              <a:gd name="connsiteY7" fmla="*/ 457200 h 1003304"/>
              <a:gd name="connsiteX8" fmla="*/ 88925 w 1049190"/>
              <a:gd name="connsiteY8" fmla="*/ 186267 h 1003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9190" h="1003304">
                <a:moveTo>
                  <a:pt x="88925" y="186267"/>
                </a:moveTo>
                <a:cubicBezTo>
                  <a:pt x="164420" y="110067"/>
                  <a:pt x="300592" y="0"/>
                  <a:pt x="452992" y="0"/>
                </a:cubicBezTo>
                <a:cubicBezTo>
                  <a:pt x="605392" y="0"/>
                  <a:pt x="910897" y="79022"/>
                  <a:pt x="1003325" y="186267"/>
                </a:cubicBezTo>
                <a:cubicBezTo>
                  <a:pt x="1095753" y="293512"/>
                  <a:pt x="1022376" y="522112"/>
                  <a:pt x="1007559" y="643467"/>
                </a:cubicBezTo>
                <a:cubicBezTo>
                  <a:pt x="992742" y="764822"/>
                  <a:pt x="1006147" y="854428"/>
                  <a:pt x="914425" y="914400"/>
                </a:cubicBezTo>
                <a:cubicBezTo>
                  <a:pt x="822703" y="974372"/>
                  <a:pt x="594808" y="1003300"/>
                  <a:pt x="457225" y="1003300"/>
                </a:cubicBezTo>
                <a:cubicBezTo>
                  <a:pt x="319642" y="1003300"/>
                  <a:pt x="165125" y="1005417"/>
                  <a:pt x="88925" y="914400"/>
                </a:cubicBezTo>
                <a:cubicBezTo>
                  <a:pt x="12725" y="823383"/>
                  <a:pt x="-681" y="579261"/>
                  <a:pt x="25" y="457200"/>
                </a:cubicBezTo>
                <a:cubicBezTo>
                  <a:pt x="731" y="335139"/>
                  <a:pt x="13430" y="262467"/>
                  <a:pt x="88925" y="186267"/>
                </a:cubicBezTo>
                <a:close/>
              </a:path>
            </a:pathLst>
          </a:custGeom>
          <a:noFill/>
          <a:ln w="38100" cmpd="sng">
            <a:solidFill>
              <a:schemeClr val="accent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Segmentation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partitioning…</a:t>
            </a:r>
          </a:p>
          <a:p>
            <a:pPr lvl="1"/>
            <a:r>
              <a:rPr lang="en-US"/>
              <a:t>Into connected regions…</a:t>
            </a:r>
          </a:p>
          <a:p>
            <a:r>
              <a:rPr lang="en-US"/>
              <a:t>Where each region is:</a:t>
            </a:r>
          </a:p>
          <a:p>
            <a:pPr lvl="1"/>
            <a:r>
              <a:rPr lang="en-US"/>
              <a:t>Homogeneous</a:t>
            </a:r>
          </a:p>
          <a:p>
            <a:pPr lvl="1"/>
            <a:r>
              <a:rPr lang="en-US"/>
              <a:t>Identified by a unique label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14EA6-A3A0-5C4E-9233-BBB0211B50F7}" type="slidenum">
              <a:rPr lang="en-US"/>
              <a:pPr/>
              <a:t>2</a:t>
            </a:fld>
            <a:endParaRPr lang="en-US"/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>
            <a:off x="6705600" y="914400"/>
            <a:ext cx="1981200" cy="1600200"/>
          </a:xfrm>
          <a:prstGeom prst="wedgeEllipseCallout">
            <a:avLst>
              <a:gd name="adj1" fmla="val -140538"/>
              <a:gd name="adj2" fmla="val 54539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There</a:t>
            </a:r>
          </a:p>
          <a:p>
            <a:pPr algn="ctr"/>
            <a:r>
              <a:rPr lang="en-US" dirty="0"/>
              <a:t>is room for</a:t>
            </a:r>
          </a:p>
          <a:p>
            <a:pPr algn="ctr"/>
            <a:r>
              <a:rPr lang="en-US" dirty="0"/>
              <a:t>interpretation</a:t>
            </a:r>
          </a:p>
          <a:p>
            <a:pPr algn="ctr"/>
            <a:r>
              <a:rPr lang="en-US" dirty="0"/>
              <a:t>here…</a:t>
            </a:r>
          </a:p>
        </p:txBody>
      </p:sp>
      <p:sp>
        <p:nvSpPr>
          <p:cNvPr id="361477" name="AutoShape 5"/>
          <p:cNvSpPr>
            <a:spLocks noChangeArrowheads="1"/>
          </p:cNvSpPr>
          <p:nvPr/>
        </p:nvSpPr>
        <p:spPr bwMode="auto">
          <a:xfrm>
            <a:off x="6705600" y="2667000"/>
            <a:ext cx="1981200" cy="685800"/>
          </a:xfrm>
          <a:prstGeom prst="wedgeEllipseCallout">
            <a:avLst>
              <a:gd name="adj1" fmla="val -204961"/>
              <a:gd name="adj2" fmla="val 102962"/>
            </a:avLst>
          </a:prstGeom>
          <a:solidFill>
            <a:srgbClr val="007F0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And here</a:t>
            </a:r>
          </a:p>
        </p:txBody>
      </p:sp>
    </p:spTree>
    <p:extLst>
      <p:ext uri="{BB962C8B-B14F-4D97-AF65-F5344CB8AC3E}">
        <p14:creationId xmlns:p14="http://schemas.microsoft.com/office/powerpoint/2010/main" val="28682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61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61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 animBg="1" autoUpdateAnimBg="0"/>
      <p:bldP spid="361477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Contours:</a:t>
            </a:r>
            <a:br>
              <a:rPr lang="en-US"/>
            </a:br>
            <a:r>
              <a:rPr lang="en-US"/>
              <a:t>Energy Minimization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Numerical minimization methods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Several choices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2D, dynamic programming can work well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3D (i.e. </a:t>
            </a:r>
            <a:r>
              <a:rPr lang="en-US" altLang="ja-JP" sz="2400" dirty="0"/>
              <a:t>“</a:t>
            </a:r>
            <a:r>
              <a:rPr lang="en-US" sz="2400" dirty="0"/>
              <a:t>active surfaces</a:t>
            </a:r>
            <a:r>
              <a:rPr lang="en-US" altLang="ja-JP" sz="2400" dirty="0"/>
              <a:t>”</a:t>
            </a:r>
            <a:r>
              <a:rPr lang="en-US" sz="2400" dirty="0"/>
              <a:t>), simulated annealing can be a good choice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Both methods require a finite (typically sampled) number of possible states.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solution obtained is hopefully the best within the set that was sampled, but…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the best solution in the region of interest is not included in the sample set, then we won</a:t>
            </a:r>
            <a:r>
              <a:rPr lang="en-US" altLang="ja-JP" sz="2400" dirty="0"/>
              <a:t>’t </a:t>
            </a:r>
            <a:r>
              <a:rPr lang="en-US" sz="2400" dirty="0"/>
              <a:t>find it!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26072-AEB6-6B4D-9789-AE5534811023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Contours:  Partial Differential Equations (PDEs)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A different method for moving the active contour’s points</a:t>
            </a:r>
          </a:p>
          <a:p>
            <a:pPr>
              <a:lnSpc>
                <a:spcPct val="90000"/>
              </a:lnSpc>
            </a:pPr>
            <a:r>
              <a:rPr lang="en-US" dirty="0"/>
              <a:t>Used by </a:t>
            </a:r>
            <a:r>
              <a:rPr lang="en-US" altLang="ja-JP" dirty="0"/>
              <a:t>“</a:t>
            </a:r>
            <a:r>
              <a:rPr lang="en-US" dirty="0"/>
              <a:t>Level Sets</a:t>
            </a:r>
            <a:r>
              <a:rPr lang="en-US" altLang="ja-JP" dirty="0"/>
              <a:t>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Operates on discrete </a:t>
            </a:r>
            <a:r>
              <a:rPr lang="en-US" altLang="ja-JP" dirty="0"/>
              <a:t>“</a:t>
            </a:r>
            <a:r>
              <a:rPr lang="en-US" dirty="0"/>
              <a:t>time steps</a:t>
            </a:r>
            <a:r>
              <a:rPr lang="en-US" altLang="ja-JP" dirty="0"/>
              <a:t>”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Snake points move normal to the curve (at each </a:t>
            </a:r>
            <a:r>
              <a:rPr lang="en-US" altLang="ja-JP" dirty="0"/>
              <a:t>“</a:t>
            </a:r>
            <a:r>
              <a:rPr lang="en-US" dirty="0"/>
              <a:t>time step</a:t>
            </a:r>
            <a:r>
              <a:rPr lang="en-US" altLang="ja-JP" dirty="0"/>
              <a:t>”</a:t>
            </a:r>
            <a:r>
              <a:rPr lang="en-US" dirty="0"/>
              <a:t>).</a:t>
            </a:r>
          </a:p>
          <a:p>
            <a:pPr>
              <a:lnSpc>
                <a:spcPct val="90000"/>
              </a:lnSpc>
            </a:pPr>
            <a:r>
              <a:rPr lang="en-US" dirty="0"/>
              <a:t>Snake points move a distance determined by their </a:t>
            </a:r>
            <a:r>
              <a:rPr lang="en-US" i="1" dirty="0"/>
              <a:t>speed</a:t>
            </a:r>
            <a:r>
              <a:rPr lang="en-US" dirty="0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2CB44-3725-1341-8629-FC386F035753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 using PDEs:</a:t>
            </a:r>
            <a:br>
              <a:rPr lang="en-US"/>
            </a:br>
            <a:r>
              <a:rPr lang="en-US"/>
              <a:t>Typical Speed Function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Speed is usually a product of internal and external terms:</a:t>
            </a:r>
          </a:p>
          <a:p>
            <a:pPr lvl="1">
              <a:lnSpc>
                <a:spcPct val="90000"/>
              </a:lnSpc>
            </a:pP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</a:rPr>
              <a:t>) = </a:t>
            </a:r>
            <a:r>
              <a:rPr lang="en-US" sz="2400" i="1" dirty="0" err="1">
                <a:latin typeface="Times New Roman" charset="0"/>
              </a:rPr>
              <a:t>s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</a:rPr>
              <a:t>)</a:t>
            </a:r>
            <a:r>
              <a:rPr lang="en-US" sz="2400" i="1" dirty="0" err="1">
                <a:latin typeface="Times New Roman" charset="0"/>
              </a:rPr>
              <a:t>s</a:t>
            </a:r>
            <a:r>
              <a:rPr lang="en-US" sz="2400" i="1" baseline="-25000" dirty="0" err="1">
                <a:latin typeface="Times New Roman" charset="0"/>
              </a:rPr>
              <a:t>E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</a:rPr>
              <a:t>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Internal (shape) speed: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>
                <a:latin typeface="Times New Roman" charset="0"/>
              </a:rPr>
              <a:t>s</a:t>
            </a:r>
            <a:r>
              <a:rPr lang="en-US" sz="2400" i="1" baseline="-25000" dirty="0" err="1">
                <a:latin typeface="Times New Roman" charset="0"/>
              </a:rPr>
              <a:t>I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</a:rPr>
              <a:t>) = 1 - </a:t>
            </a:r>
            <a:r>
              <a:rPr lang="en-US" sz="2400" dirty="0">
                <a:latin typeface="Times New Roman" charset="0"/>
                <a:sym typeface="Symbol" charset="0"/>
              </a:rPr>
              <a:t> (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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</a:t>
            </a:r>
            <a:r>
              <a:rPr lang="en-US" sz="2400" dirty="0">
                <a:latin typeface="Times New Roman" charset="0"/>
                <a:sym typeface="Symbol" charset="0"/>
              </a:rPr>
              <a:t>(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</a:t>
            </a:r>
            <a:r>
              <a:rPr lang="en-US" sz="2400" dirty="0"/>
              <a:t>measures the snake’s curvature at </a:t>
            </a:r>
            <a:r>
              <a:rPr lang="en-US" sz="2400" dirty="0">
                <a:latin typeface="Times New Roman" charset="0"/>
                <a:sym typeface="Symbol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External (image) speed:</a:t>
            </a:r>
          </a:p>
          <a:p>
            <a:pPr lvl="1">
              <a:lnSpc>
                <a:spcPct val="90000"/>
              </a:lnSpc>
            </a:pPr>
            <a:r>
              <a:rPr lang="en-US" sz="2400" i="1" dirty="0" err="1">
                <a:latin typeface="Times New Roman" charset="0"/>
              </a:rPr>
              <a:t>s</a:t>
            </a:r>
            <a:r>
              <a:rPr lang="en-US" sz="2400" i="1" baseline="-25000" dirty="0" err="1">
                <a:latin typeface="Times New Roman" charset="0"/>
              </a:rPr>
              <a:t>E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</a:rPr>
              <a:t>) = (1+</a:t>
            </a:r>
            <a:r>
              <a:rPr lang="en-US" sz="2400" dirty="0">
                <a:latin typeface="Times New Roman" charset="0"/>
                <a:sym typeface="Symbol" charset="0"/>
              </a:rPr>
              <a:t>(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</a:t>
            </a:r>
            <a:r>
              <a:rPr lang="en-US" sz="2400" dirty="0">
                <a:latin typeface="Times New Roman" charset="0"/>
              </a:rPr>
              <a:t>)</a:t>
            </a:r>
            <a:r>
              <a:rPr lang="en-US" sz="2400" baseline="30000" dirty="0">
                <a:latin typeface="Times New Roman" charset="0"/>
              </a:rPr>
              <a:t>-1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where </a:t>
            </a:r>
            <a:r>
              <a:rPr lang="en-US" sz="2400" dirty="0">
                <a:latin typeface="Times New Roman" charset="0"/>
                <a:sym typeface="Symbol" charset="0"/>
              </a:rPr>
              <a:t>(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</a:t>
            </a:r>
            <a:r>
              <a:rPr lang="en-US" sz="2400" dirty="0"/>
              <a:t>measures the image’s edginess at </a:t>
            </a:r>
            <a:r>
              <a:rPr lang="en-US" sz="2400" dirty="0">
                <a:latin typeface="Times New Roman" charset="0"/>
                <a:sym typeface="Symbol" charset="0"/>
              </a:rPr>
              <a:t>(</a:t>
            </a:r>
            <a:r>
              <a:rPr lang="en-US" sz="2400" i="1" dirty="0">
                <a:latin typeface="Times New Roman" charset="0"/>
              </a:rPr>
              <a:t>x,y</a:t>
            </a:r>
            <a:r>
              <a:rPr lang="en-US" sz="2400" dirty="0">
                <a:latin typeface="Times New Roman" charset="0"/>
                <a:sym typeface="Symbol" charset="0"/>
              </a:rPr>
              <a:t>)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19A2-F289-CF44-8B95-474A48BF3E04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 using PDEs:</a:t>
            </a:r>
            <a:br>
              <a:rPr lang="en-US"/>
            </a:br>
            <a:r>
              <a:rPr lang="en-US"/>
              <a:t>Typical Problems</a:t>
            </a:r>
          </a:p>
        </p:txBody>
      </p:sp>
      <p:sp>
        <p:nvSpPr>
          <p:cNvPr id="4935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Curvature measurements are very sensitive to noise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use 2nd derivatives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These contour representations don’t allow an object to split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can be a problem when tracking an object through multiple slices or multiple time frames.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common problem with branching vasculature or dividing cells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How do you keep a curve from crossing itself?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One solution:  only allow the curve to grow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45437-DADB-B747-8888-0B0AC7EE02D4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Level Sets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variation of the PDE framework</a:t>
            </a:r>
          </a:p>
          <a:p>
            <a:r>
              <a:rPr lang="en-US" dirty="0"/>
              <a:t>Address the problems on the previous slide</a:t>
            </a:r>
          </a:p>
          <a:p>
            <a:r>
              <a:rPr lang="en-US" dirty="0"/>
              <a:t>We will go over these in detail in the next lecture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E8DBB-0731-A548-902F-B2F291E2F19E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31" name="Picture 11" descr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571" r="-32571"/>
          <a:stretch>
            <a:fillRect/>
          </a:stretch>
        </p:blipFill>
        <p:spPr>
          <a:xfrm>
            <a:off x="685800" y="2180869"/>
            <a:ext cx="7772400" cy="1996442"/>
          </a:xfrm>
        </p:spPr>
      </p:pic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685800" y="6341391"/>
            <a:ext cx="7772400" cy="364209"/>
          </a:xfrm>
        </p:spPr>
        <p:txBody>
          <a:bodyPr/>
          <a:lstStyle/>
          <a:p>
            <a:r>
              <a:rPr lang="en-US" dirty="0"/>
              <a:t>Figures 9.12 (top) &amp; 9.1 (bottom) from the ITK Software Guide v 2.4, by Luis Ibáñez, et al.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DE95A-6C4D-4943-93C3-B0CBD4F93D44}" type="slidenum">
              <a:rPr lang="en-US"/>
              <a:pPr/>
              <a:t>3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63941"/>
            <a:ext cx="7772399" cy="1136259"/>
          </a:xfrm>
        </p:spPr>
        <p:txBody>
          <a:bodyPr/>
          <a:lstStyle/>
          <a:p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The “big picture:” Examples from </a:t>
            </a:r>
            <a:r>
              <a:rPr lang="en-US" i="1" dirty="0"/>
              <a:t>The ITK Software Guide</a:t>
            </a:r>
            <a:endParaRPr lang="en-US" dirty="0"/>
          </a:p>
        </p:txBody>
      </p:sp>
      <p:pic>
        <p:nvPicPr>
          <p:cNvPr id="363532" name="Picture 12" descr="Picture 1"/>
          <p:cNvPicPr>
            <a:picLocks noGrp="1" noChangeAspect="1" noChangeArrowheads="1"/>
          </p:cNvPicPr>
          <p:nvPr>
            <p:ph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508" r="-16588" b="16789"/>
          <a:stretch/>
        </p:blipFill>
        <p:spPr>
          <a:xfrm>
            <a:off x="0" y="4329113"/>
            <a:ext cx="7772400" cy="1905000"/>
          </a:xfrm>
        </p:spPr>
      </p:pic>
    </p:spTree>
    <p:extLst>
      <p:ext uri="{BB962C8B-B14F-4D97-AF65-F5344CB8AC3E}">
        <p14:creationId xmlns:p14="http://schemas.microsoft.com/office/powerpoint/2010/main" val="215378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The Nature of Curves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 curve is a 1D function, which is simply bent in (“lives in”) ND space.</a:t>
            </a:r>
          </a:p>
          <a:p>
            <a:pPr lvl="3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/>
              <a:t>That is, a curve can be parameterized using a single parameter (hence, 1D).</a:t>
            </a:r>
          </a:p>
          <a:p>
            <a:pPr lvl="3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800" dirty="0"/>
              <a:t>The parameter is usually arc length, </a:t>
            </a:r>
            <a:r>
              <a:rPr lang="en-US" sz="2800" i="1" dirty="0">
                <a:latin typeface="Times New Roman" charset="0"/>
              </a:rPr>
              <a:t>s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Even though not invariant to affine transforms.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7B6F-1088-0840-A1A6-6C26DF4A462E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5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The Nature of Curves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The </a:t>
            </a:r>
            <a:r>
              <a:rPr lang="en-US" sz="2400" i="1" dirty="0"/>
              <a:t>speed</a:t>
            </a:r>
            <a:r>
              <a:rPr lang="en-US" sz="2400" dirty="0"/>
              <a:t> of a curve at a point 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/>
              <a:t> is: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Denote the </a:t>
            </a:r>
            <a:r>
              <a:rPr lang="en-US" sz="2400" b="1" i="1" dirty="0"/>
              <a:t>outward</a:t>
            </a:r>
            <a:r>
              <a:rPr lang="en-US" sz="2400" i="1" dirty="0"/>
              <a:t> normal direction</a:t>
            </a:r>
            <a:r>
              <a:rPr lang="en-US" sz="2400" dirty="0"/>
              <a:t> at point 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/>
              <a:t> as </a:t>
            </a:r>
            <a:r>
              <a:rPr lang="en-US" sz="2400" b="1" i="1" dirty="0">
                <a:latin typeface="Times New Roman" charset="0"/>
              </a:rPr>
              <a:t>n</a:t>
            </a:r>
            <a:r>
              <a:rPr lang="en-US" sz="2400" b="1" baseline="-25000" dirty="0">
                <a:sym typeface="Symbol" charset="0"/>
              </a:rPr>
              <a:t></a:t>
            </a:r>
            <a:r>
              <a:rPr lang="en-US" sz="2400" dirty="0">
                <a:sym typeface="Symbol" charset="0"/>
              </a:rPr>
              <a:t>(</a:t>
            </a:r>
            <a:r>
              <a:rPr lang="en-US" sz="2400" i="1" dirty="0">
                <a:latin typeface="Times New Roman" charset="0"/>
              </a:rPr>
              <a:t>s</a:t>
            </a:r>
            <a:r>
              <a:rPr lang="en-US" sz="2400" dirty="0">
                <a:sym typeface="Symbol" charset="0"/>
              </a:rPr>
              <a:t>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Suppose the curve is closed: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concepts of INSIDE and OUTSIDE make sense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Given a point </a:t>
            </a:r>
            <a:r>
              <a:rPr lang="en-US" sz="2000" b="1" i="1" dirty="0">
                <a:latin typeface="Times New Roman" charset="0"/>
              </a:rPr>
              <a:t>x </a:t>
            </a:r>
            <a:r>
              <a:rPr lang="en-US" sz="2000" dirty="0">
                <a:latin typeface="Times New Roman" charset="0"/>
              </a:rPr>
              <a:t>= [</a:t>
            </a:r>
            <a:r>
              <a:rPr lang="en-US" sz="2000" i="1" dirty="0" err="1">
                <a:latin typeface="Times New Roman" charset="0"/>
              </a:rPr>
              <a:t>x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i="1" dirty="0" err="1">
                <a:latin typeface="Times New Roman" charset="0"/>
              </a:rPr>
              <a:t>,y</a:t>
            </a:r>
            <a:r>
              <a:rPr lang="en-US" sz="2000" i="1" baseline="-25000" dirty="0" err="1">
                <a:latin typeface="Times New Roman" charset="0"/>
              </a:rPr>
              <a:t>i</a:t>
            </a:r>
            <a:r>
              <a:rPr lang="en-US" sz="2000" dirty="0">
                <a:latin typeface="Times New Roman" charset="0"/>
              </a:rPr>
              <a:t>]</a:t>
            </a:r>
            <a:r>
              <a:rPr lang="en-US" sz="2000" dirty="0"/>
              <a:t> not on the curve,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Let </a:t>
            </a:r>
            <a:r>
              <a:rPr lang="en-US" sz="2000" b="1" dirty="0">
                <a:sym typeface="Symbol" charset="0"/>
              </a:rPr>
              <a:t></a:t>
            </a:r>
            <a:r>
              <a:rPr lang="en-US" sz="2000" b="1" i="1" baseline="-25000" dirty="0">
                <a:latin typeface="Times New Roman" charset="0"/>
              </a:rPr>
              <a:t>x</a:t>
            </a:r>
            <a:r>
              <a:rPr lang="en-US" sz="2000" dirty="0"/>
              <a:t> represent the closest point on the curve to </a:t>
            </a:r>
            <a:r>
              <a:rPr lang="en-US" sz="2000" b="1" i="1" dirty="0">
                <a:latin typeface="Times New Roman" charset="0"/>
              </a:rPr>
              <a:t>x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1800" dirty="0"/>
              <a:t>The arc length at </a:t>
            </a:r>
            <a:r>
              <a:rPr lang="en-US" sz="1800" b="1" dirty="0">
                <a:sym typeface="Symbol" charset="0"/>
              </a:rPr>
              <a:t></a:t>
            </a:r>
            <a:r>
              <a:rPr lang="en-US" sz="1800" b="1" i="1" baseline="-25000" dirty="0">
                <a:latin typeface="Times New Roman" charset="0"/>
              </a:rPr>
              <a:t>x</a:t>
            </a:r>
            <a:r>
              <a:rPr lang="en-US" sz="1800" dirty="0"/>
              <a:t> is defined to be </a:t>
            </a:r>
            <a:r>
              <a:rPr lang="en-US" sz="1800" i="1" dirty="0" err="1">
                <a:latin typeface="Times New Roman" charset="0"/>
              </a:rPr>
              <a:t>s</a:t>
            </a:r>
            <a:r>
              <a:rPr lang="en-US" sz="1800" b="1" i="1" baseline="-25000" dirty="0" err="1">
                <a:latin typeface="Times New Roman" charset="0"/>
              </a:rPr>
              <a:t>x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b="1" i="1" dirty="0">
                <a:latin typeface="Times New Roman" charset="0"/>
              </a:rPr>
              <a:t>x</a:t>
            </a:r>
            <a:r>
              <a:rPr lang="en-US" sz="2000" dirty="0"/>
              <a:t> is INSIDE the curve if: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lang="en-US" sz="2000" dirty="0"/>
              <a:t>		[</a:t>
            </a:r>
            <a:r>
              <a:rPr lang="en-US" sz="2000" b="1" i="1" dirty="0">
                <a:latin typeface="Times New Roman" charset="0"/>
              </a:rPr>
              <a:t>x </a:t>
            </a:r>
            <a:r>
              <a:rPr lang="en-US" sz="2000" dirty="0"/>
              <a:t>- </a:t>
            </a:r>
            <a:r>
              <a:rPr lang="en-US" sz="2000" b="1" dirty="0">
                <a:sym typeface="Symbol" charset="0"/>
              </a:rPr>
              <a:t></a:t>
            </a:r>
            <a:r>
              <a:rPr lang="en-US" sz="2000" b="1" i="1" baseline="-25000" dirty="0">
                <a:latin typeface="Times New Roman" charset="0"/>
              </a:rPr>
              <a:t>x</a:t>
            </a:r>
            <a:r>
              <a:rPr lang="en-US" sz="2000" dirty="0"/>
              <a:t>] </a:t>
            </a:r>
            <a:r>
              <a:rPr lang="en-US" sz="2000" dirty="0">
                <a:sym typeface="Symbol" charset="0"/>
              </a:rPr>
              <a:t></a:t>
            </a:r>
            <a:r>
              <a:rPr lang="en-US" sz="2000" dirty="0"/>
              <a:t> </a:t>
            </a:r>
            <a:r>
              <a:rPr lang="en-US" sz="2000" b="1" i="1" dirty="0">
                <a:latin typeface="Times New Roman" charset="0"/>
              </a:rPr>
              <a:t>n</a:t>
            </a:r>
            <a:r>
              <a:rPr lang="en-US" sz="2000" b="1" baseline="-25000" dirty="0">
                <a:sym typeface="Symbol" charset="0"/>
              </a:rPr>
              <a:t></a:t>
            </a:r>
            <a:r>
              <a:rPr lang="en-US" sz="2000" dirty="0">
                <a:sym typeface="Symbol" charset="0"/>
              </a:rPr>
              <a:t>(</a:t>
            </a:r>
            <a:r>
              <a:rPr lang="en-US" sz="2000" i="1" dirty="0" err="1">
                <a:latin typeface="Times New Roman" charset="0"/>
              </a:rPr>
              <a:t>s</a:t>
            </a:r>
            <a:r>
              <a:rPr lang="en-US" sz="2000" b="1" i="1" baseline="-25000" dirty="0" err="1">
                <a:latin typeface="Times New Roman" charset="0"/>
              </a:rPr>
              <a:t>x</a:t>
            </a:r>
            <a:r>
              <a:rPr lang="en-US" sz="2000" dirty="0">
                <a:sym typeface="Symbol" charset="0"/>
              </a:rPr>
              <a:t>)  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And OUTSIDE otherwise.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FD7A1-40DE-F84C-942C-4D15E72FD4F5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735425"/>
              </p:ext>
            </p:extLst>
          </p:nvPr>
        </p:nvGraphicFramePr>
        <p:xfrm>
          <a:off x="1295400" y="2133600"/>
          <a:ext cx="2171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4" imgW="1447800" imgH="508000" progId="Equation.3">
                  <p:embed/>
                </p:oleObj>
              </mc:Choice>
              <mc:Fallback>
                <p:oleObj name="Equation" r:id="rId4" imgW="1447800" imgH="508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95400" y="2133600"/>
                        <a:ext cx="21717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6753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Most whole-image segmentation methods: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Connectivity and homogeneity are based only on </a:t>
            </a:r>
            <a:r>
              <a:rPr lang="en-US" sz="2400" i="1" dirty="0"/>
              <a:t>image</a:t>
            </a:r>
            <a:r>
              <a:rPr lang="en-US" sz="2400" dirty="0"/>
              <a:t> data.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 medical imaging, we often want to segment an anatomic object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Connectivity and homogeneity are defined in terms of anatomy, not pixels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How can we do this from an image?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definitely have to make use of prior knowledge of anatomy!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Radiologists do this all the time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CB28D-20B4-8D41-979D-A4750B331DC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9624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Let’s look at ultrasound of my neck.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Examine the CCA: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Large parts of the boundary are NOT visible!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We know the CCA doesn’t include the large black area at the bottom-right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How can we automatically get a “good” segmentation?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This is (usually) hard.</a:t>
            </a:r>
          </a:p>
        </p:txBody>
      </p:sp>
      <p:pic>
        <p:nvPicPr>
          <p:cNvPr id="12" name="Content Placeholder 11" descr="253.t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2184400"/>
            <a:ext cx="3251200" cy="3251200"/>
          </a:xfrm>
          <a:prstGeom prst="rect">
            <a:avLst/>
          </a:prstGeom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B722-49C4-AA49-954E-12880C82FB0D}" type="slidenum">
              <a:rPr lang="en-US"/>
              <a:pPr/>
              <a:t>7</a:t>
            </a:fld>
            <a:endParaRPr lang="en-US"/>
          </a:p>
        </p:txBody>
      </p:sp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4724400" y="2057400"/>
            <a:ext cx="1219200" cy="990600"/>
          </a:xfrm>
          <a:prstGeom prst="wedgeEllipseCallout">
            <a:avLst>
              <a:gd name="adj1" fmla="val 38852"/>
              <a:gd name="adj2" fmla="val 6133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Internal jugular vein (IJV)</a:t>
            </a:r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1905000" y="6172200"/>
            <a:ext cx="533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Calibri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400" dirty="0"/>
              <a:t>Automated analysis of images like this is discussed in depth by David Wang, et al. in </a:t>
            </a:r>
            <a:r>
              <a:rPr lang="en-US" sz="1400" b="1" dirty="0"/>
              <a:t>Fully Automated Common Carotid Artery and Internal Jugular Vein Identification and Tracking using B-Mode Ultrasound</a:t>
            </a:r>
            <a:r>
              <a:rPr lang="en-US" sz="1400" dirty="0"/>
              <a:t>, </a:t>
            </a:r>
            <a:r>
              <a:rPr lang="en-US" sz="1400" i="1" dirty="0"/>
              <a:t>IEEE Transactions on Biomedical Engineering</a:t>
            </a:r>
            <a:r>
              <a:rPr lang="en-US" sz="1400" dirty="0"/>
              <a:t>, Vol. 56, No. 6, June 2009, free PMC version at http://</a:t>
            </a:r>
            <a:r>
              <a:rPr lang="en-US" sz="1400" dirty="0" err="1"/>
              <a:t>www.ncbi.nlm.nih.gov</a:t>
            </a:r>
            <a:r>
              <a:rPr lang="en-US" sz="1400" dirty="0"/>
              <a:t>/</a:t>
            </a:r>
            <a:r>
              <a:rPr lang="en-US" sz="1400" dirty="0" err="1"/>
              <a:t>pmc</a:t>
            </a:r>
            <a:r>
              <a:rPr lang="en-US" sz="1400" dirty="0"/>
              <a:t>/articles/PMC2873619/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5562600" y="4038600"/>
            <a:ext cx="1219200" cy="1219200"/>
          </a:xfrm>
          <a:prstGeom prst="wedgeEllipseCallout">
            <a:avLst>
              <a:gd name="adj1" fmla="val 43357"/>
              <a:gd name="adj2" fmla="val -7549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Common Carotid Artery (CCA)</a:t>
            </a:r>
          </a:p>
        </p:txBody>
      </p:sp>
      <p:sp>
        <p:nvSpPr>
          <p:cNvPr id="19" name="Oval Callout 18"/>
          <p:cNvSpPr/>
          <p:nvPr/>
        </p:nvSpPr>
        <p:spPr>
          <a:xfrm>
            <a:off x="7391400" y="4724400"/>
            <a:ext cx="914400" cy="914400"/>
          </a:xfrm>
          <a:prstGeom prst="wedgeEllipseCallout">
            <a:avLst>
              <a:gd name="adj1" fmla="val -16703"/>
              <a:gd name="adj2" fmla="val -8450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800" dirty="0">
                <a:solidFill>
                  <a:srgbClr val="000000"/>
                </a:solidFill>
              </a:rPr>
              <a:t>Not part of CCA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96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How do we know where the edges/ boundaries are?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Why are they missing in some places?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Ultrasound &amp; OCT frequently measure pixels as too dark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Nuclear medicine often measures pixels as too bright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X-Ray superimposes different objects from different depths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What can we do about it?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Edge closing won’t work.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/>
              <a:t>“</a:t>
            </a:r>
            <a:r>
              <a:rPr lang="en-US" sz="2000" dirty="0"/>
              <a:t>Hallucinate</a:t>
            </a:r>
            <a:r>
              <a:rPr lang="en-US" altLang="ja-JP" sz="2000" dirty="0"/>
              <a:t>”</a:t>
            </a:r>
            <a:endParaRPr lang="en-US" sz="2000" dirty="0"/>
          </a:p>
        </p:txBody>
      </p:sp>
      <p:pic>
        <p:nvPicPr>
          <p:cNvPr id="8" name="Content Placeholder 11" descr="253.tif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00" y="2184400"/>
            <a:ext cx="3251200" cy="3251200"/>
          </a:xfrm>
          <a:prstGeom prst="rect">
            <a:avLst/>
          </a:prstGeom>
        </p:spPr>
      </p:pic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19AAF-A539-6241-8073-B9D3C80F96DF}" type="slidenum">
              <a:rPr lang="en-US"/>
              <a:pPr/>
              <a:t>8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9" name="Oval 8"/>
          <p:cNvSpPr/>
          <p:nvPr/>
        </p:nvSpPr>
        <p:spPr>
          <a:xfrm>
            <a:off x="6324600" y="3200400"/>
            <a:ext cx="609600" cy="533400"/>
          </a:xfrm>
          <a:prstGeom prst="ellipse">
            <a:avLst/>
          </a:prstGeom>
          <a:noFill/>
          <a:ln w="31750" cmpd="sng">
            <a:solidFill>
              <a:srgbClr val="FFFF00">
                <a:alpha val="50000"/>
              </a:srgb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Active Contours</a:t>
            </a:r>
            <a:br>
              <a:rPr lang="en-US"/>
            </a:br>
            <a:r>
              <a:rPr lang="en-US"/>
              <a:t>(Snakes)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Another example &amp; underlying idea: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CEB0-51CC-6B44-815D-1EC2EC1B05AE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 20 Light Blue Perspective">
  <a:themeElements>
    <a:clrScheme name="Custom 4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414100"/>
      </a:hlink>
      <a:folHlink>
        <a:srgbClr val="52522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 20 Light Blue Perspective" id="{5AC1C4FA-7A36-1D43-80F5-462204DC1D52}" vid="{6B995E09-5273-E04E-8EC3-1BDD75B423E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 20 Light Blue Perspective</Template>
  <TotalTime>14324</TotalTime>
  <Words>1801</Words>
  <Application>Microsoft Macintosh PowerPoint</Application>
  <PresentationFormat>On-screen Show (4:3)</PresentationFormat>
  <Paragraphs>257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Symbol</vt:lpstr>
      <vt:lpstr>Times New Roman</vt:lpstr>
      <vt:lpstr>Wingdings</vt:lpstr>
      <vt:lpstr>JG 20 Light Blue Perspective</vt:lpstr>
      <vt:lpstr>Equation</vt:lpstr>
      <vt:lpstr>Lecture 10 Segmentation, Part II (ch 8) Active Contours (Snakes)  ch. 8 of Machine Vision by Wesley E. Snyder &amp; Hairong Qi</vt:lpstr>
      <vt:lpstr>Review: Segmentation</vt:lpstr>
      <vt:lpstr>Review: The “big picture:” Examples from The ITK Software Guide</vt:lpstr>
      <vt:lpstr>Review: The Nature of Curves</vt:lpstr>
      <vt:lpstr>Review: The Nature of Curves</vt:lpstr>
      <vt:lpstr>Active Contours (Snakes)</vt:lpstr>
      <vt:lpstr>Active Contours (Snakes)</vt:lpstr>
      <vt:lpstr>Active Contours (Snakes)</vt:lpstr>
      <vt:lpstr>Active Contours (Snakes)</vt:lpstr>
      <vt:lpstr>Active Contours (Snakes)</vt:lpstr>
      <vt:lpstr>Active Contours (Snakes)</vt:lpstr>
      <vt:lpstr>Initialization</vt:lpstr>
      <vt:lpstr>Moving the Contour</vt:lpstr>
      <vt:lpstr>Active Contours: Energy Minimization</vt:lpstr>
      <vt:lpstr>Active Contours: Energy Minimization</vt:lpstr>
      <vt:lpstr>Active Contours: Snake Energy</vt:lpstr>
      <vt:lpstr>Active Contours: External (Image) Energy</vt:lpstr>
      <vt:lpstr>Active Contours: Internal (Shape) Energy</vt:lpstr>
      <vt:lpstr>Active Contours: Selecting New Points</vt:lpstr>
      <vt:lpstr>Active Contours: Energy Minimization</vt:lpstr>
      <vt:lpstr>Active Contours:  Partial Differential Equations (PDEs)</vt:lpstr>
      <vt:lpstr>Active Contours using PDEs: Typical Speed Function</vt:lpstr>
      <vt:lpstr>Active Contours using PDEs: Typical Problems</vt:lpstr>
      <vt:lpstr>Level Sets</vt:lpstr>
    </vt:vector>
  </TitlesOfParts>
  <Company>CMU Robotics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In Medical Image Analysis</dc:title>
  <dc:creator>John Galeotti</dc:creator>
  <cp:lastModifiedBy>John Michael Galeotti</cp:lastModifiedBy>
  <cp:revision>326</cp:revision>
  <cp:lastPrinted>2020-02-18T22:08:45Z</cp:lastPrinted>
  <dcterms:created xsi:type="dcterms:W3CDTF">2008-01-12T23:25:59Z</dcterms:created>
  <dcterms:modified xsi:type="dcterms:W3CDTF">2020-02-18T22:08:48Z</dcterms:modified>
</cp:coreProperties>
</file>