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7"/>
  </p:notesMasterIdLst>
  <p:sldIdLst>
    <p:sldId id="256" r:id="rId2"/>
    <p:sldId id="334" r:id="rId3"/>
    <p:sldId id="332" r:id="rId4"/>
    <p:sldId id="298" r:id="rId5"/>
    <p:sldId id="289" r:id="rId6"/>
    <p:sldId id="384" r:id="rId7"/>
    <p:sldId id="360" r:id="rId8"/>
    <p:sldId id="264" r:id="rId9"/>
    <p:sldId id="269" r:id="rId10"/>
    <p:sldId id="270" r:id="rId11"/>
    <p:sldId id="271" r:id="rId12"/>
    <p:sldId id="265" r:id="rId13"/>
    <p:sldId id="267" r:id="rId14"/>
    <p:sldId id="266" r:id="rId15"/>
    <p:sldId id="273" r:id="rId16"/>
    <p:sldId id="284" r:id="rId17"/>
    <p:sldId id="262" r:id="rId18"/>
    <p:sldId id="348" r:id="rId19"/>
    <p:sldId id="370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37" r:id="rId29"/>
    <p:sldId id="366" r:id="rId30"/>
    <p:sldId id="290" r:id="rId31"/>
    <p:sldId id="294" r:id="rId32"/>
    <p:sldId id="291" r:id="rId33"/>
    <p:sldId id="367" r:id="rId34"/>
    <p:sldId id="338" r:id="rId35"/>
    <p:sldId id="299" r:id="rId36"/>
    <p:sldId id="349" r:id="rId37"/>
    <p:sldId id="301" r:id="rId38"/>
    <p:sldId id="303" r:id="rId39"/>
    <p:sldId id="304" r:id="rId40"/>
    <p:sldId id="305" r:id="rId41"/>
    <p:sldId id="339" r:id="rId42"/>
    <p:sldId id="362" r:id="rId43"/>
    <p:sldId id="306" r:id="rId44"/>
    <p:sldId id="351" r:id="rId45"/>
    <p:sldId id="352" r:id="rId46"/>
    <p:sldId id="353" r:id="rId47"/>
    <p:sldId id="354" r:id="rId48"/>
    <p:sldId id="355" r:id="rId49"/>
    <p:sldId id="368" r:id="rId50"/>
    <p:sldId id="387" r:id="rId51"/>
    <p:sldId id="364" r:id="rId52"/>
    <p:sldId id="363" r:id="rId53"/>
    <p:sldId id="315" r:id="rId54"/>
    <p:sldId id="356" r:id="rId55"/>
    <p:sldId id="357" r:id="rId56"/>
    <p:sldId id="331" r:id="rId57"/>
    <p:sldId id="386" r:id="rId58"/>
    <p:sldId id="358" r:id="rId59"/>
    <p:sldId id="365" r:id="rId60"/>
    <p:sldId id="310" r:id="rId61"/>
    <p:sldId id="385" r:id="rId62"/>
    <p:sldId id="288" r:id="rId63"/>
    <p:sldId id="371" r:id="rId64"/>
    <p:sldId id="383" r:id="rId65"/>
    <p:sldId id="374" r:id="rId66"/>
    <p:sldId id="375" r:id="rId67"/>
    <p:sldId id="376" r:id="rId68"/>
    <p:sldId id="377" r:id="rId69"/>
    <p:sldId id="378" r:id="rId70"/>
    <p:sldId id="379" r:id="rId71"/>
    <p:sldId id="380" r:id="rId72"/>
    <p:sldId id="381" r:id="rId73"/>
    <p:sldId id="382" r:id="rId74"/>
    <p:sldId id="268" r:id="rId75"/>
    <p:sldId id="285" r:id="rId7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7" autoAdjust="0"/>
    <p:restoredTop sz="94643" autoAdjust="0"/>
  </p:normalViewPr>
  <p:slideViewPr>
    <p:cSldViewPr snapToGrid="0" showGuides="1">
      <p:cViewPr varScale="1">
        <p:scale>
          <a:sx n="177" d="100"/>
          <a:sy n="177" d="100"/>
        </p:scale>
        <p:origin x="-1152" y="-90"/>
      </p:cViewPr>
      <p:guideLst>
        <p:guide orient="horz" pos="3887"/>
        <p:guide pos="6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Winnings to potential-aware</a:t>
            </a:r>
          </a:p>
          <a:p>
            <a:pPr>
              <a:defRPr/>
            </a:pPr>
            <a:r>
              <a:rPr lang="en-US" sz="1600" dirty="0" smtClean="0"/>
              <a:t>(small bets per hand)</a:t>
            </a:r>
            <a:endParaRPr lang="en-US" sz="1600" dirty="0"/>
          </a:p>
        </c:rich>
      </c:tx>
      <c:layout>
        <c:manualLayout>
          <c:xMode val="edge"/>
          <c:yMode val="edge"/>
          <c:x val="1.8020013123359602E-3"/>
          <c:y val="9.3750000000000396E-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Sheet1!$A$2:$A$6</c:f>
              <c:strCache>
                <c:ptCount val="5"/>
                <c:pt idx="0">
                  <c:v>13-25-125</c:v>
                </c:pt>
                <c:pt idx="1">
                  <c:v>13-50-250</c:v>
                </c:pt>
                <c:pt idx="2">
                  <c:v>13-100-750</c:v>
                </c:pt>
                <c:pt idx="3">
                  <c:v>13-150-1250</c:v>
                </c:pt>
                <c:pt idx="4">
                  <c:v>13-205-1774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-16.600000000000001</c:v>
                </c:pt>
                <c:pt idx="1">
                  <c:v>1.06</c:v>
                </c:pt>
                <c:pt idx="2">
                  <c:v>6.99</c:v>
                </c:pt>
                <c:pt idx="3">
                  <c:v>4.24</c:v>
                </c:pt>
                <c:pt idx="4">
                  <c:v>8.8000000000000189E-2</c:v>
                </c:pt>
              </c:numCache>
            </c:numRef>
          </c:val>
        </c:ser>
        <c:marker val="1"/>
        <c:axId val="76797056"/>
        <c:axId val="76798592"/>
      </c:lineChart>
      <c:catAx>
        <c:axId val="76797056"/>
        <c:scaling>
          <c:orientation val="minMax"/>
        </c:scaling>
        <c:axPos val="b"/>
        <c:tickLblPos val="nextTo"/>
        <c:crossAx val="76798592"/>
        <c:crossesAt val="-20"/>
        <c:auto val="1"/>
        <c:lblAlgn val="ctr"/>
        <c:lblOffset val="100"/>
      </c:catAx>
      <c:valAx>
        <c:axId val="76798592"/>
        <c:scaling>
          <c:orientation val="minMax"/>
        </c:scaling>
        <c:axPos val="l"/>
        <c:majorGridlines/>
        <c:numFmt formatCode="General" sourceLinked="1"/>
        <c:tickLblPos val="nextTo"/>
        <c:crossAx val="767970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Nodes in game tree</a:t>
            </a:r>
            <a:endParaRPr lang="en-US" dirty="0"/>
          </a:p>
        </c:rich>
      </c:tx>
      <c:layout>
        <c:manualLayout>
          <c:xMode val="edge"/>
          <c:yMode val="edge"/>
          <c:x val="9.3518550355878305E-3"/>
          <c:y val="3.5525590551181103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2003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</c:numCache>
            </c:numRef>
          </c:xVal>
          <c:yVal>
            <c:numRef>
              <c:f>Sheet1!$B$2:$B$6</c:f>
              <c:numCache>
                <c:formatCode>0.00E+00</c:formatCode>
                <c:ptCount val="5"/>
                <c:pt idx="0">
                  <c:v>140000</c:v>
                </c:pt>
                <c:pt idx="1">
                  <c:v>1000000</c:v>
                </c:pt>
                <c:pt idx="2">
                  <c:v>10000000</c:v>
                </c:pt>
                <c:pt idx="3">
                  <c:v>10000000000</c:v>
                </c:pt>
                <c:pt idx="4" formatCode="General">
                  <c:v>1000000000000</c:v>
                </c:pt>
              </c:numCache>
            </c:numRef>
          </c:yVal>
        </c:ser>
        <c:axId val="77255040"/>
        <c:axId val="77256576"/>
      </c:scatterChart>
      <c:valAx>
        <c:axId val="77255040"/>
        <c:scaling>
          <c:orientation val="minMax"/>
          <c:max val="2007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7256576"/>
        <c:crosses val="autoZero"/>
        <c:crossBetween val="midCat"/>
        <c:majorUnit val="1"/>
      </c:valAx>
      <c:valAx>
        <c:axId val="77256576"/>
        <c:scaling>
          <c:logBase val="10"/>
          <c:orientation val="minMax"/>
          <c:max val="1000000000000"/>
          <c:min val="1000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25504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798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A4F6FF-05D7-4B0C-AC6E-DFADE5AB3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6B067-6CFA-47A8-9328-989BCA79F69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3E4E4-D581-488C-A22D-B5CFB0409B5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Interpretation into the original game is straightforward.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6CCDC-5B0C-4890-8848-7FC199848DE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3A509-561E-478E-939D-F82821B5169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127B9-C388-42A2-93A1-4AC224EFBBF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9237D-3A77-4A2F-B224-922CB93EB2F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BBBAF-732E-4E9B-B35F-714E166EC9E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E.g., unioning ace of spades and ace of clubs into{ace of spades or ace of clubs.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9B289-8F5E-448D-A098-741EA519DAA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89BCE-75F9-4967-B186-114FED3E052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4DF27-28E9-49C8-8639-F1F9238FABD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6FE4E-9905-4DA3-921A-7027F9C86D8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B55D0-955D-4448-AEB3-CCD6518079E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EDE60-F00F-4BAB-9A3F-3CE465BAE87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CAEDD-4FA6-409D-A21A-C7BD0E73F47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25FF8-51D7-4437-8F35-2D1530131F8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0CCFC-758E-4BF4-9D97-2C7F2E0BE4B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7DA31-93F4-46CB-A38C-C2F641E9EF5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15865-7A3B-4434-8099-30B0E1C88CE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0E6AE5-E30F-42FD-BB4D-4FB2F693F24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15529-F02A-47DB-97C8-F26CA7A3B65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2D61D-D5C9-4540-9195-46B9B401056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24E7C-CDDF-41F0-9CBA-56EDB02E4A7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09D0B-1DFA-4B7C-9499-B69E70A37AD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Heads-Up is highly complex &amp; difficult to play well.</a:t>
            </a:r>
          </a:p>
          <a:p>
            <a:r>
              <a:rPr lang="en-US" smtClean="0"/>
              <a:t>Picture is a Heads-Up competition televised by NBC.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55BCF-1893-4B5F-8421-AC1BD5D4B98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Solves generalized knapsack problem, though computationally difficult it is solved quickly in practice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DE6CC-4D45-4D4D-9C05-E32774AC736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24A5D-033E-4250-8A66-C2AFE7AD221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92A6A-755D-4CF2-8E1C-E19012D2C71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B6F79-3916-4FE7-960C-C7DBDDC1197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49CA2-860F-4B61-9E66-4F9A27F2AC1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A7222-629A-491E-80EA-AB5214FFDD2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55A70-D14F-4B52-85FF-5E1348F30A0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8BCDF-42EC-4A11-8A3B-19A3D36CD1A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54FA3-3DE7-4468-8D69-C1CC99FC449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381C4-9997-4FFE-A7AA-A6F960E5449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9F2EA-C0FE-4EF2-8C1E-6C7E82D78452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3EBED-4063-44E4-AB24-DF850D1BEFBC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ABC3E-0378-417B-A0EB-ED449A9C1E3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5A4F7-CF6E-4ED9-9D08-D071CBCA9CBB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Space usage drops to about a square root of the original space use.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5A4F7-CF6E-4ED9-9D08-D071CBCA9CBB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Space usage drops to about a square root of the original space use.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E9120-3400-4130-B534-CB61959AB248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F5772-FAFE-4289-9D91-8DFF0977D184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FB330-11E3-4631-801F-242E8B048BE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Blinds usually escalate quickly.</a:t>
            </a:r>
            <a:r>
              <a:rPr lang="en-US" sz="1200" baseline="0" dirty="0" smtClean="0"/>
              <a:t>  We assume constant blinds.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946 non-terminal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91D5C-157C-410C-BB26-769AFD2DB99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Reverse model is straightforward if only signals are abstracted, but an interesting problem if also actions are abstracted, as in No-Limit Texas Hold’em.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This is the first new algorithm in AAAI-08 submission.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Each non-terminal state of M corresponds to non-terminal state of the tournament and a table position: so 946 </a:t>
            </a:r>
            <a:r>
              <a:rPr lang="en-US" sz="1400" dirty="0" smtClean="0">
                <a:sym typeface="Mathematica1"/>
              </a:rPr>
              <a:t></a:t>
            </a:r>
            <a:r>
              <a:rPr lang="en-US" sz="1400" dirty="0" smtClean="0"/>
              <a:t> 3 = 2838 non-terminal states of 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E036D-D6C6-447B-8B7C-4089F6D06AB6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212C6-C883-4F23-9861-6D13C2430459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Ex ante &amp; ex post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913BC-A04C-4D23-A0E2-AF3BACCCD73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637D9-62F7-4E0E-9CED-26C9DBC3A3D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Information filters isolate signal history from action history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1F9F7-831D-44A6-8259-F3758DCB98A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E3A5E-73DB-4076-96DD-8C8C5459061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152400"/>
            <a:ext cx="2182812" cy="629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52400"/>
            <a:ext cx="6396038" cy="629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52400"/>
            <a:ext cx="873125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4338" y="1330325"/>
            <a:ext cx="4143375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330325"/>
            <a:ext cx="4144962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52400"/>
            <a:ext cx="873125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4338" y="1330325"/>
            <a:ext cx="8440737" cy="5118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338" y="1330325"/>
            <a:ext cx="4143375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330325"/>
            <a:ext cx="4144962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/>
            </a:gs>
            <a:gs pos="100000">
              <a:srgbClr val="0000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52400"/>
            <a:ext cx="87312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330325"/>
            <a:ext cx="844073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Main Point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3863" y="6484938"/>
            <a:ext cx="84677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66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914400"/>
            <a:ext cx="8991600" cy="147002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Sequential imperfect-information games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C000"/>
                </a:solidFill>
              </a:rPr>
              <a:t>Case study: </a:t>
            </a:r>
            <a:r>
              <a:rPr lang="en-US" sz="3200" i="1" dirty="0" smtClean="0">
                <a:solidFill>
                  <a:srgbClr val="FFC000"/>
                </a:solidFill>
              </a:rPr>
              <a:t>Poker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77460"/>
            <a:ext cx="8382000" cy="17526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Tuomas Sandholm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Carnegie Mellon University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Computer Science Department</a:t>
            </a:r>
          </a:p>
          <a:p>
            <a:pPr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Isomorphic relation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5334000"/>
          </a:xfrm>
        </p:spPr>
        <p:txBody>
          <a:bodyPr/>
          <a:lstStyle/>
          <a:p>
            <a:r>
              <a:rPr lang="en-US" sz="2800" smtClean="0"/>
              <a:t>Captures the notion of strategic symmetry between nodes</a:t>
            </a:r>
          </a:p>
          <a:p>
            <a:r>
              <a:rPr lang="en-US" sz="2800" smtClean="0"/>
              <a:t>Defined recursively:</a:t>
            </a:r>
          </a:p>
          <a:p>
            <a:pPr lvl="1"/>
            <a:r>
              <a:rPr lang="en-US" sz="2400" smtClean="0"/>
              <a:t>Two leaves in signal tree are </a:t>
            </a:r>
            <a:r>
              <a:rPr lang="en-US" sz="2400" smtClean="0">
                <a:solidFill>
                  <a:srgbClr val="00CC00"/>
                </a:solidFill>
              </a:rPr>
              <a:t>isomorphic</a:t>
            </a:r>
            <a:r>
              <a:rPr lang="en-US" sz="2400" smtClean="0"/>
              <a:t> if for each action history in the game, the payoff vectors (one payoff per player) are the same</a:t>
            </a:r>
          </a:p>
          <a:p>
            <a:pPr lvl="1"/>
            <a:r>
              <a:rPr lang="en-US" sz="2400" smtClean="0"/>
              <a:t>Two internal nodes in signal tree are </a:t>
            </a:r>
            <a:r>
              <a:rPr lang="en-US" sz="2400" smtClean="0">
                <a:solidFill>
                  <a:srgbClr val="00CC00"/>
                </a:solidFill>
              </a:rPr>
              <a:t>isomorphic</a:t>
            </a:r>
            <a:r>
              <a:rPr lang="en-US" sz="2400" smtClean="0"/>
              <a:t> if they are siblings and there is a </a:t>
            </a:r>
            <a:r>
              <a:rPr lang="en-US" sz="2400" smtClean="0">
                <a:solidFill>
                  <a:schemeClr val="tx2"/>
                </a:solidFill>
              </a:rPr>
              <a:t>bijection between their children such that only ordered game isomorphic nodes are matched</a:t>
            </a:r>
          </a:p>
          <a:p>
            <a:r>
              <a:rPr lang="en-US" sz="2800" smtClean="0"/>
              <a:t>We compute this relationship for all nodes using a DP </a:t>
            </a:r>
            <a:r>
              <a:rPr lang="en-US" sz="2800" smtClean="0">
                <a:solidFill>
                  <a:schemeClr val="tx2"/>
                </a:solidFill>
              </a:rPr>
              <a:t>plus custom perfect matching in a bipartite graph</a:t>
            </a:r>
          </a:p>
          <a:p>
            <a:pPr lvl="1"/>
            <a:r>
              <a:rPr lang="en-US" sz="2400" smtClean="0"/>
              <a:t>Answer is stored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393700"/>
            <a:ext cx="8731250" cy="749300"/>
          </a:xfrm>
        </p:spPr>
        <p:txBody>
          <a:bodyPr/>
          <a:lstStyle/>
          <a:p>
            <a:r>
              <a:rPr lang="en-US" smtClean="0"/>
              <a:t>Abstraction transformation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981200"/>
            <a:ext cx="8440737" cy="4572000"/>
          </a:xfrm>
        </p:spPr>
        <p:txBody>
          <a:bodyPr/>
          <a:lstStyle/>
          <a:p>
            <a:r>
              <a:rPr lang="en-US" sz="2800" smtClean="0"/>
              <a:t>Merges two isomorphic nodes</a:t>
            </a:r>
          </a:p>
          <a:p>
            <a:endParaRPr lang="en-US" sz="2800" b="1" smtClean="0"/>
          </a:p>
          <a:p>
            <a:r>
              <a:rPr lang="en-US" sz="2800" b="1" smtClean="0">
                <a:solidFill>
                  <a:schemeClr val="tx2"/>
                </a:solidFill>
              </a:rPr>
              <a:t>Theorem. </a:t>
            </a:r>
            <a:r>
              <a:rPr lang="en-US" sz="2800" smtClean="0"/>
              <a:t> </a:t>
            </a:r>
            <a:r>
              <a:rPr lang="en-US" sz="2800" i="1" smtClean="0"/>
              <a:t>If a strategy profile is a Nash equilibrium in the abstracted (smaller) game, then its interpretation in the original game is a Nash equilibrium</a:t>
            </a:r>
          </a:p>
          <a:p>
            <a:endParaRPr lang="en-US" sz="2800" smtClean="0"/>
          </a:p>
          <a:p>
            <a:r>
              <a:rPr lang="en-US" sz="2800" smtClean="0"/>
              <a:t>Assumptions</a:t>
            </a:r>
          </a:p>
          <a:p>
            <a:pPr lvl="1"/>
            <a:r>
              <a:rPr lang="en-US" sz="2400" smtClean="0"/>
              <a:t>Observable player actions</a:t>
            </a:r>
          </a:p>
          <a:p>
            <a:pPr lvl="1"/>
            <a:r>
              <a:rPr lang="en-US" sz="2400" smtClean="0"/>
              <a:t>Players’ utility functions rank the signals in the same order</a:t>
            </a:r>
          </a:p>
          <a:p>
            <a:pPr lvl="1"/>
            <a:endParaRPr lang="en-US" sz="2400" smtClean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9600"/>
            <a:ext cx="8915400" cy="5060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52400" y="3055938"/>
            <a:ext cx="8866188" cy="26146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9600"/>
            <a:ext cx="8915400" cy="5060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0" y="3048000"/>
            <a:ext cx="3684588" cy="26146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9600"/>
            <a:ext cx="8915400" cy="5060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371600"/>
          </a:xfrm>
        </p:spPr>
        <p:txBody>
          <a:bodyPr/>
          <a:lstStyle/>
          <a:p>
            <a:r>
              <a:rPr lang="en-US" sz="4000" i="1" smtClean="0"/>
              <a:t>GameShrink</a:t>
            </a:r>
            <a:r>
              <a:rPr lang="en-US" sz="4000" smtClean="0"/>
              <a:t> algorithm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1828800"/>
            <a:ext cx="885507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Bottom-up pass: </a:t>
            </a:r>
            <a:r>
              <a:rPr lang="en-US" sz="2800" dirty="0" smtClean="0"/>
              <a:t>Run DP to mark isomorphic pairs of nodes in signal tree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Top-down pass:</a:t>
            </a:r>
            <a:r>
              <a:rPr lang="en-US" sz="2800" dirty="0" smtClean="0"/>
              <a:t> Starting from top of signal tree, perform the transformation where applicable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Theorem.</a:t>
            </a:r>
            <a:r>
              <a:rPr lang="en-US" sz="2800" dirty="0" smtClean="0"/>
              <a:t>  Conducts all these transformations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Õ</a:t>
            </a:r>
            <a:r>
              <a:rPr lang="en-US" sz="2400" dirty="0" smtClean="0"/>
              <a:t>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), where n is #nodes in</a:t>
            </a:r>
            <a:r>
              <a:rPr lang="en-US" sz="2400" i="1" dirty="0" smtClean="0"/>
              <a:t> signal tree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Usually highly </a:t>
            </a:r>
            <a:r>
              <a:rPr lang="en-US" sz="2400" i="1" dirty="0" err="1" smtClean="0"/>
              <a:t>sublinear</a:t>
            </a:r>
            <a:r>
              <a:rPr lang="en-US" sz="2400" dirty="0" smtClean="0"/>
              <a:t> in game tree size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One approximation algorithm</a:t>
            </a:r>
            <a:r>
              <a:rPr lang="en-US" sz="2800" dirty="0" smtClean="0"/>
              <a:t>: instead of requiring perfect matching, require a matching with a penalty below threshold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371600"/>
          </a:xfrm>
        </p:spPr>
        <p:txBody>
          <a:bodyPr/>
          <a:lstStyle/>
          <a:p>
            <a:r>
              <a:rPr lang="en-US" sz="4000" smtClean="0"/>
              <a:t>Algorithmic techniques for making GameShrink faster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1739900"/>
            <a:ext cx="8855075" cy="4813300"/>
          </a:xfrm>
        </p:spPr>
        <p:txBody>
          <a:bodyPr/>
          <a:lstStyle/>
          <a:p>
            <a:r>
              <a:rPr lang="en-US" sz="2800" smtClean="0"/>
              <a:t>Union-Find data structure for efficient representation of the information filter (unioning finer signals into coarser signals)</a:t>
            </a:r>
          </a:p>
          <a:p>
            <a:pPr lvl="1"/>
            <a:r>
              <a:rPr lang="en-US" sz="2400" smtClean="0"/>
              <a:t>Linear memory and almost linear time</a:t>
            </a:r>
          </a:p>
          <a:p>
            <a:endParaRPr lang="en-US" sz="2800" smtClean="0"/>
          </a:p>
          <a:p>
            <a:r>
              <a:rPr lang="en-US" sz="2800" smtClean="0"/>
              <a:t>Eliminate some perfect matching computations using easy-to-check necessary conditions</a:t>
            </a:r>
          </a:p>
          <a:p>
            <a:pPr lvl="1"/>
            <a:r>
              <a:rPr lang="en-US" sz="2400" smtClean="0"/>
              <a:t>Compact histogram databases for storing win/loss frequencies to speed up the checks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8900"/>
            <a:ext cx="9144000" cy="749300"/>
          </a:xfrm>
        </p:spPr>
        <p:txBody>
          <a:bodyPr/>
          <a:lstStyle/>
          <a:p>
            <a:r>
              <a:rPr lang="en-US" sz="4000" smtClean="0"/>
              <a:t>Solving Rhode Island Hold’em poker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29663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AI challenge problem [Shi &amp; Littman 01]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3.1 billion nodes in game tree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Without abstraction, LP has 91,224,226 rows and columns =&gt; unsolvable</a:t>
            </a:r>
          </a:p>
          <a:p>
            <a:pPr>
              <a:lnSpc>
                <a:spcPct val="90000"/>
              </a:lnSpc>
              <a:defRPr/>
            </a:pPr>
            <a:r>
              <a:rPr lang="en-US" sz="2800" i="1" dirty="0" err="1" smtClean="0"/>
              <a:t>GameShrink</a:t>
            </a:r>
            <a:r>
              <a:rPr lang="en-US" sz="2800" dirty="0" smtClean="0"/>
              <a:t> runs in one second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After that, LP has 1,237,238 rows and columns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Solved the LP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CPLEX </a:t>
            </a:r>
            <a:r>
              <a:rPr lang="en-US" sz="2400" i="1" dirty="0" smtClean="0"/>
              <a:t>barrier</a:t>
            </a:r>
            <a:r>
              <a:rPr lang="en-US" sz="2400" dirty="0" smtClean="0"/>
              <a:t> method took 8 days &amp; 25 GB RAM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Exact</a:t>
            </a:r>
            <a:r>
              <a:rPr lang="en-US" sz="2800" b="1" dirty="0" smtClean="0">
                <a:solidFill>
                  <a:srgbClr val="00CC00"/>
                </a:solidFill>
              </a:rPr>
              <a:t> </a:t>
            </a:r>
            <a:r>
              <a:rPr lang="en-US" sz="2800" dirty="0" smtClean="0"/>
              <a:t>Nash equilibrium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Largest incomplete-info (poker) game solved                  </a:t>
            </a:r>
            <a:r>
              <a:rPr lang="en-US" sz="2800" smtClean="0">
                <a:solidFill>
                  <a:schemeClr val="tx1">
                    <a:lumMod val="75000"/>
                  </a:schemeClr>
                </a:solidFill>
              </a:rPr>
              <a:t>to date by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over 4 orders of magnitude</a:t>
            </a:r>
          </a:p>
        </p:txBody>
      </p:sp>
      <p:pic>
        <p:nvPicPr>
          <p:cNvPr id="12292" name="Picture 4" descr="IBM_p5-5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962400"/>
            <a:ext cx="1457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679700"/>
            <a:ext cx="8731250" cy="749300"/>
          </a:xfrm>
        </p:spPr>
        <p:txBody>
          <a:bodyPr/>
          <a:lstStyle/>
          <a:p>
            <a:r>
              <a:rPr lang="en-US" sz="4000" smtClean="0"/>
              <a:t>Lossy abstraction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Texas Hold’em poker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932363" y="1308100"/>
            <a:ext cx="4143375" cy="5118100"/>
          </a:xfrm>
        </p:spPr>
        <p:txBody>
          <a:bodyPr/>
          <a:lstStyle/>
          <a:p>
            <a:r>
              <a:rPr lang="en-US" smtClean="0"/>
              <a:t>2-player Limit Texas Hold’em has ~10</a:t>
            </a:r>
            <a:r>
              <a:rPr lang="en-US" baseline="30000" smtClean="0"/>
              <a:t>18</a:t>
            </a:r>
            <a:r>
              <a:rPr lang="en-US" smtClean="0"/>
              <a:t> leaves in game tree</a:t>
            </a:r>
          </a:p>
          <a:p>
            <a:endParaRPr lang="en-US" smtClean="0"/>
          </a:p>
          <a:p>
            <a:r>
              <a:rPr lang="en-US" smtClean="0"/>
              <a:t>Losslessly abstracted game too big to solve =&gt; abstract more     =&gt; lossy</a:t>
            </a:r>
          </a:p>
          <a:p>
            <a:endParaRPr lang="en-US" smtClean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36550" y="1384300"/>
            <a:ext cx="4434142" cy="4773613"/>
            <a:chOff x="249763" y="1460875"/>
            <a:chExt cx="4434047" cy="4773997"/>
          </a:xfrm>
        </p:grpSpPr>
        <p:sp>
          <p:nvSpPr>
            <p:cNvPr id="6" name="Isosceles Triangle 5"/>
            <p:cNvSpPr/>
            <p:nvPr/>
          </p:nvSpPr>
          <p:spPr bwMode="auto">
            <a:xfrm>
              <a:off x="254526" y="1460875"/>
              <a:ext cx="654036" cy="589010"/>
            </a:xfrm>
            <a:prstGeom prst="triangl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 bwMode="auto">
            <a:xfrm>
              <a:off x="254526" y="2056236"/>
              <a:ext cx="655623" cy="590598"/>
            </a:xfrm>
            <a:prstGeom prst="triangl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>
              <a:off x="249763" y="2651596"/>
              <a:ext cx="654036" cy="590598"/>
            </a:xfrm>
            <a:prstGeom prst="triangl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>
              <a:off x="254526" y="3253307"/>
              <a:ext cx="655623" cy="589009"/>
            </a:xfrm>
            <a:prstGeom prst="triangl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>
              <a:off x="254526" y="3853430"/>
              <a:ext cx="655623" cy="589009"/>
            </a:xfrm>
            <a:prstGeom prst="triangl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256113" y="4448790"/>
              <a:ext cx="654036" cy="590598"/>
            </a:xfrm>
            <a:prstGeom prst="triangl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 bwMode="auto">
            <a:xfrm>
              <a:off x="251351" y="5044151"/>
              <a:ext cx="654036" cy="590598"/>
            </a:xfrm>
            <a:prstGeom prst="triangl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256113" y="5645862"/>
              <a:ext cx="654036" cy="589010"/>
            </a:xfrm>
            <a:prstGeom prst="triangl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912" y="1557721"/>
              <a:ext cx="3768898" cy="4001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Nature deals 2 </a:t>
              </a:r>
              <a:r>
                <a:rPr lang="en-US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cards to each player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3324" y="2757967"/>
              <a:ext cx="3001077" cy="400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Nature deals 3 </a:t>
              </a:r>
              <a:r>
                <a:rPr lang="en-US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shared cards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03800" y="3966152"/>
              <a:ext cx="2924989" cy="400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Nature deals 1 </a:t>
              </a:r>
              <a:r>
                <a:rPr lang="en-US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shared card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0150" y="5114007"/>
              <a:ext cx="2929857" cy="400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Nature deals 1 </a:t>
              </a:r>
              <a:r>
                <a:rPr lang="en-US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shared card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3799" y="2148318"/>
              <a:ext cx="1920833" cy="4000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Round of betting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4912" y="3323163"/>
              <a:ext cx="1920833" cy="4000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Round of betting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912" y="4578976"/>
              <a:ext cx="1920833" cy="4000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Round of betting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0149" y="5758584"/>
              <a:ext cx="1920833" cy="4000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Round of betting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2225" cy="749300"/>
          </a:xfrm>
        </p:spPr>
        <p:txBody>
          <a:bodyPr/>
          <a:lstStyle/>
          <a:p>
            <a:r>
              <a:rPr lang="en-US" sz="4000" smtClean="0"/>
              <a:t>Sequential imperfect information games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952052"/>
            <a:ext cx="8440737" cy="54963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Players face uncertainty about the state of the world</a:t>
            </a:r>
          </a:p>
          <a:p>
            <a:r>
              <a:rPr lang="en-US" sz="2000" dirty="0" smtClean="0"/>
              <a:t>Most real-world games are like this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 robot facing adversaries in an uncertain, stochastic environment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Almost any card game in which the other players’ cards are hidden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Almost any economic situation in which the other participants possess private information (</a:t>
            </a:r>
            <a:r>
              <a:rPr lang="en-US" sz="2000" i="1" dirty="0" smtClean="0"/>
              <a:t>e.g.</a:t>
            </a:r>
            <a:r>
              <a:rPr lang="en-US" sz="2000" dirty="0" smtClean="0"/>
              <a:t> valuations, quality information) 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/>
              <a:t>Negotiation</a:t>
            </a:r>
          </a:p>
          <a:p>
            <a:pPr lvl="2"/>
            <a:r>
              <a:rPr lang="en-US" sz="1400" dirty="0" smtClean="0"/>
              <a:t>Multi-stage auctions (e.g., English)</a:t>
            </a:r>
          </a:p>
          <a:p>
            <a:pPr lvl="2"/>
            <a:r>
              <a:rPr lang="en-US" sz="1400" dirty="0" smtClean="0"/>
              <a:t>Sequential auctions of multiple items</a:t>
            </a:r>
          </a:p>
          <a:p>
            <a:pPr lvl="1"/>
            <a:r>
              <a:rPr lang="en-US" sz="1800" dirty="0" smtClean="0"/>
              <a:t>…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This class of games presents several challenges for AI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Imperfect information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Risk assessment and management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Speculation and counter-speculation</a:t>
            </a:r>
          </a:p>
          <a:p>
            <a:r>
              <a:rPr lang="en-US" sz="2000" dirty="0" smtClean="0"/>
              <a:t>Techniques for solving sequential complete-information games (like chess) don’t apply</a:t>
            </a:r>
          </a:p>
          <a:p>
            <a:r>
              <a:rPr lang="en-US" sz="2000" dirty="0" smtClean="0"/>
              <a:t>Our techniques are domain-independent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2100"/>
            <a:ext cx="88392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2100"/>
            <a:ext cx="88392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d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3688"/>
            <a:ext cx="883920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5275"/>
            <a:ext cx="88392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2100"/>
            <a:ext cx="88392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3688"/>
            <a:ext cx="883920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3688"/>
            <a:ext cx="883920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3688"/>
            <a:ext cx="883920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smtClean="0"/>
              <a:t>GS1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smtClean="0"/>
              <a:t>1/2005 - 1/2006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GS1 </a:t>
            </a:r>
            <a:r>
              <a:rPr lang="en-US" sz="2800" smtClean="0"/>
              <a:t>[Gilpin &amp; Sandholm AAAI’06]</a:t>
            </a: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>
          <a:xfrm>
            <a:off x="336550" y="1662055"/>
            <a:ext cx="8532813" cy="4399019"/>
          </a:xfrm>
        </p:spPr>
        <p:txBody>
          <a:bodyPr/>
          <a:lstStyle/>
          <a:p>
            <a:r>
              <a:rPr lang="en-US" sz="2800" dirty="0" smtClean="0"/>
              <a:t>Our first program for 2-person Limit Texas Hold’em</a:t>
            </a:r>
          </a:p>
          <a:p>
            <a:r>
              <a:rPr lang="en-US" sz="2800" dirty="0" smtClean="0"/>
              <a:t>1/2005 - 1/2006</a:t>
            </a:r>
          </a:p>
          <a:p>
            <a:r>
              <a:rPr lang="en-US" sz="2800" dirty="0" smtClean="0"/>
              <a:t>First Texas Hold’em program to use automated abstraction</a:t>
            </a:r>
          </a:p>
          <a:p>
            <a:pPr lvl="1"/>
            <a:r>
              <a:rPr lang="en-US" sz="2400" dirty="0" smtClean="0"/>
              <a:t>Lossy version of </a:t>
            </a:r>
            <a:r>
              <a:rPr lang="en-US" sz="2400" dirty="0" err="1" smtClean="0"/>
              <a:t>Gameshrink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52400"/>
            <a:ext cx="8731250" cy="469900"/>
          </a:xfrm>
        </p:spPr>
        <p:txBody>
          <a:bodyPr/>
          <a:lstStyle/>
          <a:p>
            <a:r>
              <a:rPr lang="en-US" smtClean="0"/>
              <a:t>Poker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685800"/>
            <a:ext cx="8440737" cy="2374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Recognized challenge problem in AI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Hidden information (other players’ cards)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Uncertainty about future events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Deceptive strategies needed in a good player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Very large game trees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Texas Hold’em: most popular variant</a:t>
            </a:r>
          </a:p>
        </p:txBody>
      </p:sp>
      <p:pic>
        <p:nvPicPr>
          <p:cNvPr id="5124" name="Picture 4" descr="headsu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928938"/>
            <a:ext cx="512445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33600" y="3032125"/>
            <a:ext cx="11525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On NBC: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6200"/>
            <a:ext cx="8731250" cy="749300"/>
          </a:xfrm>
        </p:spPr>
        <p:txBody>
          <a:bodyPr/>
          <a:lstStyle/>
          <a:p>
            <a:r>
              <a:rPr lang="en-US" sz="4000" i="1" smtClean="0"/>
              <a:t>GS1</a:t>
            </a:r>
            <a:endParaRPr lang="en-US" sz="2800" i="1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901700"/>
            <a:ext cx="8440737" cy="51181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mtClean="0"/>
              <a:t>We split the 4 betting rounds into two phases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mtClean="0"/>
              <a:t>Phase I (first 2 rounds) solved offline using approximate version of GameShrink followed by LP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mtClean="0"/>
              <a:t>Assuming rollout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mtClean="0"/>
              <a:t>Phase II (last 2 rounds):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mtClean="0"/>
              <a:t>abstractions computed offline</a:t>
            </a:r>
          </a:p>
          <a:p>
            <a:pPr lvl="3">
              <a:lnSpc>
                <a:spcPct val="80000"/>
              </a:lnSpc>
              <a:spcBef>
                <a:spcPct val="10000"/>
              </a:spcBef>
            </a:pPr>
            <a:r>
              <a:rPr lang="en-US" smtClean="0"/>
              <a:t>betting history doesn’t matter &amp; suit isomorphisms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i="1" smtClean="0"/>
              <a:t>real-time</a:t>
            </a:r>
            <a:r>
              <a:rPr lang="en-US" smtClean="0"/>
              <a:t> equilibrium computation using anytime LP</a:t>
            </a:r>
          </a:p>
          <a:p>
            <a:pPr lvl="3">
              <a:lnSpc>
                <a:spcPct val="80000"/>
              </a:lnSpc>
              <a:spcBef>
                <a:spcPct val="10000"/>
              </a:spcBef>
            </a:pPr>
            <a:r>
              <a:rPr lang="en-US" smtClean="0"/>
              <a:t>updated hand probabilities from Phase I equilibrium (using betting histories and community card history): </a:t>
            </a:r>
          </a:p>
          <a:p>
            <a:pPr lvl="3">
              <a:lnSpc>
                <a:spcPct val="80000"/>
              </a:lnSpc>
              <a:spcBef>
                <a:spcPct val="10000"/>
              </a:spcBef>
            </a:pPr>
            <a:endParaRPr lang="en-US" smtClean="0"/>
          </a:p>
          <a:p>
            <a:pPr lvl="3">
              <a:lnSpc>
                <a:spcPct val="80000"/>
              </a:lnSpc>
              <a:spcBef>
                <a:spcPct val="10000"/>
              </a:spcBef>
            </a:pPr>
            <a:endParaRPr lang="en-US" smtClean="0"/>
          </a:p>
          <a:p>
            <a:pPr lvl="3">
              <a:lnSpc>
                <a:spcPct val="80000"/>
              </a:lnSpc>
              <a:spcBef>
                <a:spcPct val="10000"/>
              </a:spcBef>
            </a:pPr>
            <a:endParaRPr lang="en-US" smtClean="0"/>
          </a:p>
          <a:p>
            <a:pPr lvl="3">
              <a:lnSpc>
                <a:spcPct val="80000"/>
              </a:lnSpc>
              <a:spcBef>
                <a:spcPct val="10000"/>
              </a:spcBef>
            </a:pPr>
            <a:endParaRPr lang="en-US" smtClean="0"/>
          </a:p>
          <a:p>
            <a:pPr lvl="3">
              <a:lnSpc>
                <a:spcPct val="80000"/>
              </a:lnSpc>
              <a:spcBef>
                <a:spcPct val="10000"/>
              </a:spcBef>
            </a:pPr>
            <a:endParaRPr lang="en-US" smtClean="0"/>
          </a:p>
          <a:p>
            <a:pPr lvl="3">
              <a:lnSpc>
                <a:spcPct val="80000"/>
              </a:lnSpc>
              <a:spcBef>
                <a:spcPct val="10000"/>
              </a:spcBef>
            </a:pPr>
            <a:endParaRPr lang="en-US" smtClean="0"/>
          </a:p>
          <a:p>
            <a:pPr lvl="3">
              <a:lnSpc>
                <a:spcPct val="80000"/>
              </a:lnSpc>
              <a:spcBef>
                <a:spcPct val="10000"/>
              </a:spcBef>
            </a:pPr>
            <a:endParaRPr lang="en-US" smtClean="0"/>
          </a:p>
          <a:p>
            <a:pPr lvl="3">
              <a:lnSpc>
                <a:spcPct val="80000"/>
              </a:lnSpc>
              <a:spcBef>
                <a:spcPct val="10000"/>
              </a:spcBef>
            </a:pPr>
            <a:r>
              <a:rPr lang="en-US" smtClean="0"/>
              <a:t>s</a:t>
            </a:r>
            <a:r>
              <a:rPr lang="en-US" baseline="-25000" smtClean="0"/>
              <a:t>i</a:t>
            </a:r>
            <a:r>
              <a:rPr lang="en-US" smtClean="0"/>
              <a:t> is player i’s strategy, h is an information set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724400"/>
            <a:ext cx="8153400" cy="1206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Some additional techniques used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Precompute several databases</a:t>
            </a:r>
          </a:p>
          <a:p>
            <a:r>
              <a:rPr lang="en-US" smtClean="0"/>
              <a:t>Conditional choice of primal vs. dual simplex for real-time equilibrium computation</a:t>
            </a:r>
          </a:p>
          <a:p>
            <a:pPr lvl="1"/>
            <a:r>
              <a:rPr lang="en-US" smtClean="0"/>
              <a:t>Achieve anytime capability for the player that is us</a:t>
            </a:r>
          </a:p>
          <a:p>
            <a:r>
              <a:rPr lang="en-US" smtClean="0"/>
              <a:t>Dealing with running off the equilibrium path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smtClean="0"/>
              <a:t>GS1</a:t>
            </a:r>
            <a:r>
              <a:rPr lang="en-US" sz="4000" smtClean="0"/>
              <a:t> results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89038"/>
            <a:ext cx="8915400" cy="30781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729663" cy="2209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smtClean="0"/>
              <a:t>Sparbot</a:t>
            </a:r>
            <a:r>
              <a:rPr lang="en-US" sz="2400" smtClean="0"/>
              <a:t>: Game-theory-based player, manual abstraction</a:t>
            </a:r>
          </a:p>
          <a:p>
            <a:pPr>
              <a:lnSpc>
                <a:spcPct val="80000"/>
              </a:lnSpc>
            </a:pPr>
            <a:r>
              <a:rPr lang="en-US" sz="2400" i="1" smtClean="0"/>
              <a:t>Vexbot</a:t>
            </a:r>
            <a:r>
              <a:rPr lang="en-US" sz="2400" smtClean="0"/>
              <a:t>: Opponent modeling, miximax search with statistical sampling</a:t>
            </a:r>
            <a:endParaRPr lang="en-US" sz="2400" i="1" smtClean="0"/>
          </a:p>
          <a:p>
            <a:pPr>
              <a:lnSpc>
                <a:spcPct val="80000"/>
              </a:lnSpc>
            </a:pPr>
            <a:r>
              <a:rPr lang="en-US" sz="2400" i="1" smtClean="0">
                <a:solidFill>
                  <a:srgbClr val="00CC00"/>
                </a:solidFill>
              </a:rPr>
              <a:t>GS1</a:t>
            </a:r>
            <a:r>
              <a:rPr lang="en-US" sz="2400" smtClean="0">
                <a:solidFill>
                  <a:srgbClr val="00CC00"/>
                </a:solidFill>
              </a:rPr>
              <a:t> performs well, despite using very little domain-knowledge and no adaptive techniques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00CC00"/>
                </a:solidFill>
              </a:rPr>
              <a:t>No statistical significance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GS2</a:t>
            </a:r>
            <a:r>
              <a:rPr lang="en-US" smtClean="0"/>
              <a:t> </a:t>
            </a:r>
            <a:r>
              <a:rPr lang="en-US" sz="2400" smtClean="0"/>
              <a:t>[Gilpin &amp; Sandholm AAMAS’07]</a:t>
            </a:r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47663" y="1117600"/>
            <a:ext cx="8588375" cy="5118100"/>
          </a:xfrm>
        </p:spPr>
        <p:txBody>
          <a:bodyPr/>
          <a:lstStyle/>
          <a:p>
            <a:r>
              <a:rPr lang="en-US" sz="2800" dirty="0" smtClean="0"/>
              <a:t>2/2006-7/2006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Original version of </a:t>
            </a:r>
            <a:r>
              <a:rPr lang="en-US" sz="2800" i="1" dirty="0" err="1" smtClean="0"/>
              <a:t>GameShrink</a:t>
            </a:r>
            <a:r>
              <a:rPr lang="en-US" sz="2800" dirty="0" smtClean="0"/>
              <a:t> is “greedy” when used as an approximation algorithm =&gt; lopsided abstractions 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GS2</a:t>
            </a:r>
            <a:r>
              <a:rPr lang="en-US" sz="2800" dirty="0" smtClean="0"/>
              <a:t> instead finds abstraction via clustering &amp; IP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Round by round starting from round 1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Other ideas in </a:t>
            </a:r>
            <a:r>
              <a:rPr lang="en-US" sz="2800" i="1" dirty="0" smtClean="0"/>
              <a:t>GS2</a:t>
            </a:r>
            <a:r>
              <a:rPr lang="en-US" sz="28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Overlapping phases so Phase I would be less myopic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Phase I = round 1, 2, and 3;    Phase II = rounds 3 and 4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Instead of assuming rollout at leaves of Phase I (as was done in </a:t>
            </a:r>
            <a:r>
              <a:rPr lang="en-US" sz="2400" i="1" dirty="0" err="1" smtClean="0"/>
              <a:t>SparBot</a:t>
            </a:r>
            <a:r>
              <a:rPr lang="en-US" sz="2400" dirty="0" smtClean="0"/>
              <a:t> and </a:t>
            </a:r>
            <a:r>
              <a:rPr lang="en-US" sz="2400" i="1" dirty="0" smtClean="0"/>
              <a:t>GS1</a:t>
            </a:r>
            <a:r>
              <a:rPr lang="en-US" sz="2400" dirty="0" smtClean="0"/>
              <a:t>), use statistics to get a more accurate estimate of how play will go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Statistics from 100,000’s hands of </a:t>
            </a:r>
            <a:r>
              <a:rPr lang="en-US" sz="2000" i="1" dirty="0" err="1" smtClean="0"/>
              <a:t>SparBot</a:t>
            </a:r>
            <a:r>
              <a:rPr lang="en-US" sz="2000" dirty="0" smtClean="0"/>
              <a:t> in self-play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smtClean="0"/>
              <a:t>GS2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2/2006 – 7/2006</a:t>
            </a:r>
          </a:p>
          <a:p>
            <a:r>
              <a:rPr lang="en-US" sz="2400" smtClean="0"/>
              <a:t>[Gilpin &amp; Sandholm AAMAS’07]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Optimized approximate abstractions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2825"/>
            <a:ext cx="8839200" cy="5118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Original version of </a:t>
            </a:r>
            <a:r>
              <a:rPr lang="en-US" sz="2400" i="1" smtClean="0"/>
              <a:t>GameShrink</a:t>
            </a:r>
            <a:r>
              <a:rPr lang="en-US" sz="2400" smtClean="0"/>
              <a:t> is “greedy” when used as an approximation algorithm =&gt; lopsided abstractions 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i="1" smtClean="0"/>
              <a:t>GS2</a:t>
            </a:r>
            <a:r>
              <a:rPr lang="en-US" sz="2400" smtClean="0"/>
              <a:t> instead finds an abstraction via clustering &amp; IP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For round 1 in signal tree, use 1D </a:t>
            </a:r>
            <a:r>
              <a:rPr lang="en-US" sz="2400" i="1" smtClean="0"/>
              <a:t>k</a:t>
            </a:r>
            <a:r>
              <a:rPr lang="en-US" sz="2400" smtClean="0"/>
              <a:t>-means clustering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Similarity metric is win probability (ties count as half a win)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For each </a:t>
            </a:r>
            <a:r>
              <a:rPr lang="en-US" sz="2400" i="1" smtClean="0"/>
              <a:t>round</a:t>
            </a:r>
            <a:r>
              <a:rPr lang="en-US" sz="2400" smtClean="0"/>
              <a:t> 2..3 of signal tree: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For each group </a:t>
            </a:r>
            <a:r>
              <a:rPr lang="en-US" sz="2000" i="1" smtClean="0"/>
              <a:t>i</a:t>
            </a:r>
            <a:r>
              <a:rPr lang="en-US" sz="2000" smtClean="0"/>
              <a:t> of hands (children of a parent at </a:t>
            </a:r>
            <a:r>
              <a:rPr lang="en-US" sz="2000" i="1" smtClean="0"/>
              <a:t>round</a:t>
            </a:r>
            <a:r>
              <a:rPr lang="en-US" sz="2000" smtClean="0"/>
              <a:t> – 1):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use 1D </a:t>
            </a:r>
            <a:r>
              <a:rPr lang="en-US" sz="1800" i="1" smtClean="0"/>
              <a:t>k</a:t>
            </a:r>
            <a:r>
              <a:rPr lang="en-US" sz="1800" smtClean="0"/>
              <a:t>-means clustering to split group </a:t>
            </a:r>
            <a:r>
              <a:rPr lang="en-US" sz="1800" i="1" smtClean="0"/>
              <a:t>i</a:t>
            </a:r>
            <a:r>
              <a:rPr lang="en-US" sz="1800" smtClean="0"/>
              <a:t> into </a:t>
            </a:r>
            <a:r>
              <a:rPr lang="en-US" sz="1800" i="1" smtClean="0"/>
              <a:t>k</a:t>
            </a:r>
            <a:r>
              <a:rPr lang="en-US" sz="1800" i="1" baseline="-25000" smtClean="0"/>
              <a:t>i</a:t>
            </a:r>
            <a:r>
              <a:rPr lang="en-US" sz="1800" smtClean="0"/>
              <a:t> abstract “states”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for each value of </a:t>
            </a:r>
            <a:r>
              <a:rPr lang="en-US" sz="1800" i="1" smtClean="0"/>
              <a:t>k</a:t>
            </a:r>
            <a:r>
              <a:rPr lang="en-US" sz="1800" i="1" baseline="-25000" smtClean="0"/>
              <a:t>i</a:t>
            </a:r>
            <a:r>
              <a:rPr lang="en-US" sz="1800" smtClean="0"/>
              <a:t>, compute </a:t>
            </a:r>
            <a:r>
              <a:rPr lang="en-US" sz="1800" smtClean="0">
                <a:solidFill>
                  <a:schemeClr val="tx2"/>
                </a:solidFill>
              </a:rPr>
              <a:t>expected error</a:t>
            </a:r>
            <a:r>
              <a:rPr lang="en-US" sz="1800" smtClean="0"/>
              <a:t> (considering hand probs)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IP decides how many children different parents (from </a:t>
            </a:r>
            <a:r>
              <a:rPr lang="en-US" sz="2000" i="1" smtClean="0"/>
              <a:t>round</a:t>
            </a:r>
            <a:r>
              <a:rPr lang="en-US" sz="2000" smtClean="0"/>
              <a:t> – 1) may have: Decide </a:t>
            </a:r>
            <a:r>
              <a:rPr lang="en-US" sz="2000" i="1" smtClean="0"/>
              <a:t>k</a:t>
            </a:r>
            <a:r>
              <a:rPr lang="en-US" sz="2000" i="1" baseline="-25000" smtClean="0"/>
              <a:t>i</a:t>
            </a:r>
            <a:r>
              <a:rPr lang="en-US" sz="2000" smtClean="0"/>
              <a:t>’s to minimize total </a:t>
            </a:r>
            <a:r>
              <a:rPr lang="en-US" sz="2000" smtClean="0">
                <a:solidFill>
                  <a:schemeClr val="tx2"/>
                </a:solidFill>
              </a:rPr>
              <a:t>expected</a:t>
            </a:r>
            <a:r>
              <a:rPr lang="en-US" sz="2000" smtClean="0"/>
              <a:t> </a:t>
            </a:r>
            <a:r>
              <a:rPr lang="en-US" sz="2000" smtClean="0">
                <a:solidFill>
                  <a:schemeClr val="tx2"/>
                </a:solidFill>
              </a:rPr>
              <a:t>error</a:t>
            </a:r>
            <a:r>
              <a:rPr lang="en-US" sz="2000" smtClean="0"/>
              <a:t>, subject to </a:t>
            </a:r>
            <a:r>
              <a:rPr lang="en-US" sz="2000" smtClean="0">
                <a:sym typeface="Math1" pitchFamily="2" charset="2"/>
              </a:rPr>
              <a:t>∑</a:t>
            </a:r>
            <a:r>
              <a:rPr lang="en-US" sz="2000" i="1" baseline="-25000" smtClean="0"/>
              <a:t>i </a:t>
            </a:r>
            <a:r>
              <a:rPr lang="en-US" sz="2000" i="1" smtClean="0"/>
              <a:t>k</a:t>
            </a:r>
            <a:r>
              <a:rPr lang="en-US" sz="2000" i="1" baseline="-25000" smtClean="0"/>
              <a:t>i </a:t>
            </a:r>
            <a:r>
              <a:rPr lang="en-US" sz="2000" smtClean="0">
                <a:cs typeface="Times New Roman" pitchFamily="18" charset="0"/>
                <a:sym typeface="Math1" pitchFamily="2" charset="2"/>
              </a:rPr>
              <a:t>≤ </a:t>
            </a:r>
            <a:r>
              <a:rPr lang="en-US" sz="2000" smtClean="0"/>
              <a:t>K</a:t>
            </a:r>
            <a:r>
              <a:rPr lang="en-US" sz="2000" i="1" baseline="-25000" smtClean="0"/>
              <a:t>round</a:t>
            </a:r>
            <a:r>
              <a:rPr lang="en-US" sz="200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K</a:t>
            </a:r>
            <a:r>
              <a:rPr lang="en-US" sz="1800" i="1" baseline="-25000" smtClean="0"/>
              <a:t>round</a:t>
            </a:r>
            <a:r>
              <a:rPr lang="en-US" sz="1800" smtClean="0"/>
              <a:t> is set based on acceptable size of abstracted game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Solving this IP is fast in practice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6200"/>
            <a:ext cx="8731250" cy="749300"/>
          </a:xfrm>
        </p:spPr>
        <p:txBody>
          <a:bodyPr/>
          <a:lstStyle/>
          <a:p>
            <a:r>
              <a:rPr lang="en-US" sz="4000" smtClean="0"/>
              <a:t>Phase I (first three rounds)</a:t>
            </a:r>
            <a:endParaRPr lang="en-US" sz="2800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990600"/>
            <a:ext cx="8640762" cy="5715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400" smtClean="0"/>
              <a:t>Optimized abstraction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 smtClean="0"/>
              <a:t>Round 1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800" smtClean="0"/>
              <a:t>There are 1,326 hands, of which 169 are strategically different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800" smtClean="0"/>
              <a:t>We allowed 15 abstract states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 smtClean="0"/>
              <a:t>Round 2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800" smtClean="0"/>
              <a:t>There are 25,989,600 distinct possible hands</a:t>
            </a:r>
          </a:p>
          <a:p>
            <a:pPr lvl="3">
              <a:lnSpc>
                <a:spcPct val="80000"/>
              </a:lnSpc>
              <a:spcBef>
                <a:spcPct val="10000"/>
              </a:spcBef>
            </a:pPr>
            <a:r>
              <a:rPr lang="en-US" sz="1600" i="1" smtClean="0"/>
              <a:t>GameShrink</a:t>
            </a:r>
            <a:r>
              <a:rPr lang="en-US" sz="1600" smtClean="0"/>
              <a:t> (in lossless mode for Phase I) determined there are ~10</a:t>
            </a:r>
            <a:r>
              <a:rPr lang="en-US" sz="1600" baseline="30000" smtClean="0"/>
              <a:t>6</a:t>
            </a:r>
            <a:r>
              <a:rPr lang="en-US" sz="1600" smtClean="0"/>
              <a:t> strategically different hands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800" smtClean="0"/>
              <a:t>Allowed 225 abstract states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sz="2000" smtClean="0"/>
              <a:t>Round 3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800" smtClean="0"/>
              <a:t>There are 1,221,511,200 distinct possible hands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sz="1800" smtClean="0"/>
              <a:t>Allowed 900 abstract states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400" smtClean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400" smtClean="0"/>
              <a:t>Optimizing the approximate abstraction took 3 days on 4 CPUs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400" smtClean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400" smtClean="0"/>
              <a:t>LP took 7 days and 80 GB using CPLEX’s barrier method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2225" cy="749300"/>
          </a:xfrm>
        </p:spPr>
        <p:txBody>
          <a:bodyPr/>
          <a:lstStyle/>
          <a:p>
            <a:r>
              <a:rPr lang="en-US" sz="3600" smtClean="0"/>
              <a:t>Mitigating effect of round-based abstraction (i.e., having 2 phases)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233488"/>
            <a:ext cx="8440737" cy="5118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For leaves of Phase I, GS1 &amp; SparBot assumed rollout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Can do better by estimating the actions from later in the game (betting) using statistics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For each possible hand strength and in each possible betting situation, we stored the probability of each possible action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Mine history of how betting has gone in later rounds from 100,000’s of hands that SparBot played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E.g. of betting in 4</a:t>
            </a:r>
            <a:r>
              <a:rPr lang="en-US" sz="2400" baseline="30000" smtClean="0"/>
              <a:t>th</a:t>
            </a:r>
            <a:r>
              <a:rPr lang="en-US" sz="2400" smtClean="0"/>
              <a:t> round 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Player 1 has bet.  Player 2’s turn</a:t>
            </a:r>
          </a:p>
        </p:txBody>
      </p:sp>
      <p:pic>
        <p:nvPicPr>
          <p:cNvPr id="4" name="Picture 3" descr="pro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1913" y="4529138"/>
            <a:ext cx="340995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6200"/>
            <a:ext cx="8731250" cy="749300"/>
          </a:xfrm>
        </p:spPr>
        <p:txBody>
          <a:bodyPr/>
          <a:lstStyle/>
          <a:p>
            <a:r>
              <a:rPr lang="en-US" sz="4000" smtClean="0"/>
              <a:t>Phase II (rounds 3 and 4)</a:t>
            </a:r>
            <a:endParaRPr lang="en-US" sz="28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mtClean="0"/>
              <a:t>Abstraction computed using the same optimized abstraction algorithm as in Phase I</a:t>
            </a:r>
          </a:p>
          <a:p>
            <a:pPr>
              <a:spcBef>
                <a:spcPct val="10000"/>
              </a:spcBef>
            </a:pPr>
            <a:endParaRPr lang="en-US" smtClean="0"/>
          </a:p>
          <a:p>
            <a:pPr>
              <a:spcBef>
                <a:spcPct val="10000"/>
              </a:spcBef>
            </a:pPr>
            <a:r>
              <a:rPr lang="en-US" smtClean="0"/>
              <a:t>Equilibrium solved in real time (as in </a:t>
            </a:r>
            <a:r>
              <a:rPr lang="en-US" i="1" smtClean="0"/>
              <a:t>GS1)</a:t>
            </a:r>
          </a:p>
          <a:p>
            <a:pPr lvl="1">
              <a:spcBef>
                <a:spcPct val="10000"/>
              </a:spcBef>
            </a:pPr>
            <a:r>
              <a:rPr lang="en-US" smtClean="0"/>
              <a:t>Beliefs for the beginning of Phase II determined using Bayes rule based on observations and the computed equilibrium strategies from Phase 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Precompute several databases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smtClean="0">
                <a:latin typeface="Courier New" pitchFamily="49" charset="0"/>
              </a:rPr>
              <a:t>db5</a:t>
            </a:r>
            <a:r>
              <a:rPr lang="en-US" sz="2400" smtClean="0"/>
              <a:t>: possible wins and losses (for a single player) for every combination of two hole cards and three community cards (25,989,600 entries)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Used by </a:t>
            </a:r>
            <a:r>
              <a:rPr lang="en-US" sz="2000" i="1" smtClean="0"/>
              <a:t>GameShrink</a:t>
            </a:r>
            <a:r>
              <a:rPr lang="en-US" sz="2000" smtClean="0"/>
              <a:t> for quickly comparing the similarity of two hands</a:t>
            </a:r>
          </a:p>
          <a:p>
            <a:pPr>
              <a:lnSpc>
                <a:spcPct val="80000"/>
              </a:lnSpc>
            </a:pPr>
            <a:r>
              <a:rPr lang="en-US" sz="2400" b="1" smtClean="0">
                <a:latin typeface="Courier New" pitchFamily="49" charset="0"/>
              </a:rPr>
              <a:t>db223</a:t>
            </a:r>
            <a:r>
              <a:rPr lang="en-US" sz="2400" smtClean="0"/>
              <a:t>: possible wins and losses (for both players) for every combination of pairs of two hole cards and three community cards based on a roll-out of the remaining cards (14,047,378,800 entries)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Used for computing payoffs of the Phase I game to speed up the LP creation</a:t>
            </a:r>
          </a:p>
          <a:p>
            <a:pPr>
              <a:lnSpc>
                <a:spcPct val="80000"/>
              </a:lnSpc>
            </a:pPr>
            <a:r>
              <a:rPr lang="en-US" sz="2400" b="1" smtClean="0">
                <a:latin typeface="Courier New" pitchFamily="49" charset="0"/>
              </a:rPr>
              <a:t>handval</a:t>
            </a:r>
            <a:r>
              <a:rPr lang="en-US" sz="2400" smtClean="0"/>
              <a:t>: concise encoding of a 7-card hand rank used for fast comparisons of hands (133,784,560 entries)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Used in several places, including in the construction of </a:t>
            </a:r>
            <a:r>
              <a:rPr lang="en-US" sz="2000" b="1" smtClean="0">
                <a:latin typeface="Courier New" pitchFamily="49" charset="0"/>
              </a:rPr>
              <a:t>db5</a:t>
            </a:r>
            <a:r>
              <a:rPr lang="en-US" sz="2000" smtClean="0"/>
              <a:t> and </a:t>
            </a:r>
            <a:r>
              <a:rPr lang="en-US" sz="2000" b="1" smtClean="0">
                <a:latin typeface="Courier New" pitchFamily="49" charset="0"/>
              </a:rPr>
              <a:t>db223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Colexicographical ordering used to compute indices into the databases allowing for very fast lookups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393700"/>
            <a:ext cx="8731250" cy="749300"/>
          </a:xfrm>
        </p:spPr>
        <p:txBody>
          <a:bodyPr/>
          <a:lstStyle/>
          <a:p>
            <a:r>
              <a:rPr lang="en-US" dirty="0" smtClean="0"/>
              <a:t>Finding equilibria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729663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In 2-person 0-sum games,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Nash equilibria are minimax equilibria =&gt; no equilibrium selection problem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If opponent plays a non-equilibrium strategy, that only helps me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Any finite sequential game (satisfying perfect recall) can be converted into a matrix game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Exponential blowup in #strategies (even in reduced normal form)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i="1" smtClean="0"/>
              <a:t>Sequence form</a:t>
            </a:r>
            <a:r>
              <a:rPr lang="en-US" sz="2400" smtClean="0"/>
              <a:t>: More compact representation based on sequences of moves rather than pure strategies [Romanovskii 62, Koller &amp; Megiddo 92, von Stengel 96]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2-person 0-sum games with perfect recall can be solved in time polynomial in size of game tree using LP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Cannot solve Rhode Island Hold’em (3.1 billion nodes) or Texas Hold’em (10</a:t>
            </a:r>
            <a:r>
              <a:rPr lang="en-US" sz="2000" baseline="30000" smtClean="0"/>
              <a:t>18</a:t>
            </a:r>
            <a:r>
              <a:rPr lang="en-US" sz="2000" smtClean="0"/>
              <a:t> nodes)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smtClean="0"/>
              <a:t>GS2 </a:t>
            </a:r>
            <a:r>
              <a:rPr lang="en-US" sz="4000" smtClean="0"/>
              <a:t>experiments</a:t>
            </a:r>
          </a:p>
        </p:txBody>
      </p:sp>
      <p:graphicFrame>
        <p:nvGraphicFramePr>
          <p:cNvPr id="70690" name="Group 34"/>
          <p:cNvGraphicFramePr>
            <a:graphicFrameLocks noGrp="1"/>
          </p:cNvGraphicFramePr>
          <p:nvPr>
            <p:ph sz="half" idx="2"/>
          </p:nvPr>
        </p:nvGraphicFramePr>
        <p:xfrm>
          <a:off x="304800" y="1066800"/>
          <a:ext cx="8626475" cy="4120896"/>
        </p:xfrm>
        <a:graphic>
          <a:graphicData uri="http://schemas.openxmlformats.org/drawingml/2006/table">
            <a:tbl>
              <a:tblPr/>
              <a:tblGrid>
                <a:gridCol w="2362200"/>
                <a:gridCol w="2590800"/>
                <a:gridCol w="3673475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Opponent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Series won by 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Win rate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(small bets per hand)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38 of 50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p=.00031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+0.031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Sparbot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28 of 50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p=.48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+0.0043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Vexbot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32 of 50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p=.065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-0.0062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smtClean="0"/>
              <a:t>GS3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8/2006 – 3/2007</a:t>
            </a:r>
          </a:p>
          <a:p>
            <a:r>
              <a:rPr lang="en-US" sz="2800" dirty="0" smtClean="0"/>
              <a:t>[Gilpin, Sandholm &amp; S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ø</a:t>
            </a:r>
            <a:r>
              <a:rPr lang="en-US" sz="2800" dirty="0" smtClean="0"/>
              <a:t>rensen AAAI’07]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tx2"/>
                </a:solidFill>
              </a:rPr>
              <a:t>GS4 is similar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Entire game solved holistically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no longer break game into phases</a:t>
            </a:r>
          </a:p>
          <a:p>
            <a:pPr lvl="1"/>
            <a:r>
              <a:rPr lang="en-US" smtClean="0"/>
              <a:t>Because our new equilibrium-finding algorithms can solve games of the size that stem from reasonably fine-grained abstractions of the entire game</a:t>
            </a:r>
          </a:p>
          <a:p>
            <a:endParaRPr lang="en-US" smtClean="0"/>
          </a:p>
          <a:p>
            <a:r>
              <a:rPr lang="en-US" smtClean="0"/>
              <a:t>=&gt; better strategies &amp; no need for real-time computation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Potential-aware automated abstraction</a:t>
            </a:r>
            <a:endParaRPr lang="en-US" sz="24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prior abstraction algorithms (including ours) had myopic probability of winning as the similarity metric</a:t>
            </a:r>
          </a:p>
          <a:p>
            <a:pPr lvl="1"/>
            <a:r>
              <a:rPr lang="en-US" dirty="0" smtClean="0"/>
              <a:t>Does not address </a:t>
            </a:r>
            <a:r>
              <a:rPr lang="en-US" i="1" dirty="0" smtClean="0"/>
              <a:t>potential</a:t>
            </a:r>
            <a:r>
              <a:rPr lang="en-US" dirty="0" smtClean="0"/>
              <a:t>, e.g., hands like flush draws where although the probability of winning is small, the payoff could be high</a:t>
            </a:r>
          </a:p>
          <a:p>
            <a:r>
              <a:rPr lang="en-US" dirty="0" smtClean="0"/>
              <a:t>Potential not only positive or negative, but also “multidimensional”</a:t>
            </a:r>
          </a:p>
          <a:p>
            <a:r>
              <a:rPr lang="en-US" dirty="0" smtClean="0"/>
              <a:t>GS3’s abstraction algorithm takes potential into account…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Idea: similarity metric between hands at round R should be based on the vector of probabilities of transitions to abstracted states at round R+1</a:t>
            </a:r>
          </a:p>
          <a:p>
            <a:pPr lvl="1"/>
            <a:r>
              <a:rPr lang="en-US" smtClean="0"/>
              <a:t>E.g., L</a:t>
            </a:r>
            <a:r>
              <a:rPr lang="en-US" baseline="-25000" smtClean="0"/>
              <a:t>1</a:t>
            </a:r>
            <a:r>
              <a:rPr lang="en-US" smtClean="0"/>
              <a:t> norm</a:t>
            </a:r>
          </a:p>
          <a:p>
            <a:r>
              <a:rPr lang="en-US" smtClean="0"/>
              <a:t>In the last round, the similarity metric is simply probability of winning (assuming rollout)</a:t>
            </a:r>
          </a:p>
          <a:p>
            <a:r>
              <a:rPr lang="en-US" smtClean="0"/>
              <a:t> This enables a bottom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241300"/>
            <a:ext cx="8731250" cy="749300"/>
          </a:xfrm>
        </p:spPr>
        <p:txBody>
          <a:bodyPr/>
          <a:lstStyle/>
          <a:p>
            <a:r>
              <a:rPr lang="en-US" sz="4000" smtClean="0"/>
              <a:t>Bottom-up pass to determine abstraction for round 1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5105400"/>
            <a:ext cx="8440737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Clustering using L</a:t>
            </a:r>
            <a:r>
              <a:rPr lang="en-US" sz="1800" baseline="-25000" smtClean="0"/>
              <a:t>1</a:t>
            </a:r>
            <a:r>
              <a:rPr lang="en-US" sz="1800" smtClean="0"/>
              <a:t> norm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Predetermined number of clusters, depending on size of abstraction we are shooting for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In the last (4th) round, there is no more potential =&gt; we use probability of winning (assuming rollout) as similarity metric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09600" y="3749675"/>
            <a:ext cx="5257800" cy="701675"/>
            <a:chOff x="384" y="2362"/>
            <a:chExt cx="3312" cy="442"/>
          </a:xfrm>
        </p:grpSpPr>
        <p:pic>
          <p:nvPicPr>
            <p:cNvPr id="58390" name="Picture 8" descr="MCHH00797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6" y="2362"/>
              <a:ext cx="3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1" name="Text Box 9"/>
            <p:cNvSpPr txBox="1">
              <a:spLocks noChangeArrowheads="1"/>
            </p:cNvSpPr>
            <p:nvPr/>
          </p:nvSpPr>
          <p:spPr bwMode="auto">
            <a:xfrm>
              <a:off x="384" y="2410"/>
              <a:ext cx="636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Round r</a:t>
              </a:r>
            </a:p>
          </p:txBody>
        </p:sp>
        <p:pic>
          <p:nvPicPr>
            <p:cNvPr id="58392" name="Picture 10" descr="MCHH00797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20" y="2362"/>
              <a:ext cx="3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3" name="Picture 11" descr="MCHH00797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44" y="2362"/>
              <a:ext cx="3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4" name="Picture 12" descr="MCHH00797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8" y="2362"/>
              <a:ext cx="3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57200" y="2209800"/>
            <a:ext cx="7696200" cy="549275"/>
            <a:chOff x="288" y="1392"/>
            <a:chExt cx="4848" cy="346"/>
          </a:xfrm>
        </p:grpSpPr>
        <p:sp>
          <p:nvSpPr>
            <p:cNvPr id="58383" name="Text Box 13"/>
            <p:cNvSpPr txBox="1">
              <a:spLocks noChangeArrowheads="1"/>
            </p:cNvSpPr>
            <p:nvPr/>
          </p:nvSpPr>
          <p:spPr bwMode="auto">
            <a:xfrm>
              <a:off x="288" y="1488"/>
              <a:ext cx="76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Round r-1</a:t>
              </a:r>
            </a:p>
          </p:txBody>
        </p:sp>
        <p:pic>
          <p:nvPicPr>
            <p:cNvPr id="58384" name="Picture 21" descr="MCj0287352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0" y="1392"/>
              <a:ext cx="43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5" name="Picture 22" descr="MCj0287352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1392"/>
              <a:ext cx="43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6" name="Picture 23" descr="MCj0287352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64" y="1393"/>
              <a:ext cx="43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7" name="Picture 24" descr="MCj0287352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1393"/>
              <a:ext cx="43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8" name="Picture 25" descr="MCj0287352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1393"/>
              <a:ext cx="43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9" name="Picture 26" descr="MCj0287352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4" y="1393"/>
              <a:ext cx="43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368550" y="2835275"/>
            <a:ext cx="3575050" cy="777875"/>
            <a:chOff x="1492" y="1786"/>
            <a:chExt cx="2252" cy="490"/>
          </a:xfrm>
        </p:grpSpPr>
        <p:sp>
          <p:nvSpPr>
            <p:cNvPr id="58375" name="Line 27"/>
            <p:cNvSpPr>
              <a:spLocks noChangeShapeType="1"/>
            </p:cNvSpPr>
            <p:nvPr/>
          </p:nvSpPr>
          <p:spPr bwMode="auto">
            <a:xfrm>
              <a:off x="1728" y="1786"/>
              <a:ext cx="0" cy="48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6" name="Line 28"/>
            <p:cNvSpPr>
              <a:spLocks noChangeShapeType="1"/>
            </p:cNvSpPr>
            <p:nvPr/>
          </p:nvSpPr>
          <p:spPr bwMode="auto">
            <a:xfrm>
              <a:off x="1728" y="1786"/>
              <a:ext cx="480" cy="48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" name="Line 29"/>
            <p:cNvSpPr>
              <a:spLocks noChangeShapeType="1"/>
            </p:cNvSpPr>
            <p:nvPr/>
          </p:nvSpPr>
          <p:spPr bwMode="auto">
            <a:xfrm>
              <a:off x="1728" y="1786"/>
              <a:ext cx="1152" cy="48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" name="Line 30"/>
            <p:cNvSpPr>
              <a:spLocks noChangeShapeType="1"/>
            </p:cNvSpPr>
            <p:nvPr/>
          </p:nvSpPr>
          <p:spPr bwMode="auto">
            <a:xfrm>
              <a:off x="1728" y="1786"/>
              <a:ext cx="1824" cy="48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" name="Text Box 31"/>
            <p:cNvSpPr txBox="1">
              <a:spLocks noChangeArrowheads="1"/>
            </p:cNvSpPr>
            <p:nvPr/>
          </p:nvSpPr>
          <p:spPr bwMode="auto">
            <a:xfrm>
              <a:off x="1492" y="2016"/>
              <a:ext cx="236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00"/>
                  </a:solidFill>
                </a:rPr>
                <a:t>.3</a:t>
              </a:r>
            </a:p>
          </p:txBody>
        </p:sp>
        <p:sp>
          <p:nvSpPr>
            <p:cNvPr id="58380" name="Text Box 32"/>
            <p:cNvSpPr txBox="1">
              <a:spLocks noChangeArrowheads="1"/>
            </p:cNvSpPr>
            <p:nvPr/>
          </p:nvSpPr>
          <p:spPr bwMode="auto">
            <a:xfrm>
              <a:off x="1828" y="2016"/>
              <a:ext cx="236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00"/>
                  </a:solidFill>
                </a:rPr>
                <a:t>.2</a:t>
              </a:r>
            </a:p>
          </p:txBody>
        </p:sp>
        <p:sp>
          <p:nvSpPr>
            <p:cNvPr id="58381" name="Text Box 33"/>
            <p:cNvSpPr txBox="1">
              <a:spLocks noChangeArrowheads="1"/>
            </p:cNvSpPr>
            <p:nvPr/>
          </p:nvSpPr>
          <p:spPr bwMode="auto">
            <a:xfrm>
              <a:off x="2300" y="2026"/>
              <a:ext cx="196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00"/>
                  </a:solidFill>
                </a:rPr>
                <a:t>0</a:t>
              </a:r>
            </a:p>
          </p:txBody>
        </p:sp>
        <p:sp>
          <p:nvSpPr>
            <p:cNvPr id="58382" name="Text Box 34"/>
            <p:cNvSpPr txBox="1">
              <a:spLocks noChangeArrowheads="1"/>
            </p:cNvSpPr>
            <p:nvPr/>
          </p:nvSpPr>
          <p:spPr bwMode="auto">
            <a:xfrm>
              <a:off x="3508" y="2026"/>
              <a:ext cx="236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00"/>
                  </a:solidFill>
                </a:rPr>
                <a:t>.5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Determining abstraction for round 2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For each 1</a:t>
            </a:r>
            <a:r>
              <a:rPr lang="en-US" sz="2800" baseline="30000" smtClean="0"/>
              <a:t>st</a:t>
            </a:r>
            <a:r>
              <a:rPr lang="en-US" sz="2800" smtClean="0"/>
              <a:t>-round bucket i:</a:t>
            </a:r>
          </a:p>
          <a:p>
            <a:pPr lvl="1"/>
            <a:r>
              <a:rPr lang="en-US" sz="2400" smtClean="0"/>
              <a:t>Make a bottom-up pass to determine 3</a:t>
            </a:r>
            <a:r>
              <a:rPr lang="en-US" sz="2400" baseline="30000" smtClean="0"/>
              <a:t>rd</a:t>
            </a:r>
            <a:r>
              <a:rPr lang="en-US" sz="2400" smtClean="0"/>
              <a:t>-round buckets, considering only hands compatible with i</a:t>
            </a:r>
          </a:p>
          <a:p>
            <a:pPr lvl="1"/>
            <a:r>
              <a:rPr lang="en-US" sz="2400" smtClean="0"/>
              <a:t>For k</a:t>
            </a:r>
            <a:r>
              <a:rPr lang="en-US" sz="2400" baseline="-25000" smtClean="0"/>
              <a:t>i</a:t>
            </a:r>
            <a:r>
              <a:rPr lang="en-US" sz="2400" smtClean="0"/>
              <a:t> </a:t>
            </a:r>
            <a:r>
              <a:rPr lang="en-US" sz="2400" smtClean="0">
                <a:sym typeface="Mathematica1" pitchFamily="2" charset="2"/>
              </a:rPr>
              <a:t></a:t>
            </a:r>
            <a:r>
              <a:rPr lang="en-US" sz="2400" smtClean="0"/>
              <a:t> {1, 2, …, max}</a:t>
            </a:r>
          </a:p>
          <a:p>
            <a:pPr lvl="2"/>
            <a:r>
              <a:rPr lang="en-US" sz="2000" smtClean="0"/>
              <a:t>Cluster the 2</a:t>
            </a:r>
            <a:r>
              <a:rPr lang="en-US" sz="2000" baseline="30000" smtClean="0"/>
              <a:t>nd</a:t>
            </a:r>
            <a:r>
              <a:rPr lang="en-US" sz="2000" smtClean="0"/>
              <a:t>-round hands into k</a:t>
            </a:r>
            <a:r>
              <a:rPr lang="en-US" sz="2000" baseline="-25000" smtClean="0"/>
              <a:t>i</a:t>
            </a:r>
            <a:r>
              <a:rPr lang="en-US" sz="2000" smtClean="0"/>
              <a:t> clusters</a:t>
            </a:r>
          </a:p>
          <a:p>
            <a:pPr lvl="3"/>
            <a:r>
              <a:rPr lang="en-US" sz="1800" smtClean="0"/>
              <a:t>based on each hand’s histogram over 3</a:t>
            </a:r>
            <a:r>
              <a:rPr lang="en-US" sz="1800" baseline="30000" smtClean="0"/>
              <a:t>rd</a:t>
            </a:r>
            <a:r>
              <a:rPr lang="en-US" sz="1800" smtClean="0"/>
              <a:t>-round buckets</a:t>
            </a:r>
          </a:p>
          <a:p>
            <a:r>
              <a:rPr lang="en-US" sz="2800" smtClean="0"/>
              <a:t>IP to decide how many children each 1</a:t>
            </a:r>
            <a:r>
              <a:rPr lang="en-US" sz="2800" baseline="30000" smtClean="0"/>
              <a:t>st</a:t>
            </a:r>
            <a:r>
              <a:rPr lang="en-US" sz="2800" smtClean="0"/>
              <a:t>-round bucket may have, subject to </a:t>
            </a:r>
            <a:r>
              <a:rPr lang="en-US" sz="2800" smtClean="0">
                <a:sym typeface="Math1" pitchFamily="2" charset="2"/>
              </a:rPr>
              <a:t>∑</a:t>
            </a:r>
            <a:r>
              <a:rPr lang="en-US" sz="2800" baseline="-25000" smtClean="0"/>
              <a:t>i</a:t>
            </a:r>
            <a:r>
              <a:rPr lang="en-US" sz="2800" smtClean="0">
                <a:sym typeface="Math1" pitchFamily="2" charset="2"/>
              </a:rPr>
              <a:t> </a:t>
            </a:r>
            <a:r>
              <a:rPr lang="en-US" sz="2800" i="1" smtClean="0"/>
              <a:t>k</a:t>
            </a:r>
            <a:r>
              <a:rPr lang="en-US" sz="2800" i="1" baseline="-25000" smtClean="0"/>
              <a:t>i</a:t>
            </a:r>
            <a:r>
              <a:rPr lang="en-US" sz="2800" baseline="-25000" smtClean="0"/>
              <a:t> </a:t>
            </a:r>
            <a:r>
              <a:rPr lang="en-US" sz="2800" smtClean="0">
                <a:cs typeface="Times New Roman" pitchFamily="18" charset="0"/>
                <a:sym typeface="Math1" pitchFamily="2" charset="2"/>
              </a:rPr>
              <a:t>≤</a:t>
            </a:r>
            <a:r>
              <a:rPr lang="en-US" sz="2800" smtClean="0"/>
              <a:t> </a:t>
            </a:r>
            <a:r>
              <a:rPr lang="en-US" sz="2800" i="1" smtClean="0"/>
              <a:t>K</a:t>
            </a:r>
            <a:r>
              <a:rPr lang="en-US" sz="2800" i="1" baseline="-25000" smtClean="0"/>
              <a:t>2</a:t>
            </a:r>
            <a:endParaRPr lang="en-US" sz="2800" i="1" smtClean="0"/>
          </a:p>
          <a:p>
            <a:pPr lvl="1"/>
            <a:r>
              <a:rPr lang="en-US" sz="2400" smtClean="0"/>
              <a:t>Error metric for each bucket is the sum of L</a:t>
            </a:r>
            <a:r>
              <a:rPr lang="en-US" sz="2400" baseline="-25000" smtClean="0"/>
              <a:t>2</a:t>
            </a:r>
            <a:r>
              <a:rPr lang="en-US" sz="2400" smtClean="0"/>
              <a:t> distances of the hands from the bucket’s centroid</a:t>
            </a:r>
          </a:p>
          <a:p>
            <a:pPr lvl="1"/>
            <a:r>
              <a:rPr lang="en-US" sz="2400" smtClean="0"/>
              <a:t>Total error to minimize is the sum of the buckets’ errors</a:t>
            </a:r>
          </a:p>
          <a:p>
            <a:pPr lvl="2"/>
            <a:r>
              <a:rPr lang="en-US" sz="2000" smtClean="0"/>
              <a:t>weighted by the probability of reaching the bucket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Determining abstraction for round 3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Done analogously to how we did round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Determining abstraction for round 4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Done analogously, except that now there is no potential left, so clustering is done based on probability of winning (assuming rollout)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Now we have finished the abstraction!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45" y="73860"/>
            <a:ext cx="8731250" cy="548827"/>
          </a:xfrm>
        </p:spPr>
        <p:txBody>
          <a:bodyPr/>
          <a:lstStyle/>
          <a:p>
            <a:r>
              <a:rPr lang="en-US" sz="2800" dirty="0" smtClean="0"/>
              <a:t>Potential-aware </a:t>
            </a:r>
            <a:r>
              <a:rPr lang="en-US" sz="2800" dirty="0" err="1" smtClean="0"/>
              <a:t>vs</a:t>
            </a:r>
            <a:r>
              <a:rPr lang="en-US" sz="2800" dirty="0" smtClean="0"/>
              <a:t> win-probability-based abstraction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07" y="679587"/>
            <a:ext cx="8440737" cy="784576"/>
          </a:xfrm>
        </p:spPr>
        <p:txBody>
          <a:bodyPr/>
          <a:lstStyle/>
          <a:p>
            <a:r>
              <a:rPr lang="en-US" sz="2000" dirty="0" smtClean="0"/>
              <a:t>Both use clustering and IP</a:t>
            </a:r>
          </a:p>
          <a:p>
            <a:r>
              <a:rPr lang="en-US" sz="2000" dirty="0" smtClean="0"/>
              <a:t>Experiment conducted on Heads-Up Rhode Island Hold’em</a:t>
            </a:r>
          </a:p>
          <a:p>
            <a:pPr lvl="1"/>
            <a:r>
              <a:rPr lang="en-US" sz="1800" dirty="0" smtClean="0"/>
              <a:t>Abstracted game solved exactly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01943" y="5920068"/>
            <a:ext cx="3765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buckets in first round is lossless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 flipH="1" flipV="1">
            <a:off x="5884689" y="5733230"/>
            <a:ext cx="549761" cy="112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356868" y="6008112"/>
            <a:ext cx="5461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CC00"/>
                </a:solidFill>
              </a:rPr>
              <a:t>Potential-aware becomes lossless,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win-probability-based is as good as it gets, </a:t>
            </a:r>
            <a:r>
              <a:rPr lang="en-US" sz="1800" i="1" dirty="0" smtClean="0">
                <a:solidFill>
                  <a:srgbClr val="FF0000"/>
                </a:solidFill>
              </a:rPr>
              <a:t>never</a:t>
            </a:r>
            <a:r>
              <a:rPr lang="en-US" sz="1800" dirty="0" smtClean="0">
                <a:solidFill>
                  <a:srgbClr val="FF0000"/>
                </a:solidFill>
              </a:rPr>
              <a:t> lossless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789104" y="205612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flipV="1">
            <a:off x="6569084" y="4762732"/>
            <a:ext cx="381468" cy="5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939330" y="4549560"/>
            <a:ext cx="1301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Finer-grained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abstraction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3877" y="504883"/>
            <a:ext cx="308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[Gilpin &amp; Sandholm AAAI-08]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6200"/>
            <a:ext cx="8731250" cy="7493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Our approach </a:t>
            </a:r>
            <a:r>
              <a:rPr lang="en-US" sz="2400" dirty="0" smtClean="0"/>
              <a:t>[Gilpin &amp; Sandholm EC’06, JACM’07]</a:t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Now used by all competitive Texas Hold’em programs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609600" y="1616075"/>
            <a:ext cx="2895600" cy="2667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991453" y="5733095"/>
            <a:ext cx="19510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Nash equilibrium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48668" y="5604843"/>
            <a:ext cx="3046026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Nash equilibrium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703263" y="995363"/>
            <a:ext cx="25209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Original game</a:t>
            </a:r>
          </a:p>
        </p:txBody>
      </p:sp>
      <p:sp>
        <p:nvSpPr>
          <p:cNvPr id="12304" name="AutoShape 5"/>
          <p:cNvSpPr>
            <a:spLocks noChangeArrowheads="1"/>
          </p:cNvSpPr>
          <p:nvPr/>
        </p:nvSpPr>
        <p:spPr bwMode="auto">
          <a:xfrm>
            <a:off x="6501612" y="2487369"/>
            <a:ext cx="749922" cy="71583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11"/>
          <p:cNvSpPr txBox="1">
            <a:spLocks noChangeArrowheads="1"/>
          </p:cNvSpPr>
          <p:nvPr/>
        </p:nvSpPr>
        <p:spPr bwMode="auto">
          <a:xfrm>
            <a:off x="6052676" y="1974654"/>
            <a:ext cx="191270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Abstracted game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3499710" y="2465520"/>
            <a:ext cx="24860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Automated abstraction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6911975" y="4405313"/>
            <a:ext cx="1716088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Compute Nash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007040" y="5532665"/>
            <a:ext cx="1712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Reverse model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444427" y="2872226"/>
            <a:ext cx="277685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6200000" flipH="1">
            <a:off x="5741646" y="4518706"/>
            <a:ext cx="2243926" cy="392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0800000">
            <a:off x="3696869" y="5946405"/>
            <a:ext cx="2187828" cy="112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45" y="73860"/>
            <a:ext cx="8731250" cy="548827"/>
          </a:xfrm>
        </p:spPr>
        <p:txBody>
          <a:bodyPr/>
          <a:lstStyle/>
          <a:p>
            <a:r>
              <a:rPr lang="en-US" sz="2800" dirty="0" smtClean="0"/>
              <a:t>Potential-aware </a:t>
            </a:r>
            <a:r>
              <a:rPr lang="en-US" sz="2800" dirty="0" err="1" smtClean="0"/>
              <a:t>vs</a:t>
            </a:r>
            <a:r>
              <a:rPr lang="en-US" sz="2800" dirty="0" smtClean="0"/>
              <a:t> win-probability-based abstraction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8994" y="4819401"/>
            <a:ext cx="3765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buckets in first round is lossless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383" y="5737179"/>
            <a:ext cx="5461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CC00"/>
                </a:solidFill>
              </a:rPr>
              <a:t>Potential-aware becomes lossless,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win-probability-based is as good as it gets, </a:t>
            </a:r>
            <a:r>
              <a:rPr lang="en-US" sz="1800" i="1" dirty="0" smtClean="0">
                <a:solidFill>
                  <a:srgbClr val="FF0000"/>
                </a:solidFill>
              </a:rPr>
              <a:t>never</a:t>
            </a:r>
            <a:r>
              <a:rPr lang="en-US" sz="1800" dirty="0" smtClean="0">
                <a:solidFill>
                  <a:srgbClr val="FF0000"/>
                </a:solidFill>
              </a:rPr>
              <a:t> lossless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2357" y="504883"/>
            <a:ext cx="376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[Gilpin &amp; Sandholm AAAI-08 &amp; new]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12" y="1933856"/>
            <a:ext cx="8469506" cy="258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 bwMode="auto">
          <a:xfrm rot="5400000" flipH="1" flipV="1">
            <a:off x="615216" y="4628445"/>
            <a:ext cx="361244" cy="112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Freeform 29"/>
          <p:cNvSpPr/>
          <p:nvPr/>
        </p:nvSpPr>
        <p:spPr bwMode="auto">
          <a:xfrm>
            <a:off x="237048" y="4342058"/>
            <a:ext cx="462845" cy="1590254"/>
          </a:xfrm>
          <a:custGeom>
            <a:avLst/>
            <a:gdLst>
              <a:gd name="connsiteX0" fmla="*/ 462845 w 462845"/>
              <a:gd name="connsiteY0" fmla="*/ 1590254 h 1590254"/>
              <a:gd name="connsiteX1" fmla="*/ 214489 w 462845"/>
              <a:gd name="connsiteY1" fmla="*/ 1409631 h 1590254"/>
              <a:gd name="connsiteX2" fmla="*/ 124178 w 462845"/>
              <a:gd name="connsiteY2" fmla="*/ 1251587 h 1590254"/>
              <a:gd name="connsiteX3" fmla="*/ 84667 w 462845"/>
              <a:gd name="connsiteY3" fmla="*/ 1149987 h 1590254"/>
              <a:gd name="connsiteX4" fmla="*/ 28223 w 462845"/>
              <a:gd name="connsiteY4" fmla="*/ 986298 h 1590254"/>
              <a:gd name="connsiteX5" fmla="*/ 0 w 462845"/>
              <a:gd name="connsiteY5" fmla="*/ 783098 h 1590254"/>
              <a:gd name="connsiteX6" fmla="*/ 11289 w 462845"/>
              <a:gd name="connsiteY6" fmla="*/ 574254 h 1590254"/>
              <a:gd name="connsiteX7" fmla="*/ 22578 w 462845"/>
              <a:gd name="connsiteY7" fmla="*/ 523454 h 1590254"/>
              <a:gd name="connsiteX8" fmla="*/ 56445 w 462845"/>
              <a:gd name="connsiteY8" fmla="*/ 404920 h 1590254"/>
              <a:gd name="connsiteX9" fmla="*/ 79023 w 462845"/>
              <a:gd name="connsiteY9" fmla="*/ 325898 h 1590254"/>
              <a:gd name="connsiteX10" fmla="*/ 112889 w 462845"/>
              <a:gd name="connsiteY10" fmla="*/ 252520 h 1590254"/>
              <a:gd name="connsiteX11" fmla="*/ 146756 w 462845"/>
              <a:gd name="connsiteY11" fmla="*/ 184787 h 1590254"/>
              <a:gd name="connsiteX12" fmla="*/ 214489 w 462845"/>
              <a:gd name="connsiteY12" fmla="*/ 100120 h 1590254"/>
              <a:gd name="connsiteX13" fmla="*/ 254000 w 462845"/>
              <a:gd name="connsiteY13" fmla="*/ 54965 h 1590254"/>
              <a:gd name="connsiteX14" fmla="*/ 276578 w 462845"/>
              <a:gd name="connsiteY14" fmla="*/ 43676 h 1590254"/>
              <a:gd name="connsiteX15" fmla="*/ 293512 w 462845"/>
              <a:gd name="connsiteY15" fmla="*/ 26742 h 1590254"/>
              <a:gd name="connsiteX16" fmla="*/ 349956 w 462845"/>
              <a:gd name="connsiteY16" fmla="*/ 4165 h 1590254"/>
              <a:gd name="connsiteX17" fmla="*/ 389467 w 462845"/>
              <a:gd name="connsiteY17" fmla="*/ 4165 h 15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845" h="1590254">
                <a:moveTo>
                  <a:pt x="462845" y="1590254"/>
                </a:moveTo>
                <a:cubicBezTo>
                  <a:pt x="380060" y="1530046"/>
                  <a:pt x="286871" y="1482013"/>
                  <a:pt x="214489" y="1409631"/>
                </a:cubicBezTo>
                <a:cubicBezTo>
                  <a:pt x="171585" y="1366727"/>
                  <a:pt x="151313" y="1305857"/>
                  <a:pt x="124178" y="1251587"/>
                </a:cubicBezTo>
                <a:cubicBezTo>
                  <a:pt x="107927" y="1219086"/>
                  <a:pt x="97027" y="1184158"/>
                  <a:pt x="84667" y="1149987"/>
                </a:cubicBezTo>
                <a:cubicBezTo>
                  <a:pt x="65036" y="1095712"/>
                  <a:pt x="37711" y="1043228"/>
                  <a:pt x="28223" y="986298"/>
                </a:cubicBezTo>
                <a:cubicBezTo>
                  <a:pt x="1920" y="828483"/>
                  <a:pt x="9447" y="896451"/>
                  <a:pt x="0" y="783098"/>
                </a:cubicBezTo>
                <a:cubicBezTo>
                  <a:pt x="3763" y="713483"/>
                  <a:pt x="5249" y="643708"/>
                  <a:pt x="11289" y="574254"/>
                </a:cubicBezTo>
                <a:cubicBezTo>
                  <a:pt x="12792" y="556973"/>
                  <a:pt x="18108" y="540215"/>
                  <a:pt x="22578" y="523454"/>
                </a:cubicBezTo>
                <a:cubicBezTo>
                  <a:pt x="33166" y="483749"/>
                  <a:pt x="45517" y="444533"/>
                  <a:pt x="56445" y="404920"/>
                </a:cubicBezTo>
                <a:cubicBezTo>
                  <a:pt x="67566" y="364608"/>
                  <a:pt x="65171" y="361915"/>
                  <a:pt x="79023" y="325898"/>
                </a:cubicBezTo>
                <a:cubicBezTo>
                  <a:pt x="103160" y="263141"/>
                  <a:pt x="87582" y="309461"/>
                  <a:pt x="112889" y="252520"/>
                </a:cubicBezTo>
                <a:cubicBezTo>
                  <a:pt x="133550" y="206033"/>
                  <a:pt x="86702" y="277178"/>
                  <a:pt x="146756" y="184787"/>
                </a:cubicBezTo>
                <a:cubicBezTo>
                  <a:pt x="219399" y="73028"/>
                  <a:pt x="164988" y="157872"/>
                  <a:pt x="214489" y="100120"/>
                </a:cubicBezTo>
                <a:cubicBezTo>
                  <a:pt x="239535" y="70899"/>
                  <a:pt x="208474" y="90374"/>
                  <a:pt x="254000" y="54965"/>
                </a:cubicBezTo>
                <a:cubicBezTo>
                  <a:pt x="260642" y="49799"/>
                  <a:pt x="269731" y="48567"/>
                  <a:pt x="276578" y="43676"/>
                </a:cubicBezTo>
                <a:cubicBezTo>
                  <a:pt x="283074" y="39036"/>
                  <a:pt x="287016" y="31382"/>
                  <a:pt x="293512" y="26742"/>
                </a:cubicBezTo>
                <a:cubicBezTo>
                  <a:pt x="308044" y="16362"/>
                  <a:pt x="334538" y="9304"/>
                  <a:pt x="349956" y="4165"/>
                </a:cubicBezTo>
                <a:cubicBezTo>
                  <a:pt x="362450" y="0"/>
                  <a:pt x="376297" y="4165"/>
                  <a:pt x="389467" y="4165"/>
                </a:cubicBezTo>
              </a:path>
            </a:pathLst>
          </a:custGeom>
          <a:noFill/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Equilibrium-finding algorithms</a:t>
            </a:r>
          </a:p>
        </p:txBody>
      </p:sp>
      <p:sp>
        <p:nvSpPr>
          <p:cNvPr id="62467" name="Subtitle 4"/>
          <p:cNvSpPr>
            <a:spLocks noGrp="1"/>
          </p:cNvSpPr>
          <p:nvPr>
            <p:ph type="subTitle" idx="1"/>
          </p:nvPr>
        </p:nvSpPr>
        <p:spPr>
          <a:xfrm>
            <a:off x="634701" y="3886200"/>
            <a:ext cx="7901491" cy="1752600"/>
          </a:xfrm>
        </p:spPr>
        <p:txBody>
          <a:bodyPr/>
          <a:lstStyle/>
          <a:p>
            <a:r>
              <a:rPr lang="en-US" dirty="0" smtClean="0"/>
              <a:t>Solving the (abstracted) game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Now we move from discussing general-sum n-player games to discussing 2-player 0-sum games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625" y="123825"/>
            <a:ext cx="8807450" cy="58261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Scalability of (near-)equilibrium finding in 2-person 0-sum games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Manual approaches can only solve games with a handful of nodes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4" name="Chart 4"/>
          <p:cNvGraphicFramePr>
            <a:graphicFrameLocks/>
          </p:cNvGraphicFramePr>
          <p:nvPr/>
        </p:nvGraphicFramePr>
        <p:xfrm>
          <a:off x="201613" y="1357313"/>
          <a:ext cx="72707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3492" name="Group 14"/>
          <p:cNvGrpSpPr>
            <a:grpSpLocks/>
          </p:cNvGrpSpPr>
          <p:nvPr/>
        </p:nvGrpSpPr>
        <p:grpSpPr bwMode="auto">
          <a:xfrm>
            <a:off x="3481078" y="1189670"/>
            <a:ext cx="3935412" cy="3713163"/>
            <a:chOff x="3429995" y="1206112"/>
            <a:chExt cx="3935693" cy="3713696"/>
          </a:xfrm>
        </p:grpSpPr>
        <p:cxnSp>
          <p:nvCxnSpPr>
            <p:cNvPr id="63510" name="Straight Connector 12"/>
            <p:cNvCxnSpPr>
              <a:cxnSpLocks noChangeShapeType="1"/>
            </p:cNvCxnSpPr>
            <p:nvPr/>
          </p:nvCxnSpPr>
          <p:spPr bwMode="auto">
            <a:xfrm rot="16200000" flipH="1">
              <a:off x="4869326" y="3309791"/>
              <a:ext cx="3208814" cy="1122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63511" name="TextBox 13"/>
            <p:cNvSpPr txBox="1">
              <a:spLocks noChangeArrowheads="1"/>
            </p:cNvSpPr>
            <p:nvPr/>
          </p:nvSpPr>
          <p:spPr bwMode="auto">
            <a:xfrm>
              <a:off x="3429995" y="1206112"/>
              <a:ext cx="39356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AAAI poker competition announced</a:t>
              </a:r>
            </a:p>
          </p:txBody>
        </p:sp>
      </p:grpSp>
      <p:grpSp>
        <p:nvGrpSpPr>
          <p:cNvPr id="63493" name="Group 33"/>
          <p:cNvGrpSpPr>
            <a:grpSpLocks/>
          </p:cNvGrpSpPr>
          <p:nvPr/>
        </p:nvGrpSpPr>
        <p:grpSpPr bwMode="auto">
          <a:xfrm>
            <a:off x="796925" y="4886325"/>
            <a:ext cx="1757363" cy="1276350"/>
            <a:chOff x="796594" y="4886834"/>
            <a:chExt cx="1757212" cy="1276522"/>
          </a:xfrm>
        </p:grpSpPr>
        <p:sp>
          <p:nvSpPr>
            <p:cNvPr id="63508" name="TextBox 15"/>
            <p:cNvSpPr txBox="1">
              <a:spLocks noChangeArrowheads="1"/>
            </p:cNvSpPr>
            <p:nvPr/>
          </p:nvSpPr>
          <p:spPr bwMode="auto">
            <a:xfrm>
              <a:off x="796594" y="5424692"/>
              <a:ext cx="175721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Koller &amp; Pfeffer</a:t>
              </a:r>
            </a:p>
            <a:p>
              <a:r>
                <a:rPr lang="en-US" sz="1400">
                  <a:solidFill>
                    <a:srgbClr val="FFC000"/>
                  </a:solidFill>
                </a:rPr>
                <a:t>Using sequence form </a:t>
              </a:r>
            </a:p>
            <a:p>
              <a:r>
                <a:rPr lang="en-US" sz="1400">
                  <a:solidFill>
                    <a:srgbClr val="FFC000"/>
                  </a:solidFill>
                </a:rPr>
                <a:t>&amp; LP (simplex)</a:t>
              </a:r>
            </a:p>
          </p:txBody>
        </p:sp>
        <p:cxnSp>
          <p:nvCxnSpPr>
            <p:cNvPr id="63509" name="Straight Arrow Connector 22"/>
            <p:cNvCxnSpPr>
              <a:cxnSpLocks noChangeShapeType="1"/>
              <a:stCxn id="63508" idx="0"/>
            </p:cNvCxnSpPr>
            <p:nvPr/>
          </p:nvCxnSpPr>
          <p:spPr bwMode="auto">
            <a:xfrm rot="5400000" flipH="1" flipV="1">
              <a:off x="1662359" y="4899675"/>
              <a:ext cx="537859" cy="512177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3494" name="Group 34"/>
          <p:cNvGrpSpPr>
            <a:grpSpLocks/>
          </p:cNvGrpSpPr>
          <p:nvPr/>
        </p:nvGrpSpPr>
        <p:grpSpPr bwMode="auto">
          <a:xfrm>
            <a:off x="2725738" y="4589463"/>
            <a:ext cx="2716212" cy="1336675"/>
            <a:chOff x="2726371" y="4588829"/>
            <a:chExt cx="2715150" cy="1336643"/>
          </a:xfrm>
        </p:grpSpPr>
        <p:sp>
          <p:nvSpPr>
            <p:cNvPr id="63506" name="TextBox 16"/>
            <p:cNvSpPr txBox="1">
              <a:spLocks noChangeArrowheads="1"/>
            </p:cNvSpPr>
            <p:nvPr/>
          </p:nvSpPr>
          <p:spPr bwMode="auto">
            <a:xfrm>
              <a:off x="2726371" y="5402252"/>
              <a:ext cx="26866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Billings et al.</a:t>
              </a:r>
            </a:p>
            <a:p>
              <a:r>
                <a:rPr lang="en-US" sz="1400">
                  <a:solidFill>
                    <a:srgbClr val="FFC000"/>
                  </a:solidFill>
                </a:rPr>
                <a:t>LP (CPLEX interior point method)</a:t>
              </a:r>
            </a:p>
          </p:txBody>
        </p:sp>
        <p:cxnSp>
          <p:nvCxnSpPr>
            <p:cNvPr id="63507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4521512" y="4588829"/>
              <a:ext cx="920009" cy="858302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3495" name="Group 35"/>
          <p:cNvGrpSpPr>
            <a:grpSpLocks/>
          </p:cNvGrpSpPr>
          <p:nvPr/>
        </p:nvGrpSpPr>
        <p:grpSpPr bwMode="auto">
          <a:xfrm>
            <a:off x="4733925" y="4168775"/>
            <a:ext cx="2687638" cy="2406650"/>
            <a:chOff x="4734681" y="4168093"/>
            <a:chExt cx="2686697" cy="2406610"/>
          </a:xfrm>
        </p:grpSpPr>
        <p:sp>
          <p:nvSpPr>
            <p:cNvPr id="63504" name="TextBox 17"/>
            <p:cNvSpPr txBox="1">
              <a:spLocks noChangeArrowheads="1"/>
            </p:cNvSpPr>
            <p:nvPr/>
          </p:nvSpPr>
          <p:spPr bwMode="auto">
            <a:xfrm>
              <a:off x="4734681" y="6051483"/>
              <a:ext cx="26866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Gilpin &amp; Sandholm</a:t>
              </a:r>
            </a:p>
            <a:p>
              <a:r>
                <a:rPr lang="en-US" sz="1400">
                  <a:solidFill>
                    <a:srgbClr val="FFC000"/>
                  </a:solidFill>
                </a:rPr>
                <a:t>LP (CPLEX interior point method)</a:t>
              </a:r>
            </a:p>
          </p:txBody>
        </p:sp>
        <p:cxnSp>
          <p:nvCxnSpPr>
            <p:cNvPr id="63505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5183470" y="4925419"/>
              <a:ext cx="1879289" cy="364638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3496" name="Group 36"/>
          <p:cNvGrpSpPr>
            <a:grpSpLocks/>
          </p:cNvGrpSpPr>
          <p:nvPr/>
        </p:nvGrpSpPr>
        <p:grpSpPr bwMode="auto">
          <a:xfrm>
            <a:off x="6838952" y="2860676"/>
            <a:ext cx="2074182" cy="947268"/>
            <a:chOff x="6838367" y="2861006"/>
            <a:chExt cx="2075445" cy="946666"/>
          </a:xfrm>
        </p:grpSpPr>
        <p:sp>
          <p:nvSpPr>
            <p:cNvPr id="63502" name="TextBox 18"/>
            <p:cNvSpPr txBox="1">
              <a:spLocks noChangeArrowheads="1"/>
            </p:cNvSpPr>
            <p:nvPr/>
          </p:nvSpPr>
          <p:spPr bwMode="auto">
            <a:xfrm>
              <a:off x="7421790" y="3069477"/>
              <a:ext cx="1492022" cy="738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Gilpin, Hoda, </a:t>
              </a:r>
            </a:p>
            <a:p>
              <a:r>
                <a:rPr lang="en-US" sz="1400" dirty="0" smtClean="0"/>
                <a:t>Peña </a:t>
              </a:r>
              <a:r>
                <a:rPr lang="en-US" sz="1400" dirty="0"/>
                <a:t>&amp; Sandholm</a:t>
              </a:r>
            </a:p>
            <a:p>
              <a:r>
                <a:rPr lang="en-US" sz="1400" dirty="0">
                  <a:solidFill>
                    <a:srgbClr val="FFFF00"/>
                  </a:solidFill>
                </a:rPr>
                <a:t>Scalable EGT</a:t>
              </a:r>
            </a:p>
          </p:txBody>
        </p:sp>
        <p:cxnSp>
          <p:nvCxnSpPr>
            <p:cNvPr id="63503" name="Straight Arrow Connector 28"/>
            <p:cNvCxnSpPr>
              <a:cxnSpLocks noChangeShapeType="1"/>
            </p:cNvCxnSpPr>
            <p:nvPr/>
          </p:nvCxnSpPr>
          <p:spPr bwMode="auto">
            <a:xfrm rot="10800000">
              <a:off x="6838367" y="2861006"/>
              <a:ext cx="678787" cy="381468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3497" name="Group 37"/>
          <p:cNvGrpSpPr>
            <a:grpSpLocks/>
          </p:cNvGrpSpPr>
          <p:nvPr/>
        </p:nvGrpSpPr>
        <p:grpSpPr bwMode="auto">
          <a:xfrm>
            <a:off x="7224713" y="1279525"/>
            <a:ext cx="1797050" cy="1360488"/>
            <a:chOff x="7225444" y="1279977"/>
            <a:chExt cx="1795937" cy="1360011"/>
          </a:xfrm>
        </p:grpSpPr>
        <p:sp>
          <p:nvSpPr>
            <p:cNvPr id="20" name="TextBox 19"/>
            <p:cNvSpPr txBox="1"/>
            <p:nvPr/>
          </p:nvSpPr>
          <p:spPr>
            <a:xfrm>
              <a:off x="7422172" y="1279977"/>
              <a:ext cx="1505604" cy="7379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/>
                <a:t>Gilpin, Sandholm </a:t>
              </a:r>
            </a:p>
            <a:p>
              <a:pPr>
                <a:defRPr/>
              </a:pPr>
              <a:r>
                <a:rPr lang="en-US" sz="1400" dirty="0"/>
                <a:t>&amp; S</a:t>
              </a: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  <a:sym typeface="Symbol" pitchFamily="18" charset="2"/>
                </a:rPr>
                <a:t>ø</a:t>
              </a:r>
              <a:r>
                <a:rPr lang="en-US" sz="1400" dirty="0"/>
                <a:t>rensen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Scalable EGT</a:t>
              </a:r>
            </a:p>
          </p:txBody>
        </p:sp>
        <p:sp>
          <p:nvSpPr>
            <p:cNvPr id="63499" name="TextBox 20"/>
            <p:cNvSpPr txBox="1">
              <a:spLocks noChangeArrowheads="1"/>
            </p:cNvSpPr>
            <p:nvPr/>
          </p:nvSpPr>
          <p:spPr bwMode="auto">
            <a:xfrm>
              <a:off x="7305847" y="2116768"/>
              <a:ext cx="17155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Zinkevich et al.</a:t>
              </a:r>
            </a:p>
            <a:p>
              <a:r>
                <a:rPr lang="en-US" sz="1400">
                  <a:solidFill>
                    <a:srgbClr val="FFFF00"/>
                  </a:solidFill>
                </a:rPr>
                <a:t>Counterfactual regret</a:t>
              </a:r>
            </a:p>
          </p:txBody>
        </p:sp>
        <p:cxnSp>
          <p:nvCxnSpPr>
            <p:cNvPr id="63500" name="Straight Arrow Connector 30"/>
            <p:cNvCxnSpPr>
              <a:cxnSpLocks noChangeShapeType="1"/>
            </p:cNvCxnSpPr>
            <p:nvPr/>
          </p:nvCxnSpPr>
          <p:spPr bwMode="auto">
            <a:xfrm rot="16200000" flipV="1">
              <a:off x="7225444" y="2013924"/>
              <a:ext cx="258051" cy="258051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arrow" w="med" len="med"/>
            </a:ln>
          </p:spPr>
        </p:cxnSp>
        <p:cxnSp>
          <p:nvCxnSpPr>
            <p:cNvPr id="63501" name="Straight Arrow Connector 32"/>
            <p:cNvCxnSpPr>
              <a:cxnSpLocks noChangeShapeType="1"/>
            </p:cNvCxnSpPr>
            <p:nvPr/>
          </p:nvCxnSpPr>
          <p:spPr bwMode="auto">
            <a:xfrm rot="10800000" flipV="1">
              <a:off x="7225444" y="1649286"/>
              <a:ext cx="398297" cy="252442"/>
            </a:xfrm>
            <a:prstGeom prst="straightConnector1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(Un)scalability of LP solvers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800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Rhode Island Hold’em LP</a:t>
            </a:r>
          </a:p>
          <a:p>
            <a:pPr lvl="1">
              <a:defRPr/>
            </a:pPr>
            <a:r>
              <a:rPr lang="en-US" sz="2400" dirty="0" smtClean="0"/>
              <a:t>91,000,000 rows and columns</a:t>
            </a:r>
          </a:p>
          <a:p>
            <a:pPr lvl="1">
              <a:defRPr/>
            </a:pPr>
            <a:r>
              <a:rPr lang="en-US" sz="2400" dirty="0" smtClean="0"/>
              <a:t>After </a:t>
            </a:r>
            <a:r>
              <a:rPr lang="en-US" sz="2400" i="1" dirty="0" smtClean="0"/>
              <a:t>GameShrink,</a:t>
            </a:r>
            <a:r>
              <a:rPr lang="en-US" sz="2400" dirty="0" smtClean="0"/>
              <a:t>1,200,000 rows and columns, and 50,000,000 non-zeros</a:t>
            </a:r>
          </a:p>
          <a:p>
            <a:pPr lvl="1">
              <a:defRPr/>
            </a:pPr>
            <a:r>
              <a:rPr lang="en-US" sz="2400" dirty="0" smtClean="0"/>
              <a:t>CPLEX’s barrier method uses 25 GB RAM and 8 days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800" dirty="0" smtClean="0"/>
              <a:t>Texas Hold’em poker much larger</a:t>
            </a:r>
          </a:p>
          <a:p>
            <a:pPr lvl="1">
              <a:defRPr/>
            </a:pPr>
            <a:r>
              <a:rPr lang="en-US" sz="2400" dirty="0" smtClean="0"/>
              <a:t>=&gt; would need to use extremely coarse abstraction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Instead of LP, can we solve the equilibrium-finding problem in some other way?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Excessive gap technique (EGT)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30325"/>
            <a:ext cx="8839200" cy="51181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rgbClr val="FFC000"/>
                </a:solidFill>
              </a:rPr>
              <a:t>LP solvers only scale to ~10</a:t>
            </a:r>
            <a:r>
              <a:rPr lang="en-US" sz="2400" baseline="30000" dirty="0" smtClean="0">
                <a:solidFill>
                  <a:srgbClr val="FFC000"/>
                </a:solidFill>
              </a:rPr>
              <a:t>7</a:t>
            </a:r>
            <a:r>
              <a:rPr lang="en-US" sz="2400" dirty="0" smtClean="0">
                <a:solidFill>
                  <a:srgbClr val="FFC000"/>
                </a:solidFill>
              </a:rPr>
              <a:t> nodes.  </a:t>
            </a:r>
            <a:r>
              <a:rPr lang="en-US" sz="2400" dirty="0" smtClean="0"/>
              <a:t>Can we do better than use LP?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Usually, gradient-based algorithms have poor convergence, but…</a:t>
            </a:r>
            <a:endParaRPr lang="en-US" sz="2400" b="1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1" dirty="0" smtClean="0"/>
              <a:t>Theorem</a:t>
            </a:r>
            <a:r>
              <a:rPr lang="en-US" sz="2400" dirty="0" smtClean="0"/>
              <a:t> [</a:t>
            </a:r>
            <a:r>
              <a:rPr lang="en-US" sz="2400" dirty="0" err="1" smtClean="0"/>
              <a:t>Nesterov</a:t>
            </a:r>
            <a:r>
              <a:rPr lang="en-US" sz="2400" dirty="0" smtClean="0"/>
              <a:t> 05].  There is a gradient-based algorithm (for a class of </a:t>
            </a:r>
            <a:r>
              <a:rPr lang="en-US" sz="2400" i="1" dirty="0" err="1" smtClean="0"/>
              <a:t>minmax</a:t>
            </a:r>
            <a:r>
              <a:rPr lang="en-US" sz="2400" i="1" dirty="0" smtClean="0"/>
              <a:t> problems</a:t>
            </a:r>
            <a:r>
              <a:rPr lang="en-US" sz="2400" dirty="0" smtClean="0"/>
              <a:t>) that finds an </a:t>
            </a:r>
            <a:r>
              <a:rPr lang="el-GR" sz="2400" dirty="0" smtClean="0">
                <a:cs typeface="Times New Roman" pitchFamily="18" charset="0"/>
                <a:sym typeface="Math1" pitchFamily="2" charset="2"/>
              </a:rPr>
              <a:t>ε</a:t>
            </a:r>
            <a:r>
              <a:rPr lang="en-US" sz="2400" dirty="0" smtClean="0"/>
              <a:t>-equilibrium in O(1/</a:t>
            </a:r>
            <a:r>
              <a:rPr lang="el-GR" sz="2400" dirty="0" smtClean="0">
                <a:cs typeface="Times New Roman" pitchFamily="18" charset="0"/>
                <a:sym typeface="Math1" pitchFamily="2" charset="2"/>
              </a:rPr>
              <a:t> ε</a:t>
            </a:r>
            <a:r>
              <a:rPr lang="en-US" sz="2400" dirty="0" smtClean="0"/>
              <a:t>) iterations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rgbClr val="FFC000"/>
                </a:solidFill>
              </a:rPr>
              <a:t>In general, work per iteration is as hard as solving the original problem, but…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rgbClr val="00CC00"/>
                </a:solidFill>
              </a:rPr>
              <a:t>Can make each iteration faster by considering problem structure:</a:t>
            </a:r>
            <a:endParaRPr lang="en-US" sz="2400" b="1" dirty="0" smtClean="0">
              <a:solidFill>
                <a:srgbClr val="00CC00"/>
              </a:solidFill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rgbClr val="00CC00"/>
                </a:solidFill>
              </a:rPr>
              <a:t>Theorem</a:t>
            </a:r>
            <a:r>
              <a:rPr lang="en-US" sz="2400" dirty="0" smtClean="0">
                <a:solidFill>
                  <a:srgbClr val="00CC00"/>
                </a:solidFill>
              </a:rPr>
              <a:t> [Hoda et al. 06].  In sequential games, each iteration can be solved in time linear in the size of the game tree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5100"/>
            <a:ext cx="8912225" cy="749300"/>
          </a:xfrm>
        </p:spPr>
        <p:txBody>
          <a:bodyPr/>
          <a:lstStyle/>
          <a:p>
            <a:r>
              <a:rPr lang="en-US" sz="3600" dirty="0" smtClean="0"/>
              <a:t>Scalable EGT </a:t>
            </a:r>
            <a:r>
              <a:rPr lang="en-US" sz="2000" dirty="0" smtClean="0"/>
              <a:t>[Gilpin, Hoda, Peña, Sandholm WINE’07]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>
                <a:solidFill>
                  <a:srgbClr val="00CC00"/>
                </a:solidFill>
              </a:rPr>
              <a:t>Memory saving in poker &amp; many other games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330325"/>
            <a:ext cx="8440737" cy="5451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Main space bottleneck is storing the game’s payoff matrix A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Definition. </a:t>
            </a:r>
            <a:r>
              <a:rPr lang="en-US" sz="2000" dirty="0" err="1" smtClean="0"/>
              <a:t>Kronecker</a:t>
            </a:r>
            <a:r>
              <a:rPr lang="en-US" sz="2000" dirty="0" smtClean="0"/>
              <a:t> product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In Rhode Island Hold’em: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Using </a:t>
            </a:r>
            <a:r>
              <a:rPr lang="en-US" sz="2000" dirty="0" smtClean="0">
                <a:solidFill>
                  <a:srgbClr val="FFC000"/>
                </a:solidFill>
              </a:rPr>
              <a:t>independence of card deals and betting options</a:t>
            </a:r>
            <a:r>
              <a:rPr lang="en-US" sz="2000" dirty="0" smtClean="0"/>
              <a:t>, can represent this as		</a:t>
            </a:r>
            <a:r>
              <a:rPr lang="en-US" sz="2000" dirty="0" smtClean="0">
                <a:solidFill>
                  <a:srgbClr val="00CC00"/>
                </a:solidFill>
              </a:rPr>
              <a:t>A</a:t>
            </a:r>
            <a:r>
              <a:rPr lang="en-US" sz="2000" baseline="-25000" dirty="0" smtClean="0">
                <a:solidFill>
                  <a:srgbClr val="00CC00"/>
                </a:solidFill>
              </a:rPr>
              <a:t>1</a:t>
            </a:r>
            <a:r>
              <a:rPr lang="en-US" sz="2000" dirty="0" smtClean="0">
                <a:solidFill>
                  <a:srgbClr val="00CC00"/>
                </a:solidFill>
              </a:rPr>
              <a:t> = F</a:t>
            </a:r>
            <a:r>
              <a:rPr lang="en-US" sz="2000" baseline="-25000" dirty="0" smtClean="0">
                <a:solidFill>
                  <a:srgbClr val="00CC00"/>
                </a:solidFill>
              </a:rPr>
              <a:t>1</a:t>
            </a:r>
            <a:r>
              <a:rPr lang="en-US" sz="2000" dirty="0" smtClean="0">
                <a:solidFill>
                  <a:srgbClr val="00CC00"/>
                </a:solidFill>
              </a:rPr>
              <a:t> </a:t>
            </a:r>
            <a:r>
              <a:rPr lang="en-US" sz="2000" dirty="0" smtClean="0">
                <a:solidFill>
                  <a:srgbClr val="00CC00"/>
                </a:solidFill>
                <a:sym typeface="Mathematica1" pitchFamily="2" charset="2"/>
              </a:rPr>
              <a:t></a:t>
            </a:r>
            <a:r>
              <a:rPr lang="en-US" sz="2000" dirty="0" smtClean="0">
                <a:solidFill>
                  <a:srgbClr val="00CC00"/>
                </a:solidFill>
                <a:sym typeface="Math1" pitchFamily="2" charset="2"/>
              </a:rPr>
              <a:t> </a:t>
            </a:r>
            <a:r>
              <a:rPr lang="en-US" sz="2000" dirty="0" smtClean="0">
                <a:solidFill>
                  <a:srgbClr val="00CC00"/>
                </a:solidFill>
              </a:rPr>
              <a:t>B</a:t>
            </a:r>
            <a:r>
              <a:rPr lang="en-US" sz="2000" baseline="-25000" dirty="0" smtClean="0">
                <a:solidFill>
                  <a:srgbClr val="00CC00"/>
                </a:solidFill>
              </a:rPr>
              <a:t>1	</a:t>
            </a:r>
            <a:r>
              <a:rPr lang="en-US" sz="2000" dirty="0" smtClean="0">
                <a:solidFill>
                  <a:srgbClr val="00CC00"/>
                </a:solidFill>
              </a:rPr>
              <a:t>A</a:t>
            </a:r>
            <a:r>
              <a:rPr lang="en-US" sz="2000" baseline="-25000" dirty="0" smtClean="0">
                <a:solidFill>
                  <a:srgbClr val="00CC00"/>
                </a:solidFill>
              </a:rPr>
              <a:t>2</a:t>
            </a:r>
            <a:r>
              <a:rPr lang="en-US" sz="2000" dirty="0" smtClean="0">
                <a:solidFill>
                  <a:srgbClr val="00CC00"/>
                </a:solidFill>
              </a:rPr>
              <a:t> = F</a:t>
            </a:r>
            <a:r>
              <a:rPr lang="en-US" sz="2000" baseline="-25000" dirty="0" smtClean="0">
                <a:solidFill>
                  <a:srgbClr val="00CC00"/>
                </a:solidFill>
              </a:rPr>
              <a:t>2</a:t>
            </a:r>
            <a:r>
              <a:rPr lang="en-US" sz="2000" dirty="0" smtClean="0">
                <a:solidFill>
                  <a:srgbClr val="00CC00"/>
                </a:solidFill>
              </a:rPr>
              <a:t> </a:t>
            </a:r>
            <a:r>
              <a:rPr lang="en-US" sz="2000" dirty="0" smtClean="0">
                <a:solidFill>
                  <a:srgbClr val="00CC00"/>
                </a:solidFill>
                <a:sym typeface="Mathematica1" pitchFamily="2" charset="2"/>
              </a:rPr>
              <a:t></a:t>
            </a:r>
            <a:r>
              <a:rPr lang="en-US" sz="2000" dirty="0" smtClean="0">
                <a:solidFill>
                  <a:srgbClr val="00CC00"/>
                </a:solidFill>
                <a:sym typeface="Math1" pitchFamily="2" charset="2"/>
              </a:rPr>
              <a:t> </a:t>
            </a:r>
            <a:r>
              <a:rPr lang="en-US" sz="2000" dirty="0" smtClean="0">
                <a:solidFill>
                  <a:srgbClr val="00CC00"/>
                </a:solidFill>
              </a:rPr>
              <a:t>B</a:t>
            </a:r>
            <a:r>
              <a:rPr lang="en-US" sz="2000" baseline="-25000" dirty="0" smtClean="0">
                <a:solidFill>
                  <a:srgbClr val="00CC00"/>
                </a:solidFill>
              </a:rPr>
              <a:t>2	</a:t>
            </a:r>
            <a:r>
              <a:rPr lang="en-US" sz="2000" dirty="0" smtClean="0">
                <a:solidFill>
                  <a:srgbClr val="00CC00"/>
                </a:solidFill>
              </a:rPr>
              <a:t>A</a:t>
            </a:r>
            <a:r>
              <a:rPr lang="en-US" sz="2000" baseline="-25000" dirty="0" smtClean="0">
                <a:solidFill>
                  <a:srgbClr val="00CC00"/>
                </a:solidFill>
              </a:rPr>
              <a:t>3</a:t>
            </a:r>
            <a:r>
              <a:rPr lang="en-US" sz="2000" dirty="0" smtClean="0">
                <a:solidFill>
                  <a:srgbClr val="00CC00"/>
                </a:solidFill>
              </a:rPr>
              <a:t> = F</a:t>
            </a:r>
            <a:r>
              <a:rPr lang="en-US" sz="2000" baseline="-25000" dirty="0" smtClean="0">
                <a:solidFill>
                  <a:srgbClr val="00CC00"/>
                </a:solidFill>
              </a:rPr>
              <a:t>3</a:t>
            </a:r>
            <a:r>
              <a:rPr lang="en-US" sz="2000" dirty="0" smtClean="0">
                <a:solidFill>
                  <a:srgbClr val="00CC00"/>
                </a:solidFill>
              </a:rPr>
              <a:t> </a:t>
            </a:r>
            <a:r>
              <a:rPr lang="en-US" sz="2000" dirty="0" smtClean="0">
                <a:solidFill>
                  <a:srgbClr val="00CC00"/>
                </a:solidFill>
                <a:sym typeface="Mathematica1" pitchFamily="2" charset="2"/>
              </a:rPr>
              <a:t></a:t>
            </a:r>
            <a:r>
              <a:rPr lang="en-US" sz="2000" dirty="0" smtClean="0">
                <a:solidFill>
                  <a:srgbClr val="00CC00"/>
                </a:solidFill>
                <a:sym typeface="Math1" pitchFamily="2" charset="2"/>
              </a:rPr>
              <a:t> </a:t>
            </a:r>
            <a:r>
              <a:rPr lang="en-US" sz="2000" dirty="0" smtClean="0">
                <a:solidFill>
                  <a:srgbClr val="00CC00"/>
                </a:solidFill>
              </a:rPr>
              <a:t>B</a:t>
            </a:r>
            <a:r>
              <a:rPr lang="en-US" sz="2000" baseline="-25000" dirty="0" smtClean="0">
                <a:solidFill>
                  <a:srgbClr val="00CC00"/>
                </a:solidFill>
              </a:rPr>
              <a:t>3</a:t>
            </a:r>
            <a:r>
              <a:rPr lang="en-US" sz="2000" dirty="0" smtClean="0">
                <a:solidFill>
                  <a:srgbClr val="00CC00"/>
                </a:solidFill>
              </a:rPr>
              <a:t> + S </a:t>
            </a:r>
            <a:r>
              <a:rPr lang="en-US" sz="2000" dirty="0" smtClean="0">
                <a:solidFill>
                  <a:srgbClr val="00CC00"/>
                </a:solidFill>
                <a:sym typeface="Mathematica1" pitchFamily="2" charset="2"/>
              </a:rPr>
              <a:t></a:t>
            </a:r>
            <a:r>
              <a:rPr lang="en-US" sz="2000" dirty="0" smtClean="0">
                <a:solidFill>
                  <a:srgbClr val="00CC00"/>
                </a:solidFill>
                <a:sym typeface="Math1" pitchFamily="2" charset="2"/>
              </a:rPr>
              <a:t> </a:t>
            </a:r>
            <a:r>
              <a:rPr lang="en-US" sz="2000" dirty="0" smtClean="0">
                <a:solidFill>
                  <a:srgbClr val="00CC00"/>
                </a:solidFill>
              </a:rPr>
              <a:t>W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F</a:t>
            </a:r>
            <a:r>
              <a:rPr lang="en-US" sz="2000" baseline="-25000" dirty="0" smtClean="0">
                <a:solidFill>
                  <a:schemeClr val="tx1"/>
                </a:solidFill>
              </a:rPr>
              <a:t>r</a:t>
            </a:r>
            <a:r>
              <a:rPr lang="en-US" sz="2000" dirty="0" smtClean="0">
                <a:solidFill>
                  <a:schemeClr val="tx1"/>
                </a:solidFill>
              </a:rPr>
              <a:t> corresponds to sequences of moves in round r that end in a fold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S corresponds to sequences of moves in round 3 that end in a showdown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B</a:t>
            </a:r>
            <a:r>
              <a:rPr lang="en-US" sz="2000" baseline="-25000" dirty="0" smtClean="0">
                <a:solidFill>
                  <a:schemeClr val="tx1"/>
                </a:solidFill>
              </a:rPr>
              <a:t>r</a:t>
            </a:r>
            <a:r>
              <a:rPr lang="en-US" sz="2000" dirty="0" smtClean="0">
                <a:solidFill>
                  <a:schemeClr val="tx1"/>
                </a:solidFill>
              </a:rPr>
              <a:t> encodes card buckets in round r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W encodes win/loss/draw probabilities of the buckets</a:t>
            </a:r>
            <a:endParaRPr lang="en-US" sz="2000" dirty="0" smtClean="0"/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3581400"/>
            <a:ext cx="2324100" cy="908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656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981200"/>
            <a:ext cx="7924800" cy="114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6566" name="Line 7"/>
          <p:cNvSpPr>
            <a:spLocks noChangeShapeType="1"/>
          </p:cNvSpPr>
          <p:nvPr/>
        </p:nvSpPr>
        <p:spPr bwMode="auto">
          <a:xfrm>
            <a:off x="3810000" y="1981200"/>
            <a:ext cx="6096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usage</a:t>
            </a:r>
          </a:p>
        </p:txBody>
      </p:sp>
      <p:graphicFrame>
        <p:nvGraphicFramePr>
          <p:cNvPr id="99379" name="Group 51"/>
          <p:cNvGraphicFramePr>
            <a:graphicFrameLocks noGrp="1"/>
          </p:cNvGraphicFramePr>
          <p:nvPr>
            <p:ph idx="1"/>
          </p:nvPr>
        </p:nvGraphicFramePr>
        <p:xfrm>
          <a:off x="350838" y="1447800"/>
          <a:ext cx="8440737" cy="4297680"/>
        </p:xfrm>
        <a:graphic>
          <a:graphicData uri="http://schemas.openxmlformats.org/drawingml/2006/table">
            <a:tbl>
              <a:tblPr/>
              <a:tblGrid>
                <a:gridCol w="1782762"/>
                <a:gridCol w="2033588"/>
                <a:gridCol w="2093912"/>
                <a:gridCol w="253047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CPLEX barrier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CPLEX simplex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Our method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Losslessly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abstracted Rhode Island Hold’em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25.2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&gt;3.45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0.15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Lossily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abstracted Texas Hold’em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&gt;458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&gt;458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2.49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usage</a:t>
            </a:r>
          </a:p>
        </p:txBody>
      </p:sp>
      <p:graphicFrame>
        <p:nvGraphicFramePr>
          <p:cNvPr id="99379" name="Group 51"/>
          <p:cNvGraphicFramePr>
            <a:graphicFrameLocks noGrp="1"/>
          </p:cNvGraphicFramePr>
          <p:nvPr>
            <p:ph idx="1"/>
          </p:nvPr>
        </p:nvGraphicFramePr>
        <p:xfrm>
          <a:off x="350838" y="1447800"/>
          <a:ext cx="8440737" cy="4191000"/>
        </p:xfrm>
        <a:graphic>
          <a:graphicData uri="http://schemas.openxmlformats.org/drawingml/2006/table">
            <a:tbl>
              <a:tblPr/>
              <a:tblGrid>
                <a:gridCol w="1782762"/>
                <a:gridCol w="2033588"/>
                <a:gridCol w="2093912"/>
                <a:gridCol w="253047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Instance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CPLEX barrier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CPLEX simplex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Our method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0.082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&gt;0.051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0.012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160k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2.25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&gt;0.664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0.035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Losslessly abstracted RI Hold’em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25.2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&gt;3.45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0.15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Lossily abstracted TX Hold’em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&gt;458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&gt;458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2.49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5100"/>
            <a:ext cx="8912225" cy="749300"/>
          </a:xfrm>
        </p:spPr>
        <p:txBody>
          <a:bodyPr/>
          <a:lstStyle/>
          <a:p>
            <a:r>
              <a:rPr lang="en-US" sz="3600" dirty="0" smtClean="0"/>
              <a:t>Scalable EGT </a:t>
            </a:r>
            <a:r>
              <a:rPr lang="en-US" sz="2000" dirty="0" smtClean="0"/>
              <a:t>[Gilpin, Hoda, Peña, Sandholm WINE’07]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>
                <a:solidFill>
                  <a:srgbClr val="00CC00"/>
                </a:solidFill>
              </a:rPr>
              <a:t>Speed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Fewer iterations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With </a:t>
            </a:r>
            <a:r>
              <a:rPr lang="en-US" sz="2400" i="1" dirty="0" smtClean="0"/>
              <a:t>Euclidean </a:t>
            </a:r>
            <a:r>
              <a:rPr lang="en-US" sz="2400" i="1" dirty="0" err="1" smtClean="0"/>
              <a:t>prox</a:t>
            </a:r>
            <a:r>
              <a:rPr lang="en-US" sz="2400" i="1" dirty="0" smtClean="0"/>
              <a:t> fn</a:t>
            </a:r>
            <a:r>
              <a:rPr lang="en-US" sz="2400" dirty="0" smtClean="0"/>
              <a:t>, gap was reduced by an order of magnitude more (at given time allocation) compared to </a:t>
            </a:r>
            <a:r>
              <a:rPr lang="en-US" sz="2400" i="1" dirty="0" smtClean="0"/>
              <a:t>entropy-based </a:t>
            </a:r>
            <a:r>
              <a:rPr lang="en-US" sz="2400" i="1" dirty="0" err="1" smtClean="0"/>
              <a:t>prox</a:t>
            </a:r>
            <a:r>
              <a:rPr lang="en-US" sz="2400" i="1" dirty="0" smtClean="0"/>
              <a:t> fn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Heuristics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Less conservative shrinking of </a:t>
            </a:r>
            <a:r>
              <a:rPr lang="en-US" sz="2000" dirty="0" smtClean="0">
                <a:sym typeface="Mathematica1" pitchFamily="2" charset="2"/>
              </a:rPr>
              <a:t>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and </a:t>
            </a:r>
            <a:r>
              <a:rPr lang="en-US" sz="2000" dirty="0" smtClean="0">
                <a:sym typeface="Mathematica1" pitchFamily="2" charset="2"/>
              </a:rPr>
              <a:t></a:t>
            </a:r>
            <a:r>
              <a:rPr lang="en-US" sz="2000" baseline="-25000" dirty="0" smtClean="0"/>
              <a:t>2</a:t>
            </a:r>
            <a:endParaRPr lang="en-US" sz="2000" dirty="0" smtClean="0">
              <a:sym typeface="Math1" pitchFamily="2" charset="2"/>
            </a:endParaRPr>
          </a:p>
          <a:p>
            <a:pPr lvl="3">
              <a:lnSpc>
                <a:spcPct val="90000"/>
              </a:lnSpc>
            </a:pPr>
            <a:r>
              <a:rPr lang="en-US" sz="1800" dirty="0" smtClean="0">
                <a:sym typeface="Math1" pitchFamily="2" charset="2"/>
              </a:rPr>
              <a:t> </a:t>
            </a:r>
            <a:r>
              <a:rPr lang="en-US" sz="1800" dirty="0" smtClean="0"/>
              <a:t>Sometimes need to reduce (halve) </a:t>
            </a:r>
            <a:r>
              <a:rPr lang="en-US" sz="1800" dirty="0" smtClean="0">
                <a:latin typeface="Mathematica1" pitchFamily="2" charset="2"/>
              </a:rPr>
              <a:t>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Balancing </a:t>
            </a:r>
            <a:r>
              <a:rPr lang="en-US" sz="2000" dirty="0" smtClean="0">
                <a:sym typeface="Mathematica1" pitchFamily="2" charset="2"/>
              </a:rPr>
              <a:t>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and </a:t>
            </a:r>
            <a:r>
              <a:rPr lang="en-US" sz="2000" dirty="0" smtClean="0">
                <a:sym typeface="Mathematica1" pitchFamily="2" charset="2"/>
              </a:rPr>
              <a:t>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periodically </a:t>
            </a:r>
            <a:endParaRPr lang="en-US" sz="2000" baseline="-25000" dirty="0" smtClean="0"/>
          </a:p>
          <a:p>
            <a:pPr lvl="3">
              <a:lnSpc>
                <a:spcPct val="90000"/>
              </a:lnSpc>
            </a:pPr>
            <a:r>
              <a:rPr lang="en-US" sz="1800" dirty="0" smtClean="0"/>
              <a:t>Often allows reduction in the values </a:t>
            </a:r>
            <a:endParaRPr lang="en-US" sz="1800" baseline="-25000" dirty="0" smtClean="0">
              <a:solidFill>
                <a:schemeClr val="tx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Gap was reduced by an order of magnitude (for given time allocation)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Faster iterations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Parallelization in each of the 3 matrix-vector products in each iteration =&gt; near-linear speedup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Iterated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smoothing</a:t>
            </a:r>
            <a:r>
              <a:rPr lang="en-US" sz="4000" dirty="0" smtClean="0"/>
              <a:t> </a:t>
            </a:r>
            <a:r>
              <a:rPr lang="en-US" sz="2000" dirty="0" smtClean="0"/>
              <a:t>[Gilpin, Peña &amp; Sandholm AAAI-08]</a:t>
            </a:r>
            <a:endParaRPr lang="en-US" dirty="0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14339" y="1330325"/>
            <a:ext cx="7747944" cy="4301930"/>
          </a:xfrm>
        </p:spPr>
        <p:txBody>
          <a:bodyPr/>
          <a:lstStyle/>
          <a:p>
            <a:r>
              <a:rPr lang="en-US" dirty="0" smtClean="0"/>
              <a:t>Input: Game and </a:t>
            </a:r>
            <a:r>
              <a:rPr lang="el-GR" dirty="0" smtClean="0">
                <a:latin typeface="Times New Roman"/>
                <a:cs typeface="Times New Roman"/>
              </a:rPr>
              <a:t>ε</a:t>
            </a:r>
            <a:r>
              <a:rPr lang="en-US" baseline="-25000" dirty="0" smtClean="0"/>
              <a:t>target</a:t>
            </a:r>
            <a:endParaRPr lang="en-US" dirty="0" smtClean="0"/>
          </a:p>
          <a:p>
            <a:r>
              <a:rPr lang="en-US" dirty="0" smtClean="0">
                <a:cs typeface="Times New Roman"/>
              </a:rPr>
              <a:t>Initialize strategies x and y arbitrarily</a:t>
            </a:r>
          </a:p>
          <a:p>
            <a:r>
              <a:rPr lang="el-GR" dirty="0" smtClean="0">
                <a:cs typeface="Times New Roman"/>
              </a:rPr>
              <a:t>ε 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smtClean="0">
                <a:cs typeface="Times New Roman"/>
                <a:sym typeface="Mathematica1"/>
              </a:rPr>
              <a:t></a:t>
            </a:r>
            <a:r>
              <a:rPr lang="en-US" dirty="0" smtClean="0">
                <a:cs typeface="Times New Roman"/>
              </a:rPr>
              <a:t> </a:t>
            </a:r>
            <a:r>
              <a:rPr lang="el-GR" dirty="0" smtClean="0">
                <a:cs typeface="Times New Roman"/>
              </a:rPr>
              <a:t>ε</a:t>
            </a:r>
            <a:r>
              <a:rPr lang="en-US" baseline="-25000" dirty="0" smtClean="0"/>
              <a:t>target</a:t>
            </a:r>
          </a:p>
          <a:p>
            <a:endParaRPr lang="en-US" sz="300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repeat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solidFill>
                  <a:srgbClr val="FFC000"/>
                </a:solidFill>
                <a:cs typeface="Times New Roman"/>
              </a:rPr>
              <a:t>ε </a:t>
            </a:r>
            <a:r>
              <a:rPr lang="en-US" dirty="0" smtClean="0">
                <a:solidFill>
                  <a:srgbClr val="FFC000"/>
                </a:solidFill>
                <a:cs typeface="Times New Roman"/>
                <a:sym typeface="Mathematica1"/>
              </a:rPr>
              <a:t></a:t>
            </a:r>
            <a:r>
              <a:rPr lang="en-US" dirty="0" smtClean="0">
                <a:solidFill>
                  <a:srgbClr val="FFC000"/>
                </a:solidFill>
                <a:cs typeface="Times New Roman"/>
              </a:rPr>
              <a:t> gap(x, y) / 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(x, y) </a:t>
            </a:r>
            <a:r>
              <a:rPr lang="en-US" dirty="0" smtClean="0">
                <a:cs typeface="Times New Roman"/>
                <a:sym typeface="Mathematica1"/>
              </a:rPr>
              <a:t></a:t>
            </a:r>
            <a:r>
              <a:rPr lang="en-US" dirty="0" smtClean="0"/>
              <a:t> </a:t>
            </a:r>
            <a:r>
              <a:rPr lang="en-US" dirty="0" err="1" smtClean="0"/>
              <a:t>SmoothedGradientDescent</a:t>
            </a:r>
            <a:r>
              <a:rPr lang="en-US" dirty="0" smtClean="0"/>
              <a:t>(f, </a:t>
            </a:r>
            <a:r>
              <a:rPr lang="el-GR" dirty="0" smtClean="0">
                <a:cs typeface="Times New Roman"/>
              </a:rPr>
              <a:t>ε</a:t>
            </a:r>
            <a:r>
              <a:rPr lang="en-US" dirty="0" smtClean="0"/>
              <a:t>, x, y)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cs typeface="Times New Roman"/>
              </a:rPr>
              <a:t>until gap(x, y) &lt; </a:t>
            </a:r>
            <a:r>
              <a:rPr lang="el-GR" dirty="0" smtClean="0">
                <a:solidFill>
                  <a:srgbClr val="FFC000"/>
                </a:solidFill>
                <a:cs typeface="Times New Roman"/>
              </a:rPr>
              <a:t>ε</a:t>
            </a:r>
            <a:r>
              <a:rPr lang="en-US" baseline="-25000" dirty="0" smtClean="0">
                <a:solidFill>
                  <a:srgbClr val="FFC000"/>
                </a:solidFill>
              </a:rPr>
              <a:t>target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66366" y="5637857"/>
            <a:ext cx="1511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O(1/</a:t>
            </a:r>
            <a:r>
              <a:rPr lang="el-GR" sz="4000" dirty="0" smtClean="0">
                <a:latin typeface="Times New Roman"/>
                <a:cs typeface="Times New Roman"/>
              </a:rPr>
              <a:t>ε</a:t>
            </a:r>
            <a:r>
              <a:rPr lang="en-US" sz="4000" dirty="0" smtClean="0">
                <a:latin typeface="Times New Roman"/>
                <a:cs typeface="Times New Roman"/>
              </a:rPr>
              <a:t>)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667" y="5637856"/>
            <a:ext cx="3316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sym typeface="Mathematica1"/>
              </a:rPr>
              <a:t></a:t>
            </a:r>
            <a:r>
              <a:rPr lang="en-US" sz="4000" dirty="0" smtClean="0">
                <a:solidFill>
                  <a:srgbClr val="FFC000"/>
                </a:solidFill>
              </a:rPr>
              <a:t>   O(log(1/</a:t>
            </a:r>
            <a:r>
              <a:rPr lang="el-GR" sz="4000" dirty="0" smtClean="0">
                <a:solidFill>
                  <a:srgbClr val="FFC000"/>
                </a:solidFill>
                <a:latin typeface="Times New Roman"/>
                <a:cs typeface="Times New Roman"/>
              </a:rPr>
              <a:t>ε</a:t>
            </a:r>
            <a:r>
              <a:rPr lang="en-US" sz="4000" dirty="0" smtClean="0">
                <a:solidFill>
                  <a:srgbClr val="FFC000"/>
                </a:solidFill>
              </a:rPr>
              <a:t>))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1300"/>
            <a:ext cx="8763000" cy="74930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540" y="1219200"/>
            <a:ext cx="889136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Automated abstraction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Lossless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Lossy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New equilibrium-finding algorithms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Stochastic games with &gt;2 players, e.g., poker tournaments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Current &amp; future research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GS3’s four-round model</a:t>
            </a:r>
            <a:br>
              <a:rPr lang="en-US" dirty="0" smtClean="0"/>
            </a:br>
            <a:r>
              <a:rPr lang="en-US" sz="2000" dirty="0" smtClean="0"/>
              <a:t>[Gilpin, Sandholm &amp; S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ø</a:t>
            </a:r>
            <a:r>
              <a:rPr lang="en-US" sz="2000" dirty="0" smtClean="0"/>
              <a:t>rensen AAAI’07]</a:t>
            </a:r>
            <a:endParaRPr lang="en-US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r>
              <a:rPr lang="en-US" sz="2800" dirty="0" smtClean="0"/>
              <a:t>Computed abstraction with</a:t>
            </a:r>
          </a:p>
          <a:p>
            <a:pPr lvl="1"/>
            <a:r>
              <a:rPr lang="en-US" sz="2400" dirty="0" smtClean="0"/>
              <a:t>20 buckets in round 1</a:t>
            </a:r>
          </a:p>
          <a:p>
            <a:pPr lvl="1"/>
            <a:r>
              <a:rPr lang="en-US" sz="2400" dirty="0" smtClean="0"/>
              <a:t>800 buckets in round 2 </a:t>
            </a:r>
          </a:p>
          <a:p>
            <a:pPr lvl="1"/>
            <a:r>
              <a:rPr lang="en-US" sz="2400" dirty="0" smtClean="0"/>
              <a:t>4,800 buckets in round 3 </a:t>
            </a:r>
          </a:p>
          <a:p>
            <a:pPr lvl="1"/>
            <a:r>
              <a:rPr lang="en-US" sz="2400" dirty="0" smtClean="0"/>
              <a:t>28,800 buckets in round 4</a:t>
            </a:r>
          </a:p>
          <a:p>
            <a:endParaRPr lang="en-US" sz="2800" dirty="0" smtClean="0"/>
          </a:p>
          <a:p>
            <a:r>
              <a:rPr lang="en-US" sz="2800" dirty="0" smtClean="0"/>
              <a:t>Our version of excessive gap technique used 30 GB RAM</a:t>
            </a:r>
          </a:p>
          <a:p>
            <a:pPr lvl="1"/>
            <a:r>
              <a:rPr lang="en-US" sz="2400" dirty="0" smtClean="0"/>
              <a:t>(Simply representing as an LP would require 32 TB)</a:t>
            </a:r>
          </a:p>
          <a:p>
            <a:pPr lvl="1"/>
            <a:r>
              <a:rPr lang="en-US" sz="2400" dirty="0" smtClean="0"/>
              <a:t>Outputs new, improved solution every 2.5 days</a:t>
            </a:r>
          </a:p>
          <a:p>
            <a:pPr lvl="1"/>
            <a:r>
              <a:rPr lang="en-US" sz="2400" dirty="0" smtClean="0"/>
              <a:t>4  1.65GHz CPUs: 6 months to gap 0.028 small bets per hand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(for </a:t>
            </a:r>
            <a:r>
              <a:rPr lang="en-US" i="1" dirty="0" smtClean="0"/>
              <a:t>GS4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AAAI-08 Computer Poker Competition</a:t>
            </a:r>
          </a:p>
          <a:p>
            <a:pPr lvl="1"/>
            <a:r>
              <a:rPr lang="en-US" i="1" dirty="0" smtClean="0"/>
              <a:t>GS4</a:t>
            </a:r>
            <a:r>
              <a:rPr lang="en-US" dirty="0" smtClean="0"/>
              <a:t> won the Limit Texas Hold’em bankroll category</a:t>
            </a:r>
          </a:p>
          <a:p>
            <a:pPr lvl="2"/>
            <a:r>
              <a:rPr lang="en-US" dirty="0" smtClean="0"/>
              <a:t>Played 4-4 in the </a:t>
            </a:r>
            <a:r>
              <a:rPr lang="en-US" dirty="0" err="1" smtClean="0"/>
              <a:t>pairwise</a:t>
            </a:r>
            <a:r>
              <a:rPr lang="en-US" dirty="0" smtClean="0"/>
              <a:t> comparisons. 4</a:t>
            </a:r>
            <a:r>
              <a:rPr lang="en-US" baseline="30000" dirty="0" smtClean="0"/>
              <a:t>th</a:t>
            </a:r>
            <a:r>
              <a:rPr lang="en-US" dirty="0" smtClean="0"/>
              <a:t> of 9 in elimination category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Tartanian</a:t>
            </a:r>
            <a:r>
              <a:rPr lang="en-US" dirty="0" smtClean="0"/>
              <a:t> did the best in terms of bankroll in No-Limit Texas Hold’em</a:t>
            </a: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out of 4 in elimination category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to prior poker AI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124174"/>
            <a:ext cx="8440737" cy="5324251"/>
          </a:xfrm>
        </p:spPr>
        <p:txBody>
          <a:bodyPr/>
          <a:lstStyle/>
          <a:p>
            <a:r>
              <a:rPr lang="en-US" sz="2800" dirty="0" smtClean="0"/>
              <a:t>Rule-based</a:t>
            </a:r>
          </a:p>
          <a:p>
            <a:pPr lvl="1"/>
            <a:r>
              <a:rPr lang="en-US" sz="2400" dirty="0" smtClean="0"/>
              <a:t>Limited success in even small poker games</a:t>
            </a:r>
          </a:p>
          <a:p>
            <a:r>
              <a:rPr lang="en-US" sz="2800" dirty="0" smtClean="0"/>
              <a:t>Simulation/Learning</a:t>
            </a:r>
          </a:p>
          <a:p>
            <a:pPr lvl="1"/>
            <a:r>
              <a:rPr lang="en-US" sz="2400" dirty="0" smtClean="0"/>
              <a:t>Do not take multi-agent aspect into account</a:t>
            </a:r>
          </a:p>
          <a:p>
            <a:r>
              <a:rPr lang="en-US" sz="2800" dirty="0" smtClean="0"/>
              <a:t>Game-theoretic</a:t>
            </a:r>
          </a:p>
          <a:p>
            <a:pPr lvl="1"/>
            <a:r>
              <a:rPr lang="en-US" sz="2400" dirty="0" smtClean="0"/>
              <a:t>Small games</a:t>
            </a:r>
          </a:p>
          <a:p>
            <a:pPr lvl="1"/>
            <a:r>
              <a:rPr lang="en-US" sz="2400" dirty="0" smtClean="0"/>
              <a:t>Manual abstraction + LP for equilibrium finding [Billings et al. IJCAI-03]</a:t>
            </a:r>
          </a:p>
          <a:p>
            <a:pPr lvl="1"/>
            <a:r>
              <a:rPr lang="en-US" sz="2400" b="1" dirty="0" smtClean="0">
                <a:solidFill>
                  <a:srgbClr val="00CC00"/>
                </a:solidFill>
              </a:rPr>
              <a:t>Ours</a:t>
            </a:r>
          </a:p>
          <a:p>
            <a:pPr lvl="2"/>
            <a:r>
              <a:rPr lang="en-US" sz="2000" b="1" dirty="0" smtClean="0">
                <a:solidFill>
                  <a:srgbClr val="00CC00"/>
                </a:solidFill>
              </a:rPr>
              <a:t>Automated abstraction</a:t>
            </a:r>
          </a:p>
          <a:p>
            <a:pPr lvl="2"/>
            <a:r>
              <a:rPr lang="en-US" sz="2000" b="1" dirty="0" smtClean="0">
                <a:solidFill>
                  <a:srgbClr val="00CC00"/>
                </a:solidFill>
              </a:rPr>
              <a:t>Custom solver for finding Nash equilibrium</a:t>
            </a:r>
          </a:p>
          <a:p>
            <a:pPr lvl="2"/>
            <a:r>
              <a:rPr lang="en-US" sz="2000" b="1" dirty="0" smtClean="0">
                <a:solidFill>
                  <a:srgbClr val="00CC00"/>
                </a:solidFill>
              </a:rPr>
              <a:t>Domain independent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omas, Chris Ferguson, And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&gt;2 players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(Actually, our abstraction algorithms, presented earlier in this talk, apply to &gt;2 players)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Games with &gt;2 players 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Matrix games:</a:t>
            </a:r>
          </a:p>
          <a:p>
            <a:pPr lvl="1"/>
            <a:r>
              <a:rPr lang="en-US" dirty="0" smtClean="0"/>
              <a:t>2-player zero-sum: solvable in </a:t>
            </a:r>
            <a:r>
              <a:rPr lang="en-US" dirty="0" err="1" smtClean="0"/>
              <a:t>polytime</a:t>
            </a:r>
            <a:endParaRPr lang="en-US" dirty="0" smtClean="0"/>
          </a:p>
          <a:p>
            <a:pPr lvl="1"/>
            <a:r>
              <a:rPr lang="en-US" dirty="0" smtClean="0"/>
              <a:t>&gt;2 players zero-sum: PPAD-complete [Chen &amp; Deng, 2006]</a:t>
            </a:r>
          </a:p>
          <a:p>
            <a:pPr lvl="1"/>
            <a:r>
              <a:rPr lang="en-US" dirty="0" smtClean="0"/>
              <a:t>No previously known algorithms scale beyond tiny games with &gt;2 players</a:t>
            </a:r>
          </a:p>
          <a:p>
            <a:r>
              <a:rPr lang="en-US" dirty="0" smtClean="0"/>
              <a:t>Stochastic games (undiscounted):</a:t>
            </a:r>
          </a:p>
          <a:p>
            <a:pPr lvl="1"/>
            <a:r>
              <a:rPr lang="en-US" dirty="0" smtClean="0"/>
              <a:t>2-player zero-sum: Nash equilibria exist</a:t>
            </a:r>
          </a:p>
          <a:p>
            <a:pPr lvl="1"/>
            <a:r>
              <a:rPr lang="en-US" dirty="0" smtClean="0"/>
              <a:t>3-player zero-sum: Existence of Nash equilibria still open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Poker tournaments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Players buy in with cash (e.g., $10) and are given chips (e.g., 1500) that have no monetary value</a:t>
            </a:r>
          </a:p>
          <a:p>
            <a:r>
              <a:rPr lang="en-US" sz="2400" dirty="0" smtClean="0"/>
              <a:t>Lose all you chips =&gt; eliminated from tournament</a:t>
            </a:r>
          </a:p>
          <a:p>
            <a:r>
              <a:rPr lang="en-US" sz="2400" dirty="0" smtClean="0"/>
              <a:t>Payoffs depend on finishing order (e.g., $50 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$30 for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$20 for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Computational issues:</a:t>
            </a:r>
          </a:p>
          <a:p>
            <a:pPr lvl="1"/>
            <a:r>
              <a:rPr lang="en-US" sz="2400" dirty="0" smtClean="0"/>
              <a:t>&gt;2 players</a:t>
            </a:r>
          </a:p>
          <a:p>
            <a:pPr lvl="1"/>
            <a:r>
              <a:rPr lang="en-US" sz="2400" dirty="0" smtClean="0"/>
              <a:t>Tournaments are stochastic games (potentially infinite duration): each game state is a vector of stack sizes (and also encodes who has the button)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Jam/fold strategies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Jam/fold strategy: in the first betting round, go all-in or fold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 2-player poker tournaments, when blinds become high compared to stacks, provably near-optimal to play jam/fold strategies </a:t>
            </a:r>
            <a:r>
              <a:rPr lang="en-US" sz="2000" dirty="0" smtClean="0"/>
              <a:t>[Miltersen &amp; S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ø</a:t>
            </a:r>
            <a:r>
              <a:rPr lang="en-US" sz="2000" dirty="0" smtClean="0"/>
              <a:t>rensen 2007]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Solving a 3-player tournament </a:t>
            </a:r>
            <a:r>
              <a:rPr lang="en-US" sz="2000" dirty="0" smtClean="0"/>
              <a:t>[Ganzfried &amp; Sandholm </a:t>
            </a:r>
            <a:r>
              <a:rPr lang="en-US" sz="2000" dirty="0" smtClean="0"/>
              <a:t>AAMAS-08</a:t>
            </a:r>
            <a:r>
              <a:rPr lang="en-US" sz="2000" dirty="0" smtClean="0"/>
              <a:t>]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Compute an approximate equilibrium in jam/fold strategies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Strategy spaces 2</a:t>
            </a:r>
            <a:r>
              <a:rPr lang="en-US" sz="2000" baseline="30000" dirty="0" smtClean="0"/>
              <a:t>169</a:t>
            </a:r>
            <a:r>
              <a:rPr lang="en-US" sz="2000" dirty="0" smtClean="0"/>
              <a:t>, 2 </a:t>
            </a:r>
            <a:r>
              <a:rPr lang="en-US" sz="2000" dirty="0" smtClean="0">
                <a:sym typeface="Mathematica1"/>
              </a:rPr>
              <a:t>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169</a:t>
            </a:r>
            <a:r>
              <a:rPr lang="en-US" sz="2000" dirty="0" smtClean="0"/>
              <a:t>, 3</a:t>
            </a:r>
            <a:r>
              <a:rPr lang="en-US" sz="2000" dirty="0" smtClean="0">
                <a:sym typeface="Mathematica1"/>
              </a:rPr>
              <a:t> 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169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Algorithm combines 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an extension of fictitious play to imperfect-information games 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with a variant of value iteration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Our solution challenges </a:t>
            </a:r>
            <a:r>
              <a:rPr lang="en-US" sz="2000" i="1" dirty="0" smtClean="0"/>
              <a:t>Independent Chip Model (ICM) </a:t>
            </a:r>
            <a:r>
              <a:rPr lang="en-US" sz="2000" dirty="0" smtClean="0"/>
              <a:t>accepted by poker community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Unlike in 2-player case, tournament and cash game strategies differ substantially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Our first algorithm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Initialize payoffs for all game states using heuristic from poker community (ICM)</a:t>
            </a:r>
          </a:p>
          <a:p>
            <a:r>
              <a:rPr lang="en-US" sz="2400" dirty="0" smtClean="0"/>
              <a:t>Repeat until “outer loop” converges</a:t>
            </a:r>
          </a:p>
          <a:p>
            <a:pPr lvl="1"/>
            <a:r>
              <a:rPr lang="en-US" sz="2000" dirty="0" smtClean="0"/>
              <a:t>“Inner loop”:</a:t>
            </a:r>
          </a:p>
          <a:p>
            <a:pPr lvl="2"/>
            <a:r>
              <a:rPr lang="en-US" sz="1600" dirty="0" smtClean="0"/>
              <a:t>Assuming current payoffs, compute an approximate equilibrium at each state using fictitious play</a:t>
            </a:r>
          </a:p>
          <a:p>
            <a:pPr lvl="2"/>
            <a:r>
              <a:rPr lang="en-US" sz="1600" dirty="0" smtClean="0"/>
              <a:t>Can be done efficiently by iterating over each player’s information sets</a:t>
            </a:r>
          </a:p>
          <a:p>
            <a:pPr lvl="1"/>
            <a:r>
              <a:rPr lang="en-US" sz="2000" dirty="0" smtClean="0"/>
              <a:t>“Outer loop”:</a:t>
            </a:r>
          </a:p>
          <a:p>
            <a:pPr lvl="2"/>
            <a:r>
              <a:rPr lang="en-US" sz="1600" dirty="0" smtClean="0"/>
              <a:t>Update the values with the values obtained by new strategy profile</a:t>
            </a:r>
          </a:p>
          <a:p>
            <a:pPr lvl="2"/>
            <a:r>
              <a:rPr lang="en-US" sz="1600" dirty="0" smtClean="0"/>
              <a:t>Similar to value iteration in MDPs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Ex-post</a:t>
            </a:r>
            <a:r>
              <a:rPr lang="en-US" sz="4000" dirty="0" smtClean="0"/>
              <a:t> check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710" y="1330325"/>
            <a:ext cx="8661556" cy="5118100"/>
          </a:xfrm>
        </p:spPr>
        <p:txBody>
          <a:bodyPr/>
          <a:lstStyle/>
          <a:p>
            <a:r>
              <a:rPr lang="en-US" sz="2800" dirty="0" smtClean="0"/>
              <a:t>Our algorithm is not guaranteed to converge, and can converge to a non-equilibrium (we constructed example)</a:t>
            </a:r>
          </a:p>
          <a:p>
            <a:endParaRPr lang="en-US" sz="2800" dirty="0" smtClean="0"/>
          </a:p>
          <a:p>
            <a:r>
              <a:rPr lang="en-US" sz="2800" dirty="0" smtClean="0"/>
              <a:t>We developed an </a:t>
            </a:r>
            <a:r>
              <a:rPr lang="en-US" sz="2800" i="1" dirty="0" smtClean="0"/>
              <a:t>ex-post</a:t>
            </a:r>
            <a:r>
              <a:rPr lang="en-US" sz="2800" dirty="0" smtClean="0"/>
              <a:t> check to verify how much any player could gain by deviating </a:t>
            </a:r>
            <a:r>
              <a:rPr lang="en-US" sz="2000" dirty="0" smtClean="0"/>
              <a:t>[Ganzfried &amp; Sandholm IJCAI-09]</a:t>
            </a:r>
            <a:endParaRPr lang="en-US" sz="2800" dirty="0" smtClean="0"/>
          </a:p>
          <a:p>
            <a:pPr lvl="1"/>
            <a:r>
              <a:rPr lang="en-US" sz="2400" dirty="0" smtClean="0"/>
              <a:t>Constructs an undiscounted MDP from the strategy profile, and solves it using variant of policy iteration</a:t>
            </a:r>
          </a:p>
          <a:p>
            <a:pPr lvl="1"/>
            <a:r>
              <a:rPr lang="en-US" sz="2400" dirty="0" smtClean="0"/>
              <a:t>Showed that no player could gain more than 0.1% of highest possible payoff by deviating from our profile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Lossless abstraction</a:t>
            </a:r>
            <a:br>
              <a:rPr lang="en-US" smtClean="0"/>
            </a:br>
            <a:r>
              <a:rPr lang="en-US" sz="2800" smtClean="0">
                <a:solidFill>
                  <a:schemeClr val="bg1"/>
                </a:solidFill>
              </a:rPr>
              <a:t>[Gilpin &amp; Sandholm EC’06, JACM’07]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6387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algorithms </a:t>
            </a:r>
            <a:r>
              <a:rPr lang="en-US" sz="2000" dirty="0" smtClean="0"/>
              <a:t>[Ganzfried &amp; Sandholm IJCAI-09]</a:t>
            </a:r>
            <a:endParaRPr lang="en-US" sz="4000" dirty="0" smtClean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Developed 3 new algorithms for solving multiplayer stochastic games of imperfect information</a:t>
            </a:r>
          </a:p>
          <a:p>
            <a:pPr lvl="1"/>
            <a:r>
              <a:rPr lang="en-US" sz="2400" dirty="0" smtClean="0"/>
              <a:t>Unlike first algorithm, if these algorithms converge, they converge to an equilibrium</a:t>
            </a:r>
          </a:p>
          <a:p>
            <a:pPr lvl="1"/>
            <a:r>
              <a:rPr lang="en-US" sz="2400" dirty="0" smtClean="0"/>
              <a:t>First known algorithms with this guarantee</a:t>
            </a:r>
          </a:p>
          <a:p>
            <a:pPr lvl="1"/>
            <a:r>
              <a:rPr lang="en-US" sz="2400" dirty="0" smtClean="0"/>
              <a:t>They also perform competitively with the first algorithm</a:t>
            </a:r>
          </a:p>
          <a:p>
            <a:endParaRPr lang="en-US" sz="2800" dirty="0" smtClean="0"/>
          </a:p>
          <a:p>
            <a:r>
              <a:rPr lang="en-US" sz="2800" dirty="0" smtClean="0"/>
              <a:t>The algorithms combine fictitious play variant from first algorithm with techniques for solving undiscounted MDPs (i.e., maximizing expected total reward)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Best one of the new algorithms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2850"/>
            <a:ext cx="8440738" cy="5118100"/>
          </a:xfrm>
        </p:spPr>
        <p:txBody>
          <a:bodyPr/>
          <a:lstStyle/>
          <a:p>
            <a:r>
              <a:rPr lang="en-US" sz="2400" dirty="0" smtClean="0"/>
              <a:t>Initialize payoffs using ICM as before</a:t>
            </a:r>
          </a:p>
          <a:p>
            <a:r>
              <a:rPr lang="en-US" sz="2400" dirty="0" smtClean="0"/>
              <a:t>Repeat until “outer loop” converges</a:t>
            </a:r>
          </a:p>
          <a:p>
            <a:pPr lvl="1"/>
            <a:r>
              <a:rPr lang="en-US" sz="1800" dirty="0" smtClean="0"/>
              <a:t>“Inner loop”:</a:t>
            </a:r>
          </a:p>
          <a:p>
            <a:pPr lvl="2"/>
            <a:r>
              <a:rPr lang="en-US" sz="1800" dirty="0" smtClean="0"/>
              <a:t>Assuming current payoffs, compute an approximate equilibrium at each state using our variant of fictitious play as before</a:t>
            </a:r>
          </a:p>
          <a:p>
            <a:pPr lvl="1"/>
            <a:r>
              <a:rPr lang="en-US" sz="1800" dirty="0" smtClean="0"/>
              <a:t>“Outer loop”: update the values with the values obtained by new strategy profile S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using a modified version of policy iteration:</a:t>
            </a:r>
          </a:p>
          <a:p>
            <a:pPr lvl="2"/>
            <a:r>
              <a:rPr lang="en-US" sz="1800" dirty="0" smtClean="0"/>
              <a:t>Create the MDP M induced by others’ strategies in S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(and initialize using own strategy in S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):</a:t>
            </a:r>
          </a:p>
          <a:p>
            <a:pPr lvl="2"/>
            <a:r>
              <a:rPr lang="en-US" sz="1800" dirty="0" smtClean="0"/>
              <a:t>Run </a:t>
            </a:r>
            <a:r>
              <a:rPr lang="en-US" sz="1800" dirty="0" smtClean="0">
                <a:solidFill>
                  <a:srgbClr val="FFC000"/>
                </a:solidFill>
              </a:rPr>
              <a:t>modified policy iteration</a:t>
            </a:r>
            <a:r>
              <a:rPr lang="en-US" sz="1800" dirty="0" smtClean="0"/>
              <a:t> on M</a:t>
            </a:r>
          </a:p>
          <a:p>
            <a:pPr lvl="3"/>
            <a:r>
              <a:rPr lang="en-US" sz="1400" dirty="0" smtClean="0"/>
              <a:t>In the matrix inversion step, always choose the minimal solution</a:t>
            </a:r>
          </a:p>
          <a:p>
            <a:pPr lvl="3"/>
            <a:r>
              <a:rPr lang="en-US" sz="1400" dirty="0" smtClean="0"/>
              <a:t>If there are multiple optimal actions at a state, prefer the action chosen last period if possible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Second new algorithm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Interchanging roles of fictitious play and policy iteration:</a:t>
            </a:r>
          </a:p>
          <a:p>
            <a:pPr lvl="1"/>
            <a:r>
              <a:rPr lang="en-US" sz="2000" dirty="0" smtClean="0"/>
              <a:t>Policy iteration used as inner loop to compute best response</a:t>
            </a:r>
          </a:p>
          <a:p>
            <a:pPr lvl="1"/>
            <a:r>
              <a:rPr lang="en-US" sz="2000" dirty="0" smtClean="0"/>
              <a:t>Fictitious play used as outer loop to combine BR with old strategy</a:t>
            </a:r>
          </a:p>
          <a:p>
            <a:pPr lvl="1">
              <a:buFontTx/>
              <a:buNone/>
            </a:pPr>
            <a:endParaRPr lang="en-US" sz="2000" dirty="0" smtClean="0"/>
          </a:p>
          <a:p>
            <a:r>
              <a:rPr lang="en-US" sz="2400" dirty="0" smtClean="0"/>
              <a:t>Initialize strategies using ICM</a:t>
            </a:r>
          </a:p>
          <a:p>
            <a:r>
              <a:rPr lang="en-US" sz="2400" dirty="0" smtClean="0"/>
              <a:t>Inner loop:</a:t>
            </a:r>
          </a:p>
          <a:p>
            <a:pPr lvl="1"/>
            <a:r>
              <a:rPr lang="en-US" sz="2400" dirty="0" smtClean="0"/>
              <a:t>Create MDP M induced from strategy profile</a:t>
            </a:r>
          </a:p>
          <a:p>
            <a:pPr lvl="1"/>
            <a:r>
              <a:rPr lang="en-US" sz="2400" dirty="0" smtClean="0"/>
              <a:t>Solve M using policy iteration variant (from previous slide)</a:t>
            </a:r>
          </a:p>
          <a:p>
            <a:r>
              <a:rPr lang="en-US" sz="2400" dirty="0" smtClean="0"/>
              <a:t>Outer loop:</a:t>
            </a:r>
          </a:p>
          <a:p>
            <a:pPr lvl="1"/>
            <a:r>
              <a:rPr lang="en-US" sz="2400" dirty="0" smtClean="0"/>
              <a:t>Combine optimal policy of M with previous strategy using fictitious play updating rule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Third new algorithm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Using value iteration variant as the inner loop</a:t>
            </a:r>
          </a:p>
          <a:p>
            <a:r>
              <a:rPr lang="en-US" sz="2800" dirty="0" smtClean="0"/>
              <a:t>Again we use MDP solving as inner loop and fictitious play as outer loop</a:t>
            </a:r>
          </a:p>
          <a:p>
            <a:r>
              <a:rPr lang="en-US" sz="2800" dirty="0" smtClean="0"/>
              <a:t>Same as previous algorithm except different inner loop</a:t>
            </a:r>
          </a:p>
          <a:p>
            <a:endParaRPr lang="en-US" sz="2800" dirty="0" smtClean="0"/>
          </a:p>
          <a:p>
            <a:r>
              <a:rPr lang="en-US" sz="2800" dirty="0" smtClean="0"/>
              <a:t>New inner loop:</a:t>
            </a:r>
          </a:p>
          <a:p>
            <a:pPr lvl="1"/>
            <a:r>
              <a:rPr lang="en-US" sz="2400" dirty="0" smtClean="0"/>
              <a:t>Value iteration, but make sure initializations are pessimistic (underestimates of optimal values in the MDP)</a:t>
            </a:r>
          </a:p>
          <a:p>
            <a:pPr lvl="1"/>
            <a:r>
              <a:rPr lang="en-US" sz="2400" dirty="0" smtClean="0"/>
              <a:t>Pessimistic initialization can be accomplished by matrix inversion using outer loop strategy as initialization in induced MDP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62640"/>
            <a:ext cx="8731250" cy="7493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977040"/>
            <a:ext cx="8851018" cy="48895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400" dirty="0" smtClean="0"/>
              <a:t>Domain-independent techniques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400" dirty="0" smtClean="0"/>
              <a:t>Automated lossless abstraction 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sz="2000" dirty="0" smtClean="0"/>
              <a:t>Solved Rhode Island Hold’em exactly</a:t>
            </a:r>
          </a:p>
          <a:p>
            <a:pPr lvl="2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3.1 billion nodes in game tree, biggest solved before had 140,000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400" dirty="0" smtClean="0"/>
              <a:t>Automated lossy abstraction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sz="2000" dirty="0" smtClean="0"/>
              <a:t>k-means clustering &amp; integer programming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sz="2000" dirty="0" smtClean="0"/>
              <a:t>Potential-aware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400" dirty="0" smtClean="0"/>
              <a:t>Novel scalable equilibrium-finding algorithms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sz="2000" dirty="0" smtClean="0"/>
              <a:t>Scalable EGT &amp; iterated smoothing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400" dirty="0" smtClean="0"/>
              <a:t>DBs, data structures, …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400" dirty="0" smtClean="0"/>
              <a:t>Won AAAI-08 Computer Poker Competition Limit Texas Hold’em bankroll category (and did best in bankroll in No-Limit also)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sz="2000" dirty="0" smtClean="0"/>
              <a:t>Competitive with world’s best professional poker players?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400" dirty="0" smtClean="0"/>
              <a:t>First algorithms for solving large stochastic games with &gt;2 players (3-player jam/fold poker tournaments)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31636"/>
            <a:ext cx="8731250" cy="624667"/>
          </a:xfrm>
        </p:spPr>
        <p:txBody>
          <a:bodyPr/>
          <a:lstStyle/>
          <a:p>
            <a:r>
              <a:rPr lang="en-US" sz="4000" dirty="0" smtClean="0"/>
              <a:t>Current &amp; future research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685" y="891912"/>
            <a:ext cx="8610600" cy="51181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400" dirty="0" smtClean="0"/>
              <a:t>Abstraction</a:t>
            </a:r>
          </a:p>
          <a:p>
            <a:pPr lvl="1">
              <a:defRPr/>
            </a:pPr>
            <a:r>
              <a:rPr lang="en-US" sz="1800" dirty="0" smtClean="0"/>
              <a:t>Provable approximation (</a:t>
            </a:r>
            <a:r>
              <a:rPr lang="en-US" sz="1800" i="1" dirty="0" smtClean="0"/>
              <a:t>ex ante / ex post</a:t>
            </a:r>
            <a:r>
              <a:rPr lang="en-US" sz="1800" dirty="0" smtClean="0"/>
              <a:t>)</a:t>
            </a:r>
          </a:p>
          <a:p>
            <a:pPr lvl="1">
              <a:defRPr/>
            </a:pPr>
            <a:r>
              <a:rPr lang="en-US" sz="1800" dirty="0" smtClean="0"/>
              <a:t>Action abstraction (requires reverse model) -&gt; </a:t>
            </a:r>
            <a:r>
              <a:rPr lang="en-US" sz="1800" i="1" dirty="0" smtClean="0"/>
              <a:t>Tartanian</a:t>
            </a:r>
            <a:r>
              <a:rPr lang="en-US" sz="1800" dirty="0" smtClean="0"/>
              <a:t> for No-Limit Texas Hold’em [Gilpin, Sandholm &amp; S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ø</a:t>
            </a:r>
            <a:r>
              <a:rPr lang="en-US" sz="1800" dirty="0" smtClean="0"/>
              <a:t>rensen AAMAS-08]</a:t>
            </a:r>
          </a:p>
          <a:p>
            <a:pPr lvl="1">
              <a:defRPr/>
            </a:pPr>
            <a:r>
              <a:rPr lang="en-US" sz="1800" dirty="0" smtClean="0"/>
              <a:t>Other types of abstraction</a:t>
            </a:r>
          </a:p>
          <a:p>
            <a:pPr>
              <a:defRPr/>
            </a:pPr>
            <a:r>
              <a:rPr lang="en-US" sz="2000" dirty="0" smtClean="0"/>
              <a:t>Equilibrium-finding algorithms with even better scalability</a:t>
            </a:r>
          </a:p>
          <a:p>
            <a:pPr>
              <a:defRPr/>
            </a:pPr>
            <a:r>
              <a:rPr lang="en-US" sz="2000" dirty="0" smtClean="0"/>
              <a:t>Other solution concepts: sequential equilibrium, coalitional deviations,…</a:t>
            </a:r>
          </a:p>
          <a:p>
            <a:pPr>
              <a:defRPr/>
            </a:pPr>
            <a:r>
              <a:rPr lang="en-US" sz="2000" dirty="0" smtClean="0"/>
              <a:t>Even larger #players (cash game &amp; tournament)</a:t>
            </a:r>
          </a:p>
          <a:p>
            <a:pPr>
              <a:defRPr/>
            </a:pPr>
            <a:r>
              <a:rPr lang="en-US" sz="2000" dirty="0" smtClean="0"/>
              <a:t>Opponent modeling</a:t>
            </a:r>
          </a:p>
          <a:p>
            <a:pPr>
              <a:defRPr/>
            </a:pPr>
            <a:r>
              <a:rPr lang="en-US" sz="2000" dirty="0" smtClean="0"/>
              <a:t>Actions beyond the ones discussed in the rules: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/>
              <a:t>Explicit information-revelation actions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/>
              <a:t>Timing, …</a:t>
            </a:r>
          </a:p>
          <a:p>
            <a:pPr>
              <a:defRPr/>
            </a:pPr>
            <a:r>
              <a:rPr lang="en-US" sz="2000" dirty="0" smtClean="0"/>
              <a:t>Trying these techniques in other games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filters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990600"/>
            <a:ext cx="8577262" cy="5638800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Observation</a:t>
            </a:r>
            <a:r>
              <a:rPr lang="en-US" smtClean="0"/>
              <a:t>: We can make games smaller by filtering the information a player receives</a:t>
            </a:r>
          </a:p>
          <a:p>
            <a:endParaRPr lang="en-US" smtClean="0"/>
          </a:p>
          <a:p>
            <a:r>
              <a:rPr lang="en-US" smtClean="0"/>
              <a:t>Instead of observing a specific signal exactly, a player instead observes a </a:t>
            </a:r>
            <a:r>
              <a:rPr lang="en-US" b="1" smtClean="0">
                <a:solidFill>
                  <a:srgbClr val="00CC00"/>
                </a:solidFill>
              </a:rPr>
              <a:t>filtered set</a:t>
            </a:r>
            <a:r>
              <a:rPr lang="en-US" smtClean="0"/>
              <a:t> of signals</a:t>
            </a:r>
          </a:p>
          <a:p>
            <a:pPr lvl="1"/>
            <a:r>
              <a:rPr lang="en-US" i="1" smtClean="0"/>
              <a:t>E.g.</a:t>
            </a:r>
            <a:r>
              <a:rPr lang="en-US" smtClean="0"/>
              <a:t> receiving signal {</a:t>
            </a:r>
            <a:r>
              <a:rPr lang="en-US" smtClean="0">
                <a:solidFill>
                  <a:schemeClr val="tx1"/>
                </a:solidFill>
              </a:rPr>
              <a:t>A</a:t>
            </a:r>
            <a:r>
              <a:rPr lang="en-US" smtClean="0">
                <a:solidFill>
                  <a:schemeClr val="tx1"/>
                </a:solidFill>
                <a:cs typeface="Times New Roman" pitchFamily="18" charset="0"/>
              </a:rPr>
              <a:t>♠,A♣,A♥,A♦</a:t>
            </a:r>
            <a:r>
              <a:rPr lang="en-US" smtClean="0"/>
              <a:t>} instead of </a:t>
            </a:r>
            <a:r>
              <a:rPr lang="en-US" smtClean="0">
                <a:solidFill>
                  <a:schemeClr val="tx1"/>
                </a:solidFill>
                <a:cs typeface="Times New Roman" pitchFamily="18" charset="0"/>
              </a:rPr>
              <a:t>A♥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0000"/>
                  </a:schemeClr>
                </a:solidFill>
              </a:rPr>
              <a:t>Signal tree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Each edge corresponds to the revelation of some signal by nature to at least one player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Our abstraction algorithms operate on it</a:t>
            </a:r>
          </a:p>
          <a:p>
            <a:pPr lvl="1"/>
            <a:r>
              <a:rPr lang="en-US" dirty="0" smtClean="0"/>
              <a:t>Don’t load full game into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pnash.aaai05">
  <a:themeElements>
    <a:clrScheme name="">
      <a:dk1>
        <a:srgbClr val="FFFFCC"/>
      </a:dk1>
      <a:lt1>
        <a:srgbClr val="FFFFFF"/>
      </a:lt1>
      <a:dk2>
        <a:srgbClr val="FFFF66"/>
      </a:dk2>
      <a:lt2>
        <a:srgbClr val="808080"/>
      </a:lt2>
      <a:accent1>
        <a:srgbClr val="00CC99"/>
      </a:accent1>
      <a:accent2>
        <a:srgbClr val="99CCFF"/>
      </a:accent2>
      <a:accent3>
        <a:srgbClr val="FFFFFF"/>
      </a:accent3>
      <a:accent4>
        <a:srgbClr val="DADAAE"/>
      </a:accent4>
      <a:accent5>
        <a:srgbClr val="AAE2CA"/>
      </a:accent5>
      <a:accent6>
        <a:srgbClr val="8AB9E7"/>
      </a:accent6>
      <a:hlink>
        <a:srgbClr val="FF9999"/>
      </a:hlink>
      <a:folHlink>
        <a:srgbClr val="B2B2B2"/>
      </a:folHlink>
    </a:clrScheme>
    <a:fontScheme name="mipnash.aaai05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mipnash.aaai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nash.aaai0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 Documents on D\ppt\mipnash.aaai05.ppt</Template>
  <TotalTime>3281</TotalTime>
  <Words>4080</Words>
  <Application>Microsoft PowerPoint</Application>
  <PresentationFormat>On-screen Show (4:3)</PresentationFormat>
  <Paragraphs>614</Paragraphs>
  <Slides>75</Slides>
  <Notes>52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mipnash.aaai05</vt:lpstr>
      <vt:lpstr>Sequential imperfect-information games Case study: Poker </vt:lpstr>
      <vt:lpstr>Sequential imperfect information games</vt:lpstr>
      <vt:lpstr>Poker</vt:lpstr>
      <vt:lpstr>Finding equilibria</vt:lpstr>
      <vt:lpstr>Our approach [Gilpin &amp; Sandholm EC’06, JACM’07] Now used by all competitive Texas Hold’em programs</vt:lpstr>
      <vt:lpstr>Outline</vt:lpstr>
      <vt:lpstr>Lossless abstraction [Gilpin &amp; Sandholm EC’06, JACM’07]</vt:lpstr>
      <vt:lpstr>Information filters</vt:lpstr>
      <vt:lpstr>Signal tree</vt:lpstr>
      <vt:lpstr>Isomorphic relation</vt:lpstr>
      <vt:lpstr>Abstraction transformation</vt:lpstr>
      <vt:lpstr>Slide 12</vt:lpstr>
      <vt:lpstr>Slide 13</vt:lpstr>
      <vt:lpstr>Slide 14</vt:lpstr>
      <vt:lpstr>GameShrink algorithm</vt:lpstr>
      <vt:lpstr>Algorithmic techniques for making GameShrink faster</vt:lpstr>
      <vt:lpstr>Solving Rhode Island Hold’em poker</vt:lpstr>
      <vt:lpstr>Lossy abstraction</vt:lpstr>
      <vt:lpstr>Texas Hold’em poker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GS1</vt:lpstr>
      <vt:lpstr>GS1 [Gilpin &amp; Sandholm AAAI’06]</vt:lpstr>
      <vt:lpstr>GS1</vt:lpstr>
      <vt:lpstr>Some additional techniques used</vt:lpstr>
      <vt:lpstr>GS1 results</vt:lpstr>
      <vt:lpstr>GS2 [Gilpin &amp; Sandholm AAMAS’07]</vt:lpstr>
      <vt:lpstr>GS2</vt:lpstr>
      <vt:lpstr>Optimized approximate abstractions</vt:lpstr>
      <vt:lpstr>Phase I (first three rounds)</vt:lpstr>
      <vt:lpstr>Mitigating effect of round-based abstraction (i.e., having 2 phases)</vt:lpstr>
      <vt:lpstr>Phase II (rounds 3 and 4)</vt:lpstr>
      <vt:lpstr>Precompute several databases</vt:lpstr>
      <vt:lpstr>GS2 experiments</vt:lpstr>
      <vt:lpstr>GS3</vt:lpstr>
      <vt:lpstr>Entire game solved holistically</vt:lpstr>
      <vt:lpstr>Potential-aware automated abstraction</vt:lpstr>
      <vt:lpstr>Slide 44</vt:lpstr>
      <vt:lpstr>Bottom-up pass to determine abstraction for round 1</vt:lpstr>
      <vt:lpstr>Determining abstraction for round 2</vt:lpstr>
      <vt:lpstr>Determining abstraction for round 3</vt:lpstr>
      <vt:lpstr>Determining abstraction for round 4</vt:lpstr>
      <vt:lpstr>Potential-aware vs win-probability-based abstraction</vt:lpstr>
      <vt:lpstr>Potential-aware vs win-probability-based abstraction</vt:lpstr>
      <vt:lpstr>Equilibrium-finding algorithms</vt:lpstr>
      <vt:lpstr>Scalability of (near-)equilibrium finding in 2-person 0-sum games Manual approaches can only solve games with a handful of nodes</vt:lpstr>
      <vt:lpstr>(Un)scalability of LP solvers</vt:lpstr>
      <vt:lpstr>Excessive gap technique (EGT)</vt:lpstr>
      <vt:lpstr>Scalable EGT [Gilpin, Hoda, Peña, Sandholm WINE’07] Memory saving in poker &amp; many other games</vt:lpstr>
      <vt:lpstr>Memory usage</vt:lpstr>
      <vt:lpstr>Memory usage</vt:lpstr>
      <vt:lpstr>Scalable EGT [Gilpin, Hoda, Peña, Sandholm WINE’07]  Speed</vt:lpstr>
      <vt:lpstr>Iterated smoothing [Gilpin, Peña &amp; Sandholm AAAI-08]</vt:lpstr>
      <vt:lpstr>Solving GS3’s four-round model [Gilpin, Sandholm &amp; Sørensen AAAI’07]</vt:lpstr>
      <vt:lpstr>Results (for GS4)</vt:lpstr>
      <vt:lpstr>Comparison to prior poker AI</vt:lpstr>
      <vt:lpstr>Slide 63</vt:lpstr>
      <vt:lpstr>&gt;2 players</vt:lpstr>
      <vt:lpstr>Games with &gt;2 players </vt:lpstr>
      <vt:lpstr>Poker tournaments</vt:lpstr>
      <vt:lpstr>Jam/fold strategies</vt:lpstr>
      <vt:lpstr>Our first algorithm</vt:lpstr>
      <vt:lpstr>Ex-post check</vt:lpstr>
      <vt:lpstr>New algorithms [Ganzfried &amp; Sandholm IJCAI-09]</vt:lpstr>
      <vt:lpstr>Best one of the new algorithms</vt:lpstr>
      <vt:lpstr>Second new algorithm</vt:lpstr>
      <vt:lpstr>Third new algorithm</vt:lpstr>
      <vt:lpstr>Summary</vt:lpstr>
      <vt:lpstr>Current &amp; future research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sandholm</cp:lastModifiedBy>
  <cp:revision>1305</cp:revision>
  <dcterms:created xsi:type="dcterms:W3CDTF">1601-01-01T00:00:00Z</dcterms:created>
  <dcterms:modified xsi:type="dcterms:W3CDTF">2009-04-28T05:37:28Z</dcterms:modified>
</cp:coreProperties>
</file>