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545" r:id="rId2"/>
    <p:sldId id="558" r:id="rId3"/>
    <p:sldId id="588" r:id="rId4"/>
    <p:sldId id="587" r:id="rId5"/>
    <p:sldId id="592" r:id="rId6"/>
    <p:sldId id="555" r:id="rId7"/>
    <p:sldId id="589" r:id="rId8"/>
    <p:sldId id="590" r:id="rId9"/>
    <p:sldId id="591" r:id="rId10"/>
    <p:sldId id="59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F51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15006" autoAdjust="0"/>
    <p:restoredTop sz="82700" autoAdjust="0"/>
  </p:normalViewPr>
  <p:slideViewPr>
    <p:cSldViewPr>
      <p:cViewPr>
        <p:scale>
          <a:sx n="100" d="100"/>
          <a:sy n="100" d="100"/>
        </p:scale>
        <p:origin x="-200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034DA5-E182-3940-9D69-A7EB75600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74966-BF17-7A41-95DA-E895BD97E1BD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034DA5-E182-3940-9D69-A7EB7560069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034DA5-E182-3940-9D69-A7EB7560069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096000"/>
            <a:ext cx="762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7" name="Picture 14" descr="template logo"/>
          <p:cNvPicPr>
            <a:picLocks noChangeAspect="1" noChangeArrowheads="1"/>
          </p:cNvPicPr>
          <p:nvPr userDrawn="1"/>
        </p:nvPicPr>
        <p:blipFill>
          <a:blip r:embed="rId2"/>
          <a:srcRect l="35298" t="17647" r="52591" b="66690"/>
          <a:stretch>
            <a:fillRect/>
          </a:stretch>
        </p:blipFill>
        <p:spPr bwMode="auto">
          <a:xfrm>
            <a:off x="76200" y="6121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6002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5181600" cy="1143000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fld id="{2BF39825-56C3-4747-8D6B-12357765F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CAB80-5511-6C47-AA0A-17D4F6303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457200"/>
            <a:ext cx="21526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055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2B36-99DC-3F44-8C49-D9158C9F1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CCCC-1316-3F4E-932E-181A13E0C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0AC5-0B94-9040-9232-33C7EE691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43200" y="1981200"/>
            <a:ext cx="61722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41656-1DE1-204A-B71E-FC2EC7FFB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0C40-FFE5-644D-AA7F-B11DC7B2C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FC6C-6C86-F444-8E64-9FFBFB328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FECCE-6E1F-9741-B7E0-124B50506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72C7D-1A5D-7541-B6BE-C82E1122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8656-5870-7647-BB42-CD519A4DB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18FB-9E87-AD4F-8939-8B1FEC028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44FD-207A-924E-ABDC-A9C42DF3A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6C9C-207F-0D48-8225-81029A6D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19812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fld id="{6C1D29D3-632B-C84A-84C4-DE9467736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590800" y="6477000"/>
            <a:ext cx="6553200" cy="381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52400" y="64770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 smtClean="0">
                <a:solidFill>
                  <a:schemeClr val="bg1"/>
                </a:solidFill>
                <a:latin typeface="Georgia"/>
                <a:cs typeface="Georgia"/>
              </a:rPr>
              <a:t>05.899 &amp; 499</a:t>
            </a:r>
            <a:endParaRPr lang="en-US" sz="1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743200" y="6477000"/>
            <a:ext cx="617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4064000" algn="r"/>
                <a:tab pos="5943600" algn="r"/>
              </a:tabLst>
              <a:defRPr/>
            </a:pPr>
            <a:r>
              <a:rPr lang="en-US" sz="1400" dirty="0" smtClean="0">
                <a:latin typeface="Georgia"/>
                <a:cs typeface="Georgia"/>
              </a:rPr>
              <a:t>Designing Mobile Services	Spring 2011	</a:t>
            </a:r>
            <a:r>
              <a:rPr lang="en-US" sz="1400" dirty="0">
                <a:latin typeface="Georgia"/>
                <a:cs typeface="Georgia"/>
              </a:rPr>
              <a:t> </a:t>
            </a:r>
            <a:fld id="{2A71DA69-954A-0342-9409-D31BCD5F7BF2}" type="slidenum">
              <a:rPr lang="en-US" sz="1400">
                <a:latin typeface="Georgia"/>
                <a:cs typeface="Georgia"/>
              </a:rPr>
              <a:pPr>
                <a:spcBef>
                  <a:spcPct val="50000"/>
                </a:spcBef>
                <a:tabLst>
                  <a:tab pos="4064000" algn="r"/>
                  <a:tab pos="5943600" algn="r"/>
                </a:tabLst>
                <a:defRPr/>
              </a:pPr>
              <a:t>‹#›</a:t>
            </a:fld>
            <a:endParaRPr lang="en-US" sz="1400" dirty="0">
              <a:latin typeface="Georgia"/>
              <a:cs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/>
          <a:ea typeface="ＭＳ Ｐゴシック" pitchFamily="-65" charset="-128"/>
          <a:cs typeface="Georgi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9pPr>
    </p:titleStyle>
    <p:bodyStyle>
      <a:lvl1pPr marL="0" indent="0" algn="l" rtl="0" eaLnBrk="0" fontAlgn="base" hangingPunct="0">
        <a:spcBef>
          <a:spcPct val="60000"/>
        </a:spcBef>
        <a:spcAft>
          <a:spcPct val="0"/>
        </a:spcAft>
        <a:defRPr sz="24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2590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endParaRPr lang="en-US" sz="6600">
              <a:solidFill>
                <a:schemeClr val="bg1"/>
              </a:solidFill>
              <a:latin typeface="Bernhard Modern Std Italic" pitchFamily="-65" charset="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05.899/499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Revisiting Value |Estimating Costs and Revenue</a:t>
            </a:r>
            <a:endParaRPr lang="en-US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6096000" cy="281940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Jim Morris</a:t>
            </a:r>
          </a:p>
          <a:p>
            <a:pPr marL="0" indent="0" eaLnBrk="1" hangingPunct="1"/>
            <a:r>
              <a:rPr lang="en-US" dirty="0" smtClean="0"/>
              <a:t>John </a:t>
            </a:r>
            <a:r>
              <a:rPr lang="en-US" dirty="0"/>
              <a:t>Zimmerman</a:t>
            </a:r>
            <a:endParaRPr lang="en-US" dirty="0" smtClean="0"/>
          </a:p>
          <a:p>
            <a:pPr marL="0" indent="0" eaLnBrk="1" hangingPunct="1"/>
            <a:endParaRPr lang="en-US" sz="2200" dirty="0" smtClean="0"/>
          </a:p>
          <a:p>
            <a:pPr marL="0" indent="0" eaLnBrk="1" hangingPunct="1"/>
            <a:r>
              <a:rPr lang="en-US" sz="4400" dirty="0" smtClean="0"/>
              <a:t> </a:t>
            </a:r>
          </a:p>
          <a:p>
            <a:pPr marL="0" indent="0" eaLnBrk="1" hangingPunct="1"/>
            <a:r>
              <a:rPr lang="en-US" sz="1800" dirty="0" smtClean="0"/>
              <a:t>Spring Semester 2011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BOA: back of the envelope</a:t>
            </a:r>
          </a:p>
          <a:p>
            <a:r>
              <a:rPr lang="en-US" dirty="0" smtClean="0"/>
              <a:t>WAG: wild ass guess</a:t>
            </a:r>
          </a:p>
          <a:p>
            <a:r>
              <a:rPr lang="en-US" dirty="0" smtClean="0"/>
              <a:t>YAGNI: you </a:t>
            </a:r>
            <a:r>
              <a:rPr lang="en-US" dirty="0" err="1" smtClean="0"/>
              <a:t>ain’t</a:t>
            </a:r>
            <a:r>
              <a:rPr lang="en-US" dirty="0" smtClean="0"/>
              <a:t> </a:t>
            </a:r>
            <a:r>
              <a:rPr lang="en-US" dirty="0" err="1" smtClean="0"/>
              <a:t>gonna</a:t>
            </a:r>
            <a:r>
              <a:rPr lang="en-US" dirty="0" smtClean="0"/>
              <a:t> </a:t>
            </a:r>
            <a:r>
              <a:rPr lang="en-US" smtClean="0"/>
              <a:t>need 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revisit Value/Revenue Flow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Think of this as a social ecology. Design a stable and sustaining social-system.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Update diagram using distinct markings for implicit value, intrinsic value, extrinsic value, and revenue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Use personas to replace roles in diagram. Question if your persona would be motivated to act based on the implication of the diagram.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Iterate persona and/or diagram to improve the fit in terms of persona believability/motivation to act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Apply a time-unit to your diagram (1 month, 1 quarter, etc.). Estimate the number of transactions across each flow line. Capture rationale for estimates and keep the values as variables for financial analysis.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 smtClean="0"/>
          </a:p>
          <a:p>
            <a:r>
              <a:rPr lang="en-US" sz="1600" dirty="0" smtClean="0"/>
              <a:t>This is the Refinement/Evaluative Phase … so refine and evaluate, then refine and evaluate …</a:t>
            </a:r>
          </a:p>
          <a:p>
            <a:pPr marL="342900" indent="-342900"/>
            <a:endParaRPr lang="en-US" sz="14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Value/Revenue Flow Key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0" y="4648200"/>
            <a:ext cx="1905000" cy="1066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Georgia"/>
              <a:cs typeface="Georgia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Georgia"/>
                <a:cs typeface="Georgia"/>
              </a:rPr>
              <a:t>Commercial Entity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3810000" y="4419600"/>
            <a:ext cx="1524000" cy="1524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cs typeface="Georgia"/>
              </a:rPr>
              <a:t>Persona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636648" y="4037012"/>
            <a:ext cx="1447800" cy="1588"/>
          </a:xfrm>
          <a:prstGeom prst="straightConnector1">
            <a:avLst/>
          </a:prstGeom>
          <a:ln>
            <a:solidFill>
              <a:srgbClr val="4F51C9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 bwMode="auto">
          <a:xfrm>
            <a:off x="4636648" y="3503612"/>
            <a:ext cx="1447800" cy="1588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 bwMode="auto">
          <a:xfrm>
            <a:off x="4636648" y="2513012"/>
            <a:ext cx="1447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 bwMode="auto">
          <a:xfrm>
            <a:off x="4636648" y="3046412"/>
            <a:ext cx="1447800" cy="1588"/>
          </a:xfrm>
          <a:prstGeom prst="straightConnector1">
            <a:avLst/>
          </a:prstGeom>
          <a:ln w="127000">
            <a:solidFill>
              <a:srgbClr val="008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72496" y="2286000"/>
            <a:ext cx="1699504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latin typeface="Georgia"/>
                <a:cs typeface="Georgia"/>
              </a:rPr>
              <a:t>Extrinsic value</a:t>
            </a:r>
          </a:p>
          <a:p>
            <a:pPr>
              <a:spcAft>
                <a:spcPts val="1800"/>
              </a:spcAft>
            </a:pPr>
            <a:r>
              <a:rPr lang="en-US" sz="1800" dirty="0" smtClean="0">
                <a:latin typeface="Georgia"/>
                <a:cs typeface="Georgia"/>
              </a:rPr>
              <a:t>Revenue</a:t>
            </a:r>
          </a:p>
          <a:p>
            <a:pPr>
              <a:spcAft>
                <a:spcPts val="1800"/>
              </a:spcAft>
            </a:pPr>
            <a:r>
              <a:rPr lang="en-US" sz="1800" dirty="0" smtClean="0">
                <a:latin typeface="Georgia"/>
                <a:cs typeface="Georgia"/>
              </a:rPr>
              <a:t>Intrinsic value</a:t>
            </a:r>
          </a:p>
          <a:p>
            <a:pPr>
              <a:spcAft>
                <a:spcPts val="1800"/>
              </a:spcAft>
            </a:pPr>
            <a:r>
              <a:rPr lang="en-US" sz="1800" dirty="0" smtClean="0">
                <a:latin typeface="Georgia"/>
                <a:cs typeface="Georgia"/>
              </a:rPr>
              <a:t>Implicit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Translation of TV Shows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057400"/>
            <a:ext cx="1905000" cy="1066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cs typeface="Georgia"/>
              </a:rPr>
              <a:t>Web TV Show Distributor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04800" y="2057400"/>
            <a:ext cx="1905000" cy="1066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cs typeface="Georgia"/>
              </a:rPr>
              <a:t>Broadcaster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934200" y="2057400"/>
            <a:ext cx="1905000" cy="1066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cs typeface="Georgia"/>
              </a:rPr>
              <a:t>Companies that want to advertise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810000" y="4419600"/>
            <a:ext cx="1524000" cy="1524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cs typeface="Georgia"/>
              </a:rPr>
              <a:t>Chinese/(English) speaking TV Show Fan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800" y="4495800"/>
            <a:ext cx="1905000" cy="1066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cs typeface="Georgia"/>
              </a:rPr>
              <a:t>TV Show Fan Websites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086600" y="4419600"/>
            <a:ext cx="1524000" cy="1524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0"/>
                  <a:lumOff val="5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cs typeface="Georgia"/>
              </a:rPr>
              <a:t>Chinese speaking TV Show Watcher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209800" y="2438400"/>
            <a:ext cx="1371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 rot="10800000">
            <a:off x="2209800" y="2743200"/>
            <a:ext cx="1371600" cy="1588"/>
          </a:xfrm>
          <a:prstGeom prst="straightConnector1">
            <a:avLst/>
          </a:prstGeom>
          <a:ln w="127000">
            <a:solidFill>
              <a:srgbClr val="008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1" y="1828800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TV show exchanged for money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 flipH="1" flipV="1">
            <a:off x="2095500" y="3238500"/>
            <a:ext cx="1676400" cy="1447800"/>
          </a:xfrm>
          <a:prstGeom prst="straightConnector1">
            <a:avLst/>
          </a:prstGeom>
          <a:ln>
            <a:solidFill>
              <a:srgbClr val="4F51C9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76400" y="36576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Extract names and contacts of fans who speak Chinese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6200000" flipH="1">
            <a:off x="3314700" y="3695700"/>
            <a:ext cx="1371600" cy="22860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3657600"/>
            <a:ext cx="838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Invite to translate. Share reputation ratings from watchers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4191000" y="3810000"/>
            <a:ext cx="1371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6800" y="386411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Translate TV shows into Chinese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486400" y="2438400"/>
            <a:ext cx="1447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 bwMode="auto">
          <a:xfrm rot="10800000">
            <a:off x="5486400" y="2743200"/>
            <a:ext cx="1447800" cy="1588"/>
          </a:xfrm>
          <a:prstGeom prst="straightConnector1">
            <a:avLst/>
          </a:prstGeom>
          <a:ln w="127000">
            <a:solidFill>
              <a:srgbClr val="008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62600" y="1828800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TV show ad exchanged for money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16200000" flipH="1">
            <a:off x="5257800" y="3124200"/>
            <a:ext cx="1828800" cy="1828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43600" y="4648200"/>
            <a:ext cx="91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Watch TV shows with Chinese translations and ads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rot="10800000">
            <a:off x="5410200" y="3124200"/>
            <a:ext cx="1981200" cy="1447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29400" y="3276600"/>
            <a:ext cx="1219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Watch Ads.</a:t>
            </a:r>
          </a:p>
          <a:p>
            <a:r>
              <a:rPr lang="en-US" sz="1000" dirty="0" smtClean="0">
                <a:latin typeface="Georgia"/>
                <a:cs typeface="Georgia"/>
              </a:rPr>
              <a:t>Share ratings for translators.</a:t>
            </a:r>
          </a:p>
          <a:p>
            <a:r>
              <a:rPr lang="en-US" sz="1000" dirty="0" smtClean="0">
                <a:latin typeface="Georgia"/>
                <a:cs typeface="Georgia"/>
              </a:rPr>
              <a:t>Share comments on translation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7352506" y="3771900"/>
            <a:ext cx="1296988" cy="1588"/>
          </a:xfrm>
          <a:prstGeom prst="straightConnector1">
            <a:avLst/>
          </a:prstGeom>
          <a:ln w="127000">
            <a:solidFill>
              <a:srgbClr val="008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077200" y="3733800"/>
            <a:ext cx="83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Buy product or service</a:t>
            </a:r>
            <a:endParaRPr lang="en-US" sz="1000" dirty="0">
              <a:latin typeface="Georgia"/>
              <a:cs typeface="Georgia"/>
            </a:endParaRPr>
          </a:p>
        </p:txBody>
      </p:sp>
      <p:cxnSp>
        <p:nvCxnSpPr>
          <p:cNvPr id="43" name="Straight Arrow Connector 42"/>
          <p:cNvCxnSpPr>
            <a:endCxn id="7" idx="2"/>
          </p:cNvCxnSpPr>
          <p:nvPr/>
        </p:nvCxnSpPr>
        <p:spPr bwMode="auto">
          <a:xfrm>
            <a:off x="2209800" y="5029200"/>
            <a:ext cx="1600200" cy="15240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362200" y="5181600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eorgia"/>
                <a:cs typeface="Georgia"/>
              </a:rPr>
              <a:t>Love to talk about specific TV show. They are a fan</a:t>
            </a:r>
            <a:endParaRPr lang="en-US" sz="10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market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people fall within the range of all of the personas?</a:t>
            </a:r>
          </a:p>
          <a:p>
            <a:r>
              <a:rPr lang="en-US" dirty="0" smtClean="0"/>
              <a:t>How many of these will you get to use your product (3%)?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transactions </a:t>
            </a:r>
            <a:br>
              <a:rPr lang="en-US" dirty="0" smtClean="0"/>
            </a:br>
            <a:r>
              <a:rPr lang="en-US" dirty="0" smtClean="0"/>
              <a:t>per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Estimate for 100 most popular TV shows.</a:t>
            </a:r>
          </a:p>
          <a:p>
            <a:r>
              <a:rPr lang="en-US" sz="1600" dirty="0" smtClean="0"/>
              <a:t>Purchase TV shows (on average) 5 per broadcaster; need to negotiate 20 contracts per year; 1.67 contracts per month.</a:t>
            </a:r>
          </a:p>
          <a:p>
            <a:r>
              <a:rPr lang="en-US" sz="1600" dirty="0" smtClean="0"/>
              <a:t>Each show has 24 episodes per year … roughly 2 per month.</a:t>
            </a:r>
          </a:p>
          <a:p>
            <a:r>
              <a:rPr lang="en-US" sz="1600" dirty="0" smtClean="0"/>
              <a:t>Need 8 fans to translate each TV show. (First pass, proofer, timer, final edit; at least 2 teams per show)</a:t>
            </a:r>
          </a:p>
          <a:p>
            <a:r>
              <a:rPr lang="en-US" sz="1600" dirty="0" smtClean="0"/>
              <a:t>At 200 </a:t>
            </a:r>
            <a:r>
              <a:rPr lang="en-US" sz="1600" dirty="0" smtClean="0"/>
              <a:t>unique </a:t>
            </a:r>
            <a:r>
              <a:rPr lang="en-US" sz="1600" dirty="0" smtClean="0"/>
              <a:t>episodes per month, need 1600 translators. Estimate 0.5 year effort per translator. </a:t>
            </a:r>
            <a:br>
              <a:rPr lang="en-US" sz="1600" dirty="0" smtClean="0"/>
            </a:br>
            <a:r>
              <a:rPr lang="en-US" sz="1600" b="1" dirty="0" smtClean="0"/>
              <a:t>Must recruit 267 translators per month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Estimate 10 million+ </a:t>
            </a:r>
            <a:r>
              <a:rPr lang="en-US" sz="1600" dirty="0" smtClean="0"/>
              <a:t>streams </a:t>
            </a:r>
            <a:r>
              <a:rPr lang="en-US" sz="1600" dirty="0" smtClean="0"/>
              <a:t>per show; 2 billion episodes streamed per month.</a:t>
            </a:r>
          </a:p>
          <a:p>
            <a:r>
              <a:rPr lang="en-US" sz="1600" dirty="0" smtClean="0"/>
              <a:t>Estimate 12 ads per episode; </a:t>
            </a:r>
            <a:r>
              <a:rPr lang="en-US" sz="1600" b="1" dirty="0" smtClean="0"/>
              <a:t>24 billion ads played</a:t>
            </a:r>
            <a:r>
              <a:rPr lang="en-US" sz="1600" dirty="0" smtClean="0"/>
              <a:t>. </a:t>
            </a:r>
            <a:br>
              <a:rPr lang="en-US" sz="1600" dirty="0" smtClean="0"/>
            </a:br>
            <a:r>
              <a:rPr lang="en-US" sz="1600" dirty="0" smtClean="0"/>
              <a:t>200 unique episodes; 2400 ad spots to sell each month.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Upfront development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Hours of software development based on use cases.</a:t>
            </a:r>
          </a:p>
          <a:p>
            <a:r>
              <a:rPr lang="en-US" sz="2000" dirty="0" smtClean="0"/>
              <a:t>Initial marketing budget to recruit translators and viewers.</a:t>
            </a:r>
          </a:p>
          <a:p>
            <a:r>
              <a:rPr lang="en-US" sz="2000" dirty="0" smtClean="0"/>
              <a:t>Negotiations with broadcasters.</a:t>
            </a:r>
          </a:p>
          <a:p>
            <a:r>
              <a:rPr lang="en-US" sz="2000" dirty="0" smtClean="0"/>
              <a:t>Negotiations with advertisers.</a:t>
            </a:r>
          </a:p>
          <a:p>
            <a:r>
              <a:rPr lang="en-US" sz="2000" dirty="0" smtClean="0"/>
              <a:t>Server purchase or rental.</a:t>
            </a:r>
          </a:p>
          <a:p>
            <a:r>
              <a:rPr lang="en-US" sz="2000" dirty="0" smtClean="0"/>
              <a:t>Initial connection cost.</a:t>
            </a:r>
          </a:p>
          <a:p>
            <a:r>
              <a:rPr lang="en-US" sz="2000" dirty="0" smtClean="0"/>
              <a:t>Misc. startup costs.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costs per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support, operation and maintenance (hosting, connection)</a:t>
            </a:r>
          </a:p>
          <a:p>
            <a:r>
              <a:rPr lang="en-US" dirty="0" smtClean="0"/>
              <a:t>Ad sales</a:t>
            </a:r>
          </a:p>
          <a:p>
            <a:r>
              <a:rPr lang="en-US" dirty="0" smtClean="0"/>
              <a:t>Content negotiations (labor costs)</a:t>
            </a:r>
          </a:p>
          <a:p>
            <a:r>
              <a:rPr lang="en-US" dirty="0" smtClean="0"/>
              <a:t>Translator recruiting</a:t>
            </a:r>
          </a:p>
          <a:p>
            <a:r>
              <a:rPr lang="en-US" dirty="0" smtClean="0"/>
              <a:t>New product development</a:t>
            </a:r>
          </a:p>
          <a:p>
            <a:r>
              <a:rPr lang="en-US" dirty="0" smtClean="0"/>
              <a:t>General business operations (Staff, HR, payroll, accounting, space, etc.)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Revenues per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Ads shown across 24 billion episodes</a:t>
            </a:r>
          </a:p>
          <a:p>
            <a:r>
              <a:rPr lang="en-US" dirty="0" smtClean="0"/>
              <a:t>- Cost of TV purchase, maintenance costs</a:t>
            </a:r>
          </a:p>
          <a:p>
            <a:endParaRPr lang="en-US" dirty="0" smtClean="0"/>
          </a:p>
          <a:p>
            <a:r>
              <a:rPr lang="en-US" dirty="0" smtClean="0"/>
              <a:t>Will you make more money each month than you spend? What is the magic number of users to hit a profit point? What is realistic based on market of potential users?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4F514C"/>
      </a:accent1>
      <a:accent2>
        <a:srgbClr val="BF4C00"/>
      </a:accent2>
      <a:accent3>
        <a:srgbClr val="FFFFFF"/>
      </a:accent3>
      <a:accent4>
        <a:srgbClr val="000000"/>
      </a:accent4>
      <a:accent5>
        <a:srgbClr val="B2B3B2"/>
      </a:accent5>
      <a:accent6>
        <a:srgbClr val="AD4400"/>
      </a:accent6>
      <a:hlink>
        <a:srgbClr val="260599"/>
      </a:hlink>
      <a:folHlink>
        <a:srgbClr val="6A8E00"/>
      </a:folHlink>
    </a:clrScheme>
    <a:fontScheme name="Blank Presentation">
      <a:majorFont>
        <a:latin typeface="Taz Light"/>
        <a:ea typeface=""/>
        <a:cs typeface=""/>
      </a:majorFont>
      <a:minorFont>
        <a:latin typeface="Taz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46606</TotalTime>
  <Words>619</Words>
  <Application>Microsoft Macintosh PowerPoint</Application>
  <PresentationFormat>On-screen Show (4:3)</PresentationFormat>
  <Paragraphs>79</Paragraphs>
  <Slides>10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05.899/499 Revisiting Value |Estimating Costs and Revenue</vt:lpstr>
      <vt:lpstr>Let’s revisit Value/Revenue Flow Diagrams</vt:lpstr>
      <vt:lpstr>Value/Revenue Flow Key</vt:lpstr>
      <vt:lpstr>example Translation of TV Shows</vt:lpstr>
      <vt:lpstr>Estimating market</vt:lpstr>
      <vt:lpstr>Estimate transactions  per month</vt:lpstr>
      <vt:lpstr>Upfront development costs</vt:lpstr>
      <vt:lpstr>Maintenance costs per month</vt:lpstr>
      <vt:lpstr>Revenues per month</vt:lpstr>
      <vt:lpstr>Terms</vt:lpstr>
    </vt:vector>
  </TitlesOfParts>
  <Company>Ө耀Ӥ훼ٔᶼ뿿큀Ӻ鴰]翘Ө훼뿿퀰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SCS</dc:creator>
  <cp:keywords/>
  <cp:lastModifiedBy>John Zimmerman</cp:lastModifiedBy>
  <cp:revision>131</cp:revision>
  <dcterms:created xsi:type="dcterms:W3CDTF">2011-03-24T14:25:51Z</dcterms:created>
  <dcterms:modified xsi:type="dcterms:W3CDTF">2011-03-24T18:05:05Z</dcterms:modified>
</cp:coreProperties>
</file>