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Microsoft_Equation25.bin" ContentType="application/vnd.openxmlformats-officedocument.oleObject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Microsoft_Equation27.bin" ContentType="application/vnd.openxmlformats-officedocument.oleObject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embeddings/Microsoft_Equation28.bin" ContentType="application/vnd.openxmlformats-officedocument.oleObject"/>
  <Override PartName="/ppt/theme/theme2.xml" ContentType="application/vnd.openxmlformats-officedocument.theme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8.bin" ContentType="application/vnd.openxmlformats-officedocument.oleObject"/>
  <Default Extension="emf" ContentType="image/x-emf"/>
  <Override PartName="/ppt/embeddings/Microsoft_Equation2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embeddings/Microsoft_Equation19.bin" ContentType="application/vnd.openxmlformats-officedocument.oleObject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92" r:id="rId3"/>
    <p:sldId id="294" r:id="rId4"/>
    <p:sldId id="293" r:id="rId5"/>
    <p:sldId id="325" r:id="rId6"/>
    <p:sldId id="326" r:id="rId7"/>
    <p:sldId id="283" r:id="rId8"/>
    <p:sldId id="257" r:id="rId9"/>
    <p:sldId id="258" r:id="rId10"/>
    <p:sldId id="261" r:id="rId11"/>
    <p:sldId id="262" r:id="rId12"/>
    <p:sldId id="260" r:id="rId13"/>
    <p:sldId id="263" r:id="rId14"/>
    <p:sldId id="264" r:id="rId15"/>
    <p:sldId id="265" r:id="rId16"/>
    <p:sldId id="267" r:id="rId17"/>
    <p:sldId id="268" r:id="rId18"/>
    <p:sldId id="269" r:id="rId19"/>
    <p:sldId id="272" r:id="rId20"/>
    <p:sldId id="273" r:id="rId21"/>
    <p:sldId id="328" r:id="rId22"/>
    <p:sldId id="310" r:id="rId23"/>
    <p:sldId id="311" r:id="rId24"/>
    <p:sldId id="270" r:id="rId25"/>
    <p:sldId id="275" r:id="rId26"/>
    <p:sldId id="276" r:id="rId27"/>
    <p:sldId id="274" r:id="rId28"/>
    <p:sldId id="277" r:id="rId29"/>
    <p:sldId id="279" r:id="rId30"/>
    <p:sldId id="280" r:id="rId31"/>
    <p:sldId id="281" r:id="rId32"/>
    <p:sldId id="282" r:id="rId33"/>
    <p:sldId id="309" r:id="rId34"/>
    <p:sldId id="284" r:id="rId35"/>
    <p:sldId id="285" r:id="rId36"/>
    <p:sldId id="286" r:id="rId37"/>
    <p:sldId id="287" r:id="rId38"/>
    <p:sldId id="288" r:id="rId39"/>
    <p:sldId id="289" r:id="rId40"/>
    <p:sldId id="297" r:id="rId41"/>
    <p:sldId id="290" r:id="rId42"/>
    <p:sldId id="295" r:id="rId43"/>
    <p:sldId id="296" r:id="rId44"/>
    <p:sldId id="300" r:id="rId45"/>
    <p:sldId id="301" r:id="rId46"/>
    <p:sldId id="302" r:id="rId47"/>
    <p:sldId id="304" r:id="rId48"/>
    <p:sldId id="305" r:id="rId49"/>
    <p:sldId id="307" r:id="rId50"/>
    <p:sldId id="308" r:id="rId51"/>
    <p:sldId id="316" r:id="rId52"/>
    <p:sldId id="322" r:id="rId53"/>
    <p:sldId id="323" r:id="rId54"/>
    <p:sldId id="317" r:id="rId55"/>
    <p:sldId id="318" r:id="rId56"/>
    <p:sldId id="319" r:id="rId57"/>
    <p:sldId id="327" r:id="rId58"/>
    <p:sldId id="321" r:id="rId59"/>
    <p:sldId id="32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D70B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32" autoAdjust="0"/>
    <p:restoredTop sz="88433" autoAdjust="0"/>
  </p:normalViewPr>
  <p:slideViewPr>
    <p:cSldViewPr snapToGrid="0" snapToObjects="1">
      <p:cViewPr>
        <p:scale>
          <a:sx n="110" d="100"/>
          <a:sy n="110" d="100"/>
        </p:scale>
        <p:origin x="-240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oleObject" Target="../embeddings/Microsoft_Equation1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6" Type="http://schemas.openxmlformats.org/officeDocument/2006/relationships/oleObject" Target="../embeddings/Microsoft_Equation2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6.bin"/><Relationship Id="rId4" Type="http://schemas.openxmlformats.org/officeDocument/2006/relationships/oleObject" Target="../embeddings/Microsoft_Equation2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echtalks.tv/talks/machine-learning-competitions/58340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8.bin"/><Relationship Id="rId4" Type="http://schemas.openxmlformats.org/officeDocument/2006/relationships/oleObject" Target="../embeddings/Microsoft_Equation29.bin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oleObject" Target="../embeddings/Microsoft_Equation3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Microsoft_Equation3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Experimentally Evaluating Classifiers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definitions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7739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true error</a:t>
            </a:r>
            <a:r>
              <a:rPr lang="en-US" dirty="0" smtClean="0"/>
              <a:t> of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with respect to target function 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and distribution </a:t>
            </a:r>
            <a:r>
              <a:rPr lang="en-US" i="1" dirty="0" smtClean="0"/>
              <a:t>D </a:t>
            </a:r>
            <a:r>
              <a:rPr lang="en-US" dirty="0" smtClean="0"/>
              <a:t>is the probability that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will misclassify an instance drawn at random from </a:t>
            </a:r>
            <a:r>
              <a:rPr lang="en-US" i="1" dirty="0" smtClean="0"/>
              <a:t>D:</a:t>
            </a:r>
          </a:p>
          <a:p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sample error </a:t>
            </a:r>
            <a:r>
              <a:rPr lang="en-US" dirty="0" smtClean="0"/>
              <a:t>of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with respect to target function 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and sample </a:t>
            </a:r>
            <a:r>
              <a:rPr lang="en-US" i="1" dirty="0" smtClean="0"/>
              <a:t>S </a:t>
            </a:r>
            <a:r>
              <a:rPr lang="en-US" dirty="0" smtClean="0"/>
              <a:t>is the fraction of instances in </a:t>
            </a:r>
            <a:r>
              <a:rPr lang="en-US" i="1" dirty="0" smtClean="0"/>
              <a:t>S</a:t>
            </a:r>
            <a:r>
              <a:rPr lang="en-US" dirty="0" smtClean="0"/>
              <a:t> that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misclassifies: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53298" y="2316682"/>
          <a:ext cx="5383535" cy="610134"/>
        </p:xfrm>
        <a:graphic>
          <a:graphicData uri="http://schemas.openxmlformats.org/presentationml/2006/ole">
            <p:oleObj spid="_x0000_s64666" name="Equation" r:id="rId3" imgW="1905000" imgH="2159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4200" y="5401733"/>
            <a:ext cx="737446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Usually </a:t>
            </a:r>
            <a:r>
              <a:rPr lang="en-US" sz="2800" i="1" dirty="0" err="1" smtClean="0"/>
              <a:t>error</a:t>
            </a:r>
            <a:r>
              <a:rPr lang="en-US" sz="2800" i="1" baseline="-25000" dirty="0" err="1" smtClean="0"/>
              <a:t>D</a:t>
            </a:r>
            <a:r>
              <a:rPr lang="en-US" sz="2800" i="1" dirty="0" err="1" smtClean="0"/>
              <a:t>(h</a:t>
            </a:r>
            <a:r>
              <a:rPr lang="en-US" sz="2800" i="1" dirty="0" smtClean="0"/>
              <a:t>) </a:t>
            </a:r>
            <a:r>
              <a:rPr lang="en-US" sz="2800" dirty="0" smtClean="0"/>
              <a:t>is unknown and we use an estimate </a:t>
            </a:r>
            <a:r>
              <a:rPr lang="en-US" sz="2800" i="1" dirty="0" err="1" smtClean="0"/>
              <a:t>error</a:t>
            </a:r>
            <a:r>
              <a:rPr lang="en-US" sz="2800" i="1" baseline="-25000" dirty="0" err="1" smtClean="0"/>
              <a:t>S</a:t>
            </a:r>
            <a:r>
              <a:rPr lang="en-US" sz="2800" i="1" dirty="0" err="1" smtClean="0"/>
              <a:t>(h</a:t>
            </a:r>
            <a:r>
              <a:rPr lang="en-US" sz="2800" i="1" dirty="0" smtClean="0"/>
              <a:t>).  </a:t>
            </a:r>
            <a:r>
              <a:rPr lang="en-US" sz="2800" b="1" dirty="0" smtClean="0"/>
              <a:t>How good </a:t>
            </a:r>
            <a:r>
              <a:rPr lang="en-US" sz="2800" dirty="0" smtClean="0"/>
              <a:t>is this estimate?</a:t>
            </a:r>
            <a:endParaRPr lang="en-US" sz="2800" dirty="0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652588" y="4030663"/>
          <a:ext cx="5780087" cy="1147762"/>
        </p:xfrm>
        <a:graphic>
          <a:graphicData uri="http://schemas.openxmlformats.org/presentationml/2006/ole">
            <p:oleObj spid="_x0000_s64667" name="Equation" r:id="rId4" imgW="2044700" imgH="40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sample error is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27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Bias: </a:t>
            </a:r>
            <a:r>
              <a:rPr lang="en-US" dirty="0" smtClean="0"/>
              <a:t>if </a:t>
            </a:r>
            <a:r>
              <a:rPr lang="en-US" i="1" dirty="0" smtClean="0"/>
              <a:t>S </a:t>
            </a:r>
            <a:r>
              <a:rPr lang="en-US" dirty="0" smtClean="0"/>
              <a:t>is the training set, then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 </a:t>
            </a:r>
            <a:r>
              <a:rPr lang="en-US" dirty="0" smtClean="0"/>
              <a:t>is </a:t>
            </a:r>
            <a:r>
              <a:rPr lang="en-US" b="1" dirty="0" smtClean="0"/>
              <a:t>optimistically biased: </a:t>
            </a:r>
            <a:r>
              <a:rPr lang="en-US" dirty="0" smtClean="0"/>
              <a:t>i.e., </a:t>
            </a:r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This is true if </a:t>
            </a:r>
            <a:r>
              <a:rPr lang="en-US" sz="2800" i="1" dirty="0" smtClean="0"/>
              <a:t>S </a:t>
            </a:r>
            <a:r>
              <a:rPr lang="en-US" sz="2800" dirty="0" smtClean="0"/>
              <a:t>was used at any stage of learning: feature engineering, parameter testing, feature selection, ...</a:t>
            </a:r>
          </a:p>
          <a:p>
            <a:pPr lvl="2"/>
            <a:r>
              <a:rPr lang="en-US" dirty="0" smtClean="0"/>
              <a:t>You want </a:t>
            </a:r>
            <a:r>
              <a:rPr lang="en-US" i="1" dirty="0" smtClean="0"/>
              <a:t>S </a:t>
            </a:r>
            <a:r>
              <a:rPr lang="en-US" dirty="0" smtClean="0"/>
              <a:t>and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to be </a:t>
            </a:r>
            <a:r>
              <a:rPr lang="en-US" i="1" dirty="0" smtClean="0"/>
              <a:t>independent</a:t>
            </a:r>
          </a:p>
          <a:p>
            <a:r>
              <a:rPr lang="en-US" sz="2800" dirty="0" smtClean="0"/>
              <a:t>A popular split is </a:t>
            </a:r>
            <a:r>
              <a:rPr lang="en-US" sz="2800" i="1" dirty="0" smtClean="0"/>
              <a:t>train, development, and evaluation</a:t>
            </a:r>
            <a:endParaRPr lang="en-US" sz="2800" dirty="0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674938" y="2351617"/>
          <a:ext cx="3733800" cy="501650"/>
        </p:xfrm>
        <a:graphic>
          <a:graphicData uri="http://schemas.openxmlformats.org/presentationml/2006/ole">
            <p:oleObj spid="_x0000_s65688" name="Equation" r:id="rId3" imgW="1320800" imgH="177800" progId="Equation.3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1779588" y="2853267"/>
          <a:ext cx="5527675" cy="679450"/>
        </p:xfrm>
        <a:graphic>
          <a:graphicData uri="http://schemas.openxmlformats.org/presentationml/2006/ole">
            <p:oleObj spid="_x0000_s65689" name="Equation" r:id="rId4" imgW="1955800" imgH="2413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sample error is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864600" cy="5092700"/>
          </a:xfrm>
        </p:spPr>
        <p:txBody>
          <a:bodyPr>
            <a:normAutofit/>
          </a:bodyPr>
          <a:lstStyle/>
          <a:p>
            <a:r>
              <a:rPr lang="en-US" i="1" dirty="0" smtClean="0"/>
              <a:t>Bias: </a:t>
            </a:r>
            <a:r>
              <a:rPr lang="en-US" dirty="0" smtClean="0"/>
              <a:t>if </a:t>
            </a:r>
            <a:r>
              <a:rPr lang="en-US" i="1" dirty="0" smtClean="0"/>
              <a:t>S </a:t>
            </a:r>
            <a:r>
              <a:rPr lang="en-US" dirty="0" smtClean="0"/>
              <a:t>is independent from the training set, and drawn from </a:t>
            </a:r>
            <a:r>
              <a:rPr lang="en-US" i="1" dirty="0" smtClean="0"/>
              <a:t>D, </a:t>
            </a:r>
            <a:r>
              <a:rPr lang="en-US" dirty="0" smtClean="0"/>
              <a:t>then the estimate is “unbiased”:</a:t>
            </a: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Variance: </a:t>
            </a:r>
            <a:r>
              <a:rPr lang="en-US" dirty="0" smtClean="0"/>
              <a:t>but even if </a:t>
            </a:r>
            <a:r>
              <a:rPr lang="en-US" i="1" dirty="0" smtClean="0"/>
              <a:t>S </a:t>
            </a:r>
            <a:r>
              <a:rPr lang="en-US" dirty="0" smtClean="0"/>
              <a:t>is independent, the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 </a:t>
            </a:r>
            <a:r>
              <a:rPr lang="en-US" dirty="0" smtClean="0"/>
              <a:t>may still vary from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(h</a:t>
            </a:r>
            <a:r>
              <a:rPr lang="en-US" i="1" dirty="0" smtClean="0"/>
              <a:t>): </a:t>
            </a:r>
            <a:endParaRPr lang="en-US" i="1" dirty="0"/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1293813" y="2827338"/>
          <a:ext cx="6173788" cy="679450"/>
        </p:xfrm>
        <a:graphic>
          <a:graphicData uri="http://schemas.openxmlformats.org/presentationml/2006/ole">
            <p:oleObj spid="_x0000_s63644" name="Equation" r:id="rId3" imgW="2184400" imgH="241300" progId="Equation.3">
              <p:embed/>
            </p:oleObj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1293813" y="5119688"/>
          <a:ext cx="6496050" cy="1036637"/>
        </p:xfrm>
        <a:graphic>
          <a:graphicData uri="http://schemas.openxmlformats.org/presentationml/2006/ole">
            <p:oleObj spid="_x0000_s63645" name="Equation" r:id="rId4" imgW="22987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misclassifies 12 of 40 examples from </a:t>
            </a:r>
            <a:r>
              <a:rPr lang="en-US" i="1" dirty="0" smtClean="0"/>
              <a:t>S.</a:t>
            </a:r>
          </a:p>
          <a:p>
            <a:r>
              <a:rPr lang="en-US" dirty="0" smtClean="0"/>
              <a:t>So: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 = </a:t>
            </a:r>
            <a:r>
              <a:rPr lang="en-US" dirty="0" smtClean="0"/>
              <a:t>12/40 = 0.30</a:t>
            </a:r>
          </a:p>
          <a:p>
            <a:r>
              <a:rPr lang="en-US" dirty="0" smtClean="0"/>
              <a:t>What is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(h</a:t>
            </a:r>
            <a:r>
              <a:rPr lang="en-US" i="1" dirty="0" smtClean="0"/>
              <a:t>)?</a:t>
            </a:r>
          </a:p>
          <a:p>
            <a:pPr lvl="1"/>
            <a:r>
              <a:rPr lang="en-US" dirty="0" smtClean="0"/>
              <a:t>Is it less than 0.35?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Hypothesis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misclassifies 12 of 40 examples from </a:t>
            </a:r>
            <a:r>
              <a:rPr lang="en-US" i="1" dirty="0" smtClean="0"/>
              <a:t>S.</a:t>
            </a:r>
          </a:p>
          <a:p>
            <a:r>
              <a:rPr lang="en-US" dirty="0" smtClean="0"/>
              <a:t>So: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 = </a:t>
            </a:r>
            <a:r>
              <a:rPr lang="en-US" dirty="0" smtClean="0"/>
              <a:t>12/40 = 0.30</a:t>
            </a:r>
          </a:p>
          <a:p>
            <a:r>
              <a:rPr lang="en-US" dirty="0" smtClean="0"/>
              <a:t>What is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(h</a:t>
            </a:r>
            <a:r>
              <a:rPr lang="en-US" i="1" dirty="0" smtClean="0"/>
              <a:t>) ?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400" y="3584222"/>
            <a:ext cx="86487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The event “</a:t>
            </a:r>
            <a:r>
              <a:rPr lang="en-US" sz="3200" i="1" dirty="0" err="1" smtClean="0"/>
              <a:t>h</a:t>
            </a:r>
            <a:r>
              <a:rPr lang="en-US" sz="3200" i="1" dirty="0" smtClean="0"/>
              <a:t> makes an error on </a:t>
            </a:r>
            <a:r>
              <a:rPr lang="en-US" sz="3200" b="1" i="1" dirty="0" err="1" smtClean="0"/>
              <a:t>x</a:t>
            </a:r>
            <a:r>
              <a:rPr lang="en-US" sz="3200" i="1" dirty="0" smtClean="0"/>
              <a:t>” </a:t>
            </a:r>
            <a:r>
              <a:rPr lang="en-US" sz="3200" dirty="0" smtClean="0"/>
              <a:t> is a random variable (over examples </a:t>
            </a:r>
            <a:r>
              <a:rPr lang="en-US" sz="3200" i="1" dirty="0" smtClean="0"/>
              <a:t>X </a:t>
            </a:r>
            <a:r>
              <a:rPr lang="en-US" sz="3200" dirty="0" smtClean="0"/>
              <a:t>from </a:t>
            </a:r>
            <a:r>
              <a:rPr lang="en-US" sz="3200" i="1" dirty="0" smtClean="0"/>
              <a:t>D)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In fact, it’s a binomial with parameter </a:t>
            </a:r>
            <a:r>
              <a:rPr lang="en-US" sz="3200" dirty="0" err="1" smtClean="0"/>
              <a:t>θ</a:t>
            </a: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 With </a:t>
            </a:r>
            <a:r>
              <a:rPr lang="en-US" sz="3200" i="1" dirty="0" err="1" smtClean="0"/>
              <a:t>r</a:t>
            </a:r>
            <a:r>
              <a:rPr lang="en-US" sz="3200" i="1" dirty="0" smtClean="0"/>
              <a:t> </a:t>
            </a:r>
            <a:r>
              <a:rPr lang="en-US" sz="3200" dirty="0" smtClean="0"/>
              <a:t>error in </a:t>
            </a:r>
            <a:r>
              <a:rPr lang="en-US" sz="3200" i="1" dirty="0" err="1" smtClean="0"/>
              <a:t>n</a:t>
            </a:r>
            <a:r>
              <a:rPr lang="en-US" sz="3200" i="1" dirty="0" smtClean="0"/>
              <a:t> </a:t>
            </a:r>
            <a:r>
              <a:rPr lang="en-US" sz="3200" dirty="0" smtClean="0"/>
              <a:t>trials,  MLE of </a:t>
            </a:r>
            <a:r>
              <a:rPr lang="en-US" sz="3200" dirty="0" err="1" smtClean="0"/>
              <a:t>θis</a:t>
            </a:r>
            <a:r>
              <a:rPr lang="en-US" sz="3200" dirty="0" smtClean="0"/>
              <a:t> </a:t>
            </a:r>
            <a:r>
              <a:rPr lang="en-US" sz="3200" i="1" dirty="0" err="1" smtClean="0"/>
              <a:t>r/n</a:t>
            </a:r>
            <a:r>
              <a:rPr lang="en-US" sz="3200" i="1" dirty="0" smtClean="0"/>
              <a:t> </a:t>
            </a:r>
            <a:r>
              <a:rPr lang="en-US" sz="3200" dirty="0" smtClean="0"/>
              <a:t>= 0.30.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Note </a:t>
            </a:r>
            <a:r>
              <a:rPr lang="en-US" sz="3200" dirty="0" err="1" smtClean="0"/>
              <a:t>thatθ</a:t>
            </a:r>
            <a:r>
              <a:rPr lang="en-US" sz="3200" dirty="0" smtClean="0"/>
              <a:t>= </a:t>
            </a:r>
            <a:r>
              <a:rPr lang="en-US" sz="3200" i="1" dirty="0" err="1" smtClean="0"/>
              <a:t>error</a:t>
            </a:r>
            <a:r>
              <a:rPr lang="en-US" sz="3200" i="1" baseline="-25000" dirty="0" err="1" smtClean="0"/>
              <a:t>D</a:t>
            </a:r>
            <a:r>
              <a:rPr lang="en-US" sz="3200" i="1" dirty="0" err="1" smtClean="0"/>
              <a:t>(h</a:t>
            </a:r>
            <a:r>
              <a:rPr lang="en-US" sz="3200" dirty="0" smtClean="0"/>
              <a:t>) by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957" y="1096962"/>
            <a:ext cx="6451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fact for a binomial we know the whole </a:t>
            </a:r>
            <a:r>
              <a:rPr lang="en-US" sz="2800" dirty="0" err="1" smtClean="0"/>
              <a:t>pmf</a:t>
            </a:r>
            <a:r>
              <a:rPr lang="en-US" sz="2800" dirty="0" smtClean="0"/>
              <a:t> (probability mass function):</a:t>
            </a:r>
            <a:endParaRPr lang="en-US" sz="2800" dirty="0"/>
          </a:p>
        </p:txBody>
      </p:sp>
      <p:pic>
        <p:nvPicPr>
          <p:cNvPr id="5" name="Picture 4" descr="Screen shot 2013-09-23 at 10.29.28 AM.png"/>
          <p:cNvPicPr>
            <a:picLocks noChangeAspect="1"/>
          </p:cNvPicPr>
          <p:nvPr/>
        </p:nvPicPr>
        <p:blipFill>
          <a:blip r:embed="rId2"/>
          <a:srcRect t="9421"/>
          <a:stretch>
            <a:fillRect/>
          </a:stretch>
        </p:blipFill>
        <p:spPr>
          <a:xfrm>
            <a:off x="279400" y="2271888"/>
            <a:ext cx="8246386" cy="4586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1296" y="2993681"/>
            <a:ext cx="228789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probability of actually seeing 14 errors (and thus computing an MLE of 14/30 = 0.35) if the true error rate is 0.3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142395" y="3437189"/>
            <a:ext cx="113890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29786" y="4318769"/>
            <a:ext cx="1764748" cy="158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0955" y="5614413"/>
            <a:ext cx="71248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 40 examples estimated errors of 0.35 </a:t>
            </a:r>
            <a:r>
              <a:rPr lang="en-US" dirty="0" err="1" smtClean="0"/>
              <a:t>vs</a:t>
            </a:r>
            <a:r>
              <a:rPr lang="en-US" dirty="0" smtClean="0"/>
              <a:t> 0.30 seem pretty close…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credibility intervals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957" y="1509889"/>
            <a:ext cx="6451600" cy="3539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What we </a:t>
            </a:r>
            <a:r>
              <a:rPr lang="en-US" sz="2800" i="1" dirty="0" smtClean="0">
                <a:latin typeface="Calibri"/>
                <a:cs typeface="Calibri"/>
              </a:rPr>
              <a:t>have </a:t>
            </a:r>
            <a:r>
              <a:rPr lang="en-US" sz="2800" dirty="0" smtClean="0">
                <a:latin typeface="Calibri"/>
                <a:cs typeface="Calibri"/>
              </a:rPr>
              <a:t>is:  </a:t>
            </a:r>
          </a:p>
          <a:p>
            <a:pPr algn="ctr"/>
            <a:r>
              <a:rPr lang="en-US" sz="2800" dirty="0" err="1" smtClean="0">
                <a:latin typeface="Calibri"/>
                <a:cs typeface="Calibri"/>
              </a:rPr>
              <a:t>Pr(R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n-US" sz="2800" dirty="0" err="1" smtClean="0">
                <a:latin typeface="Calibri"/>
                <a:cs typeface="Calibri"/>
              </a:rPr>
              <a:t>r|Θ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</a:p>
          <a:p>
            <a:pPr algn="ctr"/>
            <a:endParaRPr lang="en-US" sz="2800" dirty="0" smtClean="0">
              <a:latin typeface="Calibri"/>
              <a:cs typeface="Calibri"/>
            </a:endParaRPr>
          </a:p>
          <a:p>
            <a:pPr algn="ctr"/>
            <a:r>
              <a:rPr lang="en-US" sz="2800" dirty="0" smtClean="0">
                <a:latin typeface="Calibri"/>
                <a:cs typeface="Calibri"/>
              </a:rPr>
              <a:t>Arguably what we </a:t>
            </a:r>
            <a:r>
              <a:rPr lang="en-US" sz="2800" i="1" dirty="0" smtClean="0">
                <a:latin typeface="Calibri"/>
                <a:cs typeface="Calibri"/>
              </a:rPr>
              <a:t>want </a:t>
            </a:r>
            <a:r>
              <a:rPr lang="en-US" sz="2800" dirty="0" smtClean="0">
                <a:latin typeface="Calibri"/>
                <a:cs typeface="Calibri"/>
              </a:rPr>
              <a:t>is: </a:t>
            </a:r>
          </a:p>
          <a:p>
            <a:pPr algn="ctr"/>
            <a:r>
              <a:rPr lang="en-US" sz="2800" dirty="0" err="1" smtClean="0">
                <a:latin typeface="Calibri"/>
                <a:cs typeface="Calibri"/>
              </a:rPr>
              <a:t>Pr(Θ</a:t>
            </a:r>
            <a:r>
              <a:rPr lang="en-US" sz="2800" dirty="0" smtClean="0">
                <a:latin typeface="Calibri"/>
                <a:cs typeface="Calibri"/>
              </a:rPr>
              <a:t>=θ|R=</a:t>
            </a:r>
            <a:r>
              <a:rPr lang="en-US" sz="2800" dirty="0" err="1" smtClean="0">
                <a:latin typeface="Calibri"/>
                <a:cs typeface="Calibri"/>
              </a:rPr>
              <a:t>r</a:t>
            </a:r>
            <a:r>
              <a:rPr lang="en-US" sz="2800" dirty="0" smtClean="0">
                <a:latin typeface="Calibri"/>
                <a:cs typeface="Calibri"/>
              </a:rPr>
              <a:t>)  =  (1/Z) </a:t>
            </a:r>
            <a:r>
              <a:rPr lang="en-US" sz="2800" dirty="0" err="1" smtClean="0">
                <a:latin typeface="Calibri"/>
                <a:cs typeface="Calibri"/>
              </a:rPr>
              <a:t>Pr(R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n-US" sz="2800" dirty="0" err="1" smtClean="0">
                <a:latin typeface="Calibri"/>
                <a:cs typeface="Calibri"/>
              </a:rPr>
              <a:t>r|Θ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n-US" sz="2800" dirty="0" err="1" smtClean="0">
                <a:latin typeface="Calibri"/>
                <a:cs typeface="Calibri"/>
              </a:rPr>
              <a:t>θ)Pr(Θ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</a:p>
          <a:p>
            <a:pPr algn="ctr"/>
            <a:endParaRPr lang="en-US" sz="2800" dirty="0" smtClean="0">
              <a:latin typeface="Calibri"/>
              <a:cs typeface="Calibri"/>
            </a:endParaRPr>
          </a:p>
          <a:p>
            <a:pPr algn="ctr"/>
            <a:r>
              <a:rPr lang="en-US" sz="2800" dirty="0" smtClean="0">
                <a:latin typeface="Calibri"/>
                <a:cs typeface="Calibri"/>
              </a:rPr>
              <a:t>which would give us a MAP for 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, or an interval that probably contains 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….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957" y="5431669"/>
            <a:ext cx="6451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This isn’t common practice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957" y="1096962"/>
            <a:ext cx="6451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pick a confidence interval we need to clarify what’s random and what’s not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84956" y="2517226"/>
            <a:ext cx="7622821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Commonly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i="1" dirty="0" err="1" smtClean="0"/>
              <a:t>h</a:t>
            </a:r>
            <a:r>
              <a:rPr lang="en-US" sz="2800" i="1" dirty="0" smtClean="0"/>
              <a:t> </a:t>
            </a:r>
            <a:r>
              <a:rPr lang="en-US" sz="2800" dirty="0" smtClean="0"/>
              <a:t>and </a:t>
            </a:r>
            <a:r>
              <a:rPr lang="en-US" sz="2800" i="1" dirty="0" err="1" smtClean="0"/>
              <a:t>error</a:t>
            </a:r>
            <a:r>
              <a:rPr lang="en-US" sz="2800" i="1" baseline="-25000" dirty="0" err="1" smtClean="0"/>
              <a:t>D</a:t>
            </a:r>
            <a:r>
              <a:rPr lang="en-US" sz="2800" i="1" dirty="0" err="1" smtClean="0"/>
              <a:t>(h</a:t>
            </a:r>
            <a:r>
              <a:rPr lang="en-US" sz="2800" i="1" dirty="0" smtClean="0"/>
              <a:t>) </a:t>
            </a:r>
            <a:r>
              <a:rPr lang="en-US" sz="2800" dirty="0" smtClean="0"/>
              <a:t>are fixed but unknown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S </a:t>
            </a:r>
            <a:r>
              <a:rPr lang="en-US" sz="2800" dirty="0" smtClean="0"/>
              <a:t>is random variable 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sampling </a:t>
            </a:r>
            <a:r>
              <a:rPr lang="en-US" sz="2800" dirty="0" smtClean="0"/>
              <a:t>is the </a:t>
            </a:r>
            <a:r>
              <a:rPr lang="en-US" sz="2800" i="1" dirty="0" smtClean="0"/>
              <a:t>experiment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R = </a:t>
            </a:r>
            <a:r>
              <a:rPr lang="en-US" sz="2800" i="1" dirty="0" err="1" smtClean="0"/>
              <a:t>error</a:t>
            </a:r>
            <a:r>
              <a:rPr lang="en-US" sz="2800" i="1" baseline="-25000" dirty="0" err="1" smtClean="0"/>
              <a:t>S</a:t>
            </a:r>
            <a:r>
              <a:rPr lang="en-US" sz="2800" i="1" dirty="0" err="1" smtClean="0"/>
              <a:t>(h</a:t>
            </a:r>
            <a:r>
              <a:rPr lang="en-US" sz="2800" i="1" dirty="0" smtClean="0"/>
              <a:t>) </a:t>
            </a:r>
            <a:r>
              <a:rPr lang="en-US" sz="2800" dirty="0" smtClean="0"/>
              <a:t>is a random variable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depending on </a:t>
            </a:r>
            <a:r>
              <a:rPr lang="en-US" sz="2800" i="1" dirty="0" smtClean="0"/>
              <a:t>S</a:t>
            </a:r>
            <a:endParaRPr lang="en-US" sz="2800" dirty="0"/>
          </a:p>
        </p:txBody>
      </p:sp>
      <p:pic>
        <p:nvPicPr>
          <p:cNvPr id="5" name="Picture 4" descr="Screen shot 2013-09-23 at 10.29.28 AM.png"/>
          <p:cNvPicPr>
            <a:picLocks noChangeAspect="1"/>
          </p:cNvPicPr>
          <p:nvPr/>
        </p:nvPicPr>
        <p:blipFill>
          <a:blip r:embed="rId2"/>
          <a:srcRect t="9421"/>
          <a:stretch>
            <a:fillRect/>
          </a:stretch>
        </p:blipFill>
        <p:spPr>
          <a:xfrm>
            <a:off x="5854701" y="4915102"/>
            <a:ext cx="3163711" cy="1759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956" y="5544557"/>
            <a:ext cx="486974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We ask:  what other outcomes of the experiment are likely?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957" y="1096962"/>
            <a:ext cx="6451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Is </a:t>
            </a:r>
            <a:r>
              <a:rPr lang="en-US" sz="2800" dirty="0" err="1" smtClean="0"/>
              <a:t>θ</a:t>
            </a:r>
            <a:r>
              <a:rPr lang="en-US" sz="2800" dirty="0" smtClean="0"/>
              <a:t>&lt;0.35 (=14/40)?</a:t>
            </a:r>
          </a:p>
        </p:txBody>
      </p:sp>
      <p:pic>
        <p:nvPicPr>
          <p:cNvPr id="5" name="Picture 4" descr="Screen shot 2013-09-23 at 10.29.28 AM.png"/>
          <p:cNvPicPr>
            <a:picLocks noChangeAspect="1"/>
          </p:cNvPicPr>
          <p:nvPr/>
        </p:nvPicPr>
        <p:blipFill>
          <a:blip r:embed="rId2"/>
          <a:srcRect t="9421" b="22575"/>
          <a:stretch>
            <a:fillRect/>
          </a:stretch>
        </p:blipFill>
        <p:spPr>
          <a:xfrm>
            <a:off x="279400" y="2271888"/>
            <a:ext cx="8246386" cy="344311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007555" y="3344333"/>
            <a:ext cx="911586" cy="1955358"/>
            <a:chOff x="4007555" y="3344333"/>
            <a:chExt cx="911586" cy="1955358"/>
          </a:xfrm>
        </p:grpSpPr>
        <p:cxnSp>
          <p:nvCxnSpPr>
            <p:cNvPr id="7" name="Straight Connector 6"/>
            <p:cNvCxnSpPr/>
            <p:nvPr/>
          </p:nvCxnSpPr>
          <p:spPr>
            <a:xfrm rot="16200000" flipV="1">
              <a:off x="3040944" y="4310944"/>
              <a:ext cx="1947334" cy="14111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3454620" y="4570987"/>
              <a:ext cx="1437308" cy="1588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3831255" y="4799190"/>
              <a:ext cx="980903" cy="1590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180768" y="5003184"/>
              <a:ext cx="574502" cy="1588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55542" y="5142484"/>
              <a:ext cx="312824" cy="1590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686127" y="5209823"/>
              <a:ext cx="159635" cy="1590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917552" y="5283201"/>
              <a:ext cx="1587" cy="1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4882890" y="5248536"/>
              <a:ext cx="69321" cy="3181"/>
            </a:xfrm>
            <a:prstGeom prst="line">
              <a:avLst/>
            </a:prstGeom>
            <a:ln w="142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11168" y="5715000"/>
            <a:ext cx="871693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Given this estimate of 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, the probability of a </a:t>
            </a:r>
            <a:r>
              <a:rPr lang="en-US" sz="2800" i="1" dirty="0" smtClean="0">
                <a:latin typeface="Calibri"/>
                <a:cs typeface="Calibri"/>
              </a:rPr>
              <a:t>sample S</a:t>
            </a:r>
            <a:r>
              <a:rPr lang="en-US" sz="2800" dirty="0" smtClean="0">
                <a:latin typeface="Calibri"/>
                <a:cs typeface="Calibri"/>
              </a:rPr>
              <a:t> that would make me think that 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&gt;= 0.35 is fairly high (&gt;0.1</a:t>
            </a:r>
            <a:r>
              <a:rPr lang="en-US" sz="2800" dirty="0" smtClean="0"/>
              <a:t>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957" y="1096962"/>
            <a:ext cx="6451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 can pick a range of </a:t>
            </a:r>
            <a:r>
              <a:rPr lang="en-US" sz="2000" dirty="0" err="1" smtClean="0"/>
              <a:t>θsuch</a:t>
            </a:r>
            <a:r>
              <a:rPr lang="en-US" sz="2000" dirty="0" smtClean="0"/>
              <a:t> that the probability of a sample that would lead to an estimate outside the range is low </a:t>
            </a:r>
          </a:p>
        </p:txBody>
      </p:sp>
      <p:pic>
        <p:nvPicPr>
          <p:cNvPr id="5" name="Picture 4" descr="Screen shot 2013-09-23 at 10.29.28 AM.png"/>
          <p:cNvPicPr>
            <a:picLocks noChangeAspect="1"/>
          </p:cNvPicPr>
          <p:nvPr/>
        </p:nvPicPr>
        <p:blipFill>
          <a:blip r:embed="rId2"/>
          <a:srcRect t="9421" b="22575"/>
          <a:stretch>
            <a:fillRect/>
          </a:stretch>
        </p:blipFill>
        <p:spPr>
          <a:xfrm>
            <a:off x="344032" y="2271888"/>
            <a:ext cx="8246386" cy="34431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98848" y="4310944"/>
            <a:ext cx="1947334" cy="1411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98412" y="4570987"/>
            <a:ext cx="1437308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875047" y="4799190"/>
            <a:ext cx="980903" cy="1590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24560" y="4995156"/>
            <a:ext cx="57450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7552" y="5283201"/>
            <a:ext cx="1587" cy="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168" y="5715000"/>
            <a:ext cx="871693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Given my estimate of 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, the probability of a sample with fewer than 6 errors or more than 16 is low (say &lt;0.05).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448007" y="4238871"/>
            <a:ext cx="210559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2559787" y="4500231"/>
            <a:ext cx="1578821" cy="1589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680287" y="4770750"/>
            <a:ext cx="1040966" cy="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767200" y="5003184"/>
            <a:ext cx="57450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2758157" y="4108727"/>
            <a:ext cx="2348945" cy="2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399529" y="4060563"/>
            <a:ext cx="2465391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521500" y="4021668"/>
            <a:ext cx="2524658" cy="1589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Lessons In Comparing Classifiers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82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4957" y="1096962"/>
            <a:ext cx="6451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If that’s true, then [6/40, 16/40] is a 95% </a:t>
            </a:r>
            <a:r>
              <a:rPr lang="en-US" sz="2400" b="1" dirty="0" smtClean="0">
                <a:latin typeface="Calibri"/>
                <a:cs typeface="Calibri"/>
              </a:rPr>
              <a:t>confidence interval </a:t>
            </a:r>
            <a:r>
              <a:rPr lang="en-US" sz="2400" dirty="0" smtClean="0">
                <a:latin typeface="Calibri"/>
                <a:cs typeface="Calibri"/>
              </a:rPr>
              <a:t>for </a:t>
            </a:r>
            <a:r>
              <a:rPr lang="en-US" sz="2400" dirty="0" err="1" smtClean="0">
                <a:latin typeface="Calibri"/>
                <a:cs typeface="Calibri"/>
              </a:rPr>
              <a:t>θ</a:t>
            </a: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5" name="Picture 4" descr="Screen shot 2013-09-23 at 10.29.28 AM.png"/>
          <p:cNvPicPr>
            <a:picLocks noChangeAspect="1"/>
          </p:cNvPicPr>
          <p:nvPr/>
        </p:nvPicPr>
        <p:blipFill>
          <a:blip r:embed="rId2"/>
          <a:srcRect t="9421" b="22575"/>
          <a:stretch>
            <a:fillRect/>
          </a:stretch>
        </p:blipFill>
        <p:spPr>
          <a:xfrm>
            <a:off x="344032" y="2271888"/>
            <a:ext cx="8246386" cy="34431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98848" y="4310944"/>
            <a:ext cx="1947334" cy="1411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98412" y="4570987"/>
            <a:ext cx="1437308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875047" y="4799190"/>
            <a:ext cx="980903" cy="1590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24560" y="4995156"/>
            <a:ext cx="57450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7552" y="5283201"/>
            <a:ext cx="1587" cy="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168" y="5715000"/>
            <a:ext cx="871693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Given my estimate of </a:t>
            </a:r>
            <a:r>
              <a:rPr lang="en-US" sz="2800" dirty="0" err="1" smtClean="0">
                <a:latin typeface="Calibri"/>
                <a:cs typeface="Calibri"/>
              </a:rPr>
              <a:t>θ</a:t>
            </a:r>
            <a:r>
              <a:rPr lang="en-US" sz="2800" dirty="0" smtClean="0">
                <a:latin typeface="Calibri"/>
                <a:cs typeface="Calibri"/>
              </a:rPr>
              <a:t>, the probability of a sample with fewer than 6 errors or more than 16 is low (say &lt;0.05)</a:t>
            </a:r>
            <a:r>
              <a:rPr lang="en-US" sz="2800" dirty="0" smtClean="0"/>
              <a:t>.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448007" y="4238871"/>
            <a:ext cx="210559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2559787" y="4500231"/>
            <a:ext cx="1578821" cy="1589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680287" y="4770750"/>
            <a:ext cx="1040966" cy="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767200" y="5003184"/>
            <a:ext cx="57450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2758157" y="4108727"/>
            <a:ext cx="2348945" cy="2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399529" y="4060563"/>
            <a:ext cx="2465391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521500" y="4021668"/>
            <a:ext cx="2524658" cy="1589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8513" y="1096962"/>
            <a:ext cx="7258078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You might want to formulate a null hypothesis: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eg</a:t>
            </a:r>
            <a:r>
              <a:rPr lang="en-US" sz="2400" dirty="0" smtClean="0">
                <a:latin typeface="Calibri"/>
                <a:cs typeface="Calibri"/>
              </a:rPr>
              <a:t>,</a:t>
            </a:r>
          </a:p>
          <a:p>
            <a:r>
              <a:rPr lang="en-US" sz="2400" dirty="0" smtClean="0">
                <a:latin typeface="Calibri"/>
                <a:cs typeface="Calibri"/>
              </a:rPr>
              <a:t>“the error rate is 0.35 or more”.  You’d reject the null if the null outcome is </a:t>
            </a:r>
            <a:r>
              <a:rPr lang="en-US" sz="2400" i="1" dirty="0" smtClean="0">
                <a:latin typeface="Calibri"/>
                <a:cs typeface="Calibri"/>
              </a:rPr>
              <a:t>outside </a:t>
            </a:r>
            <a:r>
              <a:rPr lang="en-US" sz="2400" dirty="0" smtClean="0">
                <a:latin typeface="Calibri"/>
                <a:cs typeface="Calibri"/>
              </a:rPr>
              <a:t>the confidence interval.</a:t>
            </a: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5" name="Picture 4" descr="Screen shot 2013-09-23 at 10.29.28 AM.png"/>
          <p:cNvPicPr>
            <a:picLocks noChangeAspect="1"/>
          </p:cNvPicPr>
          <p:nvPr/>
        </p:nvPicPr>
        <p:blipFill>
          <a:blip r:embed="rId2"/>
          <a:srcRect t="9421" b="22575"/>
          <a:stretch>
            <a:fillRect/>
          </a:stretch>
        </p:blipFill>
        <p:spPr>
          <a:xfrm>
            <a:off x="344032" y="2271888"/>
            <a:ext cx="8246386" cy="34431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98848" y="4310944"/>
            <a:ext cx="1947334" cy="1411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498412" y="4570987"/>
            <a:ext cx="1437308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875047" y="4799190"/>
            <a:ext cx="980903" cy="1590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224560" y="4995156"/>
            <a:ext cx="57450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7552" y="5283201"/>
            <a:ext cx="1587" cy="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168" y="5715000"/>
            <a:ext cx="8716932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We don’t know the true </a:t>
            </a:r>
            <a:r>
              <a:rPr lang="en-US" sz="2400" dirty="0" smtClean="0">
                <a:latin typeface="Calibri"/>
                <a:cs typeface="Calibri"/>
              </a:rPr>
              <a:t>error rate, but anything between 6/40 = 15% and 16/40=40% is plausible value given the data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448007" y="4238871"/>
            <a:ext cx="210559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2559787" y="4500231"/>
            <a:ext cx="1578821" cy="1589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680287" y="4770750"/>
            <a:ext cx="1040966" cy="1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767200" y="5003184"/>
            <a:ext cx="574502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V="1">
            <a:off x="2758157" y="4108727"/>
            <a:ext cx="2348945" cy="2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2399529" y="4060563"/>
            <a:ext cx="2465391" cy="1588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2521500" y="4021668"/>
            <a:ext cx="2524658" cy="1589"/>
          </a:xfrm>
          <a:prstGeom prst="line">
            <a:avLst/>
          </a:prstGeom>
          <a:ln w="142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now know how to compute a confidence interval.</a:t>
            </a:r>
          </a:p>
          <a:p>
            <a:pPr lvl="1"/>
            <a:r>
              <a:rPr lang="en-US" dirty="0" smtClean="0"/>
              <a:t>You’d want a computer to do it, because computing the binomial exactly is a chore.</a:t>
            </a:r>
          </a:p>
          <a:p>
            <a:pPr lvl="1"/>
            <a:r>
              <a:rPr lang="en-US" dirty="0" smtClean="0"/>
              <a:t>If you have enough data, then there are some simpler approximations.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02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CONFIDENCE INTERVALS ON THE ERROR RATE ESTIMATED BY A SAMPLE:</a:t>
            </a:r>
            <a:br>
              <a:rPr lang="en-US" dirty="0" smtClean="0"/>
            </a:br>
            <a:r>
              <a:rPr lang="en-US" dirty="0" smtClean="0"/>
              <a:t>Part 2,  Common Approximations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644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Recipe 1 for </a:t>
            </a:r>
            <a:r>
              <a:rPr lang="en-US" i="1" dirty="0" smtClean="0">
                <a:latin typeface="Calibri"/>
                <a:cs typeface="Calibri"/>
              </a:rPr>
              <a:t>confidence intervals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</a:p>
          <a:p>
            <a:pPr lvl="1"/>
            <a:r>
              <a:rPr lang="en-US" i="1" dirty="0" smtClean="0"/>
              <a:t>|S|=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n</a:t>
            </a:r>
            <a:r>
              <a:rPr lang="en-US" i="1" dirty="0" smtClean="0"/>
              <a:t>&gt;30</a:t>
            </a:r>
          </a:p>
          <a:p>
            <a:pPr lvl="1"/>
            <a:r>
              <a:rPr lang="en-US" dirty="0" smtClean="0"/>
              <a:t>All the samples in </a:t>
            </a:r>
            <a:r>
              <a:rPr lang="en-US" i="1" dirty="0" smtClean="0"/>
              <a:t>S </a:t>
            </a:r>
            <a:r>
              <a:rPr lang="en-US" dirty="0" smtClean="0"/>
              <a:t>are drawn independently of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and each other</a:t>
            </a:r>
          </a:p>
          <a:p>
            <a:pPr lvl="1"/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)=</a:t>
            </a:r>
            <a:r>
              <a:rPr lang="en-US" i="1" dirty="0" err="1" smtClean="0"/>
              <a:t>p</a:t>
            </a:r>
            <a:endParaRPr lang="en-US" i="1" dirty="0" smtClean="0"/>
          </a:p>
          <a:p>
            <a:r>
              <a:rPr lang="en-US" dirty="0" smtClean="0"/>
              <a:t>Then with 95% probability,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(h</a:t>
            </a:r>
            <a:r>
              <a:rPr lang="en-US" i="1" dirty="0" smtClean="0"/>
              <a:t>) </a:t>
            </a:r>
            <a:r>
              <a:rPr lang="en-US" dirty="0" smtClean="0"/>
              <a:t>is 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26161" y="5013213"/>
          <a:ext cx="2775043" cy="986682"/>
        </p:xfrm>
        <a:graphic>
          <a:graphicData uri="http://schemas.openxmlformats.org/presentationml/2006/ole">
            <p:oleObj spid="_x0000_s73807" name="Equation" r:id="rId3" imgW="1143000" imgH="406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5705" y="1257300"/>
            <a:ext cx="3207652" cy="93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Another rule of thumb: it’s safe to use this approximation when the interval is within [0,1]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Recipe 2 for </a:t>
            </a:r>
            <a:r>
              <a:rPr lang="en-US" i="1" dirty="0" smtClean="0">
                <a:latin typeface="Calibri"/>
                <a:cs typeface="Calibri"/>
              </a:rPr>
              <a:t>confidence intervals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25528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</a:t>
            </a:r>
          </a:p>
          <a:p>
            <a:pPr lvl="1"/>
            <a:r>
              <a:rPr lang="en-US" i="1" dirty="0" smtClean="0"/>
              <a:t>|S|=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n</a:t>
            </a:r>
            <a:r>
              <a:rPr lang="en-US" i="1" dirty="0" smtClean="0"/>
              <a:t>&gt;30</a:t>
            </a:r>
          </a:p>
          <a:p>
            <a:pPr lvl="1"/>
            <a:r>
              <a:rPr lang="en-US" dirty="0" smtClean="0"/>
              <a:t>All the samples in </a:t>
            </a:r>
            <a:r>
              <a:rPr lang="en-US" i="1" dirty="0" smtClean="0"/>
              <a:t>S </a:t>
            </a:r>
            <a:r>
              <a:rPr lang="en-US" dirty="0" smtClean="0"/>
              <a:t>are drawn independently of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and each other</a:t>
            </a:r>
          </a:p>
          <a:p>
            <a:pPr lvl="1"/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)=</a:t>
            </a:r>
            <a:r>
              <a:rPr lang="en-US" i="1" dirty="0" err="1" smtClean="0"/>
              <a:t>p</a:t>
            </a:r>
            <a:endParaRPr lang="en-US" i="1" dirty="0" smtClean="0"/>
          </a:p>
          <a:p>
            <a:r>
              <a:rPr lang="en-US" dirty="0" smtClean="0"/>
              <a:t>Then with N% probability,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(h</a:t>
            </a:r>
            <a:r>
              <a:rPr lang="en-US" i="1" dirty="0" smtClean="0"/>
              <a:t>) </a:t>
            </a:r>
            <a:r>
              <a:rPr lang="en-US" dirty="0" smtClean="0"/>
              <a:t>is 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0198" y="3810153"/>
          <a:ext cx="2498725" cy="985838"/>
        </p:xfrm>
        <a:graphic>
          <a:graphicData uri="http://schemas.openxmlformats.org/presentationml/2006/ole">
            <p:oleObj spid="_x0000_s79951" name="Equation" r:id="rId3" imgW="1028700" imgH="406400" progId="Equation.3">
              <p:embed/>
            </p:oleObj>
          </a:graphicData>
        </a:graphic>
      </p:graphicFrame>
      <p:pic>
        <p:nvPicPr>
          <p:cNvPr id="6" name="Picture 5" descr="Screen shot 2013-09-23 at 11.16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4600"/>
            <a:ext cx="9144000" cy="180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33" y="479599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For these values of N: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these recipes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024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Binomial distribution for R= </a:t>
            </a:r>
            <a:r>
              <a:rPr lang="en-US" i="1" dirty="0" smtClean="0"/>
              <a:t># </a:t>
            </a:r>
            <a:r>
              <a:rPr lang="en-US" dirty="0" smtClean="0"/>
              <a:t>heads in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flips, with </a:t>
            </a:r>
            <a:r>
              <a:rPr lang="en-US" i="1" dirty="0" err="1" smtClean="0"/>
              <a:t>p</a:t>
            </a:r>
            <a:r>
              <a:rPr lang="en-US" i="1" dirty="0" smtClean="0"/>
              <a:t>=</a:t>
            </a:r>
            <a:r>
              <a:rPr lang="en-US" dirty="0" err="1" smtClean="0"/>
              <a:t>Pr(heads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Expected value of R: </a:t>
            </a:r>
            <a:r>
              <a:rPr lang="en-US" i="1" dirty="0" smtClean="0"/>
              <a:t>E[R]=</a:t>
            </a:r>
            <a:r>
              <a:rPr lang="en-US" i="1" dirty="0" err="1" smtClean="0"/>
              <a:t>np</a:t>
            </a:r>
            <a:endParaRPr lang="en-US" i="1" dirty="0" smtClean="0"/>
          </a:p>
          <a:p>
            <a:pPr lvl="1"/>
            <a:r>
              <a:rPr lang="en-US" dirty="0" smtClean="0"/>
              <a:t>Variance of R: </a:t>
            </a:r>
            <a:r>
              <a:rPr lang="en-US" i="1" dirty="0" err="1" smtClean="0"/>
              <a:t>Var[R</a:t>
            </a:r>
            <a:r>
              <a:rPr lang="en-US" i="1" dirty="0" smtClean="0"/>
              <a:t>]=E[R-E[R]] = np(1-p)</a:t>
            </a:r>
          </a:p>
          <a:p>
            <a:pPr lvl="1"/>
            <a:r>
              <a:rPr lang="en-US" dirty="0" smtClean="0"/>
              <a:t>Standard deviation of R:</a:t>
            </a:r>
          </a:p>
          <a:p>
            <a:pPr lvl="1"/>
            <a:r>
              <a:rPr lang="en-US" dirty="0" smtClean="0"/>
              <a:t>Standard error: 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5287701" y="3129709"/>
          <a:ext cx="2517952" cy="576162"/>
        </p:xfrm>
        <a:graphic>
          <a:graphicData uri="http://schemas.openxmlformats.org/presentationml/2006/ole">
            <p:oleObj spid="_x0000_s81049" name="Equation" r:id="rId3" imgW="990600" imgH="22860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749850" y="3705871"/>
          <a:ext cx="2052390" cy="500693"/>
        </p:xfrm>
        <a:graphic>
          <a:graphicData uri="http://schemas.openxmlformats.org/presentationml/2006/ole">
            <p:oleObj spid="_x0000_s81050" name="Equation" r:id="rId4" imgW="889000" imgH="2159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8556" y="4687512"/>
            <a:ext cx="2389544" cy="9291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SD = expected distance between a </a:t>
            </a:r>
            <a:r>
              <a:rPr lang="en-US" b="1" dirty="0" smtClean="0"/>
              <a:t>single sample </a:t>
            </a:r>
            <a:r>
              <a:rPr lang="en-US" dirty="0" smtClean="0"/>
              <a:t>of X and E[X]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2327" y="4693360"/>
            <a:ext cx="302537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 = expected distance between a </a:t>
            </a:r>
            <a:r>
              <a:rPr lang="en-US" b="1" dirty="0" smtClean="0"/>
              <a:t>sample mean </a:t>
            </a:r>
            <a:r>
              <a:rPr lang="en-US" dirty="0" smtClean="0"/>
              <a:t>for a size-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sample and E[X]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6893350" y="4048899"/>
            <a:ext cx="981641" cy="295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50685" y="4309222"/>
            <a:ext cx="490820" cy="285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these recipes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3024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Binomial distribution for R= </a:t>
            </a:r>
            <a:r>
              <a:rPr lang="en-US" i="1" dirty="0" smtClean="0"/>
              <a:t># </a:t>
            </a:r>
            <a:r>
              <a:rPr lang="en-US" dirty="0" smtClean="0"/>
              <a:t>heads in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flips, with </a:t>
            </a:r>
            <a:r>
              <a:rPr lang="en-US" i="1" dirty="0" err="1" smtClean="0"/>
              <a:t>p</a:t>
            </a:r>
            <a:r>
              <a:rPr lang="en-US" i="1" dirty="0" smtClean="0"/>
              <a:t>=</a:t>
            </a:r>
            <a:r>
              <a:rPr lang="en-US" dirty="0" err="1" smtClean="0"/>
              <a:t>Pr(heads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Expected value of R: </a:t>
            </a:r>
            <a:r>
              <a:rPr lang="en-US" i="1" dirty="0" smtClean="0"/>
              <a:t>E[R]=</a:t>
            </a:r>
            <a:r>
              <a:rPr lang="en-US" i="1" dirty="0" err="1" smtClean="0"/>
              <a:t>np</a:t>
            </a:r>
            <a:endParaRPr lang="en-US" i="1" dirty="0" smtClean="0"/>
          </a:p>
          <a:p>
            <a:pPr lvl="1"/>
            <a:r>
              <a:rPr lang="en-US" dirty="0" smtClean="0"/>
              <a:t>Variance of R: </a:t>
            </a:r>
            <a:r>
              <a:rPr lang="en-US" i="1" dirty="0" err="1" smtClean="0"/>
              <a:t>Var[R</a:t>
            </a:r>
            <a:r>
              <a:rPr lang="en-US" i="1" dirty="0" smtClean="0"/>
              <a:t>]=E[R-E[R]] = np(1-p)</a:t>
            </a:r>
          </a:p>
          <a:p>
            <a:pPr lvl="1"/>
            <a:r>
              <a:rPr lang="en-US" dirty="0" smtClean="0"/>
              <a:t>Standard deviation of R:</a:t>
            </a:r>
          </a:p>
          <a:p>
            <a:pPr lvl="1"/>
            <a:r>
              <a:rPr lang="en-US" dirty="0" smtClean="0"/>
              <a:t>Standard error: 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5287701" y="3129709"/>
          <a:ext cx="2517952" cy="576162"/>
        </p:xfrm>
        <a:graphic>
          <a:graphicData uri="http://schemas.openxmlformats.org/presentationml/2006/ole">
            <p:oleObj spid="_x0000_s79146" name="Equation" r:id="rId3" imgW="990600" imgH="228600" progId="Equation.3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7444024"/>
              </p:ext>
            </p:extLst>
          </p:nvPr>
        </p:nvGraphicFramePr>
        <p:xfrm>
          <a:off x="1203325" y="4846638"/>
          <a:ext cx="2743200" cy="1047750"/>
        </p:xfrm>
        <a:graphic>
          <a:graphicData uri="http://schemas.openxmlformats.org/presentationml/2006/ole">
            <p:oleObj spid="_x0000_s79147" name="Equation" r:id="rId4" imgW="1130300" imgH="43180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749850" y="3705871"/>
          <a:ext cx="2052390" cy="500693"/>
        </p:xfrm>
        <a:graphic>
          <a:graphicData uri="http://schemas.openxmlformats.org/presentationml/2006/ole">
            <p:oleObj spid="_x0000_s79148" name="Equation" r:id="rId5" imgW="889000" imgH="215900" progId="Equation.3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4460691" y="5127645"/>
          <a:ext cx="2447258" cy="457180"/>
        </p:xfrm>
        <a:graphic>
          <a:graphicData uri="http://schemas.openxmlformats.org/presentationml/2006/ole">
            <p:oleObj spid="_x0000_s79149" name="Equation" r:id="rId6" imgW="9525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these recipes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600700"/>
          </a:xfrm>
        </p:spPr>
        <p:txBody>
          <a:bodyPr>
            <a:normAutofit/>
          </a:bodyPr>
          <a:lstStyle/>
          <a:p>
            <a:r>
              <a:rPr lang="en-US" dirty="0" smtClean="0"/>
              <a:t>So:</a:t>
            </a:r>
          </a:p>
          <a:p>
            <a:pPr lvl="1"/>
            <a:r>
              <a:rPr lang="en-US" dirty="0" smtClean="0"/>
              <a:t>E[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(h)</a:t>
            </a:r>
            <a:r>
              <a:rPr lang="en-US" dirty="0" smtClean="0"/>
              <a:t>] =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(</a:t>
            </a:r>
            <a:r>
              <a:rPr lang="en-US" i="1" dirty="0"/>
              <a:t>h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standard </a:t>
            </a:r>
            <a:r>
              <a:rPr lang="en-US" b="1" dirty="0"/>
              <a:t>deviation </a:t>
            </a:r>
            <a:r>
              <a:rPr lang="en-US" dirty="0"/>
              <a:t>of </a:t>
            </a:r>
            <a:r>
              <a:rPr lang="en-US" i="1" dirty="0" err="1"/>
              <a:t>error</a:t>
            </a:r>
            <a:r>
              <a:rPr lang="en-US" i="1" baseline="-25000" dirty="0" err="1"/>
              <a:t>S</a:t>
            </a:r>
            <a:r>
              <a:rPr lang="en-US" i="1" dirty="0" err="1"/>
              <a:t>(h</a:t>
            </a:r>
            <a:r>
              <a:rPr lang="en-US" i="1" dirty="0" smtClean="0"/>
              <a:t>) = </a:t>
            </a:r>
            <a:r>
              <a:rPr lang="en-US" dirty="0" smtClean="0"/>
              <a:t>standard </a:t>
            </a:r>
            <a:r>
              <a:rPr lang="en-US" b="1" dirty="0" smtClean="0"/>
              <a:t>error </a:t>
            </a:r>
            <a:r>
              <a:rPr lang="en-US" dirty="0" smtClean="0"/>
              <a:t>of averaging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draws from a binomial with parameter </a:t>
            </a:r>
            <a:r>
              <a:rPr lang="en-US" i="1" dirty="0" smtClean="0"/>
              <a:t>p, or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For large </a:t>
            </a:r>
            <a:r>
              <a:rPr lang="en-US" i="1" dirty="0" smtClean="0"/>
              <a:t>n</a:t>
            </a:r>
            <a:r>
              <a:rPr lang="en-US" dirty="0" smtClean="0"/>
              <a:t> the binomial mean approximates a normal distribution with same mean and </a:t>
            </a:r>
            <a:r>
              <a:rPr lang="en-US" dirty="0" err="1" smtClean="0"/>
              <a:t>sd</a:t>
            </a:r>
            <a:endParaRPr lang="en-US" dirty="0" smtClean="0"/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9836812"/>
              </p:ext>
            </p:extLst>
          </p:nvPr>
        </p:nvGraphicFramePr>
        <p:xfrm>
          <a:off x="1809750" y="4089400"/>
          <a:ext cx="5638800" cy="1047750"/>
        </p:xfrm>
        <a:graphic>
          <a:graphicData uri="http://schemas.openxmlformats.org/presentationml/2006/ole">
            <p:oleObj spid="_x0000_s83020" name="Equation" r:id="rId3" imgW="2324100" imgH="4318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14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these recipes work?</a:t>
            </a:r>
            <a:endParaRPr lang="en-US" dirty="0"/>
          </a:p>
        </p:txBody>
      </p:sp>
      <p:pic>
        <p:nvPicPr>
          <p:cNvPr id="5" name="Picture 4" descr="Screen Shot 2013-09-23 at 1.2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277416"/>
            <a:ext cx="9144000" cy="5379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2832" y="4511212"/>
            <a:ext cx="48166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Rule of thumb is considering “large” </a:t>
            </a:r>
            <a:r>
              <a:rPr lang="en-US" i="1" dirty="0" smtClean="0"/>
              <a:t>n </a:t>
            </a:r>
            <a:r>
              <a:rPr lang="en-US" dirty="0" smtClean="0"/>
              <a:t>to be </a:t>
            </a:r>
            <a:r>
              <a:rPr lang="en-US" i="1" dirty="0" smtClean="0"/>
              <a:t>n&gt;30.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58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method often “</a:t>
            </a:r>
            <a:r>
              <a:rPr lang="en-US" dirty="0" err="1" smtClean="0"/>
              <a:t>overfit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0074"/>
            <a:ext cx="8648700" cy="2719385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3468" y="1096962"/>
            <a:ext cx="8648700" cy="2108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Overfitting</a:t>
            </a:r>
            <a:r>
              <a:rPr lang="en-US" sz="2800" dirty="0" smtClean="0">
                <a:latin typeface="Cambria Math"/>
              </a:rPr>
              <a:t> is often a problem in supervised learning.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latin typeface="Cambria Math"/>
              </a:rPr>
              <a:t>When you fit the data (minimize loss) are you fitting “real structure” in the data or “noise” in the data?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Will the patterns you see appear in a </a:t>
            </a:r>
            <a:r>
              <a:rPr lang="en-US" sz="2800" dirty="0" smtClean="0">
                <a:latin typeface="Cambria Math"/>
              </a:rPr>
              <a:t>test set or not?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42" y="2863849"/>
            <a:ext cx="4994065" cy="3683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9511" y="5469556"/>
            <a:ext cx="198049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Error/Loss on training set 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55443" y="4096500"/>
            <a:ext cx="207456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Error/Loss on an unseen test set </a:t>
            </a:r>
            <a:r>
              <a:rPr lang="en-US" dirty="0" err="1" smtClean="0"/>
              <a:t>D</a:t>
            </a:r>
            <a:r>
              <a:rPr lang="en-US" baseline="30000" dirty="0" err="1" smtClean="0"/>
              <a:t>test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097727" y="6362306"/>
            <a:ext cx="140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“complexity”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9933" y="3205772"/>
            <a:ext cx="9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 error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15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these recipes work?</a:t>
            </a:r>
            <a:endParaRPr lang="en-US" dirty="0"/>
          </a:p>
        </p:txBody>
      </p:sp>
      <p:pic>
        <p:nvPicPr>
          <p:cNvPr id="3" name="Picture 2" descr="Screen Shot 2013-09-23 at 1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9648" y="1096962"/>
            <a:ext cx="8014230" cy="578045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96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these recipes work?</a:t>
            </a:r>
            <a:endParaRPr lang="en-US" dirty="0"/>
          </a:p>
        </p:txBody>
      </p:sp>
      <p:pic>
        <p:nvPicPr>
          <p:cNvPr id="4" name="Picture 3" descr="Screen Shot 2013-09-23 at 1.2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8978" y="1506224"/>
            <a:ext cx="8663778" cy="53517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37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Why recipe 2 works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25528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</a:t>
            </a:r>
          </a:p>
          <a:p>
            <a:pPr lvl="1"/>
            <a:r>
              <a:rPr lang="en-US" i="1" dirty="0" smtClean="0"/>
              <a:t>|S|=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n</a:t>
            </a:r>
            <a:r>
              <a:rPr lang="en-US" i="1" dirty="0" smtClean="0"/>
              <a:t>&gt;30</a:t>
            </a:r>
          </a:p>
          <a:p>
            <a:pPr lvl="1"/>
            <a:r>
              <a:rPr lang="en-US" dirty="0" smtClean="0"/>
              <a:t>All the samples in </a:t>
            </a:r>
            <a:r>
              <a:rPr lang="en-US" i="1" dirty="0" smtClean="0"/>
              <a:t>S </a:t>
            </a:r>
            <a:r>
              <a:rPr lang="en-US" dirty="0" smtClean="0"/>
              <a:t>are drawn independently of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and each other</a:t>
            </a:r>
          </a:p>
          <a:p>
            <a:pPr lvl="1"/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err="1" smtClean="0"/>
              <a:t>(h</a:t>
            </a:r>
            <a:r>
              <a:rPr lang="en-US" i="1" dirty="0" smtClean="0"/>
              <a:t>)=</a:t>
            </a:r>
            <a:r>
              <a:rPr lang="en-US" i="1" dirty="0" err="1" smtClean="0"/>
              <a:t>p</a:t>
            </a:r>
            <a:endParaRPr lang="en-US" i="1" dirty="0" smtClean="0"/>
          </a:p>
          <a:p>
            <a:r>
              <a:rPr lang="en-US" dirty="0" smtClean="0"/>
              <a:t>Then with N% probability,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D</a:t>
            </a:r>
            <a:r>
              <a:rPr lang="en-US" i="1" dirty="0" err="1" smtClean="0"/>
              <a:t>(h</a:t>
            </a:r>
            <a:r>
              <a:rPr lang="en-US" i="1" dirty="0" smtClean="0"/>
              <a:t>) </a:t>
            </a:r>
            <a:r>
              <a:rPr lang="en-US" dirty="0" smtClean="0"/>
              <a:t>is 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0198" y="3810153"/>
          <a:ext cx="2498725" cy="985838"/>
        </p:xfrm>
        <a:graphic>
          <a:graphicData uri="http://schemas.openxmlformats.org/presentationml/2006/ole">
            <p:oleObj spid="_x0000_s87115" name="Equation" r:id="rId3" imgW="1028700" imgH="406400" progId="Equation.3">
              <p:embed/>
            </p:oleObj>
          </a:graphicData>
        </a:graphic>
      </p:graphicFrame>
      <p:pic>
        <p:nvPicPr>
          <p:cNvPr id="6" name="Picture 5" descr="Screen shot 2013-09-23 at 11.16.3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4600"/>
            <a:ext cx="9144000" cy="180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33" y="4795991"/>
            <a:ext cx="84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 For these values of N - taken from table for a normal distribution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9566" y="763393"/>
            <a:ext cx="320324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CLT, we’re expecting the normal to be a good approximation for large </a:t>
            </a:r>
            <a:r>
              <a:rPr lang="en-US" i="1" dirty="0" smtClean="0"/>
              <a:t>n (n&gt;30)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0263" y="4026260"/>
            <a:ext cx="27043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</a:t>
            </a:r>
            <a:r>
              <a:rPr lang="en-US" baseline="-25000" dirty="0" err="1" smtClean="0"/>
              <a:t>n</a:t>
            </a:r>
            <a:r>
              <a:rPr lang="en-US" dirty="0" smtClean="0"/>
              <a:t> * SE(</a:t>
            </a:r>
            <a:r>
              <a:rPr lang="en-US" dirty="0" err="1" smtClean="0"/>
              <a:t>error</a:t>
            </a:r>
            <a:r>
              <a:rPr lang="en-US" baseline="-25000" dirty="0" err="1" smtClean="0"/>
              <a:t>S</a:t>
            </a:r>
            <a:r>
              <a:rPr lang="en-US" dirty="0" smtClean="0"/>
              <a:t>(h))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25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confidence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i="1" dirty="0" smtClean="0"/>
              <a:t>subroutine</a:t>
            </a:r>
          </a:p>
          <a:p>
            <a:r>
              <a:rPr lang="en-US" dirty="0" smtClean="0"/>
              <a:t>We’ll use it for almost every other test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185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PAIRED TESTS FOR CLASSIFIERS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006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learning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common problem</a:t>
            </a:r>
          </a:p>
          <a:p>
            <a:pPr lvl="1"/>
            <a:r>
              <a:rPr lang="en-US" dirty="0" smtClean="0"/>
              <a:t>You run YFCL and MFCL on a problem</a:t>
            </a:r>
          </a:p>
          <a:p>
            <a:pPr lvl="2"/>
            <a:r>
              <a:rPr lang="en-US" dirty="0" smtClean="0"/>
              <a:t>get </a:t>
            </a:r>
            <a:r>
              <a:rPr lang="en-US" i="1" dirty="0" smtClean="0"/>
              <a:t>h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h</a:t>
            </a:r>
            <a:r>
              <a:rPr lang="en-US" i="1" baseline="-25000" dirty="0" smtClean="0"/>
              <a:t>2</a:t>
            </a:r>
          </a:p>
          <a:p>
            <a:pPr lvl="2"/>
            <a:r>
              <a:rPr lang="en-US" dirty="0" smtClean="0"/>
              <a:t>test on </a:t>
            </a:r>
            <a:r>
              <a:rPr lang="en-US" i="1" dirty="0" smtClean="0"/>
              <a:t>S1 </a:t>
            </a:r>
            <a:r>
              <a:rPr lang="en-US" dirty="0" smtClean="0"/>
              <a:t>and</a:t>
            </a:r>
            <a:r>
              <a:rPr lang="en-US" i="1" dirty="0" smtClean="0"/>
              <a:t> S2</a:t>
            </a:r>
          </a:p>
          <a:p>
            <a:pPr lvl="2"/>
            <a:endParaRPr lang="en-US" baseline="-25000" dirty="0" smtClean="0"/>
          </a:p>
          <a:p>
            <a:pPr lvl="1"/>
            <a:r>
              <a:rPr lang="en-US" dirty="0" smtClean="0"/>
              <a:t>You’d like to use whichever is best</a:t>
            </a:r>
          </a:p>
          <a:p>
            <a:pPr lvl="2"/>
            <a:r>
              <a:rPr lang="en-US" dirty="0" smtClean="0"/>
              <a:t>how can you tell?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10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Comparing two learning systems: Recipe 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299"/>
            <a:ext cx="4791028" cy="52106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want to estimate</a:t>
            </a:r>
          </a:p>
          <a:p>
            <a:endParaRPr lang="en-US" dirty="0" smtClean="0"/>
          </a:p>
          <a:p>
            <a:r>
              <a:rPr lang="en-US" dirty="0" smtClean="0"/>
              <a:t>A natural estimator would be</a:t>
            </a:r>
          </a:p>
          <a:p>
            <a:endParaRPr lang="en-US" dirty="0" smtClean="0"/>
          </a:p>
          <a:p>
            <a:r>
              <a:rPr lang="en-US" dirty="0" smtClean="0"/>
              <a:t>It turns out the SD for the difference is</a:t>
            </a:r>
          </a:p>
          <a:p>
            <a:endParaRPr lang="en-US" dirty="0" smtClean="0"/>
          </a:p>
          <a:p>
            <a:r>
              <a:rPr lang="en-US" dirty="0" smtClean="0"/>
              <a:t>And you then use the same rule for a confidence interval:</a:t>
            </a:r>
          </a:p>
          <a:p>
            <a:pPr lvl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1947199"/>
              </p:ext>
            </p:extLst>
          </p:nvPr>
        </p:nvGraphicFramePr>
        <p:xfrm>
          <a:off x="4733904" y="1296677"/>
          <a:ext cx="3960328" cy="495041"/>
        </p:xfrm>
        <a:graphic>
          <a:graphicData uri="http://schemas.openxmlformats.org/presentationml/2006/ole">
            <p:oleObj spid="_x0000_s88340" name="Equation" r:id="rId3" imgW="16256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8374888"/>
              </p:ext>
            </p:extLst>
          </p:nvPr>
        </p:nvGraphicFramePr>
        <p:xfrm>
          <a:off x="4665663" y="2371725"/>
          <a:ext cx="4052887" cy="611188"/>
        </p:xfrm>
        <a:graphic>
          <a:graphicData uri="http://schemas.openxmlformats.org/presentationml/2006/ole">
            <p:oleObj spid="_x0000_s88341" name="Equation" r:id="rId4" imgW="1676400" imgH="2413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6371271"/>
              </p:ext>
            </p:extLst>
          </p:nvPr>
        </p:nvGraphicFramePr>
        <p:xfrm>
          <a:off x="5230091" y="3457910"/>
          <a:ext cx="3698009" cy="1446857"/>
        </p:xfrm>
        <a:graphic>
          <a:graphicData uri="http://schemas.openxmlformats.org/presentationml/2006/ole">
            <p:oleObj spid="_x0000_s88342" name="Equation" r:id="rId5" imgW="1778000" imgH="6985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0635506"/>
              </p:ext>
            </p:extLst>
          </p:nvPr>
        </p:nvGraphicFramePr>
        <p:xfrm>
          <a:off x="4899025" y="5621272"/>
          <a:ext cx="1473721" cy="630304"/>
        </p:xfrm>
        <a:graphic>
          <a:graphicData uri="http://schemas.openxmlformats.org/presentationml/2006/ole">
            <p:oleObj spid="_x0000_s88343" name="Equation" r:id="rId6" imgW="53340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7708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learning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common problem</a:t>
            </a:r>
          </a:p>
          <a:p>
            <a:pPr lvl="1"/>
            <a:r>
              <a:rPr lang="en-US" dirty="0" smtClean="0"/>
              <a:t>You run YFCL and MFCL on a problem</a:t>
            </a:r>
          </a:p>
          <a:p>
            <a:pPr lvl="1"/>
            <a:r>
              <a:rPr lang="en-US" dirty="0" smtClean="0"/>
              <a:t>YFCL is a clever </a:t>
            </a:r>
            <a:r>
              <a:rPr lang="en-US" i="1" dirty="0" smtClean="0"/>
              <a:t>improvement </a:t>
            </a:r>
            <a:r>
              <a:rPr lang="en-US" dirty="0" smtClean="0"/>
              <a:t>on MYCL</a:t>
            </a:r>
          </a:p>
          <a:p>
            <a:pPr lvl="2"/>
            <a:r>
              <a:rPr lang="en-US" dirty="0" smtClean="0"/>
              <a:t>it’s usually about the same</a:t>
            </a:r>
          </a:p>
          <a:p>
            <a:pPr lvl="2"/>
            <a:r>
              <a:rPr lang="en-US" dirty="0" smtClean="0"/>
              <a:t>but sometimes a </a:t>
            </a:r>
            <a:r>
              <a:rPr lang="en-US" i="1" dirty="0" smtClean="0"/>
              <a:t>little</a:t>
            </a:r>
            <a:r>
              <a:rPr lang="en-US" dirty="0" smtClean="0"/>
              <a:t> better</a:t>
            </a:r>
          </a:p>
          <a:p>
            <a:pPr lvl="2"/>
            <a:endParaRPr lang="en-US" baseline="-25000" dirty="0" smtClean="0"/>
          </a:p>
          <a:p>
            <a:pPr lvl="1"/>
            <a:r>
              <a:rPr lang="en-US" dirty="0" smtClean="0"/>
              <a:t>Often the difference between the two is hard to see because of the variance associated with </a:t>
            </a:r>
            <a:r>
              <a:rPr lang="en-US" i="1" dirty="0" err="1" smtClean="0"/>
              <a:t>error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(h)</a:t>
            </a:r>
            <a:endParaRPr lang="en-US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5406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Comparing two learning systems with a paired test: Recipe 4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1" y="1257299"/>
            <a:ext cx="4454504" cy="52106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want to estimate</a:t>
            </a:r>
          </a:p>
          <a:p>
            <a:endParaRPr lang="en-US" dirty="0" smtClean="0"/>
          </a:p>
          <a:p>
            <a:r>
              <a:rPr lang="en-US" dirty="0" smtClean="0"/>
              <a:t>Partition </a:t>
            </a:r>
            <a:r>
              <a:rPr lang="en-US" i="1" dirty="0" smtClean="0"/>
              <a:t>S </a:t>
            </a:r>
            <a:r>
              <a:rPr lang="en-US" dirty="0" smtClean="0"/>
              <a:t>into disjoint T1,…,</a:t>
            </a:r>
            <a:r>
              <a:rPr lang="en-US" dirty="0" err="1" smtClean="0"/>
              <a:t>Tk</a:t>
            </a:r>
            <a:r>
              <a:rPr lang="en-US" dirty="0" smtClean="0"/>
              <a:t> and define</a:t>
            </a:r>
          </a:p>
          <a:p>
            <a:endParaRPr lang="en-US" dirty="0" smtClean="0"/>
          </a:p>
          <a:p>
            <a:r>
              <a:rPr lang="en-US" dirty="0" smtClean="0"/>
              <a:t>By the CLT the average of the </a:t>
            </a:r>
            <a:r>
              <a:rPr lang="en-US" i="1" dirty="0" smtClean="0"/>
              <a:t>Y</a:t>
            </a:r>
            <a:r>
              <a:rPr lang="en-US" i="1" baseline="-25000" dirty="0" smtClean="0"/>
              <a:t>i</a:t>
            </a:r>
            <a:r>
              <a:rPr lang="en-US" i="1" dirty="0" smtClean="0"/>
              <a:t>’</a:t>
            </a:r>
            <a:r>
              <a:rPr lang="en-US" dirty="0" smtClean="0"/>
              <a:t>s is normal assuming that k&gt;30</a:t>
            </a:r>
          </a:p>
          <a:p>
            <a:endParaRPr lang="en-US" dirty="0" smtClean="0"/>
          </a:p>
          <a:p>
            <a:r>
              <a:rPr lang="en-US" dirty="0" smtClean="0"/>
              <a:t>To pick the best hypothesis, see if the mean is significantly far away from zero.</a:t>
            </a:r>
          </a:p>
          <a:p>
            <a:pPr lvl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5162432"/>
              </p:ext>
            </p:extLst>
          </p:nvPr>
        </p:nvGraphicFramePr>
        <p:xfrm>
          <a:off x="4733904" y="1296677"/>
          <a:ext cx="3960328" cy="495041"/>
        </p:xfrm>
        <a:graphic>
          <a:graphicData uri="http://schemas.openxmlformats.org/presentationml/2006/ole">
            <p:oleObj spid="_x0000_s89224" name="Equation" r:id="rId3" imgW="16256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071655"/>
              </p:ext>
            </p:extLst>
          </p:nvPr>
        </p:nvGraphicFramePr>
        <p:xfrm>
          <a:off x="4891088" y="2417763"/>
          <a:ext cx="4021137" cy="519112"/>
        </p:xfrm>
        <a:graphic>
          <a:graphicData uri="http://schemas.openxmlformats.org/presentationml/2006/ole">
            <p:oleObj spid="_x0000_s89225" name="Equation" r:id="rId4" imgW="1663700" imgH="2159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2169" y="3504679"/>
            <a:ext cx="395016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Key point:  the sample errors may vary a lot, but if h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 is consistently better than h</a:t>
            </a:r>
            <a:r>
              <a:rPr lang="en-US" sz="2000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, then Y</a:t>
            </a:r>
            <a:r>
              <a:rPr lang="en-US" sz="2000" baseline="-25000" dirty="0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will usually be negative.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1088" y="5507261"/>
            <a:ext cx="395016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Question:  Why should the Ti’s be disjoint?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52976" y="2936875"/>
            <a:ext cx="300762" cy="171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51185" y="2917803"/>
            <a:ext cx="382288" cy="190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66383" y="3040660"/>
            <a:ext cx="156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SAME </a:t>
            </a:r>
            <a:r>
              <a:rPr lang="en-US" dirty="0" smtClean="0"/>
              <a:t>sample</a:t>
            </a:r>
            <a:endParaRPr lang="en-US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77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Comparing two learning systems with a paired test: Recipe 4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1" y="1257299"/>
            <a:ext cx="4454504" cy="52106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want to estimate</a:t>
            </a:r>
          </a:p>
          <a:p>
            <a:endParaRPr lang="en-US" dirty="0" smtClean="0"/>
          </a:p>
          <a:p>
            <a:r>
              <a:rPr lang="en-US" dirty="0" smtClean="0"/>
              <a:t>Partition </a:t>
            </a:r>
            <a:r>
              <a:rPr lang="en-US" i="1" dirty="0" smtClean="0"/>
              <a:t>S </a:t>
            </a:r>
            <a:r>
              <a:rPr lang="en-US" dirty="0" smtClean="0"/>
              <a:t>into disjoint T1,…,</a:t>
            </a:r>
            <a:r>
              <a:rPr lang="en-US" dirty="0" err="1" smtClean="0"/>
              <a:t>Tk</a:t>
            </a:r>
            <a:r>
              <a:rPr lang="en-US" dirty="0" smtClean="0"/>
              <a:t> and define</a:t>
            </a:r>
          </a:p>
          <a:p>
            <a:endParaRPr lang="en-US" dirty="0" smtClean="0"/>
          </a:p>
          <a:p>
            <a:r>
              <a:rPr lang="en-US" dirty="0"/>
              <a:t>By the CLT the average of the 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i="1" dirty="0"/>
              <a:t>’</a:t>
            </a:r>
            <a:r>
              <a:rPr lang="en-US" dirty="0"/>
              <a:t>s is normal assuming that k&gt;30</a:t>
            </a:r>
          </a:p>
          <a:p>
            <a:endParaRPr lang="en-US" dirty="0" smtClean="0"/>
          </a:p>
          <a:p>
            <a:r>
              <a:rPr lang="en-US" dirty="0" smtClean="0"/>
              <a:t>To pick the best hypothesis, see if the mean is significantly far away from zero, according to the normal distribution.</a:t>
            </a:r>
          </a:p>
          <a:p>
            <a:pPr lvl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9298280"/>
              </p:ext>
            </p:extLst>
          </p:nvPr>
        </p:nvGraphicFramePr>
        <p:xfrm>
          <a:off x="4733904" y="1296677"/>
          <a:ext cx="3960328" cy="495041"/>
        </p:xfrm>
        <a:graphic>
          <a:graphicData uri="http://schemas.openxmlformats.org/presentationml/2006/ole">
            <p:oleObj spid="_x0000_s90246" name="Equation" r:id="rId3" imgW="16256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5057490"/>
              </p:ext>
            </p:extLst>
          </p:nvPr>
        </p:nvGraphicFramePr>
        <p:xfrm>
          <a:off x="4891088" y="2417763"/>
          <a:ext cx="4021137" cy="519112"/>
        </p:xfrm>
        <a:graphic>
          <a:graphicData uri="http://schemas.openxmlformats.org/presentationml/2006/ole">
            <p:oleObj spid="_x0000_s90247" name="Equation" r:id="rId4" imgW="1663700" imgH="2159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1088" y="3337322"/>
            <a:ext cx="3950163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Key point:  the sample errors may vary a lot, but if h</a:t>
            </a:r>
            <a:r>
              <a:rPr lang="en-US" sz="2000" baseline="-25000" dirty="0" smtClean="0">
                <a:latin typeface="Calibri"/>
                <a:cs typeface="Calibri"/>
              </a:rPr>
              <a:t>1</a:t>
            </a:r>
            <a:r>
              <a:rPr lang="en-US" sz="2000" dirty="0" smtClean="0">
                <a:latin typeface="Calibri"/>
                <a:cs typeface="Calibri"/>
              </a:rPr>
              <a:t> is </a:t>
            </a:r>
            <a:r>
              <a:rPr lang="en-US" sz="2000" b="1" dirty="0" smtClean="0">
                <a:latin typeface="Calibri"/>
                <a:cs typeface="Calibri"/>
              </a:rPr>
              <a:t>consistently</a:t>
            </a:r>
            <a:r>
              <a:rPr lang="en-US" sz="2000" dirty="0" smtClean="0">
                <a:latin typeface="Calibri"/>
                <a:cs typeface="Calibri"/>
              </a:rPr>
              <a:t> better than h</a:t>
            </a:r>
            <a:r>
              <a:rPr lang="en-US" sz="2000" baseline="-25000" dirty="0" smtClean="0">
                <a:latin typeface="Calibri"/>
                <a:cs typeface="Calibri"/>
              </a:rPr>
              <a:t>2</a:t>
            </a:r>
            <a:r>
              <a:rPr lang="en-US" sz="2000" dirty="0" smtClean="0">
                <a:latin typeface="Calibri"/>
                <a:cs typeface="Calibri"/>
              </a:rPr>
              <a:t>, then Y</a:t>
            </a:r>
            <a:r>
              <a:rPr lang="en-US" sz="2000" baseline="-25000" dirty="0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will usually be negative.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1088" y="4838752"/>
            <a:ext cx="3950163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The </a:t>
            </a:r>
            <a:r>
              <a:rPr lang="en-US" sz="2000" b="1" dirty="0" smtClean="0">
                <a:latin typeface="Calibri"/>
                <a:cs typeface="Calibri"/>
              </a:rPr>
              <a:t>null hypothesis </a:t>
            </a:r>
            <a:r>
              <a:rPr lang="en-US" sz="2000" dirty="0" smtClean="0">
                <a:latin typeface="Calibri"/>
                <a:cs typeface="Calibri"/>
              </a:rPr>
              <a:t>is that Y is normal with a zero mean.  We want to estimate the </a:t>
            </a:r>
            <a:r>
              <a:rPr lang="en-US" sz="2000" b="1" dirty="0" smtClean="0">
                <a:latin typeface="Calibri"/>
                <a:cs typeface="Calibri"/>
              </a:rPr>
              <a:t>probability</a:t>
            </a:r>
            <a:r>
              <a:rPr lang="en-US" sz="2000" dirty="0" smtClean="0">
                <a:latin typeface="Calibri"/>
                <a:cs typeface="Calibri"/>
              </a:rPr>
              <a:t> of seeing the sample of Y</a:t>
            </a:r>
            <a:r>
              <a:rPr lang="en-US" sz="2000" baseline="-25000" dirty="0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’s actually observed given that hypothesis.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5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Kaggle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1429" y="1656695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http://techtalks.tv/talks/machine-learning-competitions/58340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7014" y="2530014"/>
            <a:ext cx="7075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Quick summary: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Kaggle</a:t>
            </a:r>
            <a:r>
              <a:rPr lang="en-US" sz="2000" dirty="0" smtClean="0"/>
              <a:t> runs ML competitions – you submit predictions, they score them on data where you see the </a:t>
            </a:r>
            <a:r>
              <a:rPr lang="en-US" sz="2000" i="1" dirty="0" smtClean="0"/>
              <a:t>instances </a:t>
            </a:r>
            <a:r>
              <a:rPr lang="en-US" sz="2000" dirty="0" smtClean="0"/>
              <a:t>but not the </a:t>
            </a:r>
            <a:r>
              <a:rPr lang="en-US" sz="2000" i="1" dirty="0" smtClean="0"/>
              <a:t>labels.</a:t>
            </a:r>
          </a:p>
          <a:p>
            <a:pPr>
              <a:buFont typeface="Arial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Everyone sees the same test data and can tweak their algorithms to it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After the competition closes there is usually one </a:t>
            </a:r>
            <a:r>
              <a:rPr lang="en-US" sz="2000" i="1" dirty="0" smtClean="0"/>
              <a:t>more </a:t>
            </a:r>
            <a:r>
              <a:rPr lang="en-US" sz="2000" dirty="0" smtClean="0"/>
              <a:t>round: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Participants are scored on a </a:t>
            </a:r>
            <a:r>
              <a:rPr lang="en-US" sz="2000" i="1" dirty="0" smtClean="0"/>
              <a:t>fresh </a:t>
            </a:r>
            <a:r>
              <a:rPr lang="en-US" sz="2000" dirty="0" smtClean="0"/>
              <a:t>dataset they </a:t>
            </a:r>
            <a:r>
              <a:rPr lang="en-US" sz="2000" i="1" dirty="0" smtClean="0"/>
              <a:t>haven’t seen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Leaders often change….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9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two learning systems with a paired test: Recipe 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0283618"/>
              </p:ext>
            </p:extLst>
          </p:nvPr>
        </p:nvGraphicFramePr>
        <p:xfrm>
          <a:off x="748940" y="1934241"/>
          <a:ext cx="6691628" cy="254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07"/>
                <a:gridCol w="1672907"/>
                <a:gridCol w="1672907"/>
                <a:gridCol w="1672907"/>
              </a:tblGrid>
              <a:tr h="7664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partition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(h1)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(h2)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diff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0.35</a:t>
                      </a:r>
                      <a:endParaRPr lang="en-US" sz="180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0.17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0.16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Calibri"/>
                          <a:cs typeface="Calibri"/>
                        </a:rPr>
                        <a:t>avg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0.21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0.03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7308" y="4642270"/>
            <a:ext cx="169326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only care about the SD</a:t>
            </a:r>
          </a:p>
          <a:p>
            <a:pPr algn="ctr"/>
            <a:r>
              <a:rPr lang="en-US" sz="2000" dirty="0" smtClean="0"/>
              <a:t>and average of the last column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43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Comparing two learning systems with a paired test: Recipe 4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1" y="1257299"/>
            <a:ext cx="3914778" cy="54750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want to estimate</a:t>
            </a:r>
          </a:p>
          <a:p>
            <a:endParaRPr lang="en-US" dirty="0" smtClean="0"/>
          </a:p>
          <a:p>
            <a:r>
              <a:rPr lang="en-US" dirty="0" smtClean="0"/>
              <a:t>Partition </a:t>
            </a:r>
            <a:r>
              <a:rPr lang="en-US" i="1" dirty="0" smtClean="0"/>
              <a:t>S </a:t>
            </a:r>
            <a:r>
              <a:rPr lang="en-US" dirty="0" smtClean="0"/>
              <a:t>into disjoint T1,…,</a:t>
            </a:r>
            <a:r>
              <a:rPr lang="en-US" dirty="0" err="1" smtClean="0"/>
              <a:t>Tk</a:t>
            </a:r>
            <a:r>
              <a:rPr lang="en-US" dirty="0" smtClean="0"/>
              <a:t> and define</a:t>
            </a:r>
          </a:p>
          <a:p>
            <a:endParaRPr lang="en-US" dirty="0" smtClean="0"/>
          </a:p>
          <a:p>
            <a:r>
              <a:rPr lang="en-US" dirty="0" smtClean="0"/>
              <a:t>If k&lt;30, the </a:t>
            </a:r>
            <a:r>
              <a:rPr lang="en-US" dirty="0"/>
              <a:t>average of the 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i="1" dirty="0"/>
              <a:t>’</a:t>
            </a:r>
            <a:r>
              <a:rPr lang="en-US" dirty="0"/>
              <a:t>s is </a:t>
            </a:r>
            <a:r>
              <a:rPr lang="en-US" dirty="0" smtClean="0"/>
              <a:t>a </a:t>
            </a:r>
            <a:r>
              <a:rPr lang="en-US" i="1" dirty="0" smtClean="0"/>
              <a:t>t-distribution </a:t>
            </a:r>
            <a:r>
              <a:rPr lang="en-US" dirty="0" smtClean="0"/>
              <a:t>with </a:t>
            </a:r>
            <a:r>
              <a:rPr lang="en-US" i="1" dirty="0" smtClean="0"/>
              <a:t>k-1 degrees of freedom.  </a:t>
            </a:r>
          </a:p>
          <a:p>
            <a:endParaRPr lang="en-US" dirty="0" smtClean="0"/>
          </a:p>
          <a:p>
            <a:r>
              <a:rPr lang="en-US" dirty="0" smtClean="0"/>
              <a:t>To pick the best hypothesis, see if the mean is significantly far away from zero, according to the </a:t>
            </a:r>
            <a:r>
              <a:rPr lang="en-US" i="1" dirty="0" smtClean="0"/>
              <a:t>t </a:t>
            </a:r>
            <a:r>
              <a:rPr lang="en-US" dirty="0" smtClean="0"/>
              <a:t>distribution.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9939825"/>
              </p:ext>
            </p:extLst>
          </p:nvPr>
        </p:nvGraphicFramePr>
        <p:xfrm>
          <a:off x="4097460" y="1296677"/>
          <a:ext cx="3960328" cy="495041"/>
        </p:xfrm>
        <a:graphic>
          <a:graphicData uri="http://schemas.openxmlformats.org/presentationml/2006/ole">
            <p:oleObj spid="_x0000_s91268" name="Equation" r:id="rId3" imgW="1625600" imgH="203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8408528"/>
              </p:ext>
            </p:extLst>
          </p:nvPr>
        </p:nvGraphicFramePr>
        <p:xfrm>
          <a:off x="4036651" y="2158207"/>
          <a:ext cx="4021137" cy="519112"/>
        </p:xfrm>
        <a:graphic>
          <a:graphicData uri="http://schemas.openxmlformats.org/presentationml/2006/ole">
            <p:oleObj spid="_x0000_s91269" name="Equation" r:id="rId4" imgW="1663700" imgH="215900" progId="Equation.3">
              <p:embed/>
            </p:oleObj>
          </a:graphicData>
        </a:graphic>
      </p:graphicFrame>
      <p:pic>
        <p:nvPicPr>
          <p:cNvPr id="8" name="Picture 7" descr="Screen Shot 2013-09-23 at 2.44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097460" y="3633962"/>
            <a:ext cx="5046540" cy="30983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25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Sign Test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1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different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far we’ve been evaluating/comparing hypotheses, not learning algorithms.</a:t>
            </a:r>
          </a:p>
          <a:p>
            <a:r>
              <a:rPr lang="en-US" dirty="0" smtClean="0"/>
              <a:t>Comparing </a:t>
            </a:r>
            <a:r>
              <a:rPr lang="en-US" b="1" dirty="0" smtClean="0"/>
              <a:t>hypotheses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I’ve learned an </a:t>
            </a:r>
            <a:r>
              <a:rPr lang="en-US" i="1" dirty="0" smtClean="0"/>
              <a:t>h(</a:t>
            </a:r>
            <a:r>
              <a:rPr lang="en-US" b="1" i="1" dirty="0" smtClean="0"/>
              <a:t>x) </a:t>
            </a:r>
            <a:r>
              <a:rPr lang="en-US" dirty="0" smtClean="0"/>
              <a:t>that tells me if a Piazza post </a:t>
            </a:r>
            <a:r>
              <a:rPr lang="en-US" b="1" i="1" dirty="0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for 10-601 will be rated as a “good question”.  How accurate is it on the distribution </a:t>
            </a:r>
            <a:r>
              <a:rPr lang="en-US" i="1" dirty="0" smtClean="0"/>
              <a:t>D </a:t>
            </a:r>
            <a:r>
              <a:rPr lang="en-US" dirty="0" smtClean="0"/>
              <a:t>of messages?</a:t>
            </a:r>
          </a:p>
          <a:p>
            <a:r>
              <a:rPr lang="en-US" dirty="0" smtClean="0"/>
              <a:t>Comparing </a:t>
            </a:r>
            <a:r>
              <a:rPr lang="en-US" b="1" dirty="0" smtClean="0"/>
              <a:t>learners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I’ve written a learner </a:t>
            </a:r>
            <a:r>
              <a:rPr lang="en-US" i="1" dirty="0" smtClean="0"/>
              <a:t>L, </a:t>
            </a:r>
            <a:r>
              <a:rPr lang="en-US" dirty="0" smtClean="0"/>
              <a:t>and a tool that scrapes Piazza and creates labeled training sets (</a:t>
            </a:r>
            <a:r>
              <a:rPr lang="en-US" b="1" dirty="0" smtClean="0"/>
              <a:t>x1,</a:t>
            </a:r>
            <a:r>
              <a:rPr lang="en-US" dirty="0" smtClean="0"/>
              <a:t>y1), for any class’s Piazza site, from the first six weeks of class.  How accurate will </a:t>
            </a:r>
            <a:r>
              <a:rPr lang="en-US" i="1" dirty="0" smtClean="0"/>
              <a:t>L</a:t>
            </a:r>
            <a:r>
              <a:rPr lang="en-US" dirty="0" smtClean="0"/>
              <a:t>’s hypothesis be for a </a:t>
            </a:r>
            <a:r>
              <a:rPr lang="en-US" b="1" dirty="0" smtClean="0"/>
              <a:t>randomly selected class</a:t>
            </a:r>
            <a:r>
              <a:rPr lang="en-US" dirty="0" smtClean="0"/>
              <a:t>, say 10-701?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L1</a:t>
            </a:r>
            <a:r>
              <a:rPr lang="en-US" dirty="0" smtClean="0"/>
              <a:t> better or worse than </a:t>
            </a:r>
            <a:r>
              <a:rPr lang="en-US" i="1" dirty="0" smtClean="0"/>
              <a:t>L2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87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different question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8390496"/>
              </p:ext>
            </p:extLst>
          </p:nvPr>
        </p:nvGraphicFramePr>
        <p:xfrm>
          <a:off x="748940" y="1934241"/>
          <a:ext cx="6068332" cy="343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07"/>
                <a:gridCol w="1672907"/>
                <a:gridCol w="1672907"/>
                <a:gridCol w="1049611"/>
              </a:tblGrid>
              <a:tr h="7664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Train/Test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Datasets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Ui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h1 = L1(Ti)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Ui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(h2)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h2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= L2(Ti)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diff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T1/U1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0.35</a:t>
                      </a:r>
                      <a:endParaRPr lang="en-US" sz="180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0.05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T2/U2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0.37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0.06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T3/U3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0.09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0.08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T4/U4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0.07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-0.01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Calibri"/>
                          <a:cs typeface="Calibri"/>
                        </a:rPr>
                        <a:t>avg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0.21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0.03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5802" y="5657933"/>
            <a:ext cx="314229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have a different train set </a:t>
            </a:r>
            <a:r>
              <a:rPr lang="en-US" sz="2000" i="1" dirty="0" smtClean="0"/>
              <a:t>T </a:t>
            </a:r>
            <a:r>
              <a:rPr lang="en-US" sz="2000" dirty="0" smtClean="0"/>
              <a:t>and unseen test set </a:t>
            </a:r>
            <a:r>
              <a:rPr lang="en-US" sz="2000" i="1" dirty="0" smtClean="0"/>
              <a:t>U</a:t>
            </a:r>
            <a:r>
              <a:rPr lang="en-US" sz="2000" dirty="0" smtClean="0"/>
              <a:t> for each class’s web site.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21241" y="5657933"/>
            <a:ext cx="404225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Problem: the differences might be </a:t>
            </a:r>
            <a:r>
              <a:rPr lang="en-US" sz="2000" b="1" dirty="0" smtClean="0">
                <a:latin typeface="Calibri"/>
                <a:cs typeface="Calibri"/>
              </a:rPr>
              <a:t>multimodal</a:t>
            </a:r>
            <a:r>
              <a:rPr lang="en-US" sz="2000" dirty="0" smtClean="0">
                <a:latin typeface="Calibri"/>
                <a:cs typeface="Calibri"/>
              </a:rPr>
              <a:t> - drawn from a mix of two </a:t>
            </a:r>
            <a:r>
              <a:rPr lang="en-US" sz="2000" dirty="0" err="1" smtClean="0">
                <a:latin typeface="Calibri"/>
                <a:cs typeface="Calibri"/>
              </a:rPr>
              <a:t>normals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817272" y="2767620"/>
            <a:ext cx="427918" cy="8140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849834" y="3734026"/>
            <a:ext cx="427918" cy="11825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77752" y="2873740"/>
            <a:ext cx="14327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SCS courses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26595" y="4084348"/>
            <a:ext cx="14327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English courses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 test for comparing learners across multiple learning problems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7928082"/>
              </p:ext>
            </p:extLst>
          </p:nvPr>
        </p:nvGraphicFramePr>
        <p:xfrm>
          <a:off x="748940" y="1934241"/>
          <a:ext cx="7110458" cy="343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148"/>
                <a:gridCol w="1671148"/>
                <a:gridCol w="1671148"/>
                <a:gridCol w="1048507"/>
                <a:gridCol w="1048507"/>
              </a:tblGrid>
              <a:tr h="7664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Train/Test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Datasets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Ui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h1 = L1(Ti)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Ui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(h2)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h2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= L2(Ti)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diff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sign(diff)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T1/U1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0.35</a:t>
                      </a:r>
                      <a:endParaRPr lang="en-US" sz="180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0.05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+1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T2/U2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0.37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+1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T3/U3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0.09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0.08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+1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T4/U4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0.07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Calibri"/>
                          <a:cs typeface="Calibri"/>
                        </a:rPr>
                        <a:t>avg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0.21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0.03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5802" y="5657933"/>
            <a:ext cx="314229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Then estimate a confidence interval for that variable - which is a </a:t>
            </a:r>
            <a:r>
              <a:rPr lang="en-US" sz="2000" b="1" dirty="0" smtClean="0"/>
              <a:t>binomial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8940" y="5595779"/>
            <a:ext cx="404225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More robust: create a </a:t>
            </a:r>
            <a:r>
              <a:rPr lang="en-US" sz="2000" b="1" dirty="0" smtClean="0">
                <a:latin typeface="Calibri"/>
                <a:cs typeface="Calibri"/>
              </a:rPr>
              <a:t>binary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random variable, true </a:t>
            </a:r>
            <a:r>
              <a:rPr lang="en-US" sz="2000" dirty="0" err="1">
                <a:latin typeface="Calibri"/>
                <a:cs typeface="Calibri"/>
              </a:rPr>
              <a:t>iff</a:t>
            </a:r>
            <a:r>
              <a:rPr lang="en-US" sz="2000" dirty="0">
                <a:latin typeface="Calibri"/>
                <a:cs typeface="Calibri"/>
              </a:rPr>
              <a:t> L1 loses to L2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9399" y="1226355"/>
            <a:ext cx="106870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Ignore ties!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01340" y="6285419"/>
            <a:ext cx="47157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…given that L1 and L2 score differently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08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variant of the sign test: </a:t>
            </a:r>
            <a:r>
              <a:rPr lang="en-US" dirty="0" err="1" smtClean="0"/>
              <a:t>McNemar’s</a:t>
            </a:r>
            <a:r>
              <a:rPr lang="en-US" dirty="0" smtClean="0"/>
              <a:t> test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1741860"/>
              </p:ext>
            </p:extLst>
          </p:nvPr>
        </p:nvGraphicFramePr>
        <p:xfrm>
          <a:off x="748940" y="2471485"/>
          <a:ext cx="6691628" cy="254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07"/>
                <a:gridCol w="1672907"/>
                <a:gridCol w="1672907"/>
                <a:gridCol w="1672907"/>
              </a:tblGrid>
              <a:tr h="7664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partition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(h1)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Ti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(h2)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  <a:p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diff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{x1}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1.0</a:t>
                      </a:r>
                      <a:endParaRPr lang="en-US" sz="180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+1.0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{x2}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1.0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-1.0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{x3}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1.0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1.0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85802" y="5657933"/>
            <a:ext cx="314229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Then estimate a confidence interval for that variable - which is a </a:t>
            </a:r>
            <a:r>
              <a:rPr lang="en-US" sz="2000" b="1" dirty="0" smtClean="0"/>
              <a:t>binomial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8940" y="5595779"/>
            <a:ext cx="404225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More robust: create a </a:t>
            </a:r>
            <a:r>
              <a:rPr lang="en-US" sz="2000" b="1" dirty="0" smtClean="0">
                <a:latin typeface="Calibri"/>
                <a:cs typeface="Calibri"/>
              </a:rPr>
              <a:t>binary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random variable, true </a:t>
            </a:r>
            <a:r>
              <a:rPr lang="en-US" sz="2000" dirty="0" err="1">
                <a:latin typeface="Calibri"/>
                <a:cs typeface="Calibri"/>
              </a:rPr>
              <a:t>iff</a:t>
            </a:r>
            <a:r>
              <a:rPr lang="en-US" sz="2000" dirty="0">
                <a:latin typeface="Calibri"/>
                <a:cs typeface="Calibri"/>
              </a:rPr>
              <a:t> L1 loses to L2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340" y="6285419"/>
            <a:ext cx="471571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…given that L1 and L2 score differently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9399" y="1226355"/>
            <a:ext cx="106870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Ignore ties!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6455" y="1372876"/>
            <a:ext cx="428060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Make the partitions as </a:t>
            </a:r>
            <a:r>
              <a:rPr lang="en-US" sz="2000" i="1" dirty="0" smtClean="0"/>
              <a:t>small</a:t>
            </a:r>
            <a:r>
              <a:rPr lang="en-US" sz="2000" dirty="0" smtClean="0"/>
              <a:t> as possible: so Ti contains one example {</a:t>
            </a:r>
            <a:r>
              <a:rPr lang="en-US" sz="2000" b="1" dirty="0" smtClean="0"/>
              <a:t>x</a:t>
            </a:r>
            <a:r>
              <a:rPr lang="en-US" sz="2000" dirty="0" smtClean="0"/>
              <a:t>i}</a:t>
            </a:r>
            <a:endParaRPr lang="en-US" sz="2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07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21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different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if there were ten sections of 10-601?</a:t>
            </a:r>
          </a:p>
          <a:p>
            <a:r>
              <a:rPr lang="en-US" dirty="0" smtClean="0"/>
              <a:t>Comparing </a:t>
            </a:r>
            <a:r>
              <a:rPr lang="en-US" b="1" dirty="0" smtClean="0"/>
              <a:t>hypotheses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I’ve learned an </a:t>
            </a:r>
            <a:r>
              <a:rPr lang="en-US" i="1" dirty="0" smtClean="0"/>
              <a:t>h(</a:t>
            </a:r>
            <a:r>
              <a:rPr lang="en-US" b="1" i="1" dirty="0" smtClean="0"/>
              <a:t>x) </a:t>
            </a:r>
            <a:r>
              <a:rPr lang="en-US" dirty="0" smtClean="0"/>
              <a:t>that tells me if a Piazza post </a:t>
            </a:r>
            <a:r>
              <a:rPr lang="en-US" b="1" i="1" dirty="0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for 10-601 will be rated as a “good question”.  How accurate is it on the distribution </a:t>
            </a:r>
            <a:r>
              <a:rPr lang="en-US" i="1" dirty="0" smtClean="0"/>
              <a:t>D </a:t>
            </a:r>
            <a:r>
              <a:rPr lang="en-US" dirty="0" smtClean="0"/>
              <a:t>of messages?</a:t>
            </a:r>
          </a:p>
          <a:p>
            <a:r>
              <a:rPr lang="en-US" dirty="0" smtClean="0"/>
              <a:t>Comparing </a:t>
            </a:r>
            <a:r>
              <a:rPr lang="en-US" b="1" dirty="0" smtClean="0"/>
              <a:t>learners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I’ve written a learner </a:t>
            </a:r>
            <a:r>
              <a:rPr lang="en-US" i="1" dirty="0" smtClean="0"/>
              <a:t>L, </a:t>
            </a:r>
            <a:r>
              <a:rPr lang="en-US" dirty="0" smtClean="0"/>
              <a:t>and a tool that scrapes Piazza and creates labeled training sets (</a:t>
            </a:r>
            <a:r>
              <a:rPr lang="en-US" b="1" dirty="0" smtClean="0"/>
              <a:t>x1,</a:t>
            </a:r>
            <a:r>
              <a:rPr lang="en-US" dirty="0" smtClean="0"/>
              <a:t>y1), from the first six weeks of class.  How accurate will </a:t>
            </a:r>
            <a:r>
              <a:rPr lang="en-US" i="1" dirty="0" smtClean="0"/>
              <a:t>L</a:t>
            </a:r>
            <a:r>
              <a:rPr lang="en-US" dirty="0" smtClean="0"/>
              <a:t>’s hypothesis be for another section of 10-601?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L1</a:t>
            </a:r>
            <a:r>
              <a:rPr lang="en-US" dirty="0" smtClean="0"/>
              <a:t> better or worse than </a:t>
            </a:r>
            <a:r>
              <a:rPr lang="en-US" i="1" dirty="0" smtClean="0"/>
              <a:t>L2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3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different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if there were ten sections of 10-601?</a:t>
            </a:r>
          </a:p>
          <a:p>
            <a:r>
              <a:rPr lang="en-US" dirty="0" smtClean="0"/>
              <a:t>Comparing </a:t>
            </a:r>
            <a:r>
              <a:rPr lang="en-US" b="1" dirty="0" smtClean="0"/>
              <a:t>hypotheses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I’ve learned an </a:t>
            </a:r>
            <a:r>
              <a:rPr lang="en-US" i="1" dirty="0" smtClean="0"/>
              <a:t>h(</a:t>
            </a:r>
            <a:r>
              <a:rPr lang="en-US" b="1" i="1" dirty="0" smtClean="0"/>
              <a:t>x) </a:t>
            </a:r>
            <a:r>
              <a:rPr lang="en-US" dirty="0" smtClean="0"/>
              <a:t>that tells me if a Piazza post </a:t>
            </a:r>
            <a:r>
              <a:rPr lang="en-US" b="1" i="1" dirty="0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for 10-601 will be rated as a “good question”.  How accurate is it on the distribution </a:t>
            </a:r>
            <a:r>
              <a:rPr lang="en-US" i="1" dirty="0" smtClean="0"/>
              <a:t>D </a:t>
            </a:r>
            <a:r>
              <a:rPr lang="en-US" dirty="0" smtClean="0"/>
              <a:t>of messages?</a:t>
            </a:r>
          </a:p>
          <a:p>
            <a:r>
              <a:rPr lang="en-US" dirty="0" smtClean="0"/>
              <a:t>Comparing </a:t>
            </a:r>
            <a:r>
              <a:rPr lang="en-US" b="1" dirty="0" smtClean="0"/>
              <a:t>learners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I’ve written a learner </a:t>
            </a:r>
            <a:r>
              <a:rPr lang="en-US" i="1" dirty="0" smtClean="0"/>
              <a:t>L, </a:t>
            </a:r>
            <a:r>
              <a:rPr lang="en-US" dirty="0" smtClean="0"/>
              <a:t>and a tool that scrapes Piazza and creates labeled training sets (</a:t>
            </a:r>
            <a:r>
              <a:rPr lang="en-US" b="1" dirty="0" smtClean="0"/>
              <a:t>x1,</a:t>
            </a:r>
            <a:r>
              <a:rPr lang="en-US" dirty="0" smtClean="0"/>
              <a:t>y1), from the first six weeks of class.  How accurate will </a:t>
            </a:r>
            <a:r>
              <a:rPr lang="en-US" i="1" dirty="0" smtClean="0"/>
              <a:t>L</a:t>
            </a:r>
            <a:r>
              <a:rPr lang="en-US" dirty="0" smtClean="0"/>
              <a:t>’s hypothesis be for another section of 10-601?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L1</a:t>
            </a:r>
            <a:r>
              <a:rPr lang="en-US" dirty="0" smtClean="0"/>
              <a:t> better or worse than </a:t>
            </a:r>
            <a:r>
              <a:rPr lang="en-US" i="1" dirty="0" smtClean="0"/>
              <a:t>L2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to account for variability </a:t>
            </a:r>
            <a:r>
              <a:rPr lang="en-US" dirty="0" smtClean="0">
                <a:solidFill>
                  <a:srgbClr val="0000FF"/>
                </a:solidFill>
              </a:rPr>
              <a:t>in the </a:t>
            </a:r>
            <a:r>
              <a:rPr lang="en-US" b="1" dirty="0" smtClean="0">
                <a:solidFill>
                  <a:srgbClr val="0000FF"/>
                </a:solidFill>
              </a:rPr>
              <a:t>training set?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36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Point: If there’s big data, you can just use error on a big test set, so confidence intervals will be small.</a:t>
            </a:r>
          </a:p>
          <a:p>
            <a:r>
              <a:rPr lang="en-US" dirty="0" smtClean="0"/>
              <a:t>Counterpoint: even with “big data” the size of the ideal test sets are often small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CTR data is biased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paired- t-test using cross validation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3788794"/>
              </p:ext>
            </p:extLst>
          </p:nvPr>
        </p:nvGraphicFramePr>
        <p:xfrm>
          <a:off x="279400" y="2976168"/>
          <a:ext cx="6068332" cy="343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07"/>
                <a:gridCol w="1672907"/>
                <a:gridCol w="1672907"/>
                <a:gridCol w="1049611"/>
              </a:tblGrid>
              <a:tr h="7664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Train/Test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Datasets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Ui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h1 = L1(Ti)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error</a:t>
                      </a:r>
                      <a:r>
                        <a:rPr lang="en-US" baseline="-25000" dirty="0" err="1" smtClean="0">
                          <a:latin typeface="Calibri"/>
                          <a:cs typeface="Calibri"/>
                        </a:rPr>
                        <a:t>Ui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(h2)</a:t>
                      </a:r>
                      <a:endParaRPr lang="en-US" baseline="-25000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h2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= L2(Ti)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diff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T1/U1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0.35</a:t>
                      </a:r>
                      <a:endParaRPr lang="en-US" sz="180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0.30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0.05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T2/U2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0.37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0.31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0.06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T3/U3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0.09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0.08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0.01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T4/U4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0.07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-0.01</a:t>
                      </a: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44076"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Calibri"/>
                          <a:cs typeface="Calibri"/>
                        </a:rPr>
                        <a:t>avg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0.21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0.03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9399" y="1327422"/>
            <a:ext cx="641222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want to use </a:t>
            </a:r>
            <a:r>
              <a:rPr lang="en-US" sz="2000" b="1" dirty="0" smtClean="0"/>
              <a:t>one</a:t>
            </a:r>
            <a:r>
              <a:rPr lang="en-US" sz="2000" dirty="0" smtClean="0"/>
              <a:t> dataset </a:t>
            </a:r>
            <a:r>
              <a:rPr lang="en-US" sz="2000" i="1" dirty="0" smtClean="0"/>
              <a:t>S </a:t>
            </a:r>
            <a:r>
              <a:rPr lang="en-US" sz="2000" dirty="0" smtClean="0"/>
              <a:t>to create a number of different-looking Ti/</a:t>
            </a:r>
            <a:r>
              <a:rPr lang="en-US" sz="2000" dirty="0" err="1" smtClean="0"/>
              <a:t>Ui</a:t>
            </a:r>
            <a:r>
              <a:rPr lang="en-US" sz="2000" dirty="0" smtClean="0"/>
              <a:t> that are drawn from the same distribution as </a:t>
            </a:r>
            <a:r>
              <a:rPr lang="en-US" sz="2000" i="1" dirty="0" smtClean="0"/>
              <a:t>S.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577" y="2622225"/>
            <a:ext cx="2101685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One approach: </a:t>
            </a:r>
            <a:r>
              <a:rPr lang="en-US" sz="2000" b="1" dirty="0" smtClean="0">
                <a:latin typeface="Calibri"/>
                <a:cs typeface="Calibri"/>
              </a:rPr>
              <a:t>cross-validation.</a:t>
            </a:r>
          </a:p>
          <a:p>
            <a:pPr algn="ctr"/>
            <a:endParaRPr lang="en-US" sz="2000" dirty="0">
              <a:latin typeface="Calibri"/>
              <a:cs typeface="Calibri"/>
            </a:endParaRP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Split into </a:t>
            </a:r>
            <a:r>
              <a:rPr lang="en-US" sz="2000" i="1" dirty="0" smtClean="0">
                <a:latin typeface="Calibri"/>
                <a:cs typeface="Calibri"/>
              </a:rPr>
              <a:t>K </a:t>
            </a:r>
            <a:r>
              <a:rPr lang="en-US" sz="2000" dirty="0" smtClean="0">
                <a:latin typeface="Calibri"/>
                <a:cs typeface="Calibri"/>
              </a:rPr>
              <a:t>random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disjoint, similar-sized “folds”.  </a:t>
            </a:r>
          </a:p>
          <a:p>
            <a:pPr algn="ctr"/>
            <a:endParaRPr lang="en-US" sz="2000" dirty="0">
              <a:latin typeface="Calibri"/>
              <a:cs typeface="Calibri"/>
            </a:endParaRPr>
          </a:p>
          <a:p>
            <a:pPr algn="ctr"/>
            <a:r>
              <a:rPr lang="en-US" sz="2000" dirty="0" smtClean="0">
                <a:latin typeface="Calibri"/>
                <a:cs typeface="Calibri"/>
              </a:rPr>
              <a:t>Let Ti contain </a:t>
            </a:r>
            <a:r>
              <a:rPr lang="en-US" sz="2000" i="1" dirty="0" smtClean="0">
                <a:latin typeface="Calibri"/>
                <a:cs typeface="Calibri"/>
              </a:rPr>
              <a:t>K-1 </a:t>
            </a:r>
            <a:r>
              <a:rPr lang="en-US" sz="2000" dirty="0" smtClean="0">
                <a:latin typeface="Calibri"/>
                <a:cs typeface="Calibri"/>
              </a:rPr>
              <a:t>folds and let </a:t>
            </a:r>
            <a:r>
              <a:rPr lang="en-US" sz="2000" i="1" dirty="0" err="1" smtClean="0">
                <a:latin typeface="Calibri"/>
                <a:cs typeface="Calibri"/>
              </a:rPr>
              <a:t>Ui</a:t>
            </a:r>
            <a:r>
              <a:rPr lang="en-US" sz="2000" i="1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contain the </a:t>
            </a:r>
            <a:r>
              <a:rPr lang="en-US" sz="2000" dirty="0" smtClean="0"/>
              <a:t>last one.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691624" y="-77232"/>
            <a:ext cx="245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train/U=unseen test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39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Metrics Used In Machine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68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wrongs </a:t>
            </a:r>
            <a:r>
              <a:rPr lang="en-US" dirty="0" err="1" smtClean="0"/>
              <a:t>vs</a:t>
            </a:r>
            <a:r>
              <a:rPr lang="en-US" dirty="0" smtClean="0"/>
              <a:t> two rights</a:t>
            </a:r>
            <a:endParaRPr lang="en-US" dirty="0"/>
          </a:p>
        </p:txBody>
      </p:sp>
      <p:pic>
        <p:nvPicPr>
          <p:cNvPr id="5" name="Picture 4" descr="Screen Shot 2013-10-02 at 11.50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8176" y="1469647"/>
            <a:ext cx="7048500" cy="332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587" y="4966203"/>
            <a:ext cx="637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YouTube video will go viral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61587" y="5446474"/>
            <a:ext cx="637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YouTube comment is useful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8176" y="5912380"/>
            <a:ext cx="769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web page is about “Machine Learning”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27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wrongs </a:t>
            </a:r>
            <a:r>
              <a:rPr lang="en-US" dirty="0" err="1" smtClean="0"/>
              <a:t>vs</a:t>
            </a:r>
            <a:r>
              <a:rPr lang="en-US" dirty="0" smtClean="0"/>
              <a:t> two rights</a:t>
            </a:r>
            <a:endParaRPr lang="en-US" dirty="0"/>
          </a:p>
        </p:txBody>
      </p:sp>
      <p:pic>
        <p:nvPicPr>
          <p:cNvPr id="5" name="Picture 4" descr="Screen Shot 2013-10-02 at 11.50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8176" y="1469647"/>
            <a:ext cx="7048500" cy="332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587" y="4966203"/>
            <a:ext cx="637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YouTube video will go viral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61587" y="5446474"/>
            <a:ext cx="637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YouTube comment is useful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8176" y="5912380"/>
            <a:ext cx="769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web page is about “Machine Learning”</a:t>
            </a:r>
            <a:endParaRPr lang="en-US" sz="2400" dirty="0"/>
          </a:p>
        </p:txBody>
      </p:sp>
      <p:sp>
        <p:nvSpPr>
          <p:cNvPr id="3" name="&quot;No&quot; Symbol 2"/>
          <p:cNvSpPr/>
          <p:nvPr/>
        </p:nvSpPr>
        <p:spPr>
          <a:xfrm>
            <a:off x="5620057" y="3703738"/>
            <a:ext cx="1064693" cy="1093309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08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pic>
        <p:nvPicPr>
          <p:cNvPr id="5" name="Picture 4" descr="Screen Shot 2013-10-02 at 11.50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8176" y="1469647"/>
            <a:ext cx="7048500" cy="3327400"/>
          </a:xfrm>
          <a:prstGeom prst="rect">
            <a:avLst/>
          </a:prstGeom>
        </p:spPr>
      </p:pic>
      <p:pic>
        <p:nvPicPr>
          <p:cNvPr id="6" name="Picture 5" descr="Screen Shot 2013-10-02 at 11.51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4429" y="4797047"/>
            <a:ext cx="3975100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9548" y="5062856"/>
            <a:ext cx="396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/>
                <a:cs typeface="Cambria Math"/>
              </a:rPr>
              <a:t>~= </a:t>
            </a:r>
            <a:r>
              <a:rPr lang="en-US" sz="2000" dirty="0" err="1" smtClean="0">
                <a:latin typeface="Cambria Math"/>
                <a:cs typeface="Cambria Math"/>
              </a:rPr>
              <a:t>Pr</a:t>
            </a:r>
            <a:r>
              <a:rPr lang="en-US" sz="2000" dirty="0" smtClean="0">
                <a:latin typeface="Cambria Math"/>
                <a:cs typeface="Cambria Math"/>
              </a:rPr>
              <a:t>(actually </a:t>
            </a:r>
            <a:r>
              <a:rPr lang="en-US" sz="2000" dirty="0" err="1" smtClean="0">
                <a:latin typeface="Cambria Math"/>
                <a:cs typeface="Cambria Math"/>
              </a:rPr>
              <a:t>pos|predicted</a:t>
            </a:r>
            <a:r>
              <a:rPr lang="en-US" sz="2000" dirty="0" smtClean="0">
                <a:latin typeface="Cambria Math"/>
                <a:cs typeface="Cambria Math"/>
              </a:rPr>
              <a:t> </a:t>
            </a:r>
            <a:r>
              <a:rPr lang="en-US" sz="2000" dirty="0" err="1" smtClean="0">
                <a:latin typeface="Cambria Math"/>
                <a:cs typeface="Cambria Math"/>
              </a:rPr>
              <a:t>pos</a:t>
            </a:r>
            <a:r>
              <a:rPr lang="en-US" sz="2000" dirty="0" smtClean="0">
                <a:latin typeface="Cambria Math"/>
                <a:cs typeface="Cambria Math"/>
              </a:rPr>
              <a:t>)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9994" y="6012855"/>
            <a:ext cx="396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/>
                <a:cs typeface="Cambria Math"/>
              </a:rPr>
              <a:t>~= </a:t>
            </a:r>
            <a:r>
              <a:rPr lang="en-US" sz="2000" dirty="0" err="1" smtClean="0">
                <a:latin typeface="Cambria Math"/>
                <a:cs typeface="Cambria Math"/>
              </a:rPr>
              <a:t>Pr</a:t>
            </a:r>
            <a:r>
              <a:rPr lang="en-US" sz="2000" dirty="0" smtClean="0">
                <a:latin typeface="Cambria Math"/>
                <a:cs typeface="Cambria Math"/>
              </a:rPr>
              <a:t>(predicted </a:t>
            </a:r>
            <a:r>
              <a:rPr lang="en-US" sz="2000" dirty="0" err="1" smtClean="0">
                <a:latin typeface="Cambria Math"/>
                <a:cs typeface="Cambria Math"/>
              </a:rPr>
              <a:t>pos|actually</a:t>
            </a:r>
            <a:r>
              <a:rPr lang="en-US" sz="2000" dirty="0" smtClean="0">
                <a:latin typeface="Cambria Math"/>
                <a:cs typeface="Cambria Math"/>
              </a:rPr>
              <a:t> </a:t>
            </a:r>
            <a:r>
              <a:rPr lang="en-US" sz="2000" dirty="0" err="1" smtClean="0">
                <a:latin typeface="Cambria Math"/>
                <a:cs typeface="Cambria Math"/>
              </a:rPr>
              <a:t>pos</a:t>
            </a:r>
            <a:r>
              <a:rPr lang="en-US" sz="2000" dirty="0" smtClean="0">
                <a:latin typeface="Cambria Math"/>
                <a:cs typeface="Cambria Math"/>
              </a:rPr>
              <a:t>)</a:t>
            </a:r>
            <a:endParaRPr lang="en-US" sz="20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18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F-measure</a:t>
            </a:r>
            <a:endParaRPr lang="en-US" dirty="0"/>
          </a:p>
        </p:txBody>
      </p:sp>
      <p:pic>
        <p:nvPicPr>
          <p:cNvPr id="5" name="Picture 4" descr="Screen Shot 2013-10-02 at 11.50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8176" y="1469647"/>
            <a:ext cx="7048500" cy="3327400"/>
          </a:xfrm>
          <a:prstGeom prst="rect">
            <a:avLst/>
          </a:prstGeom>
        </p:spPr>
      </p:pic>
      <p:pic>
        <p:nvPicPr>
          <p:cNvPr id="6" name="Picture 5" descr="Screen Shot 2013-10-02 at 11.51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8724" y="948809"/>
            <a:ext cx="2695368" cy="1317544"/>
          </a:xfrm>
          <a:prstGeom prst="rect">
            <a:avLst/>
          </a:prstGeom>
        </p:spPr>
      </p:pic>
      <p:pic>
        <p:nvPicPr>
          <p:cNvPr id="2" name="Picture 1" descr="Screen Shot 2013-10-02 at 11.54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892" y="5096967"/>
            <a:ext cx="4724400" cy="10922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9214830"/>
              </p:ext>
            </p:extLst>
          </p:nvPr>
        </p:nvGraphicFramePr>
        <p:xfrm>
          <a:off x="5232726" y="4918730"/>
          <a:ext cx="2633950" cy="1755966"/>
        </p:xfrm>
        <a:graphic>
          <a:graphicData uri="http://schemas.openxmlformats.org/presentationml/2006/ole">
            <p:oleObj spid="_x0000_s92170" name="Equation" r:id="rId6" imgW="914400" imgH="6096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0155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F-measure</a:t>
            </a:r>
            <a:endParaRPr lang="en-US" dirty="0"/>
          </a:p>
        </p:txBody>
      </p:sp>
      <p:pic>
        <p:nvPicPr>
          <p:cNvPr id="3" name="Picture 2" descr="Screen Shot 2013-10-02 at 12.0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2938" y="1456796"/>
            <a:ext cx="4178836" cy="3760379"/>
          </a:xfrm>
          <a:prstGeom prst="rect">
            <a:avLst/>
          </a:prstGeom>
        </p:spPr>
      </p:pic>
      <p:pic>
        <p:nvPicPr>
          <p:cNvPr id="4" name="Picture 3" descr="Screen Shot 2013-10-02 at 12.07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87306" y="1456797"/>
            <a:ext cx="4556694" cy="3760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102" y="5567015"/>
            <a:ext cx="759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Precision, Recall, and F-Measure vary as the </a:t>
            </a:r>
            <a:r>
              <a:rPr lang="en-US" sz="2400" i="1" dirty="0" smtClean="0"/>
              <a:t>threshold </a:t>
            </a:r>
            <a:r>
              <a:rPr lang="en-US" sz="2400" dirty="0" smtClean="0"/>
              <a:t>between </a:t>
            </a:r>
            <a:r>
              <a:rPr lang="en-US" sz="2400" dirty="0" err="1" smtClean="0"/>
              <a:t>postive</a:t>
            </a:r>
            <a:r>
              <a:rPr lang="en-US" sz="2400" dirty="0" smtClean="0"/>
              <a:t> and negative changes for a classifier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19165" y="5095404"/>
            <a:ext cx="92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703" y="1087465"/>
            <a:ext cx="120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3102" y="2129459"/>
            <a:ext cx="3543990" cy="1650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8678" y="2226185"/>
            <a:ext cx="28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67846" y="34104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92297" y="1559364"/>
            <a:ext cx="2644795" cy="1741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4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wrongs </a:t>
            </a:r>
            <a:r>
              <a:rPr lang="en-US" dirty="0" err="1" smtClean="0"/>
              <a:t>vs</a:t>
            </a:r>
            <a:r>
              <a:rPr lang="en-US" dirty="0" smtClean="0"/>
              <a:t> two rights</a:t>
            </a:r>
            <a:endParaRPr lang="en-US" dirty="0"/>
          </a:p>
        </p:txBody>
      </p:sp>
      <p:pic>
        <p:nvPicPr>
          <p:cNvPr id="5" name="Picture 4" descr="Screen Shot 2013-10-02 at 11.50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8176" y="1469647"/>
            <a:ext cx="7048500" cy="332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587" y="4966203"/>
            <a:ext cx="637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YouTube video will go viral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61587" y="5446474"/>
            <a:ext cx="637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YouTube comment is useful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8176" y="5912380"/>
            <a:ext cx="769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 predict if a web page is about “Machine Learning”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08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Precision</a:t>
            </a:r>
            <a:endParaRPr lang="en-US" dirty="0"/>
          </a:p>
        </p:txBody>
      </p:sp>
      <p:pic>
        <p:nvPicPr>
          <p:cNvPr id="3" name="Picture 2" descr="Screen Shot 2013-10-02 at 12.0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2938" y="1456796"/>
            <a:ext cx="4178836" cy="3760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2667" y="5559410"/>
            <a:ext cx="511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mean average precision (MAP) is </a:t>
            </a:r>
            <a:r>
              <a:rPr lang="en-US" sz="2400" dirty="0" err="1" smtClean="0"/>
              <a:t>avg</a:t>
            </a:r>
            <a:r>
              <a:rPr lang="en-US" sz="2400" dirty="0" smtClean="0"/>
              <a:t> </a:t>
            </a:r>
            <a:r>
              <a:rPr lang="en-US" sz="2400" dirty="0" err="1" smtClean="0"/>
              <a:t>prec</a:t>
            </a:r>
            <a:r>
              <a:rPr lang="en-US" sz="2400" dirty="0" smtClean="0"/>
              <a:t> averaged over several datasets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19165" y="5095404"/>
            <a:ext cx="92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703" y="1087465"/>
            <a:ext cx="120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3102" y="2129459"/>
            <a:ext cx="3543990" cy="1650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5151374"/>
              </p:ext>
            </p:extLst>
          </p:nvPr>
        </p:nvGraphicFramePr>
        <p:xfrm>
          <a:off x="4823638" y="2471694"/>
          <a:ext cx="3682826" cy="1133177"/>
        </p:xfrm>
        <a:graphic>
          <a:graphicData uri="http://schemas.openxmlformats.org/presentationml/2006/ole">
            <p:oleObj spid="_x0000_s93190" name="Equation" r:id="rId4" imgW="1651000" imgH="5080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60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and AUC</a:t>
            </a:r>
            <a:endParaRPr lang="en-US" dirty="0"/>
          </a:p>
        </p:txBody>
      </p:sp>
      <p:pic>
        <p:nvPicPr>
          <p:cNvPr id="3" name="Picture 2" descr="Screen Shot 2013-10-02 at 12.0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09161" y="1501436"/>
            <a:ext cx="5854011" cy="5356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147" y="2791113"/>
            <a:ext cx="1703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Receiver Operating</a:t>
            </a:r>
          </a:p>
          <a:p>
            <a:pPr algn="ctr"/>
            <a:r>
              <a:rPr lang="en-US" dirty="0" smtClean="0"/>
              <a:t>Characteristic</a:t>
            </a:r>
          </a:p>
          <a:p>
            <a:pPr algn="ctr"/>
            <a:r>
              <a:rPr lang="en-US" dirty="0" smtClean="0"/>
              <a:t>curve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Area </a:t>
            </a:r>
            <a:r>
              <a:rPr lang="en-US" smtClean="0"/>
              <a:t>Under Curve (AUC)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80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Point: You can just use a “cookbook recipe” for your significance test</a:t>
            </a:r>
          </a:p>
          <a:p>
            <a:r>
              <a:rPr lang="en-US" dirty="0" smtClean="0"/>
              <a:t>Counterpoint: Surprisingly often you need to design your own test and/or make an intelligent choice about what test to use</a:t>
            </a:r>
          </a:p>
          <a:p>
            <a:pPr lvl="1"/>
            <a:r>
              <a:rPr lang="en-US" dirty="0" smtClean="0"/>
              <a:t>New measures:</a:t>
            </a:r>
          </a:p>
          <a:p>
            <a:pPr lvl="2"/>
            <a:r>
              <a:rPr lang="en-US" dirty="0" smtClean="0"/>
              <a:t> mention </a:t>
            </a:r>
            <a:r>
              <a:rPr lang="en-US" dirty="0" err="1" smtClean="0"/>
              <a:t>ceaf</a:t>
            </a:r>
            <a:r>
              <a:rPr lang="en-US" dirty="0" smtClean="0"/>
              <a:t> ? B</a:t>
            </a:r>
            <a:r>
              <a:rPr lang="en-US" baseline="30000" dirty="0" smtClean="0"/>
              <a:t>3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New settings:</a:t>
            </a:r>
          </a:p>
          <a:p>
            <a:pPr lvl="2"/>
            <a:r>
              <a:rPr lang="en-US" dirty="0" smtClean="0"/>
              <a:t>new assumptions about what’s random (page/site)?</a:t>
            </a:r>
          </a:p>
          <a:p>
            <a:pPr lvl="2"/>
            <a:r>
              <a:rPr lang="en-US" dirty="0" smtClean="0"/>
              <a:t>how often does a particular type of error happen?  how confident can we be that it’s been reduced?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CONFIDENCE INTERVALS ON THE ERROR RATE ESTIMATED BY A SAMPLE:</a:t>
            </a:r>
            <a:br>
              <a:rPr lang="en-US" dirty="0" smtClean="0"/>
            </a:br>
            <a:r>
              <a:rPr lang="en-US" dirty="0" smtClean="0"/>
              <a:t>Part 1, The Main Idea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32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3202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You’ve just trained a classifier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using YFCL* on YFP**.  You tested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on a sample </a:t>
            </a:r>
            <a:r>
              <a:rPr lang="en-US" i="1" dirty="0" smtClean="0"/>
              <a:t>S </a:t>
            </a:r>
            <a:r>
              <a:rPr lang="en-US" dirty="0" smtClean="0"/>
              <a:t>and the error rate was 0.30.</a:t>
            </a:r>
          </a:p>
          <a:p>
            <a:pPr lvl="1"/>
            <a:r>
              <a:rPr lang="en-US" dirty="0" smtClean="0"/>
              <a:t>How good is that estimate?</a:t>
            </a:r>
          </a:p>
          <a:p>
            <a:pPr lvl="1"/>
            <a:r>
              <a:rPr lang="en-US" dirty="0" smtClean="0"/>
              <a:t>Should you throw away the old classifier, which had an error rate of 0.35, are replace it with </a:t>
            </a:r>
            <a:r>
              <a:rPr lang="en-US" i="1" dirty="0" err="1" smtClean="0"/>
              <a:t>h</a:t>
            </a:r>
            <a:r>
              <a:rPr lang="en-US" i="1" dirty="0" smtClean="0"/>
              <a:t>?</a:t>
            </a:r>
          </a:p>
          <a:p>
            <a:pPr lvl="1"/>
            <a:r>
              <a:rPr lang="en-US" dirty="0" smtClean="0"/>
              <a:t>Can you write a paper saying you’ve reduced the </a:t>
            </a:r>
            <a:r>
              <a:rPr lang="en-US" b="1" dirty="0" smtClean="0"/>
              <a:t>best known</a:t>
            </a:r>
            <a:r>
              <a:rPr lang="en-US" dirty="0" smtClean="0"/>
              <a:t> error rate for YFP from 0.35 to 0.30?</a:t>
            </a:r>
          </a:p>
          <a:p>
            <a:pPr lvl="2"/>
            <a:r>
              <a:rPr lang="en-US" dirty="0" smtClean="0"/>
              <a:t>Would it be accepted?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195" y="5682330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*YFCL = Your Favorite Classifier Learner</a:t>
            </a:r>
          </a:p>
          <a:p>
            <a:r>
              <a:rPr lang="en-US" sz="2000" dirty="0" smtClean="0"/>
              <a:t>**YFP = Your Favorite Problem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552195" y="5682330"/>
            <a:ext cx="44294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definitions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7739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true error</a:t>
            </a:r>
            <a:r>
              <a:rPr lang="en-US" dirty="0" smtClean="0"/>
              <a:t> of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with respect to target function 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and distribution </a:t>
            </a:r>
            <a:r>
              <a:rPr lang="en-US" i="1" dirty="0" smtClean="0"/>
              <a:t>D </a:t>
            </a:r>
            <a:r>
              <a:rPr lang="en-US" dirty="0" smtClean="0"/>
              <a:t>is the probability that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will misclassify an instance drawn at random from </a:t>
            </a:r>
            <a:r>
              <a:rPr lang="en-US" i="1" dirty="0" smtClean="0"/>
              <a:t>D:</a:t>
            </a:r>
          </a:p>
          <a:p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sample error </a:t>
            </a:r>
            <a:r>
              <a:rPr lang="en-US" dirty="0" smtClean="0"/>
              <a:t>of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with respect to target function 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and sample </a:t>
            </a:r>
            <a:r>
              <a:rPr lang="en-US" i="1" dirty="0" smtClean="0"/>
              <a:t>S </a:t>
            </a:r>
            <a:r>
              <a:rPr lang="en-US" dirty="0" smtClean="0"/>
              <a:t>is the fraction of instances in </a:t>
            </a:r>
            <a:r>
              <a:rPr lang="en-US" i="1" dirty="0" smtClean="0"/>
              <a:t>S</a:t>
            </a:r>
            <a:r>
              <a:rPr lang="en-US" dirty="0" smtClean="0"/>
              <a:t> that </a:t>
            </a:r>
            <a:r>
              <a:rPr lang="en-US" i="1" dirty="0" err="1" smtClean="0"/>
              <a:t>h</a:t>
            </a:r>
            <a:r>
              <a:rPr lang="en-US" i="1" dirty="0" smtClean="0"/>
              <a:t> </a:t>
            </a:r>
            <a:r>
              <a:rPr lang="en-US" dirty="0" smtClean="0"/>
              <a:t>misclassifies: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53298" y="2316682"/>
          <a:ext cx="5383535" cy="610134"/>
        </p:xfrm>
        <a:graphic>
          <a:graphicData uri="http://schemas.openxmlformats.org/presentationml/2006/ole">
            <p:oleObj spid="_x0000_s1249" name="Equation" r:id="rId3" imgW="1905000" imgH="2159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3298" y="4031275"/>
          <a:ext cx="5780088" cy="1147763"/>
        </p:xfrm>
        <a:graphic>
          <a:graphicData uri="http://schemas.openxmlformats.org/presentationml/2006/ole">
            <p:oleObj spid="_x0000_s1250" name="Equation" r:id="rId4" imgW="2044700" imgH="4064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952580" y="5439460"/>
          <a:ext cx="5975519" cy="995291"/>
        </p:xfrm>
        <a:graphic>
          <a:graphicData uri="http://schemas.openxmlformats.org/presentationml/2006/ole">
            <p:oleObj spid="_x0000_s1251" name="Equation" r:id="rId5" imgW="2667000" imgH="4445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3279</Words>
  <Application>Microsoft Macintosh PowerPoint</Application>
  <PresentationFormat>On-screen Show (4:3)</PresentationFormat>
  <Paragraphs>447</Paragraphs>
  <Slides>59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Experimentally Evaluating Classifiers</vt:lpstr>
      <vt:lpstr>Practical Lessons In Comparing Classifiers</vt:lpstr>
      <vt:lpstr>Learning method often “overfit”</vt:lpstr>
      <vt:lpstr>Kaggle</vt:lpstr>
      <vt:lpstr>Why is this important?</vt:lpstr>
      <vt:lpstr>Why is this important?</vt:lpstr>
      <vt:lpstr>CONFIDENCE INTERVALS ON THE ERROR RATE ESTIMATED BY A SAMPLE: Part 1, The Main Idea</vt:lpstr>
      <vt:lpstr>A practical problem</vt:lpstr>
      <vt:lpstr>Two definitions of error</vt:lpstr>
      <vt:lpstr>Two definitions of error</vt:lpstr>
      <vt:lpstr>Why sample error is wrong</vt:lpstr>
      <vt:lpstr>Why sample error is wrong</vt:lpstr>
      <vt:lpstr>A simple example</vt:lpstr>
      <vt:lpstr>A simple example</vt:lpstr>
      <vt:lpstr>A simple example</vt:lpstr>
      <vt:lpstr>Aside: credibility intervals</vt:lpstr>
      <vt:lpstr>A simple example</vt:lpstr>
      <vt:lpstr>A simple example</vt:lpstr>
      <vt:lpstr>A simple example</vt:lpstr>
      <vt:lpstr>A simple example</vt:lpstr>
      <vt:lpstr>A simple example</vt:lpstr>
      <vt:lpstr>Confidence intervals</vt:lpstr>
      <vt:lpstr>CONFIDENCE INTERVALS ON THE ERROR RATE ESTIMATED BY A SAMPLE: Part 2,  Common Approximations</vt:lpstr>
      <vt:lpstr>Recipe 1 for confidence intervals</vt:lpstr>
      <vt:lpstr>Recipe 2 for confidence intervals</vt:lpstr>
      <vt:lpstr>Why do these recipes work?</vt:lpstr>
      <vt:lpstr>Why do these recipes work?</vt:lpstr>
      <vt:lpstr>Why do these recipes work?</vt:lpstr>
      <vt:lpstr>Why do these recipes work?</vt:lpstr>
      <vt:lpstr>Why do these recipes work?</vt:lpstr>
      <vt:lpstr>Why do these recipes work?</vt:lpstr>
      <vt:lpstr>Why recipe 2 works</vt:lpstr>
      <vt:lpstr>Importance of confidence intervals</vt:lpstr>
      <vt:lpstr>PAIRED TESTS FOR CLASSIFIERS</vt:lpstr>
      <vt:lpstr>Comparing two learning systems</vt:lpstr>
      <vt:lpstr>Comparing two learning systems: Recipe 3</vt:lpstr>
      <vt:lpstr>Comparing two learning systems</vt:lpstr>
      <vt:lpstr>Comparing two learning systems with a paired test: Recipe 4</vt:lpstr>
      <vt:lpstr>Comparing two learning systems with a paired test: Recipe 4</vt:lpstr>
      <vt:lpstr>Comparing two learning systems with a paired test: Recipe 4</vt:lpstr>
      <vt:lpstr>Comparing two learning systems with a paired test: Recipe 4</vt:lpstr>
      <vt:lpstr>A Sign Test</vt:lpstr>
      <vt:lpstr>A slightly different question</vt:lpstr>
      <vt:lpstr>A slightly different question</vt:lpstr>
      <vt:lpstr>The sign test for comparing learners across multiple learning problems</vt:lpstr>
      <vt:lpstr>Another variant of the sign test: McNemar’s test</vt:lpstr>
      <vt:lpstr>Cross Validation</vt:lpstr>
      <vt:lpstr>A slightly different question</vt:lpstr>
      <vt:lpstr>A slightly different question</vt:lpstr>
      <vt:lpstr>A paired- t-test using cross validation</vt:lpstr>
      <vt:lpstr>Some Other Metrics Used In Machine Learning</vt:lpstr>
      <vt:lpstr>Two wrongs vs two rights</vt:lpstr>
      <vt:lpstr>Two wrongs vs two rights</vt:lpstr>
      <vt:lpstr>Precision and Recall</vt:lpstr>
      <vt:lpstr>F-measure</vt:lpstr>
      <vt:lpstr>F-measure</vt:lpstr>
      <vt:lpstr>Two wrongs vs two rights</vt:lpstr>
      <vt:lpstr>Average Precision</vt:lpstr>
      <vt:lpstr>ROC Curve and AUC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329</cp:revision>
  <dcterms:created xsi:type="dcterms:W3CDTF">2014-10-06T21:57:33Z</dcterms:created>
  <dcterms:modified xsi:type="dcterms:W3CDTF">2014-10-06T22:09:28Z</dcterms:modified>
</cp:coreProperties>
</file>