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321" r:id="rId2"/>
    <p:sldId id="322" r:id="rId3"/>
    <p:sldId id="380" r:id="rId4"/>
    <p:sldId id="338" r:id="rId5"/>
    <p:sldId id="342" r:id="rId6"/>
    <p:sldId id="343" r:id="rId7"/>
    <p:sldId id="344" r:id="rId8"/>
    <p:sldId id="345" r:id="rId9"/>
    <p:sldId id="346" r:id="rId10"/>
    <p:sldId id="347" r:id="rId11"/>
    <p:sldId id="367" r:id="rId12"/>
    <p:sldId id="368" r:id="rId13"/>
    <p:sldId id="396" r:id="rId14"/>
    <p:sldId id="369" r:id="rId15"/>
    <p:sldId id="407" r:id="rId16"/>
    <p:sldId id="408" r:id="rId17"/>
    <p:sldId id="409" r:id="rId18"/>
    <p:sldId id="410" r:id="rId19"/>
    <p:sldId id="348" r:id="rId20"/>
    <p:sldId id="376" r:id="rId21"/>
    <p:sldId id="370" r:id="rId22"/>
    <p:sldId id="371" r:id="rId23"/>
    <p:sldId id="373" r:id="rId24"/>
    <p:sldId id="374" r:id="rId25"/>
    <p:sldId id="375" r:id="rId26"/>
    <p:sldId id="379" r:id="rId27"/>
    <p:sldId id="377" r:id="rId28"/>
    <p:sldId id="349" r:id="rId29"/>
    <p:sldId id="352" r:id="rId30"/>
    <p:sldId id="350" r:id="rId31"/>
    <p:sldId id="401" r:id="rId32"/>
    <p:sldId id="357" r:id="rId33"/>
    <p:sldId id="358" r:id="rId34"/>
    <p:sldId id="359" r:id="rId35"/>
    <p:sldId id="361" r:id="rId36"/>
    <p:sldId id="402" r:id="rId37"/>
    <p:sldId id="404" r:id="rId38"/>
    <p:sldId id="405" r:id="rId39"/>
    <p:sldId id="406" r:id="rId40"/>
    <p:sldId id="360" r:id="rId41"/>
    <p:sldId id="381" r:id="rId42"/>
    <p:sldId id="355" r:id="rId43"/>
    <p:sldId id="382" r:id="rId44"/>
    <p:sldId id="384" r:id="rId45"/>
    <p:sldId id="385" r:id="rId46"/>
    <p:sldId id="387" r:id="rId47"/>
    <p:sldId id="397" r:id="rId48"/>
    <p:sldId id="398" r:id="rId49"/>
    <p:sldId id="399" r:id="rId50"/>
    <p:sldId id="388" r:id="rId51"/>
    <p:sldId id="390" r:id="rId52"/>
    <p:sldId id="391" r:id="rId53"/>
    <p:sldId id="363" r:id="rId54"/>
    <p:sldId id="392" r:id="rId55"/>
    <p:sldId id="394" r:id="rId56"/>
    <p:sldId id="395" r:id="rId57"/>
    <p:sldId id="393" r:id="rId58"/>
    <p:sldId id="365" r:id="rId59"/>
    <p:sldId id="364" r:id="rId60"/>
    <p:sldId id="366" r:id="rId61"/>
    <p:sldId id="400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856" autoAdjust="0"/>
    <p:restoredTop sz="88433" autoAdjust="0"/>
  </p:normalViewPr>
  <p:slideViewPr>
    <p:cSldViewPr snapToGrid="0" snapToObjects="1">
      <p:cViewPr>
        <p:scale>
          <a:sx n="75" d="100"/>
          <a:sy n="75" d="100"/>
        </p:scale>
        <p:origin x="-2720" y="-1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2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youtube.com/watch?feature=player_detailpage&amp;v=XaqR3G_NVoo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feature=player_detailpage&amp;v=_r0gV2hQYf0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for Large Vocabularies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92100"/>
            <a:ext cx="8051799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Using a database for Big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often want to do random access on big data</a:t>
            </a:r>
          </a:p>
          <a:p>
            <a:pPr lvl="1"/>
            <a:r>
              <a:rPr lang="en-US" sz="2400" dirty="0" smtClean="0"/>
              <a:t>E.g., different versions of examples for q/a</a:t>
            </a:r>
          </a:p>
          <a:p>
            <a:pPr lvl="1"/>
            <a:r>
              <a:rPr lang="en-US" sz="2400" dirty="0" smtClean="0"/>
              <a:t>E.g., spot-checking parameter weights to see if they are sensible</a:t>
            </a:r>
          </a:p>
          <a:p>
            <a:r>
              <a:rPr lang="en-US" sz="2400" dirty="0" smtClean="0"/>
              <a:t>Simplest approach:</a:t>
            </a:r>
          </a:p>
          <a:p>
            <a:pPr lvl="1"/>
            <a:r>
              <a:rPr lang="en-US" sz="2400" dirty="0" smtClean="0"/>
              <a:t>Sort the data and use binary search </a:t>
            </a:r>
            <a:r>
              <a:rPr lang="en-US" sz="2400" dirty="0" smtClean="0">
                <a:sym typeface="Wingdings" pitchFamily="2" charset="2"/>
              </a:rPr>
              <a:t> O(log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n) seeks to find query row</a:t>
            </a: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123825" y="292100"/>
            <a:ext cx="8804275" cy="63468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292100"/>
            <a:ext cx="8118475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Using a database for Big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often want to do random access on big data</a:t>
            </a:r>
          </a:p>
          <a:p>
            <a:pPr lvl="1"/>
            <a:r>
              <a:rPr lang="en-US" sz="2400" dirty="0" smtClean="0"/>
              <a:t>E.g., different versions of examples for q/a</a:t>
            </a:r>
          </a:p>
          <a:p>
            <a:pPr lvl="1"/>
            <a:r>
              <a:rPr lang="en-US" sz="2400" dirty="0" smtClean="0"/>
              <a:t>E.g., spot-checking parameter weights to see if they are sensible</a:t>
            </a:r>
          </a:p>
          <a:p>
            <a:r>
              <a:rPr lang="en-US" sz="2400" dirty="0" smtClean="0"/>
              <a:t>Almost-as-simple idea based on fact that disk seek time ~= reading 1Mb</a:t>
            </a:r>
          </a:p>
          <a:p>
            <a:pPr lvl="1"/>
            <a:r>
              <a:rPr lang="en-US" sz="2400" dirty="0" smtClean="0"/>
              <a:t>Let K=rows/Mb (e.g., K=1000)</a:t>
            </a:r>
          </a:p>
          <a:p>
            <a:pPr lvl="1"/>
            <a:r>
              <a:rPr lang="en-US" sz="2400" dirty="0" smtClean="0"/>
              <a:t>Scan through data once and record the seek position of every K-</a:t>
            </a:r>
            <a:r>
              <a:rPr lang="en-US" sz="2400" dirty="0" err="1" smtClean="0"/>
              <a:t>th</a:t>
            </a:r>
            <a:r>
              <a:rPr lang="en-US" sz="2400" dirty="0" smtClean="0"/>
              <a:t> row in an index file (or memory)</a:t>
            </a:r>
          </a:p>
          <a:p>
            <a:pPr lvl="1"/>
            <a:r>
              <a:rPr lang="en-US" sz="2400" dirty="0" smtClean="0"/>
              <a:t>To find row </a:t>
            </a:r>
            <a:r>
              <a:rPr lang="en-US" sz="2400" i="1" dirty="0" smtClean="0"/>
              <a:t>r:</a:t>
            </a:r>
          </a:p>
          <a:p>
            <a:pPr lvl="2"/>
            <a:r>
              <a:rPr lang="en-US" sz="2000" dirty="0" smtClean="0"/>
              <a:t>Find the </a:t>
            </a:r>
            <a:r>
              <a:rPr lang="en-US" sz="2000" i="1" dirty="0" smtClean="0"/>
              <a:t>r’, </a:t>
            </a:r>
            <a:r>
              <a:rPr lang="en-US" sz="2000" dirty="0" smtClean="0"/>
              <a:t>last item in the index smaller than </a:t>
            </a:r>
            <a:r>
              <a:rPr lang="en-US" sz="2000" i="1" dirty="0" smtClean="0"/>
              <a:t>r</a:t>
            </a:r>
          </a:p>
          <a:p>
            <a:pPr lvl="2"/>
            <a:r>
              <a:rPr lang="en-US" sz="2000" dirty="0" smtClean="0"/>
              <a:t>Seek to </a:t>
            </a:r>
            <a:r>
              <a:rPr lang="en-US" sz="2000" i="1" dirty="0" smtClean="0"/>
              <a:t>r’ </a:t>
            </a:r>
            <a:r>
              <a:rPr lang="en-US" sz="2000" dirty="0" smtClean="0"/>
              <a:t>and read the next megabyte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0875" y="4858345"/>
            <a:ext cx="19272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Cheap since index is size n/1000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500" y="6033184"/>
            <a:ext cx="2422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Cost is ~= 2 seeks</a:t>
            </a:r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123825" y="292100"/>
            <a:ext cx="8804275" cy="63468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261360" y="5872480"/>
            <a:ext cx="802640" cy="3251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997200" y="5547360"/>
            <a:ext cx="802640" cy="3251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indexed store </a:t>
            </a:r>
            <a:br>
              <a:rPr lang="en-US" dirty="0" smtClean="0"/>
            </a:br>
            <a:r>
              <a:rPr lang="en-US" sz="3100" dirty="0" smtClean="0"/>
              <a:t>(e.g., </a:t>
            </a:r>
            <a:r>
              <a:rPr lang="en-US" sz="3100" dirty="0" err="1" smtClean="0"/>
              <a:t>Hadoop</a:t>
            </a:r>
            <a:r>
              <a:rPr lang="en-US" sz="3100" dirty="0" smtClean="0"/>
              <a:t> </a:t>
            </a:r>
            <a:r>
              <a:rPr lang="en-US" sz="3100" dirty="0" err="1" smtClean="0"/>
              <a:t>MapFile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91760" y="1397000"/>
          <a:ext cx="373888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249"/>
                <a:gridCol w="9386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134,242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sports^X</a:t>
                      </a:r>
                      <a:r>
                        <a:rPr lang="en-US" dirty="0" smtClean="0"/>
                        <a:t>=aardvark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sports^X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aaron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7,212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sports^X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bengals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sports^X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zymurgist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worldNews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345,007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</a:t>
                      </a:r>
                      <a:r>
                        <a:rPr lang="en-US" dirty="0" err="1" smtClean="0"/>
                        <a:t>worldNews</a:t>
                      </a:r>
                      <a:r>
                        <a:rPr lang="en-US" dirty="0" smtClean="0"/>
                        <a:t>^…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4846320" y="1778000"/>
            <a:ext cx="172720" cy="14833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94480" y="2550160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1Mb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4846320" y="3322320"/>
            <a:ext cx="172720" cy="10058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94480" y="3564374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1Mb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4846320" y="4480560"/>
            <a:ext cx="172720" cy="10058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94480" y="4722614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1Mb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4836160" y="5537200"/>
            <a:ext cx="182880" cy="5994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82880" y="2201672"/>
          <a:ext cx="3271520" cy="231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219"/>
                <a:gridCol w="821301"/>
              </a:tblGrid>
              <a:tr h="385064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Ptr</a:t>
                      </a:r>
                      <a:endParaRPr lang="en-US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Y=sports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Y=</a:t>
                      </a:r>
                      <a:r>
                        <a:rPr lang="en-US" sz="1600" dirty="0" err="1" smtClean="0"/>
                        <a:t>sports^X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bengals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10324523</a:t>
                      </a:r>
                      <a:endParaRPr lang="en-US" sz="1100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Y=</a:t>
                      </a:r>
                      <a:r>
                        <a:rPr lang="en-US" sz="1600" dirty="0" err="1" smtClean="0"/>
                        <a:t>sports^X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zymurgist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20434314</a:t>
                      </a:r>
                      <a:endParaRPr lang="en-US" sz="1100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30431411</a:t>
                      </a:r>
                      <a:endParaRPr lang="en-US" sz="1100" dirty="0"/>
                    </a:p>
                  </a:txBody>
                  <a:tcPr/>
                </a:tc>
              </a:tr>
              <a:tr h="385064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3068320" y="1778000"/>
            <a:ext cx="1564640" cy="955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36160" y="1778000"/>
            <a:ext cx="40944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54400" y="3119120"/>
            <a:ext cx="1381760" cy="142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97120" y="3261804"/>
            <a:ext cx="40944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90240" y="3564374"/>
            <a:ext cx="1645920" cy="5626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19040" y="4328160"/>
            <a:ext cx="40944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2"/>
          </p:cNvCxnSpPr>
          <p:nvPr/>
        </p:nvCxnSpPr>
        <p:spPr>
          <a:xfrm>
            <a:off x="3068320" y="3933706"/>
            <a:ext cx="1950720" cy="1552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71440" y="5486400"/>
            <a:ext cx="375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" y="4722614"/>
            <a:ext cx="416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Accessing </a:t>
            </a:r>
            <a:r>
              <a:rPr lang="en-US" i="1" dirty="0" smtClean="0"/>
              <a:t>r: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Scan index to find last </a:t>
            </a:r>
            <a:r>
              <a:rPr lang="en-US" i="1" dirty="0" smtClean="0"/>
              <a:t>r’&lt;= r</a:t>
            </a:r>
          </a:p>
          <a:p>
            <a:r>
              <a:rPr lang="en-US" dirty="0" smtClean="0"/>
              <a:t>  (no disk access)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Seek to </a:t>
            </a:r>
            <a:r>
              <a:rPr lang="en-US" i="1" dirty="0" err="1" smtClean="0"/>
              <a:t>r’</a:t>
            </a:r>
            <a:r>
              <a:rPr lang="en-US" dirty="0" err="1" smtClean="0"/>
              <a:t>s</a:t>
            </a:r>
            <a:r>
              <a:rPr lang="en-US" dirty="0" smtClean="0"/>
              <a:t> position in DB (10ms)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Read next 1Mb sequentially (10ms)</a:t>
            </a: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85146" y="105626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on disk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6748" y="1594922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in memory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5" grpId="0" animBg="1"/>
      <p:bldP spid="6" grpId="0"/>
      <p:bldP spid="7" grpId="0" animBg="1"/>
      <p:bldP spid="8" grpId="0"/>
      <p:bldP spid="11" grpId="0" animBg="1"/>
      <p:bldP spid="12" grpId="0"/>
      <p:bldP spid="15" grpId="0" animBg="1"/>
      <p:bldP spid="36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4" y="292100"/>
            <a:ext cx="8042275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Using a database for Big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Summary: we’ve gone from ~= 1 seek (best possible) to ~= 2 seeks---plus finding </a:t>
            </a:r>
            <a:r>
              <a:rPr lang="en-US" sz="2400" i="1" dirty="0" smtClean="0"/>
              <a:t>r’ </a:t>
            </a:r>
            <a:r>
              <a:rPr lang="en-US" sz="2400" dirty="0" smtClean="0"/>
              <a:t>in the index.</a:t>
            </a:r>
          </a:p>
          <a:p>
            <a:pPr lvl="1"/>
            <a:r>
              <a:rPr lang="en-US" sz="2400" dirty="0" smtClean="0"/>
              <a:t>If index is O(1Mb) then finding </a:t>
            </a:r>
            <a:r>
              <a:rPr lang="en-US" sz="2400" i="1" dirty="0" smtClean="0"/>
              <a:t>r’ </a:t>
            </a:r>
            <a:r>
              <a:rPr lang="en-US" sz="2400" dirty="0" smtClean="0"/>
              <a:t>is also like 1 seek</a:t>
            </a:r>
          </a:p>
          <a:p>
            <a:pPr lvl="1"/>
            <a:r>
              <a:rPr lang="en-US" sz="2400" dirty="0" smtClean="0"/>
              <a:t>So we’re paying about 3 seeks per random access in a </a:t>
            </a:r>
            <a:r>
              <a:rPr lang="en-US" sz="2400" dirty="0" err="1" smtClean="0"/>
              <a:t>Gb</a:t>
            </a:r>
            <a:endParaRPr lang="en-US" sz="2400" dirty="0" smtClean="0"/>
          </a:p>
          <a:p>
            <a:r>
              <a:rPr lang="en-US" sz="2400" dirty="0" smtClean="0"/>
              <a:t>What if the index is still large?</a:t>
            </a:r>
          </a:p>
          <a:p>
            <a:pPr lvl="1"/>
            <a:r>
              <a:rPr lang="en-US" sz="2400" dirty="0" smtClean="0"/>
              <a:t>Build (the same sort of index) for the index!</a:t>
            </a:r>
          </a:p>
          <a:p>
            <a:pPr lvl="1"/>
            <a:r>
              <a:rPr lang="en-US" sz="2400" dirty="0" smtClean="0"/>
              <a:t>Now we’re paying 4 seeks for each random access into a Tb</a:t>
            </a:r>
          </a:p>
          <a:p>
            <a:pPr lvl="1"/>
            <a:r>
              <a:rPr lang="en-US" sz="2400" dirty="0" smtClean="0"/>
              <a:t>….and repeat recursively if you need</a:t>
            </a:r>
          </a:p>
          <a:p>
            <a:r>
              <a:rPr lang="en-US" sz="2400" dirty="0" smtClean="0"/>
              <a:t>This is called a B-tree</a:t>
            </a:r>
          </a:p>
          <a:p>
            <a:pPr lvl="1"/>
            <a:r>
              <a:rPr lang="en-US" sz="2400" dirty="0" smtClean="0"/>
              <a:t>It only gets complicated when we want to delete and insert.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123825" y="292100"/>
            <a:ext cx="8804275" cy="6346825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4" y="948266"/>
            <a:ext cx="7302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1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4" y="579966"/>
            <a:ext cx="3810000" cy="433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753533"/>
            <a:ext cx="48641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4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5486400"/>
            <a:ext cx="55202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Best case (data is in same sector/block)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747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93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133" y="2387600"/>
            <a:ext cx="5367867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single large file can be spread out among many non-adjacent blocks/sectors…</a:t>
            </a:r>
          </a:p>
          <a:p>
            <a:endParaRPr lang="en-US" dirty="0"/>
          </a:p>
          <a:p>
            <a:r>
              <a:rPr lang="en-US" dirty="0" smtClean="0"/>
              <a:t>and then you need to seek around to scan the contents of the file…</a:t>
            </a:r>
          </a:p>
          <a:p>
            <a:endParaRPr lang="en-US" dirty="0"/>
          </a:p>
          <a:p>
            <a:r>
              <a:rPr lang="en-US" dirty="0" smtClean="0"/>
              <a:t>Question: What could you do to reduce this cost?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6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Counts are stored on disk, not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…So, accessing a count might involve some seeks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Caveat: many DBs are good at caching frequently-used values, so seeks might be infrequent …..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270641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O(n*scan*4*seek)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to date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Computational complexity: what and how to count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Memory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dirty="0" smtClean="0"/>
              <a:t>disk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Cost of scanning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dirty="0" smtClean="0"/>
              <a:t>seeks for disk (and memory)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Probability review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Classification with a “density estimator”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as a density estimator/classifier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evaluate classifiers and density estimators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fit in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C(</a:t>
            </a:r>
            <a:r>
              <a:rPr lang="en-US" sz="2400" i="1" dirty="0" smtClean="0"/>
              <a:t>Y=label), </a:t>
            </a:r>
            <a:r>
              <a:rPr lang="en-US" sz="2400" dirty="0" smtClean="0"/>
              <a:t>C( </a:t>
            </a:r>
            <a:r>
              <a:rPr lang="en-US" sz="2400" i="1" dirty="0" smtClean="0"/>
              <a:t>X=word ^ Y=label), </a:t>
            </a:r>
            <a:r>
              <a:rPr lang="en-US" sz="2400" dirty="0" smtClean="0"/>
              <a:t>C(</a:t>
            </a:r>
            <a:r>
              <a:rPr lang="en-US" sz="2400" i="1" dirty="0" smtClean="0"/>
              <a:t>X=word)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Counts are stored on disk, not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…So, accessing a count might involve some seeks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Caveat: many DBs are good at caching frequently-used values, so seeks might be infrequent …..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O(n*scan*???)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123951" y="3000376"/>
            <a:ext cx="6657975" cy="904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3192463"/>
            <a:ext cx="1866900" cy="20383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table, database, etc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2295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9900" y="3182719"/>
            <a:ext cx="17145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3192463"/>
            <a:ext cx="1866900" cy="20383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table, database, etc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2295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9900" y="3182719"/>
            <a:ext cx="17145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1425" y="541972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Hashtable</a:t>
            </a:r>
            <a:r>
              <a:rPr lang="en-US" dirty="0" smtClean="0"/>
              <a:t> issue: memory is too small</a:t>
            </a:r>
          </a:p>
          <a:p>
            <a:pPr algn="ctr"/>
            <a:r>
              <a:rPr lang="en-US" dirty="0" smtClean="0"/>
              <a:t>Database issue: seeks are slow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943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4650" y="3367385"/>
            <a:ext cx="1504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53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0673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0768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149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23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23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0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39077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95775" y="6153150"/>
            <a:ext cx="45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we have enough memory….</a:t>
            </a:r>
            <a:endParaRPr lang="en-US" dirty="0"/>
          </a:p>
        </p:txBody>
      </p:sp>
      <p:sp>
        <p:nvSpPr>
          <p:cNvPr id="26" name="Left Brace 25"/>
          <p:cNvSpPr/>
          <p:nvPr/>
        </p:nvSpPr>
        <p:spPr>
          <a:xfrm>
            <a:off x="45529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5529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943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4650" y="3367385"/>
            <a:ext cx="1504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53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0673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0768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149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23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23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0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39077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65046" y="4386946"/>
            <a:ext cx="4169154" cy="2523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issues: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Machines and memory cost $$!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Routing increment requests to right machine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/>
              <a:t>Sending </a:t>
            </a:r>
            <a:r>
              <a:rPr lang="en-US" sz="2000" dirty="0" smtClean="0"/>
              <a:t>increment requests across the network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b="1" dirty="0" smtClean="0"/>
              <a:t>Communication complexity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cost: Communication costs: O(n) … but that’s “ok”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complexity: routing requests correctly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Note: If the increment requests were ordered seeks would not be needed!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</a:t>
            </a:r>
            <a:r>
              <a:rPr lang="en-US" dirty="0" err="1" smtClean="0">
                <a:sym typeface="Wingdings" pitchFamily="2" charset="2"/>
              </a:rPr>
              <a:t>scan+n</a:t>
            </a:r>
            <a:r>
              <a:rPr lang="en-US" dirty="0" smtClean="0">
                <a:sym typeface="Wingdings" pitchFamily="2" charset="2"/>
              </a:rPr>
              <a:t>*send)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314825"/>
            <a:ext cx="7877175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Distributing data in memory across machines is not </a:t>
            </a:r>
            <a:r>
              <a:rPr lang="en-US" sz="2400" i="1" dirty="0" smtClean="0"/>
              <a:t>as cheap</a:t>
            </a:r>
            <a:r>
              <a:rPr lang="en-US" sz="2400" dirty="0" smtClean="0"/>
              <a:t> as accessing memory locally because of </a:t>
            </a:r>
            <a:r>
              <a:rPr lang="en-US" sz="2400" b="1" dirty="0" smtClean="0"/>
              <a:t>communication costs.</a:t>
            </a:r>
          </a:p>
          <a:p>
            <a:r>
              <a:rPr lang="en-US" sz="2400" dirty="0" smtClean="0"/>
              <a:t>2) The problem we’re dealing with is not </a:t>
            </a:r>
            <a:r>
              <a:rPr lang="en-US" sz="2400" b="1" dirty="0" smtClean="0"/>
              <a:t>size.</a:t>
            </a:r>
            <a:r>
              <a:rPr lang="en-US" sz="2400" dirty="0" smtClean="0"/>
              <a:t>  It’s the interaction between </a:t>
            </a:r>
            <a:r>
              <a:rPr lang="en-US" sz="2400" b="1" dirty="0" smtClean="0"/>
              <a:t>size</a:t>
            </a:r>
            <a:r>
              <a:rPr lang="en-US" sz="2400" dirty="0" smtClean="0"/>
              <a:t> and </a:t>
            </a:r>
            <a:r>
              <a:rPr lang="en-US" sz="2400" b="1" dirty="0" smtClean="0"/>
              <a:t>locality: </a:t>
            </a:r>
            <a:r>
              <a:rPr lang="en-US" sz="2400" dirty="0" smtClean="0"/>
              <a:t>we have a large structure that’s being accessed in a </a:t>
            </a:r>
            <a:r>
              <a:rPr lang="en-US" sz="2400" b="1" dirty="0" smtClean="0"/>
              <a:t>non-local </a:t>
            </a:r>
            <a:r>
              <a:rPr lang="en-US" sz="2400" dirty="0" smtClean="0"/>
              <a:t>way.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cost: Communication costs: O(n) … but that’s “ok”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complexity: routing requests correctly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Compress the counter hash table?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 integers as keys instead of strings?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 approximate counts?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Discard infrequent/unhelpful words?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Trade off time for space somehow?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Observation: if the counter updates were better-ordered we could avoid using disk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1100" y="5312410"/>
            <a:ext cx="468630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5991225" y="3712210"/>
            <a:ext cx="619125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0350" y="3807281"/>
            <a:ext cx="185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ideas which we’ll discuss more later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</a:t>
            </a:r>
            <a:r>
              <a:rPr lang="en-US" dirty="0" err="1" smtClean="0">
                <a:sym typeface="Wingdings" pitchFamily="2" charset="2"/>
              </a:rPr>
              <a:t>scan+n</a:t>
            </a:r>
            <a:r>
              <a:rPr lang="en-US" dirty="0" smtClean="0">
                <a:sym typeface="Wingdings" pitchFamily="2" charset="2"/>
              </a:rPr>
              <a:t>*send)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610350" y="2898987"/>
            <a:ext cx="2367703" cy="3298613"/>
          </a:xfrm>
          <a:custGeom>
            <a:avLst/>
            <a:gdLst>
              <a:gd name="connsiteX0" fmla="*/ 0 w 1825413"/>
              <a:gd name="connsiteY0" fmla="*/ 413173 h 3298613"/>
              <a:gd name="connsiteX1" fmla="*/ 1564640 w 1825413"/>
              <a:gd name="connsiteY1" fmla="*/ 413173 h 3298613"/>
              <a:gd name="connsiteX2" fmla="*/ 1564640 w 1825413"/>
              <a:gd name="connsiteY2" fmla="*/ 2892213 h 3298613"/>
              <a:gd name="connsiteX3" fmla="*/ 375920 w 1825413"/>
              <a:gd name="connsiteY3" fmla="*/ 2851573 h 329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13" h="3298613">
                <a:moveTo>
                  <a:pt x="0" y="413173"/>
                </a:moveTo>
                <a:cubicBezTo>
                  <a:pt x="651933" y="206586"/>
                  <a:pt x="1303867" y="0"/>
                  <a:pt x="1564640" y="413173"/>
                </a:cubicBezTo>
                <a:cubicBezTo>
                  <a:pt x="1825413" y="826346"/>
                  <a:pt x="1762760" y="2485813"/>
                  <a:pt x="1564640" y="2892213"/>
                </a:cubicBezTo>
                <a:cubicBezTo>
                  <a:pt x="1366520" y="3298613"/>
                  <a:pt x="871220" y="3075093"/>
                  <a:pt x="375920" y="2851573"/>
                </a:cubicBezTo>
              </a:path>
            </a:pathLst>
          </a:cu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2857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One way trade off time for space:</a:t>
            </a:r>
          </a:p>
          <a:p>
            <a:pPr lvl="1"/>
            <a:r>
              <a:rPr lang="en-US" sz="2800" dirty="0" smtClean="0"/>
              <a:t>Assume you </a:t>
            </a:r>
            <a:r>
              <a:rPr lang="en-US" sz="2800" b="1" dirty="0" smtClean="0"/>
              <a:t>need</a:t>
            </a:r>
            <a:r>
              <a:rPr lang="en-US" sz="2800" dirty="0" smtClean="0"/>
              <a:t> </a:t>
            </a:r>
            <a:r>
              <a:rPr lang="en-US" sz="2800" i="1" dirty="0" smtClean="0"/>
              <a:t>K </a:t>
            </a:r>
            <a:r>
              <a:rPr lang="en-US" sz="2800" dirty="0" smtClean="0"/>
              <a:t>times as much memory as you actually </a:t>
            </a:r>
            <a:r>
              <a:rPr lang="en-US" sz="2800" b="1" dirty="0" smtClean="0"/>
              <a:t>have</a:t>
            </a:r>
          </a:p>
          <a:p>
            <a:pPr lvl="1"/>
            <a:r>
              <a:rPr lang="en-US" sz="2800" dirty="0" smtClean="0"/>
              <a:t>Method:</a:t>
            </a:r>
          </a:p>
          <a:p>
            <a:pPr lvl="2"/>
            <a:r>
              <a:rPr lang="en-US" sz="2400" dirty="0" smtClean="0"/>
              <a:t>Construct a hash function </a:t>
            </a:r>
            <a:r>
              <a:rPr lang="en-US" sz="2400" i="1" dirty="0" smtClean="0"/>
              <a:t>h(event)</a:t>
            </a:r>
            <a:endParaRPr lang="en-US" sz="2400" i="1" dirty="0" smtClean="0">
              <a:sym typeface="Wingdings" pitchFamily="2" charset="2"/>
            </a:endParaRPr>
          </a:p>
          <a:p>
            <a:pPr lvl="2"/>
            <a:r>
              <a:rPr lang="en-US" sz="2400" dirty="0" smtClean="0">
                <a:sym typeface="Wingdings" pitchFamily="2" charset="2"/>
              </a:rPr>
              <a:t>For </a:t>
            </a:r>
            <a:r>
              <a:rPr lang="en-US" sz="2400" i="1" dirty="0" err="1" smtClean="0">
                <a:sym typeface="Wingdings" pitchFamily="2" charset="2"/>
              </a:rPr>
              <a:t>i</a:t>
            </a:r>
            <a:r>
              <a:rPr lang="en-US" sz="2400" i="1" dirty="0" smtClean="0">
                <a:sym typeface="Wingdings" pitchFamily="2" charset="2"/>
              </a:rPr>
              <a:t>=0,…,K-1</a:t>
            </a:r>
            <a:r>
              <a:rPr lang="en-US" sz="2400" dirty="0" smtClean="0">
                <a:sym typeface="Wingdings" pitchFamily="2" charset="2"/>
              </a:rPr>
              <a:t>:</a:t>
            </a:r>
          </a:p>
          <a:p>
            <a:pPr lvl="3"/>
            <a:r>
              <a:rPr lang="en-US" sz="2000" dirty="0" smtClean="0">
                <a:sym typeface="Wingdings" pitchFamily="2" charset="2"/>
              </a:rPr>
              <a:t>Scan thru the </a:t>
            </a:r>
            <a:r>
              <a:rPr lang="en-US" sz="2000" i="1" dirty="0" smtClean="0">
                <a:sym typeface="Wingdings" pitchFamily="2" charset="2"/>
              </a:rPr>
              <a:t>train</a:t>
            </a:r>
            <a:r>
              <a:rPr lang="en-US" sz="2000" dirty="0" smtClean="0">
                <a:sym typeface="Wingdings" pitchFamily="2" charset="2"/>
              </a:rPr>
              <a:t> dataset</a:t>
            </a:r>
          </a:p>
          <a:p>
            <a:pPr lvl="3"/>
            <a:r>
              <a:rPr lang="en-US" sz="2000" dirty="0" smtClean="0">
                <a:sym typeface="Wingdings" pitchFamily="2" charset="2"/>
              </a:rPr>
              <a:t>Increment counters for </a:t>
            </a:r>
            <a:r>
              <a:rPr lang="en-US" sz="2000" i="1" dirty="0" smtClean="0">
                <a:sym typeface="Wingdings" pitchFamily="2" charset="2"/>
              </a:rPr>
              <a:t>event </a:t>
            </a:r>
            <a:r>
              <a:rPr lang="en-US" sz="2000" dirty="0" smtClean="0">
                <a:sym typeface="Wingdings" pitchFamily="2" charset="2"/>
              </a:rPr>
              <a:t>only if </a:t>
            </a:r>
            <a:r>
              <a:rPr lang="en-US" sz="2000" i="1" dirty="0" smtClean="0">
                <a:sym typeface="Wingdings" pitchFamily="2" charset="2"/>
              </a:rPr>
              <a:t>h(event) mod K == </a:t>
            </a:r>
            <a:r>
              <a:rPr lang="en-US" sz="2000" i="1" dirty="0" err="1" smtClean="0">
                <a:sym typeface="Wingdings" pitchFamily="2" charset="2"/>
              </a:rPr>
              <a:t>i</a:t>
            </a:r>
            <a:endParaRPr lang="en-US" sz="2000" i="1" dirty="0" smtClean="0">
              <a:sym typeface="Wingdings" pitchFamily="2" charset="2"/>
            </a:endParaRPr>
          </a:p>
          <a:p>
            <a:pPr lvl="3"/>
            <a:r>
              <a:rPr lang="en-US" sz="2000" dirty="0" smtClean="0">
                <a:sym typeface="Wingdings" pitchFamily="2" charset="2"/>
              </a:rPr>
              <a:t>Save this counter set to disk at the end of the scan</a:t>
            </a:r>
          </a:p>
          <a:p>
            <a:pPr lvl="2"/>
            <a:r>
              <a:rPr lang="en-US" sz="2400" dirty="0" smtClean="0"/>
              <a:t>After K scans you have a complete counter set</a:t>
            </a:r>
          </a:p>
          <a:p>
            <a:r>
              <a:rPr lang="en-US" sz="2400" dirty="0" smtClean="0"/>
              <a:t>Comment: </a:t>
            </a:r>
          </a:p>
          <a:p>
            <a:pPr lvl="1"/>
            <a:r>
              <a:rPr lang="en-US" sz="2400" dirty="0" smtClean="0"/>
              <a:t>this works for </a:t>
            </a:r>
            <a:r>
              <a:rPr lang="en-US" sz="2400" i="1" dirty="0" smtClean="0"/>
              <a:t>any</a:t>
            </a:r>
            <a:r>
              <a:rPr lang="en-US" sz="2400" dirty="0" smtClean="0"/>
              <a:t> counting task, not just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/>
            <a:r>
              <a:rPr lang="en-US" sz="2400" dirty="0" smtClean="0"/>
              <a:t>What we’re really doing here is organizing our “messages” to get more locality….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5086351" y="428624"/>
            <a:ext cx="3152775" cy="542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48450" y="971549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Counting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809625"/>
            <a:ext cx="4324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51435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219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024313"/>
            <a:ext cx="3981450" cy="224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743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with huge feature sets</a:t>
            </a:r>
          </a:p>
          <a:p>
            <a:pPr lvl="1"/>
            <a:r>
              <a:rPr lang="en-US" dirty="0" smtClean="0"/>
              <a:t>i.e. ones that don’t fit in memory</a:t>
            </a:r>
          </a:p>
          <a:p>
            <a:r>
              <a:rPr lang="en-US" dirty="0" smtClean="0"/>
              <a:t>Pros and cons of possible approaches</a:t>
            </a:r>
          </a:p>
          <a:p>
            <a:pPr lvl="1"/>
            <a:r>
              <a:rPr lang="en-US" dirty="0" smtClean="0"/>
              <a:t>Traditional “DB” (actually, key-value store)</a:t>
            </a:r>
          </a:p>
          <a:p>
            <a:pPr lvl="1"/>
            <a:r>
              <a:rPr lang="en-US" dirty="0" smtClean="0"/>
              <a:t>Memory-based distributed DB</a:t>
            </a:r>
          </a:p>
          <a:p>
            <a:pPr lvl="1"/>
            <a:r>
              <a:rPr lang="en-US" dirty="0" smtClean="0"/>
              <a:t>Stream-and-sort counting</a:t>
            </a:r>
          </a:p>
          <a:p>
            <a:r>
              <a:rPr lang="en-US" dirty="0" smtClean="0"/>
              <a:t>Optimizations</a:t>
            </a:r>
          </a:p>
          <a:p>
            <a:r>
              <a:rPr lang="en-US" dirty="0" smtClean="0"/>
              <a:t>Other tasks for stream-and-sort</a:t>
            </a:r>
          </a:p>
          <a:p>
            <a:r>
              <a:rPr lang="en-US" dirty="0" smtClean="0"/>
              <a:t>A detail about large-vocabulary Naïve </a:t>
            </a:r>
            <a:r>
              <a:rPr lang="en-US" dirty="0" err="1" smtClean="0"/>
              <a:t>Bayes</a:t>
            </a:r>
            <a:r>
              <a:rPr lang="en-US" dirty="0" smtClean="0"/>
              <a:t>…..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vocabulary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approach:</a:t>
            </a:r>
          </a:p>
          <a:p>
            <a:pPr lvl="1"/>
            <a:r>
              <a:rPr lang="en-US" dirty="0" smtClean="0"/>
              <a:t>Start with</a:t>
            </a:r>
          </a:p>
          <a:p>
            <a:pPr lvl="2"/>
            <a:r>
              <a:rPr lang="en-US" dirty="0" smtClean="0"/>
              <a:t>Q: “what can we do for large sets quickly”?</a:t>
            </a:r>
          </a:p>
          <a:p>
            <a:pPr lvl="2"/>
            <a:r>
              <a:rPr lang="en-US" dirty="0" smtClean="0"/>
              <a:t>A:  sorting</a:t>
            </a:r>
          </a:p>
          <a:p>
            <a:pPr lvl="3"/>
            <a:r>
              <a:rPr lang="en-US" dirty="0" smtClean="0"/>
              <a:t>It’s </a:t>
            </a:r>
            <a:r>
              <a:rPr lang="en-US" i="1" dirty="0" smtClean="0"/>
              <a:t>O(n log n), </a:t>
            </a:r>
            <a:r>
              <a:rPr lang="en-US" dirty="0" smtClean="0"/>
              <a:t>not much worse than linear</a:t>
            </a:r>
          </a:p>
          <a:p>
            <a:pPr lvl="3"/>
            <a:r>
              <a:rPr lang="en-US" dirty="0" smtClean="0"/>
              <a:t>You can do it for very large datasets using a </a:t>
            </a:r>
            <a:r>
              <a:rPr lang="en-US" i="1" dirty="0" smtClean="0"/>
              <a:t>merge sort</a:t>
            </a:r>
          </a:p>
          <a:p>
            <a:pPr lvl="4"/>
            <a:r>
              <a:rPr lang="en-US" dirty="0" smtClean="0"/>
              <a:t>sort </a:t>
            </a:r>
            <a:r>
              <a:rPr lang="en-US" i="1" dirty="0" smtClean="0"/>
              <a:t>k </a:t>
            </a:r>
            <a:r>
              <a:rPr lang="en-US" dirty="0" smtClean="0"/>
              <a:t>subsets that fit in memory, </a:t>
            </a:r>
          </a:p>
          <a:p>
            <a:pPr lvl="4"/>
            <a:r>
              <a:rPr lang="en-US" dirty="0" smtClean="0"/>
              <a:t>merge results, which can be done in linear time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4375" y="1762125"/>
            <a:ext cx="3429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958" t="26170" r="42084" b="35626"/>
          <a:stretch>
            <a:fillRect/>
          </a:stretch>
        </p:blipFill>
        <p:spPr bwMode="auto">
          <a:xfrm>
            <a:off x="952499" y="704850"/>
            <a:ext cx="714184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2499" y="5715000"/>
            <a:ext cx="68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Alternative visualization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C(“</a:t>
            </a:r>
            <a:r>
              <a:rPr lang="en-US" sz="2000" i="1" dirty="0" smtClean="0"/>
              <a:t>Y=y ^ X=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”) ++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the sorted messages and compute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00425" y="2743201"/>
            <a:ext cx="5286375" cy="1619248"/>
            <a:chOff x="3400425" y="2743201"/>
            <a:chExt cx="5286375" cy="1619248"/>
          </a:xfrm>
        </p:grpSpPr>
        <p:sp>
          <p:nvSpPr>
            <p:cNvPr id="15" name="TextBox 14"/>
            <p:cNvSpPr txBox="1"/>
            <p:nvPr/>
          </p:nvSpPr>
          <p:spPr>
            <a:xfrm>
              <a:off x="5305425" y="2876550"/>
              <a:ext cx="3381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Think of these as “messages” to another component to increment the counters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>
              <a:off x="3781427" y="2743201"/>
              <a:ext cx="1523999" cy="2952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3400425" y="3257551"/>
              <a:ext cx="1905000" cy="66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714876" y="3799878"/>
              <a:ext cx="742953" cy="562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47687" y="6088618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pPr lvl="1"/>
            <a:r>
              <a:rPr lang="en-US" sz="2000" dirty="0" smtClean="0"/>
              <a:t>We’re collecting together messages about the same counter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1096962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8" name="Right Arrow 17"/>
          <p:cNvSpPr/>
          <p:nvPr/>
        </p:nvSpPr>
        <p:spPr>
          <a:xfrm rot="18701125">
            <a:off x="5268540" y="4201873"/>
            <a:ext cx="888931" cy="438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2450" y="1895475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0" y="1457325"/>
            <a:ext cx="52133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event,delta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+= 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OutputPreviousKey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PreviousKey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PreviousKey,sumForPreviousKey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3171825" y="3486150"/>
            <a:ext cx="180975" cy="7715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450" y="5736134"/>
            <a:ext cx="77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Accumulating the event counts requires</a:t>
            </a:r>
            <a:r>
              <a:rPr lang="en-US" i="1" dirty="0" smtClean="0"/>
              <a:t> constant</a:t>
            </a:r>
            <a:r>
              <a:rPr lang="en-US" dirty="0" smtClean="0"/>
              <a:t> storage … as long as the input is sorted.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6575" y="1453634"/>
            <a:ext cx="2041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5" y="125730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Scan-and-add: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7815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2959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339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2959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339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054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35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09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009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Message-routing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Locality is good</a:t>
            </a: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/>
          <a:srcRect l="35714" t="29981" r="25476" b="15732"/>
          <a:stretch>
            <a:fillRect/>
          </a:stretch>
        </p:blipFill>
        <p:spPr bwMode="auto">
          <a:xfrm>
            <a:off x="1872344" y="1295400"/>
            <a:ext cx="6959532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9400" y="2349500"/>
            <a:ext cx="1592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0.6G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1.7Gb</a:t>
            </a:r>
          </a:p>
          <a:p>
            <a:r>
              <a:rPr lang="en-US" dirty="0" smtClean="0"/>
              <a:t>L: 7.5Gb</a:t>
            </a:r>
          </a:p>
          <a:p>
            <a:r>
              <a:rPr lang="en-US" dirty="0" smtClean="0"/>
              <a:t>XL: 15Mb</a:t>
            </a:r>
          </a:p>
          <a:p>
            <a:r>
              <a:rPr lang="en-US" b="1" dirty="0" smtClean="0"/>
              <a:t>Hi Memory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XXL: 34.2</a:t>
            </a:r>
          </a:p>
          <a:p>
            <a:r>
              <a:rPr lang="en-US" dirty="0" smtClean="0"/>
              <a:t>XXXXL: 68.4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552450" y="4718050"/>
          <a:ext cx="6921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1" name="Equation" r:id="rId3" imgW="3670200" imgH="482400" progId="Equation.3">
                  <p:embed/>
                </p:oleObj>
              </mc:Choice>
              <mc:Fallback>
                <p:oleObj name="Equation" r:id="rId3" imgW="36702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718050"/>
                        <a:ext cx="69215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9191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91910" y="5764629"/>
            <a:ext cx="21640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O(|</a:t>
            </a:r>
            <a:r>
              <a:rPr lang="en-US" i="1" dirty="0" err="1" smtClean="0"/>
              <a:t>dom</a:t>
            </a:r>
            <a:r>
              <a:rPr lang="en-US" i="1" dirty="0" smtClean="0"/>
              <a:t>(Y)|*n’), n’=</a:t>
            </a:r>
            <a:r>
              <a:rPr lang="en-US" dirty="0" smtClean="0"/>
              <a:t>size of </a:t>
            </a:r>
            <a:r>
              <a:rPr lang="en-US" i="1" dirty="0" smtClean="0"/>
              <a:t>test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27137" y="0"/>
            <a:ext cx="54851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 smtClean="0"/>
              <a:t>hashtable</a:t>
            </a:r>
            <a:r>
              <a:rPr lang="en-US" dirty="0" smtClean="0"/>
              <a:t> holding all counts fits in memory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828280" y="1681480"/>
            <a:ext cx="52832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2975" y="11953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975" y="439928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55392" y="5190420"/>
            <a:ext cx="996017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7213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Print Y=ANY += 1</a:t>
            </a:r>
          </a:p>
          <a:p>
            <a:pPr lvl="1"/>
            <a:r>
              <a:rPr lang="en-US" sz="2400" dirty="0" smtClean="0"/>
              <a:t>Print Y=</a:t>
            </a:r>
            <a:r>
              <a:rPr lang="en-US" sz="2400" i="1" dirty="0" smtClean="0"/>
              <a:t>y </a:t>
            </a:r>
            <a:r>
              <a:rPr lang="en-US" sz="2400" dirty="0" smtClean="0"/>
              <a:t>+= 1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Print  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7756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50" y="4001184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err="1" smtClean="0"/>
              <a:t>nlogn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50" y="4792444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</a:t>
            </a:r>
          </a:p>
          <a:p>
            <a:r>
              <a:rPr lang="en-US" i="1" dirty="0" smtClean="0"/>
              <a:t>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77560" y="2759611"/>
            <a:ext cx="21640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(Assuming a constant number of labels apply to each document)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050" y="5553075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5585" y="6130409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219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with huge feature sets</a:t>
            </a:r>
          </a:p>
          <a:p>
            <a:pPr lvl="1"/>
            <a:r>
              <a:rPr lang="en-US" dirty="0" smtClean="0"/>
              <a:t>i.e. ones that don’t fit in memory</a:t>
            </a:r>
          </a:p>
          <a:p>
            <a:r>
              <a:rPr lang="en-US" dirty="0" smtClean="0"/>
              <a:t>Pros and cons of possible approaches</a:t>
            </a:r>
          </a:p>
          <a:p>
            <a:pPr lvl="1"/>
            <a:r>
              <a:rPr lang="en-US" dirty="0" smtClean="0"/>
              <a:t>Traditional “DB” (actually, key-value store)</a:t>
            </a:r>
          </a:p>
          <a:p>
            <a:pPr lvl="1"/>
            <a:r>
              <a:rPr lang="en-US" dirty="0" smtClean="0"/>
              <a:t>Memory-based distributed DB</a:t>
            </a:r>
          </a:p>
          <a:p>
            <a:pPr lvl="1"/>
            <a:r>
              <a:rPr lang="en-US" dirty="0" smtClean="0"/>
              <a:t>Stream-and-sort counting</a:t>
            </a:r>
          </a:p>
          <a:p>
            <a:r>
              <a:rPr lang="en-US" dirty="0" smtClean="0"/>
              <a:t>Optimizations</a:t>
            </a:r>
          </a:p>
          <a:p>
            <a:r>
              <a:rPr lang="en-US" dirty="0" smtClean="0"/>
              <a:t>Other tasks for stream-and-sort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400" y="1466294"/>
            <a:ext cx="880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 pitchFamily="49" charset="0"/>
              </a:rPr>
              <a:t>java </a:t>
            </a:r>
            <a:r>
              <a:rPr lang="en-US" sz="2000" dirty="0" err="1" smtClean="0">
                <a:latin typeface="Courier" pitchFamily="49" charset="0"/>
              </a:rPr>
              <a:t>MyTrainer</a:t>
            </a:r>
            <a:r>
              <a:rPr lang="en-US" sz="2000" i="1" dirty="0" err="1" smtClean="0">
                <a:latin typeface="Courier" pitchFamily="49" charset="0"/>
              </a:rPr>
              <a:t>train</a:t>
            </a:r>
            <a:r>
              <a:rPr lang="en-US" sz="2000" i="1" dirty="0" smtClean="0">
                <a:latin typeface="Courier" pitchFamily="49" charset="0"/>
              </a:rPr>
              <a:t> </a:t>
            </a:r>
            <a:r>
              <a:rPr lang="en-US" sz="2000" dirty="0" smtClean="0">
                <a:latin typeface="Courier" pitchFamily="49" charset="0"/>
              </a:rPr>
              <a:t>| sort | java </a:t>
            </a:r>
            <a:r>
              <a:rPr lang="en-US" sz="2000" dirty="0" err="1" smtClean="0">
                <a:latin typeface="Courier" pitchFamily="49" charset="0"/>
              </a:rPr>
              <a:t>MyCountAdder</a:t>
            </a:r>
            <a:r>
              <a:rPr lang="en-US" sz="2000" dirty="0" smtClean="0">
                <a:latin typeface="Courier" pitchFamily="49" charset="0"/>
              </a:rPr>
              <a:t> &gt; </a:t>
            </a:r>
            <a:r>
              <a:rPr lang="en-US" sz="2000" i="1" dirty="0" smtClean="0">
                <a:latin typeface="Courier" pitchFamily="49" charset="0"/>
              </a:rPr>
              <a:t>model</a:t>
            </a:r>
            <a:r>
              <a:rPr lang="en-US" sz="2000" dirty="0" smtClean="0">
                <a:latin typeface="Courier" pitchFamily="49" charset="0"/>
              </a:rPr>
              <a:t> </a:t>
            </a:r>
            <a:endParaRPr lang="en-US" sz="2000" dirty="0">
              <a:latin typeface="Courier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18804"/>
            <a:ext cx="19145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</a:p>
          <a:p>
            <a:r>
              <a:rPr lang="en-US" dirty="0" smtClean="0"/>
              <a:t>Input size=n</a:t>
            </a:r>
          </a:p>
          <a:p>
            <a:r>
              <a:rPr lang="en-US" dirty="0" smtClean="0"/>
              <a:t>Output size=n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3250" y="2018804"/>
            <a:ext cx="19145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err="1" smtClean="0"/>
              <a:t>nlogn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Input size=n</a:t>
            </a:r>
          </a:p>
          <a:p>
            <a:r>
              <a:rPr lang="en-US" dirty="0" smtClean="0"/>
              <a:t>Output size=n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9726" y="2018804"/>
            <a:ext cx="27432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</a:p>
          <a:p>
            <a:r>
              <a:rPr lang="en-US" dirty="0" smtClean="0"/>
              <a:t>Input size=n</a:t>
            </a:r>
          </a:p>
          <a:p>
            <a:r>
              <a:rPr lang="en-US" dirty="0" smtClean="0"/>
              <a:t>Output size=m</a:t>
            </a:r>
          </a:p>
          <a:p>
            <a:endParaRPr lang="en-US" dirty="0" smtClean="0"/>
          </a:p>
          <a:p>
            <a:r>
              <a:rPr lang="en-US" dirty="0" smtClean="0"/>
              <a:t>m&lt;&lt;n … say O(</a:t>
            </a:r>
            <a:r>
              <a:rPr lang="en-US" dirty="0" err="1" smtClean="0"/>
              <a:t>sqrt</a:t>
            </a:r>
            <a:r>
              <a:rPr lang="en-US" dirty="0" smtClean="0"/>
              <a:t>(n))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990850" y="1772109"/>
            <a:ext cx="542925" cy="29051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4550" y="3496135"/>
            <a:ext cx="2600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useful optimization: decrease the </a:t>
            </a:r>
            <a:r>
              <a:rPr lang="en-US" sz="2000" i="1" dirty="0" smtClean="0"/>
              <a:t>size </a:t>
            </a:r>
            <a:r>
              <a:rPr lang="en-US" sz="2000" dirty="0" smtClean="0"/>
              <a:t>of the input to the sort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19726" y="376237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Reduces the size from O(n) to O(m)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057775"/>
            <a:ext cx="673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Compress the output by using simpler messages </a:t>
            </a:r>
          </a:p>
          <a:p>
            <a:pPr marL="800100" lvl="1" indent="-342900"/>
            <a:r>
              <a:rPr lang="en-US" dirty="0" smtClean="0"/>
              <a:t>(“C[</a:t>
            </a:r>
            <a:r>
              <a:rPr lang="en-US" i="1" dirty="0" smtClean="0"/>
              <a:t>event] += 1”) </a:t>
            </a:r>
            <a:r>
              <a:rPr lang="en-US" dirty="0" smtClean="0">
                <a:sym typeface="Wingdings" pitchFamily="2" charset="2"/>
              </a:rPr>
              <a:t> “</a:t>
            </a:r>
            <a:r>
              <a:rPr lang="en-US" i="1" dirty="0" smtClean="0">
                <a:sym typeface="Wingdings" pitchFamily="2" charset="2"/>
              </a:rPr>
              <a:t>event 1”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Compress the output more – e.g. </a:t>
            </a:r>
            <a:r>
              <a:rPr lang="en-US" dirty="0" err="1" smtClean="0">
                <a:sym typeface="Wingdings" pitchFamily="2" charset="2"/>
              </a:rPr>
              <a:t>stringinteger</a:t>
            </a:r>
            <a:r>
              <a:rPr lang="en-US" dirty="0" smtClean="0">
                <a:sym typeface="Wingdings" pitchFamily="2" charset="2"/>
              </a:rPr>
              <a:t> code</a:t>
            </a:r>
          </a:p>
          <a:p>
            <a:pPr marL="800100" lvl="1" indent="-342900"/>
            <a:r>
              <a:rPr lang="en-US" dirty="0" smtClean="0">
                <a:sym typeface="Wingdings" pitchFamily="2" charset="2"/>
              </a:rPr>
              <a:t>Tradeoff – ease of debugging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efficiency – are messages meaningful or meaningful in context?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4130675" cy="51720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each example </a:t>
            </a:r>
            <a:r>
              <a:rPr lang="en-US" sz="1800" i="1" dirty="0" smtClean="0"/>
              <a:t>id, y, x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,….,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d</a:t>
            </a:r>
            <a:r>
              <a:rPr lang="en-US" sz="1800" i="1" dirty="0" smtClean="0"/>
              <a:t> </a:t>
            </a:r>
            <a:r>
              <a:rPr lang="en-US" sz="1800" dirty="0" smtClean="0"/>
              <a:t>in </a:t>
            </a:r>
            <a:r>
              <a:rPr lang="en-US" sz="1800" i="1" dirty="0" smtClean="0"/>
              <a:t>train:</a:t>
            </a:r>
          </a:p>
          <a:p>
            <a:pPr lvl="1"/>
            <a:r>
              <a:rPr lang="en-US" sz="1800" dirty="0" smtClean="0"/>
              <a:t>Print “</a:t>
            </a:r>
            <a:r>
              <a:rPr lang="en-US" sz="1800" i="1" dirty="0" smtClean="0"/>
              <a:t>Y=ANY</a:t>
            </a:r>
            <a:r>
              <a:rPr lang="en-US" sz="1800" dirty="0" smtClean="0"/>
              <a:t> += 1”</a:t>
            </a:r>
          </a:p>
          <a:p>
            <a:pPr lvl="1"/>
            <a:r>
              <a:rPr lang="en-US" sz="1800" dirty="0" smtClean="0"/>
              <a:t>Print “</a:t>
            </a:r>
            <a:r>
              <a:rPr lang="en-US" sz="1800" i="1" dirty="0" smtClean="0"/>
              <a:t>Y=y </a:t>
            </a:r>
            <a:r>
              <a:rPr lang="en-US" sz="1800" dirty="0" smtClean="0"/>
              <a:t>+= 1”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i="1" dirty="0" smtClean="0"/>
              <a:t>j </a:t>
            </a:r>
            <a:r>
              <a:rPr lang="en-US" sz="1800" dirty="0" smtClean="0"/>
              <a:t>in </a:t>
            </a:r>
            <a:r>
              <a:rPr lang="en-US" sz="1800" i="1" dirty="0" smtClean="0"/>
              <a:t>1..d</a:t>
            </a:r>
            <a:r>
              <a:rPr lang="en-US" sz="1800" dirty="0" smtClean="0"/>
              <a:t>:</a:t>
            </a:r>
          </a:p>
          <a:p>
            <a:pPr lvl="2"/>
            <a:r>
              <a:rPr lang="en-US" sz="1800" dirty="0" smtClean="0"/>
              <a:t>Print  “</a:t>
            </a:r>
            <a:r>
              <a:rPr lang="en-US" sz="1800" i="1" dirty="0" smtClean="0"/>
              <a:t>Y=y ^ X=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j</a:t>
            </a:r>
            <a:r>
              <a:rPr lang="en-US" sz="1800" dirty="0" smtClean="0"/>
              <a:t> += 1”</a:t>
            </a:r>
          </a:p>
          <a:p>
            <a:r>
              <a:rPr lang="en-US" sz="1800" dirty="0" smtClean="0"/>
              <a:t>Sort the event-counter update “messages”</a:t>
            </a:r>
          </a:p>
          <a:p>
            <a:r>
              <a:rPr lang="en-US" sz="1800" dirty="0" smtClean="0"/>
              <a:t>Scan and add the sorted messages and output the final counter values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00050" y="6060043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03750" y="1409700"/>
            <a:ext cx="4130675" cy="517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hashtable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example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id, y, x</a:t>
            </a:r>
            <a:r>
              <a:rPr kumimoji="0" lang="en-US" sz="1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,….,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C[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Y=ANY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 += 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C[</a:t>
            </a:r>
            <a:r>
              <a:rPr lang="en-US" i="1" dirty="0" smtClean="0"/>
              <a:t>Y=y</a:t>
            </a:r>
            <a:r>
              <a:rPr lang="en-US" dirty="0" smtClean="0"/>
              <a:t>] += 1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1..d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C[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Y=y ^ X=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lang="en-US" dirty="0" smtClean="0"/>
              <a:t>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+= 1</a:t>
            </a:r>
          </a:p>
          <a:p>
            <a:pPr marL="685800" lvl="1" indent="-228600">
              <a:spcBef>
                <a:spcPct val="20000"/>
              </a:spcBef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memory is getting full: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all values from C </a:t>
            </a:r>
            <a:r>
              <a:rPr lang="en-US" dirty="0" smtClean="0"/>
              <a:t>as messages and re-initialize C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 the event-counter update “messages”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 and add the sorted messages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up: classify Wikipedia pages</a:t>
            </a:r>
          </a:p>
          <a:p>
            <a:pPr lvl="1"/>
            <a:r>
              <a:rPr lang="en-US" dirty="0" smtClean="0"/>
              <a:t>Features:</a:t>
            </a:r>
          </a:p>
          <a:p>
            <a:pPr lvl="2"/>
            <a:r>
              <a:rPr lang="en-US" dirty="0" smtClean="0"/>
              <a:t>words on page: </a:t>
            </a:r>
            <a:r>
              <a:rPr lang="en-US" i="1" dirty="0" err="1" smtClean="0"/>
              <a:t>src</a:t>
            </a:r>
            <a:r>
              <a:rPr lang="en-US" i="1" dirty="0" smtClean="0"/>
              <a:t> w</a:t>
            </a:r>
            <a:r>
              <a:rPr lang="en-US" i="1" baseline="-25000" dirty="0" smtClean="0"/>
              <a:t>1</a:t>
            </a:r>
            <a:r>
              <a:rPr lang="en-US" i="1" dirty="0" smtClean="0"/>
              <a:t> w</a:t>
            </a:r>
            <a:r>
              <a:rPr lang="en-US" i="1" baseline="-25000" dirty="0" smtClean="0"/>
              <a:t>2</a:t>
            </a:r>
            <a:r>
              <a:rPr lang="en-US" i="1" dirty="0" smtClean="0"/>
              <a:t> ….</a:t>
            </a:r>
          </a:p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2"/>
            <a:r>
              <a:rPr lang="en-US" dirty="0" smtClean="0"/>
              <a:t>how about </a:t>
            </a:r>
            <a:r>
              <a:rPr lang="en-US" b="1" dirty="0" err="1" smtClean="0"/>
              <a:t>inlinks</a:t>
            </a:r>
            <a:r>
              <a:rPr lang="en-US" dirty="0" smtClean="0"/>
              <a:t> to the page?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input line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print out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2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…</a:t>
            </a:r>
          </a:p>
          <a:p>
            <a:pPr lvl="3"/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2"/>
            <a:r>
              <a:rPr lang="en-US" dirty="0" smtClean="0"/>
              <a:t>Sort this output</a:t>
            </a:r>
          </a:p>
          <a:p>
            <a:pPr lvl="2"/>
            <a:r>
              <a:rPr lang="en-US" dirty="0" smtClean="0"/>
              <a:t>Collect the messages and group to get</a:t>
            </a:r>
          </a:p>
          <a:p>
            <a:pPr lvl="3"/>
            <a:r>
              <a:rPr lang="en-US" i="1" dirty="0" err="1" smtClean="0"/>
              <a:t>dst</a:t>
            </a:r>
            <a:r>
              <a:rPr lang="en-US" b="1" dirty="0" smtClean="0"/>
              <a:t> </a:t>
            </a:r>
            <a:r>
              <a:rPr lang="en-US" i="1" dirty="0" smtClean="0"/>
              <a:t>src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src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3"/>
            <a:endParaRPr lang="en-US" i="1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398145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dst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linksPrevKey.append</a:t>
            </a:r>
            <a:r>
              <a:rPr lang="en-US" dirty="0" smtClean="0"/>
              <a:t>(</a:t>
            </a:r>
            <a:r>
              <a:rPr lang="en-US" i="1" dirty="0" err="1" smtClean="0"/>
              <a:t>src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err="1" smtClean="0"/>
              <a:t>dst</a:t>
            </a:r>
            <a:endParaRPr lang="en-US" i="1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=[</a:t>
            </a:r>
            <a:r>
              <a:rPr lang="en-US" i="1" dirty="0" err="1" smtClean="0"/>
              <a:t>src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linksToPrevKey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if we run this same program on the words on a page?</a:t>
            </a:r>
          </a:p>
          <a:p>
            <a:pPr lvl="1"/>
            <a:r>
              <a:rPr lang="en-US" sz="2800" dirty="0" smtClean="0"/>
              <a:t>Features:</a:t>
            </a:r>
          </a:p>
          <a:p>
            <a:pPr lvl="2"/>
            <a:r>
              <a:rPr lang="en-US" sz="2400" dirty="0" smtClean="0"/>
              <a:t>words on page: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….</a:t>
            </a:r>
          </a:p>
          <a:p>
            <a:pPr lvl="2"/>
            <a:r>
              <a:rPr lang="en-US" sz="2400" dirty="0" err="1" smtClean="0"/>
              <a:t>outlinks</a:t>
            </a:r>
            <a:r>
              <a:rPr lang="en-US" sz="2400" dirty="0" smtClean="0"/>
              <a:t> from page: 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 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6248400" y="3129280"/>
            <a:ext cx="467360" cy="447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29120" y="2915920"/>
            <a:ext cx="1625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Out2In.java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167120" y="3556000"/>
            <a:ext cx="416560" cy="1026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6480" y="4582160"/>
            <a:ext cx="295656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1,2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1,3 </a:t>
            </a:r>
            <a:r>
              <a:rPr lang="en-US" i="1" dirty="0" smtClean="0"/>
              <a:t>….</a:t>
            </a:r>
          </a:p>
          <a:p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 src</a:t>
            </a:r>
            <a:r>
              <a:rPr lang="en-US" i="1" baseline="-25000" dirty="0" smtClean="0"/>
              <a:t>2,1</a:t>
            </a:r>
            <a:r>
              <a:rPr lang="en-US" i="1" dirty="0" smtClean="0"/>
              <a:t> 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55520" y="5228491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inverted index </a:t>
            </a:r>
            <a:r>
              <a:rPr lang="en-US" dirty="0" smtClean="0"/>
              <a:t>for the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1.11111E-6 C 0.00782 -0.02431 -0.01319 -0.04838 -0.03454 -0.05926 C -0.0559 -0.07014 -0.07743 -0.06783 -0.09895 -0.0652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301 C -0.00226 -0.02732 -0.02326 -0.05139 -0.04462 -0.06227 C -0.06597 -0.07315 -0.0875 -0.07084 -0.10903 -0.0682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input line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print out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2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…</a:t>
            </a:r>
          </a:p>
          <a:p>
            <a:pPr lvl="3"/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2"/>
            <a:r>
              <a:rPr lang="en-US" dirty="0" smtClean="0"/>
              <a:t>Sort this output</a:t>
            </a:r>
          </a:p>
          <a:p>
            <a:pPr lvl="2"/>
            <a:r>
              <a:rPr lang="en-US" dirty="0" smtClean="0"/>
              <a:t>Collect the messages and group to get</a:t>
            </a:r>
          </a:p>
          <a:p>
            <a:pPr lvl="3"/>
            <a:r>
              <a:rPr lang="en-US" i="1" dirty="0" err="1" smtClean="0"/>
              <a:t>dst</a:t>
            </a:r>
            <a:r>
              <a:rPr lang="en-US" b="1" dirty="0" smtClean="0"/>
              <a:t> </a:t>
            </a:r>
            <a:r>
              <a:rPr lang="en-US" i="1" dirty="0" smtClean="0"/>
              <a:t>src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src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3"/>
            <a:endParaRPr lang="en-US" i="1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398145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dst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linksPrevKey.append</a:t>
            </a:r>
            <a:r>
              <a:rPr lang="en-US" dirty="0" smtClean="0"/>
              <a:t>(</a:t>
            </a:r>
            <a:r>
              <a:rPr lang="en-US" i="1" dirty="0" err="1" smtClean="0"/>
              <a:t>src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err="1" smtClean="0"/>
              <a:t>dst</a:t>
            </a:r>
            <a:endParaRPr lang="en-US" i="1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=[</a:t>
            </a:r>
            <a:r>
              <a:rPr lang="en-US" i="1" dirty="0" err="1" smtClean="0"/>
              <a:t>src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linksToPrevKey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1" y="1257300"/>
            <a:ext cx="3429000" cy="5099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Why?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1267" y="3390900"/>
            <a:ext cx="1592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0.6G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1.7Gb</a:t>
            </a:r>
          </a:p>
          <a:p>
            <a:r>
              <a:rPr lang="en-US" dirty="0" smtClean="0"/>
              <a:t>L: 7.5Gb</a:t>
            </a:r>
          </a:p>
          <a:p>
            <a:r>
              <a:rPr lang="en-US" dirty="0" smtClean="0"/>
              <a:t>XL: 15Mb</a:t>
            </a:r>
          </a:p>
          <a:p>
            <a:r>
              <a:rPr lang="en-US" b="1" dirty="0" smtClean="0"/>
              <a:t>Hi Memory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XXL: 34.2</a:t>
            </a:r>
          </a:p>
          <a:p>
            <a:r>
              <a:rPr lang="en-US" dirty="0" smtClean="0"/>
              <a:t>XXXXL: 68.4</a:t>
            </a:r>
            <a:endParaRPr lang="en-US" dirty="0"/>
          </a:p>
        </p:txBody>
      </p:sp>
      <p:pic>
        <p:nvPicPr>
          <p:cNvPr id="2" name="Picture 1" descr="Screen Shot 2013-01-22 at 4.54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28" y="292099"/>
            <a:ext cx="5410972" cy="5684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/>
          <a:srcRect l="50000" t="8150" r="23651" b="42875"/>
          <a:stretch>
            <a:fillRect/>
          </a:stretch>
        </p:blipFill>
        <p:spPr bwMode="auto">
          <a:xfrm>
            <a:off x="279400" y="1973943"/>
            <a:ext cx="4818743" cy="48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0000" t="55524" r="29891" b="8309"/>
          <a:stretch>
            <a:fillRect/>
          </a:stretch>
        </p:blipFill>
        <p:spPr bwMode="auto">
          <a:xfrm>
            <a:off x="5250543" y="2206172"/>
            <a:ext cx="367755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864600" cy="5099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>
              <a:buNone/>
            </a:pPr>
            <a:r>
              <a:rPr lang="en-US" dirty="0" smtClean="0"/>
              <a:t>Algorithm: </a:t>
            </a:r>
          </a:p>
          <a:p>
            <a:r>
              <a:rPr lang="en-US" dirty="0" smtClean="0"/>
              <a:t>For each word </a:t>
            </a:r>
            <a:r>
              <a:rPr lang="en-US" i="1" dirty="0" smtClean="0"/>
              <a:t>w </a:t>
            </a:r>
            <a:r>
              <a:rPr lang="en-US" dirty="0" smtClean="0"/>
              <a:t>in a corpus print </a:t>
            </a:r>
            <a:r>
              <a:rPr lang="en-US" i="1" dirty="0" smtClean="0"/>
              <a:t>w </a:t>
            </a:r>
            <a:r>
              <a:rPr lang="en-US" dirty="0" smtClean="0"/>
              <a:t>and the words in a window around it</a:t>
            </a:r>
          </a:p>
          <a:p>
            <a:pPr lvl="1"/>
            <a:r>
              <a:rPr lang="en-US" dirty="0" smtClean="0"/>
              <a:t>Print “</a:t>
            </a:r>
            <a:r>
              <a:rPr lang="en-US" i="1" dirty="0" err="1" smtClean="0"/>
              <a:t>wi</a:t>
            </a:r>
            <a:r>
              <a:rPr lang="en-US" i="1" dirty="0" smtClean="0"/>
              <a:t> </a:t>
            </a:r>
            <a:r>
              <a:rPr lang="en-US" dirty="0" smtClean="0"/>
              <a:t>context .= </a:t>
            </a:r>
            <a:r>
              <a:rPr lang="en-US" i="1" dirty="0" smtClean="0"/>
              <a:t>(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-k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i-1</a:t>
            </a:r>
            <a:r>
              <a:rPr lang="en-US" i="1" dirty="0" smtClean="0"/>
              <a:t>,w</a:t>
            </a:r>
            <a:r>
              <a:rPr lang="en-US" i="1" baseline="-25000" dirty="0" smtClean="0"/>
              <a:t>i+1</a:t>
            </a:r>
            <a:r>
              <a:rPr lang="en-US" i="1" dirty="0" smtClean="0"/>
              <a:t>,…,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i+k</a:t>
            </a:r>
            <a:r>
              <a:rPr lang="en-US" i="1" baseline="-25000" dirty="0" smtClean="0"/>
              <a:t> </a:t>
            </a:r>
            <a:r>
              <a:rPr lang="en-US" sz="2800" i="1" dirty="0" smtClean="0"/>
              <a:t>)”</a:t>
            </a:r>
          </a:p>
          <a:p>
            <a:r>
              <a:rPr lang="en-US" dirty="0" smtClean="0"/>
              <a:t>Sort the messages and collect all contexts for each </a:t>
            </a:r>
            <a:r>
              <a:rPr lang="en-US" i="1" dirty="0" smtClean="0"/>
              <a:t>w – </a:t>
            </a:r>
            <a:r>
              <a:rPr lang="en-US" dirty="0" smtClean="0"/>
              <a:t>thus creating an instance associated with </a:t>
            </a:r>
            <a:r>
              <a:rPr lang="en-US" i="1" dirty="0" smtClean="0"/>
              <a:t>w</a:t>
            </a:r>
          </a:p>
          <a:p>
            <a:r>
              <a:rPr lang="en-US" dirty="0" smtClean="0"/>
              <a:t>Cluster the dataset</a:t>
            </a:r>
          </a:p>
          <a:p>
            <a:pPr lvl="1"/>
            <a:r>
              <a:rPr lang="en-US" dirty="0" smtClean="0"/>
              <a:t>Or train a classifier and classify it</a:t>
            </a:r>
          </a:p>
          <a:p>
            <a:pPr lvl="1"/>
            <a:endParaRPr lang="en-US" i="1" baseline="-25000" dirty="0" smtClean="0"/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/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4098924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w </a:t>
            </a:r>
            <a:r>
              <a:rPr lang="en-US" dirty="0" smtClean="0"/>
              <a:t>c.=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mtClean="0"/>
              <a:t>ctxOfPrevKey.append</a:t>
            </a:r>
            <a:r>
              <a:rPr lang="en-US" dirty="0" smtClean="0"/>
              <a:t>(</a:t>
            </a:r>
            <a:endParaRPr lang="en-US" i="1" dirty="0" smtClean="0"/>
          </a:p>
          <a:p>
            <a:pPr lvl="3"/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 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w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=[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,..,w</a:t>
            </a:r>
            <a:r>
              <a:rPr lang="en-US" i="1" baseline="-25000" dirty="0" smtClean="0"/>
              <a:t>k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ctxOfPrevKey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2799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Finding unambiguous geographical names</a:t>
            </a:r>
          </a:p>
          <a:p>
            <a:r>
              <a:rPr lang="en-US" dirty="0" smtClean="0"/>
              <a:t>GeoNames.org: for each place in its database, stores</a:t>
            </a:r>
          </a:p>
          <a:p>
            <a:pPr lvl="1"/>
            <a:r>
              <a:rPr lang="en-US" dirty="0" smtClean="0"/>
              <a:t>Several alternative names</a:t>
            </a:r>
          </a:p>
          <a:p>
            <a:pPr lvl="1"/>
            <a:r>
              <a:rPr lang="en-US" dirty="0" smtClean="0"/>
              <a:t>Latitude/Longitude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Lets you put places on a map (e.g., Google Maps)</a:t>
            </a:r>
          </a:p>
          <a:p>
            <a:r>
              <a:rPr lang="en-US" dirty="0" smtClean="0"/>
              <a:t>Problem: many names are ambiguous, especially if you allow an approximate match</a:t>
            </a:r>
          </a:p>
          <a:p>
            <a:pPr lvl="1"/>
            <a:r>
              <a:rPr lang="en-US" dirty="0" smtClean="0"/>
              <a:t>Paris, London, … even  Carnegie Mellon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3048000" y="2362200"/>
            <a:ext cx="2854960" cy="1295400"/>
          </a:xfrm>
          <a:prstGeom prst="wedgeEllipseCallout">
            <a:avLst>
              <a:gd name="adj1" fmla="val -36269"/>
              <a:gd name="adj2" fmla="val 98249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Point Park (</a:t>
            </a:r>
            <a:r>
              <a:rPr lang="en-US" sz="1400" dirty="0" err="1">
                <a:solidFill>
                  <a:schemeClr val="tx1"/>
                </a:solidFill>
              </a:rPr>
              <a:t>College|University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096000" y="2438400"/>
            <a:ext cx="1600200" cy="1219200"/>
          </a:xfrm>
          <a:prstGeom prst="wedgeEllipseCallout">
            <a:avLst>
              <a:gd name="adj1" fmla="val 53979"/>
              <a:gd name="adj2" fmla="val 4073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Carnegie Mellon [University [School]]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1841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Finding almost unambiguous geographical names</a:t>
            </a:r>
          </a:p>
          <a:p>
            <a:r>
              <a:rPr lang="en-US" dirty="0" smtClean="0"/>
              <a:t>GeoNames.org: for each place in the database </a:t>
            </a:r>
          </a:p>
          <a:p>
            <a:pPr lvl="1"/>
            <a:r>
              <a:rPr lang="en-US" dirty="0" smtClean="0"/>
              <a:t>print all plausible soft-match substrings in each alternative name, paired with the lat/long, e.g.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University at lat1,lon1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at lat1,lon1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Mellon University at lat1,lon1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School at lat2,lon2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at lat2,lon2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Mellon School at lat2,lon2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Sort and collect… and filter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00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0556" y="1457325"/>
            <a:ext cx="458152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place </a:t>
            </a:r>
            <a:r>
              <a:rPr lang="en-US" dirty="0" smtClean="0"/>
              <a:t>at </a:t>
            </a:r>
            <a:r>
              <a:rPr lang="en-US" i="1" dirty="0" err="1" smtClean="0"/>
              <a:t>lat,lon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place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 and </a:t>
            </a:r>
            <a:r>
              <a:rPr lang="en-US" dirty="0" err="1" smtClean="0"/>
              <a:t>locOfPrevKey.stdDev</a:t>
            </a:r>
            <a:r>
              <a:rPr lang="en-US" dirty="0" smtClean="0"/>
              <a:t>() &lt; 1 mile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locOfPrevKey.avg()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743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with huge feature sets</a:t>
            </a:r>
          </a:p>
          <a:p>
            <a:pPr lvl="1"/>
            <a:r>
              <a:rPr lang="en-US" dirty="0" smtClean="0"/>
              <a:t>i.e. ones that don’t fit in memory</a:t>
            </a:r>
          </a:p>
          <a:p>
            <a:r>
              <a:rPr lang="en-US" dirty="0" smtClean="0"/>
              <a:t>Pros and cons of possible approaches</a:t>
            </a:r>
          </a:p>
          <a:p>
            <a:pPr lvl="1"/>
            <a:r>
              <a:rPr lang="en-US" dirty="0" smtClean="0"/>
              <a:t>Traditional “DB” (actually, key-value store)</a:t>
            </a:r>
          </a:p>
          <a:p>
            <a:pPr lvl="1"/>
            <a:r>
              <a:rPr lang="en-US" dirty="0" smtClean="0"/>
              <a:t>Memory-based distributed DB</a:t>
            </a:r>
          </a:p>
          <a:p>
            <a:pPr lvl="1"/>
            <a:r>
              <a:rPr lang="en-US" dirty="0" smtClean="0"/>
              <a:t>Stream-and-sort counting</a:t>
            </a:r>
          </a:p>
          <a:p>
            <a:r>
              <a:rPr lang="en-US" dirty="0" smtClean="0"/>
              <a:t>Optimizations</a:t>
            </a:r>
          </a:p>
          <a:p>
            <a:r>
              <a:rPr lang="en-US" dirty="0" smtClean="0"/>
              <a:t>Other tasks for stream-and-sort</a:t>
            </a:r>
          </a:p>
          <a:p>
            <a:r>
              <a:rPr lang="en-US" dirty="0" smtClean="0"/>
              <a:t>A detail about large-vocabulary Naïve </a:t>
            </a:r>
            <a:r>
              <a:rPr lang="en-US" dirty="0" err="1" smtClean="0"/>
              <a:t>Bayes</a:t>
            </a:r>
            <a:r>
              <a:rPr lang="en-US" dirty="0" smtClean="0"/>
              <a:t>…..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552450" y="4718050"/>
          <a:ext cx="6921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9" name="Equation" r:id="rId3" imgW="3670200" imgH="482400" progId="Equation.3">
                  <p:embed/>
                </p:oleObj>
              </mc:Choice>
              <mc:Fallback>
                <p:oleObj name="Equation" r:id="rId3" imgW="36702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718050"/>
                        <a:ext cx="69215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9191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91910" y="5764629"/>
            <a:ext cx="21640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O(|</a:t>
            </a:r>
            <a:r>
              <a:rPr lang="en-US" i="1" dirty="0" err="1" smtClean="0"/>
              <a:t>dom</a:t>
            </a:r>
            <a:r>
              <a:rPr lang="en-US" i="1" dirty="0" smtClean="0"/>
              <a:t>(Y)|*n’), n’=</a:t>
            </a:r>
            <a:r>
              <a:rPr lang="en-US" dirty="0" smtClean="0"/>
              <a:t>size of </a:t>
            </a:r>
            <a:r>
              <a:rPr lang="en-US" i="1" dirty="0" smtClean="0"/>
              <a:t>test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27137" y="0"/>
            <a:ext cx="54851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 smtClean="0"/>
              <a:t>hashtable</a:t>
            </a:r>
            <a:r>
              <a:rPr lang="en-US" dirty="0" smtClean="0"/>
              <a:t> holding all counts fits in memory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828280" y="1681480"/>
            <a:ext cx="52832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2975" y="11953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975" y="439928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55392" y="5190420"/>
            <a:ext cx="996017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Using</a:t>
            </a:r>
            <a:r>
              <a:rPr lang="en-US" dirty="0" smtClean="0"/>
              <a:t> 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362075" y="4262437"/>
          <a:ext cx="6921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5" name="Equation" r:id="rId3" imgW="3670200" imgH="482400" progId="Equation.3">
                  <p:embed/>
                </p:oleObj>
              </mc:Choice>
              <mc:Fallback>
                <p:oleObj name="Equation" r:id="rId3" imgW="36702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262437"/>
                        <a:ext cx="69215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Why? 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Zipf’s</a:t>
            </a:r>
            <a:r>
              <a:rPr lang="en-US" sz="2400" dirty="0" smtClean="0"/>
              <a:t> law: many words that you see, you don’t see often.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Initialize a </a:t>
            </a:r>
            <a:r>
              <a:rPr lang="en-US" sz="2400" dirty="0" err="1" smtClean="0"/>
              <a:t>HashSet</a:t>
            </a:r>
            <a:r>
              <a:rPr lang="en-US" sz="2400" dirty="0" smtClean="0"/>
              <a:t> NEEDED and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 to NEEDED</a:t>
            </a:r>
          </a:p>
          <a:p>
            <a:r>
              <a:rPr lang="en-US" sz="2400" dirty="0" smtClean="0"/>
              <a:t>For each </a:t>
            </a:r>
            <a:r>
              <a:rPr lang="en-US" sz="2400" i="1" dirty="0" smtClean="0"/>
              <a:t>event, C(event) </a:t>
            </a:r>
            <a:r>
              <a:rPr lang="en-US" sz="2400" dirty="0" smtClean="0"/>
              <a:t>in the summed counters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i="1" dirty="0" smtClean="0"/>
              <a:t>event </a:t>
            </a:r>
            <a:r>
              <a:rPr lang="en-US" sz="2400" dirty="0" smtClean="0"/>
              <a:t>involves a NEEDED term </a:t>
            </a:r>
            <a:r>
              <a:rPr lang="en-US" sz="2400" i="1" dirty="0" smtClean="0"/>
              <a:t>x </a:t>
            </a:r>
            <a:r>
              <a:rPr lang="en-US" sz="2400" dirty="0" smtClean="0"/>
              <a:t>read it into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  <a:endParaRPr lang="en-US" sz="2400" dirty="0" smtClean="0"/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….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7432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770437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8925" y="1096962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[For assignment]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38925" y="2373868"/>
            <a:ext cx="25050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O</a:t>
            </a:r>
            <a:r>
              <a:rPr lang="en-US" i="1" dirty="0" smtClean="0"/>
              <a:t>(|V|)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38925" y="3417927"/>
            <a:ext cx="25050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), size of test</a:t>
            </a:r>
          </a:p>
          <a:p>
            <a:r>
              <a:rPr lang="en-US" dirty="0" smtClean="0"/>
              <a:t>Memory</a:t>
            </a:r>
            <a:r>
              <a:rPr lang="en-US" i="1" dirty="0" smtClean="0"/>
              <a:t>: </a:t>
            </a:r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05676" y="4733925"/>
            <a:ext cx="18383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Memory:  same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05676" y="5668744"/>
            <a:ext cx="18383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Memory:  same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Large-Vocabulary Naïve </a:t>
            </a:r>
            <a:r>
              <a:rPr lang="en-US" sz="3200" dirty="0" err="1" smtClean="0"/>
              <a:t>Bayes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Learning/Counting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Using Counts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Assignment:</a:t>
            </a:r>
          </a:p>
          <a:p>
            <a:pPr lvl="1"/>
            <a:r>
              <a:rPr lang="en-US" b="1" dirty="0" smtClean="0"/>
              <a:t>Scan through counts to find those needed for test set</a:t>
            </a:r>
          </a:p>
          <a:p>
            <a:pPr lvl="1"/>
            <a:r>
              <a:rPr lang="en-US" b="1" dirty="0" smtClean="0"/>
              <a:t>Classify with counts in memory</a:t>
            </a:r>
          </a:p>
          <a:p>
            <a:r>
              <a:rPr lang="en-US" dirty="0" smtClean="0"/>
              <a:t>Put counts in a database</a:t>
            </a:r>
          </a:p>
          <a:p>
            <a:r>
              <a:rPr lang="en-US" dirty="0" smtClean="0"/>
              <a:t>Use partial counts and repeated scans of the test data?</a:t>
            </a:r>
          </a:p>
          <a:p>
            <a:r>
              <a:rPr lang="en-US" dirty="0" smtClean="0"/>
              <a:t>Re-organize the counts and test set so that you can classify in a stream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Counts on disk with a key-value store</a:t>
            </a:r>
          </a:p>
          <a:p>
            <a:r>
              <a:rPr lang="en-US" sz="2000" dirty="0" smtClean="0"/>
              <a:t>Counts as messages to a set of distributed processes</a:t>
            </a:r>
          </a:p>
          <a:p>
            <a:r>
              <a:rPr lang="en-US" sz="2000" dirty="0" smtClean="0"/>
              <a:t>Repeated scans to build up partial counts</a:t>
            </a:r>
          </a:p>
          <a:p>
            <a:r>
              <a:rPr lang="en-US" sz="2000" dirty="0" smtClean="0"/>
              <a:t>Counts as messages in a stream-and-sort system</a:t>
            </a:r>
          </a:p>
          <a:p>
            <a:r>
              <a:rPr lang="en-US" sz="2000" b="1" dirty="0" smtClean="0"/>
              <a:t>Assignment:  Counts as messages but buffered in memory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My Documents\My Pictures\zipf-stat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06610"/>
            <a:ext cx="7534275" cy="508943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[Via Bruce Croft]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How to implement Naïve </a:t>
            </a:r>
            <a:r>
              <a:rPr lang="en-US" sz="2000" dirty="0" err="1" smtClean="0"/>
              <a:t>Bayes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u="sng" dirty="0" smtClean="0"/>
              <a:t>Assuming</a:t>
            </a:r>
            <a:r>
              <a:rPr lang="en-US" sz="2000" dirty="0" smtClean="0"/>
              <a:t> the event counters do </a:t>
            </a:r>
            <a:r>
              <a:rPr lang="en-US" sz="2000" i="1" dirty="0" smtClean="0"/>
              <a:t>not </a:t>
            </a:r>
            <a:r>
              <a:rPr lang="en-US" sz="20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Why? </a:t>
            </a:r>
          </a:p>
          <a:p>
            <a:r>
              <a:rPr lang="en-US" sz="2000" dirty="0" smtClean="0"/>
              <a:t>Heaps’ Law: If </a:t>
            </a:r>
            <a:r>
              <a:rPr lang="en-US" sz="2000" i="1" dirty="0" smtClean="0"/>
              <a:t>V</a:t>
            </a:r>
            <a:r>
              <a:rPr lang="en-US" sz="2000" dirty="0" smtClean="0"/>
              <a:t> is the size of the vocabulary and the </a:t>
            </a:r>
            <a:r>
              <a:rPr lang="en-US" sz="2000" i="1" dirty="0" smtClean="0"/>
              <a:t>n </a:t>
            </a:r>
            <a:r>
              <a:rPr lang="en-US" sz="2000" dirty="0" smtClean="0"/>
              <a:t>is the length of the corpus in words: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Typical constants:</a:t>
            </a:r>
          </a:p>
          <a:p>
            <a:pPr lvl="1"/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</a:t>
            </a:r>
            <a:r>
              <a:rPr lang="en-US" sz="2000" dirty="0" smtClean="0"/>
              <a:t> 1/10</a:t>
            </a:r>
            <a:r>
              <a:rPr lang="en-US" sz="2000" dirty="0" smtClean="0">
                <a:sym typeface="Symbol" pitchFamily="18" charset="2"/>
              </a:rPr>
              <a:t>1/</a:t>
            </a:r>
            <a:r>
              <a:rPr lang="en-US" sz="2000" dirty="0" smtClean="0"/>
              <a:t>100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  </a:t>
            </a:r>
            <a:r>
              <a:rPr lang="en-US" sz="2000" dirty="0" smtClean="0"/>
              <a:t>0.4</a:t>
            </a:r>
            <a:r>
              <a:rPr lang="en-US" sz="2000" dirty="0" smtClean="0">
                <a:sym typeface="Symbol" pitchFamily="18" charset="2"/>
              </a:rPr>
              <a:t></a:t>
            </a:r>
            <a:r>
              <a:rPr lang="en-US" sz="2000" dirty="0" smtClean="0"/>
              <a:t>0.6   (approx. square-root)</a:t>
            </a:r>
          </a:p>
          <a:p>
            <a:r>
              <a:rPr lang="en-US" sz="2000" dirty="0" smtClean="0"/>
              <a:t>Why?</a:t>
            </a:r>
          </a:p>
          <a:p>
            <a:pPr lvl="1"/>
            <a:r>
              <a:rPr lang="en-US" sz="2000" dirty="0" smtClean="0"/>
              <a:t>Proper names, </a:t>
            </a:r>
            <a:r>
              <a:rPr lang="en-US" sz="2000" dirty="0" err="1" smtClean="0"/>
              <a:t>missspellings</a:t>
            </a:r>
            <a:r>
              <a:rPr lang="en-US" sz="2000" dirty="0" smtClean="0"/>
              <a:t>, neologisms, …</a:t>
            </a:r>
          </a:p>
          <a:p>
            <a:r>
              <a:rPr lang="en-US" sz="2000" dirty="0" smtClean="0"/>
              <a:t>Summary:</a:t>
            </a:r>
          </a:p>
          <a:p>
            <a:pPr lvl="1"/>
            <a:r>
              <a:rPr lang="en-US" sz="2000" dirty="0" smtClean="0"/>
              <a:t>For text classification for a corpus with O(n) words, expect to use O(</a:t>
            </a:r>
            <a:r>
              <a:rPr lang="en-US" sz="2000" dirty="0" err="1" smtClean="0"/>
              <a:t>sqrt</a:t>
            </a:r>
            <a:r>
              <a:rPr lang="en-US" sz="2000" dirty="0" smtClean="0"/>
              <a:t>(n)) storage for vocabulary.</a:t>
            </a:r>
          </a:p>
          <a:p>
            <a:pPr lvl="1"/>
            <a:r>
              <a:rPr lang="en-US" sz="2000" dirty="0" smtClean="0"/>
              <a:t>Scaling might be worse for other cases (e.g., hypertext, phrases, …)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2114550" y="2754904"/>
          <a:ext cx="5181600" cy="49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5" name="Equation" r:id="rId4" imgW="2374560" imgH="228600" progId="Equation.3">
                  <p:embed/>
                </p:oleObj>
              </mc:Choice>
              <mc:Fallback>
                <p:oleObj name="Equation" r:id="rId4" imgW="23745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754904"/>
                        <a:ext cx="5181600" cy="498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database? (or at least a key-value store)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3442066"/>
            <a:ext cx="4686300" cy="312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4958</Words>
  <Application>Microsoft Macintosh PowerPoint</Application>
  <PresentationFormat>On-screen Show (4:3)</PresentationFormat>
  <Paragraphs>810</Paragraphs>
  <Slides>61</Slides>
  <Notes>14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Equation</vt:lpstr>
      <vt:lpstr>Naïve Bayes for Large Vocabularies</vt:lpstr>
      <vt:lpstr>Summary to date</vt:lpstr>
      <vt:lpstr>Today</vt:lpstr>
      <vt:lpstr>Complexity of Naïve Bayes</vt:lpstr>
      <vt:lpstr>What’s next</vt:lpstr>
      <vt:lpstr>What’s next</vt:lpstr>
      <vt:lpstr>[Via Bruce Croft]</vt:lpstr>
      <vt:lpstr>What’s next</vt:lpstr>
      <vt:lpstr>What’s next</vt:lpstr>
      <vt:lpstr>Numbers (Jeff Dean says) Everyone Should Know </vt:lpstr>
      <vt:lpstr>Using a database for Big ML</vt:lpstr>
      <vt:lpstr>Using a database for Big ML</vt:lpstr>
      <vt:lpstr>A simple indexed store  (e.g., Hadoop MapFile)</vt:lpstr>
      <vt:lpstr>Using a database for Big ML</vt:lpstr>
      <vt:lpstr>PowerPoint Presentation</vt:lpstr>
      <vt:lpstr>PowerPoint Presentation</vt:lpstr>
      <vt:lpstr>Numbers (Jeff Dean says) Everyone Should Know </vt:lpstr>
      <vt:lpstr>PowerPoint Presentation</vt:lpstr>
      <vt:lpstr>What’s next</vt:lpstr>
      <vt:lpstr>What’s next</vt:lpstr>
      <vt:lpstr>Counting</vt:lpstr>
      <vt:lpstr>Counting</vt:lpstr>
      <vt:lpstr>Distributed Counting</vt:lpstr>
      <vt:lpstr>Distributed Counting</vt:lpstr>
      <vt:lpstr>Numbers (Jeff Dean says) Everyone Should Know </vt:lpstr>
      <vt:lpstr>What’s next</vt:lpstr>
      <vt:lpstr>What’s next</vt:lpstr>
      <vt:lpstr>Large-vocabulary Naïve Bayes</vt:lpstr>
      <vt:lpstr>PowerPoint Presentation</vt:lpstr>
      <vt:lpstr>Large vocabulary counting</vt:lpstr>
      <vt:lpstr>PowerPoint Presentation</vt:lpstr>
      <vt:lpstr>Large-vocabulary Naïve Bayes</vt:lpstr>
      <vt:lpstr>Large-vocabulary Naïve Bayes</vt:lpstr>
      <vt:lpstr>Large-vocabulary Naïve Bayes</vt:lpstr>
      <vt:lpstr>Large-vocabulary Naïve Bayes</vt:lpstr>
      <vt:lpstr>Distributed Counting  Stream and Sort Counting</vt:lpstr>
      <vt:lpstr>Distributed Counting  Stream and Sort Counting</vt:lpstr>
      <vt:lpstr>Stream and Sort Counting  Distributed Counting</vt:lpstr>
      <vt:lpstr>Locality is good</vt:lpstr>
      <vt:lpstr>Large-vocabulary Naïve Bayes</vt:lpstr>
      <vt:lpstr>Today</vt:lpstr>
      <vt:lpstr>Optimizations</vt:lpstr>
      <vt:lpstr>Optimization…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PowerPoint Presentation</vt:lpstr>
      <vt:lpstr>Some other stream and sort tasks</vt:lpstr>
      <vt:lpstr>Some other stream and sort tasks</vt:lpstr>
      <vt:lpstr>Today</vt:lpstr>
      <vt:lpstr>Complexity of Naïve Bayes</vt:lpstr>
      <vt:lpstr>Using Large-vocabulary Naïve Bayes</vt:lpstr>
      <vt:lpstr>Using Large-vocabulary Naïve Bayes</vt:lpstr>
      <vt:lpstr>Large-Vocabulary Naïve Bayes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498</cp:revision>
  <dcterms:created xsi:type="dcterms:W3CDTF">2012-01-03T16:05:59Z</dcterms:created>
  <dcterms:modified xsi:type="dcterms:W3CDTF">2013-01-23T15:50:00Z</dcterms:modified>
</cp:coreProperties>
</file>