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1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44" r:id="rId2"/>
    <p:sldId id="303" r:id="rId3"/>
    <p:sldId id="374" r:id="rId4"/>
    <p:sldId id="375" r:id="rId5"/>
    <p:sldId id="373" r:id="rId6"/>
    <p:sldId id="334" r:id="rId7"/>
    <p:sldId id="448" r:id="rId8"/>
    <p:sldId id="352" r:id="rId9"/>
    <p:sldId id="376" r:id="rId10"/>
    <p:sldId id="316" r:id="rId11"/>
    <p:sldId id="317" r:id="rId12"/>
    <p:sldId id="353" r:id="rId13"/>
    <p:sldId id="355" r:id="rId14"/>
    <p:sldId id="406" r:id="rId15"/>
    <p:sldId id="356" r:id="rId16"/>
    <p:sldId id="320" r:id="rId17"/>
    <p:sldId id="357" r:id="rId18"/>
    <p:sldId id="35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2" autoAdjust="0"/>
    <p:restoredTop sz="88433" autoAdjust="0"/>
  </p:normalViewPr>
  <p:slideViewPr>
    <p:cSldViewPr snapToGrid="0" snapToObjects="1">
      <p:cViewPr varScale="1">
        <p:scale>
          <a:sx n="145" d="100"/>
          <a:sy n="145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3C4F9-F37E-4225-8EDE-0041EBD1A368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F8AD2-6882-4531-8560-2C8EEF2B5B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8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3,2M</a:t>
            </a:r>
            <a:r>
              <a:rPr lang="en-US" baseline="0" dirty="0" smtClean="0"/>
              <a:t> emails</a:t>
            </a:r>
          </a:p>
          <a:p>
            <a:r>
              <a:rPr lang="en-US" baseline="0" dirty="0" smtClean="0"/>
              <a:t>400k users</a:t>
            </a:r>
          </a:p>
          <a:p>
            <a:r>
              <a:rPr lang="en-US" baseline="0" dirty="0" smtClean="0"/>
              <a:t>40M tokens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F8AD2-6882-4531-8560-2C8EEF2B5B2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3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a hash table would do this in constant time and storage</a:t>
            </a:r>
          </a:p>
          <a:p>
            <a:r>
              <a:rPr lang="en-US" dirty="0" smtClean="0"/>
              <a:t>the hash trick does this </a:t>
            </a:r>
            <a:r>
              <a:rPr lang="en-US" smtClean="0"/>
              <a:t>as</a:t>
            </a:r>
            <a:r>
              <a:rPr lang="en-US" baseline="0" smtClean="0"/>
              <a:t>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F8AD2-6882-4531-8560-2C8EEF2B5B2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38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a hash table would do this in constant time and storage</a:t>
            </a:r>
          </a:p>
          <a:p>
            <a:r>
              <a:rPr lang="en-US" dirty="0" smtClean="0"/>
              <a:t>the hash trick does this </a:t>
            </a:r>
            <a:r>
              <a:rPr lang="en-US" smtClean="0"/>
              <a:t>as</a:t>
            </a:r>
            <a:r>
              <a:rPr lang="en-US" baseline="0" smtClean="0"/>
              <a:t>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F8AD2-6882-4531-8560-2C8EEF2B5B2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3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92100"/>
            <a:ext cx="8648700" cy="804862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09905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45250"/>
            <a:ext cx="2133600" cy="365125"/>
          </a:xfrm>
        </p:spPr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452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445250"/>
            <a:ext cx="2133600" cy="365125"/>
          </a:xfrm>
        </p:spPr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6187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16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17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3969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3731"/>
            <a:ext cx="4040188" cy="455122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3969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3730"/>
            <a:ext cx="4041775" cy="455122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5801-B62B-1347-8D7D-E1D9FD950611}" type="datetimeFigureOut">
              <a:rPr lang="en-US" smtClean="0"/>
              <a:pPr/>
              <a:t>4/28/14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ambria Math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 Math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emf"/><Relationship Id="rId7" Type="http://schemas.openxmlformats.org/officeDocument/2006/relationships/image" Target="../media/image2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Randomized methods</a:t>
            </a:r>
          </a:p>
          <a:p>
            <a:pPr lvl="1"/>
            <a:r>
              <a:rPr lang="en-US" dirty="0" smtClean="0"/>
              <a:t>SGD with the hash trick (review)</a:t>
            </a:r>
          </a:p>
          <a:p>
            <a:pPr lvl="1"/>
            <a:r>
              <a:rPr lang="en-US" dirty="0" smtClean="0"/>
              <a:t>Other randomized algorithms</a:t>
            </a:r>
          </a:p>
          <a:p>
            <a:pPr lvl="2"/>
            <a:r>
              <a:rPr lang="en-US" dirty="0" smtClean="0"/>
              <a:t>Bloom filters</a:t>
            </a:r>
          </a:p>
          <a:p>
            <a:pPr lvl="2"/>
            <a:r>
              <a:rPr lang="en-US" dirty="0" smtClean="0"/>
              <a:t>Locality sensitive hashing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831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Interface to a Bloom filter</a:t>
            </a:r>
          </a:p>
          <a:p>
            <a:pPr lvl="1"/>
            <a:r>
              <a:rPr lang="en-US" dirty="0" err="1" smtClean="0"/>
              <a:t>BloomFilter(int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, double </a:t>
            </a:r>
            <a:r>
              <a:rPr lang="en-US" dirty="0" err="1" smtClean="0"/>
              <a:t>p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void </a:t>
            </a:r>
            <a:r>
              <a:rPr lang="en-US" dirty="0" err="1"/>
              <a:t>b</a:t>
            </a:r>
            <a:r>
              <a:rPr lang="en-US" dirty="0" err="1" smtClean="0"/>
              <a:t>f.add(String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); // insert 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/>
            <a:r>
              <a:rPr lang="en-US" dirty="0" err="1"/>
              <a:t>b</a:t>
            </a:r>
            <a:r>
              <a:rPr lang="en-US" dirty="0" err="1" smtClean="0"/>
              <a:t>ool</a:t>
            </a:r>
            <a:r>
              <a:rPr lang="en-US" dirty="0" smtClean="0"/>
              <a:t> </a:t>
            </a:r>
            <a:r>
              <a:rPr lang="en-US" dirty="0" err="1" smtClean="0"/>
              <a:t>bd.contains(String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// If </a:t>
            </a:r>
            <a:r>
              <a:rPr lang="en-US" dirty="0" err="1" smtClean="0"/>
              <a:t>s</a:t>
            </a:r>
            <a:r>
              <a:rPr lang="en-US" dirty="0" smtClean="0"/>
              <a:t> was added return true;</a:t>
            </a:r>
          </a:p>
          <a:p>
            <a:pPr lvl="2"/>
            <a:r>
              <a:rPr lang="en-US" dirty="0" smtClean="0"/>
              <a:t>// else with probability at least </a:t>
            </a:r>
            <a:r>
              <a:rPr lang="en-US" i="1" dirty="0" smtClean="0"/>
              <a:t>1-p </a:t>
            </a:r>
            <a:r>
              <a:rPr lang="en-US" dirty="0" smtClean="0"/>
              <a:t>return false;</a:t>
            </a:r>
          </a:p>
          <a:p>
            <a:pPr lvl="2"/>
            <a:r>
              <a:rPr lang="en-US" dirty="0" smtClean="0"/>
              <a:t>// else with probability at most </a:t>
            </a:r>
            <a:r>
              <a:rPr lang="en-US" i="1" dirty="0" smtClean="0"/>
              <a:t>p</a:t>
            </a:r>
            <a:r>
              <a:rPr lang="en-US" dirty="0" smtClean="0"/>
              <a:t> return true;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I.e., a noisy “set” where you can test membership (and that’s it)</a:t>
            </a:r>
          </a:p>
        </p:txBody>
      </p:sp>
    </p:spTree>
    <p:extLst>
      <p:ext uri="{BB962C8B-B14F-4D97-AF65-F5344CB8AC3E}">
        <p14:creationId xmlns:p14="http://schemas.microsoft.com/office/powerpoint/2010/main" val="159668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 implementation</a:t>
            </a:r>
          </a:p>
          <a:p>
            <a:pPr lvl="1"/>
            <a:r>
              <a:rPr lang="en-US" dirty="0" smtClean="0"/>
              <a:t>Allocate M bits, bit[0]…,bit[1-M]</a:t>
            </a:r>
          </a:p>
          <a:p>
            <a:pPr lvl="1"/>
            <a:r>
              <a:rPr lang="en-US" dirty="0" smtClean="0"/>
              <a:t>Pick K hash functions hash(1,2),hash(2,s),….</a:t>
            </a:r>
          </a:p>
          <a:p>
            <a:pPr lvl="2"/>
            <a:r>
              <a:rPr lang="en-US" dirty="0" err="1" smtClean="0"/>
              <a:t>E.g</a:t>
            </a:r>
            <a:r>
              <a:rPr lang="en-US" dirty="0" smtClean="0"/>
              <a:t>: hash(</a:t>
            </a:r>
            <a:r>
              <a:rPr lang="en-US" dirty="0" err="1" smtClean="0"/>
              <a:t>i,s</a:t>
            </a:r>
            <a:r>
              <a:rPr lang="en-US" dirty="0" smtClean="0"/>
              <a:t>) = hash(s+ </a:t>
            </a:r>
            <a:r>
              <a:rPr lang="en-US" dirty="0" err="1" smtClean="0"/>
              <a:t>randomString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</a:t>
            </a:r>
          </a:p>
          <a:p>
            <a:pPr lvl="1"/>
            <a:r>
              <a:rPr lang="en-US" dirty="0" smtClean="0"/>
              <a:t>To add string </a:t>
            </a:r>
            <a:r>
              <a:rPr lang="en-US" dirty="0" err="1" smtClean="0"/>
              <a:t>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=1 to </a:t>
            </a:r>
            <a:r>
              <a:rPr lang="en-US" dirty="0" err="1" smtClean="0"/>
              <a:t>k</a:t>
            </a:r>
            <a:r>
              <a:rPr lang="en-US" dirty="0"/>
              <a:t>,</a:t>
            </a:r>
            <a:r>
              <a:rPr lang="en-US" dirty="0" smtClean="0"/>
              <a:t> set </a:t>
            </a:r>
            <a:r>
              <a:rPr lang="en-US" dirty="0" err="1" smtClean="0"/>
              <a:t>bit[hash(i,s</a:t>
            </a:r>
            <a:r>
              <a:rPr lang="en-US" dirty="0" smtClean="0"/>
              <a:t>)] = 1</a:t>
            </a:r>
          </a:p>
          <a:p>
            <a:pPr lvl="1"/>
            <a:r>
              <a:rPr lang="en-US" dirty="0" smtClean="0"/>
              <a:t>To check </a:t>
            </a:r>
            <a:r>
              <a:rPr lang="en-US" dirty="0" err="1" smtClean="0"/>
              <a:t>contains(s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=1 to </a:t>
            </a:r>
            <a:r>
              <a:rPr lang="en-US" dirty="0" err="1" smtClean="0"/>
              <a:t>k</a:t>
            </a:r>
            <a:r>
              <a:rPr lang="en-US" dirty="0" smtClean="0"/>
              <a:t>, test </a:t>
            </a:r>
            <a:r>
              <a:rPr lang="en-US" dirty="0" err="1" smtClean="0"/>
              <a:t>bit[hash(i,s</a:t>
            </a:r>
            <a:r>
              <a:rPr lang="en-US" dirty="0" smtClean="0"/>
              <a:t>)]</a:t>
            </a:r>
          </a:p>
          <a:p>
            <a:pPr lvl="2"/>
            <a:r>
              <a:rPr lang="en-US" dirty="0" smtClean="0"/>
              <a:t>Return “true” if they’re all set; otherwise, return “false”</a:t>
            </a:r>
          </a:p>
          <a:p>
            <a:pPr lvl="1"/>
            <a:r>
              <a:rPr lang="en-US" dirty="0" smtClean="0"/>
              <a:t>We’ll discuss how to set M and K soon, but for now:</a:t>
            </a:r>
          </a:p>
          <a:p>
            <a:pPr lvl="2"/>
            <a:r>
              <a:rPr lang="en-US" dirty="0" smtClean="0"/>
              <a:t>Let M = 1.5*</a:t>
            </a:r>
            <a:r>
              <a:rPr lang="en-US" dirty="0" err="1" smtClean="0"/>
              <a:t>maxSize</a:t>
            </a:r>
            <a:r>
              <a:rPr lang="en-US" dirty="0" smtClean="0"/>
              <a:t>  </a:t>
            </a:r>
            <a:r>
              <a:rPr lang="en-US" i="1" dirty="0" smtClean="0"/>
              <a:t>// less than two bits per item!</a:t>
            </a:r>
          </a:p>
          <a:p>
            <a:pPr lvl="2"/>
            <a:r>
              <a:rPr lang="en-US" dirty="0" smtClean="0"/>
              <a:t>Let K = 2*log(1/p)       </a:t>
            </a:r>
            <a:r>
              <a:rPr lang="en-US" i="1" dirty="0" smtClean="0"/>
              <a:t>// about right with this M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781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6355467" cy="50990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Analysis (m bits,</a:t>
            </a:r>
            <a:r>
              <a:rPr lang="en-US" sz="2400" dirty="0"/>
              <a:t> </a:t>
            </a:r>
            <a:r>
              <a:rPr lang="en-US" sz="2400" dirty="0" smtClean="0"/>
              <a:t>k hashers):</a:t>
            </a:r>
          </a:p>
          <a:p>
            <a:pPr lvl="1"/>
            <a:r>
              <a:rPr lang="en-US" sz="2400" dirty="0" smtClean="0"/>
              <a:t>Assume </a:t>
            </a:r>
            <a:r>
              <a:rPr lang="en-US" sz="2400" dirty="0" err="1" smtClean="0"/>
              <a:t>hash(i,s</a:t>
            </a:r>
            <a:r>
              <a:rPr lang="en-US" sz="2400" dirty="0" smtClean="0"/>
              <a:t>) is a random function</a:t>
            </a:r>
          </a:p>
          <a:p>
            <a:pPr lvl="1"/>
            <a:r>
              <a:rPr lang="en-US" sz="2400" dirty="0" smtClean="0"/>
              <a:t>Look at </a:t>
            </a:r>
            <a:r>
              <a:rPr lang="en-US" sz="2400" dirty="0" err="1" smtClean="0"/>
              <a:t>Pr</a:t>
            </a:r>
            <a:r>
              <a:rPr lang="en-US" sz="2400" dirty="0" smtClean="0"/>
              <a:t>(bit j is unset after n </a:t>
            </a:r>
            <a:r>
              <a:rPr lang="en-US" sz="2400" dirty="0" err="1" smtClean="0"/>
              <a:t>add’s</a:t>
            </a:r>
            <a:r>
              <a:rPr lang="en-US" sz="2400" dirty="0" smtClean="0"/>
              <a:t>):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… and </a:t>
            </a:r>
            <a:r>
              <a:rPr lang="en-US" sz="2400" dirty="0" err="1" smtClean="0"/>
              <a:t>Pr</a:t>
            </a:r>
            <a:r>
              <a:rPr lang="en-US" sz="2400" dirty="0" smtClean="0"/>
              <a:t>(collision): 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…. fix </a:t>
            </a:r>
            <a:r>
              <a:rPr lang="en-US" sz="2400" i="1" dirty="0" smtClean="0"/>
              <a:t>m</a:t>
            </a:r>
            <a:r>
              <a:rPr lang="en-US" sz="2400" dirty="0" smtClean="0"/>
              <a:t> and </a:t>
            </a:r>
            <a:r>
              <a:rPr lang="en-US" sz="2400" i="1" dirty="0" smtClean="0"/>
              <a:t>n</a:t>
            </a:r>
            <a:r>
              <a:rPr lang="en-US" sz="2400" dirty="0" smtClean="0"/>
              <a:t> and minimize </a:t>
            </a:r>
            <a:r>
              <a:rPr lang="en-US" sz="2400" i="1" dirty="0" smtClean="0"/>
              <a:t>k:</a:t>
            </a:r>
            <a:endParaRPr lang="en-US" sz="2400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 descr="Screen Shot 2012-02-20 at 2.53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498" y="1766300"/>
            <a:ext cx="2228749" cy="1163538"/>
          </a:xfrm>
          <a:prstGeom prst="rect">
            <a:avLst/>
          </a:prstGeom>
        </p:spPr>
      </p:pic>
      <p:pic>
        <p:nvPicPr>
          <p:cNvPr id="5" name="Picture 4" descr="Screen Shot 2012-02-20 at 2.55.46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4"/>
          <a:stretch/>
        </p:blipFill>
        <p:spPr>
          <a:xfrm>
            <a:off x="2604164" y="3767868"/>
            <a:ext cx="5780132" cy="1156157"/>
          </a:xfrm>
          <a:prstGeom prst="rect">
            <a:avLst/>
          </a:prstGeom>
        </p:spPr>
      </p:pic>
      <p:pic>
        <p:nvPicPr>
          <p:cNvPr id="6" name="Picture 5" descr="Screen Shot 2012-02-20 at 2.57.3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450" y="5532989"/>
            <a:ext cx="2446711" cy="9249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74201" y="5673135"/>
            <a:ext cx="716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k =</a:t>
            </a:r>
            <a:endParaRPr lang="en-US" sz="28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044374" y="4050295"/>
            <a:ext cx="727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p =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593394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0990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Analysis:</a:t>
            </a:r>
          </a:p>
          <a:p>
            <a:pPr lvl="1"/>
            <a:r>
              <a:rPr lang="en-US" sz="2400" dirty="0" smtClean="0"/>
              <a:t>Plug optimal k=m/n*</a:t>
            </a:r>
            <a:r>
              <a:rPr lang="en-US" sz="2400" dirty="0" err="1" smtClean="0"/>
              <a:t>ln</a:t>
            </a:r>
            <a:r>
              <a:rPr lang="en-US" sz="2400" dirty="0" smtClean="0"/>
              <a:t>(2) back into </a:t>
            </a:r>
            <a:r>
              <a:rPr lang="en-US" sz="2400" dirty="0" err="1" smtClean="0"/>
              <a:t>Pr</a:t>
            </a:r>
            <a:r>
              <a:rPr lang="en-US" sz="2400" dirty="0" smtClean="0"/>
              <a:t>(collision): 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Now we can fix any two of </a:t>
            </a:r>
            <a:r>
              <a:rPr lang="en-US" sz="2400" i="1" dirty="0" smtClean="0"/>
              <a:t>p, n, m</a:t>
            </a:r>
            <a:r>
              <a:rPr lang="en-US" sz="2400" dirty="0" smtClean="0"/>
              <a:t> and solve for the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: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E.g., the value for </a:t>
            </a:r>
            <a:r>
              <a:rPr lang="en-US" sz="2400" i="1" dirty="0" smtClean="0"/>
              <a:t>m </a:t>
            </a:r>
            <a:r>
              <a:rPr lang="en-US" sz="2400" dirty="0" smtClean="0"/>
              <a:t>in terms of </a:t>
            </a:r>
            <a:r>
              <a:rPr lang="en-US" sz="2400" i="1" dirty="0" smtClean="0"/>
              <a:t>n </a:t>
            </a:r>
            <a:r>
              <a:rPr lang="en-US" sz="2400" dirty="0" smtClean="0"/>
              <a:t>and </a:t>
            </a:r>
            <a:r>
              <a:rPr lang="en-US" sz="2400" i="1" dirty="0" smtClean="0"/>
              <a:t>p:</a:t>
            </a:r>
            <a:endParaRPr lang="en-US" sz="2400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5" name="Picture 4" descr="Screen Shot 2012-02-20 at 2.55.46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4"/>
          <a:stretch/>
        </p:blipFill>
        <p:spPr>
          <a:xfrm>
            <a:off x="2604164" y="2148124"/>
            <a:ext cx="5780132" cy="11561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44374" y="2586046"/>
            <a:ext cx="727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p =</a:t>
            </a:r>
            <a:endParaRPr lang="en-US" sz="2800" i="1" dirty="0"/>
          </a:p>
        </p:txBody>
      </p:sp>
      <p:pic>
        <p:nvPicPr>
          <p:cNvPr id="10" name="Picture 9" descr="Screen Shot 2012-02-20 at 3.51.5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374" y="4003136"/>
            <a:ext cx="5355058" cy="805378"/>
          </a:xfrm>
          <a:prstGeom prst="rect">
            <a:avLst/>
          </a:prstGeom>
        </p:spPr>
      </p:pic>
      <p:pic>
        <p:nvPicPr>
          <p:cNvPr id="11" name="Picture 10" descr="Screen Shot 2012-02-20 at 3.52.0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104" y="5424171"/>
            <a:ext cx="2581418" cy="93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699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Interface to a Bloom filter</a:t>
            </a:r>
          </a:p>
          <a:p>
            <a:pPr lvl="1"/>
            <a:r>
              <a:rPr lang="en-US" dirty="0" err="1" smtClean="0"/>
              <a:t>BloomFilter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/* n */, double p);</a:t>
            </a:r>
          </a:p>
          <a:p>
            <a:pPr lvl="1"/>
            <a:r>
              <a:rPr lang="en-US" dirty="0" smtClean="0"/>
              <a:t>void </a:t>
            </a:r>
            <a:r>
              <a:rPr lang="en-US" dirty="0" err="1"/>
              <a:t>b</a:t>
            </a:r>
            <a:r>
              <a:rPr lang="en-US" dirty="0" err="1" smtClean="0"/>
              <a:t>f.add(String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); // insert 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/>
            <a:r>
              <a:rPr lang="en-US" dirty="0" err="1"/>
              <a:t>b</a:t>
            </a:r>
            <a:r>
              <a:rPr lang="en-US" dirty="0" err="1" smtClean="0"/>
              <a:t>ool</a:t>
            </a:r>
            <a:r>
              <a:rPr lang="en-US" dirty="0" smtClean="0"/>
              <a:t> </a:t>
            </a:r>
            <a:r>
              <a:rPr lang="en-US" dirty="0" err="1" smtClean="0"/>
              <a:t>bd.contains(String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// If </a:t>
            </a:r>
            <a:r>
              <a:rPr lang="en-US" dirty="0" err="1" smtClean="0"/>
              <a:t>s</a:t>
            </a:r>
            <a:r>
              <a:rPr lang="en-US" dirty="0" smtClean="0"/>
              <a:t> was added return true;</a:t>
            </a:r>
          </a:p>
          <a:p>
            <a:pPr lvl="2"/>
            <a:r>
              <a:rPr lang="en-US" dirty="0" smtClean="0"/>
              <a:t>// else with probability at least </a:t>
            </a:r>
            <a:r>
              <a:rPr lang="en-US" i="1" dirty="0" smtClean="0"/>
              <a:t>1-p </a:t>
            </a:r>
            <a:r>
              <a:rPr lang="en-US" dirty="0" smtClean="0"/>
              <a:t>return false;</a:t>
            </a:r>
          </a:p>
          <a:p>
            <a:pPr lvl="2"/>
            <a:r>
              <a:rPr lang="en-US" dirty="0" smtClean="0"/>
              <a:t>// else with probability at most </a:t>
            </a:r>
            <a:r>
              <a:rPr lang="en-US" i="1" dirty="0" smtClean="0"/>
              <a:t>p</a:t>
            </a:r>
            <a:r>
              <a:rPr lang="en-US" dirty="0" smtClean="0"/>
              <a:t> return true;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I.e., a noisy “set” where you can test membership (and that’s it)</a:t>
            </a:r>
          </a:p>
        </p:txBody>
      </p:sp>
    </p:spTree>
    <p:extLst>
      <p:ext uri="{BB962C8B-B14F-4D97-AF65-F5344CB8AC3E}">
        <p14:creationId xmlns:p14="http://schemas.microsoft.com/office/powerpoint/2010/main" val="132146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filters: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222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example application</a:t>
            </a:r>
          </a:p>
          <a:p>
            <a:pPr lvl="1"/>
            <a:r>
              <a:rPr lang="en-US" dirty="0" smtClean="0"/>
              <a:t>Finding items in “</a:t>
            </a:r>
            <a:r>
              <a:rPr lang="en-US" dirty="0" err="1" smtClean="0"/>
              <a:t>sharded</a:t>
            </a:r>
            <a:r>
              <a:rPr lang="en-US" dirty="0" smtClean="0"/>
              <a:t>” data</a:t>
            </a:r>
          </a:p>
          <a:p>
            <a:pPr lvl="2"/>
            <a:r>
              <a:rPr lang="en-US" dirty="0" smtClean="0"/>
              <a:t>Easy if you know the </a:t>
            </a:r>
            <a:r>
              <a:rPr lang="en-US" dirty="0" err="1" smtClean="0"/>
              <a:t>sharding</a:t>
            </a:r>
            <a:r>
              <a:rPr lang="en-US" dirty="0" smtClean="0"/>
              <a:t> rule</a:t>
            </a:r>
          </a:p>
          <a:p>
            <a:pPr lvl="2"/>
            <a:r>
              <a:rPr lang="en-US" dirty="0" smtClean="0"/>
              <a:t>Harder if you don’t (like Google n-grams)</a:t>
            </a:r>
          </a:p>
          <a:p>
            <a:r>
              <a:rPr lang="en-US" dirty="0" smtClean="0"/>
              <a:t>Simple idea:</a:t>
            </a:r>
          </a:p>
          <a:p>
            <a:pPr lvl="1"/>
            <a:r>
              <a:rPr lang="en-US" dirty="0" smtClean="0"/>
              <a:t>Build a BF of the contents of each shard</a:t>
            </a:r>
          </a:p>
          <a:p>
            <a:pPr lvl="1"/>
            <a:r>
              <a:rPr lang="en-US" dirty="0" smtClean="0"/>
              <a:t>To look for </a:t>
            </a:r>
            <a:r>
              <a:rPr lang="en-US" i="1" dirty="0" smtClean="0"/>
              <a:t>key, </a:t>
            </a:r>
            <a:r>
              <a:rPr lang="en-US" dirty="0" smtClean="0"/>
              <a:t>load in the </a:t>
            </a:r>
            <a:r>
              <a:rPr lang="en-US" dirty="0" err="1" smtClean="0"/>
              <a:t>BF’s</a:t>
            </a:r>
            <a:r>
              <a:rPr lang="en-US" dirty="0" smtClean="0"/>
              <a:t> one by one, and search only the shards that probably contain </a:t>
            </a:r>
            <a:r>
              <a:rPr lang="en-US" i="1" dirty="0" smtClean="0"/>
              <a:t>key</a:t>
            </a:r>
          </a:p>
          <a:p>
            <a:pPr lvl="1"/>
            <a:r>
              <a:rPr lang="en-US" dirty="0" smtClean="0"/>
              <a:t>Analysis: you won’t miss anything, you might look in some extra shards</a:t>
            </a:r>
          </a:p>
          <a:p>
            <a:pPr lvl="1"/>
            <a:r>
              <a:rPr lang="en-US" dirty="0" smtClean="0"/>
              <a:t>You’ll hit O(1) extra shards if you set p=1/#shards</a:t>
            </a:r>
          </a:p>
        </p:txBody>
      </p:sp>
    </p:spTree>
    <p:extLst>
      <p:ext uri="{BB962C8B-B14F-4D97-AF65-F5344CB8AC3E}">
        <p14:creationId xmlns:p14="http://schemas.microsoft.com/office/powerpoint/2010/main" val="629513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 example application</a:t>
            </a:r>
          </a:p>
          <a:p>
            <a:pPr lvl="1"/>
            <a:r>
              <a:rPr lang="en-US" dirty="0" smtClean="0"/>
              <a:t>discarding singleton features from a classifier</a:t>
            </a:r>
          </a:p>
          <a:p>
            <a:r>
              <a:rPr lang="en-US" dirty="0" smtClean="0"/>
              <a:t>Scan through data once and check each </a:t>
            </a:r>
            <a:r>
              <a:rPr lang="en-US" i="1" dirty="0" smtClean="0"/>
              <a:t>w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if bf1.contains(</a:t>
            </a:r>
            <a:r>
              <a:rPr lang="en-US" i="1" dirty="0" smtClean="0"/>
              <a:t>w</a:t>
            </a:r>
            <a:r>
              <a:rPr lang="en-US" dirty="0" smtClean="0"/>
              <a:t>): bf2.add(</a:t>
            </a:r>
            <a:r>
              <a:rPr lang="en-US" i="1" dirty="0" smtClean="0"/>
              <a:t>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else bf1.add(</a:t>
            </a:r>
            <a:r>
              <a:rPr lang="en-US" i="1" dirty="0" smtClean="0"/>
              <a:t>w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Now:</a:t>
            </a:r>
          </a:p>
          <a:p>
            <a:pPr lvl="1"/>
            <a:r>
              <a:rPr lang="en-US" dirty="0" smtClean="0"/>
              <a:t>bf1.contains(w) </a:t>
            </a:r>
            <a:r>
              <a:rPr lang="en-US" dirty="0" smtClean="0">
                <a:sym typeface="Wingdings"/>
              </a:rPr>
              <a:t> w appears &gt;= once</a:t>
            </a:r>
          </a:p>
          <a:p>
            <a:pPr lvl="1"/>
            <a:r>
              <a:rPr lang="en-US" dirty="0" smtClean="0">
                <a:sym typeface="Wingdings"/>
              </a:rPr>
              <a:t>bf2.contains(w)  w appears &gt;= 2x</a:t>
            </a:r>
          </a:p>
          <a:p>
            <a:r>
              <a:rPr lang="en-US" dirty="0" smtClean="0">
                <a:sym typeface="Wingdings"/>
              </a:rPr>
              <a:t>Then train, ignoring words not in bf2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117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 example application</a:t>
            </a:r>
          </a:p>
          <a:p>
            <a:pPr lvl="1"/>
            <a:r>
              <a:rPr lang="en-US" dirty="0" smtClean="0"/>
              <a:t>discarding rare features from a classifier</a:t>
            </a:r>
          </a:p>
          <a:p>
            <a:pPr lvl="1"/>
            <a:r>
              <a:rPr lang="en-US" dirty="0" smtClean="0"/>
              <a:t>seldom hurts much, can speed up experiments</a:t>
            </a:r>
          </a:p>
          <a:p>
            <a:r>
              <a:rPr lang="en-US" dirty="0" smtClean="0"/>
              <a:t>Scan through data once and check each </a:t>
            </a:r>
            <a:r>
              <a:rPr lang="en-US" i="1" dirty="0" smtClean="0"/>
              <a:t>w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if bf1.contains(</a:t>
            </a:r>
            <a:r>
              <a:rPr lang="en-US" i="1" dirty="0" smtClean="0"/>
              <a:t>w</a:t>
            </a:r>
            <a:r>
              <a:rPr lang="en-US" dirty="0" smtClean="0"/>
              <a:t>): </a:t>
            </a:r>
          </a:p>
          <a:p>
            <a:pPr lvl="2"/>
            <a:r>
              <a:rPr lang="en-US" sz="3000" dirty="0" smtClean="0"/>
              <a:t>if bf2.contains(w): bf3.add(</a:t>
            </a:r>
            <a:r>
              <a:rPr lang="en-US" sz="3000" i="1" dirty="0" smtClean="0"/>
              <a:t>w</a:t>
            </a:r>
            <a:r>
              <a:rPr lang="en-US" sz="3000" dirty="0" smtClean="0"/>
              <a:t>)</a:t>
            </a:r>
          </a:p>
          <a:p>
            <a:pPr lvl="2"/>
            <a:r>
              <a:rPr lang="en-US" sz="3000" dirty="0" smtClean="0"/>
              <a:t>else bf2.add(w)</a:t>
            </a:r>
          </a:p>
          <a:p>
            <a:pPr lvl="1"/>
            <a:r>
              <a:rPr lang="en-US" dirty="0" smtClean="0"/>
              <a:t>else bf1.add(</a:t>
            </a:r>
            <a:r>
              <a:rPr lang="en-US" i="1" dirty="0" smtClean="0"/>
              <a:t>w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Now:</a:t>
            </a:r>
          </a:p>
          <a:p>
            <a:pPr lvl="1"/>
            <a:r>
              <a:rPr lang="en-US" dirty="0" smtClean="0"/>
              <a:t>bf2.contains(w) </a:t>
            </a:r>
            <a:r>
              <a:rPr lang="en-US" dirty="0" smtClean="0">
                <a:sym typeface="Wingdings"/>
              </a:rPr>
              <a:t> w appears &gt;= 2x</a:t>
            </a:r>
          </a:p>
          <a:p>
            <a:pPr lvl="1"/>
            <a:r>
              <a:rPr lang="en-US" dirty="0" smtClean="0">
                <a:sym typeface="Wingdings"/>
              </a:rPr>
              <a:t>bf3.contains(w)  w appears &gt;= 3x</a:t>
            </a:r>
          </a:p>
          <a:p>
            <a:r>
              <a:rPr lang="en-US" dirty="0" smtClean="0">
                <a:sym typeface="Wingdings"/>
              </a:rPr>
              <a:t>Then train, ignoring words not in bf3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168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as optimization for regularized logistic regression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9400" y="1314395"/>
            <a:ext cx="8648700" cy="509905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Algorithm:</a:t>
            </a:r>
          </a:p>
          <a:p>
            <a:r>
              <a:rPr lang="en-US" sz="2800" dirty="0" smtClean="0"/>
              <a:t>Initialize arrays </a:t>
            </a:r>
            <a:r>
              <a:rPr lang="en-US" sz="2800" i="1" dirty="0" smtClean="0"/>
              <a:t>W, A  </a:t>
            </a:r>
            <a:r>
              <a:rPr lang="en-US" sz="2800" dirty="0" smtClean="0"/>
              <a:t>of size </a:t>
            </a:r>
            <a:r>
              <a:rPr lang="en-US" sz="2800" i="1" dirty="0" smtClean="0"/>
              <a:t>R</a:t>
            </a:r>
            <a:r>
              <a:rPr lang="en-US" sz="2800" dirty="0" smtClean="0"/>
              <a:t> and</a:t>
            </a:r>
            <a:r>
              <a:rPr lang="en-US" sz="2800" i="1" dirty="0" smtClean="0"/>
              <a:t> </a:t>
            </a:r>
            <a:r>
              <a:rPr lang="en-US" sz="2800" dirty="0" smtClean="0"/>
              <a:t>set</a:t>
            </a:r>
            <a:r>
              <a:rPr lang="en-US" sz="2800" i="1" dirty="0" smtClean="0"/>
              <a:t> k=0</a:t>
            </a:r>
          </a:p>
          <a:p>
            <a:r>
              <a:rPr lang="en-US" sz="2800" dirty="0" smtClean="0"/>
              <a:t>For each iteration t=1,…T</a:t>
            </a:r>
          </a:p>
          <a:p>
            <a:pPr lvl="1"/>
            <a:r>
              <a:rPr lang="en-US" sz="2800" dirty="0" smtClean="0"/>
              <a:t>For each example (</a:t>
            </a:r>
            <a:r>
              <a:rPr lang="en-US" sz="2800" b="1" dirty="0" err="1" smtClean="0"/>
              <a:t>x</a:t>
            </a:r>
            <a:r>
              <a:rPr lang="en-US" sz="2800" baseline="-25000" dirty="0" err="1" smtClean="0"/>
              <a:t>i</a:t>
            </a:r>
            <a:r>
              <a:rPr lang="en-US" sz="2800" dirty="0" err="1" smtClean="0"/>
              <a:t>,</a:t>
            </a:r>
            <a:r>
              <a:rPr lang="en-US" sz="2800" i="1" dirty="0" err="1" smtClean="0"/>
              <a:t>y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)</a:t>
            </a:r>
          </a:p>
          <a:p>
            <a:pPr lvl="2"/>
            <a:r>
              <a:rPr lang="en-US" sz="2400" dirty="0" smtClean="0"/>
              <a:t>Let </a:t>
            </a:r>
            <a:r>
              <a:rPr lang="en-US" sz="2400" dirty="0"/>
              <a:t>V</a:t>
            </a:r>
            <a:r>
              <a:rPr lang="en-US" sz="2400" b="1" dirty="0" smtClean="0"/>
              <a:t> </a:t>
            </a:r>
            <a:r>
              <a:rPr lang="en-US" sz="2400" dirty="0" smtClean="0"/>
              <a:t>be hash table so that </a:t>
            </a:r>
          </a:p>
          <a:p>
            <a:pPr lvl="2"/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 = … ; </a:t>
            </a:r>
            <a:r>
              <a:rPr lang="en-US" i="1" dirty="0" smtClean="0"/>
              <a:t>k++</a:t>
            </a:r>
          </a:p>
          <a:p>
            <a:pPr lvl="2"/>
            <a:r>
              <a:rPr lang="en-US" dirty="0" smtClean="0"/>
              <a:t>For each hash value </a:t>
            </a:r>
            <a:r>
              <a:rPr lang="en-US" i="1" dirty="0" smtClean="0"/>
              <a:t>h: V[h]</a:t>
            </a:r>
            <a:r>
              <a:rPr lang="en-US" sz="2800" dirty="0" smtClean="0"/>
              <a:t>&gt;0:</a:t>
            </a:r>
          </a:p>
          <a:p>
            <a:pPr lvl="4"/>
            <a:r>
              <a:rPr lang="en-US" sz="2800" i="1" dirty="0" smtClean="0"/>
              <a:t>W[h]</a:t>
            </a:r>
            <a:r>
              <a:rPr lang="en-US" sz="2800" dirty="0" smtClean="0"/>
              <a:t>   *=</a:t>
            </a:r>
            <a:r>
              <a:rPr lang="en-US" sz="2800" i="1" dirty="0" smtClean="0"/>
              <a:t> (1</a:t>
            </a:r>
            <a:r>
              <a:rPr lang="en-US" sz="2800" dirty="0" smtClean="0"/>
              <a:t>  - </a:t>
            </a:r>
            <a:r>
              <a:rPr lang="en-US" sz="2800" i="1" dirty="0" smtClean="0"/>
              <a:t>λ2μ)</a:t>
            </a:r>
            <a:r>
              <a:rPr lang="en-US" sz="2800" i="1" baseline="30000" dirty="0" smtClean="0"/>
              <a:t>k-A[j]</a:t>
            </a:r>
            <a:endParaRPr lang="en-US" sz="2800" i="1" dirty="0" smtClean="0"/>
          </a:p>
          <a:p>
            <a:pPr lvl="4"/>
            <a:r>
              <a:rPr lang="en-US" sz="2800" i="1" dirty="0" smtClean="0"/>
              <a:t>W[h]</a:t>
            </a:r>
            <a:r>
              <a:rPr lang="en-US" sz="2800" dirty="0" smtClean="0"/>
              <a:t> =</a:t>
            </a:r>
            <a:r>
              <a:rPr lang="en-US" sz="2800" i="1" dirty="0" smtClean="0"/>
              <a:t> </a:t>
            </a:r>
            <a:r>
              <a:rPr lang="en-US" sz="2800" dirty="0"/>
              <a:t> </a:t>
            </a:r>
            <a:r>
              <a:rPr lang="en-US" sz="2800" i="1" dirty="0" smtClean="0"/>
              <a:t>W[h]</a:t>
            </a:r>
            <a:r>
              <a:rPr lang="en-US" sz="2800" dirty="0" smtClean="0"/>
              <a:t>  + </a:t>
            </a:r>
            <a:r>
              <a:rPr lang="en-US" sz="2800" i="1" dirty="0" err="1" smtClean="0"/>
              <a:t>λ</a:t>
            </a:r>
            <a:r>
              <a:rPr lang="en-US" sz="2800" i="1" dirty="0" smtClean="0"/>
              <a:t>(</a:t>
            </a:r>
            <a:r>
              <a:rPr lang="en-US" sz="2800" i="1" dirty="0" err="1" smtClean="0"/>
              <a:t>y</a:t>
            </a:r>
            <a:r>
              <a:rPr lang="en-US" sz="2800" i="1" baseline="-25000" dirty="0" err="1" smtClean="0"/>
              <a:t>i</a:t>
            </a:r>
            <a:r>
              <a:rPr lang="en-US" sz="2800" i="1" dirty="0"/>
              <a:t> </a:t>
            </a:r>
            <a:r>
              <a:rPr lang="en-US" sz="2800" i="1" dirty="0" smtClean="0"/>
              <a:t>- p</a:t>
            </a:r>
            <a:r>
              <a:rPr lang="en-US" sz="2800" i="1" baseline="30000" dirty="0" smtClean="0"/>
              <a:t>i</a:t>
            </a:r>
            <a:r>
              <a:rPr lang="en-US" sz="2800" i="1" dirty="0" smtClean="0"/>
              <a:t>)V[h]</a:t>
            </a:r>
            <a:endParaRPr lang="en-US" sz="2800" i="1" baseline="-25000" dirty="0" smtClean="0"/>
          </a:p>
          <a:p>
            <a:pPr lvl="4"/>
            <a:r>
              <a:rPr lang="en-US" sz="2800" i="1" dirty="0" smtClean="0"/>
              <a:t>A[j] = k</a:t>
            </a:r>
          </a:p>
          <a:p>
            <a:pPr lvl="1"/>
            <a:endParaRPr lang="en-US" dirty="0"/>
          </a:p>
        </p:txBody>
      </p:sp>
      <p:pic>
        <p:nvPicPr>
          <p:cNvPr id="9" name="Picture 8" descr="Screen Shot 2012-02-13 at 1.20.54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91" b="23227"/>
          <a:stretch/>
        </p:blipFill>
        <p:spPr>
          <a:xfrm>
            <a:off x="4026122" y="1442385"/>
            <a:ext cx="5117878" cy="470097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685046"/>
              </p:ext>
            </p:extLst>
          </p:nvPr>
        </p:nvGraphicFramePr>
        <p:xfrm>
          <a:off x="5080000" y="3283956"/>
          <a:ext cx="2945816" cy="938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4" imgW="1155700" imgH="368300" progId="Equation.3">
                  <p:embed/>
                </p:oleObj>
              </mc:Choice>
              <mc:Fallback>
                <p:oleObj name="Equation" r:id="rId4" imgW="1155700" imgH="368300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0" y="3283956"/>
                        <a:ext cx="2945816" cy="9384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982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as optimization for regularized logistic regression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9400" y="1314395"/>
            <a:ext cx="8648700" cy="509905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Initialize arrays </a:t>
            </a:r>
            <a:r>
              <a:rPr lang="en-US" sz="2600" i="1" dirty="0" smtClean="0"/>
              <a:t>W, A  </a:t>
            </a:r>
            <a:r>
              <a:rPr lang="en-US" sz="2600" dirty="0" smtClean="0"/>
              <a:t>of size </a:t>
            </a:r>
            <a:r>
              <a:rPr lang="en-US" sz="2600" i="1" dirty="0" smtClean="0"/>
              <a:t>R</a:t>
            </a:r>
            <a:r>
              <a:rPr lang="en-US" sz="2600" dirty="0" smtClean="0"/>
              <a:t> and</a:t>
            </a:r>
            <a:r>
              <a:rPr lang="en-US" sz="2600" i="1" dirty="0" smtClean="0"/>
              <a:t> </a:t>
            </a:r>
            <a:r>
              <a:rPr lang="en-US" sz="2600" dirty="0" smtClean="0"/>
              <a:t>set</a:t>
            </a:r>
            <a:r>
              <a:rPr lang="en-US" sz="2600" i="1" dirty="0" smtClean="0"/>
              <a:t> k=0</a:t>
            </a:r>
          </a:p>
          <a:p>
            <a:r>
              <a:rPr lang="en-US" sz="2600" dirty="0" smtClean="0"/>
              <a:t>For each iteration t=1,…T</a:t>
            </a:r>
          </a:p>
          <a:p>
            <a:pPr lvl="1"/>
            <a:r>
              <a:rPr lang="en-US" sz="2600" dirty="0" smtClean="0"/>
              <a:t>For each example (</a:t>
            </a:r>
            <a:r>
              <a:rPr lang="en-US" sz="2600" b="1" dirty="0" err="1" smtClean="0"/>
              <a:t>x</a:t>
            </a:r>
            <a:r>
              <a:rPr lang="en-US" sz="2600" baseline="-25000" dirty="0" err="1" smtClean="0"/>
              <a:t>i</a:t>
            </a:r>
            <a:r>
              <a:rPr lang="en-US" sz="2600" dirty="0" err="1" smtClean="0"/>
              <a:t>,</a:t>
            </a:r>
            <a:r>
              <a:rPr lang="en-US" sz="2600" i="1" dirty="0" err="1" smtClean="0"/>
              <a:t>y</a:t>
            </a:r>
            <a:r>
              <a:rPr lang="en-US" sz="2600" i="1" baseline="-25000" dirty="0" err="1" smtClean="0"/>
              <a:t>i</a:t>
            </a:r>
            <a:r>
              <a:rPr lang="en-US" sz="2600" dirty="0" smtClean="0"/>
              <a:t>)</a:t>
            </a:r>
          </a:p>
          <a:p>
            <a:pPr lvl="2"/>
            <a:r>
              <a:rPr lang="en-US" sz="2600" i="1" dirty="0"/>
              <a:t>k+</a:t>
            </a:r>
            <a:r>
              <a:rPr lang="en-US" sz="2600" i="1" dirty="0" smtClean="0"/>
              <a:t>+; </a:t>
            </a:r>
            <a:r>
              <a:rPr lang="en-US" sz="2600" dirty="0" smtClean="0"/>
              <a:t>let </a:t>
            </a:r>
            <a:r>
              <a:rPr lang="en-US" sz="2600" i="1" dirty="0" smtClean="0"/>
              <a:t>V</a:t>
            </a:r>
            <a:r>
              <a:rPr lang="en-US" sz="2600" dirty="0" smtClean="0"/>
              <a:t> be a new array of size R; let </a:t>
            </a:r>
            <a:r>
              <a:rPr lang="en-US" sz="2600" i="1" dirty="0" err="1" smtClean="0"/>
              <a:t>tmp</a:t>
            </a:r>
            <a:r>
              <a:rPr lang="en-US" sz="2600" i="1" dirty="0" smtClean="0"/>
              <a:t>=0</a:t>
            </a:r>
          </a:p>
          <a:p>
            <a:pPr lvl="2"/>
            <a:r>
              <a:rPr lang="en-US" sz="2600" dirty="0" smtClean="0"/>
              <a:t>For each </a:t>
            </a:r>
            <a:r>
              <a:rPr lang="en-US" sz="2600" i="1" dirty="0" smtClean="0"/>
              <a:t>j: </a:t>
            </a:r>
            <a:r>
              <a:rPr lang="en-US" sz="2600" b="1" i="1" dirty="0" smtClean="0"/>
              <a:t>x</a:t>
            </a:r>
            <a:r>
              <a:rPr lang="en-US" sz="2600" i="1" baseline="-25000" dirty="0" smtClean="0"/>
              <a:t>i </a:t>
            </a:r>
            <a:r>
              <a:rPr lang="en-US" sz="2600" i="1" baseline="30000" dirty="0" smtClean="0"/>
              <a:t>j </a:t>
            </a:r>
            <a:r>
              <a:rPr lang="en-US" sz="2600" i="1" dirty="0" smtClean="0"/>
              <a:t>&gt;0</a:t>
            </a:r>
            <a:r>
              <a:rPr lang="en-US" sz="2600" dirty="0" smtClean="0"/>
              <a:t>:  </a:t>
            </a:r>
            <a:r>
              <a:rPr lang="en-US" sz="2600" i="1" dirty="0" smtClean="0"/>
              <a:t>V[hash(j)%R] += </a:t>
            </a:r>
            <a:r>
              <a:rPr lang="en-US" sz="2600" b="1" i="1" dirty="0" smtClean="0"/>
              <a:t>x</a:t>
            </a:r>
            <a:r>
              <a:rPr lang="en-US" sz="2600" i="1" baseline="-25000" dirty="0" smtClean="0"/>
              <a:t>i </a:t>
            </a:r>
            <a:r>
              <a:rPr lang="en-US" sz="2600" i="1" baseline="30000" dirty="0" smtClean="0"/>
              <a:t>j </a:t>
            </a:r>
          </a:p>
          <a:p>
            <a:pPr lvl="2"/>
            <a:r>
              <a:rPr lang="en-US" sz="2600" dirty="0" smtClean="0"/>
              <a:t>Let </a:t>
            </a:r>
            <a:r>
              <a:rPr lang="en-US" sz="2600" i="1" dirty="0" err="1" smtClean="0"/>
              <a:t>ip</a:t>
            </a:r>
            <a:r>
              <a:rPr lang="en-US" sz="2600" i="1" dirty="0" smtClean="0"/>
              <a:t>=0</a:t>
            </a:r>
          </a:p>
          <a:p>
            <a:pPr lvl="2"/>
            <a:r>
              <a:rPr lang="en-US" sz="2600" dirty="0" smtClean="0"/>
              <a:t>For each </a:t>
            </a:r>
            <a:r>
              <a:rPr lang="en-US" sz="2600" i="1" dirty="0" smtClean="0"/>
              <a:t>h: V[h]&gt;0:</a:t>
            </a:r>
          </a:p>
          <a:p>
            <a:pPr lvl="3"/>
            <a:r>
              <a:rPr lang="en-US" sz="2600" dirty="0" smtClean="0"/>
              <a:t> </a:t>
            </a:r>
            <a:r>
              <a:rPr lang="en-US" sz="2600" i="1" dirty="0"/>
              <a:t>W[h]</a:t>
            </a:r>
            <a:r>
              <a:rPr lang="en-US" sz="2600" dirty="0"/>
              <a:t>   *=</a:t>
            </a:r>
            <a:r>
              <a:rPr lang="en-US" sz="2600" i="1" dirty="0"/>
              <a:t> (1</a:t>
            </a:r>
            <a:r>
              <a:rPr lang="en-US" sz="2600" dirty="0"/>
              <a:t>  - </a:t>
            </a:r>
            <a:r>
              <a:rPr lang="en-US" sz="2600" i="1" dirty="0"/>
              <a:t>λ2μ)</a:t>
            </a:r>
            <a:r>
              <a:rPr lang="en-US" sz="2600" i="1" baseline="30000" dirty="0"/>
              <a:t>k-A[j]</a:t>
            </a:r>
            <a:endParaRPr lang="en-US" sz="2600" i="1" dirty="0"/>
          </a:p>
          <a:p>
            <a:pPr lvl="3"/>
            <a:r>
              <a:rPr lang="en-US" sz="2600" i="1" dirty="0" err="1" smtClean="0"/>
              <a:t>ip</a:t>
            </a:r>
            <a:r>
              <a:rPr lang="en-US" sz="2600" i="1" dirty="0" smtClean="0"/>
              <a:t>+= V[h]*W[h]</a:t>
            </a:r>
          </a:p>
          <a:p>
            <a:pPr lvl="3"/>
            <a:r>
              <a:rPr lang="en-US" sz="2600" i="1" dirty="0" smtClean="0"/>
              <a:t>A[h] = k</a:t>
            </a:r>
          </a:p>
          <a:p>
            <a:pPr lvl="2"/>
            <a:r>
              <a:rPr lang="en-US" sz="2600" i="1" dirty="0" smtClean="0"/>
              <a:t>p = 1/(1+exp(-</a:t>
            </a:r>
            <a:r>
              <a:rPr lang="en-US" sz="2600" i="1" dirty="0" err="1" smtClean="0"/>
              <a:t>ip</a:t>
            </a:r>
            <a:r>
              <a:rPr lang="en-US" sz="2600" i="1" dirty="0" smtClean="0"/>
              <a:t>))</a:t>
            </a:r>
          </a:p>
          <a:p>
            <a:pPr lvl="2"/>
            <a:r>
              <a:rPr lang="en-US" sz="2600" dirty="0" smtClean="0"/>
              <a:t>For each </a:t>
            </a:r>
            <a:r>
              <a:rPr lang="en-US" sz="2600" i="1" dirty="0" smtClean="0"/>
              <a:t>h: </a:t>
            </a:r>
            <a:r>
              <a:rPr lang="en-US" sz="2600" i="1" dirty="0"/>
              <a:t>V[h]&gt;0:</a:t>
            </a:r>
            <a:endParaRPr lang="en-US" sz="2600" i="1" dirty="0" smtClean="0"/>
          </a:p>
          <a:p>
            <a:pPr lvl="3"/>
            <a:r>
              <a:rPr lang="en-US" sz="2600" i="1" dirty="0" smtClean="0"/>
              <a:t>W[h]</a:t>
            </a:r>
            <a:r>
              <a:rPr lang="en-US" sz="2600" dirty="0" smtClean="0"/>
              <a:t> =</a:t>
            </a:r>
            <a:r>
              <a:rPr lang="en-US" sz="2600" i="1" dirty="0" smtClean="0"/>
              <a:t> </a:t>
            </a:r>
            <a:r>
              <a:rPr lang="en-US" sz="2600" dirty="0"/>
              <a:t> </a:t>
            </a:r>
            <a:r>
              <a:rPr lang="en-US" sz="2600" i="1" dirty="0" smtClean="0"/>
              <a:t>W[h]</a:t>
            </a:r>
            <a:r>
              <a:rPr lang="en-US" sz="2600" dirty="0" smtClean="0"/>
              <a:t>  + </a:t>
            </a:r>
            <a:r>
              <a:rPr lang="en-US" sz="2600" i="1" dirty="0" err="1" smtClean="0"/>
              <a:t>λ</a:t>
            </a:r>
            <a:r>
              <a:rPr lang="en-US" sz="2600" i="1" dirty="0" smtClean="0"/>
              <a:t>(</a:t>
            </a:r>
            <a:r>
              <a:rPr lang="en-US" sz="2600" i="1" dirty="0" err="1" smtClean="0"/>
              <a:t>y</a:t>
            </a:r>
            <a:r>
              <a:rPr lang="en-US" sz="2600" i="1" baseline="-25000" dirty="0" err="1" smtClean="0"/>
              <a:t>i</a:t>
            </a:r>
            <a:r>
              <a:rPr lang="en-US" sz="2600" i="1" dirty="0"/>
              <a:t> </a:t>
            </a:r>
            <a:r>
              <a:rPr lang="en-US" sz="2600" i="1" dirty="0" smtClean="0"/>
              <a:t>- p</a:t>
            </a:r>
            <a:r>
              <a:rPr lang="en-US" sz="2600" i="1" baseline="30000" dirty="0" smtClean="0"/>
              <a:t>i</a:t>
            </a:r>
            <a:r>
              <a:rPr lang="en-US" sz="2600" i="1" dirty="0" smtClean="0"/>
              <a:t>)V[h]</a:t>
            </a:r>
          </a:p>
          <a:p>
            <a:pPr lvl="1"/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523595"/>
              </p:ext>
            </p:extLst>
          </p:nvPr>
        </p:nvGraphicFramePr>
        <p:xfrm>
          <a:off x="6911330" y="3005185"/>
          <a:ext cx="2232669" cy="711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6" name="Equation" r:id="rId3" imgW="1155700" imgH="368300" progId="Equation.3">
                  <p:embed/>
                </p:oleObj>
              </mc:Choice>
              <mc:Fallback>
                <p:oleObj name="Equation" r:id="rId3" imgW="1155700" imgH="3683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1330" y="3005185"/>
                        <a:ext cx="2232669" cy="7112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981269"/>
              </p:ext>
            </p:extLst>
          </p:nvPr>
        </p:nvGraphicFramePr>
        <p:xfrm>
          <a:off x="7078916" y="4732422"/>
          <a:ext cx="1635289" cy="73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7" name="Equation" r:id="rId5" imgW="762000" imgH="393700" progId="Equation.3">
                  <p:embed/>
                </p:oleObj>
              </mc:Choice>
              <mc:Fallback>
                <p:oleObj name="Equation" r:id="rId5" imgW="762000" imgH="3937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8916" y="4732422"/>
                        <a:ext cx="1635289" cy="735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Screen Shot 2012-02-13 at 1.20.54 PM.p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91" b="23227"/>
          <a:stretch/>
        </p:blipFill>
        <p:spPr>
          <a:xfrm>
            <a:off x="4026122" y="6178396"/>
            <a:ext cx="5117878" cy="470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08070" y="3835491"/>
            <a:ext cx="2199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regularize W[h]’s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836121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906462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pic>
        <p:nvPicPr>
          <p:cNvPr id="3" name="Picture 2" descr="Screen Shot 2012-02-15 at 12.32.4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04" y="266084"/>
            <a:ext cx="7870944" cy="65919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43053" y="3689683"/>
            <a:ext cx="240759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2^26 entries = 1 Gb @ 8bytes/weight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156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3" name="Picture 2" descr="Screen Shot 2012-02-20 at 5.40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723"/>
            <a:ext cx="9144000" cy="3277378"/>
          </a:xfrm>
          <a:prstGeom prst="rect">
            <a:avLst/>
          </a:prstGeom>
        </p:spPr>
      </p:pic>
      <p:pic>
        <p:nvPicPr>
          <p:cNvPr id="5" name="Picture 4" descr="Screen Shot 2012-02-20 at 5.39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64" y="437613"/>
            <a:ext cx="76073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6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variant of feature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1"/>
            <a:ext cx="8053754" cy="41655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Hash each feature </a:t>
            </a:r>
            <a:r>
              <a:rPr lang="en-US" i="1" dirty="0" smtClean="0"/>
              <a:t>multiple times </a:t>
            </a:r>
            <a:r>
              <a:rPr lang="en-US" dirty="0" smtClean="0"/>
              <a:t>with different hash functions</a:t>
            </a:r>
          </a:p>
          <a:p>
            <a:r>
              <a:rPr lang="en-US" dirty="0" smtClean="0"/>
              <a:t>Now, each </a:t>
            </a:r>
            <a:r>
              <a:rPr lang="en-US" i="1" dirty="0" smtClean="0"/>
              <a:t>w </a:t>
            </a:r>
            <a:r>
              <a:rPr lang="en-US" dirty="0" smtClean="0"/>
              <a:t>has </a:t>
            </a:r>
            <a:r>
              <a:rPr lang="en-US" i="1" dirty="0" smtClean="0"/>
              <a:t>k </a:t>
            </a:r>
            <a:r>
              <a:rPr lang="en-US" dirty="0" smtClean="0"/>
              <a:t>chances to </a:t>
            </a:r>
            <a:r>
              <a:rPr lang="en-US" i="1" dirty="0" smtClean="0"/>
              <a:t>not</a:t>
            </a:r>
            <a:r>
              <a:rPr lang="en-US" dirty="0" smtClean="0"/>
              <a:t> collide with another useful </a:t>
            </a:r>
            <a:r>
              <a:rPr lang="en-US" i="1" dirty="0" smtClean="0"/>
              <a:t>w’</a:t>
            </a:r>
            <a:r>
              <a:rPr lang="en-US" dirty="0" smtClean="0"/>
              <a:t>  </a:t>
            </a:r>
            <a:endParaRPr lang="en-US" i="1" dirty="0"/>
          </a:p>
          <a:p>
            <a:r>
              <a:rPr lang="en-US" dirty="0" smtClean="0"/>
              <a:t>An easy way to get multiple hash functions</a:t>
            </a:r>
          </a:p>
          <a:p>
            <a:pPr lvl="1"/>
            <a:r>
              <a:rPr lang="en-US" dirty="0" smtClean="0"/>
              <a:t>Generate some random strings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i="1" dirty="0" smtClean="0"/>
              <a:t>,…,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L</a:t>
            </a:r>
            <a:endParaRPr lang="en-US" i="1" baseline="-25000" dirty="0" smtClean="0"/>
          </a:p>
          <a:p>
            <a:pPr lvl="1"/>
            <a:r>
              <a:rPr lang="en-US" dirty="0" smtClean="0"/>
              <a:t>Let the k-</a:t>
            </a:r>
            <a:r>
              <a:rPr lang="en-US" dirty="0" err="1" smtClean="0"/>
              <a:t>th</a:t>
            </a:r>
            <a:r>
              <a:rPr lang="en-US" dirty="0" smtClean="0"/>
              <a:t> hash function for </a:t>
            </a:r>
            <a:r>
              <a:rPr lang="en-US" i="1" dirty="0" smtClean="0"/>
              <a:t>w</a:t>
            </a:r>
            <a:r>
              <a:rPr lang="en-US" dirty="0" smtClean="0"/>
              <a:t> be the ordinary hash of concatenation </a:t>
            </a:r>
            <a:r>
              <a:rPr lang="en-US" i="1" dirty="0" err="1" smtClean="0"/>
              <a:t>w</a:t>
            </a:r>
            <a:r>
              <a:rPr lang="en-US" i="1" dirty="0" err="1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i="1" dirty="0" err="1" smtClean="0"/>
              <a:t>s</a:t>
            </a:r>
            <a:r>
              <a:rPr lang="en-US" i="1" baseline="-25000" dirty="0" err="1"/>
              <a:t>k</a:t>
            </a:r>
            <a:endParaRPr lang="en-US" i="1" baseline="-25000" dirty="0" smtClean="0"/>
          </a:p>
          <a:p>
            <a:pPr lvl="1"/>
            <a:endParaRPr lang="en-US" i="1" baseline="-25000" dirty="0"/>
          </a:p>
          <a:p>
            <a:pPr lvl="1"/>
            <a:endParaRPr lang="en-US" i="1" baseline="-25000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825582"/>
              </p:ext>
            </p:extLst>
          </p:nvPr>
        </p:nvGraphicFramePr>
        <p:xfrm>
          <a:off x="1828800" y="5422900"/>
          <a:ext cx="4875213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3" imgW="1447800" imgH="393700" progId="Equation.3">
                  <p:embed/>
                </p:oleObj>
              </mc:Choice>
              <mc:Fallback>
                <p:oleObj name="Equation" r:id="rId3" imgW="1447800" imgH="39370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422900"/>
                        <a:ext cx="4875213" cy="130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225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variant of feature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1"/>
            <a:ext cx="8053754" cy="41655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Hash each feature </a:t>
            </a:r>
            <a:r>
              <a:rPr lang="en-US" i="1" dirty="0" smtClean="0"/>
              <a:t>multiple times </a:t>
            </a:r>
            <a:r>
              <a:rPr lang="en-US" dirty="0" smtClean="0"/>
              <a:t>with different hash functions</a:t>
            </a:r>
          </a:p>
          <a:p>
            <a:r>
              <a:rPr lang="en-US" dirty="0" smtClean="0"/>
              <a:t>Now, each </a:t>
            </a:r>
            <a:r>
              <a:rPr lang="en-US" i="1" dirty="0" smtClean="0"/>
              <a:t>w </a:t>
            </a:r>
            <a:r>
              <a:rPr lang="en-US" dirty="0" smtClean="0"/>
              <a:t>has </a:t>
            </a:r>
            <a:r>
              <a:rPr lang="en-US" i="1" dirty="0" smtClean="0"/>
              <a:t>k </a:t>
            </a:r>
            <a:r>
              <a:rPr lang="en-US" dirty="0" smtClean="0"/>
              <a:t>chances to </a:t>
            </a:r>
            <a:r>
              <a:rPr lang="en-US" i="1" dirty="0" smtClean="0"/>
              <a:t>not</a:t>
            </a:r>
            <a:r>
              <a:rPr lang="en-US" dirty="0" smtClean="0"/>
              <a:t> collide with another useful </a:t>
            </a:r>
            <a:r>
              <a:rPr lang="en-US" i="1" dirty="0" smtClean="0"/>
              <a:t>w’</a:t>
            </a:r>
            <a:r>
              <a:rPr lang="en-US" dirty="0" smtClean="0"/>
              <a:t>  </a:t>
            </a:r>
            <a:endParaRPr lang="en-US" i="1" dirty="0"/>
          </a:p>
          <a:p>
            <a:r>
              <a:rPr lang="en-US" dirty="0" smtClean="0"/>
              <a:t>An easy way to get multiple hash functions</a:t>
            </a:r>
          </a:p>
          <a:p>
            <a:pPr lvl="1"/>
            <a:r>
              <a:rPr lang="en-US" dirty="0" smtClean="0"/>
              <a:t>Generate some random strings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i="1" dirty="0" smtClean="0"/>
              <a:t>,…,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L</a:t>
            </a:r>
            <a:endParaRPr lang="en-US" i="1" baseline="-25000" dirty="0" smtClean="0"/>
          </a:p>
          <a:p>
            <a:pPr lvl="1"/>
            <a:r>
              <a:rPr lang="en-US" dirty="0" smtClean="0"/>
              <a:t>Let the k-</a:t>
            </a:r>
            <a:r>
              <a:rPr lang="en-US" dirty="0" err="1" smtClean="0"/>
              <a:t>th</a:t>
            </a:r>
            <a:r>
              <a:rPr lang="en-US" dirty="0" smtClean="0"/>
              <a:t> hash function for </a:t>
            </a:r>
            <a:r>
              <a:rPr lang="en-US" i="1" dirty="0" smtClean="0"/>
              <a:t>w</a:t>
            </a:r>
            <a:r>
              <a:rPr lang="en-US" dirty="0" smtClean="0"/>
              <a:t> be the ordinary hash of concatenation </a:t>
            </a:r>
            <a:r>
              <a:rPr lang="en-US" i="1" dirty="0" err="1" smtClean="0"/>
              <a:t>w</a:t>
            </a:r>
            <a:r>
              <a:rPr lang="en-US" i="1" dirty="0" err="1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i="1" dirty="0" err="1" smtClean="0"/>
              <a:t>s</a:t>
            </a:r>
            <a:r>
              <a:rPr lang="en-US" i="1" baseline="-25000" dirty="0" err="1"/>
              <a:t>k</a:t>
            </a:r>
            <a:endParaRPr lang="en-US" i="1" baseline="-25000" dirty="0" smtClean="0"/>
          </a:p>
          <a:p>
            <a:pPr lvl="1"/>
            <a:endParaRPr lang="en-US" i="1" baseline="-25000" dirty="0"/>
          </a:p>
          <a:p>
            <a:pPr lvl="1"/>
            <a:endParaRPr lang="en-US" i="1" baseline="-25000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725061"/>
              </p:ext>
            </p:extLst>
          </p:nvPr>
        </p:nvGraphicFramePr>
        <p:xfrm>
          <a:off x="1828800" y="5422900"/>
          <a:ext cx="4875213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447800" imgH="393700" progId="Equation.3">
                  <p:embed/>
                </p:oleObj>
              </mc:Choice>
              <mc:Fallback>
                <p:oleObj name="Equation" r:id="rId3" imgW="1447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422900"/>
                        <a:ext cx="4875213" cy="130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58750" y="1158875"/>
            <a:ext cx="8769350" cy="21351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36398"/>
              </p:ext>
            </p:extLst>
          </p:nvPr>
        </p:nvGraphicFramePr>
        <p:xfrm>
          <a:off x="949326" y="1631633"/>
          <a:ext cx="2114548" cy="7315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28637"/>
                <a:gridCol w="528637"/>
                <a:gridCol w="528637"/>
                <a:gridCol w="528637"/>
              </a:tblGrid>
              <a:tr h="321469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321469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9400" y="1631633"/>
            <a:ext cx="595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V(</a:t>
            </a:r>
            <a:r>
              <a:rPr lang="en-US" b="1" dirty="0" smtClean="0"/>
              <a:t>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8916" y="1950731"/>
            <a:ext cx="60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V(</a:t>
            </a:r>
            <a:r>
              <a:rPr lang="en-US" b="1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3188" y="121888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410893"/>
              </p:ext>
            </p:extLst>
          </p:nvPr>
        </p:nvGraphicFramePr>
        <p:xfrm>
          <a:off x="4268789" y="1339226"/>
          <a:ext cx="2114548" cy="1463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28637"/>
                <a:gridCol w="528637"/>
                <a:gridCol w="528637"/>
                <a:gridCol w="528637"/>
              </a:tblGrid>
              <a:tr h="321469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321469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321469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  <a:tr h="321469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98863" y="1339226"/>
            <a:ext cx="595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V(</a:t>
            </a:r>
            <a:r>
              <a:rPr lang="en-US" b="1" dirty="0" smtClean="0"/>
              <a:t>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08379" y="2031410"/>
            <a:ext cx="60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V(</a:t>
            </a:r>
            <a:r>
              <a:rPr lang="en-US" b="1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291672"/>
              </p:ext>
            </p:extLst>
          </p:nvPr>
        </p:nvGraphicFramePr>
        <p:xfrm>
          <a:off x="6515101" y="1584971"/>
          <a:ext cx="2114548" cy="3657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28637"/>
                <a:gridCol w="528637"/>
                <a:gridCol w="528637"/>
                <a:gridCol w="528637"/>
              </a:tblGrid>
              <a:tr h="321469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2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24283"/>
              </p:ext>
            </p:extLst>
          </p:nvPr>
        </p:nvGraphicFramePr>
        <p:xfrm>
          <a:off x="6515101" y="2229833"/>
          <a:ext cx="2114548" cy="3657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28637"/>
                <a:gridCol w="528637"/>
                <a:gridCol w="528637"/>
                <a:gridCol w="528637"/>
              </a:tblGrid>
              <a:tr h="321469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1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merican Typewriter"/>
                          <a:cs typeface="American Typewriter"/>
                        </a:rPr>
                        <a:t>0</a:t>
                      </a:r>
                      <a:endParaRPr lang="en-US" b="0" dirty="0">
                        <a:latin typeface="American Typewriter"/>
                        <a:cs typeface="American Typewrit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1800" y="1158875"/>
            <a:ext cx="639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r>
              <a:rPr lang="en-US" dirty="0" smtClean="0"/>
              <a:t>!=</a:t>
            </a:r>
            <a:r>
              <a:rPr lang="en-US" b="1" dirty="0" smtClean="0"/>
              <a:t>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787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variant of feature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would this work?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Claim: with 100,000 features and 100,000,000 buckets:</a:t>
            </a:r>
          </a:p>
          <a:p>
            <a:pPr lvl="1"/>
            <a:r>
              <a:rPr lang="en-US" dirty="0" smtClean="0"/>
              <a:t>k=1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err="1" smtClean="0"/>
              <a:t>Pr</a:t>
            </a:r>
            <a:r>
              <a:rPr lang="en-US" dirty="0" smtClean="0"/>
              <a:t>(any feature duplication) ≈1</a:t>
            </a:r>
          </a:p>
          <a:p>
            <a:pPr lvl="1"/>
            <a:r>
              <a:rPr lang="en-US" dirty="0" smtClean="0"/>
              <a:t>k=2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err="1" smtClean="0"/>
              <a:t>Pr</a:t>
            </a:r>
            <a:r>
              <a:rPr lang="en-US" dirty="0" smtClean="0"/>
              <a:t>(any feature duplication)</a:t>
            </a:r>
            <a:r>
              <a:rPr lang="en-US" dirty="0"/>
              <a:t> </a:t>
            </a:r>
            <a:r>
              <a:rPr lang="en-US" dirty="0" smtClean="0"/>
              <a:t>≈0.4</a:t>
            </a:r>
          </a:p>
          <a:p>
            <a:pPr lvl="1"/>
            <a:r>
              <a:rPr lang="en-US" dirty="0" smtClean="0"/>
              <a:t>k=3 </a:t>
            </a:r>
            <a:r>
              <a:rPr lang="en-US" dirty="0" smtClean="0">
                <a:sym typeface="Wingdings"/>
              </a:rPr>
              <a:t> </a:t>
            </a:r>
            <a:r>
              <a:rPr lang="en-US" dirty="0" err="1" smtClean="0">
                <a:sym typeface="Wingdings"/>
              </a:rPr>
              <a:t>Pr</a:t>
            </a:r>
            <a:r>
              <a:rPr lang="en-US" dirty="0" smtClean="0">
                <a:sym typeface="Wingdings"/>
              </a:rPr>
              <a:t>(any feature duplication)</a:t>
            </a:r>
            <a:r>
              <a:rPr lang="en-US" dirty="0"/>
              <a:t> </a:t>
            </a:r>
            <a:r>
              <a:rPr lang="en-US" dirty="0" smtClean="0"/>
              <a:t>≈0.01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159905"/>
              </p:ext>
            </p:extLst>
          </p:nvPr>
        </p:nvGraphicFramePr>
        <p:xfrm>
          <a:off x="1828800" y="2040873"/>
          <a:ext cx="4875213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99" name="Equation" r:id="rId3" imgW="1447800" imgH="393700" progId="Equation.3">
                  <p:embed/>
                </p:oleObj>
              </mc:Choice>
              <mc:Fallback>
                <p:oleObj name="Equation" r:id="rId3" imgW="1447800" imgH="3937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040873"/>
                        <a:ext cx="4875213" cy="130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250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Trick - Insights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memory: don’t store hash keys</a:t>
            </a:r>
          </a:p>
          <a:p>
            <a:r>
              <a:rPr lang="en-US" dirty="0" smtClean="0"/>
              <a:t>Allow collisions</a:t>
            </a:r>
          </a:p>
          <a:p>
            <a:pPr lvl="1"/>
            <a:r>
              <a:rPr lang="en-US" dirty="0" smtClean="0"/>
              <a:t>even though it distorts your data some</a:t>
            </a:r>
          </a:p>
          <a:p>
            <a:r>
              <a:rPr lang="en-US" dirty="0" smtClean="0"/>
              <a:t>Let the learner (downstream) take up the slack</a:t>
            </a:r>
          </a:p>
          <a:p>
            <a:pPr lvl="1"/>
            <a:endParaRPr lang="en-US" dirty="0"/>
          </a:p>
          <a:p>
            <a:r>
              <a:rPr lang="en-US" dirty="0" smtClean="0"/>
              <a:t>Here’s another famous trick that exploits these insights….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824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</TotalTime>
  <Words>1369</Words>
  <Application>Microsoft Macintosh PowerPoint</Application>
  <PresentationFormat>On-screen Show (4:3)</PresentationFormat>
  <Paragraphs>205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Outline</vt:lpstr>
      <vt:lpstr>Learning as optimization for regularized logistic regression</vt:lpstr>
      <vt:lpstr>Learning as optimization for regularized logistic regression</vt:lpstr>
      <vt:lpstr>An example</vt:lpstr>
      <vt:lpstr>Results</vt:lpstr>
      <vt:lpstr>A variant of feature hashing</vt:lpstr>
      <vt:lpstr>A variant of feature hashing</vt:lpstr>
      <vt:lpstr>A variant of feature hashing</vt:lpstr>
      <vt:lpstr>Hash Trick - Insights</vt:lpstr>
      <vt:lpstr>Bloom filters</vt:lpstr>
      <vt:lpstr>Bloom filters</vt:lpstr>
      <vt:lpstr>Bloom filters</vt:lpstr>
      <vt:lpstr>Bloom filters</vt:lpstr>
      <vt:lpstr>Bloom filters</vt:lpstr>
      <vt:lpstr>Bloom filters: demo</vt:lpstr>
      <vt:lpstr>Bloom filters</vt:lpstr>
      <vt:lpstr>Bloom filters</vt:lpstr>
      <vt:lpstr>Bloom filters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from Big Datasets</dc:title>
  <dc:creator>William Cohen</dc:creator>
  <cp:lastModifiedBy>William Cohen</cp:lastModifiedBy>
  <cp:revision>284</cp:revision>
  <dcterms:created xsi:type="dcterms:W3CDTF">2012-02-26T21:25:59Z</dcterms:created>
  <dcterms:modified xsi:type="dcterms:W3CDTF">2014-04-28T13:14:32Z</dcterms:modified>
</cp:coreProperties>
</file>