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17" r:id="rId2"/>
    <p:sldId id="518" r:id="rId3"/>
    <p:sldId id="519" r:id="rId4"/>
    <p:sldId id="442" r:id="rId5"/>
    <p:sldId id="443" r:id="rId6"/>
    <p:sldId id="444" r:id="rId7"/>
    <p:sldId id="445" r:id="rId8"/>
    <p:sldId id="448" r:id="rId9"/>
    <p:sldId id="449" r:id="rId10"/>
    <p:sldId id="446" r:id="rId11"/>
    <p:sldId id="450" r:id="rId12"/>
    <p:sldId id="451" r:id="rId13"/>
    <p:sldId id="452" r:id="rId14"/>
    <p:sldId id="454" r:id="rId15"/>
    <p:sldId id="453" r:id="rId16"/>
    <p:sldId id="463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4" r:id="rId46"/>
    <p:sldId id="485" r:id="rId47"/>
    <p:sldId id="486" r:id="rId48"/>
    <p:sldId id="487" r:id="rId49"/>
    <p:sldId id="488" r:id="rId50"/>
    <p:sldId id="489" r:id="rId51"/>
    <p:sldId id="490" r:id="rId52"/>
    <p:sldId id="491" r:id="rId53"/>
    <p:sldId id="492" r:id="rId54"/>
    <p:sldId id="493" r:id="rId55"/>
    <p:sldId id="494" r:id="rId56"/>
    <p:sldId id="495" r:id="rId57"/>
    <p:sldId id="496" r:id="rId58"/>
    <p:sldId id="497" r:id="rId59"/>
    <p:sldId id="498" r:id="rId60"/>
    <p:sldId id="499" r:id="rId61"/>
    <p:sldId id="500" r:id="rId62"/>
    <p:sldId id="501" r:id="rId63"/>
    <p:sldId id="502" r:id="rId64"/>
    <p:sldId id="503" r:id="rId65"/>
    <p:sldId id="504" r:id="rId66"/>
    <p:sldId id="505" r:id="rId67"/>
    <p:sldId id="506" r:id="rId68"/>
    <p:sldId id="507" r:id="rId69"/>
    <p:sldId id="508" r:id="rId70"/>
    <p:sldId id="509" r:id="rId71"/>
    <p:sldId id="510" r:id="rId72"/>
    <p:sldId id="511" r:id="rId73"/>
    <p:sldId id="512" r:id="rId74"/>
    <p:sldId id="513" r:id="rId75"/>
    <p:sldId id="514" r:id="rId76"/>
    <p:sldId id="515" r:id="rId77"/>
    <p:sldId id="516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88449" autoAdjust="0"/>
  </p:normalViewPr>
  <p:slideViewPr>
    <p:cSldViewPr snapToGrid="0" snapToObjects="1">
      <p:cViewPr varScale="1">
        <p:scale>
          <a:sx n="166" d="100"/>
          <a:sy n="166" d="100"/>
        </p:scale>
        <p:origin x="13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0EECE-483D-2F46-B110-83EF25AEDEC6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519F-AFDD-C741-8033-4AF14BD5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4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0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0A22FDB-8DE8-624C-9FF0-D60871931FCB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400">
                <a:solidFill>
                  <a:srgbClr val="000000"/>
                </a:solidFill>
                <a:latin typeface="Palatino" charset="0"/>
                <a:cs typeface="Palatino" charset="0"/>
                <a:sym typeface="Palatino" charset="0"/>
              </a:rPr>
              <a:t>Reduce must be commutative and associative</a:t>
            </a:r>
            <a:br>
              <a:rPr lang="en-US" sz="2400">
                <a:solidFill>
                  <a:srgbClr val="000000"/>
                </a:solidFill>
                <a:latin typeface="Palatino" charset="0"/>
                <a:cs typeface="Palatino" charset="0"/>
                <a:sym typeface="Palatino" charset="0"/>
              </a:rPr>
            </a:br>
            <a:r>
              <a:rPr lang="en-US" sz="2400">
                <a:solidFill>
                  <a:srgbClr val="000000"/>
                </a:solidFill>
                <a:latin typeface="Palatino" charset="0"/>
                <a:cs typeface="Palatino" charset="0"/>
                <a:sym typeface="Palatino" charset="0"/>
              </a:rPr>
              <a:t>Input and output formats must match</a:t>
            </a:r>
          </a:p>
          <a:p>
            <a:pPr eaLnBrk="1" hangingPunct="1">
              <a:spcBef>
                <a:spcPts val="2400"/>
              </a:spcBef>
            </a:pPr>
            <a:endParaRPr lang="en-US" sz="24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287-B79D-0449-B623-8ABDACCA6423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2ED2-D76C-034E-9A85-B08592AF0A3D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C6A1-E28A-E54D-A4B8-656634E6323C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3780589B-A031-0D43-BBBF-B00BB9BA5E04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F2BB-9898-F74D-B619-6EA068844969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C50D-C991-5541-AE44-19469C697D63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5BC8-51FB-D54B-B657-84B9A217DFD9}" type="datetime1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9CFF-3D29-1D49-8B7B-AC4F31658B23}" type="datetime1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0BB6-9B32-9E4E-AE9B-44759A74A9DC}" type="datetime1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5076-8268-844B-A0C3-D5B2A7CE39CE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BBD8-66EC-814B-9062-775A1C3B7A89}" type="datetime1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CC8C-9781-E747-912F-3E65475AAE1A}" type="datetime1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jimmylin/cloud-computing/SIGIR-2009/Lin-MapReduce-SIGIR2009.pdf" TargetMode="External"/><Relationship Id="rId4" Type="http://schemas.openxmlformats.org/officeDocument/2006/relationships/hyperlink" Target="http://code.google.com/edu/submissions/mapreduce-minilecture/listing.html" TargetMode="External"/><Relationship Id="rId5" Type="http://schemas.openxmlformats.org/officeDocument/2006/relationships/hyperlink" Target="http://code.google.com/edu/submissions/mapreduce/listin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220" y="4461193"/>
            <a:ext cx="7772400" cy="1470025"/>
          </a:xfrm>
        </p:spPr>
        <p:txBody>
          <a:bodyPr/>
          <a:lstStyle/>
          <a:p>
            <a:r>
              <a:rPr lang="en-US" dirty="0" smtClean="0"/>
              <a:t>10-605</a:t>
            </a:r>
            <a:br>
              <a:rPr lang="en-US" dirty="0" smtClean="0"/>
            </a:br>
            <a:r>
              <a:rPr lang="en-US" dirty="0" smtClean="0"/>
              <a:t>ML from Large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56" y="53789"/>
            <a:ext cx="4742144" cy="44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2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17595" y="4392736"/>
            <a:ext cx="4006423" cy="2587344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endCxn id="67" idx="1"/>
          </p:cNvCxnSpPr>
          <p:nvPr/>
        </p:nvCxnSpPr>
        <p:spPr>
          <a:xfrm>
            <a:off x="4272731" y="4057558"/>
            <a:ext cx="1915209" cy="7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02620" y="5022453"/>
            <a:ext cx="2085320" cy="79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882824" y="1984963"/>
            <a:ext cx="2347499" cy="2407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833" y="1537466"/>
            <a:ext cx="15678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07527" y="2435110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833" y="2969876"/>
            <a:ext cx="1388489" cy="609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2694" y="3286539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075" y="1238251"/>
            <a:ext cx="4006423" cy="300487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1094" y="1145893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139" y="3223051"/>
            <a:ext cx="1719836" cy="32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7114" y="2154596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66260" y="2523294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57223" y="2848917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0739" y="3346630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6260" y="3478005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03753" y="3662621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23" idx="3"/>
          </p:cNvCxnSpPr>
          <p:nvPr/>
        </p:nvCxnSpPr>
        <p:spPr>
          <a:xfrm flipV="1">
            <a:off x="4225498" y="2229557"/>
            <a:ext cx="1704539" cy="51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46442" y="2748260"/>
            <a:ext cx="1883595" cy="184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4224018" y="3243362"/>
            <a:ext cx="1627585" cy="24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353" y="4124809"/>
            <a:ext cx="15678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106047" y="5022453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353" y="5557219"/>
            <a:ext cx="1388489" cy="6097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21214" y="5873882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222" y="6334379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1790567" y="5766302"/>
            <a:ext cx="1808020" cy="320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85634" y="4741939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964780" y="5110637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55743" y="5436260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59259" y="5933973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4780" y="6065348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2273" y="6249964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119346" y="4488158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35407" y="1187082"/>
            <a:ext cx="3371833" cy="5425777"/>
            <a:chOff x="4835407" y="1187082"/>
            <a:chExt cx="3371833" cy="5425777"/>
          </a:xfrm>
        </p:grpSpPr>
        <p:grpSp>
          <p:nvGrpSpPr>
            <p:cNvPr id="11" name="Group 10"/>
            <p:cNvGrpSpPr/>
            <p:nvPr/>
          </p:nvGrpSpPr>
          <p:grpSpPr>
            <a:xfrm>
              <a:off x="4835407" y="1187082"/>
              <a:ext cx="3260843" cy="2899111"/>
              <a:chOff x="4835407" y="1187082"/>
              <a:chExt cx="3260843" cy="371523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076950" y="1685925"/>
                <a:ext cx="1714500" cy="80021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400" dirty="0" smtClean="0"/>
                  <a:t>C[x1] += D1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C[x1] += D2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….</a:t>
                </a:r>
                <a:endParaRPr lang="en-US" sz="1400" dirty="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810375" y="2565616"/>
                <a:ext cx="342900" cy="6191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059882" y="3215843"/>
                <a:ext cx="1714500" cy="7275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Logic to combine counter updates</a:t>
                </a:r>
                <a:endParaRPr lang="en-US" sz="1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35407" y="1238251"/>
                <a:ext cx="3260843" cy="366407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13050" y="1187082"/>
                <a:ext cx="2148345" cy="473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Reducer Machine 1</a:t>
                </a: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6200000">
                <a:off x="3989702" y="3141597"/>
                <a:ext cx="2696416" cy="3502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Merge Spill Files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18794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C[x2]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C[x2]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692136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18794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46397" y="4243130"/>
              <a:ext cx="3260843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07670" y="6243527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Machine 2</a:t>
              </a:r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6200000">
              <a:off x="4261707" y="5188417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53151" y="104552"/>
            <a:ext cx="472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holds for counter machines: you can count in parallel as no </a:t>
            </a:r>
            <a:r>
              <a:rPr lang="en-US" b="1" dirty="0" smtClean="0"/>
              <a:t>sort key</a:t>
            </a:r>
            <a:r>
              <a:rPr lang="en-US" dirty="0" smtClean="0"/>
              <a:t> is split across multiple reducer machines</a:t>
            </a:r>
          </a:p>
        </p:txBody>
      </p:sp>
    </p:spTree>
    <p:extLst>
      <p:ext uri="{BB962C8B-B14F-4D97-AF65-F5344CB8AC3E}">
        <p14:creationId xmlns:p14="http://schemas.microsoft.com/office/powerpoint/2010/main" val="3772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17595" y="4392736"/>
            <a:ext cx="4006423" cy="2587344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endCxn id="67" idx="1"/>
          </p:cNvCxnSpPr>
          <p:nvPr/>
        </p:nvCxnSpPr>
        <p:spPr>
          <a:xfrm>
            <a:off x="4272731" y="4057558"/>
            <a:ext cx="1915209" cy="7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02620" y="5022453"/>
            <a:ext cx="2085320" cy="79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882824" y="1984963"/>
            <a:ext cx="2347499" cy="2407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833" y="1537466"/>
            <a:ext cx="15678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07527" y="2435110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833" y="2969876"/>
            <a:ext cx="1388489" cy="609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2694" y="3286539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075" y="1238251"/>
            <a:ext cx="4006423" cy="300487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1094" y="1145893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139" y="3223051"/>
            <a:ext cx="1719836" cy="32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7114" y="2154596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66260" y="2523294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57223" y="2848917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0739" y="3346630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6260" y="3478005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03753" y="3662621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23" idx="3"/>
          </p:cNvCxnSpPr>
          <p:nvPr/>
        </p:nvCxnSpPr>
        <p:spPr>
          <a:xfrm flipV="1">
            <a:off x="4225498" y="2229557"/>
            <a:ext cx="1704539" cy="51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46442" y="2748260"/>
            <a:ext cx="1883595" cy="184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4224018" y="3243362"/>
            <a:ext cx="1627585" cy="24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353" y="4124809"/>
            <a:ext cx="15678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106047" y="5022453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353" y="5557219"/>
            <a:ext cx="1388489" cy="6097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21214" y="5873882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222" y="6334379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1790567" y="5766302"/>
            <a:ext cx="1808020" cy="320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85634" y="4741939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964780" y="5110637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55743" y="5436260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59259" y="5933973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4780" y="6065348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2273" y="6249964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119346" y="4488158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35407" y="1187082"/>
            <a:ext cx="3371833" cy="5425777"/>
            <a:chOff x="4835407" y="1187082"/>
            <a:chExt cx="3371833" cy="5425777"/>
          </a:xfrm>
        </p:grpSpPr>
        <p:grpSp>
          <p:nvGrpSpPr>
            <p:cNvPr id="11" name="Group 10"/>
            <p:cNvGrpSpPr/>
            <p:nvPr/>
          </p:nvGrpSpPr>
          <p:grpSpPr>
            <a:xfrm>
              <a:off x="4835407" y="1187082"/>
              <a:ext cx="3260843" cy="2899111"/>
              <a:chOff x="4835407" y="1187082"/>
              <a:chExt cx="3260843" cy="371523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076950" y="1685925"/>
                <a:ext cx="1714500" cy="80021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400" dirty="0" smtClean="0"/>
                  <a:t>C[x1] += D1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C[x1] += D2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….</a:t>
                </a:r>
                <a:endParaRPr lang="en-US" sz="1400" dirty="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810375" y="2565616"/>
                <a:ext cx="342900" cy="6191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059882" y="3215843"/>
                <a:ext cx="1714500" cy="7275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Logic to combine counter updates</a:t>
                </a:r>
                <a:endParaRPr lang="en-US" sz="1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35407" y="1238251"/>
                <a:ext cx="3260843" cy="366407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13050" y="1187082"/>
                <a:ext cx="2148345" cy="473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Reducer Machine 1</a:t>
                </a: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6200000">
                <a:off x="3989702" y="3141597"/>
                <a:ext cx="2696416" cy="3502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Merge Spill Files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18794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C[x2]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C[x2]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692136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18794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46397" y="4243130"/>
              <a:ext cx="3260843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07670" y="6243527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Machine 2</a:t>
              </a:r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6200000">
              <a:off x="4261707" y="5188417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Stream and Sort Counting  Distributed Counting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17595" y="4392736"/>
            <a:ext cx="4006423" cy="2587344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833" y="1537466"/>
            <a:ext cx="15678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07527" y="2435110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833" y="2969876"/>
            <a:ext cx="1388489" cy="609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2694" y="3286539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075" y="1238251"/>
            <a:ext cx="4006423" cy="300487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1094" y="1145893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 Machine 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139" y="3223051"/>
            <a:ext cx="1719836" cy="32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7114" y="2154596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66260" y="2523294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57223" y="2848917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0739" y="3346630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6260" y="3478005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03753" y="3662621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5353" y="4124809"/>
            <a:ext cx="15678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106047" y="5022453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353" y="5557219"/>
            <a:ext cx="1388489" cy="6097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21214" y="5873882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222" y="6334379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 Machine 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1790567" y="5766302"/>
            <a:ext cx="1808020" cy="320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85634" y="4741939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964780" y="5110637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55743" y="5436260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59259" y="5933973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4780" y="6065348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2273" y="6249964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119346" y="4488158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Stream and Sort Counting  Distributed Counting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0296" y="1253415"/>
            <a:ext cx="3945924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Mapper/counter machines run the “Map phase” of map-reduce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Input different subsets of the total inputs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Output (sort </a:t>
            </a:r>
            <a:r>
              <a:rPr lang="en-US" dirty="0" err="1" smtClean="0"/>
              <a:t>key,value</a:t>
            </a:r>
            <a:r>
              <a:rPr lang="en-US" dirty="0" smtClean="0"/>
              <a:t>) pairs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(</a:t>
            </a:r>
            <a:r>
              <a:rPr lang="en-US" dirty="0" err="1" smtClean="0"/>
              <a:t>key,value</a:t>
            </a:r>
            <a:r>
              <a:rPr lang="en-US" dirty="0" smtClean="0"/>
              <a:t>) pairs are </a:t>
            </a:r>
            <a:r>
              <a:rPr lang="en-US" b="1" dirty="0" smtClean="0"/>
              <a:t>partitioned based on the key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Pairs from each partition will be sent to a different reducer machine.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/>
          <p:cNvCxnSpPr>
            <a:endCxn id="67" idx="1"/>
          </p:cNvCxnSpPr>
          <p:nvPr/>
        </p:nvCxnSpPr>
        <p:spPr>
          <a:xfrm>
            <a:off x="4272731" y="4057558"/>
            <a:ext cx="1915209" cy="7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02620" y="5022453"/>
            <a:ext cx="2085320" cy="79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882824" y="1984963"/>
            <a:ext cx="2347499" cy="2407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225498" y="2229557"/>
            <a:ext cx="1704539" cy="51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46442" y="2748260"/>
            <a:ext cx="1883595" cy="184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166365" y="2963208"/>
            <a:ext cx="1627585" cy="24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119346" y="4488158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35407" y="1187082"/>
            <a:ext cx="3371833" cy="5425777"/>
            <a:chOff x="4835407" y="1187082"/>
            <a:chExt cx="3371833" cy="5425777"/>
          </a:xfrm>
        </p:grpSpPr>
        <p:grpSp>
          <p:nvGrpSpPr>
            <p:cNvPr id="11" name="Group 10"/>
            <p:cNvGrpSpPr/>
            <p:nvPr/>
          </p:nvGrpSpPr>
          <p:grpSpPr>
            <a:xfrm>
              <a:off x="4835407" y="1187082"/>
              <a:ext cx="3260843" cy="2899111"/>
              <a:chOff x="4835407" y="1187082"/>
              <a:chExt cx="3260843" cy="371523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076950" y="1685925"/>
                <a:ext cx="1714500" cy="80021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400" dirty="0" smtClean="0"/>
                  <a:t>C[x1] += D1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C[x1] += D2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….</a:t>
                </a:r>
                <a:endParaRPr lang="en-US" sz="1400" dirty="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810375" y="2565616"/>
                <a:ext cx="342900" cy="6191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059882" y="3215843"/>
                <a:ext cx="1714500" cy="7275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Logic to combine counter updates</a:t>
                </a:r>
                <a:endParaRPr lang="en-US" sz="1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35407" y="1238251"/>
                <a:ext cx="3260843" cy="366407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13050" y="1187082"/>
                <a:ext cx="2148345" cy="473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Reducer Machine 1</a:t>
                </a: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6200000">
                <a:off x="3989702" y="3141597"/>
                <a:ext cx="2696416" cy="3502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Merge Spill Files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18794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C[x2]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C[x2]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692136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18794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46397" y="4243130"/>
              <a:ext cx="3260843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07670" y="6243527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Machine 2</a:t>
              </a:r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6200000">
              <a:off x="4261707" y="5188417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Stream and Sort Counting  Distributed Counting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4521" y="1510456"/>
            <a:ext cx="2693614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shuffle/sort phrase:</a:t>
            </a:r>
          </a:p>
          <a:p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key,value</a:t>
            </a:r>
            <a:r>
              <a:rPr lang="en-US" dirty="0" smtClean="0"/>
              <a:t>) pairs from each</a:t>
            </a:r>
            <a:r>
              <a:rPr lang="en-US" b="1" dirty="0" smtClean="0"/>
              <a:t> partition </a:t>
            </a:r>
            <a:r>
              <a:rPr lang="en-US" dirty="0" smtClean="0"/>
              <a:t>are sent to the right reducer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reducer will </a:t>
            </a:r>
            <a:r>
              <a:rPr lang="en-US" b="1" dirty="0" smtClean="0"/>
              <a:t>sort</a:t>
            </a:r>
            <a:r>
              <a:rPr lang="en-US" dirty="0" smtClean="0"/>
              <a:t> the pairs together to get </a:t>
            </a:r>
            <a:r>
              <a:rPr lang="en-US" b="1" dirty="0" smtClean="0"/>
              <a:t>all the pairs with the same key together.</a:t>
            </a:r>
          </a:p>
          <a:p>
            <a:endParaRPr lang="en-US" b="1" dirty="0"/>
          </a:p>
          <a:p>
            <a:r>
              <a:rPr lang="en-US" dirty="0" smtClean="0"/>
              <a:t>The reduce phase: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Each reducer will scan through the sorted key-value pairs.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17595" y="4392736"/>
            <a:ext cx="4006423" cy="2587344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endCxn id="67" idx="1"/>
          </p:cNvCxnSpPr>
          <p:nvPr/>
        </p:nvCxnSpPr>
        <p:spPr>
          <a:xfrm>
            <a:off x="4272731" y="4057558"/>
            <a:ext cx="1915209" cy="7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02620" y="5022453"/>
            <a:ext cx="2085320" cy="79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882824" y="1984963"/>
            <a:ext cx="2347499" cy="2407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833" y="1537466"/>
            <a:ext cx="15678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07527" y="2435110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833" y="2969876"/>
            <a:ext cx="1388489" cy="609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2694" y="3286539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075" y="1238251"/>
            <a:ext cx="4006423" cy="300487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1094" y="1145893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139" y="3223051"/>
            <a:ext cx="1719836" cy="32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7114" y="2154596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66260" y="2523294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57223" y="2848917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0739" y="3346630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6260" y="3478005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03753" y="3662621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23" idx="3"/>
          </p:cNvCxnSpPr>
          <p:nvPr/>
        </p:nvCxnSpPr>
        <p:spPr>
          <a:xfrm flipV="1">
            <a:off x="4225498" y="2229557"/>
            <a:ext cx="1704539" cy="51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46442" y="2748260"/>
            <a:ext cx="1883595" cy="184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3"/>
          </p:cNvCxnSpPr>
          <p:nvPr/>
        </p:nvCxnSpPr>
        <p:spPr>
          <a:xfrm flipV="1">
            <a:off x="4224018" y="3243362"/>
            <a:ext cx="1627585" cy="244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353" y="4124809"/>
            <a:ext cx="15678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106047" y="5022453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353" y="5557219"/>
            <a:ext cx="1388489" cy="6097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21214" y="5873882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222" y="6334379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Counter Machine 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1790567" y="5766302"/>
            <a:ext cx="1808020" cy="320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85634" y="4741939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964780" y="5110637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55743" y="5436260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59259" y="5933973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4780" y="6065348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2273" y="6249964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119346" y="4488158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35407" y="1187082"/>
            <a:ext cx="3371833" cy="5425777"/>
            <a:chOff x="4835407" y="1187082"/>
            <a:chExt cx="3371833" cy="5425777"/>
          </a:xfrm>
        </p:grpSpPr>
        <p:grpSp>
          <p:nvGrpSpPr>
            <p:cNvPr id="11" name="Group 10"/>
            <p:cNvGrpSpPr/>
            <p:nvPr/>
          </p:nvGrpSpPr>
          <p:grpSpPr>
            <a:xfrm>
              <a:off x="4835407" y="1187082"/>
              <a:ext cx="3260843" cy="2899111"/>
              <a:chOff x="4835407" y="1187082"/>
              <a:chExt cx="3260843" cy="371523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076950" y="1685925"/>
                <a:ext cx="1714500" cy="80021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400" dirty="0" smtClean="0"/>
                  <a:t>C[x1] += D1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C[x1] += D2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….</a:t>
                </a:r>
                <a:endParaRPr lang="en-US" sz="1400" dirty="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6810375" y="2565616"/>
                <a:ext cx="342900" cy="6191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059882" y="3215843"/>
                <a:ext cx="1714500" cy="7275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Logic to combine counter updates</a:t>
                </a:r>
                <a:endParaRPr lang="en-US" sz="14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35407" y="1238251"/>
                <a:ext cx="3260843" cy="366407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13050" y="1187082"/>
                <a:ext cx="2148345" cy="473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Reducer Machine 1</a:t>
                </a:r>
                <a:endParaRPr lang="en-US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6200000">
                <a:off x="3989702" y="3141597"/>
                <a:ext cx="2696416" cy="3502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Merge Spill Files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18794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C[x2]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C[x2]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692136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18794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946397" y="4243130"/>
              <a:ext cx="3260843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07670" y="6243527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Machine 2</a:t>
              </a:r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 rot="16200000">
              <a:off x="4261707" y="5188417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Stream and Sort Counting  Distributed Counting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17595" y="3981269"/>
            <a:ext cx="2103489" cy="2684309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endCxn id="67" idx="1"/>
          </p:cNvCxnSpPr>
          <p:nvPr/>
        </p:nvCxnSpPr>
        <p:spPr>
          <a:xfrm>
            <a:off x="4282021" y="4057558"/>
            <a:ext cx="1915209" cy="770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111910" y="5022452"/>
            <a:ext cx="2085320" cy="79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72" idx="3"/>
          </p:cNvCxnSpPr>
          <p:nvPr/>
        </p:nvCxnSpPr>
        <p:spPr>
          <a:xfrm>
            <a:off x="3882824" y="1984963"/>
            <a:ext cx="1358994" cy="2407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833" y="1537466"/>
            <a:ext cx="156785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07527" y="2435110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833" y="2969876"/>
            <a:ext cx="1388489" cy="609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22694" y="3286539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075" y="1103869"/>
            <a:ext cx="2103489" cy="277400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7929" y="1166960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Process 1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139" y="3223051"/>
            <a:ext cx="1719836" cy="32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87114" y="2154596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66260" y="2523294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957223" y="2848917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60739" y="3346630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966260" y="3478005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03753" y="3662621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120826" y="1900815"/>
            <a:ext cx="700341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347580" y="2314977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402279" y="2744758"/>
            <a:ext cx="700341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502864" y="3223204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111910" y="2229559"/>
            <a:ext cx="1818127" cy="619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46442" y="2748260"/>
            <a:ext cx="1883595" cy="1842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094868" y="3162535"/>
            <a:ext cx="1750462" cy="2192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353" y="4124809"/>
            <a:ext cx="156785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example 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106047" y="5022453"/>
            <a:ext cx="313571" cy="4138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35353" y="5557219"/>
            <a:ext cx="1388489" cy="6097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21214" y="5873882"/>
            <a:ext cx="586495" cy="1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1222" y="6334379"/>
            <a:ext cx="229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Process 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16200000">
            <a:off x="1790567" y="5766302"/>
            <a:ext cx="1808020" cy="320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Partition/Sort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885634" y="4741939"/>
            <a:ext cx="460466" cy="595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964780" y="5110637"/>
            <a:ext cx="381321" cy="40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955743" y="5436260"/>
            <a:ext cx="390358" cy="316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59259" y="5933973"/>
            <a:ext cx="38684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4780" y="6065348"/>
            <a:ext cx="381321" cy="158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2273" y="6249964"/>
            <a:ext cx="343828" cy="31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3285138" y="4495924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3346100" y="4902320"/>
            <a:ext cx="700342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400799" y="5332101"/>
            <a:ext cx="700342" cy="2083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1384" y="5810547"/>
            <a:ext cx="379960" cy="246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86240" y="1576344"/>
            <a:ext cx="1714500" cy="624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C[x1] += D1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….</a:t>
            </a:r>
            <a:endParaRPr lang="en-US" sz="1400" dirty="0"/>
          </a:p>
        </p:txBody>
      </p:sp>
      <p:sp>
        <p:nvSpPr>
          <p:cNvPr id="27" name="Down Arrow 26"/>
          <p:cNvSpPr/>
          <p:nvPr/>
        </p:nvSpPr>
        <p:spPr>
          <a:xfrm>
            <a:off x="6819665" y="2262793"/>
            <a:ext cx="342900" cy="4831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69172" y="2770184"/>
            <a:ext cx="1714500" cy="5677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Logic to combine counter updates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5788115" y="1227011"/>
            <a:ext cx="2338032" cy="2859182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19602" y="123596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Reducer 1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16200000">
            <a:off x="4295153" y="2673775"/>
            <a:ext cx="2104093" cy="350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197230" y="4427463"/>
            <a:ext cx="1714500" cy="80021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400" dirty="0" smtClean="0"/>
              <a:t>C[x2] += D1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C[x2] += D2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….</a:t>
            </a:r>
            <a:endParaRPr lang="en-US" sz="1400" dirty="0"/>
          </a:p>
        </p:txBody>
      </p:sp>
      <p:sp>
        <p:nvSpPr>
          <p:cNvPr id="68" name="Down Arrow 67"/>
          <p:cNvSpPr/>
          <p:nvPr/>
        </p:nvSpPr>
        <p:spPr>
          <a:xfrm>
            <a:off x="6930655" y="5134911"/>
            <a:ext cx="342900" cy="4122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197230" y="5567097"/>
            <a:ext cx="1714500" cy="4845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combine counter updates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5820226" y="4243130"/>
            <a:ext cx="2321749" cy="2326248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339799" y="619685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Reducer 2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 rot="16200000">
            <a:off x="4270997" y="5188417"/>
            <a:ext cx="1941642" cy="3502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3402560" y="3877876"/>
            <a:ext cx="821458" cy="20831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Distributed Stream-and-Sort</a:t>
            </a:r>
            <a:r>
              <a:rPr lang="en-US" sz="2400" smtClean="0">
                <a:solidFill>
                  <a:schemeClr val="accent1"/>
                </a:solidFill>
                <a:sym typeface="Wingdings" pitchFamily="2" charset="2"/>
              </a:rPr>
              <a:t>: </a:t>
            </a:r>
            <a:br>
              <a:rPr lang="en-US" sz="2400" smtClean="0">
                <a:solidFill>
                  <a:schemeClr val="accent1"/>
                </a:solidFill>
                <a:sym typeface="Wingdings" pitchFamily="2" charset="2"/>
              </a:rPr>
            </a:br>
            <a:r>
              <a:rPr lang="en-US" sz="2400" smtClean="0">
                <a:solidFill>
                  <a:schemeClr val="accent1"/>
                </a:solidFill>
                <a:sym typeface="Wingdings" pitchFamily="2" charset="2"/>
              </a:rPr>
              <a:t>Map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, Shuffle-Sort</a:t>
            </a:r>
            <a:r>
              <a:rPr lang="en-US" sz="2400" smtClean="0">
                <a:solidFill>
                  <a:schemeClr val="accent1"/>
                </a:solidFill>
                <a:sym typeface="Wingdings" pitchFamily="2" charset="2"/>
              </a:rPr>
              <a:t>, Reduce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07849" y="1181099"/>
            <a:ext cx="3304635" cy="5649373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894662" y="124411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Distributed Shuffle-Sort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as Parallel </a:t>
            </a:r>
            <a:br>
              <a:rPr lang="en-US" dirty="0" smtClean="0"/>
            </a:br>
            <a:r>
              <a:rPr lang="en-US" dirty="0" smtClean="0"/>
              <a:t>Stream-and-sort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11222" y="1103869"/>
            <a:ext cx="7930753" cy="5726604"/>
            <a:chOff x="211222" y="1103869"/>
            <a:chExt cx="7930753" cy="5726604"/>
          </a:xfrm>
        </p:grpSpPr>
        <p:sp>
          <p:nvSpPr>
            <p:cNvPr id="5" name="Rectangle 4"/>
            <p:cNvSpPr/>
            <p:nvPr/>
          </p:nvSpPr>
          <p:spPr>
            <a:xfrm>
              <a:off x="217595" y="3981269"/>
              <a:ext cx="2103489" cy="2684309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282021" y="4057558"/>
              <a:ext cx="1915209" cy="770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111910" y="5022452"/>
              <a:ext cx="2085320" cy="793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882824" y="1984963"/>
              <a:ext cx="1358994" cy="24077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225498" y="1984963"/>
              <a:ext cx="1613327" cy="451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6833" y="1537466"/>
              <a:ext cx="1567857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example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example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example 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….</a:t>
              </a:r>
              <a:endParaRPr lang="en-US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107527" y="2435110"/>
              <a:ext cx="313571" cy="4138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6833" y="2969876"/>
              <a:ext cx="1388489" cy="6097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Counting logic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922694" y="3286539"/>
              <a:ext cx="586495" cy="10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19075" y="1103869"/>
              <a:ext cx="2103489" cy="2774007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29" y="1166960"/>
              <a:ext cx="2296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Map Process 1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 rot="16200000">
              <a:off x="1836139" y="3223051"/>
              <a:ext cx="1719836" cy="3203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Partition/Sort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887114" y="2154596"/>
              <a:ext cx="460466" cy="5953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966260" y="2523294"/>
              <a:ext cx="381321" cy="4013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957223" y="2848917"/>
              <a:ext cx="390358" cy="316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960739" y="3346630"/>
              <a:ext cx="38684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966260" y="3478005"/>
              <a:ext cx="381321" cy="158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003753" y="3662621"/>
              <a:ext cx="343828" cy="3194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3120826" y="1900815"/>
              <a:ext cx="700341" cy="2083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1</a:t>
              </a:r>
              <a:endParaRPr lang="en-US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47580" y="2314977"/>
              <a:ext cx="700341" cy="20831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2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402279" y="2744758"/>
              <a:ext cx="700341" cy="20831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3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2864" y="3223204"/>
              <a:ext cx="379960" cy="246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111910" y="2229559"/>
              <a:ext cx="1818127" cy="619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046442" y="2748260"/>
              <a:ext cx="1883595" cy="1842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094868" y="3162535"/>
              <a:ext cx="1750462" cy="2192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35353" y="4124809"/>
              <a:ext cx="1567857" cy="10772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example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example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example 3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….</a:t>
              </a:r>
              <a:endParaRPr lang="en-US" dirty="0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1106047" y="5022453"/>
              <a:ext cx="313571" cy="413807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5353" y="5557219"/>
              <a:ext cx="1388489" cy="6097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Counting logic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921214" y="5873882"/>
              <a:ext cx="586495" cy="10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11222" y="6334379"/>
              <a:ext cx="2296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Map Process 2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 rot="16200000">
              <a:off x="1790567" y="5766302"/>
              <a:ext cx="1808020" cy="32032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Partition/Sort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885634" y="4741939"/>
              <a:ext cx="460466" cy="5953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964780" y="5110637"/>
              <a:ext cx="381321" cy="4013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955743" y="5436260"/>
              <a:ext cx="390358" cy="316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959259" y="5933973"/>
              <a:ext cx="38684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964780" y="6065348"/>
              <a:ext cx="381321" cy="158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002273" y="6249964"/>
              <a:ext cx="343828" cy="3194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3285138" y="4495924"/>
              <a:ext cx="700342" cy="20831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1</a:t>
              </a:r>
              <a:endParaRPr lang="en-US" sz="1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346100" y="4902320"/>
              <a:ext cx="700342" cy="2083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2</a:t>
              </a:r>
              <a:endParaRPr lang="en-US" sz="14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400799" y="5332101"/>
              <a:ext cx="700342" cy="20831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3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01384" y="5810547"/>
              <a:ext cx="379960" cy="246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86240" y="1576344"/>
              <a:ext cx="1714500" cy="6244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C[x1]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C[x1]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6819665" y="2262793"/>
              <a:ext cx="342900" cy="48312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069172" y="2770184"/>
              <a:ext cx="1714500" cy="5677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Logic to combine counter updates</a:t>
              </a:r>
              <a:endParaRPr lang="en-US" sz="14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88115" y="1227011"/>
              <a:ext cx="2338032" cy="2859182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19602" y="1235963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1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 rot="16200000">
              <a:off x="4295153" y="2673775"/>
              <a:ext cx="2104093" cy="35028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723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C[x2]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C[x2]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693065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19723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20226" y="4243130"/>
              <a:ext cx="2321749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39799" y="6196858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Reducer 2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 rot="16200000">
              <a:off x="4270997" y="5188417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402560" y="3877876"/>
              <a:ext cx="821458" cy="2083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Spill n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07849" y="1181099"/>
              <a:ext cx="3304635" cy="5649373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94662" y="1244115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Distributed Shuffle-Sort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3402"/>
            <a:ext cx="5151863" cy="3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81100"/>
            <a:ext cx="568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implementation: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at </a:t>
            </a:r>
            <a:r>
              <a:rPr lang="en-US" dirty="0" err="1" smtClean="0"/>
              <a:t>input.txt</a:t>
            </a:r>
            <a:r>
              <a:rPr lang="en-US" dirty="0" smtClean="0"/>
              <a:t> | MAP | sort | REDUCE &gt; </a:t>
            </a:r>
            <a:r>
              <a:rPr lang="en-US" dirty="0" err="1" smtClean="0"/>
              <a:t>output.txt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20937" y="1471961"/>
            <a:ext cx="3088887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Split the input across N mapper machines: input1.txt, 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 parallel, run N mappers </a:t>
            </a:r>
            <a:r>
              <a:rPr lang="en-US" dirty="0" err="1" smtClean="0"/>
              <a:t>mout.txt</a:t>
            </a:r>
            <a:r>
              <a:rPr lang="en-US" dirty="0" smtClean="0"/>
              <a:t>, mout2.txt,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parallel, </a:t>
            </a:r>
            <a:r>
              <a:rPr lang="en-US" dirty="0" smtClean="0"/>
              <a:t>partition </a:t>
            </a:r>
            <a:r>
              <a:rPr lang="en-US" dirty="0" err="1" smtClean="0"/>
              <a:t>mouti.txt</a:t>
            </a:r>
            <a:r>
              <a:rPr lang="en-US" dirty="0" smtClean="0"/>
              <a:t> for the M mapper machines: part1.1.txt, part1.2..txt,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partN.M.txt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parallel, </a:t>
            </a:r>
            <a:r>
              <a:rPr lang="en-US" dirty="0" smtClean="0"/>
              <a:t>send each partition to the right reducer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457200" y="296011"/>
            <a:ext cx="8229600" cy="9064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3402"/>
            <a:ext cx="5151863" cy="3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81100"/>
            <a:ext cx="568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implementation: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at </a:t>
            </a:r>
            <a:r>
              <a:rPr lang="en-US" dirty="0" err="1" smtClean="0"/>
              <a:t>input.txt</a:t>
            </a:r>
            <a:r>
              <a:rPr lang="en-US" dirty="0" smtClean="0"/>
              <a:t> | MAP | sort | REDUCE &gt; </a:t>
            </a:r>
            <a:r>
              <a:rPr lang="en-US" dirty="0" err="1" smtClean="0"/>
              <a:t>output.txt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26583" y="1319599"/>
            <a:ext cx="317795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How could you </a:t>
            </a:r>
            <a:r>
              <a:rPr lang="en-US" smtClean="0"/>
              <a:t>parallelize this?</a:t>
            </a:r>
            <a:endParaRPr lang="en-US" dirty="0"/>
          </a:p>
        </p:txBody>
      </p:sp>
      <p:pic>
        <p:nvPicPr>
          <p:cNvPr id="7" name="Picture 3" descr="Pulp-O-Mizer_Cover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83" y="1995696"/>
            <a:ext cx="3177956" cy="48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1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HW1b is going out today</a:t>
            </a:r>
          </a:p>
          <a:p>
            <a:r>
              <a:rPr lang="en-US" dirty="0" smtClean="0"/>
              <a:t>You should now be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autolab</a:t>
            </a:r>
            <a:endParaRPr lang="en-US" dirty="0" smtClean="0"/>
          </a:p>
          <a:p>
            <a:pPr lvl="1"/>
            <a:r>
              <a:rPr lang="en-US" dirty="0" smtClean="0"/>
              <a:t>have a an account on ’stoat’</a:t>
            </a:r>
          </a:p>
          <a:p>
            <a:pPr lvl="2"/>
            <a:r>
              <a:rPr lang="en-US" dirty="0" smtClean="0"/>
              <a:t>a locally-administered Hadoop cluster</a:t>
            </a:r>
          </a:p>
          <a:p>
            <a:pPr lvl="1"/>
            <a:r>
              <a:rPr lang="en-US" dirty="0" smtClean="0"/>
              <a:t>shortly receive a coupon for Amazon Web Services (AWS) for $50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problems to 10605-instructors@cs but please check </a:t>
            </a:r>
            <a:r>
              <a:rPr lang="en-US" smtClean="0"/>
              <a:t>the class web site first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3402"/>
            <a:ext cx="5151863" cy="3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81100"/>
            <a:ext cx="568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implementation: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at </a:t>
            </a:r>
            <a:r>
              <a:rPr lang="en-US" dirty="0" err="1" smtClean="0"/>
              <a:t>input.txt</a:t>
            </a:r>
            <a:r>
              <a:rPr lang="en-US" dirty="0" smtClean="0"/>
              <a:t> | MAP | sort | REDUCE &gt; </a:t>
            </a:r>
            <a:r>
              <a:rPr lang="en-US" dirty="0" err="1" smtClean="0"/>
              <a:t>output.txt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20937" y="1471961"/>
            <a:ext cx="3088887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parallel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N mappers </a:t>
            </a:r>
            <a:r>
              <a:rPr lang="en-US" dirty="0" err="1" smtClean="0"/>
              <a:t>mout.txt</a:t>
            </a:r>
            <a:r>
              <a:rPr lang="en-US" dirty="0" smtClean="0"/>
              <a:t>, mout2.txt,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Partition </a:t>
            </a:r>
            <a:r>
              <a:rPr lang="en-US" dirty="0" err="1" smtClean="0"/>
              <a:t>mouti.txt</a:t>
            </a:r>
            <a:r>
              <a:rPr lang="en-US" dirty="0" smtClean="0"/>
              <a:t> for the M mapper machines: part1.1.txt, part1.2..txt,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partN.M.txt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end each partition to the right reducer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3402"/>
            <a:ext cx="5151863" cy="3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81100"/>
            <a:ext cx="568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implementation: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at </a:t>
            </a:r>
            <a:r>
              <a:rPr lang="en-US" dirty="0" err="1" smtClean="0"/>
              <a:t>input.txt</a:t>
            </a:r>
            <a:r>
              <a:rPr lang="en-US" dirty="0" smtClean="0"/>
              <a:t> | MAP | sort | REDUCE &gt; </a:t>
            </a:r>
            <a:r>
              <a:rPr lang="en-US" dirty="0" err="1" smtClean="0"/>
              <a:t>output.txt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09787" y="1181100"/>
            <a:ext cx="308888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Partition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9787" y="2334573"/>
            <a:ext cx="3088887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In parallel: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Accept N partition files, part1.j.txt, 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partN.j.txt</a:t>
            </a: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Sort/merge them together to </a:t>
            </a:r>
            <a:r>
              <a:rPr lang="en-US" dirty="0" err="1" smtClean="0"/>
              <a:t>rinj.txt</a:t>
            </a:r>
            <a:endParaRPr lang="en-US" dirty="0" smtClean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Reduce to get the final result (reduce output for each key in partition j)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If necessary concatenate the reducer outputs to a single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3402"/>
            <a:ext cx="5151863" cy="3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81100"/>
            <a:ext cx="5687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implementation: 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at </a:t>
            </a:r>
            <a:r>
              <a:rPr lang="en-US" dirty="0" err="1" smtClean="0"/>
              <a:t>input.txt</a:t>
            </a:r>
            <a:r>
              <a:rPr lang="en-US" dirty="0" smtClean="0"/>
              <a:t> | MAP | sort | REDUCE &gt; </a:t>
            </a:r>
            <a:r>
              <a:rPr lang="en-US" dirty="0" err="1" smtClean="0"/>
              <a:t>output.txt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09787" y="1181100"/>
            <a:ext cx="3088887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parallel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Partition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9787" y="2334573"/>
            <a:ext cx="3088887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In parallel: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Accept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Merge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0507" y="4488297"/>
            <a:ext cx="247557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 defTabSz="914400"/>
            <a:r>
              <a:rPr lang="en-US" sz="2400" dirty="0"/>
              <a:t>You could do this easily as a class </a:t>
            </a:r>
            <a:r>
              <a:rPr lang="en-US" sz="2400" dirty="0" smtClean="0"/>
              <a:t>project ... </a:t>
            </a:r>
            <a:r>
              <a:rPr lang="en-US" sz="2400" dirty="0"/>
              <a:t>b</a:t>
            </a:r>
            <a:r>
              <a:rPr lang="en-US" sz="2400" dirty="0" smtClean="0"/>
              <a:t>ut </a:t>
            </a:r>
            <a:r>
              <a:rPr lang="mr-IN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5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1"/>
          <p:cNvSpPr>
            <a:spLocks/>
          </p:cNvSpPr>
          <p:nvPr/>
        </p:nvSpPr>
        <p:spPr bwMode="auto">
          <a:xfrm>
            <a:off x="714375" y="2196703"/>
            <a:ext cx="6866930" cy="456307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3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INTERNET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Motivating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Example*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02" y="1616273"/>
            <a:ext cx="8902898" cy="5241727"/>
          </a:xfrm>
        </p:spPr>
        <p:txBody>
          <a:bodyPr>
            <a:normAutofit lnSpcReduction="10000"/>
          </a:bodyPr>
          <a:lstStyle/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8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600" dirty="0" smtClean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357175" indent="-169658">
              <a:spcBef>
                <a:spcPts val="1494"/>
              </a:spcBef>
            </a:pPr>
            <a:endParaRPr lang="en-US" sz="16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87517" indent="0">
              <a:spcBef>
                <a:spcPts val="1494"/>
              </a:spcBef>
              <a:buNone/>
            </a:pPr>
            <a:r>
              <a:rPr lang="en-US" sz="1600" dirty="0" smtClean="0">
                <a:latin typeface="Palatino" charset="0"/>
                <a:ea typeface="ヒラギノ明朝 ProN W3" charset="0"/>
                <a:cs typeface="ヒラギノ明朝 ProN W3" charset="0"/>
              </a:rPr>
              <a:t>* </a:t>
            </a:r>
            <a:r>
              <a:rPr lang="en-US" sz="1600" dirty="0">
                <a:latin typeface="Palatino" charset="0"/>
                <a:ea typeface="ヒラギノ明朝 ProN W3" charset="0"/>
                <a:cs typeface="ヒラギノ明朝 ProN W3" charset="0"/>
              </a:rPr>
              <a:t>not </a:t>
            </a:r>
            <a:r>
              <a:rPr lang="en-US" sz="1600" dirty="0" smtClean="0">
                <a:latin typeface="Palatino" charset="0"/>
                <a:ea typeface="ヒラギノ明朝 ProN W3" charset="0"/>
                <a:cs typeface="ヒラギノ明朝 ProN W3" charset="0"/>
              </a:rPr>
              <a:t>to </a:t>
            </a:r>
            <a:r>
              <a:rPr lang="en-US" sz="1600" dirty="0">
                <a:latin typeface="Palatino" charset="0"/>
                <a:ea typeface="ヒラギノ明朝 ProN W3" charset="0"/>
                <a:cs typeface="ヒラギノ明朝 ProN W3" charset="0"/>
              </a:rPr>
              <a:t>scale</a:t>
            </a:r>
          </a:p>
        </p:txBody>
      </p:sp>
      <p:sp>
        <p:nvSpPr>
          <p:cNvPr id="28676" name="Oval 4"/>
          <p:cNvSpPr>
            <a:spLocks/>
          </p:cNvSpPr>
          <p:nvPr/>
        </p:nvSpPr>
        <p:spPr bwMode="auto">
          <a:xfrm rot="10800000" flipH="1">
            <a:off x="5697140" y="5960641"/>
            <a:ext cx="71438" cy="80367"/>
          </a:xfrm>
          <a:prstGeom prst="ellipse">
            <a:avLst/>
          </a:prstGeom>
          <a:solidFill>
            <a:srgbClr val="0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rot="10800000" flipH="1" flipV="1">
            <a:off x="5883128" y="6013979"/>
            <a:ext cx="1226020" cy="976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7304485" y="5250656"/>
            <a:ext cx="2034853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Your dataset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Hadoop: Distributed Stream-and-Sort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95896"/>
            <a:ext cx="4527395" cy="342557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65181" y="4002548"/>
            <a:ext cx="3088887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parallel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Partition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5181" y="5156021"/>
            <a:ext cx="3088887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In parallel: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Accept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Merge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60088"/>
            <a:ext cx="82296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Robustness</a:t>
            </a:r>
            <a:r>
              <a:rPr lang="en-US" dirty="0" smtClean="0"/>
              <a:t>: with 10,000 machines, machines and disk drives fail </a:t>
            </a:r>
            <a:r>
              <a:rPr lang="en-US" i="1" dirty="0" smtClean="0"/>
              <a:t>all the time.</a:t>
            </a:r>
          </a:p>
          <a:p>
            <a:r>
              <a:rPr lang="en-US" dirty="0" smtClean="0"/>
              <a:t>How do you detect and recover?</a:t>
            </a:r>
          </a:p>
          <a:p>
            <a:endParaRPr lang="en-US" dirty="0" smtClean="0"/>
          </a:p>
          <a:p>
            <a:r>
              <a:rPr lang="en-US" b="1" dirty="0" smtClean="0"/>
              <a:t>Efficiency</a:t>
            </a:r>
            <a:r>
              <a:rPr lang="en-US" dirty="0" smtClean="0"/>
              <a:t>: with many jobs and programmers, how do you balance the loads? How do you limit network traffic and file </a:t>
            </a:r>
            <a:r>
              <a:rPr lang="en-US" dirty="0" err="1" smtClean="0"/>
              <a:t>i</a:t>
            </a:r>
            <a:r>
              <a:rPr lang="en-US" dirty="0" smtClean="0"/>
              <a:t>/o?</a:t>
            </a:r>
          </a:p>
          <a:p>
            <a:endParaRPr lang="en-US" dirty="0"/>
          </a:p>
          <a:p>
            <a:r>
              <a:rPr lang="en-US" b="1" dirty="0" smtClean="0"/>
              <a:t>Usability</a:t>
            </a:r>
            <a:r>
              <a:rPr lang="en-US" dirty="0" smtClean="0"/>
              <a:t>:  can programmers keep track of their data and jobs?</a:t>
            </a:r>
          </a:p>
        </p:txBody>
      </p:sp>
    </p:spTree>
    <p:extLst>
      <p:ext uri="{BB962C8B-B14F-4D97-AF65-F5344CB8AC3E}">
        <p14:creationId xmlns:p14="http://schemas.microsoft.com/office/powerpoint/2010/main" val="1409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151930"/>
            <a:ext cx="7358063" cy="3330773"/>
          </a:xfrm>
        </p:spPr>
        <p:txBody>
          <a:bodyPr/>
          <a:lstStyle/>
          <a:p>
            <a:pPr eaLnBrk="1" hangingPunct="1"/>
            <a:r>
              <a:rPr lang="en-US" sz="5300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r>
              <a:rPr lang="en-US" sz="5300" dirty="0" smtClean="0">
                <a:latin typeface="Palatino" charset="0"/>
                <a:ea typeface="ヒラギノ明朝 ProN W3" charset="0"/>
                <a:cs typeface="ヒラギノ明朝 ProN W3" charset="0"/>
              </a:rPr>
              <a:t>: Intro</a:t>
            </a:r>
            <a:endParaRPr lang="en-US" sz="5300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1622" y="4085331"/>
            <a:ext cx="7358063" cy="1370935"/>
          </a:xfrm>
        </p:spPr>
        <p:txBody>
          <a:bodyPr>
            <a:noAutofit/>
          </a:bodyPr>
          <a:lstStyle/>
          <a:p>
            <a:pPr marL="892937" lvl="1">
              <a:buFont typeface="Zapf Dingbats" charset="0"/>
              <a:buChar char="•"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pilfered from: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Alona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Fyshe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, 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Jimmy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Lin, Google,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Cloudera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205465" lvl="2">
              <a:buFont typeface="Zapf Dingbats" charset="0"/>
              <a:buChar char="•"/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 </a:t>
            </a:r>
            <a:r>
              <a:rPr lang="en-US" sz="1300" u="sng" dirty="0">
                <a:latin typeface="Arial" charset="0"/>
                <a:ea typeface="ＭＳ Ｐゴシック" charset="0"/>
                <a:cs typeface="ＭＳ Ｐゴシック" charset="0"/>
                <a:sym typeface="Arial" charset="0"/>
                <a:hlinkClick r:id="rId3"/>
              </a:rPr>
              <a:t>http://www.umiacs.umd.edu/~jimmylin/cloud-computing/SIGIR-2009/Lin-MapReduce-SIGIR2009.pdf</a:t>
            </a:r>
            <a:endParaRPr lang="en-US" sz="13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205465" lvl="2">
              <a:buFont typeface="Zapf Dingbats" charset="0"/>
              <a:buChar char="•"/>
            </a:pPr>
            <a:r>
              <a:rPr lang="en-US" sz="1300" u="sng" dirty="0" smtClean="0">
                <a:latin typeface="Palatino" charset="0"/>
                <a:ea typeface="ヒラギノ明朝 ProN W3" charset="0"/>
                <a:cs typeface="ヒラギノ明朝 ProN W3" charset="0"/>
                <a:hlinkClick r:id="rId4"/>
              </a:rPr>
              <a:t>http</a:t>
            </a:r>
            <a:r>
              <a:rPr lang="en-US" sz="1300" u="sng" dirty="0">
                <a:latin typeface="Palatino" charset="0"/>
                <a:ea typeface="ヒラギノ明朝 ProN W3" charset="0"/>
                <a:cs typeface="ヒラギノ明朝 ProN W3" charset="0"/>
                <a:hlinkClick r:id="rId4"/>
              </a:rPr>
              <a:t>://code.google.com/edu/submissions/mapreduce-minilecture/listing.html</a:t>
            </a:r>
            <a:endParaRPr lang="en-US" sz="1300" u="sng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205465" lvl="2">
              <a:buFont typeface="Zapf Dingbats" charset="0"/>
              <a:buChar char="•"/>
            </a:pPr>
            <a:r>
              <a:rPr lang="en-US" sz="1300" u="sng" dirty="0">
                <a:latin typeface="Palatino" charset="0"/>
                <a:ea typeface="ヒラギノ明朝 ProN W3" charset="0"/>
                <a:cs typeface="ヒラギノ明朝 ProN W3" charset="0"/>
                <a:hlinkClick r:id="rId5"/>
              </a:rPr>
              <a:t>http://code.google.com/edu/submissions/mapreduce/listing.html</a:t>
            </a:r>
            <a:endParaRPr lang="en-US" sz="13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0" indent="0"/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Surprise, you mapreduced!</a:t>
            </a: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714500"/>
            <a:ext cx="8402836" cy="4723805"/>
          </a:xfrm>
        </p:spPr>
        <p:txBody>
          <a:bodyPr/>
          <a:lstStyle/>
          <a:p>
            <a:pPr marL="580409">
              <a:defRPr/>
            </a:pPr>
            <a:r>
              <a:rPr lang="en-US" sz="2200" dirty="0" err="1">
                <a:latin typeface="Palatino" charset="0"/>
                <a:ea typeface="ヒラギノ明朝 ProN W3" charset="0"/>
                <a:cs typeface="ヒラギノ明朝 ProN W3" charset="0"/>
              </a:rPr>
              <a:t>Mapreduce</a:t>
            </a:r>
            <a:r>
              <a:rPr lang="en-US" sz="2200" dirty="0">
                <a:latin typeface="Palatino" charset="0"/>
                <a:ea typeface="ヒラギノ明朝 ProN W3" charset="0"/>
                <a:cs typeface="ヒラギノ明朝 ProN W3" charset="0"/>
              </a:rPr>
              <a:t> has three main phases</a:t>
            </a:r>
          </a:p>
          <a:p>
            <a:pPr marL="892937" lvl="1">
              <a:defRPr/>
            </a:pPr>
            <a:r>
              <a:rPr lang="en-US" sz="2200" dirty="0">
                <a:latin typeface="Palatino" charset="0"/>
                <a:ea typeface="ヒラギノ明朝 ProN W3" charset="0"/>
                <a:cs typeface="ヒラギノ明朝 ProN W3" charset="0"/>
              </a:rPr>
              <a:t>Map (send each input record to a key)</a:t>
            </a:r>
          </a:p>
          <a:p>
            <a:pPr marL="892937" lvl="1">
              <a:defRPr/>
            </a:pPr>
            <a:r>
              <a:rPr lang="en-US" sz="2200" dirty="0">
                <a:latin typeface="Palatino" charset="0"/>
                <a:ea typeface="ヒラギノ明朝 ProN W3" charset="0"/>
                <a:cs typeface="ヒラギノ明朝 ProN W3" charset="0"/>
              </a:rPr>
              <a:t>Sort (put all of one key in the same place)</a:t>
            </a:r>
          </a:p>
          <a:p>
            <a:pPr marL="1205465" lvl="2">
              <a:defRPr/>
            </a:pPr>
            <a:r>
              <a:rPr lang="en-US" sz="2200" dirty="0">
                <a:latin typeface="Palatino" charset="0"/>
                <a:ea typeface="ヒラギノ明朝 ProN W3" charset="0"/>
                <a:cs typeface="ヒラギノ明朝 ProN W3" charset="0"/>
              </a:rPr>
              <a:t>handled behind the scenes</a:t>
            </a:r>
          </a:p>
          <a:p>
            <a:pPr marL="892937" lvl="1">
              <a:defRPr/>
            </a:pPr>
            <a:r>
              <a:rPr lang="en-US" sz="2200" dirty="0">
                <a:latin typeface="Palatino" charset="0"/>
                <a:ea typeface="ヒラギノ明朝 ProN W3" charset="0"/>
                <a:cs typeface="ヒラギノ明朝 ProN W3" charset="0"/>
              </a:rPr>
              <a:t>Reduce (operate on each key and its set of values)</a:t>
            </a:r>
          </a:p>
          <a:p>
            <a:pPr marL="892937" lvl="1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Terms come from functional programming:</a:t>
            </a:r>
          </a:p>
          <a:p>
            <a:pPr marL="1205465" lvl="2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map(lambda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x:x.upper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(),["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william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","w","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cohen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</a:rPr>
              <a:t>"])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['WILLIAM', 'W', 'COHEN']</a:t>
            </a:r>
          </a:p>
          <a:p>
            <a:pPr marL="1205465" lvl="2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reduce(lambda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x,y:x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+"-"+y,["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william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","w","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cohen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"])</a:t>
            </a:r>
            <a:r>
              <a:rPr lang="ja-JP" alt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”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william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-w-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cohen</a:t>
            </a:r>
            <a:r>
              <a:rPr lang="ja-JP" altLang="en-US" sz="2000" dirty="0">
                <a:solidFill>
                  <a:schemeClr val="bg1">
                    <a:lumMod val="5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Wingdings" charset="0"/>
              </a:rPr>
              <a:t>”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Palatino" charset="0"/>
              <a:ea typeface="ヒラギノ明朝 ProN W3" charset="0"/>
              <a:cs typeface="ヒラギノ明朝 ProN W3" charset="0"/>
              <a:sym typeface="Wingdings" charset="0"/>
            </a:endParaRPr>
          </a:p>
          <a:p>
            <a:pPr marL="1205465" lvl="2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  <a:sym typeface="Wingdings" charset="0"/>
            </a:endParaRPr>
          </a:p>
          <a:p>
            <a:pPr marL="1205465" lvl="2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205465" lvl="2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Mapreduce overview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96" y="1812727"/>
            <a:ext cx="60130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3"/>
          <p:cNvSpPr>
            <a:spLocks/>
          </p:cNvSpPr>
          <p:nvPr/>
        </p:nvSpPr>
        <p:spPr bwMode="auto">
          <a:xfrm>
            <a:off x="2482453" y="1759148"/>
            <a:ext cx="1366242" cy="4830961"/>
          </a:xfrm>
          <a:prstGeom prst="roundRect">
            <a:avLst>
              <a:gd name="adj" fmla="val 9801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Map</a:t>
            </a: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196953" y="1768078"/>
            <a:ext cx="1875234" cy="4830961"/>
          </a:xfrm>
          <a:prstGeom prst="roundRect">
            <a:avLst>
              <a:gd name="adj" fmla="val 7139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Shuffle/Sort</a:t>
            </a:r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6241852" y="3125391"/>
            <a:ext cx="1875234" cy="3464719"/>
          </a:xfrm>
          <a:prstGeom prst="roundRect">
            <a:avLst>
              <a:gd name="adj" fmla="val 7139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anchor="b"/>
          <a:lstStyle/>
          <a:p>
            <a:pPr algn="l">
              <a:defRPr/>
            </a:pP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  <a:sym typeface="Palatino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18990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0483" name="Picture 3" descr="Screen shot 2013-02-04 at 6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" y="321469"/>
            <a:ext cx="8126016" cy="59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4" descr="Screen shot 2013-02-04 at 6.27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5" t="990" r="-259"/>
          <a:stretch>
            <a:fillRect/>
          </a:stretch>
        </p:blipFill>
        <p:spPr>
          <a:xfrm>
            <a:off x="714376" y="375047"/>
            <a:ext cx="8191872" cy="5893594"/>
          </a:xfrm>
        </p:spPr>
      </p:pic>
    </p:spTree>
    <p:extLst>
      <p:ext uri="{BB962C8B-B14F-4D97-AF65-F5344CB8AC3E}">
        <p14:creationId xmlns:p14="http://schemas.microsoft.com/office/powerpoint/2010/main" val="24497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128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About AWS:</a:t>
            </a:r>
          </a:p>
          <a:p>
            <a:pPr lvl="1"/>
            <a:r>
              <a:rPr lang="en-US" dirty="0" smtClean="0"/>
              <a:t>good: Class deadlines are not a problem for it</a:t>
            </a:r>
          </a:p>
          <a:p>
            <a:pPr lvl="1"/>
            <a:r>
              <a:rPr lang="en-US" dirty="0" smtClean="0"/>
              <a:t>bad: It takes a little while to provision a cluster and start it up (10min?)</a:t>
            </a:r>
          </a:p>
          <a:p>
            <a:pPr lvl="1"/>
            <a:r>
              <a:rPr lang="en-US" dirty="0" smtClean="0"/>
              <a:t>Basically it’s rent-a-cluster </a:t>
            </a:r>
            <a:r>
              <a:rPr lang="en-US" i="1" dirty="0" smtClean="0"/>
              <a:t>by the hour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Don’t leave the meter running</a:t>
            </a:r>
          </a:p>
          <a:p>
            <a:pPr lvl="1"/>
            <a:r>
              <a:rPr lang="en-US" dirty="0" smtClean="0"/>
              <a:t>Don’t leave your credentials unprotected</a:t>
            </a:r>
          </a:p>
          <a:p>
            <a:pPr lvl="1"/>
            <a:r>
              <a:rPr lang="en-US" dirty="0" smtClean="0"/>
              <a:t>You are responsible for the $$$ if something goes wrong!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Sign up for AWS Educate</a:t>
            </a:r>
          </a:p>
          <a:p>
            <a:pPr lvl="2"/>
            <a:r>
              <a:rPr lang="en-US" dirty="0" smtClean="0"/>
              <a:t>So they know you are a student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8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2530" name="Picture 3" descr="Screen shot 2013-02-04 at 6.2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0"/>
            <a:ext cx="8867180" cy="68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23554" name="Picture 4" descr="Screen shot 2013-02-04 at 6.2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22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Issue: reliability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Questions: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How will you know when each machine is done?</a:t>
            </a:r>
          </a:p>
          <a:p>
            <a:pPr marL="1205465" lvl="2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Communication overhead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How will you know if a machine is dead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?</a:t>
            </a:r>
          </a:p>
          <a:p>
            <a:pPr marL="1292987" lvl="2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Remember: we can to use a huge pile of cheap machines, so failures will be common!</a:t>
            </a:r>
          </a:p>
          <a:p>
            <a:pPr marL="892937" lvl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Is it dead or just really slow?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Issue: reliability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What</a:t>
            </a:r>
            <a:r>
              <a:rPr lang="ja-JP" altLang="en-US" dirty="0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s the difference between slow and dead?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Who cares?  Start a backup process.</a:t>
            </a:r>
          </a:p>
          <a:p>
            <a:pPr marL="1205465" lvl="2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If the process is slow because of machine issues, the backup may finish first</a:t>
            </a:r>
          </a:p>
          <a:p>
            <a:pPr marL="1205465" lvl="2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If it</a:t>
            </a:r>
            <a:r>
              <a:rPr lang="ja-JP" altLang="en-US" dirty="0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s slow because you poorly partitioned your data... waiting is your punishment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Issue: reliability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 sz="2500" dirty="0" smtClean="0">
                <a:latin typeface="Palatino" charset="0"/>
                <a:ea typeface="ヒラギノ明朝 ProN W3" charset="0"/>
                <a:cs typeface="ヒラギノ明朝 ProN W3" charset="0"/>
              </a:rPr>
              <a:t>If </a:t>
            </a:r>
            <a:r>
              <a:rPr lang="en-US" sz="2500" dirty="0">
                <a:latin typeface="Palatino" charset="0"/>
                <a:ea typeface="ヒラギノ明朝 ProN W3" charset="0"/>
                <a:cs typeface="ヒラギノ明朝 ProN W3" charset="0"/>
              </a:rPr>
              <a:t>a disk fails you can lose some intermediate output</a:t>
            </a:r>
          </a:p>
          <a:p>
            <a:pPr marL="1205465" lvl="2"/>
            <a:r>
              <a:rPr lang="en-US" sz="2500" dirty="0">
                <a:latin typeface="Palatino" charset="0"/>
                <a:ea typeface="ヒラギノ明朝 ProN W3" charset="0"/>
                <a:cs typeface="ヒラギノ明朝 ProN W3" charset="0"/>
              </a:rPr>
              <a:t>Ignoring the missing data could give you wrong answers</a:t>
            </a:r>
          </a:p>
          <a:p>
            <a:pPr marL="1205465" lvl="2"/>
            <a:endParaRPr lang="en-US" sz="25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580409"/>
            <a:r>
              <a:rPr lang="en-US" sz="2500" dirty="0">
                <a:latin typeface="Palatino" charset="0"/>
                <a:ea typeface="ヒラギノ明朝 ProN W3" charset="0"/>
                <a:cs typeface="ヒラギノ明朝 ProN W3" charset="0"/>
              </a:rPr>
              <a:t>Who cares? if I</a:t>
            </a:r>
            <a:r>
              <a:rPr lang="ja-JP" altLang="en-US" sz="2500" dirty="0">
                <a:latin typeface="Palatino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sz="2500" dirty="0">
                <a:latin typeface="Palatino" charset="0"/>
                <a:ea typeface="ヒラギノ明朝 ProN W3" charset="0"/>
                <a:cs typeface="ヒラギノ明朝 ProN W3" charset="0"/>
              </a:rPr>
              <a:t>m going to run backup processes I might as well have backup copies of the intermediate data also</a:t>
            </a:r>
            <a:endParaRPr lang="en-US" sz="2500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" y="455414"/>
            <a:ext cx="8407301" cy="4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Oval 6"/>
          <p:cNvSpPr>
            <a:spLocks noChangeArrowheads="1"/>
          </p:cNvSpPr>
          <p:nvPr/>
        </p:nvSpPr>
        <p:spPr bwMode="auto">
          <a:xfrm>
            <a:off x="3661172" y="4125515"/>
            <a:ext cx="803672" cy="6429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HDFS: The Hadoop File System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1768078"/>
            <a:ext cx="8340328" cy="4018359"/>
          </a:xfrm>
        </p:spPr>
        <p:txBody>
          <a:bodyPr/>
          <a:lstStyle/>
          <a:p>
            <a:pPr marL="580409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Distributes data across the cluster</a:t>
            </a:r>
          </a:p>
          <a:p>
            <a:pPr marL="1205465" lvl="2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distributed file </a:t>
            </a:r>
            <a:r>
              <a:rPr lang="en-US" sz="2500" i="1">
                <a:latin typeface="Palatino" charset="0"/>
                <a:ea typeface="ヒラギノ明朝 ProN W3" charset="0"/>
                <a:cs typeface="ヒラギノ明朝 ProN W3" charset="0"/>
              </a:rPr>
              <a:t>looks like </a:t>
            </a:r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a directory with shards as files inside it</a:t>
            </a:r>
          </a:p>
          <a:p>
            <a:pPr marL="1205465" lvl="2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makes an effort to run processes </a:t>
            </a:r>
            <a:r>
              <a:rPr lang="en-US" sz="2500" i="1">
                <a:latin typeface="Palatino" charset="0"/>
                <a:ea typeface="ヒラギノ明朝 ProN W3" charset="0"/>
                <a:cs typeface="ヒラギノ明朝 ProN W3" charset="0"/>
              </a:rPr>
              <a:t>locally </a:t>
            </a:r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with the data</a:t>
            </a:r>
          </a:p>
          <a:p>
            <a:pPr marL="580409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Replicates data</a:t>
            </a:r>
          </a:p>
          <a:p>
            <a:pPr marL="1205465" lvl="2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default 3 copies of each file</a:t>
            </a:r>
          </a:p>
          <a:p>
            <a:pPr marL="580409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Optimized for streaming</a:t>
            </a:r>
          </a:p>
          <a:p>
            <a:pPr marL="1205465" lvl="2"/>
            <a:r>
              <a:rPr lang="en-US" sz="2500">
                <a:latin typeface="Palatino" charset="0"/>
                <a:ea typeface="ヒラギノ明朝 ProN W3" charset="0"/>
                <a:cs typeface="ヒラギノ明朝 ProN W3" charset="0"/>
              </a:rPr>
              <a:t>really really big </a:t>
            </a:r>
            <a:r>
              <a:rPr lang="ja-JP" altLang="en-US" sz="2500">
                <a:latin typeface="Palatino" charset="0"/>
                <a:ea typeface="ヒラギノ明朝 ProN W3" charset="0"/>
                <a:cs typeface="ヒラギノ明朝 ProN W3" charset="0"/>
              </a:rPr>
              <a:t>“</a:t>
            </a:r>
            <a:r>
              <a:rPr lang="en-US" altLang="ja-JP" sz="2500">
                <a:latin typeface="Palatino" charset="0"/>
                <a:ea typeface="ヒラギノ明朝 ProN W3" charset="0"/>
                <a:cs typeface="ヒラギノ明朝 ProN W3" charset="0"/>
              </a:rPr>
              <a:t>blocks</a:t>
            </a:r>
            <a:r>
              <a:rPr lang="ja-JP" altLang="en-US" sz="2500">
                <a:latin typeface="Palatino" charset="0"/>
                <a:ea typeface="ヒラギノ明朝 ProN W3" charset="0"/>
                <a:cs typeface="ヒラギノ明朝 ProN W3" charset="0"/>
              </a:rPr>
              <a:t>”</a:t>
            </a:r>
            <a:endParaRPr lang="en-US" altLang="ja-JP" sz="250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1830521" lvl="4"/>
            <a:endParaRPr lang="en-US" sz="310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053" y="1237878"/>
            <a:ext cx="8649519" cy="3836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pl-PL" sz="1600">
                <a:latin typeface="Palatino" charset="0"/>
                <a:ea typeface="ヒラギノ明朝 ProN W3" charset="0"/>
                <a:cs typeface="ヒラギノ明朝 ProN W3" charset="0"/>
              </a:rPr>
              <a:t>$ </a:t>
            </a: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hadoop fs -ls rcv1/small/sharded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Found 10 items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606405 2013-01-22 16:28 /user/wcohen/rcv1/small/sharded/part-00000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1347611 2013-01-22 16:28 /user/wcohen/rcv1/small/sharded/part-00001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939307 2013-01-22 16:28 /user/wcohen/rcv1/small/sharded/part-00002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1284062 2013-01-22 16:28 /user/wcohen/rcv1/small/sharded/part-00003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1009890 2013-01-22 16:28 /user/wcohen/rcv1/small/sharded/part-00004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1206196 2013-01-22 16:28 /user/wcohen/rcv1/small/sharded/part-00005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1384658 2013-01-22 16:28 /user/wcohen/rcv1/small/sharded/part-00006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1299698 2013-01-22 16:28 /user/wcohen/rcv1/small/sharded/part-00007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 928752 2013-01-22 16:28 /user/wcohen/rcv1/small/sharded/part-00008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 806030 2013-01-22 16:28 /user/wcohen/rcv1/small/sharded/part-00009</a:t>
            </a:r>
          </a:p>
          <a:p>
            <a:pPr algn="l" eaLnBrk="1" hangingPunct="1">
              <a:defRPr/>
            </a:pPr>
            <a:endParaRPr lang="pl-PL" sz="140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$ hadoop fs -tail rcv1/small/sharded/part-00005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weak as the arrival of arbitraged cargoes from the West has put the local market under pressure… 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M14,M143,MCAT    The Brent crude market on the Singapore International …</a:t>
            </a:r>
          </a:p>
          <a:p>
            <a:pPr eaLnBrk="1" hangingPunct="1">
              <a:defRPr/>
            </a:pPr>
            <a:endParaRPr lang="en-US" sz="160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" y="455414"/>
            <a:ext cx="8407301" cy="4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Oval 6"/>
          <p:cNvSpPr>
            <a:spLocks noChangeArrowheads="1"/>
          </p:cNvSpPr>
          <p:nvPr/>
        </p:nvSpPr>
        <p:spPr bwMode="auto">
          <a:xfrm>
            <a:off x="3178969" y="214312"/>
            <a:ext cx="3375422" cy="10715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MR Overview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87" y="1893094"/>
            <a:ext cx="7037710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Stream And Sort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Screen Shot 2013-01-30 at 11.4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48"/>
            <a:ext cx="88459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972122">
            <a:off x="666378" y="4067473"/>
            <a:ext cx="1397496" cy="4755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Screen Shot 2013-01-30 at 11.5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972122">
            <a:off x="984499" y="5040809"/>
            <a:ext cx="1396380" cy="4766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Screen Shot 2013-01-30 at 11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0800000" flipV="1">
            <a:off x="7746504" y="135062"/>
            <a:ext cx="1397496" cy="7757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Screen Shot 2013-01-30 at 11.5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4078058" flipV="1">
            <a:off x="6180460" y="929804"/>
            <a:ext cx="1397496" cy="7746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Screen Shot 2013-01-30 at 11.5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54"/>
            <a:ext cx="9144000" cy="361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Pulp-O-Mizer_Cover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5000625" y="375047"/>
            <a:ext cx="4018359" cy="63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742950" indent="-7429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buFont typeface="Palatino" charset="0"/>
              <a:buAutoNum type="arabicPeriod"/>
            </a:pPr>
            <a:r>
              <a:rPr lang="en-US" sz="2400" dirty="0"/>
              <a:t>This would be pretty systems-y (remote copy files, waiting for remote processes, …)</a:t>
            </a:r>
          </a:p>
          <a:p>
            <a:pPr algn="l" eaLnBrk="1" hangingPunct="1">
              <a:buFont typeface="Palatino" charset="0"/>
              <a:buAutoNum type="arabicPeriod"/>
            </a:pPr>
            <a:r>
              <a:rPr lang="en-US" sz="2400" dirty="0"/>
              <a:t>It would take work to make run for 500 jobs</a:t>
            </a:r>
          </a:p>
          <a:p>
            <a:pPr algn="l" eaLnBrk="1" hangingPunct="1">
              <a:buFont typeface="Palatino" charset="0"/>
              <a:buAutoNum type="arabicPeriod"/>
            </a:pPr>
            <a:endParaRPr lang="en-US" sz="2400" dirty="0"/>
          </a:p>
          <a:p>
            <a:pPr algn="l" eaLnBrk="1" hangingPunct="1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Reliability</a:t>
            </a:r>
            <a:r>
              <a:rPr lang="en-US" sz="2400" dirty="0"/>
              <a:t>: </a:t>
            </a:r>
            <a:r>
              <a:rPr lang="en-US" sz="2400" i="1" dirty="0"/>
              <a:t>Replication, restarts, monitoring jobs,…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/>
              <a:t>Efficiency: </a:t>
            </a:r>
            <a:r>
              <a:rPr lang="en-US" sz="2400" i="1" dirty="0"/>
              <a:t>load-balancing, reducing file/network </a:t>
            </a:r>
            <a:r>
              <a:rPr lang="en-US" sz="2400" i="1" dirty="0" err="1"/>
              <a:t>i</a:t>
            </a:r>
            <a:r>
              <a:rPr lang="en-US" sz="2400" i="1" dirty="0"/>
              <a:t>/o, optimizing file/network </a:t>
            </a:r>
            <a:r>
              <a:rPr lang="en-US" sz="2400" i="1" dirty="0" err="1"/>
              <a:t>i</a:t>
            </a:r>
            <a:r>
              <a:rPr lang="en-US" sz="2400" i="1" dirty="0"/>
              <a:t>/o,…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err="1">
                <a:solidFill>
                  <a:srgbClr val="0000FF"/>
                </a:solidFill>
              </a:rPr>
              <a:t>Useability</a:t>
            </a:r>
            <a:r>
              <a:rPr lang="en-US" sz="2400" dirty="0"/>
              <a:t>: </a:t>
            </a:r>
            <a:r>
              <a:rPr lang="en-US" sz="2400" i="1" dirty="0"/>
              <a:t>stream defined </a:t>
            </a:r>
            <a:r>
              <a:rPr lang="en-US" sz="2400" i="1" dirty="0" err="1"/>
              <a:t>datatypes</a:t>
            </a:r>
            <a:r>
              <a:rPr lang="en-US" sz="2400" i="1" dirty="0"/>
              <a:t>, simple reduce functions, ….</a:t>
            </a:r>
            <a:endParaRPr lang="en-US" sz="2400" dirty="0"/>
          </a:p>
          <a:p>
            <a:pPr algn="l" eaLnBrk="1" hangingPunct="1">
              <a:buFont typeface="Arial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266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Map reduce with Hadoop streaming</a:t>
            </a:r>
          </a:p>
        </p:txBody>
      </p:sp>
    </p:spTree>
    <p:extLst>
      <p:ext uri="{BB962C8B-B14F-4D97-AF65-F5344CB8AC3E}">
        <p14:creationId xmlns:p14="http://schemas.microsoft.com/office/powerpoint/2010/main" val="21438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Breaking this down…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Our imaginary assignment uses key-value pairs.  What’s the data structure for that? How 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do you interface with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?</a:t>
            </a:r>
          </a:p>
          <a:p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One very simple way: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Hadoop’s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i="1" dirty="0">
                <a:latin typeface="Palatino" charset="0"/>
                <a:ea typeface="ヒラギノ明朝 ProN W3" charset="0"/>
                <a:cs typeface="ヒラギノ明朝 ProN W3" charset="0"/>
              </a:rPr>
              <a:t>streaming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interface.</a:t>
            </a:r>
          </a:p>
          <a:p>
            <a:pPr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Mapper outputs key-value pairs as: </a:t>
            </a:r>
          </a:p>
          <a:p>
            <a:pPr lvl="2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One pair per line, key and value tab-separated</a:t>
            </a:r>
          </a:p>
          <a:p>
            <a:pPr lvl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Reducer 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reads in data in the same format</a:t>
            </a:r>
          </a:p>
          <a:p>
            <a:pPr lvl="2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Lines are sorted so lines with the same key are adjacent.</a:t>
            </a:r>
          </a:p>
        </p:txBody>
      </p:sp>
    </p:spTree>
    <p:extLst>
      <p:ext uri="{BB962C8B-B14F-4D97-AF65-F5344CB8AC3E}">
        <p14:creationId xmlns:p14="http://schemas.microsoft.com/office/powerpoint/2010/main" val="38656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An example: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01836" y="1973461"/>
            <a:ext cx="8340328" cy="161627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SmallStreamNB.java and StreamSumReducer.java: </a:t>
            </a:r>
          </a:p>
          <a:p>
            <a:pPr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the code you just wrote. </a:t>
            </a:r>
          </a:p>
          <a:p>
            <a:pPr lvl="1"/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46083" name="Picture 4" descr="Screen Shot 2014-02-05 at 12.0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8465344" cy="373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To run locally:</a:t>
            </a:r>
          </a:p>
        </p:txBody>
      </p:sp>
      <p:pic>
        <p:nvPicPr>
          <p:cNvPr id="47106" name="Picture 6" descr="Screen Shot 2014-02-05 at 12.0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4" y="1982391"/>
            <a:ext cx="8738816" cy="21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 Distributed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740541" y="3838059"/>
            <a:ext cx="34798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817507" y="2106612"/>
            <a:ext cx="970518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92229" y="57340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B1,…,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075" y="6327219"/>
            <a:ext cx="303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Trivial to parallelize!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38825" y="6294953"/>
            <a:ext cx="23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Easy to parallelize!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412" y="1285815"/>
            <a:ext cx="264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Standardized  message routing logic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To train with streaming Hadoop you do this: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446484" y="4554141"/>
            <a:ext cx="7179469" cy="20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/>
              <a:t>But first you need to get your code and data to the “</a:t>
            </a:r>
            <a:r>
              <a:rPr lang="en-US" altLang="ja-JP"/>
              <a:t>Hadoop file system</a:t>
            </a:r>
            <a:r>
              <a:rPr lang="en-US"/>
              <a:t>”</a:t>
            </a:r>
          </a:p>
        </p:txBody>
      </p:sp>
      <p:pic>
        <p:nvPicPr>
          <p:cNvPr id="2" name="Picture 1" descr="Screen Shot 2016-09-08 at 10.4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291"/>
            <a:ext cx="9144000" cy="21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Screen Shot 2014-02-05 at 1.1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7" y="23441"/>
            <a:ext cx="6571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To train with streaming Hadoop: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6472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First, you need to prepare the corpus by splitting it into </a:t>
            </a:r>
            <a:r>
              <a:rPr lang="en-US" i="1" dirty="0">
                <a:latin typeface="Palatino" charset="0"/>
                <a:ea typeface="ヒラギノ明朝 ProN W3" charset="0"/>
                <a:cs typeface="ヒラギノ明朝 ProN W3" charset="0"/>
              </a:rPr>
              <a:t>shards</a:t>
            </a:r>
          </a:p>
          <a:p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… and distributing the shards to different machines:</a:t>
            </a:r>
          </a:p>
        </p:txBody>
      </p:sp>
      <p:pic>
        <p:nvPicPr>
          <p:cNvPr id="50179" name="Picture 4" descr="Screen Shot 2014-02-05 at 12.1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3107531"/>
            <a:ext cx="6384727" cy="39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Screen Shot 2014-02-05 at 12.1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191"/>
            <a:ext cx="9144000" cy="21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4" descr="Screen Shot 2014-02-05 at 12.1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" y="3536156"/>
            <a:ext cx="9144000" cy="20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3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To train with streaming Hadoop: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One way to shard text:</a:t>
            </a:r>
          </a:p>
          <a:p>
            <a:pPr lvl="1">
              <a:defRPr/>
            </a:pP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fs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-put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LocalFileName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HDFSName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lvl="1"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then run a streaming job with ‘cat’ as mapper and reducer </a:t>
            </a:r>
          </a:p>
          <a:p>
            <a:pPr lvl="1">
              <a:defRPr/>
            </a:pP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and specify the number of shards you want with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option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500045" lvl="1" indent="0">
              <a:buNone/>
              <a:defRPr/>
            </a:pP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		-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numReduceTasks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To train with streaming Hadoop: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Next, prepare your code for upload and distribution to the machines cluster</a:t>
            </a:r>
            <a:endParaRPr lang="en-US" i="1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53251" name="Picture 3" descr="Screen Shot 2014-02-05 at 12.1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2732484"/>
            <a:ext cx="8036719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To train with streaming Hadoop: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Next, prepare your code for upload and distribution to the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cluster</a:t>
            </a:r>
            <a:endParaRPr lang="en-US" i="1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54275" name="Picture 3" descr="Screen Shot 2014-02-05 at 12.1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2732484"/>
            <a:ext cx="8036719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Now you can run streaming Hadoop:</a:t>
            </a:r>
          </a:p>
        </p:txBody>
      </p:sp>
      <p:pic>
        <p:nvPicPr>
          <p:cNvPr id="2" name="Picture 1" descr="Screen Shot 2016-09-08 at 10.4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655"/>
            <a:ext cx="9144000" cy="21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Map reduce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without </a:t>
            </a:r>
            <a:r>
              <a:rPr lang="en-US" dirty="0" err="1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 streaming</a:t>
            </a:r>
          </a:p>
        </p:txBody>
      </p:sp>
    </p:spTree>
    <p:extLst>
      <p:ext uri="{BB962C8B-B14F-4D97-AF65-F5344CB8AC3E}">
        <p14:creationId xmlns:p14="http://schemas.microsoft.com/office/powerpoint/2010/main" val="1589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“Real” Hadoop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Streaming is simple but</a:t>
            </a:r>
          </a:p>
          <a:p>
            <a:pPr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There’s no typechecking of inputs/outputs</a:t>
            </a:r>
          </a:p>
          <a:p>
            <a:pPr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need to parse strings a lot</a:t>
            </a:r>
          </a:p>
          <a:p>
            <a:pPr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can’t use compact binary encodings</a:t>
            </a:r>
          </a:p>
          <a:p>
            <a:pPr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…</a:t>
            </a:r>
          </a:p>
          <a:p>
            <a:pPr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basically you have limited </a:t>
            </a:r>
            <a:r>
              <a:rPr lang="en-US" i="1">
                <a:latin typeface="Palatino" charset="0"/>
                <a:ea typeface="ヒラギノ明朝 ProN W3" charset="0"/>
                <a:cs typeface="ヒラギノ明朝 ProN W3" charset="0"/>
              </a:rPr>
              <a:t>control</a:t>
            </a:r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 over the messages you’re sending</a:t>
            </a:r>
          </a:p>
          <a:p>
            <a:pPr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i/o costs = O(message size) often dominates </a:t>
            </a:r>
          </a:p>
        </p:txBody>
      </p:sp>
    </p:spTree>
    <p:extLst>
      <p:ext uri="{BB962C8B-B14F-4D97-AF65-F5344CB8AC3E}">
        <p14:creationId xmlns:p14="http://schemas.microsoft.com/office/powerpoint/2010/main" val="37035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49"/>
            <a:ext cx="1518356" cy="912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82035" y="4302831"/>
            <a:ext cx="641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0974" y="4865511"/>
            <a:ext cx="1169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“C[</a:t>
            </a:r>
            <a:r>
              <a:rPr lang="en-US" sz="1400" i="1" dirty="0" smtClean="0"/>
              <a:t>x] +=D”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6245" y="554938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A1,…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275" y="4467453"/>
            <a:ext cx="2182912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29733" y="554938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 C1,..,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36658" y="2609255"/>
            <a:ext cx="503534" cy="89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23206" y="3160889"/>
            <a:ext cx="416986" cy="60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13324" y="3648075"/>
            <a:ext cx="426868" cy="47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17169" y="4392736"/>
            <a:ext cx="4230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3206" y="4589295"/>
            <a:ext cx="416986" cy="236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64206" y="4865511"/>
            <a:ext cx="375986" cy="47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2229" y="222955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640192" y="2849212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700007" y="349223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42080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406037" y="2229556"/>
            <a:ext cx="1524000" cy="845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77926" y="2541233"/>
            <a:ext cx="1452111" cy="1124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86714" y="2748260"/>
            <a:ext cx="1543323" cy="164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08280" y="3243361"/>
            <a:ext cx="1543323" cy="1872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rot="16200000">
            <a:off x="3785962" y="3099381"/>
            <a:ext cx="2671154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Screen shot 2013-02-04 at 6.4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92070" cy="58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creen shot 2013-02-04 at 6.4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0"/>
            <a:ext cx="8679656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Screen shot 2013-02-04 at 6.4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6813" cy="53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“Real”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vs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 Streaming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Tradeoff: simplicity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vs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 control</a:t>
            </a:r>
          </a:p>
          <a:p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In general: </a:t>
            </a:r>
          </a:p>
          <a:p>
            <a:pPr lvl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If you want to really optimize you need to get down to the actual </a:t>
            </a:r>
            <a:r>
              <a:rPr lang="en-US" dirty="0" err="1" smtClean="0">
                <a:latin typeface="Palatino" charset="0"/>
                <a:ea typeface="ヒラギノ明朝 ProN W3" charset="0"/>
                <a:cs typeface="ヒラギノ明朝 ProN W3" charset="0"/>
              </a:rPr>
              <a:t>Hadoop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 layers</a:t>
            </a:r>
          </a:p>
          <a:p>
            <a:pPr lvl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Often it’s better to work with abstractions “higher up”</a:t>
            </a:r>
          </a:p>
          <a:p>
            <a:endParaRPr lang="en-US" dirty="0" smtClean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 Map-Reduce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Some common pitfalls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You have no control over the order in which reduces are performed</a:t>
            </a:r>
          </a:p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You have </a:t>
            </a:r>
            <a:r>
              <a:rPr lang="en-US" altLang="ja-JP" dirty="0" smtClean="0">
                <a:latin typeface="Palatino" charset="0"/>
                <a:ea typeface="ヒラギノ明朝 ProN W3" charset="0"/>
                <a:cs typeface="ヒラギノ明朝 ProN W3" charset="0"/>
              </a:rPr>
              <a:t>no</a:t>
            </a:r>
            <a:r>
              <a:rPr lang="en-US" altLang="ja-JP" dirty="0">
                <a:latin typeface="Arial" charset="0"/>
                <a:ea typeface="ヒラギノ明朝 ProN W3" charset="0"/>
                <a:cs typeface="ヒラギノ明朝 ProN W3" charset="0"/>
              </a:rPr>
              <a:t>*</a:t>
            </a:r>
            <a:r>
              <a:rPr lang="en-US" altLang="ja-JP" dirty="0" smtClean="0">
                <a:latin typeface="Palatino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control over the order in which you encounter reduce values</a:t>
            </a:r>
          </a:p>
          <a:p>
            <a:pPr marL="1205465" lvl="2"/>
            <a:r>
              <a:rPr lang="en-US" sz="3200" baseline="30000" dirty="0" smtClean="0">
                <a:latin typeface="Palatino" charset="0"/>
                <a:ea typeface="ヒラギノ明朝 ProN W3" charset="0"/>
                <a:cs typeface="ヒラギノ明朝 ProN W3" charset="0"/>
              </a:rPr>
              <a:t>*</a:t>
            </a:r>
            <a:r>
              <a:rPr lang="en-US" sz="3200" dirty="0" smtClean="0">
                <a:latin typeface="Palatino" charset="0"/>
                <a:ea typeface="ヒラギノ明朝 ProN W3" charset="0"/>
                <a:cs typeface="ヒラギノ明朝 ProN W3" charset="0"/>
              </a:rPr>
              <a:t>by default anyway</a:t>
            </a:r>
            <a:endParaRPr lang="en-US" sz="3200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The only ordering you should assume is that Reducers always start after Mappers</a:t>
            </a:r>
          </a:p>
        </p:txBody>
      </p:sp>
    </p:spTree>
    <p:extLst>
      <p:ext uri="{BB962C8B-B14F-4D97-AF65-F5344CB8AC3E}">
        <p14:creationId xmlns:p14="http://schemas.microsoft.com/office/powerpoint/2010/main" val="22106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Some common pitfalls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should assume your Maps and Reduces will be taking place on different machines with different memory spaces</a:t>
            </a:r>
          </a:p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Don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make a static variable and assume that other processes can read it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They can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t.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It appear that they can when run locally, but they can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No really, don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do this. 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Some common pitfalls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Do not communicate between mappers or between reducers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overhead is high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don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know which mappers/reducers are actually running at any given point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there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s no easy way to find out what machine they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re running on</a:t>
            </a:r>
          </a:p>
          <a:p>
            <a:pPr marL="1517993" lvl="3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because you shouldn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be looking for them anyway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When mapreduce doesn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fit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169658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The beauty of mapreduce is its separability and independence</a:t>
            </a:r>
          </a:p>
          <a:p>
            <a:pPr marL="357175" indent="-169658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If you find yourself trying to communicate between processes</a:t>
            </a:r>
          </a:p>
          <a:p>
            <a:pPr marL="982231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re doing it wrong</a:t>
            </a:r>
          </a:p>
          <a:p>
            <a:pPr marL="1250112" lvl="4" indent="0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or</a:t>
            </a:r>
          </a:p>
          <a:p>
            <a:pPr marL="982231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what you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re doing is not a mapreduce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When mapreduce doesn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fit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Not everything is a mapreduce</a:t>
            </a:r>
          </a:p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Sometimes you need more communication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We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ll talk about other programming paradigms later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rgbClr val="95B3D7"/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49"/>
            <a:ext cx="1518356" cy="912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82035" y="4302831"/>
            <a:ext cx="641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0974" y="4865511"/>
            <a:ext cx="1169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“C[</a:t>
            </a:r>
            <a:r>
              <a:rPr lang="en-US" sz="1400" i="1" dirty="0" smtClean="0"/>
              <a:t>x] +=D”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4381147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0072" y="5526101"/>
            <a:ext cx="196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Machine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275" y="4467453"/>
            <a:ext cx="2182912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35407" y="1238250"/>
            <a:ext cx="3260843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58325" y="5549384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Combiner Machine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36658" y="2609255"/>
            <a:ext cx="503534" cy="89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23206" y="3160889"/>
            <a:ext cx="416986" cy="60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13324" y="3648075"/>
            <a:ext cx="426868" cy="47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17169" y="4392736"/>
            <a:ext cx="4230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3206" y="4589295"/>
            <a:ext cx="416986" cy="236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64206" y="4865511"/>
            <a:ext cx="375986" cy="47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2229" y="222955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640192" y="2849212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700007" y="349223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42080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406037" y="2229556"/>
            <a:ext cx="1524000" cy="845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477926" y="2541233"/>
            <a:ext cx="1452111" cy="1124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386714" y="2748260"/>
            <a:ext cx="1543323" cy="1644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08280" y="3243361"/>
            <a:ext cx="1543323" cy="1872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rot="16200000">
            <a:off x="3785962" y="3099381"/>
            <a:ext cx="2671154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Spill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88759" y="5250750"/>
            <a:ext cx="2119013" cy="707137"/>
            <a:chOff x="5488759" y="5250750"/>
            <a:chExt cx="2119013" cy="70713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653668" y="5549384"/>
              <a:ext cx="1954104" cy="4085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88759" y="5250750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Reducer Machine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4630" y="1268015"/>
            <a:ext cx="1341779" cy="1077152"/>
            <a:chOff x="5564630" y="1268015"/>
            <a:chExt cx="1341779" cy="1077152"/>
          </a:xfrm>
        </p:grpSpPr>
        <p:sp>
          <p:nvSpPr>
            <p:cNvPr id="11" name="Rectangle 10"/>
            <p:cNvSpPr/>
            <p:nvPr/>
          </p:nvSpPr>
          <p:spPr>
            <a:xfrm>
              <a:off x="6153374" y="1685925"/>
              <a:ext cx="753035" cy="6592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4630" y="1268015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Sort key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9075" y="5993980"/>
            <a:ext cx="444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Observation: you can “reduce” in parallel (correctly) as no </a:t>
            </a:r>
            <a:r>
              <a:rPr lang="en-US" b="1" dirty="0" smtClean="0"/>
              <a:t>sort key</a:t>
            </a:r>
            <a:r>
              <a:rPr lang="en-US" dirty="0" smtClean="0"/>
              <a:t> is split across multiple machines</a:t>
            </a:r>
          </a:p>
        </p:txBody>
      </p:sp>
    </p:spTree>
    <p:extLst>
      <p:ext uri="{BB962C8B-B14F-4D97-AF65-F5344CB8AC3E}">
        <p14:creationId xmlns:p14="http://schemas.microsoft.com/office/powerpoint/2010/main" val="38093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What</a:t>
            </a:r>
            <a:r>
              <a:rPr lang="ja-JP" altLang="en-US">
                <a:latin typeface="Palatino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s so tricky about MapReduce?</a:t>
            </a:r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80409"/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Really, nothing.  It</a:t>
            </a:r>
            <a:r>
              <a:rPr lang="ja-JP" altLang="en-US" dirty="0">
                <a:latin typeface="Palatino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s easy.</a:t>
            </a:r>
          </a:p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What</a:t>
            </a:r>
            <a:r>
              <a:rPr lang="ja-JP" altLang="en-US" dirty="0">
                <a:latin typeface="Palatino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s often tricky is figuring out how to write an </a:t>
            </a:r>
            <a:r>
              <a:rPr lang="en-US" altLang="ja-JP" i="1" dirty="0">
                <a:latin typeface="Palatino" charset="0"/>
                <a:ea typeface="ヒラギノ明朝 ProN W3" charset="0"/>
                <a:cs typeface="ヒラギノ明朝 ProN W3" charset="0"/>
              </a:rPr>
              <a:t>algorithm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 as a series of </a:t>
            </a:r>
            <a:r>
              <a:rPr lang="en-US" altLang="ja-JP" i="1" dirty="0">
                <a:latin typeface="Palatino" charset="0"/>
                <a:ea typeface="ヒラギノ明朝 ProN W3" charset="0"/>
                <a:cs typeface="ヒラギノ明朝 ProN W3" charset="0"/>
              </a:rPr>
              <a:t>map-reduce </a:t>
            </a:r>
            <a:r>
              <a:rPr lang="en-US" altLang="ja-JP" dirty="0" err="1">
                <a:latin typeface="Palatino" charset="0"/>
                <a:ea typeface="ヒラギノ明朝 ProN W3" charset="0"/>
                <a:cs typeface="ヒラギノ明朝 ProN W3" charset="0"/>
              </a:rPr>
              <a:t>substeps</a:t>
            </a:r>
            <a:r>
              <a:rPr lang="en-US" altLang="ja-JP" dirty="0">
                <a:latin typeface="Palatino" charset="0"/>
                <a:ea typeface="ヒラギノ明朝 ProN W3" charset="0"/>
                <a:cs typeface="ヒラギノ明朝 ProN W3" charset="0"/>
              </a:rPr>
              <a:t>.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How and when do you parallelize?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When should you even try to do this? when should you use a different model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?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Performance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IMPORTANT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may not have room for all reduce values in memory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In fact you should PLAN not to have memory for all values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Remember, small machines are much cheaper</a:t>
            </a:r>
          </a:p>
          <a:p>
            <a:pPr marL="1517993" lvl="3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you have a limited budget</a:t>
            </a:r>
          </a:p>
        </p:txBody>
      </p:sp>
    </p:spTree>
    <p:extLst>
      <p:ext uri="{BB962C8B-B14F-4D97-AF65-F5344CB8AC3E}">
        <p14:creationId xmlns:p14="http://schemas.microsoft.com/office/powerpoint/2010/main" val="19031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Combiners in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Some of this is wasteful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Remember - moving data around and writing to/reading from disk are very expensive operations</a:t>
            </a:r>
          </a:p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No reducer can start until: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all mappers are done </a:t>
            </a:r>
          </a:p>
          <a:p>
            <a:pPr marL="1205465" lvl="2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data in its partition has been sorted</a:t>
            </a:r>
          </a:p>
        </p:txBody>
      </p:sp>
    </p:spTree>
    <p:extLst>
      <p:ext uri="{BB962C8B-B14F-4D97-AF65-F5344CB8AC3E}">
        <p14:creationId xmlns:p14="http://schemas.microsoft.com/office/powerpoint/2010/main" val="34157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bldLvl="5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How much does buffering help?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03735" y="1875235"/>
          <a:ext cx="6095628" cy="2964656"/>
        </p:xfrm>
        <a:graphic>
          <a:graphicData uri="http://schemas.openxmlformats.org/drawingml/2006/table">
            <a:tbl>
              <a:tblPr/>
              <a:tblGrid>
                <a:gridCol w="2031504"/>
                <a:gridCol w="2032620"/>
                <a:gridCol w="2031504"/>
              </a:tblGrid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BUFFER_SIZE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Message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1.7M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words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47s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42s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1.0M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30s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0.7M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0.24M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13s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0.16M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EFF"/>
                    </a:solidFill>
                  </a:tcPr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limit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" charset="0"/>
                        <a:ea typeface="ヒラギノ明朝 ProN W3" charset="0"/>
                        <a:cs typeface="ヒラギノ明朝 ProN W3" charset="0"/>
                        <a:sym typeface="Gill San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ヒラギノ明朝 ProN W3" charset="0"/>
                          <a:cs typeface="ヒラギノ明朝 ProN W3" charset="0"/>
                          <a:sym typeface="Gill Sans" charset="0"/>
                        </a:rPr>
                        <a:t>0.05M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3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Combiners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Sits between the map and the shuffle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Do some of the reducing while you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re waiting for other stuff to happen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Avoid moving all of that data over the network</a:t>
            </a:r>
          </a:p>
          <a:p>
            <a:pPr marL="580409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Only applicable when 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order of reduce values doesn</a:t>
            </a:r>
            <a:r>
              <a:rPr lang="ja-JP" altLang="en-US">
                <a:latin typeface="Arial" charset="0"/>
                <a:ea typeface="ヒラギノ明朝 ProN W3" charset="0"/>
                <a:cs typeface="ヒラギノ明朝 ProN W3" charset="0"/>
              </a:rPr>
              <a:t>’</a:t>
            </a:r>
            <a:r>
              <a:rPr lang="en-US" altLang="ja-JP">
                <a:latin typeface="Palatino" charset="0"/>
                <a:ea typeface="ヒラギノ明朝 ProN W3" charset="0"/>
                <a:cs typeface="ヒラギノ明朝 ProN W3" charset="0"/>
              </a:rPr>
              <a:t>t matter </a:t>
            </a:r>
          </a:p>
          <a:p>
            <a:pPr marL="892937" lvl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effect is cumulative </a:t>
            </a:r>
          </a:p>
        </p:txBody>
      </p:sp>
    </p:spTree>
    <p:extLst>
      <p:ext uri="{BB962C8B-B14F-4D97-AF65-F5344CB8AC3E}">
        <p14:creationId xmlns:p14="http://schemas.microsoft.com/office/powerpoint/2010/main" val="41660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64514" name="Content Placeholder 3" descr="Screen shot 2013-02-04 at 6.49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0" b="-8170"/>
          <a:stretch>
            <a:fillRect/>
          </a:stretch>
        </p:blipFill>
        <p:spPr>
          <a:xfrm>
            <a:off x="0" y="-107156"/>
            <a:ext cx="9007822" cy="4339828"/>
          </a:xfrm>
        </p:spPr>
      </p:pic>
    </p:spTree>
    <p:extLst>
      <p:ext uri="{BB962C8B-B14F-4D97-AF65-F5344CB8AC3E}">
        <p14:creationId xmlns:p14="http://schemas.microsoft.com/office/powerpoint/2010/main" val="28460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ヒラギノ明朝 ProN W3" charset="0"/>
                <a:cs typeface="ヒラギノ明朝 ProN W3" charset="0"/>
              </a:rPr>
              <a:t>Deja vu: Combiner = Reducer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0409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Often the combiner is the reducer.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like for word count</a:t>
            </a:r>
          </a:p>
          <a:p>
            <a:pPr marL="892937" lvl="1"/>
            <a:r>
              <a:rPr lang="en-US" dirty="0">
                <a:latin typeface="Palatino" charset="0"/>
                <a:ea typeface="ヒラギノ明朝 ProN W3" charset="0"/>
                <a:cs typeface="ヒラギノ明朝 ProN W3" charset="0"/>
              </a:rPr>
              <a:t>but not </a:t>
            </a:r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always</a:t>
            </a:r>
          </a:p>
          <a:p>
            <a:pPr marL="892937" lvl="1"/>
            <a:endParaRPr lang="en-US" dirty="0" smtClean="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marL="892937" lvl="1"/>
            <a:r>
              <a:rPr lang="en-US" dirty="0" smtClean="0">
                <a:latin typeface="Palatino" charset="0"/>
                <a:ea typeface="ヒラギノ明朝 ProN W3" charset="0"/>
                <a:cs typeface="ヒラギノ明朝 ProN W3" charset="0"/>
              </a:rPr>
              <a:t>remember you have no control over when/whether the combiner is applied</a:t>
            </a:r>
            <a:endParaRPr lang="en-US" dirty="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rgbClr val="95B3D7"/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49"/>
            <a:ext cx="1518356" cy="912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82035" y="4302831"/>
            <a:ext cx="641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0974" y="4865511"/>
            <a:ext cx="1169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“C[</a:t>
            </a:r>
            <a:r>
              <a:rPr lang="en-US" sz="1400" i="1" dirty="0" smtClean="0"/>
              <a:t>x] +=D”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4381147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0072" y="5526101"/>
            <a:ext cx="196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Machine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275" y="4467453"/>
            <a:ext cx="2182912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36658" y="2609255"/>
            <a:ext cx="503534" cy="89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23206" y="3160889"/>
            <a:ext cx="416986" cy="60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13324" y="3648075"/>
            <a:ext cx="426868" cy="47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17169" y="4392736"/>
            <a:ext cx="4230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3206" y="4589295"/>
            <a:ext cx="416986" cy="236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64206" y="4865511"/>
            <a:ext cx="375986" cy="47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2229" y="222955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640192" y="2849212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700007" y="349223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42080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58" idx="1"/>
          </p:cNvCxnSpPr>
          <p:nvPr/>
        </p:nvCxnSpPr>
        <p:spPr>
          <a:xfrm flipV="1">
            <a:off x="4406037" y="3054052"/>
            <a:ext cx="1653845" cy="20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54173" y="3899689"/>
            <a:ext cx="1986921" cy="1209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308280" y="5115603"/>
            <a:ext cx="1751602" cy="7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835407" y="1187082"/>
            <a:ext cx="3371833" cy="5425777"/>
            <a:chOff x="4835407" y="1187082"/>
            <a:chExt cx="3371833" cy="5425777"/>
          </a:xfrm>
        </p:grpSpPr>
        <p:grpSp>
          <p:nvGrpSpPr>
            <p:cNvPr id="45" name="Group 44"/>
            <p:cNvGrpSpPr/>
            <p:nvPr/>
          </p:nvGrpSpPr>
          <p:grpSpPr>
            <a:xfrm>
              <a:off x="4835407" y="1187082"/>
              <a:ext cx="3260843" cy="2899111"/>
              <a:chOff x="4835407" y="1187082"/>
              <a:chExt cx="3260843" cy="371523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076950" y="1685925"/>
                <a:ext cx="1714500" cy="10254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400" dirty="0" smtClean="0"/>
                  <a:t>C[“al”] += D1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C[“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al</a:t>
                </a:r>
                <a:r>
                  <a:rPr lang="en-US" sz="1400" dirty="0" smtClean="0"/>
                  <a:t>”] += D2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….</a:t>
                </a:r>
                <a:endParaRPr lang="en-US" sz="1400" dirty="0"/>
              </a:p>
            </p:txBody>
          </p:sp>
          <p:sp>
            <p:nvSpPr>
              <p:cNvPr id="57" name="Down Arrow 56"/>
              <p:cNvSpPr/>
              <p:nvPr/>
            </p:nvSpPr>
            <p:spPr>
              <a:xfrm>
                <a:off x="6810375" y="2565616"/>
                <a:ext cx="342900" cy="6191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059882" y="3215843"/>
                <a:ext cx="1714500" cy="7275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combine counter updates</a:t>
                </a:r>
                <a:endParaRPr lang="en-US" sz="14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835407" y="1238251"/>
                <a:ext cx="3260843" cy="366407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13050" y="1187082"/>
                <a:ext cx="2148345" cy="473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Reducer Machine 1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16200000">
                <a:off x="3989702" y="3141597"/>
                <a:ext cx="2696416" cy="3502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Merge Spill Files</a:t>
                </a:r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18794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C[“</a:t>
              </a:r>
              <a:r>
                <a:rPr lang="en-US" sz="1400" dirty="0" smtClean="0">
                  <a:solidFill>
                    <a:schemeClr val="bg1"/>
                  </a:solidFill>
                </a:rPr>
                <a:t>bob</a:t>
              </a:r>
              <a:r>
                <a:rPr lang="en-US" sz="1400" dirty="0" smtClean="0"/>
                <a:t>”]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C[“joe”]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692136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18794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46397" y="4243130"/>
              <a:ext cx="3260843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07670" y="6243527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Machine 2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 rot="16200000">
              <a:off x="4421207" y="5097565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3532121" y="4905575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4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219075" y="5993980"/>
            <a:ext cx="444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Observation: you can “reduce” in parallel (correctly) as no </a:t>
            </a:r>
            <a:r>
              <a:rPr lang="en-US" b="1" dirty="0" smtClean="0"/>
              <a:t>sort key</a:t>
            </a:r>
            <a:r>
              <a:rPr lang="en-US" dirty="0" smtClean="0"/>
              <a:t> is split across multiple machines</a:t>
            </a:r>
          </a:p>
        </p:txBody>
      </p:sp>
    </p:spTree>
    <p:extLst>
      <p:ext uri="{BB962C8B-B14F-4D97-AF65-F5344CB8AC3E}">
        <p14:creationId xmlns:p14="http://schemas.microsoft.com/office/powerpoint/2010/main" val="334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Stream and Sort Counting </a:t>
            </a:r>
            <a:r>
              <a:rPr lang="en-US" sz="2400" dirty="0" smtClean="0">
                <a:solidFill>
                  <a:srgbClr val="95B3D7"/>
                </a:solidFill>
                <a:sym typeface="Wingdings" pitchFamily="2" charset="2"/>
              </a:rPr>
              <a:t> Distributed Counting</a:t>
            </a:r>
            <a:endParaRPr lang="en-US" sz="2400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49"/>
            <a:ext cx="1518356" cy="91228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82035" y="4302831"/>
            <a:ext cx="641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90974" y="4865511"/>
            <a:ext cx="1169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“C[</a:t>
            </a:r>
            <a:r>
              <a:rPr lang="en-US" sz="1400" i="1" dirty="0" smtClean="0"/>
              <a:t>x] +=D”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4381147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0072" y="5526101"/>
            <a:ext cx="196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Machine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1836275" y="4467453"/>
            <a:ext cx="2182912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25498" y="1984963"/>
            <a:ext cx="1613327" cy="45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36658" y="2609255"/>
            <a:ext cx="503534" cy="89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23206" y="3160889"/>
            <a:ext cx="416986" cy="600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13324" y="3648075"/>
            <a:ext cx="426868" cy="473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17169" y="4392736"/>
            <a:ext cx="4230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23206" y="4589295"/>
            <a:ext cx="416986" cy="236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64206" y="4865511"/>
            <a:ext cx="375986" cy="477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2229" y="222955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1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640192" y="2849212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2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700007" y="3492236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42080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58" idx="1"/>
          </p:cNvCxnSpPr>
          <p:nvPr/>
        </p:nvCxnSpPr>
        <p:spPr>
          <a:xfrm flipV="1">
            <a:off x="4406037" y="3054052"/>
            <a:ext cx="1653845" cy="20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54173" y="3899689"/>
            <a:ext cx="1986921" cy="1209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308280" y="5115603"/>
            <a:ext cx="1751602" cy="7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835407" y="1187082"/>
            <a:ext cx="3371833" cy="5425777"/>
            <a:chOff x="4835407" y="1187082"/>
            <a:chExt cx="3371833" cy="5425777"/>
          </a:xfrm>
        </p:grpSpPr>
        <p:grpSp>
          <p:nvGrpSpPr>
            <p:cNvPr id="45" name="Group 44"/>
            <p:cNvGrpSpPr/>
            <p:nvPr/>
          </p:nvGrpSpPr>
          <p:grpSpPr>
            <a:xfrm>
              <a:off x="4835407" y="1187082"/>
              <a:ext cx="3260843" cy="2899111"/>
              <a:chOff x="4835407" y="1187082"/>
              <a:chExt cx="3260843" cy="371523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076950" y="1685925"/>
                <a:ext cx="1714500" cy="102548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n-US" sz="1400" dirty="0" smtClean="0"/>
                  <a:t>C[“al”] += D1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C[“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bob</a:t>
                </a:r>
                <a:r>
                  <a:rPr lang="en-US" sz="1400" dirty="0" smtClean="0"/>
                  <a:t>”] += D2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400" dirty="0" smtClean="0"/>
                  <a:t> ….</a:t>
                </a:r>
                <a:endParaRPr lang="en-US" sz="1400" dirty="0"/>
              </a:p>
            </p:txBody>
          </p:sp>
          <p:sp>
            <p:nvSpPr>
              <p:cNvPr id="57" name="Down Arrow 56"/>
              <p:cNvSpPr/>
              <p:nvPr/>
            </p:nvSpPr>
            <p:spPr>
              <a:xfrm>
                <a:off x="6810375" y="2565616"/>
                <a:ext cx="342900" cy="6191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059882" y="3215843"/>
                <a:ext cx="1714500" cy="72755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combine counter updates</a:t>
                </a:r>
                <a:endParaRPr lang="en-US" sz="14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835407" y="1238251"/>
                <a:ext cx="3260843" cy="366407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13050" y="1187082"/>
                <a:ext cx="2148345" cy="473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Reducer Machine 1</a:t>
                </a:r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16200000">
                <a:off x="3989702" y="3141597"/>
                <a:ext cx="2696416" cy="3502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Merge Spill Files</a:t>
                </a:r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187940" y="4427463"/>
              <a:ext cx="1714500" cy="8002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sz="1400" dirty="0" smtClean="0"/>
                <a:t>C[“</a:t>
              </a:r>
              <a:r>
                <a:rPr lang="en-US" sz="1400" dirty="0" smtClean="0">
                  <a:solidFill>
                    <a:srgbClr val="FF0000"/>
                  </a:solidFill>
                </a:rPr>
                <a:t>bob</a:t>
              </a:r>
              <a:r>
                <a:rPr lang="en-US" sz="1400" dirty="0" smtClean="0"/>
                <a:t>”] += 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C[“joe”] += D2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400" dirty="0" smtClean="0"/>
                <a:t> ….</a:t>
              </a:r>
              <a:endParaRPr lang="en-US" sz="1400" dirty="0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6921365" y="5134911"/>
              <a:ext cx="342900" cy="41229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187940" y="5567097"/>
              <a:ext cx="1714500" cy="4845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combine counter updates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46397" y="4243130"/>
              <a:ext cx="3260843" cy="2326248"/>
            </a:xfrm>
            <a:prstGeom prst="rect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07670" y="6243527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Reducer Machine 2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 rot="16200000">
              <a:off x="4421207" y="5097565"/>
              <a:ext cx="1941642" cy="35028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Merge Spill Files</a:t>
              </a:r>
              <a:endParaRPr lang="en-US" dirty="0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3532121" y="4905575"/>
            <a:ext cx="765845" cy="31167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Spill 4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219075" y="5993980"/>
            <a:ext cx="444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Observation: you can “reduce” in parallel (correctly) as no </a:t>
            </a:r>
            <a:r>
              <a:rPr lang="en-US" b="1" dirty="0" smtClean="0"/>
              <a:t>sort key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split across multiple machines</a:t>
            </a:r>
          </a:p>
        </p:txBody>
      </p:sp>
    </p:spTree>
    <p:extLst>
      <p:ext uri="{BB962C8B-B14F-4D97-AF65-F5344CB8AC3E}">
        <p14:creationId xmlns:p14="http://schemas.microsoft.com/office/powerpoint/2010/main" val="19405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2955</Words>
  <Application>Microsoft Macintosh PowerPoint</Application>
  <PresentationFormat>On-screen Show (4:3)</PresentationFormat>
  <Paragraphs>677</Paragraphs>
  <Slides>77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1" baseType="lpstr">
      <vt:lpstr>Book Antiqua</vt:lpstr>
      <vt:lpstr>Calibri</vt:lpstr>
      <vt:lpstr>Gill Sans</vt:lpstr>
      <vt:lpstr>Lucida Grande</vt:lpstr>
      <vt:lpstr>Lucida Sans</vt:lpstr>
      <vt:lpstr>Mangal</vt:lpstr>
      <vt:lpstr>ＭＳ Ｐゴシック</vt:lpstr>
      <vt:lpstr>Palatino</vt:lpstr>
      <vt:lpstr>Wingdings</vt:lpstr>
      <vt:lpstr>Zapf Dingbats</vt:lpstr>
      <vt:lpstr>ヒラギノ明朝 ProN W3</vt:lpstr>
      <vt:lpstr>ヒラギノ角ゴ ProN W3</vt:lpstr>
      <vt:lpstr>Arial</vt:lpstr>
      <vt:lpstr>Office Theme</vt:lpstr>
      <vt:lpstr>10-605 ML from Large Datasets</vt:lpstr>
      <vt:lpstr>Announcements</vt:lpstr>
      <vt:lpstr>Announcements</vt:lpstr>
      <vt:lpstr>Parallelizing Stream And Sort</vt:lpstr>
      <vt:lpstr>Stream and Sort Counting  Distributed Counting</vt:lpstr>
      <vt:lpstr>Stream and Sort Counting  Distributed Counting</vt:lpstr>
      <vt:lpstr>Stream and Sort Counting  Distributed Counting</vt:lpstr>
      <vt:lpstr>Stream and Sort Counting  Distributed Counting</vt:lpstr>
      <vt:lpstr>Stream and Sort Counting  Distributed Counting</vt:lpstr>
      <vt:lpstr>PowerPoint Presentation</vt:lpstr>
      <vt:lpstr>Stream and Sort Counting  Distributed Counting</vt:lpstr>
      <vt:lpstr>Stream and Sort Counting  Distributed Counting</vt:lpstr>
      <vt:lpstr>Stream and Sort Counting  Distributed Counting</vt:lpstr>
      <vt:lpstr>Stream and Sort Counting  Distributed Counting</vt:lpstr>
      <vt:lpstr>Distributed Stream-and-Sort:  Map, Shuffle-Sort, Reduce</vt:lpstr>
      <vt:lpstr>Hadoop as Parallel  Stream-and-sort</vt:lpstr>
      <vt:lpstr>Hadoop: Distributed Stream-and-Sort</vt:lpstr>
      <vt:lpstr>Hadoop: Distributed Stream-and-Sort</vt:lpstr>
      <vt:lpstr>Hadoop: Distributed Stream-and-Sort</vt:lpstr>
      <vt:lpstr>Hadoop: Distributed Stream-and-Sort</vt:lpstr>
      <vt:lpstr>Hadoop: Distributed Stream-and-Sort</vt:lpstr>
      <vt:lpstr>Hadoop: Distributed Stream-and-Sort</vt:lpstr>
      <vt:lpstr>Motivating Example*</vt:lpstr>
      <vt:lpstr>Hadoop: Distributed Stream-and-Sort</vt:lpstr>
      <vt:lpstr>Hadoop: Intro</vt:lpstr>
      <vt:lpstr>Surprise, you mapreduced!</vt:lpstr>
      <vt:lpstr>Mapreduce overview</vt:lpstr>
      <vt:lpstr>PowerPoint Presentation</vt:lpstr>
      <vt:lpstr>PowerPoint Presentation</vt:lpstr>
      <vt:lpstr>PowerPoint Presentation</vt:lpstr>
      <vt:lpstr>PowerPoint Presentation</vt:lpstr>
      <vt:lpstr>Issue: reliability</vt:lpstr>
      <vt:lpstr>Issue: reliability</vt:lpstr>
      <vt:lpstr>Issue: reliability</vt:lpstr>
      <vt:lpstr>PowerPoint Presentation</vt:lpstr>
      <vt:lpstr>HDFS: The Hadoop File System</vt:lpstr>
      <vt:lpstr>PowerPoint Presentation</vt:lpstr>
      <vt:lpstr>PowerPoint Presentation</vt:lpstr>
      <vt:lpstr>MR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 reduce with Hadoop streaming</vt:lpstr>
      <vt:lpstr>Breaking this down…</vt:lpstr>
      <vt:lpstr>An example:</vt:lpstr>
      <vt:lpstr>To run locally:</vt:lpstr>
      <vt:lpstr>To train with streaming Hadoop you do this:</vt:lpstr>
      <vt:lpstr>PowerPoint Presentation</vt:lpstr>
      <vt:lpstr>To train with streaming Hadoop:</vt:lpstr>
      <vt:lpstr>PowerPoint Presentation</vt:lpstr>
      <vt:lpstr>To train with streaming Hadoop:</vt:lpstr>
      <vt:lpstr>To train with streaming Hadoop:</vt:lpstr>
      <vt:lpstr>To train with streaming Hadoop:</vt:lpstr>
      <vt:lpstr>Now you can run streaming Hadoop:</vt:lpstr>
      <vt:lpstr>Map reduce without Hadoop streaming</vt:lpstr>
      <vt:lpstr>“Real” Hadoop</vt:lpstr>
      <vt:lpstr>PowerPoint Presentation</vt:lpstr>
      <vt:lpstr>PowerPoint Presentation</vt:lpstr>
      <vt:lpstr>PowerPoint Presentation</vt:lpstr>
      <vt:lpstr>“Real” Hadoop vs Streaming Hadoop</vt:lpstr>
      <vt:lpstr>Debugging Map-Reduce</vt:lpstr>
      <vt:lpstr>Some common pitfalls</vt:lpstr>
      <vt:lpstr>Some common pitfalls</vt:lpstr>
      <vt:lpstr>Some common pitfalls</vt:lpstr>
      <vt:lpstr>When mapreduce doesn’t fit</vt:lpstr>
      <vt:lpstr>When mapreduce doesn’t fit</vt:lpstr>
      <vt:lpstr>What’s so tricky about MapReduce?</vt:lpstr>
      <vt:lpstr>Performance</vt:lpstr>
      <vt:lpstr>Combiners in Hadoop</vt:lpstr>
      <vt:lpstr>Some of this is wasteful</vt:lpstr>
      <vt:lpstr>How much does buffering help?</vt:lpstr>
      <vt:lpstr>Combiners</vt:lpstr>
      <vt:lpstr>PowerPoint Presentation</vt:lpstr>
      <vt:lpstr>Deja vu: Combiner = Reducer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586</cp:revision>
  <dcterms:created xsi:type="dcterms:W3CDTF">2012-01-03T16:05:59Z</dcterms:created>
  <dcterms:modified xsi:type="dcterms:W3CDTF">2017-09-07T13:55:05Z</dcterms:modified>
</cp:coreProperties>
</file>