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8" r:id="rId3"/>
    <p:sldId id="323" r:id="rId4"/>
    <p:sldId id="262" r:id="rId5"/>
    <p:sldId id="307" r:id="rId6"/>
    <p:sldId id="325" r:id="rId7"/>
    <p:sldId id="263" r:id="rId8"/>
    <p:sldId id="257" r:id="rId9"/>
    <p:sldId id="324" r:id="rId10"/>
    <p:sldId id="308" r:id="rId11"/>
    <p:sldId id="311" r:id="rId12"/>
    <p:sldId id="312" r:id="rId13"/>
    <p:sldId id="313" r:id="rId14"/>
    <p:sldId id="314" r:id="rId15"/>
    <p:sldId id="315" r:id="rId16"/>
    <p:sldId id="316" r:id="rId17"/>
    <p:sldId id="309" r:id="rId18"/>
    <p:sldId id="317" r:id="rId19"/>
    <p:sldId id="318" r:id="rId20"/>
    <p:sldId id="319" r:id="rId21"/>
    <p:sldId id="310" r:id="rId22"/>
    <p:sldId id="320" r:id="rId23"/>
    <p:sldId id="321" r:id="rId24"/>
    <p:sldId id="326" r:id="rId25"/>
    <p:sldId id="32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88449" autoAdjust="0"/>
  </p:normalViewPr>
  <p:slideViewPr>
    <p:cSldViewPr snapToGrid="0" snapToObjects="1">
      <p:cViewPr varScale="1">
        <p:scale>
          <a:sx n="96" d="100"/>
          <a:sy n="96" d="100"/>
        </p:scale>
        <p:origin x="2072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7249A-D138-124E-AB06-59E616CF874D}" type="datetimeFigureOut">
              <a:rPr lang="en-US" smtClean="0"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01125-495F-EE4A-AD0B-9895DCB040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51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10/12/17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, so if “first order learning methods” seem </a:t>
            </a:r>
            <a:r>
              <a:rPr lang="en-US" dirty="0" err="1" smtClean="0"/>
              <a:t>competely</a:t>
            </a:r>
            <a:r>
              <a:rPr lang="en-US" smtClean="0"/>
              <a:t> unfamiliar there might be a reason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fld id="{79910B0D-BB4C-184F-BFBB-35A03D606DFD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F8AD2-6882-4531-8560-2C8EEF2B5B2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3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811-CDAE-CC40-AF74-D88643D394C0}" type="datetime1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97AB9-33A1-634F-9F56-E42A75F90D48}" type="datetime1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6107D-7274-4B42-8AEE-FB5E798F58B1}" type="datetime1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F28BB646-6B7C-C145-ACAE-CC87E9857696}" type="datetime1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7B82-85F9-CA4C-B58E-08CE4D79431C}" type="datetime1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43B6D-41E8-0B4C-8970-C1F0123DD471}" type="datetime1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CBA5B-A2D2-6746-B950-EB07C186A15F}" type="datetime1">
              <a:rPr lang="en-US" smtClean="0"/>
              <a:t>10/12/17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9AEA-B53F-904E-B74F-A5B2E7AF274C}" type="datetime1">
              <a:rPr lang="en-US" smtClean="0"/>
              <a:t>10/12/17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F33D4-22A8-3C47-85C0-658BA5109540}" type="datetime1">
              <a:rPr lang="en-US" smtClean="0"/>
              <a:t>10/12/17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8F10-E91B-7C41-A530-4826C4061E0F}" type="datetime1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C57EA-9DFC-7248-9631-D84D19DF4C70}" type="datetime1">
              <a:rPr lang="en-US" smtClean="0"/>
              <a:t>10/12/17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3D3A-65DC-2048-9D9D-41589A53C6FB}" type="datetime1">
              <a:rPr lang="en-US" smtClean="0"/>
              <a:t>10/12/17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Midterm Exam </a:t>
            </a:r>
            <a:r>
              <a:rPr lang="en-US" smtClean="0"/>
              <a:t>Review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Cohen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91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79" y="455414"/>
            <a:ext cx="8407301" cy="44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Oval 6"/>
          <p:cNvSpPr>
            <a:spLocks noChangeArrowheads="1"/>
          </p:cNvSpPr>
          <p:nvPr/>
        </p:nvSpPr>
        <p:spPr bwMode="auto">
          <a:xfrm>
            <a:off x="3661172" y="4125515"/>
            <a:ext cx="803672" cy="6429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1353" y="4935342"/>
            <a:ext cx="79353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/>
                <a:cs typeface="Cambria Math"/>
              </a:rPr>
              <a:t>What data gets lost if the job tracker is rebooted?</a:t>
            </a:r>
          </a:p>
          <a:p>
            <a:r>
              <a:rPr lang="en-US" sz="2800" dirty="0" smtClean="0">
                <a:latin typeface="Cambria Math"/>
                <a:cs typeface="Cambria Math"/>
              </a:rPr>
              <a:t>If I have a 1Tb file and shard it 1000 ways will it take longer than </a:t>
            </a:r>
            <a:r>
              <a:rPr lang="en-US" sz="2800" dirty="0" err="1" smtClean="0">
                <a:latin typeface="Cambria Math"/>
                <a:cs typeface="Cambria Math"/>
              </a:rPr>
              <a:t>sharding</a:t>
            </a:r>
            <a:r>
              <a:rPr lang="en-US" sz="2800" dirty="0" smtClean="0">
                <a:latin typeface="Cambria Math"/>
                <a:cs typeface="Cambria Math"/>
              </a:rPr>
              <a:t> it 10 ways?</a:t>
            </a:r>
          </a:p>
          <a:p>
            <a:r>
              <a:rPr lang="en-US" sz="2800" dirty="0" smtClean="0">
                <a:latin typeface="Cambria Math"/>
                <a:cs typeface="Cambria Math"/>
              </a:rPr>
              <a:t>Where should a combiner run?</a:t>
            </a:r>
            <a:endParaRPr lang="en-US" sz="2800" dirty="0">
              <a:latin typeface="Cambria Math"/>
              <a:cs typeface="Cambria Math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9053" y="1237878"/>
            <a:ext cx="8649519" cy="38364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5" tIns="45718" rIns="91435" bIns="4571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eaLnBrk="1" hangingPunct="1">
              <a:defRPr/>
            </a:pPr>
            <a:r>
              <a:rPr lang="pl-PL" sz="1600">
                <a:latin typeface="Palatino" charset="0"/>
                <a:ea typeface="ヒラギノ明朝 ProN W3" charset="0"/>
                <a:cs typeface="ヒラギノ明朝 ProN W3" charset="0"/>
              </a:rPr>
              <a:t>$ </a:t>
            </a: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hadoop fs -ls rcv1/small/sharded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Found 10 items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 606405 2013-01-22 16:28 /user/wcohen/rcv1/small/sharded/part-00000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1347611 2013-01-22 16:28 /user/wcohen/rcv1/small/sharded/part-00001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 939307 2013-01-22 16:28 /user/wcohen/rcv1/small/sharded/part-00002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1284062 2013-01-22 16:28 /user/wcohen/rcv1/small/sharded/part-00003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1009890 2013-01-22 16:28 /user/wcohen/rcv1/small/sharded/part-00004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1206196 2013-01-22 16:28 /user/wcohen/rcv1/small/sharded/part-00005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1384658 2013-01-22 16:28 /user/wcohen/rcv1/small/sharded/part-00006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1299698 2013-01-22 16:28 /user/wcohen/rcv1/small/sharded/part-00007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  928752 2013-01-22 16:28 /user/wcohen/rcv1/small/sharded/part-00008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-rw-r--r--   3 …   806030 2013-01-22 16:28 /user/wcohen/rcv1/small/sharded/part-00009</a:t>
            </a:r>
          </a:p>
          <a:p>
            <a:pPr algn="l" eaLnBrk="1" hangingPunct="1">
              <a:defRPr/>
            </a:pPr>
            <a:endParaRPr lang="pl-PL" sz="1400">
              <a:latin typeface="Palatino" charset="0"/>
              <a:ea typeface="ヒラギノ明朝 ProN W3" charset="0"/>
              <a:cs typeface="ヒラギノ明朝 ProN W3" charset="0"/>
            </a:endParaRP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$ hadoop fs -tail rcv1/small/sharded/part-00005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weak as the arrival of arbitraged cargoes from the West has put the local market under pressure… </a:t>
            </a:r>
          </a:p>
          <a:p>
            <a:pPr algn="l" eaLnBrk="1" hangingPunct="1">
              <a:defRPr/>
            </a:pPr>
            <a:r>
              <a:rPr lang="pl-PL" sz="1400">
                <a:latin typeface="Palatino" charset="0"/>
                <a:ea typeface="ヒラギノ明朝 ProN W3" charset="0"/>
                <a:cs typeface="ヒラギノ明朝 ProN W3" charset="0"/>
              </a:rPr>
              <a:t>M14,M143,MCAT    The Brent crude market on the Singapore International …</a:t>
            </a:r>
          </a:p>
          <a:p>
            <a:pPr eaLnBrk="1" hangingPunct="1">
              <a:defRPr/>
            </a:pPr>
            <a:endParaRPr lang="en-US" sz="1600">
              <a:latin typeface="Palatino" charset="0"/>
              <a:ea typeface="ヒラギノ明朝 ProN W3" charset="0"/>
              <a:cs typeface="ヒラギノ明朝 ProN W3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1353" y="5322551"/>
            <a:ext cx="79353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/>
                <a:cs typeface="Cambria Math"/>
              </a:rPr>
              <a:t>Where is this data? How many disks is it on?</a:t>
            </a:r>
          </a:p>
          <a:p>
            <a:r>
              <a:rPr lang="en-US" sz="2800" dirty="0" smtClean="0">
                <a:latin typeface="Cambria Math"/>
                <a:cs typeface="Cambria Math"/>
              </a:rPr>
              <a:t>If I set up a directory on /</a:t>
            </a:r>
            <a:r>
              <a:rPr lang="en-US" sz="2800" dirty="0" err="1" smtClean="0">
                <a:latin typeface="Cambria Math"/>
                <a:cs typeface="Cambria Math"/>
              </a:rPr>
              <a:t>afs</a:t>
            </a:r>
            <a:r>
              <a:rPr lang="en-US" sz="2800" dirty="0" smtClean="0">
                <a:latin typeface="Cambria Math"/>
                <a:cs typeface="Cambria Math"/>
              </a:rPr>
              <a:t> that looks the same will it work the same? what about a local disk?</a:t>
            </a:r>
            <a:endParaRPr lang="en-US" sz="2800" dirty="0">
              <a:latin typeface="Cambria Math"/>
              <a:cs typeface="Cambria Math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3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3" descr="Screen Shot 2013-01-30 at 11.49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48"/>
            <a:ext cx="88459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Arrow 4"/>
          <p:cNvSpPr/>
          <p:nvPr/>
        </p:nvSpPr>
        <p:spPr>
          <a:xfrm rot="1972122">
            <a:off x="666378" y="4067473"/>
            <a:ext cx="1397496" cy="47550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8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Screen Shot 2013-01-30 at 11.50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5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972122">
            <a:off x="984499" y="5040809"/>
            <a:ext cx="1396380" cy="47662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Screen Shot 2013-01-30 at 11.5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6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0800000" flipV="1">
            <a:off x="7746504" y="135062"/>
            <a:ext cx="1397496" cy="7757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Screen Shot 2013-01-30 at 11.50.5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4078058" flipV="1">
            <a:off x="6180460" y="929804"/>
            <a:ext cx="1397496" cy="7746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1353" y="5322551"/>
            <a:ext cx="793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mbria Math"/>
                <a:cs typeface="Cambria Math"/>
              </a:rPr>
              <a:t>Why do I see this same error over and over again?</a:t>
            </a:r>
            <a:endParaRPr lang="en-US" sz="2800" dirty="0">
              <a:latin typeface="Cambria Math"/>
              <a:cs typeface="Cambria Math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LEARNERS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Parallelizing </a:t>
            </a:r>
            <a:r>
              <a:rPr lang="en-US" dirty="0" err="1" smtClean="0"/>
              <a:t>perceptrons</a:t>
            </a:r>
            <a:r>
              <a:rPr lang="en-US" dirty="0" smtClean="0"/>
              <a:t> – take 2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87401" y="2188085"/>
            <a:ext cx="7308849" cy="3560236"/>
            <a:chOff x="586318" y="1703869"/>
            <a:chExt cx="8324848" cy="4339588"/>
          </a:xfrm>
        </p:grpSpPr>
        <p:sp>
          <p:nvSpPr>
            <p:cNvPr id="5" name="Can 4"/>
            <p:cNvSpPr/>
            <p:nvPr/>
          </p:nvSpPr>
          <p:spPr>
            <a:xfrm>
              <a:off x="3334809" y="1703869"/>
              <a:ext cx="2741083" cy="893233"/>
            </a:xfrm>
            <a:prstGeom prst="can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</a:t>
              </a:r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586318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1</a:t>
              </a:r>
              <a:endParaRPr lang="en-US" dirty="0"/>
            </a:p>
          </p:txBody>
        </p:sp>
        <p:sp>
          <p:nvSpPr>
            <p:cNvPr id="10" name="Can 9"/>
            <p:cNvSpPr/>
            <p:nvPr/>
          </p:nvSpPr>
          <p:spPr>
            <a:xfrm>
              <a:off x="3479801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2</a:t>
              </a:r>
              <a:endParaRPr lang="en-US" dirty="0"/>
            </a:p>
          </p:txBody>
        </p:sp>
        <p:sp>
          <p:nvSpPr>
            <p:cNvPr id="11" name="Can 10"/>
            <p:cNvSpPr/>
            <p:nvPr/>
          </p:nvSpPr>
          <p:spPr>
            <a:xfrm>
              <a:off x="6278033" y="2872269"/>
              <a:ext cx="2451100" cy="893233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Instances/labels – 3</a:t>
              </a:r>
              <a:endParaRPr lang="en-US" dirty="0"/>
            </a:p>
          </p:txBody>
        </p:sp>
        <p:cxnSp>
          <p:nvCxnSpPr>
            <p:cNvPr id="12" name="Straight Connector 11"/>
            <p:cNvCxnSpPr>
              <a:stCxn id="5" idx="3"/>
              <a:endCxn id="10" idx="1"/>
            </p:cNvCxnSpPr>
            <p:nvPr/>
          </p:nvCxnSpPr>
          <p:spPr>
            <a:xfrm>
              <a:off x="4705351" y="2597102"/>
              <a:ext cx="0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5" idx="3"/>
              <a:endCxn id="11" idx="1"/>
            </p:cNvCxnSpPr>
            <p:nvPr/>
          </p:nvCxnSpPr>
          <p:spPr>
            <a:xfrm>
              <a:off x="4705351" y="2597102"/>
              <a:ext cx="2798232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5" idx="3"/>
              <a:endCxn id="8" idx="1"/>
            </p:cNvCxnSpPr>
            <p:nvPr/>
          </p:nvCxnSpPr>
          <p:spPr>
            <a:xfrm flipH="1">
              <a:off x="1811868" y="2597102"/>
              <a:ext cx="2893483" cy="2751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n 21"/>
            <p:cNvSpPr/>
            <p:nvPr/>
          </p:nvSpPr>
          <p:spPr>
            <a:xfrm>
              <a:off x="586318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 -1 </a:t>
              </a:r>
              <a:endParaRPr lang="en-US" dirty="0"/>
            </a:p>
          </p:txBody>
        </p:sp>
        <p:sp>
          <p:nvSpPr>
            <p:cNvPr id="23" name="Can 22"/>
            <p:cNvSpPr/>
            <p:nvPr/>
          </p:nvSpPr>
          <p:spPr>
            <a:xfrm>
              <a:off x="3479801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w</a:t>
              </a:r>
              <a:r>
                <a:rPr lang="en-US" dirty="0" smtClean="0"/>
                <a:t>- 2</a:t>
              </a:r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6278033" y="4398386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w-3</a:t>
              </a:r>
              <a:endParaRPr lang="en-US" dirty="0"/>
            </a:p>
          </p:txBody>
        </p:sp>
        <p:sp>
          <p:nvSpPr>
            <p:cNvPr id="26" name="Down Arrow 25"/>
            <p:cNvSpPr/>
            <p:nvPr/>
          </p:nvSpPr>
          <p:spPr>
            <a:xfrm>
              <a:off x="1647826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4541309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7339541" y="3845935"/>
              <a:ext cx="328083" cy="552450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"/>
            <p:cNvGrpSpPr/>
            <p:nvPr/>
          </p:nvGrpSpPr>
          <p:grpSpPr>
            <a:xfrm rot="10800000">
              <a:off x="1964268" y="4988937"/>
              <a:ext cx="5691715" cy="275167"/>
              <a:chOff x="1964268" y="4423835"/>
              <a:chExt cx="5691715" cy="275167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4857751" y="4423835"/>
                <a:ext cx="0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57751" y="4423835"/>
                <a:ext cx="2798232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964268" y="4423835"/>
                <a:ext cx="2893483" cy="27516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an 20"/>
            <p:cNvSpPr/>
            <p:nvPr/>
          </p:nvSpPr>
          <p:spPr>
            <a:xfrm>
              <a:off x="3536949" y="5297975"/>
              <a:ext cx="2451100" cy="569384"/>
            </a:xfrm>
            <a:prstGeom prst="can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04061" y="1957352"/>
              <a:ext cx="23071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Split into example subsets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08811" y="5120127"/>
              <a:ext cx="2220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Combine by some sort of weighted averaging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62500" y="3883988"/>
              <a:ext cx="2456071" cy="4501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Compute local </a:t>
              </a:r>
              <a:r>
                <a:rPr lang="en-US" dirty="0" err="1" smtClean="0"/>
                <a:t>vk’s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30" name="Bent Arrow 29"/>
          <p:cNvSpPr/>
          <p:nvPr/>
        </p:nvSpPr>
        <p:spPr>
          <a:xfrm rot="10800000">
            <a:off x="1058332" y="5858930"/>
            <a:ext cx="3495765" cy="829737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16200000">
            <a:off x="-1320315" y="4273001"/>
            <a:ext cx="3766698" cy="829736"/>
          </a:xfrm>
          <a:prstGeom prst="ben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an 32"/>
          <p:cNvSpPr/>
          <p:nvPr/>
        </p:nvSpPr>
        <p:spPr>
          <a:xfrm>
            <a:off x="370417" y="2053167"/>
            <a:ext cx="1714500" cy="751353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 (previous)</a:t>
            </a:r>
            <a:endParaRPr lang="en-US" dirty="0"/>
          </a:p>
        </p:txBody>
      </p:sp>
      <p:cxnSp>
        <p:nvCxnSpPr>
          <p:cNvPr id="35" name="Straight Arrow Connector 34"/>
          <p:cNvCxnSpPr>
            <a:stCxn id="33" idx="3"/>
          </p:cNvCxnSpPr>
          <p:nvPr/>
        </p:nvCxnSpPr>
        <p:spPr>
          <a:xfrm>
            <a:off x="1227667" y="2804520"/>
            <a:ext cx="391583" cy="243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667588" y="2804561"/>
            <a:ext cx="1710337" cy="3420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084917" y="2777044"/>
            <a:ext cx="3699558" cy="4508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theorem</a:t>
            </a:r>
            <a:endParaRPr lang="en-US" dirty="0"/>
          </a:p>
        </p:txBody>
      </p:sp>
      <p:pic>
        <p:nvPicPr>
          <p:cNvPr id="11" name="Picture 10" descr="Screen shot 2012-02-06 at 10.57.53 AM.png"/>
          <p:cNvPicPr>
            <a:picLocks noChangeAspect="1"/>
          </p:cNvPicPr>
          <p:nvPr/>
        </p:nvPicPr>
        <p:blipFill rotWithShape="1">
          <a:blip r:embed="rId2"/>
          <a:srcRect b="5150"/>
          <a:stretch/>
        </p:blipFill>
        <p:spPr>
          <a:xfrm>
            <a:off x="0" y="1714500"/>
            <a:ext cx="4963583" cy="238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0417" y="4423833"/>
            <a:ext cx="7852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Corollary: </a:t>
            </a:r>
            <a:r>
              <a:rPr lang="en-US" dirty="0" smtClean="0"/>
              <a:t>if we weight the vectors uniformly, then the number of mistakes is still bounded.</a:t>
            </a:r>
          </a:p>
          <a:p>
            <a:endParaRPr lang="en-US" b="1" dirty="0"/>
          </a:p>
          <a:p>
            <a:r>
              <a:rPr lang="en-US" b="1" dirty="0" smtClean="0"/>
              <a:t>I.e., </a:t>
            </a:r>
            <a:r>
              <a:rPr lang="en-US" dirty="0" smtClean="0"/>
              <a:t>this is “enough communication” to guarantee convergence.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48941" y="2136588"/>
            <a:ext cx="35111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probably won’t ask about the proof, but I could definitely ask about the theorem.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4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where the exam will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1"/>
            <a:ext cx="8648700" cy="463991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This room seats 217</a:t>
            </a:r>
          </a:p>
          <a:p>
            <a:r>
              <a:rPr lang="en-US" dirty="0" smtClean="0"/>
              <a:t>Enrollment as of this morning</a:t>
            </a:r>
          </a:p>
          <a:p>
            <a:pPr lvl="1"/>
            <a:r>
              <a:rPr lang="en-US" dirty="0" smtClean="0"/>
              <a:t>10-605A: 171</a:t>
            </a:r>
          </a:p>
          <a:p>
            <a:pPr lvl="1"/>
            <a:r>
              <a:rPr lang="en-US" dirty="0" smtClean="0"/>
              <a:t>10-605B:    63</a:t>
            </a:r>
          </a:p>
          <a:p>
            <a:pPr lvl="1"/>
            <a:r>
              <a:rPr lang="en-US" dirty="0" smtClean="0"/>
              <a:t>10-805:       10</a:t>
            </a:r>
          </a:p>
          <a:p>
            <a:pPr lvl="1"/>
            <a:r>
              <a:rPr lang="en-US" dirty="0" smtClean="0"/>
              <a:t>total:          244</a:t>
            </a:r>
          </a:p>
          <a:p>
            <a:r>
              <a:rPr lang="en-US" dirty="0" smtClean="0"/>
              <a:t>So we have an </a:t>
            </a:r>
            <a:r>
              <a:rPr lang="en-US" b="1" dirty="0" smtClean="0"/>
              <a:t>overflow room</a:t>
            </a:r>
            <a:r>
              <a:rPr lang="en-US" dirty="0" smtClean="0"/>
              <a:t>: NSH 1507</a:t>
            </a:r>
          </a:p>
          <a:p>
            <a:pPr lvl="1"/>
            <a:r>
              <a:rPr lang="en-US" dirty="0" smtClean="0"/>
              <a:t>It seats 63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o there if you are </a:t>
            </a:r>
            <a:r>
              <a:rPr lang="en-US" b="1" dirty="0" smtClean="0"/>
              <a:t>enrolled in 10-605B </a:t>
            </a:r>
            <a:r>
              <a:rPr lang="en-US" dirty="0" smtClean="0"/>
              <a:t>and your last name </a:t>
            </a:r>
            <a:r>
              <a:rPr lang="en-US" b="1" dirty="0" smtClean="0"/>
              <a:t>starts with D,E,</a:t>
            </a:r>
            <a:r>
              <a:rPr lang="mr-IN" b="1" dirty="0" smtClean="0"/>
              <a:t>…</a:t>
            </a:r>
            <a:r>
              <a:rPr lang="en-US" b="1" dirty="0" smtClean="0"/>
              <a:t>Z</a:t>
            </a:r>
          </a:p>
          <a:p>
            <a:pPr lvl="2"/>
            <a:r>
              <a:rPr lang="en-US" sz="3100" dirty="0" smtClean="0"/>
              <a:t>Margin is now 7 </a:t>
            </a:r>
            <a:r>
              <a:rPr lang="en-US" sz="3100" dirty="0" smtClean="0">
                <a:sym typeface="Wingdings"/>
              </a:rPr>
              <a:t></a:t>
            </a:r>
            <a:endParaRPr lang="en-US" sz="3100" dirty="0" smtClean="0"/>
          </a:p>
          <a:p>
            <a:pPr lvl="1"/>
            <a:r>
              <a:rPr lang="en-US" dirty="0" smtClean="0"/>
              <a:t>Otherwise come </a:t>
            </a:r>
            <a:r>
              <a:rPr lang="en-US" b="1" dirty="0" smtClean="0"/>
              <a:t>to this room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02-06 at 10.28.3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66" y="492732"/>
            <a:ext cx="8255000" cy="21691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7416" y="2661865"/>
            <a:ext cx="469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NAACL 2010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9375" t="9249" r="36250"/>
          <a:stretch/>
        </p:blipFill>
        <p:spPr>
          <a:xfrm>
            <a:off x="894291" y="3275698"/>
            <a:ext cx="1746250" cy="169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416" y="3275698"/>
            <a:ext cx="1123039" cy="14973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902" y="3275698"/>
            <a:ext cx="1638231" cy="193873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5214471" y="956235"/>
            <a:ext cx="1338729" cy="149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7882" y="5419664"/>
            <a:ext cx="76050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the word “structured” mean here? why is it important? would the results be better or worse with a regular perceptron? 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SGD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2-02-13 at 1.16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1995"/>
            <a:ext cx="7938944" cy="4132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as optimization for regularized logistic regression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Algorithm:</a:t>
            </a:r>
            <a:endParaRPr lang="en-US" dirty="0"/>
          </a:p>
        </p:txBody>
      </p:sp>
      <p:pic>
        <p:nvPicPr>
          <p:cNvPr id="8" name="Picture 7" descr="Screen Shot 2012-02-13 at 11.29.3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28" y="2084055"/>
            <a:ext cx="4429250" cy="797063"/>
          </a:xfrm>
          <a:prstGeom prst="rect">
            <a:avLst/>
          </a:prstGeom>
        </p:spPr>
      </p:pic>
      <p:pic>
        <p:nvPicPr>
          <p:cNvPr id="9" name="Picture 8" descr="Screen Shot 2012-02-13 at 1.20.5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222" y="1257300"/>
            <a:ext cx="5117878" cy="7671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>
            <a:off x="2657550" y="5261224"/>
            <a:ext cx="928542" cy="2241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2-02-13 at 1.20.54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1" t="12388"/>
          <a:stretch/>
        </p:blipFill>
        <p:spPr>
          <a:xfrm>
            <a:off x="3884933" y="5848176"/>
            <a:ext cx="3722708" cy="67207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84240" y="2029021"/>
            <a:ext cx="3943860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Time goes from O(</a:t>
            </a:r>
            <a:r>
              <a:rPr lang="en-US" dirty="0" err="1" smtClean="0"/>
              <a:t>nT</a:t>
            </a:r>
            <a:r>
              <a:rPr lang="en-US" dirty="0" smtClean="0"/>
              <a:t>) to O(</a:t>
            </a:r>
            <a:r>
              <a:rPr lang="en-US" dirty="0" err="1" smtClean="0"/>
              <a:t>mVT</a:t>
            </a:r>
            <a:r>
              <a:rPr lang="en-US" dirty="0" smtClean="0"/>
              <a:t>) where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 = number of non-zero entries,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 = number of examples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 = number of features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 = number of passes over data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467600" y="1257300"/>
            <a:ext cx="1349829" cy="61504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01596" y="232340"/>
            <a:ext cx="3333523" cy="6685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if you had a different update for the </a:t>
            </a:r>
            <a:r>
              <a:rPr lang="en-US" dirty="0" err="1" smtClean="0"/>
              <a:t>regularizer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8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Formalization of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the “Hash Trick”:</a:t>
            </a:r>
            <a:br>
              <a:rPr lang="en-US" dirty="0" smtClean="0">
                <a:latin typeface="Arial" charset="0"/>
              </a:rPr>
            </a:br>
            <a:endParaRPr lang="en-US" dirty="0">
              <a:latin typeface="Arial" charset="0"/>
            </a:endParaRPr>
          </a:p>
        </p:txBody>
      </p:sp>
      <p:sp>
        <p:nvSpPr>
          <p:cNvPr id="1843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First: Review of Kernels</a:t>
            </a:r>
            <a:endParaRPr lang="en-US" dirty="0"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529" y="4946302"/>
            <a:ext cx="630517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What is it? how does it work? what aspects of performance does it help?</a:t>
            </a:r>
          </a:p>
          <a:p>
            <a:r>
              <a:rPr lang="en-US" sz="2800" dirty="0" smtClean="0"/>
              <a:t>What did we say about it formally?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factorization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Screen Shot 2012-04-19 at 12.54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35" y="2056862"/>
            <a:ext cx="2785948" cy="2959086"/>
          </a:xfrm>
          <a:prstGeom prst="rect">
            <a:avLst/>
          </a:prstGeom>
        </p:spPr>
      </p:pic>
      <p:pic>
        <p:nvPicPr>
          <p:cNvPr id="6" name="Picture 5" descr="Screen Shot 2012-04-19 at 12.55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091" y="1888330"/>
            <a:ext cx="3311595" cy="3127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6635" y="5380383"/>
            <a:ext cx="5799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this picture trying to show?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17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factorization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10131" y="5365249"/>
            <a:ext cx="679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this picture trying to show?</a:t>
            </a:r>
          </a:p>
          <a:p>
            <a:r>
              <a:rPr lang="en-US" sz="2800" dirty="0" smtClean="0"/>
              <a:t>What would be another possible </a:t>
            </a:r>
            <a:r>
              <a:rPr lang="en-US" sz="2800" smtClean="0"/>
              <a:t>“stratum”?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26" y="1537252"/>
            <a:ext cx="2907083" cy="36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hints in studying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1879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Understand what you’ve done and </a:t>
            </a:r>
            <a:r>
              <a:rPr lang="en-US" i="1" dirty="0" smtClean="0"/>
              <a:t>why</a:t>
            </a:r>
          </a:p>
          <a:p>
            <a:pPr lvl="1"/>
            <a:r>
              <a:rPr lang="en-US" dirty="0" smtClean="0"/>
              <a:t>There will be questions that test your </a:t>
            </a:r>
            <a:r>
              <a:rPr lang="en-US" i="1" dirty="0" smtClean="0"/>
              <a:t>understanding</a:t>
            </a:r>
            <a:r>
              <a:rPr lang="en-US" dirty="0" smtClean="0"/>
              <a:t> of the techniques implemented</a:t>
            </a:r>
          </a:p>
          <a:p>
            <a:pPr lvl="2"/>
            <a:r>
              <a:rPr lang="en-US" dirty="0" smtClean="0"/>
              <a:t>why will/won’t this shortcut work?</a:t>
            </a:r>
          </a:p>
          <a:p>
            <a:pPr lvl="2"/>
            <a:r>
              <a:rPr lang="en-US" dirty="0" smtClean="0"/>
              <a:t>what does the analysis say about the method?</a:t>
            </a:r>
          </a:p>
          <a:p>
            <a:r>
              <a:rPr lang="en-US" dirty="0" smtClean="0"/>
              <a:t>We’re mostly about learning meets computation here</a:t>
            </a:r>
          </a:p>
          <a:p>
            <a:pPr lvl="1"/>
            <a:r>
              <a:rPr lang="en-US" dirty="0" smtClean="0"/>
              <a:t>there won’t be many “pure  601” questions</a:t>
            </a:r>
          </a:p>
          <a:p>
            <a:pPr lvl="1"/>
            <a:r>
              <a:rPr lang="en-US" dirty="0" smtClean="0"/>
              <a:t>but 601 topics that are discussed in lecture are fair game for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hints in studying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42073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Techniques covered in class but not assignments:</a:t>
            </a:r>
          </a:p>
          <a:p>
            <a:pPr lvl="1"/>
            <a:r>
              <a:rPr lang="en-US" dirty="0" smtClean="0"/>
              <a:t>When/where/how to use them</a:t>
            </a:r>
          </a:p>
          <a:p>
            <a:pPr lvl="1"/>
            <a:r>
              <a:rPr lang="en-US" dirty="0" smtClean="0"/>
              <a:t>That usually includes understanding the </a:t>
            </a:r>
            <a:r>
              <a:rPr lang="en-US" i="1" dirty="0" smtClean="0"/>
              <a:t>analytic</a:t>
            </a:r>
            <a:r>
              <a:rPr lang="en-US" dirty="0" smtClean="0"/>
              <a:t> results presented in class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is the lazy regularization update an approximation or not? when does it help? when does it not help?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hints in studying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about assignments you haven’t done?</a:t>
            </a:r>
          </a:p>
          <a:p>
            <a:pPr lvl="1"/>
            <a:r>
              <a:rPr lang="en-US" dirty="0" smtClean="0"/>
              <a:t>You should </a:t>
            </a:r>
            <a:r>
              <a:rPr lang="en-US" b="1" dirty="0" smtClean="0"/>
              <a:t>read through the assignments </a:t>
            </a:r>
            <a:r>
              <a:rPr lang="en-US" dirty="0" smtClean="0"/>
              <a:t>and be familiar with the algorithms being implemented</a:t>
            </a:r>
          </a:p>
          <a:p>
            <a:r>
              <a:rPr lang="en-US" dirty="0" smtClean="0"/>
              <a:t>There won’t be questions about programming details that you could look up on line</a:t>
            </a:r>
          </a:p>
          <a:p>
            <a:pPr lvl="1"/>
            <a:r>
              <a:rPr lang="en-US" dirty="0" smtClean="0"/>
              <a:t>but you should know how architectures like </a:t>
            </a:r>
            <a:r>
              <a:rPr lang="en-US" dirty="0" err="1" smtClean="0"/>
              <a:t>Hadoop</a:t>
            </a:r>
            <a:r>
              <a:rPr lang="en-US" dirty="0" smtClean="0"/>
              <a:t> work (</a:t>
            </a:r>
            <a:r>
              <a:rPr lang="en-US" dirty="0" err="1" smtClean="0"/>
              <a:t>eg</a:t>
            </a:r>
            <a:r>
              <a:rPr lang="en-US" dirty="0" smtClean="0"/>
              <a:t>, when and where they communicate, how they recover from failure, ….)</a:t>
            </a:r>
          </a:p>
          <a:p>
            <a:pPr lvl="1"/>
            <a:r>
              <a:rPr lang="en-US" dirty="0" smtClean="0"/>
              <a:t>you should be able to sketch out simple map-reduce algorithms and answer questions about </a:t>
            </a:r>
            <a:r>
              <a:rPr lang="en-US" dirty="0" err="1" smtClean="0"/>
              <a:t>GuineaPig</a:t>
            </a:r>
            <a:endParaRPr lang="en-US" dirty="0" smtClean="0"/>
          </a:p>
          <a:p>
            <a:pPr lvl="1"/>
            <a:r>
              <a:rPr lang="en-US" dirty="0" smtClean="0"/>
              <a:t>you should be able to read programs in workflow operators and discuss how they’d be implemented and/or how to optimize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hints in studying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not detailed questions on the guest speakers</a:t>
            </a:r>
          </a:p>
          <a:p>
            <a:r>
              <a:rPr lang="en-US" dirty="0" smtClean="0"/>
              <a:t>There might be high-level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6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hints in exam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You can bring in one 8 ½ by 11” sheet (front and back)</a:t>
            </a:r>
          </a:p>
          <a:p>
            <a:r>
              <a:rPr lang="en-US" dirty="0" smtClean="0"/>
              <a:t>Look over everything quickly and skip around</a:t>
            </a:r>
          </a:p>
          <a:p>
            <a:pPr lvl="1"/>
            <a:r>
              <a:rPr lang="en-US" dirty="0" smtClean="0"/>
              <a:t>probably nobody will know everything on the test</a:t>
            </a:r>
          </a:p>
          <a:p>
            <a:r>
              <a:rPr lang="en-US" dirty="0" smtClean="0"/>
              <a:t>If you’re not sure what we’ve got in mind: state your </a:t>
            </a:r>
            <a:r>
              <a:rPr lang="en-US" i="1" dirty="0" smtClean="0"/>
              <a:t>assumptions</a:t>
            </a:r>
            <a:r>
              <a:rPr lang="en-US" dirty="0" smtClean="0"/>
              <a:t> clearly in your answer.</a:t>
            </a:r>
          </a:p>
          <a:p>
            <a:pPr lvl="1"/>
            <a:r>
              <a:rPr lang="en-US" dirty="0" smtClean="0"/>
              <a:t>This is ok even on true/false</a:t>
            </a:r>
          </a:p>
          <a:p>
            <a:r>
              <a:rPr lang="en-US" dirty="0" smtClean="0"/>
              <a:t>If you look at a question and don</a:t>
            </a:r>
            <a:r>
              <a:rPr lang="fr-FR" dirty="0" smtClean="0"/>
              <a:t>’</a:t>
            </a:r>
            <a:r>
              <a:rPr lang="en-US" dirty="0" smtClean="0"/>
              <a:t>t know the answer:</a:t>
            </a:r>
          </a:p>
          <a:p>
            <a:pPr lvl="1"/>
            <a:r>
              <a:rPr lang="en-US" dirty="0" smtClean="0"/>
              <a:t>we probably haven’t told you the answer</a:t>
            </a:r>
          </a:p>
          <a:p>
            <a:pPr lvl="1"/>
            <a:r>
              <a:rPr lang="en-US" dirty="0" smtClean="0"/>
              <a:t>but we’ve told you enough to work it out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imagine arguing for some answer and see if you like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– major topics	before midterm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Hadoop</a:t>
            </a:r>
            <a:endParaRPr lang="en-US" dirty="0" smtClean="0"/>
          </a:p>
          <a:p>
            <a:pPr lvl="1"/>
            <a:r>
              <a:rPr lang="en-US" dirty="0" smtClean="0"/>
              <a:t>stream-and-sort is how I ease you into that, not really a topic on its own</a:t>
            </a:r>
          </a:p>
          <a:p>
            <a:r>
              <a:rPr lang="en-US" strike="sngStrike" dirty="0"/>
              <a:t>Phrase </a:t>
            </a:r>
            <a:r>
              <a:rPr lang="en-US" strike="sngStrike" dirty="0" smtClean="0"/>
              <a:t>finding</a:t>
            </a:r>
          </a:p>
          <a:p>
            <a:r>
              <a:rPr lang="en-US" dirty="0" smtClean="0"/>
              <a:t>Similarity joins</a:t>
            </a:r>
          </a:p>
          <a:p>
            <a:r>
              <a:rPr lang="en-US" dirty="0" smtClean="0"/>
              <a:t>Parallelizing learners (perceptron, …)</a:t>
            </a:r>
          </a:p>
          <a:p>
            <a:r>
              <a:rPr lang="en-US" dirty="0" smtClean="0"/>
              <a:t>Hash kernels and streaming SGD</a:t>
            </a:r>
          </a:p>
          <a:p>
            <a:r>
              <a:rPr lang="en-US" dirty="0" smtClean="0"/>
              <a:t>Distributed SGD for Matrix Factorization</a:t>
            </a:r>
          </a:p>
          <a:p>
            <a:endParaRPr lang="en-US" dirty="0"/>
          </a:p>
          <a:p>
            <a:r>
              <a:rPr lang="en-US" dirty="0" smtClean="0"/>
              <a:t>Some of these are easier to ask questions about than others.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Review 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31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</TotalTime>
  <Words>995</Words>
  <Application>Microsoft Macintosh PowerPoint</Application>
  <PresentationFormat>On-screen Show (4:3)</PresentationFormat>
  <Paragraphs>154</Paragraphs>
  <Slides>25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Calibri</vt:lpstr>
      <vt:lpstr>Cambria Math</vt:lpstr>
      <vt:lpstr>Gill Sans</vt:lpstr>
      <vt:lpstr>Gill Sans MT</vt:lpstr>
      <vt:lpstr>Mangal</vt:lpstr>
      <vt:lpstr>Palatino</vt:lpstr>
      <vt:lpstr>Wingdings</vt:lpstr>
      <vt:lpstr>ヒラギノ明朝 ProN W3</vt:lpstr>
      <vt:lpstr>ヒラギノ角ゴ ProN W3</vt:lpstr>
      <vt:lpstr>Arial</vt:lpstr>
      <vt:lpstr>Office Theme</vt:lpstr>
      <vt:lpstr>Midterm Exam Review Notes</vt:lpstr>
      <vt:lpstr>When and where the exam will be</vt:lpstr>
      <vt:lpstr>General hints in studying</vt:lpstr>
      <vt:lpstr>General hints in studying</vt:lpstr>
      <vt:lpstr>General hints in studying</vt:lpstr>
      <vt:lpstr>General hints in studying</vt:lpstr>
      <vt:lpstr>General hints in exam taking</vt:lpstr>
      <vt:lpstr>Outline – major topics before midterm</vt:lpstr>
      <vt:lpstr>More Review Slides</vt:lpstr>
      <vt:lpstr>HADOOP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LEARNERS</vt:lpstr>
      <vt:lpstr>Parallelizing perceptrons – take 2</vt:lpstr>
      <vt:lpstr>A theorem</vt:lpstr>
      <vt:lpstr>PowerPoint Presentation</vt:lpstr>
      <vt:lpstr>Streaming SGD</vt:lpstr>
      <vt:lpstr>Learning as optimization for regularized logistic regression</vt:lpstr>
      <vt:lpstr>Formalization of  the “Hash Trick”: </vt:lpstr>
      <vt:lpstr>Matrix factorization</vt:lpstr>
      <vt:lpstr>Matrix factorization</vt:lpstr>
    </vt:vector>
  </TitlesOfParts>
  <Company>Carnegie Mellon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Microsoft Office User</cp:lastModifiedBy>
  <cp:revision>390</cp:revision>
  <dcterms:created xsi:type="dcterms:W3CDTF">2012-02-26T21:25:59Z</dcterms:created>
  <dcterms:modified xsi:type="dcterms:W3CDTF">2017-10-12T14:39:06Z</dcterms:modified>
</cp:coreProperties>
</file>