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4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368" r:id="rId2"/>
    <p:sldId id="256" r:id="rId3"/>
    <p:sldId id="258" r:id="rId4"/>
    <p:sldId id="305" r:id="rId5"/>
    <p:sldId id="343" r:id="rId6"/>
    <p:sldId id="287" r:id="rId7"/>
    <p:sldId id="289" r:id="rId8"/>
    <p:sldId id="292" r:id="rId9"/>
    <p:sldId id="293" r:id="rId10"/>
    <p:sldId id="300" r:id="rId11"/>
    <p:sldId id="303" r:id="rId12"/>
    <p:sldId id="304" r:id="rId13"/>
    <p:sldId id="369" r:id="rId14"/>
    <p:sldId id="306" r:id="rId15"/>
    <p:sldId id="307" r:id="rId16"/>
    <p:sldId id="309" r:id="rId17"/>
    <p:sldId id="308" r:id="rId18"/>
    <p:sldId id="310" r:id="rId19"/>
    <p:sldId id="311" r:id="rId20"/>
    <p:sldId id="312" r:id="rId21"/>
    <p:sldId id="313" r:id="rId22"/>
    <p:sldId id="317" r:id="rId23"/>
    <p:sldId id="318" r:id="rId24"/>
    <p:sldId id="319" r:id="rId25"/>
    <p:sldId id="321" r:id="rId26"/>
    <p:sldId id="323" r:id="rId27"/>
    <p:sldId id="324" r:id="rId28"/>
    <p:sldId id="326" r:id="rId29"/>
    <p:sldId id="327" r:id="rId30"/>
    <p:sldId id="328" r:id="rId31"/>
    <p:sldId id="329" r:id="rId32"/>
    <p:sldId id="330" r:id="rId33"/>
    <p:sldId id="314" r:id="rId34"/>
    <p:sldId id="315" r:id="rId35"/>
    <p:sldId id="325" r:id="rId36"/>
    <p:sldId id="347" r:id="rId37"/>
    <p:sldId id="348" r:id="rId38"/>
    <p:sldId id="350" r:id="rId39"/>
    <p:sldId id="346" r:id="rId40"/>
    <p:sldId id="351" r:id="rId41"/>
    <p:sldId id="367" r:id="rId42"/>
    <p:sldId id="331" r:id="rId43"/>
    <p:sldId id="333" r:id="rId44"/>
    <p:sldId id="334" r:id="rId45"/>
    <p:sldId id="336" r:id="rId46"/>
    <p:sldId id="338" r:id="rId47"/>
    <p:sldId id="337" r:id="rId48"/>
    <p:sldId id="339" r:id="rId49"/>
    <p:sldId id="340" r:id="rId50"/>
    <p:sldId id="341" r:id="rId51"/>
    <p:sldId id="342" r:id="rId52"/>
    <p:sldId id="345" r:id="rId53"/>
    <p:sldId id="352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8" autoAdjust="0"/>
    <p:restoredTop sz="88497" autoAdjust="0"/>
  </p:normalViewPr>
  <p:slideViewPr>
    <p:cSldViewPr snapToGrid="0" snapToObjects="1">
      <p:cViewPr varScale="1">
        <p:scale>
          <a:sx n="151" d="100"/>
          <a:sy n="151" d="100"/>
        </p:scale>
        <p:origin x="-111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5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0ACC7-837A-F844-A934-8E5AC14E0878}" type="datetimeFigureOut">
              <a:rPr lang="en-US" smtClean="0"/>
              <a:t>3/17/15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03600-FDFD-354B-A1F7-D4E47AB93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650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3C4F9-F37E-4225-8EDE-0041EBD1A368}" type="datetimeFigureOut">
              <a:rPr lang="en-US" smtClean="0"/>
              <a:pPr/>
              <a:t>3/17/15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F8AD2-6882-4531-8560-2C8EEF2B5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812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F8AD2-6882-4531-8560-2C8EEF2B5B2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73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F8AD2-6882-4531-8560-2C8EEF2B5B2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40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BCD417-AA48-4D72-918E-B4846D9CBAC1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F8AD2-6882-4531-8560-2C8EEF2B5B2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40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25BF-F618-7D4E-A218-E170D75D1845}" type="datetime1">
              <a:rPr lang="en-US" smtClean="0"/>
              <a:t>3/17/15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DBE55-4DC0-CB4D-9833-9E080AA8D127}" type="datetime1">
              <a:rPr lang="en-US" smtClean="0"/>
              <a:t>3/17/15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9DF1-08DB-BD43-8D5D-04E6D2408BF7}" type="datetime1">
              <a:rPr lang="en-US" smtClean="0"/>
              <a:t>3/17/15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534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371600"/>
            <a:ext cx="421005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1050" y="1371600"/>
            <a:ext cx="4211638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80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292100"/>
            <a:ext cx="8648700" cy="804862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257300"/>
            <a:ext cx="8648700" cy="509905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45250"/>
            <a:ext cx="2133600" cy="365125"/>
          </a:xfrm>
        </p:spPr>
        <p:txBody>
          <a:bodyPr/>
          <a:lstStyle/>
          <a:p>
            <a:fld id="{D704CD23-8465-F644-8F49-774331E1EF88}" type="datetime1">
              <a:rPr lang="en-US" smtClean="0"/>
              <a:t>3/17/15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2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45250"/>
            <a:ext cx="2133600" cy="365125"/>
          </a:xfrm>
        </p:spPr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516187"/>
            <a:ext cx="7772400" cy="1362075"/>
          </a:xfrm>
        </p:spPr>
        <p:txBody>
          <a:bodyPr anchor="t">
            <a:normAutofit/>
          </a:bodyPr>
          <a:lstStyle>
            <a:lvl1pPr algn="ctr">
              <a:defRPr sz="3200" b="1" cap="all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0160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841A4-855A-5241-BB66-C21CFC80B3BC}" type="datetime1">
              <a:rPr lang="en-US" smtClean="0"/>
              <a:t>3/17/15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EC10-C3DF-4546-8B09-D22E8CA1415F}" type="datetime1">
              <a:rPr lang="en-US" smtClean="0"/>
              <a:t>3/17/15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17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33969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3731"/>
            <a:ext cx="4040188" cy="455122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33969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3730"/>
            <a:ext cx="4041775" cy="45512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27C1-C4FC-1849-8ABF-4494DB1D58AB}" type="datetime1">
              <a:rPr lang="en-US" smtClean="0"/>
              <a:t>3/17/15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6462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8021F-3138-FF4E-959A-8F41BEC86A11}" type="datetime1">
              <a:rPr lang="en-US" smtClean="0"/>
              <a:t>3/17/15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083D7-8A3B-0E49-B64F-106DDD1777BA}" type="datetime1">
              <a:rPr lang="en-US" smtClean="0"/>
              <a:t>3/17/15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ACD6D-A371-964B-8FBE-5FAE4827167C}" type="datetime1">
              <a:rPr lang="en-US" smtClean="0"/>
              <a:t>3/17/15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950E-95C8-4241-AF25-A4265DA05F0B}" type="datetime1">
              <a:rPr lang="en-US" smtClean="0"/>
              <a:t>3/17/15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EB232-B1F2-BF44-B82D-0FF3594C02F1}" type="datetime1">
              <a:rPr lang="en-US" smtClean="0"/>
              <a:t>3/17/15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96294" cy="27463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mbria Math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mbria Math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mbria Math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mbria Math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mbria Math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7.w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28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2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4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Overview of this week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Debugging tips for ML algorithms</a:t>
            </a:r>
          </a:p>
          <a:p>
            <a:r>
              <a:rPr lang="en-US" dirty="0" smtClean="0"/>
              <a:t>Graph algorithms </a:t>
            </a:r>
          </a:p>
          <a:p>
            <a:pPr lvl="1"/>
            <a:r>
              <a:rPr lang="en-US" dirty="0" smtClean="0"/>
              <a:t>A prototypical graph algorithm: PageRank</a:t>
            </a:r>
          </a:p>
          <a:p>
            <a:pPr lvl="2"/>
            <a:r>
              <a:rPr lang="en-US" dirty="0" smtClean="0"/>
              <a:t>In memory</a:t>
            </a:r>
          </a:p>
          <a:p>
            <a:pPr lvl="2"/>
            <a:r>
              <a:rPr lang="en-US" dirty="0" smtClean="0"/>
              <a:t>Putting more and more on disk …</a:t>
            </a:r>
          </a:p>
          <a:p>
            <a:pPr lvl="1"/>
            <a:r>
              <a:rPr lang="en-US" dirty="0" smtClean="0"/>
              <a:t>Sampling from a graph</a:t>
            </a:r>
          </a:p>
          <a:p>
            <a:pPr lvl="2"/>
            <a:r>
              <a:rPr lang="en-US" dirty="0" smtClean="0"/>
              <a:t>What is a good sample? (graph statistics)</a:t>
            </a:r>
          </a:p>
          <a:p>
            <a:pPr lvl="2"/>
            <a:r>
              <a:rPr lang="en-US" dirty="0" smtClean="0"/>
              <a:t>What methods work? (PPR/RWR)</a:t>
            </a:r>
          </a:p>
          <a:p>
            <a:pPr lvl="2"/>
            <a:r>
              <a:rPr lang="en-US" dirty="0" smtClean="0"/>
              <a:t>HW: PageRank-Nibble method + </a:t>
            </a:r>
            <a:r>
              <a:rPr lang="en-US" dirty="0" err="1" smtClean="0"/>
              <a:t>Gephi</a:t>
            </a:r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5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Homophily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1"/>
            <a:ext cx="8001000" cy="2666999"/>
          </a:xfrm>
        </p:spPr>
        <p:txBody>
          <a:bodyPr>
            <a:normAutofit/>
          </a:bodyPr>
          <a:lstStyle/>
          <a:p>
            <a:r>
              <a:rPr lang="en-US" dirty="0" smtClean="0"/>
              <a:t>Another </a:t>
            </a:r>
            <a:r>
              <a:rPr lang="en-US" dirty="0" err="1" smtClean="0"/>
              <a:t>def’n</a:t>
            </a:r>
            <a:r>
              <a:rPr lang="en-US" dirty="0" smtClean="0"/>
              <a:t>: excess edges between common neighbors of </a:t>
            </a:r>
            <a:r>
              <a:rPr lang="en-US" i="1" dirty="0" smtClean="0"/>
              <a:t>v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524000" y="2819400"/>
          <a:ext cx="5430838" cy="219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61" name="Equation" r:id="rId3" imgW="2133360" imgH="863280" progId="Equation.3">
                  <p:embed/>
                </p:oleObj>
              </mc:Choice>
              <mc:Fallback>
                <p:oleObj name="Equation" r:id="rId3" imgW="2133360" imgH="86328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819400"/>
                        <a:ext cx="5430838" cy="2198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1344613" y="5257800"/>
          <a:ext cx="5849937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62" name="Equation" r:id="rId5" imgW="2298600" imgH="419040" progId="Equation.3">
                  <p:embed/>
                </p:oleObj>
              </mc:Choice>
              <mc:Fallback>
                <p:oleObj name="Equation" r:id="rId5" imgW="2298600" imgH="41904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4613" y="5257800"/>
                        <a:ext cx="5849937" cy="1066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5021" t="20533" r="25889" b="9970"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7696200" y="0"/>
            <a:ext cx="1295400" cy="6553200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important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do you explore a dataset?</a:t>
            </a:r>
          </a:p>
          <a:p>
            <a:pPr lvl="1"/>
            <a:r>
              <a:rPr lang="en-US" dirty="0" smtClean="0"/>
              <a:t>compute statistics (e.g., feature histograms, conditional feature histograms, correlation coefficients, …)</a:t>
            </a:r>
          </a:p>
          <a:p>
            <a:pPr lvl="1"/>
            <a:r>
              <a:rPr lang="en-US" dirty="0" smtClean="0"/>
              <a:t>sample and inspect</a:t>
            </a:r>
          </a:p>
          <a:p>
            <a:pPr lvl="2"/>
            <a:r>
              <a:rPr lang="en-US" dirty="0" smtClean="0"/>
              <a:t>run a bunch of small-scale experiments</a:t>
            </a:r>
          </a:p>
          <a:p>
            <a:r>
              <a:rPr lang="en-US" dirty="0" smtClean="0"/>
              <a:t>How do you explore a graph?</a:t>
            </a:r>
          </a:p>
          <a:p>
            <a:pPr lvl="1"/>
            <a:r>
              <a:rPr lang="en-US" dirty="0" smtClean="0"/>
              <a:t>compute statistics (degree distribution, …)</a:t>
            </a:r>
          </a:p>
          <a:p>
            <a:pPr lvl="1"/>
            <a:r>
              <a:rPr lang="en-US" dirty="0" smtClean="0"/>
              <a:t>sample and inspect</a:t>
            </a:r>
          </a:p>
          <a:p>
            <a:pPr lvl="2"/>
            <a:r>
              <a:rPr lang="en-US" dirty="0" smtClean="0"/>
              <a:t>how do you sample?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Overview of this week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Debugging tips for ML algorithms</a:t>
            </a:r>
          </a:p>
          <a:p>
            <a:r>
              <a:rPr lang="en-US" dirty="0" smtClean="0"/>
              <a:t>Graph algorithms </a:t>
            </a:r>
          </a:p>
          <a:p>
            <a:pPr lvl="1"/>
            <a:r>
              <a:rPr lang="en-US" dirty="0" smtClean="0"/>
              <a:t>A prototypical graph algorithm: PageRank</a:t>
            </a:r>
          </a:p>
          <a:p>
            <a:pPr lvl="2"/>
            <a:r>
              <a:rPr lang="en-US" dirty="0" smtClean="0"/>
              <a:t>In memory</a:t>
            </a:r>
          </a:p>
          <a:p>
            <a:pPr lvl="2"/>
            <a:r>
              <a:rPr lang="en-US" dirty="0" smtClean="0"/>
              <a:t>Putting more and more on disk …</a:t>
            </a:r>
          </a:p>
          <a:p>
            <a:pPr lvl="1"/>
            <a:r>
              <a:rPr lang="en-US" dirty="0" smtClean="0"/>
              <a:t>Sampling from a graph</a:t>
            </a:r>
          </a:p>
          <a:p>
            <a:pPr lvl="2"/>
            <a:r>
              <a:rPr lang="en-US" dirty="0" smtClean="0"/>
              <a:t>What is a good sample? (graph statistics)</a:t>
            </a:r>
          </a:p>
          <a:p>
            <a:pPr lvl="2"/>
            <a:r>
              <a:rPr lang="en-US" b="1" smtClean="0"/>
              <a:t>What sampling </a:t>
            </a:r>
            <a:r>
              <a:rPr lang="en-US" b="1" dirty="0" smtClean="0"/>
              <a:t>methods work? (PPR/RWR)</a:t>
            </a:r>
          </a:p>
          <a:p>
            <a:pPr lvl="2"/>
            <a:r>
              <a:rPr lang="en-US" dirty="0" smtClean="0"/>
              <a:t>HW: PageRank-Nibble method + </a:t>
            </a:r>
            <a:r>
              <a:rPr lang="en-US" dirty="0" err="1" smtClean="0"/>
              <a:t>Gephi</a:t>
            </a:r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1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3-05 at 5.23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9116"/>
            <a:ext cx="9144001" cy="3141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64827" y="3840233"/>
            <a:ext cx="3034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KDD 2006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54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Define </a:t>
            </a:r>
            <a:r>
              <a:rPr lang="en-US" sz="2400" i="1" dirty="0" smtClean="0"/>
              <a:t>goals</a:t>
            </a:r>
            <a:r>
              <a:rPr lang="en-US" sz="2400" dirty="0" smtClean="0"/>
              <a:t> of sampling:</a:t>
            </a:r>
          </a:p>
          <a:p>
            <a:pPr lvl="1"/>
            <a:r>
              <a:rPr lang="en-US" sz="2400" dirty="0" smtClean="0"/>
              <a:t>“scale-down” – find G’&lt;G with similar statistics</a:t>
            </a:r>
          </a:p>
          <a:p>
            <a:pPr lvl="1"/>
            <a:r>
              <a:rPr lang="en-US" sz="2400" dirty="0" smtClean="0"/>
              <a:t>“back in time”: for a growing G, find G’&lt;G that is similar (statistically) to an earlier version of G</a:t>
            </a:r>
          </a:p>
          <a:p>
            <a:r>
              <a:rPr lang="en-US" sz="2400" dirty="0" smtClean="0"/>
              <a:t>Experiment on real graphs with plausible sampling methods, such as</a:t>
            </a:r>
          </a:p>
          <a:p>
            <a:pPr lvl="1"/>
            <a:r>
              <a:rPr lang="en-US" sz="2400" dirty="0" smtClean="0"/>
              <a:t>RN – random nodes, sampled uniformly</a:t>
            </a:r>
          </a:p>
          <a:p>
            <a:pPr lvl="1"/>
            <a:r>
              <a:rPr lang="en-US" sz="2400" dirty="0" smtClean="0"/>
              <a:t>…</a:t>
            </a:r>
          </a:p>
          <a:p>
            <a:r>
              <a:rPr lang="en-US" sz="2400" dirty="0" smtClean="0"/>
              <a:t>See how well they perform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3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Experiment on real graphs with plausible sampling methods, such as</a:t>
            </a:r>
          </a:p>
          <a:p>
            <a:pPr lvl="1"/>
            <a:r>
              <a:rPr lang="en-US" dirty="0" smtClean="0"/>
              <a:t>RN – random nodes, sampled uniformly</a:t>
            </a:r>
          </a:p>
          <a:p>
            <a:pPr lvl="2"/>
            <a:r>
              <a:rPr lang="en-US" dirty="0" smtClean="0"/>
              <a:t>RPN – random nodes, sampled by PageRank</a:t>
            </a:r>
          </a:p>
          <a:p>
            <a:pPr lvl="2"/>
            <a:r>
              <a:rPr lang="en-US" dirty="0" smtClean="0"/>
              <a:t>RDP – random nodes sampled by in-degree</a:t>
            </a:r>
          </a:p>
          <a:p>
            <a:pPr lvl="1"/>
            <a:r>
              <a:rPr lang="en-US" dirty="0" smtClean="0"/>
              <a:t>RE – random edges</a:t>
            </a:r>
          </a:p>
          <a:p>
            <a:pPr lvl="1"/>
            <a:r>
              <a:rPr lang="en-US" dirty="0" smtClean="0"/>
              <a:t>RJ – run PageRank’s “random surfer” for </a:t>
            </a:r>
            <a:r>
              <a:rPr lang="en-US" i="1" dirty="0" smtClean="0"/>
              <a:t>n </a:t>
            </a:r>
            <a:r>
              <a:rPr lang="en-US" dirty="0" smtClean="0"/>
              <a:t>steps</a:t>
            </a:r>
          </a:p>
          <a:p>
            <a:pPr lvl="1"/>
            <a:r>
              <a:rPr lang="en-US" dirty="0" smtClean="0"/>
              <a:t>RW – run  RWR’s “random surfer” for </a:t>
            </a:r>
            <a:r>
              <a:rPr lang="en-US" i="1" dirty="0" smtClean="0"/>
              <a:t>n </a:t>
            </a:r>
            <a:r>
              <a:rPr lang="en-US" dirty="0" smtClean="0"/>
              <a:t>steps</a:t>
            </a:r>
          </a:p>
          <a:p>
            <a:pPr lvl="1"/>
            <a:r>
              <a:rPr lang="en-US" dirty="0" smtClean="0"/>
              <a:t>FF – repeatedly pick </a:t>
            </a:r>
            <a:r>
              <a:rPr lang="en-US" i="1" dirty="0" smtClean="0"/>
              <a:t>r(</a:t>
            </a:r>
            <a:r>
              <a:rPr lang="en-US" i="1" dirty="0" err="1" smtClean="0"/>
              <a:t>i</a:t>
            </a:r>
            <a:r>
              <a:rPr lang="en-US" i="1" dirty="0" smtClean="0"/>
              <a:t>) </a:t>
            </a:r>
            <a:r>
              <a:rPr lang="en-US" dirty="0" smtClean="0"/>
              <a:t>neighbors of </a:t>
            </a:r>
            <a:r>
              <a:rPr lang="en-US" i="1" dirty="0" err="1" smtClean="0"/>
              <a:t>i</a:t>
            </a:r>
            <a:r>
              <a:rPr lang="en-US" i="1" dirty="0"/>
              <a:t> </a:t>
            </a:r>
            <a:r>
              <a:rPr lang="en-US" dirty="0" smtClean="0"/>
              <a:t>to “burn”, and then recursively sample from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1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3-05 at 5.28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39"/>
            <a:ext cx="9144000" cy="41033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3965" y="4635233"/>
            <a:ext cx="631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10% sample – pooled on five datasets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23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05 at 5.34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769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0287" y="4453782"/>
            <a:ext cx="78512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d-statistic  measures agreement between distributions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D=max{|F(x)-F’(x)|} where F, F’ are </a:t>
            </a:r>
            <a:r>
              <a:rPr lang="en-US" sz="2800" dirty="0" err="1" smtClean="0"/>
              <a:t>cdf’s</a:t>
            </a: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max over nine different statistics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98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05 at 5.3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72480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88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34442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Common statistics for graphs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William Cohen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efficient way of running RWR on a large graph</a:t>
            </a:r>
          </a:p>
          <a:p>
            <a:pPr lvl="1"/>
            <a:r>
              <a:rPr lang="en-US" dirty="0" smtClean="0"/>
              <a:t>can use only “random access”</a:t>
            </a:r>
          </a:p>
          <a:p>
            <a:pPr lvl="2"/>
            <a:r>
              <a:rPr lang="en-US" dirty="0" smtClean="0"/>
              <a:t>you can ask about the neighbors of a node, you can’t scan thru the graph</a:t>
            </a:r>
          </a:p>
          <a:p>
            <a:pPr lvl="2"/>
            <a:r>
              <a:rPr lang="en-US" dirty="0" smtClean="0"/>
              <a:t>common situation with APIs</a:t>
            </a:r>
          </a:p>
          <a:p>
            <a:pPr lvl="1"/>
            <a:r>
              <a:rPr lang="en-US" dirty="0" smtClean="0"/>
              <a:t>leads to a plausible sampling strategy</a:t>
            </a:r>
          </a:p>
          <a:p>
            <a:pPr lvl="2"/>
            <a:r>
              <a:rPr lang="en-US" dirty="0" smtClean="0"/>
              <a:t>Jure &amp; Christos’s experiments</a:t>
            </a:r>
          </a:p>
          <a:p>
            <a:pPr lvl="2"/>
            <a:r>
              <a:rPr lang="en-US" dirty="0" smtClean="0"/>
              <a:t>some formal results that justify it….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3-14 at 2.50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596"/>
            <a:ext cx="9144000" cy="2126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860" y="2350020"/>
            <a:ext cx="1710512" cy="12828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2883" y="3947319"/>
            <a:ext cx="65743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FOCS 2006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037" y="2350020"/>
            <a:ext cx="1346200" cy="1854200"/>
          </a:xfrm>
          <a:prstGeom prst="rect">
            <a:avLst/>
          </a:prstGeom>
        </p:spPr>
      </p:pic>
      <p:pic>
        <p:nvPicPr>
          <p:cNvPr id="3" name="Picture 2" descr="Screen Shot 2012-03-19 at 12.57.5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74" y="2437945"/>
            <a:ext cx="1193800" cy="15494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9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Local Graph Partitioning?</a:t>
            </a:r>
            <a:endParaRPr lang="en-US" dirty="0"/>
          </a:p>
        </p:txBody>
      </p:sp>
      <p:pic>
        <p:nvPicPr>
          <p:cNvPr id="3" name="Picture 2" descr="Screen Shot 2012-03-14 at 3.03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2216"/>
            <a:ext cx="9144000" cy="53447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0475" y="3835250"/>
            <a:ext cx="79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92497" y="3835250"/>
            <a:ext cx="675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13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Local Graph Partitioning?</a:t>
            </a:r>
            <a:endParaRPr lang="en-US" dirty="0"/>
          </a:p>
        </p:txBody>
      </p:sp>
      <p:pic>
        <p:nvPicPr>
          <p:cNvPr id="4" name="Picture 3" descr="Screen Shot 2012-03-14 at 3.03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" y="1181100"/>
            <a:ext cx="7782128" cy="55296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07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Local Graph Partitioning?</a:t>
            </a:r>
            <a:endParaRPr lang="en-US" dirty="0"/>
          </a:p>
        </p:txBody>
      </p:sp>
      <p:pic>
        <p:nvPicPr>
          <p:cNvPr id="3" name="Picture 2" descr="Screen Shot 2012-03-14 at 3.03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58176"/>
            <a:ext cx="8292635" cy="559982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82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Local Graph Partitioning?</a:t>
            </a:r>
            <a:endParaRPr lang="en-US" dirty="0"/>
          </a:p>
        </p:txBody>
      </p:sp>
      <p:pic>
        <p:nvPicPr>
          <p:cNvPr id="3" name="Picture 2" descr="Screen Shot 2012-03-14 at 3.03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04" y="1353064"/>
            <a:ext cx="7421037" cy="52060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5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Local Graph Partitioning?</a:t>
            </a:r>
            <a:endParaRPr lang="en-US" dirty="0"/>
          </a:p>
        </p:txBody>
      </p:sp>
      <p:pic>
        <p:nvPicPr>
          <p:cNvPr id="3" name="Picture 2" descr="Screen Shot 2012-03-14 at 3.03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2216"/>
            <a:ext cx="9144000" cy="53447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0475" y="3835250"/>
            <a:ext cx="79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92497" y="3835250"/>
            <a:ext cx="675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92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idea: a “sweep”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9399" y="1257300"/>
            <a:ext cx="6730742" cy="240362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Order all vertices in some way v</a:t>
            </a:r>
            <a:r>
              <a:rPr lang="en-US" baseline="-25000" dirty="0" smtClean="0"/>
              <a:t>i,1</a:t>
            </a:r>
            <a:r>
              <a:rPr lang="en-US" dirty="0" smtClean="0"/>
              <a:t>, v</a:t>
            </a:r>
            <a:r>
              <a:rPr lang="en-US" baseline="-25000" dirty="0" smtClean="0"/>
              <a:t>i,2</a:t>
            </a:r>
            <a:r>
              <a:rPr lang="en-US" dirty="0" smtClean="0"/>
              <a:t>, ….</a:t>
            </a:r>
          </a:p>
          <a:p>
            <a:pPr lvl="1"/>
            <a:r>
              <a:rPr lang="en-US" dirty="0" smtClean="0"/>
              <a:t>Say, by personalized PageRank from a seed</a:t>
            </a:r>
          </a:p>
          <a:p>
            <a:r>
              <a:rPr lang="en-US" dirty="0" smtClean="0"/>
              <a:t>Pick a prefix v</a:t>
            </a:r>
            <a:r>
              <a:rPr lang="en-US" baseline="-25000" dirty="0" smtClean="0"/>
              <a:t>i,1</a:t>
            </a:r>
            <a:r>
              <a:rPr lang="en-US" dirty="0"/>
              <a:t>, </a:t>
            </a:r>
            <a:r>
              <a:rPr lang="en-US" dirty="0" smtClean="0"/>
              <a:t>v</a:t>
            </a:r>
            <a:r>
              <a:rPr lang="en-US" baseline="-25000" dirty="0" smtClean="0"/>
              <a:t>i,2</a:t>
            </a:r>
            <a:r>
              <a:rPr lang="en-US" dirty="0"/>
              <a:t>, …</a:t>
            </a:r>
            <a:r>
              <a:rPr lang="en-US" dirty="0" smtClean="0"/>
              <a:t>.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i,k</a:t>
            </a:r>
            <a:r>
              <a:rPr lang="en-US" baseline="-25000" dirty="0" smtClean="0"/>
              <a:t> </a:t>
            </a:r>
            <a:r>
              <a:rPr lang="en-US" dirty="0" smtClean="0"/>
              <a:t>that is “best”</a:t>
            </a:r>
          </a:p>
          <a:p>
            <a:pPr lvl="1"/>
            <a:r>
              <a:rPr lang="en-US" dirty="0" smtClean="0"/>
              <a:t>….</a:t>
            </a:r>
          </a:p>
          <a:p>
            <a:endParaRPr lang="en-US" dirty="0"/>
          </a:p>
        </p:txBody>
      </p:sp>
      <p:pic>
        <p:nvPicPr>
          <p:cNvPr id="7" name="Picture 6" descr="Screen Shot 2012-03-14 at 3.15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37" y="3567359"/>
            <a:ext cx="5450123" cy="32906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2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“good” </a:t>
            </a:r>
            <a:r>
              <a:rPr lang="en-US" dirty="0" err="1" smtClean="0"/>
              <a:t>subgraph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6" name="Picture 5" descr="Screen Shot 2012-03-14 at 3.08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63" y="1652412"/>
            <a:ext cx="6233216" cy="551612"/>
          </a:xfrm>
          <a:prstGeom prst="rect">
            <a:avLst/>
          </a:prstGeom>
        </p:spPr>
      </p:pic>
      <p:pic>
        <p:nvPicPr>
          <p:cNvPr id="7" name="Picture 6" descr="Screen Shot 2012-03-14 at 3.08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36" y="3292830"/>
            <a:ext cx="6851554" cy="12539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09544" y="2253359"/>
            <a:ext cx="32856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edges leaving S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972502" y="5120792"/>
            <a:ext cx="71481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err="1" smtClean="0"/>
              <a:t>vol</a:t>
            </a:r>
            <a:r>
              <a:rPr lang="en-US" sz="3200" dirty="0" smtClean="0"/>
              <a:t>(S) is sum of </a:t>
            </a:r>
            <a:r>
              <a:rPr lang="en-US" sz="3200" dirty="0" err="1" smtClean="0"/>
              <a:t>deg</a:t>
            </a:r>
            <a:r>
              <a:rPr lang="en-US" sz="3200" dirty="0" smtClean="0"/>
              <a:t>(x) for x in 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for small S: </a:t>
            </a:r>
            <a:r>
              <a:rPr lang="en-US" sz="3200" dirty="0" err="1" smtClean="0"/>
              <a:t>Prob</a:t>
            </a:r>
            <a:r>
              <a:rPr lang="en-US" sz="3200" dirty="0" smtClean="0"/>
              <a:t>(random </a:t>
            </a:r>
            <a:r>
              <a:rPr lang="en-US" sz="3200" i="1" dirty="0" smtClean="0"/>
              <a:t>edge</a:t>
            </a:r>
            <a:r>
              <a:rPr lang="en-US" sz="3200" dirty="0" smtClean="0"/>
              <a:t> leaves S)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97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idea: a “sweep”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9399" y="1257301"/>
            <a:ext cx="8013236" cy="214212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Order all vertices in some way v</a:t>
            </a:r>
            <a:r>
              <a:rPr lang="en-US" baseline="-25000" dirty="0" smtClean="0"/>
              <a:t>i,1</a:t>
            </a:r>
            <a:r>
              <a:rPr lang="en-US" dirty="0" smtClean="0"/>
              <a:t>, v</a:t>
            </a:r>
            <a:r>
              <a:rPr lang="en-US" baseline="-25000" dirty="0" smtClean="0"/>
              <a:t>i,2</a:t>
            </a:r>
            <a:r>
              <a:rPr lang="en-US" dirty="0" smtClean="0"/>
              <a:t>, ….</a:t>
            </a:r>
          </a:p>
          <a:p>
            <a:pPr lvl="1"/>
            <a:r>
              <a:rPr lang="en-US" dirty="0" smtClean="0"/>
              <a:t>Say, by personalized PageRank from a seed</a:t>
            </a:r>
          </a:p>
          <a:p>
            <a:r>
              <a:rPr lang="en-US" dirty="0" smtClean="0"/>
              <a:t>Pick a prefix S={ v</a:t>
            </a:r>
            <a:r>
              <a:rPr lang="en-US" baseline="-25000" dirty="0" smtClean="0"/>
              <a:t>i,1</a:t>
            </a:r>
            <a:r>
              <a:rPr lang="en-US" dirty="0"/>
              <a:t>, </a:t>
            </a:r>
            <a:r>
              <a:rPr lang="en-US" dirty="0" smtClean="0"/>
              <a:t>v</a:t>
            </a:r>
            <a:r>
              <a:rPr lang="en-US" baseline="-25000" dirty="0" smtClean="0"/>
              <a:t>i,2</a:t>
            </a:r>
            <a:r>
              <a:rPr lang="en-US" dirty="0"/>
              <a:t>, …</a:t>
            </a:r>
            <a:r>
              <a:rPr lang="en-US" dirty="0" smtClean="0"/>
              <a:t>.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i,k</a:t>
            </a:r>
            <a:r>
              <a:rPr lang="en-US" baseline="-25000" dirty="0" smtClean="0"/>
              <a:t> </a:t>
            </a:r>
            <a:r>
              <a:rPr lang="en-US" dirty="0" smtClean="0"/>
              <a:t>}</a:t>
            </a:r>
            <a:r>
              <a:rPr lang="en-US" baseline="-25000" dirty="0" smtClean="0"/>
              <a:t> </a:t>
            </a:r>
            <a:r>
              <a:rPr lang="en-US" dirty="0" smtClean="0"/>
              <a:t>that is “best”</a:t>
            </a:r>
          </a:p>
          <a:p>
            <a:pPr lvl="1"/>
            <a:r>
              <a:rPr lang="en-US" dirty="0" smtClean="0"/>
              <a:t>Minimal “conductance” </a:t>
            </a:r>
            <a:r>
              <a:rPr lang="en-US" dirty="0" err="1" smtClean="0"/>
              <a:t>ϕ</a:t>
            </a:r>
            <a:r>
              <a:rPr lang="en-US" dirty="0" smtClean="0"/>
              <a:t>(S)</a:t>
            </a:r>
          </a:p>
          <a:p>
            <a:endParaRPr lang="en-US" dirty="0"/>
          </a:p>
        </p:txBody>
      </p:sp>
      <p:pic>
        <p:nvPicPr>
          <p:cNvPr id="7" name="Picture 6" descr="Screen Shot 2012-03-14 at 3.15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877" y="3567359"/>
            <a:ext cx="5450123" cy="329064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3548650" y="1730843"/>
            <a:ext cx="20420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9399" y="3959771"/>
            <a:ext cx="341447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800" dirty="0" smtClean="0"/>
              <a:t>You can re-compute conductance incrementally as you add a new vertex so the sweep is fast</a:t>
            </a:r>
            <a:endParaRPr lang="en-US" sz="2800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3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I’m talking about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Lots of large data </a:t>
            </a:r>
            <a:r>
              <a:rPr lang="en-US" i="1" dirty="0" smtClean="0"/>
              <a:t>is </a:t>
            </a:r>
            <a:r>
              <a:rPr lang="en-US" dirty="0" smtClean="0"/>
              <a:t>graphs</a:t>
            </a:r>
          </a:p>
          <a:p>
            <a:pPr lvl="1"/>
            <a:r>
              <a:rPr lang="en-US" dirty="0" smtClean="0"/>
              <a:t>Facebook, Twitter, citation data, and other </a:t>
            </a:r>
            <a:r>
              <a:rPr lang="en-US" i="1" dirty="0" smtClean="0"/>
              <a:t>social</a:t>
            </a:r>
            <a:r>
              <a:rPr lang="en-US" dirty="0" smtClean="0"/>
              <a:t> networks</a:t>
            </a:r>
          </a:p>
          <a:p>
            <a:pPr lvl="1"/>
            <a:r>
              <a:rPr lang="en-US" dirty="0" smtClean="0"/>
              <a:t>The web, the blogosphere, the semantic web, Freebase, </a:t>
            </a:r>
            <a:r>
              <a:rPr lang="en-US" dirty="0"/>
              <a:t>W</a:t>
            </a:r>
            <a:r>
              <a:rPr lang="en-US" dirty="0" smtClean="0"/>
              <a:t>ikipedia, Twitter, and other </a:t>
            </a:r>
            <a:r>
              <a:rPr lang="en-US" i="1" dirty="0" smtClean="0"/>
              <a:t>information</a:t>
            </a:r>
            <a:r>
              <a:rPr lang="en-US" dirty="0" smtClean="0"/>
              <a:t> networks</a:t>
            </a:r>
          </a:p>
          <a:p>
            <a:pPr lvl="1"/>
            <a:r>
              <a:rPr lang="en-US" dirty="0" smtClean="0"/>
              <a:t>Text corpora (like RCV1), large datasets with discrete feature values, and other </a:t>
            </a:r>
            <a:r>
              <a:rPr lang="en-US" i="1" dirty="0" smtClean="0"/>
              <a:t>bipartite </a:t>
            </a:r>
            <a:r>
              <a:rPr lang="en-US" dirty="0" smtClean="0"/>
              <a:t>networks</a:t>
            </a:r>
          </a:p>
          <a:p>
            <a:pPr lvl="2"/>
            <a:r>
              <a:rPr lang="en-US" dirty="0" smtClean="0"/>
              <a:t>nodes = documents or words</a:t>
            </a:r>
          </a:p>
          <a:p>
            <a:pPr lvl="2"/>
            <a:r>
              <a:rPr lang="en-US" dirty="0" smtClean="0"/>
              <a:t>links connect document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word or word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document</a:t>
            </a:r>
            <a:endParaRPr lang="en-US" dirty="0" smtClean="0"/>
          </a:p>
          <a:p>
            <a:pPr lvl="1"/>
            <a:r>
              <a:rPr lang="en-US" dirty="0" smtClean="0"/>
              <a:t>Computer networks, biological networks (proteins, ecosystems, brains, …), …</a:t>
            </a:r>
          </a:p>
          <a:p>
            <a:pPr lvl="1"/>
            <a:r>
              <a:rPr lang="en-US" dirty="0" smtClean="0"/>
              <a:t>Heterogeneous networks with multiple types of nodes</a:t>
            </a:r>
          </a:p>
          <a:p>
            <a:pPr lvl="2"/>
            <a:r>
              <a:rPr lang="en-US" dirty="0" smtClean="0"/>
              <a:t>people, groups, documents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21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results of the paper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 </a:t>
            </a:r>
            <a:r>
              <a:rPr lang="en-US" i="1" dirty="0" smtClean="0"/>
              <a:t>approximate </a:t>
            </a:r>
            <a:r>
              <a:rPr lang="en-US" dirty="0" smtClean="0"/>
              <a:t>personalized</a:t>
            </a:r>
            <a:r>
              <a:rPr lang="en-US" i="1" dirty="0" smtClean="0"/>
              <a:t> </a:t>
            </a:r>
            <a:r>
              <a:rPr lang="en-US" dirty="0" smtClean="0"/>
              <a:t>PageRank computation that only touches nodes “near” the seed</a:t>
            </a:r>
          </a:p>
          <a:p>
            <a:pPr lvl="1"/>
            <a:r>
              <a:rPr lang="en-US" dirty="0" smtClean="0"/>
              <a:t>but has small error relative to the true PageRank vector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 proof that a sweep over the approximate PageRank vector finds a cut with conductance </a:t>
            </a:r>
            <a:r>
              <a:rPr lang="en-US" dirty="0" err="1" smtClean="0"/>
              <a:t>sqrt</a:t>
            </a:r>
            <a:r>
              <a:rPr lang="en-US" dirty="0" smtClean="0"/>
              <a:t>(α </a:t>
            </a:r>
            <a:r>
              <a:rPr lang="en-US" dirty="0" err="1" smtClean="0"/>
              <a:t>ln</a:t>
            </a:r>
            <a:r>
              <a:rPr lang="en-US" dirty="0" smtClean="0"/>
              <a:t> m)</a:t>
            </a:r>
          </a:p>
          <a:p>
            <a:pPr lvl="1"/>
            <a:r>
              <a:rPr lang="en-US" dirty="0" smtClean="0"/>
              <a:t>unless no good cut exists</a:t>
            </a:r>
          </a:p>
          <a:p>
            <a:pPr lvl="2"/>
            <a:r>
              <a:rPr lang="en-US" dirty="0" smtClean="0"/>
              <a:t>no subset </a:t>
            </a:r>
            <a:r>
              <a:rPr lang="en-US" dirty="0"/>
              <a:t>S contains significantly more pass in the approximate PageRank than in </a:t>
            </a:r>
            <a:r>
              <a:rPr lang="en-US" dirty="0" smtClean="0"/>
              <a:t>a uniform distribution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60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05 at 5.3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7248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445" y="3724804"/>
            <a:ext cx="8217927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Result 2 explains Jure &amp; Christos’s experimental results with RW sampling: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RW approximately picks up a </a:t>
            </a:r>
            <a:r>
              <a:rPr lang="en-US" sz="2800" i="1" dirty="0" smtClean="0"/>
              <a:t>random </a:t>
            </a:r>
            <a:r>
              <a:rPr lang="en-US" sz="2800" i="1" dirty="0" err="1" smtClean="0"/>
              <a:t>subcommunity</a:t>
            </a:r>
            <a:r>
              <a:rPr lang="en-US" sz="2800" dirty="0"/>
              <a:t> </a:t>
            </a:r>
            <a:r>
              <a:rPr lang="en-US" sz="2800" dirty="0" smtClean="0"/>
              <a:t>(maybe with some extra nodes)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Features like clustering coefficient, degree should be representative of the graph as a whole…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which is roughly a mixture of </a:t>
            </a:r>
            <a:r>
              <a:rPr lang="en-US" sz="2800" dirty="0" err="1" smtClean="0"/>
              <a:t>subcommunities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54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results of the paper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 </a:t>
            </a:r>
            <a:r>
              <a:rPr lang="en-US" i="1" dirty="0" smtClean="0"/>
              <a:t>approximate </a:t>
            </a:r>
            <a:r>
              <a:rPr lang="en-US" dirty="0" smtClean="0"/>
              <a:t>personalized</a:t>
            </a:r>
            <a:r>
              <a:rPr lang="en-US" i="1" dirty="0" smtClean="0"/>
              <a:t> </a:t>
            </a:r>
            <a:r>
              <a:rPr lang="en-US" dirty="0" smtClean="0"/>
              <a:t>PageRank computation that only touches nodes “near” the seed</a:t>
            </a:r>
          </a:p>
          <a:p>
            <a:pPr lvl="1"/>
            <a:r>
              <a:rPr lang="en-US" dirty="0" smtClean="0"/>
              <a:t>but has small error relative to the true PageRank vector</a:t>
            </a:r>
          </a:p>
          <a:p>
            <a:pPr lvl="2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This is a very useful technique to know about…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4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14 at 2.58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507"/>
            <a:ext cx="9144000" cy="54710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Walks</a:t>
            </a:r>
            <a:endParaRPr lang="en-US" dirty="0"/>
          </a:p>
        </p:txBody>
      </p:sp>
      <p:sp>
        <p:nvSpPr>
          <p:cNvPr id="4" name="Left Brace 3"/>
          <p:cNvSpPr/>
          <p:nvPr/>
        </p:nvSpPr>
        <p:spPr>
          <a:xfrm>
            <a:off x="2614793" y="3113028"/>
            <a:ext cx="286384" cy="1743295"/>
          </a:xfrm>
          <a:prstGeom prst="leftBrace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42041" y="5541189"/>
            <a:ext cx="3785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avoids messy “dead ends”….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15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Walks: PageRank</a:t>
            </a:r>
            <a:endParaRPr lang="en-US" dirty="0"/>
          </a:p>
        </p:txBody>
      </p:sp>
      <p:pic>
        <p:nvPicPr>
          <p:cNvPr id="4" name="Picture 3" descr="Screen Shot 2012-03-14 at 2.5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8285"/>
            <a:ext cx="8852948" cy="564971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55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Walks: PageRank</a:t>
            </a:r>
            <a:endParaRPr lang="en-US" dirty="0"/>
          </a:p>
        </p:txBody>
      </p:sp>
      <p:pic>
        <p:nvPicPr>
          <p:cNvPr id="2" name="Picture 1" descr="Screen Shot 2012-03-14 at 3.00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972"/>
            <a:ext cx="9144000" cy="54800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40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Flashback: Zeno’s paradox</a:t>
            </a:r>
          </a:p>
        </p:txBody>
      </p:sp>
      <p:sp>
        <p:nvSpPr>
          <p:cNvPr id="3072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210050" cy="2133600"/>
          </a:xfrm>
        </p:spPr>
        <p:txBody>
          <a:bodyPr/>
          <a:lstStyle/>
          <a:p>
            <a:pPr eaLnBrk="1" hangingPunct="1"/>
            <a:r>
              <a:rPr lang="en-US" sz="2000" smtClean="0"/>
              <a:t>Lance Armstrong and the tortoise have a race</a:t>
            </a:r>
          </a:p>
          <a:p>
            <a:pPr eaLnBrk="1" hangingPunct="1"/>
            <a:r>
              <a:rPr lang="en-US" sz="2000" smtClean="0"/>
              <a:t>Lance is 10x faster</a:t>
            </a:r>
          </a:p>
          <a:p>
            <a:pPr eaLnBrk="1" hangingPunct="1"/>
            <a:r>
              <a:rPr lang="en-US" sz="2000" smtClean="0"/>
              <a:t>Tortoise has a 1m head start at time 0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4343400" y="1676400"/>
            <a:ext cx="4191000" cy="1219200"/>
            <a:chOff x="2736" y="1056"/>
            <a:chExt cx="2640" cy="768"/>
          </a:xfrm>
        </p:grpSpPr>
        <p:sp>
          <p:nvSpPr>
            <p:cNvPr id="30746" name="Line 6"/>
            <p:cNvSpPr>
              <a:spLocks noChangeShapeType="1"/>
            </p:cNvSpPr>
            <p:nvPr/>
          </p:nvSpPr>
          <p:spPr bwMode="auto">
            <a:xfrm>
              <a:off x="2832" y="1344"/>
              <a:ext cx="25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30747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36" y="1440"/>
              <a:ext cx="288" cy="38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sp>
          <p:nvSpPr>
            <p:cNvPr id="30748" name="Text Box 8"/>
            <p:cNvSpPr txBox="1">
              <a:spLocks noChangeArrowheads="1"/>
            </p:cNvSpPr>
            <p:nvPr/>
          </p:nvSpPr>
          <p:spPr bwMode="auto">
            <a:xfrm>
              <a:off x="2779" y="1056"/>
              <a:ext cx="203" cy="2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</a:t>
              </a:r>
            </a:p>
          </p:txBody>
        </p:sp>
        <p:sp>
          <p:nvSpPr>
            <p:cNvPr id="30749" name="Line 10"/>
            <p:cNvSpPr>
              <a:spLocks noChangeShapeType="1"/>
            </p:cNvSpPr>
            <p:nvPr/>
          </p:nvSpPr>
          <p:spPr bwMode="auto">
            <a:xfrm>
              <a:off x="2880" y="1296"/>
              <a:ext cx="0" cy="9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50" name="Text Box 12"/>
            <p:cNvSpPr txBox="1">
              <a:spLocks noChangeArrowheads="1"/>
            </p:cNvSpPr>
            <p:nvPr/>
          </p:nvSpPr>
          <p:spPr bwMode="auto">
            <a:xfrm>
              <a:off x="3936" y="1056"/>
              <a:ext cx="203" cy="2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30751" name="Line 13"/>
            <p:cNvSpPr>
              <a:spLocks noChangeShapeType="1"/>
            </p:cNvSpPr>
            <p:nvPr/>
          </p:nvSpPr>
          <p:spPr bwMode="auto">
            <a:xfrm>
              <a:off x="4037" y="1296"/>
              <a:ext cx="0" cy="9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30752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22" y="1488"/>
              <a:ext cx="254" cy="32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4495800" y="3124200"/>
            <a:ext cx="4038600" cy="838200"/>
            <a:chOff x="2832" y="1968"/>
            <a:chExt cx="2544" cy="528"/>
          </a:xfrm>
        </p:grpSpPr>
        <p:sp>
          <p:nvSpPr>
            <p:cNvPr id="30740" name="Line 15"/>
            <p:cNvSpPr>
              <a:spLocks noChangeShapeType="1"/>
            </p:cNvSpPr>
            <p:nvPr/>
          </p:nvSpPr>
          <p:spPr bwMode="auto">
            <a:xfrm>
              <a:off x="2832" y="2016"/>
              <a:ext cx="25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3074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88" y="2112"/>
              <a:ext cx="288" cy="38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sp>
          <p:nvSpPr>
            <p:cNvPr id="30742" name="Line 18"/>
            <p:cNvSpPr>
              <a:spLocks noChangeShapeType="1"/>
            </p:cNvSpPr>
            <p:nvPr/>
          </p:nvSpPr>
          <p:spPr bwMode="auto">
            <a:xfrm>
              <a:off x="2880" y="1968"/>
              <a:ext cx="0" cy="9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43" name="Line 20"/>
            <p:cNvSpPr>
              <a:spLocks noChangeShapeType="1"/>
            </p:cNvSpPr>
            <p:nvPr/>
          </p:nvSpPr>
          <p:spPr bwMode="auto">
            <a:xfrm>
              <a:off x="4037" y="1968"/>
              <a:ext cx="0" cy="9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30744" name="Picture 2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72" y="2112"/>
              <a:ext cx="254" cy="32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sp>
          <p:nvSpPr>
            <p:cNvPr id="30745" name="Line 22"/>
            <p:cNvSpPr>
              <a:spLocks noChangeShapeType="1"/>
            </p:cNvSpPr>
            <p:nvPr/>
          </p:nvSpPr>
          <p:spPr bwMode="auto">
            <a:xfrm>
              <a:off x="4368" y="1968"/>
              <a:ext cx="0" cy="9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51608" name="Text Box 24"/>
          <p:cNvSpPr txBox="1">
            <a:spLocks noChangeArrowheads="1"/>
          </p:cNvSpPr>
          <p:nvPr/>
        </p:nvSpPr>
        <p:spPr bwMode="auto">
          <a:xfrm>
            <a:off x="228600" y="3048000"/>
            <a:ext cx="4038600" cy="762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400"/>
              <a:t>  </a:t>
            </a:r>
            <a:r>
              <a:rPr lang="en-US"/>
              <a:t>So, when Lance gets to 1m the tortoise is at 1.1m</a:t>
            </a:r>
          </a:p>
        </p:txBody>
      </p:sp>
      <p:sp>
        <p:nvSpPr>
          <p:cNvPr id="451609" name="Text Box 25"/>
          <p:cNvSpPr txBox="1">
            <a:spLocks noChangeArrowheads="1"/>
          </p:cNvSpPr>
          <p:nvPr/>
        </p:nvSpPr>
        <p:spPr bwMode="auto">
          <a:xfrm>
            <a:off x="228600" y="3733800"/>
            <a:ext cx="4038600" cy="762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400"/>
              <a:t>  </a:t>
            </a:r>
            <a:r>
              <a:rPr lang="en-US"/>
              <a:t>So, when Lance gets to 1.1m the tortoise is at 1.11m …</a:t>
            </a: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4495800" y="3962400"/>
            <a:ext cx="4038600" cy="838200"/>
            <a:chOff x="2832" y="2496"/>
            <a:chExt cx="2544" cy="528"/>
          </a:xfrm>
        </p:grpSpPr>
        <p:sp>
          <p:nvSpPr>
            <p:cNvPr id="30732" name="Line 26"/>
            <p:cNvSpPr>
              <a:spLocks noChangeShapeType="1"/>
            </p:cNvSpPr>
            <p:nvPr/>
          </p:nvSpPr>
          <p:spPr bwMode="auto">
            <a:xfrm>
              <a:off x="2832" y="2544"/>
              <a:ext cx="25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30733" name="Picture 2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24" y="2640"/>
              <a:ext cx="288" cy="38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sp>
          <p:nvSpPr>
            <p:cNvPr id="30734" name="Line 28"/>
            <p:cNvSpPr>
              <a:spLocks noChangeShapeType="1"/>
            </p:cNvSpPr>
            <p:nvPr/>
          </p:nvSpPr>
          <p:spPr bwMode="auto">
            <a:xfrm>
              <a:off x="2880" y="2496"/>
              <a:ext cx="0" cy="9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35" name="Line 29"/>
            <p:cNvSpPr>
              <a:spLocks noChangeShapeType="1"/>
            </p:cNvSpPr>
            <p:nvPr/>
          </p:nvSpPr>
          <p:spPr bwMode="auto">
            <a:xfrm>
              <a:off x="4037" y="2496"/>
              <a:ext cx="0" cy="9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30736" name="Picture 3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08" y="2688"/>
              <a:ext cx="254" cy="32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sp>
          <p:nvSpPr>
            <p:cNvPr id="30737" name="Line 31"/>
            <p:cNvSpPr>
              <a:spLocks noChangeShapeType="1"/>
            </p:cNvSpPr>
            <p:nvPr/>
          </p:nvSpPr>
          <p:spPr bwMode="auto">
            <a:xfrm>
              <a:off x="4368" y="2496"/>
              <a:ext cx="0" cy="9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38" name="Line 32"/>
            <p:cNvSpPr>
              <a:spLocks noChangeShapeType="1"/>
            </p:cNvSpPr>
            <p:nvPr/>
          </p:nvSpPr>
          <p:spPr bwMode="auto">
            <a:xfrm>
              <a:off x="4464" y="2496"/>
              <a:ext cx="0" cy="9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39" name="Line 33"/>
            <p:cNvSpPr>
              <a:spLocks noChangeShapeType="1"/>
            </p:cNvSpPr>
            <p:nvPr/>
          </p:nvSpPr>
          <p:spPr bwMode="auto">
            <a:xfrm flipH="1" flipV="1">
              <a:off x="4464" y="2592"/>
              <a:ext cx="144" cy="144"/>
            </a:xfrm>
            <a:prstGeom prst="line">
              <a:avLst/>
            </a:prstGeom>
            <a:noFill/>
            <a:ln w="3175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51619" name="Text Box 35"/>
          <p:cNvSpPr txBox="1">
            <a:spLocks noChangeArrowheads="1"/>
          </p:cNvSpPr>
          <p:nvPr/>
        </p:nvSpPr>
        <p:spPr bwMode="auto">
          <a:xfrm>
            <a:off x="228600" y="4419600"/>
            <a:ext cx="4038600" cy="10668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400"/>
              <a:t>  </a:t>
            </a:r>
            <a:r>
              <a:rPr lang="en-US"/>
              <a:t>So, when Lance gets to 1.11m the tortoise is at 1.111m … and Lance will </a:t>
            </a:r>
            <a:r>
              <a:rPr lang="en-US" i="1"/>
              <a:t>never</a:t>
            </a:r>
            <a:r>
              <a:rPr lang="en-US"/>
              <a:t> catch up -?</a:t>
            </a:r>
          </a:p>
        </p:txBody>
      </p:sp>
      <p:sp>
        <p:nvSpPr>
          <p:cNvPr id="451623" name="Text Box 39"/>
          <p:cNvSpPr txBox="1">
            <a:spLocks noChangeArrowheads="1"/>
          </p:cNvSpPr>
          <p:nvPr/>
        </p:nvSpPr>
        <p:spPr bwMode="auto">
          <a:xfrm>
            <a:off x="4495800" y="1143000"/>
            <a:ext cx="4152900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1+0.1+0.01+0.001+0.0001+… = ?</a:t>
            </a:r>
          </a:p>
        </p:txBody>
      </p:sp>
      <p:sp>
        <p:nvSpPr>
          <p:cNvPr id="451624" name="Text Box 40"/>
          <p:cNvSpPr txBox="1">
            <a:spLocks noChangeArrowheads="1"/>
          </p:cNvSpPr>
          <p:nvPr/>
        </p:nvSpPr>
        <p:spPr bwMode="auto">
          <a:xfrm>
            <a:off x="4191000" y="5486400"/>
            <a:ext cx="4481513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dirty="0"/>
              <a:t>unresolved until calculus was invented</a:t>
            </a:r>
          </a:p>
        </p:txBody>
      </p:sp>
      <p:sp>
        <p:nvSpPr>
          <p:cNvPr id="5" name="Double Bracket 4"/>
          <p:cNvSpPr/>
          <p:nvPr/>
        </p:nvSpPr>
        <p:spPr>
          <a:xfrm>
            <a:off x="228600" y="149425"/>
            <a:ext cx="8761314" cy="6512454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16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608" grpId="0"/>
      <p:bldP spid="451609" grpId="0"/>
      <p:bldP spid="451619" grpId="0"/>
      <p:bldP spid="451623" grpId="0"/>
      <p:bldP spid="4516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charset="0"/>
              </a:rPr>
              <a:t>Zeno: </a:t>
            </a:r>
            <a:r>
              <a:rPr lang="en-US" dirty="0" err="1" smtClean="0">
                <a:latin typeface="Arial" charset="0"/>
              </a:rPr>
              <a:t>powned</a:t>
            </a:r>
            <a:r>
              <a:rPr lang="en-US" dirty="0" smtClean="0">
                <a:latin typeface="Arial" charset="0"/>
              </a:rPr>
              <a:t> by telescoping sums</a:t>
            </a:r>
            <a:endParaRPr lang="en-US" dirty="0">
              <a:latin typeface="Arial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47800" y="1981200"/>
          <a:ext cx="6584950" cy="338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19" name="Equation" r:id="rId3" imgW="3263760" imgH="1676160" progId="Equation.3">
                  <p:embed/>
                </p:oleObj>
              </mc:Choice>
              <mc:Fallback>
                <p:oleObj name="Equation" r:id="rId3" imgW="3263760" imgH="1676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981200"/>
                        <a:ext cx="6584950" cy="338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28" name="Straight Connector 5"/>
          <p:cNvCxnSpPr>
            <a:cxnSpLocks noChangeShapeType="1"/>
          </p:cNvCxnSpPr>
          <p:nvPr/>
        </p:nvCxnSpPr>
        <p:spPr bwMode="auto">
          <a:xfrm rot="10800000" flipV="1">
            <a:off x="3124200" y="3124200"/>
            <a:ext cx="3810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9" name="Straight Connector 6"/>
          <p:cNvCxnSpPr>
            <a:cxnSpLocks noChangeShapeType="1"/>
          </p:cNvCxnSpPr>
          <p:nvPr/>
        </p:nvCxnSpPr>
        <p:spPr bwMode="auto">
          <a:xfrm rot="10800000" flipV="1">
            <a:off x="3733800" y="3124200"/>
            <a:ext cx="3810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0" name="Straight Connector 7"/>
          <p:cNvCxnSpPr>
            <a:cxnSpLocks noChangeShapeType="1"/>
          </p:cNvCxnSpPr>
          <p:nvPr/>
        </p:nvCxnSpPr>
        <p:spPr bwMode="auto">
          <a:xfrm rot="10800000" flipV="1">
            <a:off x="4191000" y="3124200"/>
            <a:ext cx="3810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1" name="Straight Connector 8"/>
          <p:cNvCxnSpPr>
            <a:cxnSpLocks noChangeShapeType="1"/>
          </p:cNvCxnSpPr>
          <p:nvPr/>
        </p:nvCxnSpPr>
        <p:spPr bwMode="auto">
          <a:xfrm rot="10800000" flipV="1">
            <a:off x="4953000" y="3124200"/>
            <a:ext cx="3810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2" name="TextBox 9"/>
          <p:cNvSpPr txBox="1">
            <a:spLocks noChangeArrowheads="1"/>
          </p:cNvSpPr>
          <p:nvPr/>
        </p:nvSpPr>
        <p:spPr bwMode="auto">
          <a:xfrm>
            <a:off x="1066800" y="1447800"/>
            <a:ext cx="708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Let </a:t>
            </a:r>
            <a:r>
              <a:rPr lang="en-US" b="0" i="1"/>
              <a:t>x </a:t>
            </a:r>
            <a:r>
              <a:rPr lang="en-US"/>
              <a:t>be less than 1.  Then</a:t>
            </a:r>
          </a:p>
        </p:txBody>
      </p:sp>
      <p:sp>
        <p:nvSpPr>
          <p:cNvPr id="1033" name="TextBox 10"/>
          <p:cNvSpPr txBox="1">
            <a:spLocks noChangeArrowheads="1"/>
          </p:cNvSpPr>
          <p:nvPr/>
        </p:nvSpPr>
        <p:spPr bwMode="auto">
          <a:xfrm>
            <a:off x="1219200" y="5791200"/>
            <a:ext cx="6591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/>
              <a:t>Example: x=0.1, and 1+0.1+0.01+0.001+…. = 1.11111 = 10/9.</a:t>
            </a:r>
          </a:p>
        </p:txBody>
      </p:sp>
      <p:sp>
        <p:nvSpPr>
          <p:cNvPr id="10" name="Double Bracket 9"/>
          <p:cNvSpPr/>
          <p:nvPr/>
        </p:nvSpPr>
        <p:spPr>
          <a:xfrm>
            <a:off x="99611" y="149425"/>
            <a:ext cx="8890303" cy="6512454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8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" charset="0"/>
              </a:rPr>
              <a:t>Graph = Matrix</a:t>
            </a:r>
            <a:br>
              <a:rPr lang="en-US">
                <a:latin typeface="Arial" charset="0"/>
              </a:rPr>
            </a:br>
            <a:r>
              <a:rPr lang="en-US" sz="2800">
                <a:latin typeface="Arial" charset="0"/>
              </a:rPr>
              <a:t>Vector = Node </a:t>
            </a:r>
            <a:r>
              <a:rPr lang="en-US" sz="2800">
                <a:latin typeface="Arial" charset="0"/>
                <a:sym typeface="Wingdings" charset="0"/>
              </a:rPr>
              <a:t> Weight</a:t>
            </a:r>
            <a:endParaRPr lang="en-US"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8664575" y="3429000"/>
            <a:ext cx="479425" cy="481013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H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25463" y="1920875"/>
          <a:ext cx="3910016" cy="3633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</a:tblGrid>
              <a:tr h="33034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</a:tbl>
          </a:graphicData>
        </a:graphic>
      </p:graphicFrame>
      <p:grpSp>
        <p:nvGrpSpPr>
          <p:cNvPr id="6294" name="Group 29"/>
          <p:cNvGrpSpPr>
            <a:grpSpLocks/>
          </p:cNvGrpSpPr>
          <p:nvPr/>
        </p:nvGrpSpPr>
        <p:grpSpPr bwMode="auto">
          <a:xfrm>
            <a:off x="6011863" y="1920875"/>
            <a:ext cx="2881312" cy="2947988"/>
            <a:chOff x="5841206" y="2134394"/>
            <a:chExt cx="3657600" cy="3810000"/>
          </a:xfrm>
        </p:grpSpPr>
        <p:sp>
          <p:nvSpPr>
            <p:cNvPr id="4" name="Oval 3"/>
            <p:cNvSpPr/>
            <p:nvPr/>
          </p:nvSpPr>
          <p:spPr bwMode="auto">
            <a:xfrm>
              <a:off x="6756110" y="3047399"/>
              <a:ext cx="532015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A</a:t>
              </a: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5841206" y="3353101"/>
              <a:ext cx="534029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B</a:t>
              </a: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6375235" y="2134394"/>
              <a:ext cx="532015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C</a:t>
              </a: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6907250" y="4647722"/>
              <a:ext cx="534030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F</a:t>
              </a: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994362" y="4953424"/>
              <a:ext cx="532015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D</a:t>
              </a: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7288125" y="5410953"/>
              <a:ext cx="534029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E</a:t>
              </a: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8964777" y="3353101"/>
              <a:ext cx="534029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G</a:t>
              </a: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8051887" y="3658805"/>
              <a:ext cx="532015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I</a:t>
              </a: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8432762" y="4419983"/>
              <a:ext cx="532015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J</a:t>
              </a:r>
            </a:p>
          </p:txBody>
        </p:sp>
        <p:cxnSp>
          <p:nvCxnSpPr>
            <p:cNvPr id="6345" name="Straight Connector 15"/>
            <p:cNvCxnSpPr>
              <a:cxnSpLocks noChangeShapeType="1"/>
              <a:stCxn id="5" idx="0"/>
              <a:endCxn id="6" idx="3"/>
            </p:cNvCxnSpPr>
            <p:nvPr/>
          </p:nvCxnSpPr>
          <p:spPr bwMode="auto">
            <a:xfrm rot="5400000" flipH="1" flipV="1">
              <a:off x="5898356" y="2799230"/>
              <a:ext cx="763915" cy="3448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46" name="Straight Connector 18"/>
            <p:cNvCxnSpPr>
              <a:cxnSpLocks noChangeShapeType="1"/>
              <a:stCxn id="4" idx="2"/>
              <a:endCxn id="5" idx="7"/>
            </p:cNvCxnSpPr>
            <p:nvPr/>
          </p:nvCxnSpPr>
          <p:spPr bwMode="auto">
            <a:xfrm rot="10800000" flipV="1">
              <a:off x="6296492" y="3315493"/>
              <a:ext cx="459115" cy="1162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47" name="Straight Connector 25"/>
            <p:cNvCxnSpPr>
              <a:cxnSpLocks noChangeShapeType="1"/>
              <a:stCxn id="4" idx="5"/>
              <a:endCxn id="12" idx="1"/>
            </p:cNvCxnSpPr>
            <p:nvPr/>
          </p:nvCxnSpPr>
          <p:spPr bwMode="auto">
            <a:xfrm rot="16200000" flipH="1">
              <a:off x="7553791" y="3161179"/>
              <a:ext cx="232430" cy="918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48" name="Straight Connector 28"/>
            <p:cNvCxnSpPr>
              <a:cxnSpLocks noChangeShapeType="1"/>
              <a:stCxn id="12" idx="6"/>
              <a:endCxn id="13" idx="1"/>
            </p:cNvCxnSpPr>
            <p:nvPr/>
          </p:nvCxnSpPr>
          <p:spPr bwMode="auto">
            <a:xfrm>
              <a:off x="8584406" y="3925094"/>
              <a:ext cx="712482" cy="2494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49" name="Straight Connector 32"/>
            <p:cNvCxnSpPr>
              <a:cxnSpLocks noChangeShapeType="1"/>
              <a:stCxn id="11" idx="2"/>
              <a:endCxn id="12" idx="7"/>
            </p:cNvCxnSpPr>
            <p:nvPr/>
          </p:nvCxnSpPr>
          <p:spPr bwMode="auto">
            <a:xfrm rot="10800000" flipV="1">
              <a:off x="8506292" y="3620293"/>
              <a:ext cx="459115" cy="1162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0" name="Straight Connector 34"/>
            <p:cNvCxnSpPr>
              <a:cxnSpLocks noChangeShapeType="1"/>
              <a:stCxn id="14" idx="0"/>
              <a:endCxn id="12" idx="5"/>
            </p:cNvCxnSpPr>
            <p:nvPr/>
          </p:nvCxnSpPr>
          <p:spPr bwMode="auto">
            <a:xfrm rot="16200000" flipV="1">
              <a:off x="8449142" y="4170829"/>
              <a:ext cx="306715" cy="1924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1" name="Straight Connector 37"/>
            <p:cNvCxnSpPr>
              <a:cxnSpLocks noChangeShapeType="1"/>
              <a:stCxn id="8" idx="6"/>
              <a:endCxn id="7" idx="3"/>
            </p:cNvCxnSpPr>
            <p:nvPr/>
          </p:nvCxnSpPr>
          <p:spPr bwMode="auto">
            <a:xfrm flipV="1">
              <a:off x="6527006" y="5104279"/>
              <a:ext cx="459115" cy="1162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2" name="Straight Connector 39"/>
            <p:cNvCxnSpPr>
              <a:cxnSpLocks noChangeShapeType="1"/>
              <a:stCxn id="7" idx="5"/>
              <a:endCxn id="9" idx="0"/>
            </p:cNvCxnSpPr>
            <p:nvPr/>
          </p:nvCxnSpPr>
          <p:spPr bwMode="auto">
            <a:xfrm rot="16200000" flipH="1">
              <a:off x="7306141" y="5161428"/>
              <a:ext cx="306715" cy="1924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3" name="Straight Connector 43"/>
            <p:cNvCxnSpPr>
              <a:cxnSpLocks noChangeShapeType="1"/>
              <a:stCxn id="4" idx="4"/>
              <a:endCxn id="7" idx="0"/>
            </p:cNvCxnSpPr>
            <p:nvPr/>
          </p:nvCxnSpPr>
          <p:spPr bwMode="auto">
            <a:xfrm rot="16200000" flipH="1">
              <a:off x="6565106" y="4039394"/>
              <a:ext cx="10668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4" name="Straight Connector 45"/>
            <p:cNvCxnSpPr>
              <a:cxnSpLocks noChangeShapeType="1"/>
              <a:stCxn id="14" idx="7"/>
              <a:endCxn id="13" idx="2"/>
            </p:cNvCxnSpPr>
            <p:nvPr/>
          </p:nvCxnSpPr>
          <p:spPr bwMode="auto">
            <a:xfrm rot="5400000" flipH="1" flipV="1">
              <a:off x="8995105" y="4286000"/>
              <a:ext cx="104697" cy="320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5" name="Straight Connector 26"/>
            <p:cNvCxnSpPr>
              <a:cxnSpLocks noChangeShapeType="1"/>
              <a:stCxn id="6" idx="5"/>
              <a:endCxn id="4" idx="0"/>
            </p:cNvCxnSpPr>
            <p:nvPr/>
          </p:nvCxnSpPr>
          <p:spPr bwMode="auto">
            <a:xfrm rot="16200000" flipH="1">
              <a:off x="6696541" y="2723028"/>
              <a:ext cx="459115" cy="1924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6" name="Straight Connector 30"/>
            <p:cNvCxnSpPr>
              <a:cxnSpLocks noChangeShapeType="1"/>
              <a:stCxn id="8" idx="5"/>
              <a:endCxn id="9" idx="2"/>
            </p:cNvCxnSpPr>
            <p:nvPr/>
          </p:nvCxnSpPr>
          <p:spPr bwMode="auto">
            <a:xfrm rot="16200000" flipH="1">
              <a:off x="6734641" y="5123328"/>
              <a:ext cx="268615" cy="8401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7" name="Straight Connector 33"/>
            <p:cNvCxnSpPr>
              <a:cxnSpLocks noChangeShapeType="1"/>
              <a:stCxn id="11" idx="4"/>
              <a:endCxn id="14" idx="7"/>
            </p:cNvCxnSpPr>
            <p:nvPr/>
          </p:nvCxnSpPr>
          <p:spPr bwMode="auto">
            <a:xfrm rot="5400000">
              <a:off x="8753942" y="4020344"/>
              <a:ext cx="611515" cy="3448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42" name="Table 41"/>
          <p:cNvGraphicFramePr>
            <a:graphicFrameLocks noGrp="1"/>
          </p:cNvGraphicFramePr>
          <p:nvPr/>
        </p:nvGraphicFramePr>
        <p:xfrm>
          <a:off x="4640263" y="1920875"/>
          <a:ext cx="711200" cy="3633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600"/>
                <a:gridCol w="355600"/>
              </a:tblGrid>
              <a:tr h="33034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</a:t>
                      </a:r>
                      <a:endParaRPr lang="en-US" sz="1600" b="1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</a:t>
                      </a:r>
                      <a:endParaRPr lang="en-US" sz="1600" b="1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</a:t>
                      </a:r>
                      <a:endParaRPr lang="en-US" sz="1600" b="1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50" marR="82350" marT="41137" marB="41137"/>
                </a:tc>
              </a:tr>
            </a:tbl>
          </a:graphicData>
        </a:graphic>
      </p:graphicFrame>
      <p:sp>
        <p:nvSpPr>
          <p:cNvPr id="6333" name="TextBox 42"/>
          <p:cNvSpPr txBox="1">
            <a:spLocks noChangeArrowheads="1"/>
          </p:cNvSpPr>
          <p:nvPr/>
        </p:nvSpPr>
        <p:spPr bwMode="auto">
          <a:xfrm>
            <a:off x="3679825" y="6172200"/>
            <a:ext cx="412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87" tIns="41143" rIns="82287" bIns="41143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M</a:t>
            </a:r>
          </a:p>
        </p:txBody>
      </p:sp>
      <p:sp>
        <p:nvSpPr>
          <p:cNvPr id="6334" name="TextBox 47"/>
          <p:cNvSpPr txBox="1">
            <a:spLocks noChangeArrowheads="1"/>
          </p:cNvSpPr>
          <p:nvPr/>
        </p:nvSpPr>
        <p:spPr bwMode="auto">
          <a:xfrm>
            <a:off x="3798888" y="1404938"/>
            <a:ext cx="508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87" tIns="41143" rIns="82287" bIns="41143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/>
              <a:t>M</a:t>
            </a:r>
            <a:endParaRPr lang="en-US"/>
          </a:p>
        </p:txBody>
      </p:sp>
      <p:sp>
        <p:nvSpPr>
          <p:cNvPr id="6335" name="TextBox 48"/>
          <p:cNvSpPr txBox="1">
            <a:spLocks noChangeArrowheads="1"/>
          </p:cNvSpPr>
          <p:nvPr/>
        </p:nvSpPr>
        <p:spPr bwMode="auto">
          <a:xfrm>
            <a:off x="4794250" y="1373188"/>
            <a:ext cx="393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87" tIns="41143" rIns="82287" bIns="41143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/>
              <a:t>v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36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Racing through a graph?</a:t>
            </a:r>
            <a:endParaRPr lang="en-US" dirty="0">
              <a:latin typeface="Arial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524000" y="2057400"/>
          <a:ext cx="6508750" cy="245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Equation" r:id="rId3" imgW="3225600" imgH="1218960" progId="Equation.3">
                  <p:embed/>
                </p:oleObj>
              </mc:Choice>
              <mc:Fallback>
                <p:oleObj name="Equation" r:id="rId3" imgW="3225600" imgH="1218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057400"/>
                        <a:ext cx="6508750" cy="2459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9"/>
          <p:cNvSpPr txBox="1">
            <a:spLocks noChangeArrowheads="1"/>
          </p:cNvSpPr>
          <p:nvPr/>
        </p:nvSpPr>
        <p:spPr bwMode="auto">
          <a:xfrm>
            <a:off x="1066800" y="1447800"/>
            <a:ext cx="708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Let W</a:t>
            </a:r>
            <a:r>
              <a:rPr lang="en-US" b="0"/>
              <a:t>[</a:t>
            </a:r>
            <a:r>
              <a:rPr lang="en-US" b="0" i="1"/>
              <a:t>i,j</a:t>
            </a:r>
            <a:r>
              <a:rPr lang="en-US" b="0"/>
              <a:t>] </a:t>
            </a:r>
            <a:r>
              <a:rPr lang="en-US"/>
              <a:t>be Pr(walk to </a:t>
            </a:r>
            <a:r>
              <a:rPr lang="en-US" b="0" i="1"/>
              <a:t>j</a:t>
            </a:r>
            <a:r>
              <a:rPr lang="en-US" i="1"/>
              <a:t> </a:t>
            </a:r>
            <a:r>
              <a:rPr lang="en-US"/>
              <a:t>from </a:t>
            </a:r>
            <a:r>
              <a:rPr lang="en-US" b="0" i="1"/>
              <a:t>i</a:t>
            </a:r>
            <a:r>
              <a:rPr lang="en-US"/>
              <a:t>)and let </a:t>
            </a:r>
            <a:r>
              <a:rPr lang="el-GR" b="0" i="1"/>
              <a:t>α</a:t>
            </a:r>
            <a:r>
              <a:rPr lang="en-US"/>
              <a:t> be less than 1.  Then: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90600" y="5029200"/>
            <a:ext cx="708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 dirty="0"/>
              <a:t>The matrix </a:t>
            </a:r>
            <a:r>
              <a:rPr lang="en-US" dirty="0"/>
              <a:t>(I-</a:t>
            </a:r>
            <a:r>
              <a:rPr lang="el-GR" b="0" i="1" dirty="0"/>
              <a:t> α</a:t>
            </a:r>
            <a:r>
              <a:rPr lang="en-US" dirty="0"/>
              <a:t>W) </a:t>
            </a:r>
            <a:r>
              <a:rPr lang="en-US" b="0" dirty="0"/>
              <a:t>is the </a:t>
            </a:r>
            <a:r>
              <a:rPr lang="en-US" b="0" i="1" dirty="0" err="1" smtClean="0"/>
              <a:t>Laplacian</a:t>
            </a:r>
            <a:r>
              <a:rPr lang="en-US" b="0" dirty="0" smtClean="0"/>
              <a:t> </a:t>
            </a:r>
            <a:r>
              <a:rPr lang="en-US" b="0" dirty="0"/>
              <a:t>of </a:t>
            </a:r>
            <a:r>
              <a:rPr lang="el-GR" b="0" i="1" dirty="0"/>
              <a:t>α</a:t>
            </a:r>
            <a:r>
              <a:rPr lang="en-US" dirty="0"/>
              <a:t>W.  </a:t>
            </a:r>
          </a:p>
          <a:p>
            <a:pPr algn="l"/>
            <a:endParaRPr lang="en-US" b="0" dirty="0"/>
          </a:p>
          <a:p>
            <a:pPr algn="l"/>
            <a:r>
              <a:rPr lang="en-US" b="0" dirty="0"/>
              <a:t>Generally the </a:t>
            </a:r>
            <a:r>
              <a:rPr lang="en-US" b="0" dirty="0" err="1"/>
              <a:t>Laplacian</a:t>
            </a:r>
            <a:r>
              <a:rPr lang="en-US" b="0" dirty="0"/>
              <a:t> is </a:t>
            </a:r>
            <a:r>
              <a:rPr lang="en-US" dirty="0"/>
              <a:t>(D-</a:t>
            </a:r>
            <a:r>
              <a:rPr lang="el-GR" b="0" i="1" dirty="0"/>
              <a:t> </a:t>
            </a:r>
            <a:r>
              <a:rPr lang="en-US" dirty="0"/>
              <a:t>A) </a:t>
            </a:r>
            <a:r>
              <a:rPr lang="en-US" b="0" dirty="0"/>
              <a:t>where </a:t>
            </a:r>
            <a:r>
              <a:rPr lang="en-US" dirty="0"/>
              <a:t>D</a:t>
            </a:r>
            <a:r>
              <a:rPr lang="en-US" b="0" dirty="0"/>
              <a:t>[</a:t>
            </a:r>
            <a:r>
              <a:rPr lang="en-US" b="0" i="1" dirty="0" err="1"/>
              <a:t>i,i</a:t>
            </a:r>
            <a:r>
              <a:rPr lang="en-US" b="0" dirty="0"/>
              <a:t>] is the degree of </a:t>
            </a:r>
            <a:r>
              <a:rPr lang="en-US" b="0" i="1" dirty="0" err="1"/>
              <a:t>i</a:t>
            </a:r>
            <a:r>
              <a:rPr lang="en-US" b="0" i="1" dirty="0"/>
              <a:t> </a:t>
            </a:r>
            <a:r>
              <a:rPr lang="en-US" b="0" dirty="0"/>
              <a:t>in the adjacency matrix </a:t>
            </a:r>
            <a:r>
              <a:rPr lang="en-US" dirty="0"/>
              <a:t>A.</a:t>
            </a:r>
          </a:p>
        </p:txBody>
      </p:sp>
      <p:graphicFrame>
        <p:nvGraphicFramePr>
          <p:cNvPr id="231427" name="Object 3"/>
          <p:cNvGraphicFramePr>
            <a:graphicFrameLocks noChangeAspect="1"/>
          </p:cNvGraphicFramePr>
          <p:nvPr/>
        </p:nvGraphicFramePr>
        <p:xfrm>
          <a:off x="5410200" y="3951288"/>
          <a:ext cx="2382838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Equation" r:id="rId5" imgW="1180800" imgH="393480" progId="Equation.3">
                  <p:embed/>
                </p:oleObj>
              </mc:Choice>
              <mc:Fallback>
                <p:oleObj name="Equation" r:id="rId5" imgW="1180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951288"/>
                        <a:ext cx="2382838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ouble Bracket 6"/>
          <p:cNvSpPr/>
          <p:nvPr/>
        </p:nvSpPr>
        <p:spPr>
          <a:xfrm>
            <a:off x="87160" y="149425"/>
            <a:ext cx="8902754" cy="6512454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721098" y="3143713"/>
            <a:ext cx="497331" cy="3729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610614" y="3143713"/>
            <a:ext cx="497331" cy="3729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651105" y="3109622"/>
            <a:ext cx="497331" cy="3729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do you explore a dataset?</a:t>
            </a:r>
          </a:p>
          <a:p>
            <a:pPr lvl="1"/>
            <a:r>
              <a:rPr lang="en-US" dirty="0" smtClean="0"/>
              <a:t>compute statistics (e.g., feature histograms, conditional feature histograms, correlation coefficients, …)</a:t>
            </a:r>
          </a:p>
          <a:p>
            <a:pPr lvl="1"/>
            <a:r>
              <a:rPr lang="en-US" dirty="0" smtClean="0"/>
              <a:t>sample and inspect</a:t>
            </a:r>
          </a:p>
          <a:p>
            <a:pPr lvl="2"/>
            <a:r>
              <a:rPr lang="en-US" dirty="0" smtClean="0"/>
              <a:t>run a bunch of small-scale experiments</a:t>
            </a:r>
          </a:p>
          <a:p>
            <a:r>
              <a:rPr lang="en-US" dirty="0" smtClean="0"/>
              <a:t>How do you explore a graph?</a:t>
            </a:r>
          </a:p>
          <a:p>
            <a:pPr lvl="1"/>
            <a:r>
              <a:rPr lang="en-US" dirty="0" smtClean="0"/>
              <a:t>compute statistics (degree distribution, …)</a:t>
            </a:r>
          </a:p>
          <a:p>
            <a:pPr lvl="1"/>
            <a:r>
              <a:rPr lang="en-US" dirty="0" smtClean="0"/>
              <a:t>sample and inspect</a:t>
            </a:r>
          </a:p>
          <a:p>
            <a:pPr lvl="2"/>
            <a:r>
              <a:rPr lang="en-US" dirty="0" smtClean="0"/>
              <a:t>how do you sample?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6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Walks: PageRank</a:t>
            </a:r>
            <a:endParaRPr lang="en-US" dirty="0"/>
          </a:p>
        </p:txBody>
      </p:sp>
      <p:pic>
        <p:nvPicPr>
          <p:cNvPr id="2" name="Picture 1" descr="Screen Shot 2012-03-14 at 3.00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972"/>
            <a:ext cx="9144000" cy="54800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78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Approximate PageRank:  Key Idea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42977"/>
            <a:ext cx="2979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By definition PageRank is fixed point of: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2431898"/>
            <a:ext cx="2979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Claim:</a:t>
            </a:r>
            <a:endParaRPr lang="en-US" sz="2400" dirty="0"/>
          </a:p>
        </p:txBody>
      </p:sp>
      <p:pic>
        <p:nvPicPr>
          <p:cNvPr id="6" name="Picture 5" descr="Screen Shot 2012-03-14 at 4.15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2" y="2430775"/>
            <a:ext cx="4978400" cy="609600"/>
          </a:xfrm>
          <a:prstGeom prst="rect">
            <a:avLst/>
          </a:prstGeom>
        </p:spPr>
      </p:pic>
      <p:pic>
        <p:nvPicPr>
          <p:cNvPr id="9" name="Picture 8" descr="Screen Shot 2012-03-14 at 4.13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2" y="1500874"/>
            <a:ext cx="5029200" cy="673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3348386"/>
            <a:ext cx="2979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Proof:</a:t>
            </a:r>
            <a:endParaRPr lang="en-US" sz="2400" dirty="0"/>
          </a:p>
        </p:txBody>
      </p:sp>
      <p:pic>
        <p:nvPicPr>
          <p:cNvPr id="12" name="Picture 11" descr="Screen Shot 2012-03-14 at 4.15.12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05"/>
          <a:stretch/>
        </p:blipFill>
        <p:spPr>
          <a:xfrm>
            <a:off x="3051990" y="3143301"/>
            <a:ext cx="4406900" cy="870705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6148402"/>
              </p:ext>
            </p:extLst>
          </p:nvPr>
        </p:nvGraphicFramePr>
        <p:xfrm>
          <a:off x="4023312" y="3931749"/>
          <a:ext cx="3738562" cy="251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8" name="Equation" r:id="rId6" imgW="1752600" imgH="1181100" progId="Equation.3">
                  <p:embed/>
                </p:oleObj>
              </mc:Choice>
              <mc:Fallback>
                <p:oleObj name="Equation" r:id="rId6" imgW="1752600" imgH="1181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23312" y="3931749"/>
                        <a:ext cx="3738562" cy="251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7200" y="3931749"/>
            <a:ext cx="279076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define a matrix for the </a:t>
            </a:r>
            <a:r>
              <a:rPr lang="en-US" sz="2000" dirty="0" err="1" smtClean="0"/>
              <a:t>pr</a:t>
            </a:r>
            <a:r>
              <a:rPr lang="en-US" sz="2000" dirty="0" smtClean="0"/>
              <a:t> operator:</a:t>
            </a:r>
          </a:p>
          <a:p>
            <a:r>
              <a:rPr lang="en-US" sz="2000" dirty="0" smtClean="0"/>
              <a:t>R</a:t>
            </a:r>
            <a:r>
              <a:rPr lang="en-US" sz="2000" baseline="-25000" dirty="0" smtClean="0"/>
              <a:t>α</a:t>
            </a:r>
            <a:r>
              <a:rPr lang="en-US" sz="2000" dirty="0" smtClean="0"/>
              <a:t>s=</a:t>
            </a:r>
            <a:r>
              <a:rPr lang="en-US" sz="2000" dirty="0" err="1" smtClean="0"/>
              <a:t>pr</a:t>
            </a:r>
            <a:r>
              <a:rPr lang="en-US" sz="2000" dirty="0" smtClean="0"/>
              <a:t>(α,s)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32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Approximate PageRank:  Key Idea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42977"/>
            <a:ext cx="2979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By definition PageRank is fixed point of: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2431898"/>
            <a:ext cx="2979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Claim:</a:t>
            </a:r>
            <a:endParaRPr lang="en-US" sz="2400" dirty="0"/>
          </a:p>
        </p:txBody>
      </p:sp>
      <p:pic>
        <p:nvPicPr>
          <p:cNvPr id="6" name="Picture 5" descr="Screen Shot 2012-03-14 at 4.15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2" y="2430775"/>
            <a:ext cx="4978400" cy="609600"/>
          </a:xfrm>
          <a:prstGeom prst="rect">
            <a:avLst/>
          </a:prstGeom>
        </p:spPr>
      </p:pic>
      <p:pic>
        <p:nvPicPr>
          <p:cNvPr id="9" name="Picture 8" descr="Screen Shot 2012-03-14 at 4.13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2" y="1500874"/>
            <a:ext cx="5029200" cy="673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3348386"/>
            <a:ext cx="2979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Proof:</a:t>
            </a:r>
            <a:endParaRPr lang="en-US" sz="2400" dirty="0"/>
          </a:p>
        </p:txBody>
      </p:sp>
      <p:pic>
        <p:nvPicPr>
          <p:cNvPr id="12" name="Picture 11" descr="Screen Shot 2012-03-14 at 4.15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50" y="3143301"/>
            <a:ext cx="4406900" cy="1333500"/>
          </a:xfrm>
          <a:prstGeom prst="rect">
            <a:avLst/>
          </a:prstGeom>
        </p:spPr>
      </p:pic>
      <p:pic>
        <p:nvPicPr>
          <p:cNvPr id="13" name="Picture 12" descr="Screen Shot 2012-03-14 at 4.15.2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050" y="4539356"/>
            <a:ext cx="5016500" cy="13716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5640486" y="5429120"/>
            <a:ext cx="3237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7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Approximate PageRank:  Key Idea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42977"/>
            <a:ext cx="2979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By definition PageRank is fixed point of: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2431898"/>
            <a:ext cx="2979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Claim:</a:t>
            </a:r>
            <a:endParaRPr lang="en-US" sz="2400" dirty="0"/>
          </a:p>
        </p:txBody>
      </p:sp>
      <p:pic>
        <p:nvPicPr>
          <p:cNvPr id="6" name="Picture 5" descr="Screen Shot 2012-03-14 at 4.15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2" y="2430775"/>
            <a:ext cx="4978400" cy="609600"/>
          </a:xfrm>
          <a:prstGeom prst="rect">
            <a:avLst/>
          </a:prstGeom>
        </p:spPr>
      </p:pic>
      <p:pic>
        <p:nvPicPr>
          <p:cNvPr id="9" name="Picture 8" descr="Screen Shot 2012-03-14 at 4.13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2" y="1500874"/>
            <a:ext cx="5029200" cy="673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3871372"/>
            <a:ext cx="7421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Key idea in </a:t>
            </a:r>
            <a:r>
              <a:rPr lang="en-US" sz="2400" dirty="0" err="1" smtClean="0"/>
              <a:t>apr</a:t>
            </a:r>
            <a:r>
              <a:rPr lang="en-US" sz="2400" dirty="0" smtClean="0"/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do this “recursive step” repeatedly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focus on nodes where finding PageRank from neighbors will be useful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865772" y="3040375"/>
            <a:ext cx="472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Recursively compute PageRank of “neighbors of </a:t>
            </a:r>
            <a:r>
              <a:rPr lang="en-US" sz="2400" i="1" dirty="0" smtClean="0"/>
              <a:t>s” (=</a:t>
            </a:r>
            <a:r>
              <a:rPr lang="en-US" sz="2400" i="1" dirty="0" err="1" smtClean="0"/>
              <a:t>sW</a:t>
            </a:r>
            <a:r>
              <a:rPr lang="en-US" sz="2400" i="1" dirty="0" smtClean="0"/>
              <a:t>), </a:t>
            </a:r>
            <a:r>
              <a:rPr lang="en-US" sz="2400" dirty="0" smtClean="0"/>
              <a:t>then adjust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29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37"/>
            <a:ext cx="8229600" cy="906462"/>
          </a:xfrm>
        </p:spPr>
        <p:txBody>
          <a:bodyPr/>
          <a:lstStyle/>
          <a:p>
            <a:r>
              <a:rPr lang="en-US" dirty="0" smtClean="0"/>
              <a:t>Approximate PageRank:  Key Idea</a:t>
            </a:r>
            <a:endParaRPr lang="en-US" dirty="0"/>
          </a:p>
        </p:txBody>
      </p:sp>
      <p:pic>
        <p:nvPicPr>
          <p:cNvPr id="7" name="Picture 6" descr="Screen Shot 2012-03-14 at 4.28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095"/>
            <a:ext cx="9144000" cy="25366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8639" y="4257109"/>
            <a:ext cx="793154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i="1" dirty="0" smtClean="0"/>
              <a:t>p </a:t>
            </a:r>
            <a:r>
              <a:rPr lang="en-US" sz="3200" dirty="0" smtClean="0"/>
              <a:t>is current approximation (start at </a:t>
            </a:r>
            <a:r>
              <a:rPr lang="en-US" sz="3200" b="1" dirty="0" smtClean="0"/>
              <a:t>0</a:t>
            </a:r>
            <a:r>
              <a:rPr lang="en-US" sz="3200" dirty="0" smtClean="0"/>
              <a:t>)</a:t>
            </a:r>
          </a:p>
          <a:p>
            <a:pPr marL="457200" indent="-457200">
              <a:buFont typeface="Arial"/>
              <a:buChar char="•"/>
            </a:pPr>
            <a:r>
              <a:rPr lang="en-US" sz="3200" i="1" dirty="0" smtClean="0"/>
              <a:t>r </a:t>
            </a:r>
            <a:r>
              <a:rPr lang="en-US" sz="3200" dirty="0" smtClean="0"/>
              <a:t>is set of “recursive calls to make”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residual error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start with all mass on </a:t>
            </a:r>
            <a:r>
              <a:rPr lang="en-US" sz="2800" i="1" dirty="0" smtClean="0"/>
              <a:t>s</a:t>
            </a: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3200" i="1" dirty="0" smtClean="0"/>
              <a:t>u</a:t>
            </a:r>
            <a:r>
              <a:rPr lang="en-US" sz="3200" dirty="0" smtClean="0"/>
              <a:t> is the node picked for the next call</a:t>
            </a:r>
            <a:endParaRPr lang="en-US" sz="3200" i="1" dirty="0"/>
          </a:p>
        </p:txBody>
      </p:sp>
      <p:pic>
        <p:nvPicPr>
          <p:cNvPr id="11" name="Picture 10" descr="Screen Shot 2012-03-14 at 4.15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84" y="1088007"/>
            <a:ext cx="4978400" cy="609600"/>
          </a:xfrm>
          <a:prstGeom prst="rect">
            <a:avLst/>
          </a:prstGeom>
        </p:spPr>
      </p:pic>
      <p:pic>
        <p:nvPicPr>
          <p:cNvPr id="12" name="Picture 11" descr="Screen Shot 2012-03-14 at 4.32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28" y="913499"/>
            <a:ext cx="1361872" cy="7841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36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pic>
        <p:nvPicPr>
          <p:cNvPr id="3" name="Picture 2" descr="Screen Shot 2012-03-14 at 4.36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5960"/>
            <a:ext cx="9144000" cy="1122947"/>
          </a:xfrm>
          <a:prstGeom prst="rect">
            <a:avLst/>
          </a:prstGeom>
        </p:spPr>
      </p:pic>
      <p:pic>
        <p:nvPicPr>
          <p:cNvPr id="4" name="Picture 3" descr="Screen Shot 2012-03-14 at 4.37.0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r="918"/>
          <a:stretch/>
        </p:blipFill>
        <p:spPr>
          <a:xfrm>
            <a:off x="0" y="2702108"/>
            <a:ext cx="9144000" cy="3315044"/>
          </a:xfrm>
          <a:prstGeom prst="rect">
            <a:avLst/>
          </a:prstGeom>
        </p:spPr>
      </p:pic>
      <p:pic>
        <p:nvPicPr>
          <p:cNvPr id="6" name="Picture 5" descr="Screen Shot 2012-03-14 at 4.37.3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77" y="6239777"/>
            <a:ext cx="7374523" cy="6182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636599" y="4138332"/>
            <a:ext cx="93036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linearity</a:t>
            </a:r>
            <a:endParaRPr lang="en-US" dirty="0"/>
          </a:p>
        </p:txBody>
      </p:sp>
      <p:cxnSp>
        <p:nvCxnSpPr>
          <p:cNvPr id="8" name="Elbow Connector 7"/>
          <p:cNvCxnSpPr/>
          <p:nvPr/>
        </p:nvCxnSpPr>
        <p:spPr>
          <a:xfrm>
            <a:off x="635022" y="4308430"/>
            <a:ext cx="1805453" cy="622606"/>
          </a:xfrm>
          <a:prstGeom prst="bentConnector3">
            <a:avLst>
              <a:gd name="adj1" fmla="val -1034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204687" y="4731802"/>
            <a:ext cx="13198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16750" y="5070983"/>
            <a:ext cx="33700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636599" y="5448778"/>
            <a:ext cx="201850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re-group &amp; linearity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09342" y="5895614"/>
            <a:ext cx="767006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pr</a:t>
            </a:r>
            <a:r>
              <a:rPr lang="en-US" i="1" dirty="0" smtClean="0">
                <a:latin typeface="Cambria Math"/>
                <a:cs typeface="Cambria Math"/>
              </a:rPr>
              <a:t>(α, r - r(u)</a:t>
            </a:r>
            <a:r>
              <a:rPr lang="en-US" i="1" dirty="0" err="1" smtClean="0">
                <a:latin typeface="Cambria Math"/>
                <a:cs typeface="Cambria Math"/>
              </a:rPr>
              <a:t>χ</a:t>
            </a:r>
            <a:r>
              <a:rPr lang="en-US" i="1" baseline="-25000" dirty="0" err="1" smtClean="0">
                <a:latin typeface="Cambria Math"/>
                <a:cs typeface="Cambria Math"/>
              </a:rPr>
              <a:t>u</a:t>
            </a:r>
            <a:r>
              <a:rPr lang="en-US" i="1" dirty="0" smtClean="0">
                <a:latin typeface="Cambria Math"/>
                <a:cs typeface="Cambria Math"/>
              </a:rPr>
              <a:t>) +(1-α) </a:t>
            </a:r>
            <a:r>
              <a:rPr lang="en-US" i="1" dirty="0" err="1" smtClean="0">
                <a:latin typeface="Cambria Math"/>
                <a:cs typeface="Cambria Math"/>
              </a:rPr>
              <a:t>pr</a:t>
            </a:r>
            <a:r>
              <a:rPr lang="en-US" i="1" dirty="0" smtClean="0">
                <a:latin typeface="Cambria Math"/>
                <a:cs typeface="Cambria Math"/>
              </a:rPr>
              <a:t>(α, r(u)</a:t>
            </a:r>
            <a:r>
              <a:rPr lang="en-US" i="1" dirty="0" err="1" smtClean="0">
                <a:latin typeface="Cambria Math"/>
                <a:cs typeface="Cambria Math"/>
              </a:rPr>
              <a:t>χ</a:t>
            </a:r>
            <a:r>
              <a:rPr lang="en-US" i="1" baseline="-25000" dirty="0" err="1" smtClean="0">
                <a:latin typeface="Cambria Math"/>
                <a:cs typeface="Cambria Math"/>
              </a:rPr>
              <a:t>u</a:t>
            </a:r>
            <a:r>
              <a:rPr lang="en-US" i="1" dirty="0" err="1" smtClean="0">
                <a:latin typeface="Cambria Math"/>
                <a:cs typeface="Cambria Math"/>
              </a:rPr>
              <a:t>W</a:t>
            </a:r>
            <a:r>
              <a:rPr lang="en-US" i="1" dirty="0" smtClean="0">
                <a:latin typeface="Cambria Math"/>
                <a:cs typeface="Cambria Math"/>
              </a:rPr>
              <a:t>) = </a:t>
            </a:r>
            <a:r>
              <a:rPr lang="en-US" i="1" dirty="0" err="1">
                <a:latin typeface="Cambria Math"/>
                <a:cs typeface="Cambria Math"/>
              </a:rPr>
              <a:t>pr</a:t>
            </a:r>
            <a:r>
              <a:rPr lang="en-US" i="1" dirty="0">
                <a:latin typeface="Cambria Math"/>
                <a:cs typeface="Cambria Math"/>
              </a:rPr>
              <a:t>(α, r - r(u)</a:t>
            </a:r>
            <a:r>
              <a:rPr lang="en-US" i="1" dirty="0" err="1" smtClean="0">
                <a:latin typeface="Cambria Math"/>
                <a:cs typeface="Cambria Math"/>
              </a:rPr>
              <a:t>χ</a:t>
            </a:r>
            <a:r>
              <a:rPr lang="en-US" i="1" baseline="-25000" dirty="0" err="1" smtClean="0">
                <a:latin typeface="Cambria Math"/>
                <a:cs typeface="Cambria Math"/>
              </a:rPr>
              <a:t>u</a:t>
            </a:r>
            <a:r>
              <a:rPr lang="en-US" i="1" dirty="0">
                <a:latin typeface="Cambria Math"/>
                <a:cs typeface="Cambria Math"/>
              </a:rPr>
              <a:t> </a:t>
            </a:r>
            <a:r>
              <a:rPr lang="en-US" i="1" dirty="0" smtClean="0">
                <a:latin typeface="Cambria Math"/>
                <a:cs typeface="Cambria Math"/>
              </a:rPr>
              <a:t>+ (</a:t>
            </a:r>
            <a:r>
              <a:rPr lang="en-US" i="1" dirty="0">
                <a:latin typeface="Cambria Math"/>
                <a:cs typeface="Cambria Math"/>
              </a:rPr>
              <a:t>1-α) </a:t>
            </a:r>
            <a:r>
              <a:rPr lang="en-US" i="1" dirty="0" smtClean="0">
                <a:latin typeface="Cambria Math"/>
                <a:cs typeface="Cambria Math"/>
              </a:rPr>
              <a:t> r(</a:t>
            </a:r>
            <a:r>
              <a:rPr lang="en-US" i="1" dirty="0">
                <a:latin typeface="Cambria Math"/>
                <a:cs typeface="Cambria Math"/>
              </a:rPr>
              <a:t>u)</a:t>
            </a:r>
            <a:r>
              <a:rPr lang="en-US" i="1" dirty="0" err="1">
                <a:latin typeface="Cambria Math"/>
                <a:cs typeface="Cambria Math"/>
              </a:rPr>
              <a:t>χ</a:t>
            </a:r>
            <a:r>
              <a:rPr lang="en-US" i="1" baseline="-25000" dirty="0" err="1">
                <a:latin typeface="Cambria Math"/>
                <a:cs typeface="Cambria Math"/>
              </a:rPr>
              <a:t>u</a:t>
            </a:r>
            <a:r>
              <a:rPr lang="en-US" i="1" dirty="0" err="1">
                <a:latin typeface="Cambria Math"/>
                <a:cs typeface="Cambria Math"/>
              </a:rPr>
              <a:t>W</a:t>
            </a:r>
            <a:r>
              <a:rPr lang="en-US" i="1" dirty="0">
                <a:latin typeface="Cambria Math"/>
                <a:cs typeface="Cambria Math"/>
              </a:rPr>
              <a:t>)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87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Approximate PageRank:  Algorithm</a:t>
            </a:r>
            <a:endParaRPr lang="en-US" dirty="0"/>
          </a:p>
        </p:txBody>
      </p:sp>
      <p:pic>
        <p:nvPicPr>
          <p:cNvPr id="7" name="Picture 6" descr="Screen Shot 2012-03-14 at 4.28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3" y="1543393"/>
            <a:ext cx="9144000" cy="2890229"/>
          </a:xfrm>
          <a:prstGeom prst="rect">
            <a:avLst/>
          </a:prstGeom>
        </p:spPr>
      </p:pic>
      <p:pic>
        <p:nvPicPr>
          <p:cNvPr id="8" name="Picture 7" descr="Screen Shot 2012-03-14 at 4.2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1" y="4321342"/>
            <a:ext cx="9144000" cy="253665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00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pic>
        <p:nvPicPr>
          <p:cNvPr id="3" name="Picture 2" descr="Screen Shot 2012-03-14 at 4.36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5960"/>
            <a:ext cx="9144000" cy="1122947"/>
          </a:xfrm>
          <a:prstGeom prst="rect">
            <a:avLst/>
          </a:prstGeom>
        </p:spPr>
      </p:pic>
      <p:pic>
        <p:nvPicPr>
          <p:cNvPr id="5" name="Picture 4" descr="Screen Shot 2012-03-14 at 4.39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415" y="3229616"/>
            <a:ext cx="4064000" cy="81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816" y="2636758"/>
            <a:ext cx="5270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So, at every point in the </a:t>
            </a:r>
            <a:r>
              <a:rPr lang="en-US" sz="2400" i="1" dirty="0" err="1" smtClean="0"/>
              <a:t>apr</a:t>
            </a:r>
            <a:r>
              <a:rPr lang="en-US" sz="2400" i="1" dirty="0" smtClean="0"/>
              <a:t> </a:t>
            </a:r>
            <a:r>
              <a:rPr lang="en-US" sz="2400" dirty="0" smtClean="0"/>
              <a:t>algorithm: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70816" y="4034483"/>
            <a:ext cx="802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Also, at each point, |</a:t>
            </a:r>
            <a:r>
              <a:rPr lang="en-US" sz="2400" i="1" dirty="0" smtClean="0"/>
              <a:t>r|</a:t>
            </a:r>
            <a:r>
              <a:rPr lang="en-US" sz="2400" i="1" baseline="-25000" dirty="0" smtClean="0">
                <a:latin typeface="Arial"/>
                <a:cs typeface="Arial"/>
              </a:rPr>
              <a:t>1 </a:t>
            </a:r>
            <a:r>
              <a:rPr lang="en-US" sz="2400" b="1" dirty="0" smtClean="0">
                <a:cs typeface="Arial"/>
              </a:rPr>
              <a:t>decreases</a:t>
            </a:r>
            <a:r>
              <a:rPr lang="en-US" sz="2400" dirty="0" smtClean="0">
                <a:cs typeface="Arial"/>
              </a:rPr>
              <a:t> by α*</a:t>
            </a:r>
            <a:r>
              <a:rPr lang="en-US" sz="2400" dirty="0" err="1" smtClean="0">
                <a:cs typeface="Arial"/>
              </a:rPr>
              <a:t>ε</a:t>
            </a:r>
            <a:r>
              <a:rPr lang="en-US" sz="2400" dirty="0" smtClean="0">
                <a:cs typeface="Arial"/>
              </a:rPr>
              <a:t>*degree(</a:t>
            </a:r>
            <a:r>
              <a:rPr lang="en-US" sz="2400" i="1" dirty="0" smtClean="0">
                <a:cs typeface="Arial"/>
              </a:rPr>
              <a:t>u</a:t>
            </a:r>
            <a:r>
              <a:rPr lang="en-US" sz="2400" dirty="0" smtClean="0">
                <a:cs typeface="Arial"/>
              </a:rPr>
              <a:t>), so:  after T push operations where degree(</a:t>
            </a:r>
            <a:r>
              <a:rPr lang="en-US" sz="2400" dirty="0" err="1" smtClean="0">
                <a:cs typeface="Arial"/>
              </a:rPr>
              <a:t>i-th</a:t>
            </a:r>
            <a:r>
              <a:rPr lang="en-US" sz="2400" dirty="0" smtClean="0">
                <a:cs typeface="Arial"/>
              </a:rPr>
              <a:t> u)=d</a:t>
            </a:r>
            <a:r>
              <a:rPr lang="en-US" sz="2400" baseline="-25000" dirty="0" smtClean="0">
                <a:cs typeface="Arial"/>
              </a:rPr>
              <a:t>i</a:t>
            </a:r>
            <a:r>
              <a:rPr lang="en-US" sz="2400" dirty="0" smtClean="0">
                <a:cs typeface="Arial"/>
              </a:rPr>
              <a:t>, we know</a:t>
            </a:r>
            <a:endParaRPr lang="en-US" sz="2400" dirty="0">
              <a:cs typeface="Arial"/>
            </a:endParaRPr>
          </a:p>
        </p:txBody>
      </p:sp>
      <p:pic>
        <p:nvPicPr>
          <p:cNvPr id="10" name="Picture 9" descr="Screen Shot 2012-03-14 at 4.45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781" y="4992858"/>
            <a:ext cx="2362200" cy="1320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216" y="6082825"/>
            <a:ext cx="802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which bounds the size of </a:t>
            </a:r>
            <a:r>
              <a:rPr lang="en-US" sz="2400" i="1" dirty="0" smtClean="0"/>
              <a:t>r </a:t>
            </a:r>
            <a:r>
              <a:rPr lang="en-US" sz="2400" dirty="0" smtClean="0"/>
              <a:t>and </a:t>
            </a:r>
            <a:r>
              <a:rPr lang="en-US" sz="2400" i="1" dirty="0" smtClean="0"/>
              <a:t>p</a:t>
            </a:r>
            <a:endParaRPr lang="en-US" sz="2400" dirty="0">
              <a:cs typeface="Arial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588857"/>
              </p:ext>
            </p:extLst>
          </p:nvPr>
        </p:nvGraphicFramePr>
        <p:xfrm>
          <a:off x="1685554" y="5268285"/>
          <a:ext cx="1633723" cy="764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35" name="Equation" r:id="rId6" imgW="762000" imgH="368300" progId="Equation.3">
                  <p:embed/>
                </p:oleObj>
              </mc:Choice>
              <mc:Fallback>
                <p:oleObj name="Equation" r:id="rId6" imgW="7620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85554" y="5268285"/>
                        <a:ext cx="1633723" cy="764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>
            <a:off x="3673164" y="5379312"/>
            <a:ext cx="560313" cy="4109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8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pic>
        <p:nvPicPr>
          <p:cNvPr id="4" name="Picture 3" descr="Screen Shot 2012-03-14 at 4.48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1010800"/>
          </a:xfrm>
          <a:prstGeom prst="rect">
            <a:avLst/>
          </a:prstGeom>
        </p:spPr>
      </p:pic>
      <p:pic>
        <p:nvPicPr>
          <p:cNvPr id="12" name="Picture 11" descr="Screen Shot 2012-03-14 at 4.39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23" y="2312680"/>
            <a:ext cx="40640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417" y="2403257"/>
            <a:ext cx="2714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With the invariant: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49417" y="3125480"/>
            <a:ext cx="7981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bounds the error of </a:t>
            </a:r>
            <a:r>
              <a:rPr lang="en-US" sz="2400" i="1" dirty="0" smtClean="0"/>
              <a:t>p </a:t>
            </a:r>
            <a:r>
              <a:rPr lang="en-US" sz="2400" dirty="0" smtClean="0"/>
              <a:t>relative to the PageRank vector.   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89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Comments – API</a:t>
            </a:r>
            <a:endParaRPr lang="en-US" dirty="0"/>
          </a:p>
        </p:txBody>
      </p:sp>
      <p:pic>
        <p:nvPicPr>
          <p:cNvPr id="7" name="Picture 6" descr="Screen Shot 2012-03-14 at 4.28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3" y="1543393"/>
            <a:ext cx="9144000" cy="2890229"/>
          </a:xfrm>
          <a:prstGeom prst="rect">
            <a:avLst/>
          </a:prstGeom>
        </p:spPr>
      </p:pic>
      <p:pic>
        <p:nvPicPr>
          <p:cNvPr id="8" name="Picture 7" descr="Screen Shot 2012-03-14 at 4.2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1" y="4321342"/>
            <a:ext cx="9144000" cy="2536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7291" y="1681035"/>
            <a:ext cx="489340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i="1" dirty="0" err="1" smtClean="0">
                <a:latin typeface="Cambria Math"/>
                <a:cs typeface="Cambria Math"/>
              </a:rPr>
              <a:t>p,r</a:t>
            </a:r>
            <a:r>
              <a:rPr lang="en-US" sz="2000" i="1" dirty="0" smtClean="0">
                <a:latin typeface="Cambria Math"/>
                <a:cs typeface="Cambria Math"/>
              </a:rPr>
              <a:t> </a:t>
            </a:r>
            <a:r>
              <a:rPr lang="en-US" sz="2000" dirty="0" smtClean="0">
                <a:latin typeface="Cambria Math"/>
                <a:cs typeface="Cambria Math"/>
              </a:rPr>
              <a:t>are hash tables – they are small (1/</a:t>
            </a:r>
            <a:r>
              <a:rPr lang="en-US" sz="2000" dirty="0" err="1" smtClean="0">
                <a:latin typeface="Cambria Math"/>
                <a:cs typeface="Cambria Math"/>
              </a:rPr>
              <a:t>ε</a:t>
            </a:r>
            <a:r>
              <a:rPr lang="en-US" sz="2000" dirty="0" smtClean="0">
                <a:latin typeface="Cambria Math"/>
                <a:cs typeface="Cambria Math"/>
              </a:rPr>
              <a:t>α) </a:t>
            </a:r>
            <a:endParaRPr lang="en-US" sz="2000" i="1" dirty="0">
              <a:latin typeface="Cambria Math"/>
              <a:cs typeface="Cambria Math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5541" y="4423483"/>
            <a:ext cx="458211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Cambria Math"/>
                <a:cs typeface="Cambria Math"/>
              </a:rPr>
              <a:t>push just needs </a:t>
            </a:r>
            <a:r>
              <a:rPr lang="en-US" sz="2000" i="1" dirty="0" smtClean="0">
                <a:latin typeface="Cambria Math"/>
                <a:cs typeface="Cambria Math"/>
              </a:rPr>
              <a:t>p, r, </a:t>
            </a:r>
            <a:r>
              <a:rPr lang="en-US" sz="2000" dirty="0" smtClean="0">
                <a:latin typeface="Cambria Math"/>
                <a:cs typeface="Cambria Math"/>
              </a:rPr>
              <a:t>and neighbors of </a:t>
            </a:r>
            <a:r>
              <a:rPr lang="en-US" sz="2000" i="1" dirty="0" smtClean="0">
                <a:latin typeface="Cambria Math"/>
                <a:cs typeface="Cambria Math"/>
              </a:rPr>
              <a:t>u</a:t>
            </a:r>
            <a:endParaRPr lang="en-US" sz="2000" dirty="0">
              <a:latin typeface="Cambria Math"/>
              <a:cs typeface="Cambria Math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1726" y="2094145"/>
            <a:ext cx="4145931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Cambria Math"/>
                <a:cs typeface="Cambria Math"/>
              </a:rPr>
              <a:t>Could implement with API: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Cambria Math"/>
                <a:cs typeface="Cambria Math"/>
              </a:rPr>
              <a:t>List&lt;Node&gt; neighbor(Node </a:t>
            </a:r>
            <a:r>
              <a:rPr lang="en-US" sz="2000" i="1" dirty="0" smtClean="0">
                <a:latin typeface="Cambria Math"/>
                <a:cs typeface="Cambria Math"/>
              </a:rPr>
              <a:t>u)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latin typeface="Cambria Math"/>
                <a:cs typeface="Cambria Math"/>
              </a:rPr>
              <a:t>int</a:t>
            </a:r>
            <a:r>
              <a:rPr lang="en-US" sz="2000" dirty="0" smtClean="0">
                <a:latin typeface="Cambria Math"/>
                <a:cs typeface="Cambria Math"/>
              </a:rPr>
              <a:t> degree(Node </a:t>
            </a:r>
            <a:r>
              <a:rPr lang="en-US" sz="2000" i="1" dirty="0" smtClean="0">
                <a:latin typeface="Cambria Math"/>
                <a:cs typeface="Cambria Math"/>
              </a:rPr>
              <a:t>u</a:t>
            </a:r>
            <a:r>
              <a:rPr lang="en-US" sz="2000" dirty="0" smtClean="0">
                <a:latin typeface="Cambria Math"/>
                <a:cs typeface="Cambria Math"/>
              </a:rPr>
              <a:t>)</a:t>
            </a:r>
            <a:endParaRPr lang="en-US" sz="2000" dirty="0">
              <a:latin typeface="Cambria Math"/>
              <a:cs typeface="Cambria Math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4492" y="6293481"/>
            <a:ext cx="265176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Cambria Math"/>
                <a:cs typeface="Cambria Math"/>
              </a:rPr>
              <a:t>d(v) </a:t>
            </a:r>
            <a:r>
              <a:rPr lang="en-US" sz="2000" dirty="0" smtClean="0">
                <a:latin typeface="Cambria Math"/>
                <a:cs typeface="Cambria Math"/>
              </a:rPr>
              <a:t>= </a:t>
            </a:r>
            <a:r>
              <a:rPr lang="en-US" sz="2000" dirty="0" err="1" smtClean="0">
                <a:latin typeface="Cambria Math"/>
                <a:cs typeface="Cambria Math"/>
              </a:rPr>
              <a:t>api.degree</a:t>
            </a:r>
            <a:r>
              <a:rPr lang="en-US" sz="2000" dirty="0" smtClean="0">
                <a:latin typeface="Cambria Math"/>
                <a:cs typeface="Cambria Math"/>
              </a:rPr>
              <a:t>(</a:t>
            </a:r>
            <a:r>
              <a:rPr lang="en-US" sz="2000" i="1" dirty="0" smtClean="0">
                <a:latin typeface="Cambria Math"/>
                <a:cs typeface="Cambria Math"/>
              </a:rPr>
              <a:t>v</a:t>
            </a:r>
            <a:r>
              <a:rPr lang="en-US" sz="2000" dirty="0" smtClean="0">
                <a:latin typeface="Cambria Math"/>
                <a:cs typeface="Cambria Math"/>
              </a:rPr>
              <a:t>)</a:t>
            </a:r>
            <a:endParaRPr lang="en-US" sz="2000" dirty="0">
              <a:latin typeface="Cambria Math"/>
              <a:cs typeface="Cambria Math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8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 you explore a graph?</a:t>
            </a:r>
          </a:p>
          <a:p>
            <a:pPr lvl="1"/>
            <a:r>
              <a:rPr lang="en-US" dirty="0" smtClean="0"/>
              <a:t>compute statistics (degree distribution, …)</a:t>
            </a:r>
          </a:p>
          <a:p>
            <a:pPr lvl="1"/>
            <a:r>
              <a:rPr lang="en-US" dirty="0" smtClean="0"/>
              <a:t>sample and inspect</a:t>
            </a:r>
          </a:p>
          <a:p>
            <a:pPr lvl="2"/>
            <a:r>
              <a:rPr lang="en-US" dirty="0" smtClean="0"/>
              <a:t>how do you sample?</a:t>
            </a:r>
          </a:p>
          <a:p>
            <a:r>
              <a:rPr lang="en-US" dirty="0" smtClean="0"/>
              <a:t>This is the next assignment:</a:t>
            </a:r>
          </a:p>
          <a:p>
            <a:pPr lvl="1"/>
            <a:r>
              <a:rPr lang="en-US" dirty="0" smtClean="0"/>
              <a:t>Sampling from a graph 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8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Comments - Ordering</a:t>
            </a:r>
            <a:endParaRPr lang="en-US" dirty="0"/>
          </a:p>
        </p:txBody>
      </p:sp>
      <p:pic>
        <p:nvPicPr>
          <p:cNvPr id="7" name="Picture 6" descr="Screen Shot 2012-03-14 at 4.28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3" y="1543393"/>
            <a:ext cx="9144000" cy="2890229"/>
          </a:xfrm>
          <a:prstGeom prst="rect">
            <a:avLst/>
          </a:prstGeom>
        </p:spPr>
      </p:pic>
      <p:pic>
        <p:nvPicPr>
          <p:cNvPr id="8" name="Picture 7" descr="Screen Shot 2012-03-14 at 4.2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1" y="4321342"/>
            <a:ext cx="9144000" cy="253665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091836" y="3399426"/>
            <a:ext cx="28264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97291" y="2238162"/>
            <a:ext cx="490585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Cambria Math"/>
                <a:cs typeface="Cambria Math"/>
              </a:rPr>
              <a:t>might pick the </a:t>
            </a:r>
            <a:r>
              <a:rPr lang="en-US" sz="2000" b="1" dirty="0" smtClean="0">
                <a:latin typeface="Cambria Math"/>
                <a:cs typeface="Cambria Math"/>
              </a:rPr>
              <a:t>largest</a:t>
            </a:r>
            <a:r>
              <a:rPr lang="en-US" sz="2000" dirty="0" smtClean="0">
                <a:latin typeface="Cambria Math"/>
                <a:cs typeface="Cambria Math"/>
              </a:rPr>
              <a:t> </a:t>
            </a:r>
            <a:r>
              <a:rPr lang="en-US" sz="2000" i="1" dirty="0" smtClean="0">
                <a:latin typeface="Cambria Math"/>
                <a:cs typeface="Cambria Math"/>
              </a:rPr>
              <a:t>r(u)/d(u) … </a:t>
            </a:r>
            <a:r>
              <a:rPr lang="en-US" sz="2000" b="1" i="1" dirty="0" smtClean="0">
                <a:latin typeface="Cambria Math"/>
                <a:cs typeface="Cambria Math"/>
              </a:rPr>
              <a:t>or…</a:t>
            </a:r>
            <a:endParaRPr lang="en-US" sz="2000" b="1" dirty="0">
              <a:latin typeface="Cambria Math"/>
              <a:cs typeface="Cambria Math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43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Comments – Ordering for Scanning</a:t>
            </a:r>
            <a:endParaRPr lang="en-US" dirty="0"/>
          </a:p>
        </p:txBody>
      </p:sp>
      <p:pic>
        <p:nvPicPr>
          <p:cNvPr id="7" name="Picture 6" descr="Screen Shot 2012-03-14 at 4.28.1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85"/>
          <a:stretch/>
        </p:blipFill>
        <p:spPr>
          <a:xfrm>
            <a:off x="37353" y="1543393"/>
            <a:ext cx="9144000" cy="1370401"/>
          </a:xfrm>
          <a:prstGeom prst="rect">
            <a:avLst/>
          </a:prstGeom>
        </p:spPr>
      </p:pic>
      <p:pic>
        <p:nvPicPr>
          <p:cNvPr id="9" name="Picture 8" descr="Screen Shot 2012-03-14 at 4.28.1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68" b="1419"/>
          <a:stretch/>
        </p:blipFill>
        <p:spPr>
          <a:xfrm>
            <a:off x="0" y="4706898"/>
            <a:ext cx="9144000" cy="933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730" y="3125480"/>
            <a:ext cx="818057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Scan </a:t>
            </a:r>
            <a:r>
              <a:rPr lang="en-US" sz="2400" u="sng" dirty="0" smtClean="0"/>
              <a:t>repeatedly</a:t>
            </a:r>
            <a:r>
              <a:rPr lang="en-US" sz="2400" dirty="0" smtClean="0"/>
              <a:t> through an adjacency-list encoding of</a:t>
            </a:r>
            <a:r>
              <a:rPr lang="en-US" sz="2400" b="1" i="1" dirty="0"/>
              <a:t> </a:t>
            </a:r>
            <a:r>
              <a:rPr lang="en-US" sz="2400" dirty="0" smtClean="0"/>
              <a:t>the graph</a:t>
            </a:r>
          </a:p>
          <a:p>
            <a:endParaRPr lang="en-US" sz="2400" dirty="0"/>
          </a:p>
          <a:p>
            <a:r>
              <a:rPr lang="en-US" sz="2400" dirty="0" smtClean="0"/>
              <a:t>For every line you read </a:t>
            </a:r>
            <a:r>
              <a:rPr lang="en-US" sz="2400" i="1" dirty="0" smtClean="0"/>
              <a:t>u</a:t>
            </a:r>
            <a:r>
              <a:rPr lang="en-US" sz="2400" b="1" i="1" dirty="0" smtClean="0"/>
              <a:t>, </a:t>
            </a:r>
            <a:r>
              <a:rPr lang="en-US" sz="2400" i="1" dirty="0" smtClean="0"/>
              <a:t>v</a:t>
            </a:r>
            <a:r>
              <a:rPr lang="en-US" sz="2400" i="1" baseline="-25000" dirty="0" smtClean="0">
                <a:latin typeface="Cambria Math"/>
                <a:cs typeface="Cambria Math"/>
              </a:rPr>
              <a:t>1</a:t>
            </a:r>
            <a:r>
              <a:rPr lang="en-US" sz="2400" i="1" dirty="0" smtClean="0"/>
              <a:t>,…,</a:t>
            </a:r>
            <a:r>
              <a:rPr lang="en-US" sz="2400" i="1" dirty="0" err="1" smtClean="0"/>
              <a:t>v</a:t>
            </a:r>
            <a:r>
              <a:rPr lang="en-US" sz="2400" i="1" baseline="-25000" dirty="0" err="1" smtClean="0"/>
              <a:t>d</a:t>
            </a:r>
            <a:r>
              <a:rPr lang="en-US" sz="2400" i="1" baseline="-25000" dirty="0" smtClean="0"/>
              <a:t>(u)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such that </a:t>
            </a:r>
            <a:r>
              <a:rPr lang="en-US" sz="2400" i="1" dirty="0" smtClean="0"/>
              <a:t>r(u)/d(u) &gt; </a:t>
            </a:r>
            <a:r>
              <a:rPr lang="en-US" sz="2400" i="1" dirty="0" err="1" smtClean="0"/>
              <a:t>ε</a:t>
            </a:r>
            <a:r>
              <a:rPr lang="en-US" sz="2400" i="1" dirty="0" smtClean="0"/>
              <a:t>: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36965" y="5914753"/>
            <a:ext cx="875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benefit: storage is O(</a:t>
            </a:r>
            <a:r>
              <a:rPr lang="en-US" sz="2400" dirty="0" smtClean="0">
                <a:latin typeface="Cambria Math"/>
                <a:cs typeface="Cambria Math"/>
              </a:rPr>
              <a:t>1</a:t>
            </a:r>
            <a:r>
              <a:rPr lang="en-US" sz="2400" dirty="0">
                <a:latin typeface="Cambria Math"/>
                <a:cs typeface="Cambria Math"/>
              </a:rPr>
              <a:t>/</a:t>
            </a:r>
            <a:r>
              <a:rPr lang="en-US" sz="2400" dirty="0" err="1">
                <a:latin typeface="Cambria Math"/>
                <a:cs typeface="Cambria Math"/>
              </a:rPr>
              <a:t>ε</a:t>
            </a:r>
            <a:r>
              <a:rPr lang="en-US" sz="2400" dirty="0">
                <a:latin typeface="Cambria Math"/>
                <a:cs typeface="Cambria Math"/>
              </a:rPr>
              <a:t>α</a:t>
            </a:r>
            <a:r>
              <a:rPr lang="en-US" sz="2400" dirty="0" smtClean="0">
                <a:latin typeface="Cambria Math"/>
                <a:cs typeface="Cambria Math"/>
              </a:rPr>
              <a:t>) for the hash tables, avoids any </a:t>
            </a:r>
            <a:r>
              <a:rPr lang="en-US" sz="2400" i="1" dirty="0" smtClean="0">
                <a:latin typeface="Cambria Math"/>
                <a:cs typeface="Cambria Math"/>
              </a:rPr>
              <a:t>seeking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64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Possible optimizations?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cs typeface="Cambria Math"/>
              </a:rPr>
              <a:t>Much faster than doing random access the first few scans, </a:t>
            </a:r>
            <a:r>
              <a:rPr lang="en-US" sz="2400" dirty="0" smtClean="0">
                <a:cs typeface="Cambria Math"/>
              </a:rPr>
              <a:t>but then </a:t>
            </a:r>
            <a:r>
              <a:rPr lang="en-US" sz="2400" dirty="0">
                <a:cs typeface="Cambria Math"/>
              </a:rPr>
              <a:t>slower the last few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cs typeface="Cambria Math"/>
              </a:rPr>
              <a:t>…there </a:t>
            </a:r>
            <a:r>
              <a:rPr lang="en-US" sz="2400" dirty="0">
                <a:cs typeface="Cambria Math"/>
              </a:rPr>
              <a:t>will be only a few ‘pushes’ per </a:t>
            </a:r>
            <a:r>
              <a:rPr lang="en-US" sz="2400" dirty="0" smtClean="0">
                <a:cs typeface="Cambria Math"/>
              </a:rPr>
              <a:t>scan</a:t>
            </a:r>
            <a:endParaRPr lang="en-US" dirty="0" smtClean="0"/>
          </a:p>
          <a:p>
            <a:pPr marL="400050"/>
            <a:r>
              <a:rPr lang="en-US" sz="2400" dirty="0" smtClean="0"/>
              <a:t>Optimizations you might imagine:</a:t>
            </a:r>
          </a:p>
          <a:p>
            <a:pPr marL="800100" lvl="1"/>
            <a:r>
              <a:rPr lang="en-US" sz="2400" dirty="0" smtClean="0"/>
              <a:t>Parallelize?</a:t>
            </a:r>
          </a:p>
          <a:p>
            <a:pPr marL="800100" lvl="1"/>
            <a:r>
              <a:rPr lang="en-US" sz="2400" dirty="0" smtClean="0"/>
              <a:t>Hybrid seek/scan:</a:t>
            </a:r>
          </a:p>
          <a:p>
            <a:pPr marL="1200150" lvl="2"/>
            <a:r>
              <a:rPr lang="en-US" sz="2000" dirty="0" smtClean="0"/>
              <a:t>Index the nodes in the graph on the first scan</a:t>
            </a:r>
          </a:p>
          <a:p>
            <a:pPr marL="1200150" lvl="2"/>
            <a:r>
              <a:rPr lang="en-US" sz="2000" dirty="0" smtClean="0"/>
              <a:t>Start seeking when you expect too few pushes to justify a scan</a:t>
            </a:r>
          </a:p>
          <a:p>
            <a:pPr marL="1657350" lvl="3"/>
            <a:r>
              <a:rPr lang="en-US" sz="1600" dirty="0" smtClean="0"/>
              <a:t>Say, less than one push/megabyte of scanning</a:t>
            </a:r>
          </a:p>
          <a:p>
            <a:pPr marL="800100" lvl="1"/>
            <a:r>
              <a:rPr lang="en-US" sz="2400" dirty="0" smtClean="0"/>
              <a:t>Hotspots:</a:t>
            </a:r>
          </a:p>
          <a:p>
            <a:pPr marL="1200150" lvl="2"/>
            <a:r>
              <a:rPr lang="en-US" sz="2000" dirty="0" smtClean="0"/>
              <a:t>Save adjacency-list representation for nodes with a large </a:t>
            </a:r>
            <a:r>
              <a:rPr lang="en-US" sz="2000" i="1" dirty="0" smtClean="0"/>
              <a:t>r(u)/d(u)</a:t>
            </a:r>
            <a:r>
              <a:rPr lang="en-US" sz="2000" dirty="0" smtClean="0"/>
              <a:t> in a separate file of “hot spots” as you scan</a:t>
            </a:r>
          </a:p>
          <a:p>
            <a:pPr marL="1200150" lvl="2"/>
            <a:r>
              <a:rPr lang="en-US" sz="2000" dirty="0" smtClean="0"/>
              <a:t>Then rescan that smaller list of “hot spots” until their score drops below threshold.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29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this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Given a graph</a:t>
            </a:r>
          </a:p>
          <a:p>
            <a:pPr lvl="1"/>
            <a:r>
              <a:rPr lang="en-US" dirty="0" smtClean="0"/>
              <a:t>that’s too big for memory, and/or</a:t>
            </a:r>
          </a:p>
          <a:p>
            <a:pPr lvl="1"/>
            <a:r>
              <a:rPr lang="en-US" dirty="0" smtClean="0"/>
              <a:t>that’s only accessible via API</a:t>
            </a:r>
          </a:p>
          <a:p>
            <a:r>
              <a:rPr lang="en-US" dirty="0" smtClean="0"/>
              <a:t>…we can extract a </a:t>
            </a:r>
            <a:r>
              <a:rPr lang="en-US" i="1" dirty="0" smtClean="0"/>
              <a:t>sample</a:t>
            </a:r>
            <a:r>
              <a:rPr lang="en-US" dirty="0" smtClean="0"/>
              <a:t> in an interesting area</a:t>
            </a:r>
          </a:p>
          <a:p>
            <a:pPr lvl="1"/>
            <a:r>
              <a:rPr lang="en-US" dirty="0" smtClean="0"/>
              <a:t>Run the </a:t>
            </a:r>
            <a:r>
              <a:rPr lang="en-US" dirty="0" err="1" smtClean="0"/>
              <a:t>apr</a:t>
            </a:r>
            <a:r>
              <a:rPr lang="en-US" dirty="0" smtClean="0"/>
              <a:t>/</a:t>
            </a:r>
            <a:r>
              <a:rPr lang="en-US" dirty="0" err="1" smtClean="0"/>
              <a:t>rwr</a:t>
            </a:r>
            <a:r>
              <a:rPr lang="en-US" dirty="0" smtClean="0"/>
              <a:t> from a seed node</a:t>
            </a:r>
          </a:p>
          <a:p>
            <a:pPr lvl="1"/>
            <a:r>
              <a:rPr lang="en-US" dirty="0" smtClean="0"/>
              <a:t>Sweep to find a low-conductance subset</a:t>
            </a:r>
          </a:p>
          <a:p>
            <a:r>
              <a:rPr lang="en-US" dirty="0" smtClean="0"/>
              <a:t>Then</a:t>
            </a:r>
          </a:p>
          <a:p>
            <a:pPr lvl="1"/>
            <a:r>
              <a:rPr lang="en-US" dirty="0" smtClean="0"/>
              <a:t>compute statistics</a:t>
            </a:r>
          </a:p>
          <a:p>
            <a:pPr lvl="1"/>
            <a:r>
              <a:rPr lang="en-US" dirty="0" smtClean="0"/>
              <a:t>test out some ideas</a:t>
            </a:r>
          </a:p>
          <a:p>
            <a:pPr lvl="1"/>
            <a:r>
              <a:rPr lang="en-US" dirty="0" smtClean="0"/>
              <a:t>visualize </a:t>
            </a:r>
            <a:r>
              <a:rPr lang="en-US" smtClean="0"/>
              <a:t>it…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17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5021" t="20533" r="25889" b="9970"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Degree distribution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038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Plot cumulative degree</a:t>
            </a:r>
          </a:p>
          <a:p>
            <a:pPr lvl="1"/>
            <a:r>
              <a:rPr lang="en-US" dirty="0" smtClean="0"/>
              <a:t>X axis is degree </a:t>
            </a:r>
          </a:p>
          <a:p>
            <a:pPr lvl="1"/>
            <a:r>
              <a:rPr lang="en-US" dirty="0" smtClean="0"/>
              <a:t>Y axis is #nodes that have degree at least </a:t>
            </a:r>
            <a:r>
              <a:rPr lang="en-US" i="1" dirty="0" smtClean="0"/>
              <a:t>k</a:t>
            </a:r>
          </a:p>
          <a:p>
            <a:r>
              <a:rPr lang="en-US" dirty="0" smtClean="0"/>
              <a:t>Typically use a log-log scale</a:t>
            </a:r>
          </a:p>
          <a:p>
            <a:pPr lvl="1"/>
            <a:r>
              <a:rPr lang="en-US" dirty="0" smtClean="0"/>
              <a:t>Straight lines are a power law; normal curve dives to zero at some point</a:t>
            </a:r>
          </a:p>
          <a:p>
            <a:pPr lvl="1"/>
            <a:r>
              <a:rPr lang="en-US" dirty="0" smtClean="0"/>
              <a:t>Left: trust network in </a:t>
            </a:r>
            <a:r>
              <a:rPr lang="en-US" dirty="0" err="1" smtClean="0"/>
              <a:t>epinions</a:t>
            </a:r>
            <a:r>
              <a:rPr lang="en-US" dirty="0" smtClean="0"/>
              <a:t> web site from Richardson &amp; </a:t>
            </a:r>
            <a:r>
              <a:rPr lang="en-US" dirty="0" err="1" smtClean="0"/>
              <a:t>Domingos</a:t>
            </a:r>
            <a:endParaRPr lang="en-US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8349" t="31531" r="50890" b="15674"/>
          <a:stretch>
            <a:fillRect/>
          </a:stretch>
        </p:blipFill>
        <p:spPr bwMode="auto">
          <a:xfrm>
            <a:off x="4400550" y="1447800"/>
            <a:ext cx="47434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reeform 8"/>
          <p:cNvSpPr/>
          <p:nvPr/>
        </p:nvSpPr>
        <p:spPr>
          <a:xfrm>
            <a:off x="5706208" y="2444262"/>
            <a:ext cx="1573823" cy="2435469"/>
          </a:xfrm>
          <a:custGeom>
            <a:avLst/>
            <a:gdLst>
              <a:gd name="connsiteX0" fmla="*/ 0 w 1573823"/>
              <a:gd name="connsiteY0" fmla="*/ 0 h 2435469"/>
              <a:gd name="connsiteX1" fmla="*/ 509954 w 1573823"/>
              <a:gd name="connsiteY1" fmla="*/ 360484 h 2435469"/>
              <a:gd name="connsiteX2" fmla="*/ 958361 w 1573823"/>
              <a:gd name="connsiteY2" fmla="*/ 720969 h 2435469"/>
              <a:gd name="connsiteX3" fmla="*/ 1230923 w 1573823"/>
              <a:gd name="connsiteY3" fmla="*/ 1019907 h 2435469"/>
              <a:gd name="connsiteX4" fmla="*/ 1441938 w 1573823"/>
              <a:gd name="connsiteY4" fmla="*/ 1477107 h 2435469"/>
              <a:gd name="connsiteX5" fmla="*/ 1573823 w 1573823"/>
              <a:gd name="connsiteY5" fmla="*/ 2435469 h 243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3823" h="2435469">
                <a:moveTo>
                  <a:pt x="0" y="0"/>
                </a:moveTo>
                <a:cubicBezTo>
                  <a:pt x="175113" y="120161"/>
                  <a:pt x="350227" y="240323"/>
                  <a:pt x="509954" y="360484"/>
                </a:cubicBezTo>
                <a:cubicBezTo>
                  <a:pt x="669681" y="480645"/>
                  <a:pt x="838200" y="611065"/>
                  <a:pt x="958361" y="720969"/>
                </a:cubicBezTo>
                <a:cubicBezTo>
                  <a:pt x="1078522" y="830873"/>
                  <a:pt x="1150327" y="893884"/>
                  <a:pt x="1230923" y="1019907"/>
                </a:cubicBezTo>
                <a:cubicBezTo>
                  <a:pt x="1311519" y="1145930"/>
                  <a:pt x="1384788" y="1241180"/>
                  <a:pt x="1441938" y="1477107"/>
                </a:cubicBezTo>
                <a:cubicBezTo>
                  <a:pt x="1499088" y="1713034"/>
                  <a:pt x="1551842" y="2278673"/>
                  <a:pt x="1573823" y="2435469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0682" t="19743" r="19342" b="6022"/>
          <a:stretch>
            <a:fillRect/>
          </a:stretch>
        </p:blipFill>
        <p:spPr bwMode="auto">
          <a:xfrm>
            <a:off x="-1" y="0"/>
            <a:ext cx="8999057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5021" t="20533" r="25889" b="9970"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6934200" y="0"/>
            <a:ext cx="762000" cy="6553200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3496</TotalTime>
  <Words>2040</Words>
  <Application>Microsoft Macintosh PowerPoint</Application>
  <PresentationFormat>On-screen Show (4:3)</PresentationFormat>
  <Paragraphs>373</Paragraphs>
  <Slides>53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Equation</vt:lpstr>
      <vt:lpstr> Overview of this week</vt:lpstr>
      <vt:lpstr>Common statistics for graphs</vt:lpstr>
      <vt:lpstr>Why I’m talking about graphs</vt:lpstr>
      <vt:lpstr>A question</vt:lpstr>
      <vt:lpstr>A question</vt:lpstr>
      <vt:lpstr>PowerPoint Presentation</vt:lpstr>
      <vt:lpstr>Degree distribution</vt:lpstr>
      <vt:lpstr>PowerPoint Presentation</vt:lpstr>
      <vt:lpstr>PowerPoint Presentation</vt:lpstr>
      <vt:lpstr>Homophily</vt:lpstr>
      <vt:lpstr>PowerPoint Presentation</vt:lpstr>
      <vt:lpstr>An important question</vt:lpstr>
      <vt:lpstr> Overview of this week</vt:lpstr>
      <vt:lpstr>PowerPoint Presentation</vt:lpstr>
      <vt:lpstr>Brief summary</vt:lpstr>
      <vt:lpstr>Brief summary</vt:lpstr>
      <vt:lpstr>PowerPoint Presentation</vt:lpstr>
      <vt:lpstr>PowerPoint Presentation</vt:lpstr>
      <vt:lpstr>PowerPoint Presentation</vt:lpstr>
      <vt:lpstr>Goal</vt:lpstr>
      <vt:lpstr>PowerPoint Presentation</vt:lpstr>
      <vt:lpstr>What is Local Graph Partitioning?</vt:lpstr>
      <vt:lpstr>What is Local Graph Partitioning?</vt:lpstr>
      <vt:lpstr>What is Local Graph Partitioning?</vt:lpstr>
      <vt:lpstr>What is Local Graph Partitioning?</vt:lpstr>
      <vt:lpstr>What is Local Graph Partitioning?</vt:lpstr>
      <vt:lpstr>Key idea: a “sweep”</vt:lpstr>
      <vt:lpstr>What is a “good” subgraph?</vt:lpstr>
      <vt:lpstr>Key idea: a “sweep”</vt:lpstr>
      <vt:lpstr>Main results of the paper</vt:lpstr>
      <vt:lpstr>PowerPoint Presentation</vt:lpstr>
      <vt:lpstr>Main results of the paper</vt:lpstr>
      <vt:lpstr>Random Walks</vt:lpstr>
      <vt:lpstr>Random Walks: PageRank</vt:lpstr>
      <vt:lpstr>Random Walks: PageRank</vt:lpstr>
      <vt:lpstr>Flashback: Zeno’s paradox</vt:lpstr>
      <vt:lpstr>Zeno: powned by telescoping sums</vt:lpstr>
      <vt:lpstr>Graph = Matrix Vector = Node  Weight</vt:lpstr>
      <vt:lpstr>Racing through a graph?</vt:lpstr>
      <vt:lpstr>Random Walks: PageRank</vt:lpstr>
      <vt:lpstr>Approximate PageRank:  Key Idea</vt:lpstr>
      <vt:lpstr>Approximate PageRank:  Key Idea</vt:lpstr>
      <vt:lpstr>Approximate PageRank:  Key Idea</vt:lpstr>
      <vt:lpstr>Approximate PageRank:  Key Idea</vt:lpstr>
      <vt:lpstr>Analysis</vt:lpstr>
      <vt:lpstr>Approximate PageRank:  Algorithm</vt:lpstr>
      <vt:lpstr>Analysis</vt:lpstr>
      <vt:lpstr>Analysis</vt:lpstr>
      <vt:lpstr>Comments – API</vt:lpstr>
      <vt:lpstr>Comments - Ordering</vt:lpstr>
      <vt:lpstr>Comments – Ordering for Scanning</vt:lpstr>
      <vt:lpstr>Possible optimizations?</vt:lpstr>
      <vt:lpstr>Putting this together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from Big Datasets</dc:title>
  <dc:creator>William Cohen</dc:creator>
  <cp:lastModifiedBy>William Cohen</cp:lastModifiedBy>
  <cp:revision>335</cp:revision>
  <dcterms:created xsi:type="dcterms:W3CDTF">2012-03-14T15:48:12Z</dcterms:created>
  <dcterms:modified xsi:type="dcterms:W3CDTF">2015-03-17T14:13:41Z</dcterms:modified>
</cp:coreProperties>
</file>