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905" r:id="rId3"/>
    <p:sldId id="922" r:id="rId4"/>
    <p:sldId id="925" r:id="rId5"/>
    <p:sldId id="926" r:id="rId6"/>
    <p:sldId id="935" r:id="rId7"/>
    <p:sldId id="617" r:id="rId8"/>
    <p:sldId id="618" r:id="rId9"/>
    <p:sldId id="660" r:id="rId10"/>
    <p:sldId id="938" r:id="rId11"/>
    <p:sldId id="936" r:id="rId12"/>
    <p:sldId id="805" r:id="rId13"/>
    <p:sldId id="806" r:id="rId14"/>
    <p:sldId id="807" r:id="rId15"/>
    <p:sldId id="808" r:id="rId16"/>
    <p:sldId id="811" r:id="rId17"/>
    <p:sldId id="812" r:id="rId18"/>
    <p:sldId id="820" r:id="rId19"/>
    <p:sldId id="813" r:id="rId20"/>
    <p:sldId id="814" r:id="rId21"/>
    <p:sldId id="819" r:id="rId22"/>
    <p:sldId id="939" r:id="rId23"/>
    <p:sldId id="928" r:id="rId24"/>
    <p:sldId id="941" r:id="rId25"/>
    <p:sldId id="942" r:id="rId26"/>
    <p:sldId id="943" r:id="rId27"/>
    <p:sldId id="944" r:id="rId28"/>
    <p:sldId id="945" r:id="rId29"/>
    <p:sldId id="932" r:id="rId30"/>
    <p:sldId id="947" r:id="rId31"/>
    <p:sldId id="946" r:id="rId32"/>
    <p:sldId id="948" r:id="rId33"/>
    <p:sldId id="92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, Weina" initials="W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00"/>
    <a:srgbClr val="929000"/>
    <a:srgbClr val="000000"/>
    <a:srgbClr val="B01C32"/>
    <a:srgbClr val="B4B5B4"/>
    <a:srgbClr val="C0422B"/>
    <a:srgbClr val="C82506"/>
    <a:srgbClr val="00CC99"/>
    <a:srgbClr val="008F00"/>
    <a:srgbClr val="2D9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73563"/>
  </p:normalViewPr>
  <p:slideViewPr>
    <p:cSldViewPr snapToGrid="0">
      <p:cViewPr varScale="1">
        <p:scale>
          <a:sx n="106" d="100"/>
          <a:sy n="106" d="100"/>
        </p:scale>
        <p:origin x="3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6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08E0-14CB-453F-A491-6017DB82F210}" type="datetimeFigureOut">
              <a:rPr lang="en-US" smtClean="0"/>
              <a:t>6/25/21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25E7A-9175-4072-8090-43E017F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86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3D05B-BD28-48D4-8B95-CEE2EF91D0D3}" type="datetimeFigureOut">
              <a:rPr lang="en-US" smtClean="0"/>
              <a:t>6/25/21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4D732-70D1-4F40-B510-EE62F89C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4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5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76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9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34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13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8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83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57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26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21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36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09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0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3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29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38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29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51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3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1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44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5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4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0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5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4D732-70D1-4F40-B510-EE62F89CB1E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4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4D732-70D1-4F40-B510-EE62F89CB1E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5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4D732-70D1-4F40-B510-EE62F89CB1E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2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0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9466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1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825500" y="552450"/>
            <a:ext cx="5111750" cy="280670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25500" y="3422650"/>
            <a:ext cx="5111750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4282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31913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xfrm>
            <a:off x="548640" y="365760"/>
            <a:ext cx="11091672" cy="8229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xfrm>
            <a:off x="548640" y="1371600"/>
            <a:ext cx="11091672" cy="5106838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ED78D7-DF7E-E444-BAE6-BF18AAE05A7E}"/>
              </a:ext>
            </a:extLst>
          </p:cNvPr>
          <p:cNvSpPr/>
          <p:nvPr userDrawn="1"/>
        </p:nvSpPr>
        <p:spPr>
          <a:xfrm>
            <a:off x="4667255" y="6494006"/>
            <a:ext cx="7534656" cy="363994"/>
          </a:xfrm>
          <a:prstGeom prst="rect">
            <a:avLst/>
          </a:prstGeom>
          <a:solidFill>
            <a:srgbClr val="B4B5B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8288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Scheduling for Learning and Learning for Scheduling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xfrm>
            <a:off x="11825205" y="6494006"/>
            <a:ext cx="376706" cy="348813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52BE43-4A4E-B54D-AEF0-4DDDFFD5D070}"/>
              </a:ext>
            </a:extLst>
          </p:cNvPr>
          <p:cNvSpPr/>
          <p:nvPr userDrawn="1"/>
        </p:nvSpPr>
        <p:spPr>
          <a:xfrm>
            <a:off x="0" y="6494006"/>
            <a:ext cx="4667255" cy="363994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82880" tIns="50800" rIns="18288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Weina Wang (CMU)</a:t>
            </a:r>
          </a:p>
        </p:txBody>
      </p:sp>
    </p:spTree>
    <p:extLst>
      <p:ext uri="{BB962C8B-B14F-4D97-AF65-F5344CB8AC3E}">
        <p14:creationId xmlns:p14="http://schemas.microsoft.com/office/powerpoint/2010/main" val="420752431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584950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844550" y="1619250"/>
            <a:ext cx="5003800" cy="460375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2250"/>
            </a:lvl1pPr>
            <a:lvl2pPr marL="558800" indent="-279400">
              <a:spcBef>
                <a:spcPts val="2250"/>
              </a:spcBef>
              <a:defRPr sz="2250"/>
            </a:lvl2pPr>
            <a:lvl3pPr marL="838200" indent="-279400">
              <a:spcBef>
                <a:spcPts val="2250"/>
              </a:spcBef>
              <a:defRPr sz="2250"/>
            </a:lvl3pPr>
            <a:lvl4pPr marL="1117600" indent="-279400">
              <a:spcBef>
                <a:spcPts val="2250"/>
              </a:spcBef>
              <a:defRPr sz="2250"/>
            </a:lvl4pPr>
            <a:lvl5pPr marL="1397000" indent="-279400">
              <a:spcBef>
                <a:spcPts val="2250"/>
              </a:spcBef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70238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844550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91379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880350" y="3524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880350" y="5651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603250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57279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9498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193800" y="2993499"/>
            <a:ext cx="9810750" cy="5027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13582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3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69917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>
            <a:spLocks noGrp="1"/>
          </p:cNvSpPr>
          <p:nvPr>
            <p:ph type="title"/>
          </p:nvPr>
        </p:nvSpPr>
        <p:spPr>
          <a:xfrm>
            <a:off x="336550" y="177800"/>
            <a:ext cx="11525250" cy="1016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2F585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>
            <a:spLocks noGrp="1"/>
          </p:cNvSpPr>
          <p:nvPr>
            <p:ph type="body" idx="1"/>
          </p:nvPr>
        </p:nvSpPr>
        <p:spPr>
          <a:xfrm>
            <a:off x="336550" y="1270000"/>
            <a:ext cx="11525250" cy="5003800"/>
          </a:xfrm>
          <a:prstGeom prst="rect">
            <a:avLst/>
          </a:prstGeom>
        </p:spPr>
        <p:txBody>
          <a:bodyPr anchor="t"/>
          <a:lstStyle>
            <a:lvl1pPr marL="368300" indent="-368300">
              <a:lnSpc>
                <a:spcPct val="110000"/>
              </a:lnSpc>
              <a:spcBef>
                <a:spcPts val="20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736600" indent="-368300">
              <a:lnSpc>
                <a:spcPct val="110000"/>
              </a:lnSpc>
              <a:spcBef>
                <a:spcPts val="200"/>
              </a:spcBef>
              <a:buSzPct val="82000"/>
              <a:defRPr sz="2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104900" indent="-368300">
              <a:lnSpc>
                <a:spcPct val="120000"/>
              </a:lnSpc>
              <a:spcBef>
                <a:spcPts val="325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473200" indent="-368300">
              <a:lnSpc>
                <a:spcPct val="120000"/>
              </a:lnSpc>
              <a:spcBef>
                <a:spcPts val="325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1841500" indent="-368300">
              <a:lnSpc>
                <a:spcPct val="120000"/>
              </a:lnSpc>
              <a:spcBef>
                <a:spcPts val="325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>
            <a:spLocks noGrp="1"/>
          </p:cNvSpPr>
          <p:nvPr>
            <p:ph type="sldNum" sz="quarter" idx="2"/>
          </p:nvPr>
        </p:nvSpPr>
        <p:spPr>
          <a:xfrm>
            <a:off x="11652250" y="6540500"/>
            <a:ext cx="290144" cy="287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59679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>
            <a:spLocks noGrp="1"/>
          </p:cNvSpPr>
          <p:nvPr>
            <p:ph type="title"/>
          </p:nvPr>
        </p:nvSpPr>
        <p:spPr>
          <a:xfrm>
            <a:off x="336550" y="177800"/>
            <a:ext cx="11525250" cy="1016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2F585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>
            <a:spLocks noGrp="1"/>
          </p:cNvSpPr>
          <p:nvPr>
            <p:ph type="body" idx="1"/>
          </p:nvPr>
        </p:nvSpPr>
        <p:spPr>
          <a:xfrm>
            <a:off x="336550" y="1270000"/>
            <a:ext cx="11525250" cy="5003800"/>
          </a:xfrm>
          <a:prstGeom prst="rect">
            <a:avLst/>
          </a:prstGeom>
        </p:spPr>
        <p:txBody>
          <a:bodyPr anchor="t"/>
          <a:lstStyle>
            <a:lvl1pPr marL="368300" indent="-368300">
              <a:lnSpc>
                <a:spcPct val="110000"/>
              </a:lnSpc>
              <a:spcBef>
                <a:spcPts val="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736600" indent="-368300">
              <a:lnSpc>
                <a:spcPct val="110000"/>
              </a:lnSpc>
              <a:spcBef>
                <a:spcPts val="400"/>
              </a:spcBef>
              <a:buSzPct val="82000"/>
              <a:defRPr sz="2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104900" indent="-368300">
              <a:lnSpc>
                <a:spcPct val="120000"/>
              </a:lnSpc>
              <a:spcBef>
                <a:spcPts val="325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473200" indent="-368300">
              <a:lnSpc>
                <a:spcPct val="120000"/>
              </a:lnSpc>
              <a:spcBef>
                <a:spcPts val="325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1841500" indent="-368300">
              <a:lnSpc>
                <a:spcPct val="120000"/>
              </a:lnSpc>
              <a:spcBef>
                <a:spcPts val="325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>
            <a:spLocks noGrp="1"/>
          </p:cNvSpPr>
          <p:nvPr>
            <p:ph type="sldNum" sz="quarter" idx="2"/>
          </p:nvPr>
        </p:nvSpPr>
        <p:spPr>
          <a:xfrm>
            <a:off x="11652250" y="6540500"/>
            <a:ext cx="290144" cy="287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0049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2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4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8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3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5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1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12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4" r:id="rId10"/>
    <p:sldLayoutId id="2147483675" r:id="rId11"/>
  </p:sldLayoutIdLst>
  <p:transition spd="med"/>
  <p:hf hdr="0" ft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0" Type="http://schemas.openxmlformats.org/officeDocument/2006/relationships/image" Target="../media/image44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11" Type="http://schemas.openxmlformats.org/officeDocument/2006/relationships/image" Target="../media/image50.png"/><Relationship Id="rId5" Type="http://schemas.openxmlformats.org/officeDocument/2006/relationships/image" Target="../media/image34.png"/><Relationship Id="rId15" Type="http://schemas.openxmlformats.org/officeDocument/2006/relationships/image" Target="../media/image55.png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38.png"/><Relationship Id="rId1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image" Target="../media/image60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57.svg"/><Relationship Id="rId10" Type="http://schemas.openxmlformats.org/officeDocument/2006/relationships/image" Target="../media/image15.e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ata Storage, Scheduling, and Networking in Data Centers"/>
          <p:cNvSpPr>
            <a:spLocks noGrp="1"/>
          </p:cNvSpPr>
          <p:nvPr>
            <p:ph type="ctrTitle"/>
          </p:nvPr>
        </p:nvSpPr>
        <p:spPr>
          <a:xfrm>
            <a:off x="1162237" y="1695999"/>
            <a:ext cx="9867525" cy="1411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z="4400" dirty="0">
                <a:latin typeface="Helvetica Light" charset="0"/>
                <a:ea typeface="Helvetica Light" charset="0"/>
                <a:cs typeface="Helvetica Light" charset="0"/>
              </a:rPr>
              <a:t>Scheduling for Learning and Learning for Scheduling</a:t>
            </a:r>
            <a:endParaRPr sz="48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47" name="Body"/>
          <p:cNvSpPr>
            <a:spLocks noGrp="1"/>
          </p:cNvSpPr>
          <p:nvPr>
            <p:ph type="subTitle" sz="quarter" idx="1"/>
          </p:nvPr>
        </p:nvSpPr>
        <p:spPr>
          <a:xfrm>
            <a:off x="889000" y="4181383"/>
            <a:ext cx="10414000" cy="24977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Weina Wang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Carnegie Mellon University</a:t>
            </a:r>
          </a:p>
          <a:p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BNL 2021</a:t>
            </a:r>
          </a:p>
        </p:txBody>
      </p:sp>
    </p:spTree>
    <p:extLst>
      <p:ext uri="{BB962C8B-B14F-4D97-AF65-F5344CB8AC3E}">
        <p14:creationId xmlns:p14="http://schemas.microsoft.com/office/powerpoint/2010/main" val="349627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F4EE-5598-B04C-98BA-25043DE7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3FF16-3F58-7F43-9A7E-D1F2676B6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Theory for scheduling and resource orchestration</a:t>
            </a:r>
          </a:p>
          <a:p>
            <a:r>
              <a:rPr lang="en-US" b="1" dirty="0">
                <a:latin typeface="Helvetica Light" charset="0"/>
                <a:ea typeface="Helvetica Light" charset="0"/>
                <a:cs typeface="Helvetica Light" charset="0"/>
              </a:rPr>
              <a:t>Achieving zero queueing delay for parallel jobs</a:t>
            </a:r>
          </a:p>
          <a:p>
            <a:pPr lvl="1"/>
            <a:r>
              <a:rPr lang="en-US" dirty="0" err="1">
                <a:latin typeface="Helvetica Light" charset="0"/>
              </a:rPr>
              <a:t>Wentao</a:t>
            </a:r>
            <a:r>
              <a:rPr lang="en-US" dirty="0">
                <a:latin typeface="Helvetica Light" charset="0"/>
              </a:rPr>
              <a:t> Weng and Weina Wang, ACM SIGMETRICS 2021</a:t>
            </a:r>
          </a:p>
          <a:p>
            <a:r>
              <a:rPr lang="en-US" dirty="0">
                <a:latin typeface="Helvetica Light" charset="0"/>
              </a:rPr>
              <a:t>Job dispatching with unknown service rates</a:t>
            </a:r>
          </a:p>
          <a:p>
            <a:r>
              <a:rPr lang="en-US" dirty="0">
                <a:latin typeface="Helvetica Light" charset="0"/>
              </a:rPr>
              <a:t>Conclusions and future directions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3444-9BF4-D94D-89A4-724115A3D3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1406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balancing</a:t>
            </a:r>
          </a:p>
        </p:txBody>
      </p:sp>
      <p:pic>
        <p:nvPicPr>
          <p:cNvPr id="8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2967592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4273190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5578788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6884386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1661994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3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9575790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068207" y="4861191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8823" y="4861190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7120" y="5106423"/>
            <a:ext cx="24525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1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9095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4101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3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4158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4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9756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5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42538" y="5106423"/>
            <a:ext cx="48250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10</a:t>
            </a:r>
            <a:r>
              <a:rPr lang="en-US" sz="2000" baseline="30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4</a:t>
            </a:r>
            <a:endParaRPr kumimoji="0" lang="en-US" sz="2000" b="0" i="0" u="none" strike="noStrike" cap="none" spc="0" normalizeH="0" baseline="3000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268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09329" y="3867665"/>
            <a:ext cx="512064" cy="1185657"/>
            <a:chOff x="1909329" y="3867665"/>
            <a:chExt cx="512064" cy="1185657"/>
          </a:xfrm>
        </p:grpSpPr>
        <p:sp>
          <p:nvSpPr>
            <p:cNvPr id="3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08537" y="3867665"/>
            <a:ext cx="512064" cy="1185657"/>
            <a:chOff x="1909329" y="3867665"/>
            <a:chExt cx="512064" cy="1185657"/>
          </a:xfrm>
        </p:grpSpPr>
        <p:sp>
          <p:nvSpPr>
            <p:cNvPr id="37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8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9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17567" y="3867665"/>
            <a:ext cx="512064" cy="1185657"/>
            <a:chOff x="1909329" y="3867665"/>
            <a:chExt cx="512064" cy="1185657"/>
          </a:xfrm>
        </p:grpSpPr>
        <p:sp>
          <p:nvSpPr>
            <p:cNvPr id="4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24729" y="3867664"/>
            <a:ext cx="512064" cy="1185657"/>
            <a:chOff x="1909329" y="3867665"/>
            <a:chExt cx="512064" cy="1185657"/>
          </a:xfrm>
        </p:grpSpPr>
        <p:sp>
          <p:nvSpPr>
            <p:cNvPr id="45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6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7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7203690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30333" y="3867665"/>
            <a:ext cx="512064" cy="1185657"/>
            <a:chOff x="1909329" y="3867665"/>
            <a:chExt cx="512064" cy="1185657"/>
          </a:xfrm>
        </p:grpSpPr>
        <p:sp>
          <p:nvSpPr>
            <p:cNvPr id="50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1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2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818852" y="3872210"/>
            <a:ext cx="512064" cy="1185657"/>
            <a:chOff x="1909329" y="3867665"/>
            <a:chExt cx="512064" cy="1185657"/>
          </a:xfrm>
        </p:grpSpPr>
        <p:sp>
          <p:nvSpPr>
            <p:cNvPr id="54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5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6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98734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8645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9603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289164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03491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4" name="Down Arrow 63"/>
          <p:cNvSpPr/>
          <p:nvPr/>
        </p:nvSpPr>
        <p:spPr>
          <a:xfrm>
            <a:off x="5844709" y="1512846"/>
            <a:ext cx="499534" cy="81730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07B4C8F-C3D9-AC45-B311-65896926C7C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2157846" y="2980832"/>
            <a:ext cx="3936682" cy="82871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95F7F7-6E32-7544-8460-08D47950AA13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34788" y="2980832"/>
            <a:ext cx="1359740" cy="861963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E8AED4-9985-5C46-A8B7-B4F98BB4F89C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6094528" y="2980832"/>
            <a:ext cx="1296872" cy="85919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9C8C950-2F61-7448-8426-6069DFD74FD9}"/>
              </a:ext>
            </a:extLst>
          </p:cNvPr>
          <p:cNvSpPr txBox="1"/>
          <p:nvPr/>
        </p:nvSpPr>
        <p:spPr>
          <a:xfrm>
            <a:off x="6428872" y="2561989"/>
            <a:ext cx="5305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job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7FB1BA-6335-664F-987F-F47AC1EE0879}"/>
              </a:ext>
            </a:extLst>
          </p:cNvPr>
          <p:cNvSpPr txBox="1"/>
          <p:nvPr/>
        </p:nvSpPr>
        <p:spPr>
          <a:xfrm>
            <a:off x="438324" y="5075645"/>
            <a:ext cx="111248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servers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DA8056-89E2-1941-B952-C1B8EB7222EB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3467100" y="2980832"/>
            <a:ext cx="2627428" cy="82871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06C4FED-227B-8541-A794-30B86394EA26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6094528" y="2980832"/>
            <a:ext cx="0" cy="896337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80E7E6-C555-6C4D-97D1-51D6C705A734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6094528" y="2980832"/>
            <a:ext cx="4004213" cy="82871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0E4E2D1-8424-4649-93D1-E8AFF8B799A1}"/>
              </a:ext>
            </a:extLst>
          </p:cNvPr>
          <p:cNvSpPr/>
          <p:nvPr/>
        </p:nvSpPr>
        <p:spPr>
          <a:xfrm>
            <a:off x="5911648" y="2615072"/>
            <a:ext cx="365760" cy="365760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76825A45-F4DD-C048-B3DE-0D9C154EB743}"/>
              </a:ext>
            </a:extLst>
          </p:cNvPr>
          <p:cNvSpPr>
            <a:spLocks noChangeAspect="1"/>
          </p:cNvSpPr>
          <p:nvPr/>
        </p:nvSpPr>
        <p:spPr>
          <a:xfrm rot="9030891">
            <a:off x="3460685" y="-1821167"/>
            <a:ext cx="5328138" cy="5328138"/>
          </a:xfrm>
          <a:prstGeom prst="arc">
            <a:avLst>
              <a:gd name="adj1" fmla="val 16200000"/>
              <a:gd name="adj2" fmla="val 20123871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stealth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B6E252-0C41-AE4E-8933-7565C3813A5A}"/>
              </a:ext>
            </a:extLst>
          </p:cNvPr>
          <p:cNvSpPr txBox="1"/>
          <p:nvPr/>
        </p:nvSpPr>
        <p:spPr>
          <a:xfrm>
            <a:off x="5918335" y="3183434"/>
            <a:ext cx="3590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  <a:latin typeface="Helvetica" pitchFamily="2" charset="0"/>
                <a:sym typeface="Helvetica Light"/>
              </a:rPr>
              <a:t>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FCDA8CA0-0BA4-AE43-BA57-5A58CF643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371600"/>
            <a:ext cx="4767815" cy="5106838"/>
          </a:xfrm>
        </p:spPr>
        <p:txBody>
          <a:bodyPr/>
          <a:lstStyle/>
          <a:p>
            <a:r>
              <a:rPr lang="en-US" dirty="0"/>
              <a:t>JSQ (Join-the-shortest-queue) is </a:t>
            </a:r>
            <a:r>
              <a:rPr lang="en-US" dirty="0">
                <a:solidFill>
                  <a:srgbClr val="C00000"/>
                </a:solidFill>
              </a:rPr>
              <a:t>delay optimal</a:t>
            </a:r>
          </a:p>
          <a:p>
            <a:pPr marL="0" indent="0">
              <a:buNone/>
            </a:pPr>
            <a:r>
              <a:rPr lang="en-US" sz="2000" dirty="0"/>
              <a:t>	[Winston 1977, Weber 1978, …]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0514F-0516-8549-9DF5-FCC22CA555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4097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Zero queueing delay</a:t>
            </a:r>
          </a:p>
        </p:txBody>
      </p:sp>
      <p:pic>
        <p:nvPicPr>
          <p:cNvPr id="8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2967592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4273190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5578788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6884386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1661994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3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9575790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068207" y="4861191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8823" y="4861190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7120" y="5106423"/>
            <a:ext cx="24525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1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9095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4101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3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4158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4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9756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5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39519" y="5106423"/>
            <a:ext cx="2885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i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N</a:t>
            </a:r>
            <a:endParaRPr kumimoji="0" lang="en-US" sz="2000" b="0" i="1" u="none" strike="noStrike" cap="none" spc="0" normalizeH="0" baseline="3000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268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09329" y="3867665"/>
            <a:ext cx="512064" cy="1185657"/>
            <a:chOff x="1909329" y="3867665"/>
            <a:chExt cx="512064" cy="1185657"/>
          </a:xfrm>
        </p:grpSpPr>
        <p:sp>
          <p:nvSpPr>
            <p:cNvPr id="3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08537" y="3867665"/>
            <a:ext cx="512064" cy="1185657"/>
            <a:chOff x="1909329" y="3867665"/>
            <a:chExt cx="512064" cy="1185657"/>
          </a:xfrm>
        </p:grpSpPr>
        <p:sp>
          <p:nvSpPr>
            <p:cNvPr id="37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8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9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17567" y="3867665"/>
            <a:ext cx="512064" cy="1185657"/>
            <a:chOff x="1909329" y="3867665"/>
            <a:chExt cx="512064" cy="1185657"/>
          </a:xfrm>
        </p:grpSpPr>
        <p:sp>
          <p:nvSpPr>
            <p:cNvPr id="4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24729" y="3867664"/>
            <a:ext cx="512064" cy="1185657"/>
            <a:chOff x="1909329" y="3867665"/>
            <a:chExt cx="512064" cy="1185657"/>
          </a:xfrm>
        </p:grpSpPr>
        <p:sp>
          <p:nvSpPr>
            <p:cNvPr id="45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6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7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7203690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30333" y="3867665"/>
            <a:ext cx="512064" cy="1185657"/>
            <a:chOff x="1909329" y="3867665"/>
            <a:chExt cx="512064" cy="1185657"/>
          </a:xfrm>
        </p:grpSpPr>
        <p:sp>
          <p:nvSpPr>
            <p:cNvPr id="50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1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2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818852" y="3872210"/>
            <a:ext cx="512064" cy="1185657"/>
            <a:chOff x="1909329" y="3867665"/>
            <a:chExt cx="512064" cy="1185657"/>
          </a:xfrm>
        </p:grpSpPr>
        <p:sp>
          <p:nvSpPr>
            <p:cNvPr id="54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5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6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98734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8645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9603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289164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03491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4" name="Down Arrow 63"/>
          <p:cNvSpPr/>
          <p:nvPr/>
        </p:nvSpPr>
        <p:spPr>
          <a:xfrm>
            <a:off x="5844709" y="1512846"/>
            <a:ext cx="499534" cy="81730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07B4C8F-C3D9-AC45-B311-65896926C7C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2157846" y="2980832"/>
            <a:ext cx="3936682" cy="82871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95F7F7-6E32-7544-8460-08D47950AA13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34788" y="2980832"/>
            <a:ext cx="1359740" cy="861963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E8AED4-9985-5C46-A8B7-B4F98BB4F89C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6094528" y="2980832"/>
            <a:ext cx="1296872" cy="85919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9C8C950-2F61-7448-8426-6069DFD74FD9}"/>
              </a:ext>
            </a:extLst>
          </p:cNvPr>
          <p:cNvSpPr txBox="1"/>
          <p:nvPr/>
        </p:nvSpPr>
        <p:spPr>
          <a:xfrm>
            <a:off x="6428872" y="2561989"/>
            <a:ext cx="5305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job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7FB1BA-6335-664F-987F-F47AC1EE0879}"/>
              </a:ext>
            </a:extLst>
          </p:cNvPr>
          <p:cNvSpPr txBox="1"/>
          <p:nvPr/>
        </p:nvSpPr>
        <p:spPr>
          <a:xfrm>
            <a:off x="438324" y="5075645"/>
            <a:ext cx="111248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servers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DA8056-89E2-1941-B952-C1B8EB7222EB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3467100" y="2980832"/>
            <a:ext cx="2627428" cy="82871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06C4FED-227B-8541-A794-30B86394EA26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6094528" y="2980832"/>
            <a:ext cx="0" cy="896337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80E7E6-C555-6C4D-97D1-51D6C705A734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6094528" y="2980832"/>
            <a:ext cx="4004213" cy="82871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0E4E2D1-8424-4649-93D1-E8AFF8B799A1}"/>
              </a:ext>
            </a:extLst>
          </p:cNvPr>
          <p:cNvSpPr/>
          <p:nvPr/>
        </p:nvSpPr>
        <p:spPr>
          <a:xfrm>
            <a:off x="5911648" y="2615072"/>
            <a:ext cx="365760" cy="365760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76825A45-F4DD-C048-B3DE-0D9C154EB743}"/>
              </a:ext>
            </a:extLst>
          </p:cNvPr>
          <p:cNvSpPr>
            <a:spLocks noChangeAspect="1"/>
          </p:cNvSpPr>
          <p:nvPr/>
        </p:nvSpPr>
        <p:spPr>
          <a:xfrm rot="9030891">
            <a:off x="3460685" y="-1821167"/>
            <a:ext cx="5328138" cy="5328138"/>
          </a:xfrm>
          <a:prstGeom prst="arc">
            <a:avLst>
              <a:gd name="adj1" fmla="val 16200000"/>
              <a:gd name="adj2" fmla="val 20123871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stealth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B6E252-0C41-AE4E-8933-7565C3813A5A}"/>
              </a:ext>
            </a:extLst>
          </p:cNvPr>
          <p:cNvSpPr txBox="1"/>
          <p:nvPr/>
        </p:nvSpPr>
        <p:spPr>
          <a:xfrm>
            <a:off x="5918335" y="3183434"/>
            <a:ext cx="3590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  <a:latin typeface="Helvetica" pitchFamily="2" charset="0"/>
                <a:sym typeface="Helvetica Light"/>
              </a:rPr>
              <a:t>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AA9BF8-5657-A348-A848-0AA1D8BEB6BD}"/>
                  </a:ext>
                </a:extLst>
              </p:cNvPr>
              <p:cNvSpPr txBox="1"/>
              <p:nvPr/>
            </p:nvSpPr>
            <p:spPr>
              <a:xfrm>
                <a:off x="6478200" y="1603708"/>
                <a:ext cx="4813912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 hangingPunct="0"/>
                <a:r>
                  <a:rPr lang="en-US" sz="2400" dirty="0">
                    <a:solidFill>
                      <a:schemeClr val="accent1"/>
                    </a:solidFill>
                    <a:sym typeface="Helvetica Light"/>
                  </a:rPr>
                  <a:t>load: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𝜆</m:t>
                    </m:r>
                    <m:r>
                      <a:rPr kumimoji="0" lang="en-US" sz="2400" b="0" i="1" u="none" strike="noStrike" cap="none" spc="0" normalizeH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=1−</m:t>
                    </m:r>
                    <m:sSup>
                      <m:sSupPr>
                        <m:ctrlPr>
                          <a:rPr kumimoji="0" lang="en-US" sz="24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𝑁</m:t>
                        </m:r>
                      </m:e>
                      <m:sup>
                        <m:r>
                          <a:rPr kumimoji="0" lang="en-US" sz="24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  <m:r>
                          <a:rPr kumimoji="0" lang="en-US" sz="24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𝛼</m:t>
                        </m:r>
                      </m:sup>
                    </m:sSup>
                    <m:r>
                      <a:rPr kumimoji="0" lang="en-US" sz="2400" b="0" i="1" u="none" strike="noStrike" cap="none" spc="0" normalizeH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, 0&lt;</m:t>
                    </m:r>
                    <m:r>
                      <a:rPr kumimoji="0" lang="en-US" sz="2400" b="0" i="1" u="none" strike="noStrike" cap="none" spc="0" normalizeH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𝛼</m:t>
                    </m:r>
                    <m:r>
                      <a:rPr kumimoji="0" lang="en-US" sz="2400" b="0" i="1" u="none" strike="noStrike" cap="none" spc="0" normalizeH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&lt;0.5</m:t>
                    </m:r>
                  </m:oMath>
                </a14:m>
                <a:endParaRPr kumimoji="0" lang="en-US" sz="2400" b="0" i="0" u="none" strike="noStrike" cap="none" spc="0" normalizeH="0" baseline="3000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AA9BF8-5657-A348-A848-0AA1D8BEB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200" y="1603708"/>
                <a:ext cx="4813912" cy="471924"/>
              </a:xfrm>
              <a:prstGeom prst="rect">
                <a:avLst/>
              </a:prstGeom>
              <a:blipFill>
                <a:blip r:embed="rId4"/>
                <a:stretch>
                  <a:fillRect l="-2902" t="-10526" b="-289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A25129-0625-A742-BBE0-7B2848F1F27D}"/>
                  </a:ext>
                </a:extLst>
              </p:cNvPr>
              <p:cNvSpPr txBox="1"/>
              <p:nvPr/>
            </p:nvSpPr>
            <p:spPr>
              <a:xfrm>
                <a:off x="611121" y="2467442"/>
                <a:ext cx="4694832" cy="820079"/>
              </a:xfrm>
              <a:prstGeom prst="rect">
                <a:avLst/>
              </a:prstGeom>
              <a:solidFill>
                <a:srgbClr val="FFFFFF"/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182880" tIns="91440" rIns="182880" bIns="91440" numCol="1" spcCol="38100" rtlCol="0" anchor="ctr">
                <a:noAutofit/>
              </a:bodyPr>
              <a:lstStyle/>
              <a:p>
                <a:pPr defTabSz="825500" hangingPunc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queueing</m:t>
                          </m:r>
                          <m:r>
                            <a:rPr kumimoji="0" lang="en-US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delay</m:t>
                          </m:r>
                        </m:e>
                      </m:d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 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 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𝑁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→∞  </m:t>
                          </m:r>
                        </m:e>
                      </m:groupCh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 0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A25129-0625-A742-BBE0-7B2848F1F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21" y="2467442"/>
                <a:ext cx="4694832" cy="820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93E32B0E-5005-244C-BEBF-802E14949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371600"/>
            <a:ext cx="5015130" cy="5106838"/>
          </a:xfrm>
        </p:spPr>
        <p:txBody>
          <a:bodyPr/>
          <a:lstStyle/>
          <a:p>
            <a:pPr defTabSz="825500" hangingPunct="0"/>
            <a:r>
              <a:rPr lang="en-US" dirty="0">
                <a:solidFill>
                  <a:schemeClr val="tx1"/>
                </a:solidFill>
              </a:rPr>
              <a:t>queueing delay</a:t>
            </a:r>
          </a:p>
          <a:p>
            <a:pPr marL="0" indent="0" defTabSz="825500" hangingPunct="0">
              <a:buNone/>
            </a:pPr>
            <a:r>
              <a:rPr lang="en-US" dirty="0">
                <a:solidFill>
                  <a:schemeClr val="tx1"/>
                </a:solidFill>
              </a:rPr>
              <a:t>    = overall delay – time in service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D5EB9E-612A-234A-992E-9B883AE7280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1337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overhead</a:t>
            </a:r>
          </a:p>
        </p:txBody>
      </p:sp>
      <p:pic>
        <p:nvPicPr>
          <p:cNvPr id="8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2967592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4273190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5578788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6884386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1661994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3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9575790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068207" y="4861191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8823" y="4861190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7120" y="5106423"/>
            <a:ext cx="24525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1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9095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4101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3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4158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4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9756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5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39519" y="5106423"/>
            <a:ext cx="2885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i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N</a:t>
            </a:r>
            <a:endParaRPr kumimoji="0" lang="en-US" sz="2000" b="0" i="1" u="none" strike="noStrike" cap="none" spc="0" normalizeH="0" baseline="3000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268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09329" y="3867665"/>
            <a:ext cx="512064" cy="1185657"/>
            <a:chOff x="1909329" y="3867665"/>
            <a:chExt cx="512064" cy="1185657"/>
          </a:xfrm>
        </p:grpSpPr>
        <p:sp>
          <p:nvSpPr>
            <p:cNvPr id="3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08537" y="3867665"/>
            <a:ext cx="512064" cy="1185657"/>
            <a:chOff x="1909329" y="3867665"/>
            <a:chExt cx="512064" cy="1185657"/>
          </a:xfrm>
        </p:grpSpPr>
        <p:sp>
          <p:nvSpPr>
            <p:cNvPr id="37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8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9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17567" y="3867665"/>
            <a:ext cx="512064" cy="1185657"/>
            <a:chOff x="1909329" y="3867665"/>
            <a:chExt cx="512064" cy="1185657"/>
          </a:xfrm>
        </p:grpSpPr>
        <p:sp>
          <p:nvSpPr>
            <p:cNvPr id="4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24729" y="3867664"/>
            <a:ext cx="512064" cy="1185657"/>
            <a:chOff x="1909329" y="3867665"/>
            <a:chExt cx="512064" cy="1185657"/>
          </a:xfrm>
        </p:grpSpPr>
        <p:sp>
          <p:nvSpPr>
            <p:cNvPr id="45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6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7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7203690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30333" y="3867665"/>
            <a:ext cx="512064" cy="1185657"/>
            <a:chOff x="1909329" y="3867665"/>
            <a:chExt cx="512064" cy="1185657"/>
          </a:xfrm>
        </p:grpSpPr>
        <p:sp>
          <p:nvSpPr>
            <p:cNvPr id="50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1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2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818852" y="3872210"/>
            <a:ext cx="512064" cy="1185657"/>
            <a:chOff x="1909329" y="3867665"/>
            <a:chExt cx="512064" cy="1185657"/>
          </a:xfrm>
        </p:grpSpPr>
        <p:sp>
          <p:nvSpPr>
            <p:cNvPr id="54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5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6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98734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8645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9603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289164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03491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4" name="Down Arrow 63"/>
          <p:cNvSpPr/>
          <p:nvPr/>
        </p:nvSpPr>
        <p:spPr>
          <a:xfrm>
            <a:off x="5844709" y="1512846"/>
            <a:ext cx="499534" cy="81730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07B4C8F-C3D9-AC45-B311-65896926C7C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2157846" y="2980832"/>
            <a:ext cx="3936682" cy="82871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95F7F7-6E32-7544-8460-08D47950AA13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34788" y="2980832"/>
            <a:ext cx="1359740" cy="861963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E8AED4-9985-5C46-A8B7-B4F98BB4F89C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6094528" y="2980832"/>
            <a:ext cx="1296872" cy="85919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9C8C950-2F61-7448-8426-6069DFD74FD9}"/>
              </a:ext>
            </a:extLst>
          </p:cNvPr>
          <p:cNvSpPr txBox="1"/>
          <p:nvPr/>
        </p:nvSpPr>
        <p:spPr>
          <a:xfrm>
            <a:off x="6428872" y="2561989"/>
            <a:ext cx="5305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job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7FB1BA-6335-664F-987F-F47AC1EE0879}"/>
              </a:ext>
            </a:extLst>
          </p:cNvPr>
          <p:cNvSpPr txBox="1"/>
          <p:nvPr/>
        </p:nvSpPr>
        <p:spPr>
          <a:xfrm>
            <a:off x="438324" y="5075645"/>
            <a:ext cx="111248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servers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DA8056-89E2-1941-B952-C1B8EB7222EB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3467100" y="2980832"/>
            <a:ext cx="2627428" cy="82871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06C4FED-227B-8541-A794-30B86394EA26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6094528" y="2980832"/>
            <a:ext cx="0" cy="896337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80E7E6-C555-6C4D-97D1-51D6C705A734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6094528" y="2980832"/>
            <a:ext cx="4004213" cy="82871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0E4E2D1-8424-4649-93D1-E8AFF8B799A1}"/>
              </a:ext>
            </a:extLst>
          </p:cNvPr>
          <p:cNvSpPr/>
          <p:nvPr/>
        </p:nvSpPr>
        <p:spPr>
          <a:xfrm>
            <a:off x="5911648" y="2615072"/>
            <a:ext cx="365760" cy="365760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76825A45-F4DD-C048-B3DE-0D9C154EB743}"/>
              </a:ext>
            </a:extLst>
          </p:cNvPr>
          <p:cNvSpPr>
            <a:spLocks noChangeAspect="1"/>
          </p:cNvSpPr>
          <p:nvPr/>
        </p:nvSpPr>
        <p:spPr>
          <a:xfrm rot="9030891">
            <a:off x="3460685" y="-1821167"/>
            <a:ext cx="5328138" cy="5328138"/>
          </a:xfrm>
          <a:prstGeom prst="arc">
            <a:avLst>
              <a:gd name="adj1" fmla="val 16200000"/>
              <a:gd name="adj2" fmla="val 20123871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stealth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B6E252-0C41-AE4E-8933-7565C3813A5A}"/>
              </a:ext>
            </a:extLst>
          </p:cNvPr>
          <p:cNvSpPr txBox="1"/>
          <p:nvPr/>
        </p:nvSpPr>
        <p:spPr>
          <a:xfrm>
            <a:off x="5918335" y="3183434"/>
            <a:ext cx="3590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  <a:latin typeface="Helvetica" pitchFamily="2" charset="0"/>
                <a:sym typeface="Helvetica Light"/>
              </a:rPr>
              <a:t>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B9736A-54A1-B141-9E49-2917BEA2947A}"/>
              </a:ext>
            </a:extLst>
          </p:cNvPr>
          <p:cNvSpPr txBox="1"/>
          <p:nvPr/>
        </p:nvSpPr>
        <p:spPr>
          <a:xfrm>
            <a:off x="1071775" y="3740884"/>
            <a:ext cx="10045402" cy="748161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2880" tIns="91440" rIns="182880" bIns="91440" numCol="1" spcCol="38100" rtlCol="0" anchor="ctr">
            <a:noAutofit/>
          </a:bodyPr>
          <a:lstStyle/>
          <a:p>
            <a:pPr algn="ctr" defTabSz="825500" hangingPunct="0"/>
            <a:r>
              <a:rPr lang="en-US" sz="2800" dirty="0">
                <a:solidFill>
                  <a:srgbClr val="C00000"/>
                </a:solidFill>
                <a:sym typeface="Helvetica Light"/>
              </a:rPr>
              <a:t>What is the minimum </a:t>
            </a:r>
            <a:r>
              <a:rPr lang="en-US" sz="2800" i="1" dirty="0">
                <a:solidFill>
                  <a:schemeClr val="accent1"/>
                </a:solidFill>
                <a:sym typeface="Helvetica Light"/>
              </a:rPr>
              <a:t>d</a:t>
            </a:r>
            <a:r>
              <a:rPr lang="en-US" sz="2800" dirty="0">
                <a:solidFill>
                  <a:schemeClr val="accent1"/>
                </a:solidFill>
                <a:sym typeface="Helvetica Light"/>
              </a:rPr>
              <a:t> </a:t>
            </a:r>
            <a:r>
              <a:rPr lang="en-US" sz="2800" dirty="0">
                <a:solidFill>
                  <a:srgbClr val="C00000"/>
                </a:solidFill>
                <a:sym typeface="Helvetica Light"/>
              </a:rPr>
              <a:t> for achieving zero queueing delay?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Light"/>
            </a:endParaRP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ACF3E7C2-4133-7C4F-A121-E6BC5C4D3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371600"/>
            <a:ext cx="5015130" cy="5106838"/>
          </a:xfrm>
        </p:spPr>
        <p:txBody>
          <a:bodyPr/>
          <a:lstStyle/>
          <a:p>
            <a:pPr defTabSz="825500" hangingPunct="0"/>
            <a:r>
              <a:rPr lang="en-US" dirty="0">
                <a:solidFill>
                  <a:schemeClr val="tx1"/>
                </a:solidFill>
              </a:rPr>
              <a:t>JSQ: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samples per job</a:t>
            </a:r>
          </a:p>
          <a:p>
            <a:pPr defTabSz="825500" hangingPunct="0"/>
            <a:r>
              <a:rPr lang="en-US" dirty="0">
                <a:solidFill>
                  <a:schemeClr val="tx1"/>
                </a:solidFill>
              </a:rPr>
              <a:t>Power-of-</a:t>
            </a:r>
            <a:r>
              <a:rPr lang="en-US" i="1" dirty="0">
                <a:solidFill>
                  <a:schemeClr val="accent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-choices:</a:t>
            </a:r>
          </a:p>
          <a:p>
            <a:pPr marL="0" indent="0" defTabSz="825500" hangingPunct="0">
              <a:spcBef>
                <a:spcPts val="600"/>
              </a:spcBef>
              <a:buNone/>
            </a:pP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chemeClr val="accent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 samples per job</a:t>
            </a:r>
          </a:p>
          <a:p>
            <a:pPr marL="0" indent="0" defTabSz="825500" hangingPunc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Vvedenskaya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1996,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Mitzenmacher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1996, etc.]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1520BFB-E3B6-A74E-81C6-30C3C996B583}"/>
                  </a:ext>
                </a:extLst>
              </p:cNvPr>
              <p:cNvSpPr txBox="1"/>
              <p:nvPr/>
            </p:nvSpPr>
            <p:spPr>
              <a:xfrm>
                <a:off x="1071775" y="4541916"/>
                <a:ext cx="10045402" cy="1400837"/>
              </a:xfrm>
              <a:prstGeom prst="rect">
                <a:avLst/>
              </a:prstGeom>
              <a:solidFill>
                <a:srgbClr val="FFFFFF"/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182880" tIns="91440" rIns="182880" bIns="91440" numCol="1" spcCol="38100" rtlCol="0" anchor="t">
                <a:noAutofit/>
              </a:bodyPr>
              <a:lstStyle/>
              <a:p>
                <a:pPr marL="914400" lvl="1" indent="-457200" defTabSz="825500" hangingPunct="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sym typeface="Helvetica Light"/>
                  </a:rPr>
                  <a:t>Zero queueing delay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4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𝑁</m:t>
                            </m:r>
                          </m:e>
                        </m:func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𝜆</m:t>
                        </m:r>
                      </m:den>
                    </m:f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Helvetica Light"/>
                </a:endParaRPr>
              </a:p>
              <a:p>
                <a:pPr marL="914400" lvl="1" indent="-457200" defTabSz="825500" hangingPunct="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sym typeface="Helvetica Light"/>
                  </a:rPr>
                  <a:t>Non-zero queueing delay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Helvetica Light"/>
                  </a:rPr>
                  <a:t> 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1520BFB-E3B6-A74E-81C6-30C3C996B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75" y="4541916"/>
                <a:ext cx="10045402" cy="14008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2117E67-F041-A042-B571-3DC25746C82B}"/>
              </a:ext>
            </a:extLst>
          </p:cNvPr>
          <p:cNvSpPr/>
          <p:nvPr/>
        </p:nvSpPr>
        <p:spPr>
          <a:xfrm>
            <a:off x="2631409" y="6017557"/>
            <a:ext cx="6404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[Mukherjee et al. 2018, </a:t>
            </a:r>
            <a:r>
              <a:rPr lang="en-US" dirty="0"/>
              <a:t>Liu and Ying 2018, 2018’, 2019,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4D209-40A7-F344-B932-B9EFEFB611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12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162853B-2A0B-A544-82FB-C258DDCD251D}"/>
                  </a:ext>
                </a:extLst>
              </p:cNvPr>
              <p:cNvSpPr txBox="1"/>
              <p:nvPr/>
            </p:nvSpPr>
            <p:spPr>
              <a:xfrm>
                <a:off x="6478200" y="1603708"/>
                <a:ext cx="4813912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 hangingPunct="0"/>
                <a:r>
                  <a:rPr lang="en-US" sz="2400" dirty="0">
                    <a:solidFill>
                      <a:schemeClr val="accent1"/>
                    </a:solidFill>
                    <a:sym typeface="Helvetica Light"/>
                  </a:rPr>
                  <a:t>load: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𝜆</m:t>
                    </m:r>
                    <m:r>
                      <a:rPr kumimoji="0" lang="en-US" sz="2400" b="0" i="1" u="none" strike="noStrike" cap="none" spc="0" normalizeH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=1−</m:t>
                    </m:r>
                    <m:sSup>
                      <m:sSupPr>
                        <m:ctrlPr>
                          <a:rPr kumimoji="0" lang="en-US" sz="24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𝑁</m:t>
                        </m:r>
                      </m:e>
                      <m:sup>
                        <m:r>
                          <a:rPr kumimoji="0" lang="en-US" sz="24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  <m:r>
                          <a:rPr kumimoji="0" lang="en-US" sz="24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𝛼</m:t>
                        </m:r>
                      </m:sup>
                    </m:sSup>
                    <m:r>
                      <a:rPr kumimoji="0" lang="en-US" sz="2400" b="0" i="1" u="none" strike="noStrike" cap="none" spc="0" normalizeH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, 0&lt;</m:t>
                    </m:r>
                    <m:r>
                      <a:rPr kumimoji="0" lang="en-US" sz="2400" b="0" i="1" u="none" strike="noStrike" cap="none" spc="0" normalizeH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𝛼</m:t>
                    </m:r>
                    <m:r>
                      <a:rPr kumimoji="0" lang="en-US" sz="2400" b="0" i="1" u="none" strike="noStrike" cap="none" spc="0" normalizeH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&lt;0.5</m:t>
                    </m:r>
                  </m:oMath>
                </a14:m>
                <a:endParaRPr kumimoji="0" lang="en-US" sz="2400" b="0" i="0" u="none" strike="noStrike" cap="none" spc="0" normalizeH="0" baseline="3000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162853B-2A0B-A544-82FB-C258DDCD2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200" y="1603708"/>
                <a:ext cx="4813912" cy="471924"/>
              </a:xfrm>
              <a:prstGeom prst="rect">
                <a:avLst/>
              </a:prstGeom>
              <a:blipFill>
                <a:blip r:embed="rId5"/>
                <a:stretch>
                  <a:fillRect l="-2902" t="-10526" b="-289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639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uiExpand="1" build="p" animBg="1"/>
      <p:bldP spid="94" grpId="0" uiExpand="1" build="p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EB14-C221-ED42-B784-18C85D0B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with parallel components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8F52F80-283C-864C-9C0D-E6CE881E13A6}"/>
              </a:ext>
            </a:extLst>
          </p:cNvPr>
          <p:cNvSpPr/>
          <p:nvPr/>
        </p:nvSpPr>
        <p:spPr>
          <a:xfrm>
            <a:off x="5724414" y="1901719"/>
            <a:ext cx="2055054" cy="65068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9176F4-10D8-724D-9F38-43478294FC95}"/>
              </a:ext>
            </a:extLst>
          </p:cNvPr>
          <p:cNvSpPr/>
          <p:nvPr/>
        </p:nvSpPr>
        <p:spPr>
          <a:xfrm>
            <a:off x="6582828" y="2044181"/>
            <a:ext cx="365760" cy="36576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FECE8-711F-D644-80A0-F8B300F76A65}"/>
              </a:ext>
            </a:extLst>
          </p:cNvPr>
          <p:cNvSpPr/>
          <p:nvPr/>
        </p:nvSpPr>
        <p:spPr>
          <a:xfrm>
            <a:off x="6007289" y="2044181"/>
            <a:ext cx="365760" cy="36576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24C425-A9B4-D345-B49A-360EE02F2BA3}"/>
              </a:ext>
            </a:extLst>
          </p:cNvPr>
          <p:cNvSpPr/>
          <p:nvPr/>
        </p:nvSpPr>
        <p:spPr>
          <a:xfrm>
            <a:off x="7158368" y="2044181"/>
            <a:ext cx="365760" cy="36576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C31BE-EDDF-1344-804E-656E8091A2CC}"/>
              </a:ext>
            </a:extLst>
          </p:cNvPr>
          <p:cNvSpPr txBox="1"/>
          <p:nvPr/>
        </p:nvSpPr>
        <p:spPr>
          <a:xfrm>
            <a:off x="7934118" y="1991098"/>
            <a:ext cx="246381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“job with 3 tasks”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830F17-FE53-6E49-BB9D-5DB2774FB03D}"/>
              </a:ext>
            </a:extLst>
          </p:cNvPr>
          <p:cNvSpPr/>
          <p:nvPr/>
        </p:nvSpPr>
        <p:spPr>
          <a:xfrm>
            <a:off x="2141459" y="1541260"/>
            <a:ext cx="1371600" cy="1371600"/>
          </a:xfrm>
          <a:prstGeom prst="round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Job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24FD2E-5533-3842-AE1E-1B73F642F2D7}"/>
              </a:ext>
            </a:extLst>
          </p:cNvPr>
          <p:cNvSpPr txBox="1">
            <a:spLocks/>
          </p:cNvSpPr>
          <p:nvPr/>
        </p:nvSpPr>
        <p:spPr>
          <a:xfrm>
            <a:off x="7274461" y="2552402"/>
            <a:ext cx="4550744" cy="2135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35000" marR="0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952500" marR="0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7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58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90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4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717550" lvl="1" indent="0">
              <a:buNone/>
            </a:pPr>
            <a:r>
              <a:rPr lang="en-US" kern="0" dirty="0"/>
              <a:t>Tasks A, B, C: each runs 3000 simulations independently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E7E083E-92C2-564E-9AE2-FD1B789F88ED}"/>
              </a:ext>
            </a:extLst>
          </p:cNvPr>
          <p:cNvSpPr/>
          <p:nvPr/>
        </p:nvSpPr>
        <p:spPr>
          <a:xfrm>
            <a:off x="3867621" y="2043803"/>
            <a:ext cx="1568795" cy="366138"/>
          </a:xfrm>
          <a:prstGeom prst="rightArrow">
            <a:avLst>
              <a:gd name="adj1" fmla="val 34352"/>
              <a:gd name="adj2" fmla="val 5260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DD48BB7-B9AC-5B48-9863-925E6581E4A3}"/>
              </a:ext>
            </a:extLst>
          </p:cNvPr>
          <p:cNvSpPr txBox="1">
            <a:spLocks/>
          </p:cNvSpPr>
          <p:nvPr/>
        </p:nvSpPr>
        <p:spPr>
          <a:xfrm>
            <a:off x="1084806" y="3031373"/>
            <a:ext cx="4160962" cy="2135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35000" marR="0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952500" marR="0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7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58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90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4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e.g., Monte Carlo simulations for reinforcement learning, mini-batch gradient descent,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B8FB63-52A1-F64D-8064-41DF99A5F9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9111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3" grpId="0" animBg="1"/>
      <p:bldP spid="1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balancing for parallel jobs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53234" y="2472610"/>
            <a:ext cx="2055054" cy="650683"/>
            <a:chOff x="5060983" y="2697842"/>
            <a:chExt cx="2055054" cy="650683"/>
          </a:xfrm>
        </p:grpSpPr>
        <p:sp>
          <p:nvSpPr>
            <p:cNvPr id="23" name="Rounded Rectangle 22"/>
            <p:cNvSpPr/>
            <p:nvPr/>
          </p:nvSpPr>
          <p:spPr>
            <a:xfrm>
              <a:off x="5060983" y="2697842"/>
              <a:ext cx="2055054" cy="65068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19397" y="2840304"/>
              <a:ext cx="365760" cy="36576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43858" y="2840304"/>
              <a:ext cx="365760" cy="36576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94937" y="2840304"/>
              <a:ext cx="365760" cy="36576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343272" y="2561989"/>
            <a:ext cx="246381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“job with 3 tasks”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844709" y="1512846"/>
            <a:ext cx="499534" cy="81730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42C57A-D0B0-CA49-A8B9-48764D632A49}"/>
              </a:ext>
            </a:extLst>
          </p:cNvPr>
          <p:cNvGrpSpPr/>
          <p:nvPr/>
        </p:nvGrpSpPr>
        <p:grpSpPr>
          <a:xfrm>
            <a:off x="2157844" y="-1831243"/>
            <a:ext cx="6630979" cy="5663962"/>
            <a:chOff x="2177938" y="-1291470"/>
            <a:chExt cx="6630979" cy="5663962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7CB550E-5C8F-9948-8688-23CC3504794C}"/>
                </a:ext>
              </a:extLst>
            </p:cNvPr>
            <p:cNvCxnSpPr/>
            <p:nvPr/>
          </p:nvCxnSpPr>
          <p:spPr>
            <a:xfrm flipH="1">
              <a:off x="2177938" y="3529469"/>
              <a:ext cx="3341051" cy="809772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solid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22B0C7C-5635-E549-8C9D-F4667E0FCFE0}"/>
                </a:ext>
              </a:extLst>
            </p:cNvPr>
            <p:cNvCxnSpPr/>
            <p:nvPr/>
          </p:nvCxnSpPr>
          <p:spPr>
            <a:xfrm flipH="1">
              <a:off x="4754881" y="3529469"/>
              <a:ext cx="1339647" cy="843023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solid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813F3A7-E0C2-2646-BB93-04DE5D9B31AD}"/>
                </a:ext>
              </a:extLst>
            </p:cNvPr>
            <p:cNvCxnSpPr/>
            <p:nvPr/>
          </p:nvCxnSpPr>
          <p:spPr>
            <a:xfrm>
              <a:off x="6670068" y="3529469"/>
              <a:ext cx="710983" cy="822753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solid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853F0EC4-C113-8C48-9FA2-3328735CA354}"/>
                </a:ext>
              </a:extLst>
            </p:cNvPr>
            <p:cNvSpPr>
              <a:spLocks noChangeAspect="1"/>
            </p:cNvSpPr>
            <p:nvPr/>
          </p:nvSpPr>
          <p:spPr>
            <a:xfrm rot="9030891">
              <a:off x="3480779" y="-1291470"/>
              <a:ext cx="5328138" cy="5328138"/>
            </a:xfrm>
            <a:prstGeom prst="arc">
              <a:avLst>
                <a:gd name="adj1" fmla="val 16200000"/>
                <a:gd name="adj2" fmla="val 20123871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lg" len="lg"/>
              <a:tailEnd type="non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pic>
        <p:nvPicPr>
          <p:cNvPr id="58" name="server-icons-5.png" descr="server-icons-5.png">
            <a:extLst>
              <a:ext uri="{FF2B5EF4-FFF2-40B4-BE49-F238E27FC236}">
                <a16:creationId xmlns:a16="http://schemas.microsoft.com/office/drawing/2014/main" id="{20E42931-A2C8-204A-8799-10798023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2967592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server-icons-5.png" descr="server-icons-5.png">
            <a:extLst>
              <a:ext uri="{FF2B5EF4-FFF2-40B4-BE49-F238E27FC236}">
                <a16:creationId xmlns:a16="http://schemas.microsoft.com/office/drawing/2014/main" id="{5DA7666E-B1AE-5C4C-912F-85A26E2227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4273190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server-icons-5.png" descr="server-icons-5.png">
            <a:extLst>
              <a:ext uri="{FF2B5EF4-FFF2-40B4-BE49-F238E27FC236}">
                <a16:creationId xmlns:a16="http://schemas.microsoft.com/office/drawing/2014/main" id="{5B093925-C744-9149-B1FD-34053B7D7A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5578788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server-icons-5.png" descr="server-icons-5.png">
            <a:extLst>
              <a:ext uri="{FF2B5EF4-FFF2-40B4-BE49-F238E27FC236}">
                <a16:creationId xmlns:a16="http://schemas.microsoft.com/office/drawing/2014/main" id="{EFAA8F39-6588-3F4A-8DDD-719C985B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6884386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server-icons-5.png" descr="server-icons-5.png">
            <a:extLst>
              <a:ext uri="{FF2B5EF4-FFF2-40B4-BE49-F238E27FC236}">
                <a16:creationId xmlns:a16="http://schemas.microsoft.com/office/drawing/2014/main" id="{0AD90D21-3B17-B341-9246-3FC48DDC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1661994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8" name="server-icons-5.png" descr="server-icons-5.png">
            <a:extLst>
              <a:ext uri="{FF2B5EF4-FFF2-40B4-BE49-F238E27FC236}">
                <a16:creationId xmlns:a16="http://schemas.microsoft.com/office/drawing/2014/main" id="{D0A4BAED-C84E-2D45-8920-8D339AA2BA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9575790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20C98AD-FAC0-8847-95CE-073FDE444E50}"/>
              </a:ext>
            </a:extLst>
          </p:cNvPr>
          <p:cNvSpPr txBox="1"/>
          <p:nvPr/>
        </p:nvSpPr>
        <p:spPr>
          <a:xfrm>
            <a:off x="8068207" y="4861191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649E20-5B9D-C04D-B187-D47C70E4CAF0}"/>
              </a:ext>
            </a:extLst>
          </p:cNvPr>
          <p:cNvSpPr txBox="1"/>
          <p:nvPr/>
        </p:nvSpPr>
        <p:spPr>
          <a:xfrm>
            <a:off x="8788823" y="4861190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D108F7D-E442-804A-9750-B7F107381B15}"/>
              </a:ext>
            </a:extLst>
          </p:cNvPr>
          <p:cNvSpPr txBox="1"/>
          <p:nvPr/>
        </p:nvSpPr>
        <p:spPr>
          <a:xfrm>
            <a:off x="2047120" y="5106423"/>
            <a:ext cx="24525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1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FB33E4-14BB-1B48-9016-8F4E99BF3D5A}"/>
              </a:ext>
            </a:extLst>
          </p:cNvPr>
          <p:cNvSpPr txBox="1"/>
          <p:nvPr/>
        </p:nvSpPr>
        <p:spPr>
          <a:xfrm>
            <a:off x="3349095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296E81-182C-D34F-8950-A6F52A8AD15E}"/>
              </a:ext>
            </a:extLst>
          </p:cNvPr>
          <p:cNvSpPr txBox="1"/>
          <p:nvPr/>
        </p:nvSpPr>
        <p:spPr>
          <a:xfrm>
            <a:off x="4664101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3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D194FA6-E875-DA47-A90B-DE08CC0C2583}"/>
              </a:ext>
            </a:extLst>
          </p:cNvPr>
          <p:cNvSpPr txBox="1"/>
          <p:nvPr/>
        </p:nvSpPr>
        <p:spPr>
          <a:xfrm>
            <a:off x="5964158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4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0DA3C8E-2E33-424C-866E-190B3F2D72EA}"/>
              </a:ext>
            </a:extLst>
          </p:cNvPr>
          <p:cNvSpPr txBox="1"/>
          <p:nvPr/>
        </p:nvSpPr>
        <p:spPr>
          <a:xfrm>
            <a:off x="7269756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5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1F2D1E7-9993-A048-8613-0357C685B12D}"/>
              </a:ext>
            </a:extLst>
          </p:cNvPr>
          <p:cNvSpPr txBox="1"/>
          <p:nvPr/>
        </p:nvSpPr>
        <p:spPr>
          <a:xfrm>
            <a:off x="9939519" y="5106423"/>
            <a:ext cx="2885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i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N</a:t>
            </a:r>
            <a:endParaRPr kumimoji="0" lang="en-US" sz="2000" b="0" i="1" u="none" strike="noStrike" cap="none" spc="0" normalizeH="0" baseline="3000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DAD6B4-F180-2C46-BDBC-5DA4994DBDE0}"/>
              </a:ext>
            </a:extLst>
          </p:cNvPr>
          <p:cNvSpPr/>
          <p:nvPr/>
        </p:nvSpPr>
        <p:spPr>
          <a:xfrm>
            <a:off x="198268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6C2E5F8-E7CC-7842-AC40-4A86B2DDAA28}"/>
              </a:ext>
            </a:extLst>
          </p:cNvPr>
          <p:cNvGrpSpPr/>
          <p:nvPr/>
        </p:nvGrpSpPr>
        <p:grpSpPr>
          <a:xfrm>
            <a:off x="1909329" y="3867665"/>
            <a:ext cx="512064" cy="1185657"/>
            <a:chOff x="1909329" y="3867665"/>
            <a:chExt cx="512064" cy="1185657"/>
          </a:xfrm>
        </p:grpSpPr>
        <p:sp>
          <p:nvSpPr>
            <p:cNvPr id="79" name="Line">
              <a:extLst>
                <a:ext uri="{FF2B5EF4-FFF2-40B4-BE49-F238E27FC236}">
                  <a16:creationId xmlns:a16="http://schemas.microsoft.com/office/drawing/2014/main" id="{5F0FEA49-02F6-3B45-9464-D75F7ADF8D44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0" name="Line">
              <a:extLst>
                <a:ext uri="{FF2B5EF4-FFF2-40B4-BE49-F238E27FC236}">
                  <a16:creationId xmlns:a16="http://schemas.microsoft.com/office/drawing/2014/main" id="{2ED50E26-37EB-3745-86E3-B67DCB3F3EAC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1" name="Line">
              <a:extLst>
                <a:ext uri="{FF2B5EF4-FFF2-40B4-BE49-F238E27FC236}">
                  <a16:creationId xmlns:a16="http://schemas.microsoft.com/office/drawing/2014/main" id="{10C045E4-F103-1F4A-9BF2-5A2D33F028FF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12DCA2-19A7-E34B-B82D-CB509A215C96}"/>
              </a:ext>
            </a:extLst>
          </p:cNvPr>
          <p:cNvGrpSpPr/>
          <p:nvPr/>
        </p:nvGrpSpPr>
        <p:grpSpPr>
          <a:xfrm>
            <a:off x="4508537" y="3867665"/>
            <a:ext cx="512064" cy="1185657"/>
            <a:chOff x="1909329" y="3867665"/>
            <a:chExt cx="512064" cy="1185657"/>
          </a:xfrm>
        </p:grpSpPr>
        <p:sp>
          <p:nvSpPr>
            <p:cNvPr id="83" name="Line">
              <a:extLst>
                <a:ext uri="{FF2B5EF4-FFF2-40B4-BE49-F238E27FC236}">
                  <a16:creationId xmlns:a16="http://schemas.microsoft.com/office/drawing/2014/main" id="{53C0D35A-7D34-9C4A-A3EB-6E03DDCB9C51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4" name="Line">
              <a:extLst>
                <a:ext uri="{FF2B5EF4-FFF2-40B4-BE49-F238E27FC236}">
                  <a16:creationId xmlns:a16="http://schemas.microsoft.com/office/drawing/2014/main" id="{415C6899-BC84-2640-8C80-C6CF4CA2B0D1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5" name="Line">
              <a:extLst>
                <a:ext uri="{FF2B5EF4-FFF2-40B4-BE49-F238E27FC236}">
                  <a16:creationId xmlns:a16="http://schemas.microsoft.com/office/drawing/2014/main" id="{1FEFEA65-7520-554E-942D-F5132DEEAFE2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DB44EEF-A304-E043-BAEF-77ADC0F6024E}"/>
              </a:ext>
            </a:extLst>
          </p:cNvPr>
          <p:cNvGrpSpPr/>
          <p:nvPr/>
        </p:nvGrpSpPr>
        <p:grpSpPr>
          <a:xfrm>
            <a:off x="3217567" y="3867665"/>
            <a:ext cx="512064" cy="1185657"/>
            <a:chOff x="1909329" y="3867665"/>
            <a:chExt cx="512064" cy="1185657"/>
          </a:xfrm>
        </p:grpSpPr>
        <p:sp>
          <p:nvSpPr>
            <p:cNvPr id="87" name="Line">
              <a:extLst>
                <a:ext uri="{FF2B5EF4-FFF2-40B4-BE49-F238E27FC236}">
                  <a16:creationId xmlns:a16="http://schemas.microsoft.com/office/drawing/2014/main" id="{3922E0D6-4F68-7040-BB97-BF9E270F3CE2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8" name="Line">
              <a:extLst>
                <a:ext uri="{FF2B5EF4-FFF2-40B4-BE49-F238E27FC236}">
                  <a16:creationId xmlns:a16="http://schemas.microsoft.com/office/drawing/2014/main" id="{6240DC47-CBAA-0240-8259-35357D8E689F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9" name="Line">
              <a:extLst>
                <a:ext uri="{FF2B5EF4-FFF2-40B4-BE49-F238E27FC236}">
                  <a16:creationId xmlns:a16="http://schemas.microsoft.com/office/drawing/2014/main" id="{1B5C659E-0624-BF42-9801-006C43C340E8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9C37BEA-BB27-4C4E-8859-DE1176ECE100}"/>
              </a:ext>
            </a:extLst>
          </p:cNvPr>
          <p:cNvGrpSpPr/>
          <p:nvPr/>
        </p:nvGrpSpPr>
        <p:grpSpPr>
          <a:xfrm>
            <a:off x="5824729" y="3867664"/>
            <a:ext cx="512064" cy="1185657"/>
            <a:chOff x="1909329" y="3867665"/>
            <a:chExt cx="512064" cy="1185657"/>
          </a:xfrm>
        </p:grpSpPr>
        <p:sp>
          <p:nvSpPr>
            <p:cNvPr id="91" name="Line">
              <a:extLst>
                <a:ext uri="{FF2B5EF4-FFF2-40B4-BE49-F238E27FC236}">
                  <a16:creationId xmlns:a16="http://schemas.microsoft.com/office/drawing/2014/main" id="{749A6245-8CAA-5E4F-920B-CB10ADC61124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92" name="Line">
              <a:extLst>
                <a:ext uri="{FF2B5EF4-FFF2-40B4-BE49-F238E27FC236}">
                  <a16:creationId xmlns:a16="http://schemas.microsoft.com/office/drawing/2014/main" id="{5967E86C-F6C4-5D44-AD62-B15F84CD4096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93" name="Line">
              <a:extLst>
                <a:ext uri="{FF2B5EF4-FFF2-40B4-BE49-F238E27FC236}">
                  <a16:creationId xmlns:a16="http://schemas.microsoft.com/office/drawing/2014/main" id="{4E87F3C8-9E1F-E748-81EB-6ACC7E0CBCC5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974A8557-2458-C445-A6C5-B3ACE0C4787D}"/>
              </a:ext>
            </a:extLst>
          </p:cNvPr>
          <p:cNvSpPr/>
          <p:nvPr/>
        </p:nvSpPr>
        <p:spPr>
          <a:xfrm>
            <a:off x="7203690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84D618-440B-B443-AF81-72EDB6005FE8}"/>
              </a:ext>
            </a:extLst>
          </p:cNvPr>
          <p:cNvGrpSpPr/>
          <p:nvPr/>
        </p:nvGrpSpPr>
        <p:grpSpPr>
          <a:xfrm>
            <a:off x="7130333" y="3867665"/>
            <a:ext cx="512064" cy="1185657"/>
            <a:chOff x="1909329" y="3867665"/>
            <a:chExt cx="512064" cy="1185657"/>
          </a:xfrm>
        </p:grpSpPr>
        <p:sp>
          <p:nvSpPr>
            <p:cNvPr id="96" name="Line">
              <a:extLst>
                <a:ext uri="{FF2B5EF4-FFF2-40B4-BE49-F238E27FC236}">
                  <a16:creationId xmlns:a16="http://schemas.microsoft.com/office/drawing/2014/main" id="{584C9FE6-0928-A448-B937-428325BA6171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97" name="Line">
              <a:extLst>
                <a:ext uri="{FF2B5EF4-FFF2-40B4-BE49-F238E27FC236}">
                  <a16:creationId xmlns:a16="http://schemas.microsoft.com/office/drawing/2014/main" id="{D79A773F-49BC-6C48-9B67-6D78CF7F53D3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98" name="Line">
              <a:extLst>
                <a:ext uri="{FF2B5EF4-FFF2-40B4-BE49-F238E27FC236}">
                  <a16:creationId xmlns:a16="http://schemas.microsoft.com/office/drawing/2014/main" id="{8D9A056C-EAD8-B741-BAF8-99B38D88AE4B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C7EDAE-F893-3A45-940D-9115487471C7}"/>
              </a:ext>
            </a:extLst>
          </p:cNvPr>
          <p:cNvGrpSpPr/>
          <p:nvPr/>
        </p:nvGrpSpPr>
        <p:grpSpPr>
          <a:xfrm>
            <a:off x="9818852" y="3872210"/>
            <a:ext cx="512064" cy="1185657"/>
            <a:chOff x="1909329" y="3867665"/>
            <a:chExt cx="512064" cy="1185657"/>
          </a:xfrm>
        </p:grpSpPr>
        <p:sp>
          <p:nvSpPr>
            <p:cNvPr id="100" name="Line">
              <a:extLst>
                <a:ext uri="{FF2B5EF4-FFF2-40B4-BE49-F238E27FC236}">
                  <a16:creationId xmlns:a16="http://schemas.microsoft.com/office/drawing/2014/main" id="{DFCE7A2C-AB22-0349-A721-7D3F76957A55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101" name="Line">
              <a:extLst>
                <a:ext uri="{FF2B5EF4-FFF2-40B4-BE49-F238E27FC236}">
                  <a16:creationId xmlns:a16="http://schemas.microsoft.com/office/drawing/2014/main" id="{F1244581-D850-924C-8D95-CBB2D89A2CCF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102" name="Line">
              <a:extLst>
                <a:ext uri="{FF2B5EF4-FFF2-40B4-BE49-F238E27FC236}">
                  <a16:creationId xmlns:a16="http://schemas.microsoft.com/office/drawing/2014/main" id="{8DC44057-E8DA-8343-8FB8-C3BC44092B19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2D2FA8D-B69C-8649-97B9-084F159FDD88}"/>
              </a:ext>
            </a:extLst>
          </p:cNvPr>
          <p:cNvSpPr/>
          <p:nvPr/>
        </p:nvSpPr>
        <p:spPr>
          <a:xfrm>
            <a:off x="198734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8D38100-5602-7A4F-AE0A-2D66E7755B21}"/>
              </a:ext>
            </a:extLst>
          </p:cNvPr>
          <p:cNvSpPr/>
          <p:nvPr/>
        </p:nvSpPr>
        <p:spPr>
          <a:xfrm>
            <a:off x="328645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8A68AC6-19E3-C54A-A168-622E54155BD0}"/>
              </a:ext>
            </a:extLst>
          </p:cNvPr>
          <p:cNvSpPr/>
          <p:nvPr/>
        </p:nvSpPr>
        <p:spPr>
          <a:xfrm>
            <a:off x="719603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3EE616C-3485-EC41-82D4-CE3291560908}"/>
              </a:ext>
            </a:extLst>
          </p:cNvPr>
          <p:cNvSpPr/>
          <p:nvPr/>
        </p:nvSpPr>
        <p:spPr>
          <a:xfrm>
            <a:off x="3289164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D424546-B288-F144-884F-625B220DCE5E}"/>
              </a:ext>
            </a:extLst>
          </p:cNvPr>
          <p:cNvSpPr/>
          <p:nvPr/>
        </p:nvSpPr>
        <p:spPr>
          <a:xfrm>
            <a:off x="5903491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296BFAF-EC1D-5E4F-92A5-51074F916208}"/>
              </a:ext>
            </a:extLst>
          </p:cNvPr>
          <p:cNvSpPr txBox="1"/>
          <p:nvPr/>
        </p:nvSpPr>
        <p:spPr>
          <a:xfrm>
            <a:off x="5918335" y="3183434"/>
            <a:ext cx="3590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  <a:latin typeface="Helvetica" pitchFamily="2" charset="0"/>
                <a:sym typeface="Helvetica Light"/>
              </a:rPr>
              <a:t>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55110AFD-4049-CF4E-9850-FCF26B1E9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1371600"/>
            <a:ext cx="4234160" cy="5106838"/>
          </a:xfrm>
        </p:spPr>
        <p:txBody>
          <a:bodyPr/>
          <a:lstStyle/>
          <a:p>
            <a:pPr defTabSz="825500" hangingPunct="0"/>
            <a:r>
              <a:rPr lang="en-US" dirty="0">
                <a:solidFill>
                  <a:schemeClr val="tx1"/>
                </a:solidFill>
              </a:rPr>
              <a:t>Job delay: job not done until </a:t>
            </a:r>
            <a:r>
              <a:rPr lang="en-US" dirty="0">
                <a:solidFill>
                  <a:srgbClr val="C00000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its tasks are done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DAE5951-04AD-ED42-A867-FCBD29BD3D50}"/>
              </a:ext>
            </a:extLst>
          </p:cNvPr>
          <p:cNvSpPr txBox="1"/>
          <p:nvPr/>
        </p:nvSpPr>
        <p:spPr>
          <a:xfrm>
            <a:off x="1096510" y="3973108"/>
            <a:ext cx="9995932" cy="748161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2880" tIns="91440" rIns="182880" bIns="91440" numCol="1" spcCol="38100" rtlCol="0" anchor="ctr">
            <a:noAutofit/>
          </a:bodyPr>
          <a:lstStyle/>
          <a:p>
            <a:pPr algn="ctr" defTabSz="825500" hangingPunct="0"/>
            <a:r>
              <a:rPr lang="en-US" sz="2800" dirty="0">
                <a:solidFill>
                  <a:srgbClr val="C00000"/>
                </a:solidFill>
                <a:sym typeface="Helvetica Light"/>
              </a:rPr>
              <a:t>What is the minimum </a:t>
            </a:r>
            <a:r>
              <a:rPr lang="en-US" sz="2800" i="1" dirty="0">
                <a:solidFill>
                  <a:schemeClr val="accent1"/>
                </a:solidFill>
                <a:sym typeface="Helvetica Light"/>
              </a:rPr>
              <a:t>d</a:t>
            </a:r>
            <a:r>
              <a:rPr lang="en-US" sz="2800" dirty="0">
                <a:solidFill>
                  <a:schemeClr val="accent1"/>
                </a:solidFill>
                <a:sym typeface="Helvetica Light"/>
              </a:rPr>
              <a:t> </a:t>
            </a:r>
            <a:r>
              <a:rPr lang="en-US" sz="2800" dirty="0">
                <a:solidFill>
                  <a:srgbClr val="C00000"/>
                </a:solidFill>
                <a:sym typeface="Helvetica Light"/>
              </a:rPr>
              <a:t> for achieving zero queueing delay?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BFFA972-A6A3-A642-870A-B6ED5D56D82C}"/>
              </a:ext>
            </a:extLst>
          </p:cNvPr>
          <p:cNvSpPr txBox="1"/>
          <p:nvPr/>
        </p:nvSpPr>
        <p:spPr>
          <a:xfrm>
            <a:off x="8579497" y="2561989"/>
            <a:ext cx="256480" cy="47192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i="1" dirty="0">
                <a:solidFill>
                  <a:schemeClr val="accent1"/>
                </a:solidFill>
                <a:sym typeface="Helvetica Light"/>
              </a:rPr>
              <a:t>k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Helvetica Ligh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34931D0-6418-AA48-BC2E-FA189ADC0206}"/>
              </a:ext>
            </a:extLst>
          </p:cNvPr>
          <p:cNvSpPr txBox="1"/>
          <p:nvPr/>
        </p:nvSpPr>
        <p:spPr>
          <a:xfrm>
            <a:off x="7400317" y="3124633"/>
            <a:ext cx="26513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sample </a:t>
            </a:r>
            <a:r>
              <a:rPr lang="en-US" sz="2400" i="1" dirty="0" err="1">
                <a:solidFill>
                  <a:schemeClr val="accent1"/>
                </a:solidFill>
                <a:sym typeface="Helvetica Light"/>
              </a:rPr>
              <a:t>kd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 queues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BB608-C35F-9E4B-9774-D1DF20BB52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8788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 animBg="1"/>
      <p:bldP spid="113" grpId="0" animBg="1"/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5DC8-C968-B744-84DD-DC823291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queueing delay for parallel jobs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9B1F79-66FC-AA4B-ADC5-C821B8BABE4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Minimum overall delay of a job: all tasks enter service immediately</a:t>
                </a:r>
              </a:p>
              <a:p>
                <a:pPr marL="0" indent="0" algn="ctr">
                  <a:buNone/>
                </a:pPr>
                <a:r>
                  <a:rPr lang="en-US" i="1" dirty="0">
                    <a:solidFill>
                      <a:schemeClr val="accent1"/>
                    </a:solidFill>
                  </a:rPr>
                  <a:t>T*</a:t>
                </a:r>
                <a:r>
                  <a:rPr lang="en-US" dirty="0"/>
                  <a:t> = max of </a:t>
                </a:r>
                <a:r>
                  <a:rPr lang="en-US" i="1" dirty="0">
                    <a:solidFill>
                      <a:schemeClr val="accent1"/>
                    </a:solidFill>
                  </a:rPr>
                  <a:t>k</a:t>
                </a:r>
                <a:r>
                  <a:rPr lang="en-US" dirty="0"/>
                  <a:t> independent task service times</a:t>
                </a:r>
              </a:p>
              <a:p>
                <a:r>
                  <a:rPr lang="en-US" dirty="0"/>
                  <a:t>Zero queueing delay: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delay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9B1F79-66FC-AA4B-ADC5-C821B8BABE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4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erver-icons-5.png" descr="server-icons-5.png">
            <a:extLst>
              <a:ext uri="{FF2B5EF4-FFF2-40B4-BE49-F238E27FC236}">
                <a16:creationId xmlns:a16="http://schemas.microsoft.com/office/drawing/2014/main" id="{5CC822C7-5856-4044-BD64-A0A3F0B7F2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2967592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erver-icons-5.png" descr="server-icons-5.png">
            <a:extLst>
              <a:ext uri="{FF2B5EF4-FFF2-40B4-BE49-F238E27FC236}">
                <a16:creationId xmlns:a16="http://schemas.microsoft.com/office/drawing/2014/main" id="{051DCA0B-3ED5-A042-B0DC-DAF71BE602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4273190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erver-icons-5.png" descr="server-icons-5.png">
            <a:extLst>
              <a:ext uri="{FF2B5EF4-FFF2-40B4-BE49-F238E27FC236}">
                <a16:creationId xmlns:a16="http://schemas.microsoft.com/office/drawing/2014/main" id="{9E6B81C5-84C8-FC40-A6E9-0BF5D682B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5578788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erver-icons-5.png" descr="server-icons-5.png">
            <a:extLst>
              <a:ext uri="{FF2B5EF4-FFF2-40B4-BE49-F238E27FC236}">
                <a16:creationId xmlns:a16="http://schemas.microsoft.com/office/drawing/2014/main" id="{F9B2A4CC-B952-F44A-8AFA-24A8287E80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6884386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erver-icons-5.png" descr="server-icons-5.png">
            <a:extLst>
              <a:ext uri="{FF2B5EF4-FFF2-40B4-BE49-F238E27FC236}">
                <a16:creationId xmlns:a16="http://schemas.microsoft.com/office/drawing/2014/main" id="{A01F027E-96A1-FA41-BECA-75E762AC60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1661994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server-icons-5.png" descr="server-icons-5.png">
            <a:extLst>
              <a:ext uri="{FF2B5EF4-FFF2-40B4-BE49-F238E27FC236}">
                <a16:creationId xmlns:a16="http://schemas.microsoft.com/office/drawing/2014/main" id="{6B06062C-01A7-3A4C-9241-5287AE28E5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9575790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BA35E5-1F5C-2646-8B23-91760C3707E6}"/>
              </a:ext>
            </a:extLst>
          </p:cNvPr>
          <p:cNvSpPr txBox="1"/>
          <p:nvPr/>
        </p:nvSpPr>
        <p:spPr>
          <a:xfrm>
            <a:off x="8068207" y="4861191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0C1A3-E1FA-9049-9EE4-540C2CC0411E}"/>
              </a:ext>
            </a:extLst>
          </p:cNvPr>
          <p:cNvSpPr txBox="1"/>
          <p:nvPr/>
        </p:nvSpPr>
        <p:spPr>
          <a:xfrm>
            <a:off x="8788823" y="4861190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5EF997-84F2-6641-8B97-A9425FAAA216}"/>
              </a:ext>
            </a:extLst>
          </p:cNvPr>
          <p:cNvSpPr txBox="1"/>
          <p:nvPr/>
        </p:nvSpPr>
        <p:spPr>
          <a:xfrm>
            <a:off x="2047120" y="5106423"/>
            <a:ext cx="24525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1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EF4B0-ED80-2B44-B155-AFF7608D8620}"/>
              </a:ext>
            </a:extLst>
          </p:cNvPr>
          <p:cNvSpPr txBox="1"/>
          <p:nvPr/>
        </p:nvSpPr>
        <p:spPr>
          <a:xfrm>
            <a:off x="3349095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B4685-33BC-D34A-8B46-91A35C708904}"/>
              </a:ext>
            </a:extLst>
          </p:cNvPr>
          <p:cNvSpPr txBox="1"/>
          <p:nvPr/>
        </p:nvSpPr>
        <p:spPr>
          <a:xfrm>
            <a:off x="4664101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3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813306-45A4-D444-B41F-32E6A2DEB3AA}"/>
              </a:ext>
            </a:extLst>
          </p:cNvPr>
          <p:cNvSpPr txBox="1"/>
          <p:nvPr/>
        </p:nvSpPr>
        <p:spPr>
          <a:xfrm>
            <a:off x="5964158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4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059EB6-35D1-104B-8F0D-AD7D0AB4890D}"/>
              </a:ext>
            </a:extLst>
          </p:cNvPr>
          <p:cNvSpPr txBox="1"/>
          <p:nvPr/>
        </p:nvSpPr>
        <p:spPr>
          <a:xfrm>
            <a:off x="7269756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5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8530C2-F7D2-7C4B-A807-DFF023C76F42}"/>
              </a:ext>
            </a:extLst>
          </p:cNvPr>
          <p:cNvSpPr txBox="1"/>
          <p:nvPr/>
        </p:nvSpPr>
        <p:spPr>
          <a:xfrm>
            <a:off x="9939519" y="5106423"/>
            <a:ext cx="2885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i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N</a:t>
            </a:r>
            <a:endParaRPr kumimoji="0" lang="en-US" sz="2000" b="0" i="1" u="none" strike="noStrike" cap="none" spc="0" normalizeH="0" baseline="3000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586C8F-BFBF-BE41-BB1B-3D312E77951E}"/>
              </a:ext>
            </a:extLst>
          </p:cNvPr>
          <p:cNvSpPr/>
          <p:nvPr/>
        </p:nvSpPr>
        <p:spPr>
          <a:xfrm>
            <a:off x="1982686" y="4636743"/>
            <a:ext cx="365760" cy="36576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E6C1AE-A8FA-F74E-943A-9B1B360E2C14}"/>
              </a:ext>
            </a:extLst>
          </p:cNvPr>
          <p:cNvGrpSpPr/>
          <p:nvPr/>
        </p:nvGrpSpPr>
        <p:grpSpPr>
          <a:xfrm>
            <a:off x="1909329" y="3867665"/>
            <a:ext cx="512064" cy="1185657"/>
            <a:chOff x="1909329" y="3867665"/>
            <a:chExt cx="512064" cy="1185657"/>
          </a:xfrm>
        </p:grpSpPr>
        <p:sp>
          <p:nvSpPr>
            <p:cNvPr id="20" name="Line">
              <a:extLst>
                <a:ext uri="{FF2B5EF4-FFF2-40B4-BE49-F238E27FC236}">
                  <a16:creationId xmlns:a16="http://schemas.microsoft.com/office/drawing/2014/main" id="{12248588-4E3A-A34E-B518-F2E0C735803F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21" name="Line">
              <a:extLst>
                <a:ext uri="{FF2B5EF4-FFF2-40B4-BE49-F238E27FC236}">
                  <a16:creationId xmlns:a16="http://schemas.microsoft.com/office/drawing/2014/main" id="{1DB14475-3874-3840-8547-C7836DBF85B1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22" name="Line">
              <a:extLst>
                <a:ext uri="{FF2B5EF4-FFF2-40B4-BE49-F238E27FC236}">
                  <a16:creationId xmlns:a16="http://schemas.microsoft.com/office/drawing/2014/main" id="{241FA8D9-C1CA-A941-B8E2-D16B3C4A7AE3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B06B37-C75B-7C42-B88C-5F58BB458155}"/>
              </a:ext>
            </a:extLst>
          </p:cNvPr>
          <p:cNvGrpSpPr/>
          <p:nvPr/>
        </p:nvGrpSpPr>
        <p:grpSpPr>
          <a:xfrm>
            <a:off x="4508537" y="3867665"/>
            <a:ext cx="512064" cy="1185657"/>
            <a:chOff x="1909329" y="3867665"/>
            <a:chExt cx="512064" cy="1185657"/>
          </a:xfrm>
        </p:grpSpPr>
        <p:sp>
          <p:nvSpPr>
            <p:cNvPr id="24" name="Line">
              <a:extLst>
                <a:ext uri="{FF2B5EF4-FFF2-40B4-BE49-F238E27FC236}">
                  <a16:creationId xmlns:a16="http://schemas.microsoft.com/office/drawing/2014/main" id="{010CB630-BAA6-7045-9B49-8F11072F3619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25" name="Line">
              <a:extLst>
                <a:ext uri="{FF2B5EF4-FFF2-40B4-BE49-F238E27FC236}">
                  <a16:creationId xmlns:a16="http://schemas.microsoft.com/office/drawing/2014/main" id="{433BE350-B97E-0B45-B20C-98D232ED893D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425671C9-11E4-E54C-A6E2-068BFD85CA47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BC99BB-9839-9549-BA6B-5B65C8E407B5}"/>
              </a:ext>
            </a:extLst>
          </p:cNvPr>
          <p:cNvGrpSpPr/>
          <p:nvPr/>
        </p:nvGrpSpPr>
        <p:grpSpPr>
          <a:xfrm>
            <a:off x="3217567" y="3867665"/>
            <a:ext cx="512064" cy="1185657"/>
            <a:chOff x="1909329" y="3867665"/>
            <a:chExt cx="512064" cy="1185657"/>
          </a:xfrm>
        </p:grpSpPr>
        <p:sp>
          <p:nvSpPr>
            <p:cNvPr id="28" name="Line">
              <a:extLst>
                <a:ext uri="{FF2B5EF4-FFF2-40B4-BE49-F238E27FC236}">
                  <a16:creationId xmlns:a16="http://schemas.microsoft.com/office/drawing/2014/main" id="{4A3F7E92-9BFD-894E-B8FD-73E25F77355C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29" name="Line">
              <a:extLst>
                <a:ext uri="{FF2B5EF4-FFF2-40B4-BE49-F238E27FC236}">
                  <a16:creationId xmlns:a16="http://schemas.microsoft.com/office/drawing/2014/main" id="{D78A69A2-E976-D447-9641-F12BBA47C393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0" name="Line">
              <a:extLst>
                <a:ext uri="{FF2B5EF4-FFF2-40B4-BE49-F238E27FC236}">
                  <a16:creationId xmlns:a16="http://schemas.microsoft.com/office/drawing/2014/main" id="{C9F0A028-7132-1A4D-9162-2F7CE2EBFC36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AEADC4-AB58-FD4E-9EEC-8E41342EF7A7}"/>
              </a:ext>
            </a:extLst>
          </p:cNvPr>
          <p:cNvGrpSpPr/>
          <p:nvPr/>
        </p:nvGrpSpPr>
        <p:grpSpPr>
          <a:xfrm>
            <a:off x="5824729" y="3867664"/>
            <a:ext cx="512064" cy="1185657"/>
            <a:chOff x="1909329" y="3867665"/>
            <a:chExt cx="512064" cy="1185657"/>
          </a:xfrm>
        </p:grpSpPr>
        <p:sp>
          <p:nvSpPr>
            <p:cNvPr id="32" name="Line">
              <a:extLst>
                <a:ext uri="{FF2B5EF4-FFF2-40B4-BE49-F238E27FC236}">
                  <a16:creationId xmlns:a16="http://schemas.microsoft.com/office/drawing/2014/main" id="{9E7C79E5-379C-0240-BE71-87FD73354AF8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996B4424-B344-E24B-9D99-657E4E6ADD4C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4" name="Line">
              <a:extLst>
                <a:ext uri="{FF2B5EF4-FFF2-40B4-BE49-F238E27FC236}">
                  <a16:creationId xmlns:a16="http://schemas.microsoft.com/office/drawing/2014/main" id="{73BCBA36-FC2D-8047-A02F-205E98BCDFA2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38BDCE7-C182-504A-9A31-EBFEB9BD6771}"/>
              </a:ext>
            </a:extLst>
          </p:cNvPr>
          <p:cNvSpPr/>
          <p:nvPr/>
        </p:nvSpPr>
        <p:spPr>
          <a:xfrm>
            <a:off x="7203690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AD1C893-63FB-2C42-9321-A87B07DB345A}"/>
              </a:ext>
            </a:extLst>
          </p:cNvPr>
          <p:cNvGrpSpPr/>
          <p:nvPr/>
        </p:nvGrpSpPr>
        <p:grpSpPr>
          <a:xfrm>
            <a:off x="7130333" y="3867665"/>
            <a:ext cx="512064" cy="1185657"/>
            <a:chOff x="1909329" y="3867665"/>
            <a:chExt cx="512064" cy="1185657"/>
          </a:xfrm>
        </p:grpSpPr>
        <p:sp>
          <p:nvSpPr>
            <p:cNvPr id="37" name="Line">
              <a:extLst>
                <a:ext uri="{FF2B5EF4-FFF2-40B4-BE49-F238E27FC236}">
                  <a16:creationId xmlns:a16="http://schemas.microsoft.com/office/drawing/2014/main" id="{F7356473-B278-7147-BA7F-0FC311E44C24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8" name="Line">
              <a:extLst>
                <a:ext uri="{FF2B5EF4-FFF2-40B4-BE49-F238E27FC236}">
                  <a16:creationId xmlns:a16="http://schemas.microsoft.com/office/drawing/2014/main" id="{52ACBC13-8C9D-3647-8098-2BE4AD162A0A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9" name="Line">
              <a:extLst>
                <a:ext uri="{FF2B5EF4-FFF2-40B4-BE49-F238E27FC236}">
                  <a16:creationId xmlns:a16="http://schemas.microsoft.com/office/drawing/2014/main" id="{55397119-33BF-2542-9F9B-8DFACF7B0242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7DFF96A-7DE3-4240-9E95-9FA0B6515779}"/>
              </a:ext>
            </a:extLst>
          </p:cNvPr>
          <p:cNvGrpSpPr/>
          <p:nvPr/>
        </p:nvGrpSpPr>
        <p:grpSpPr>
          <a:xfrm>
            <a:off x="9818852" y="3872210"/>
            <a:ext cx="512064" cy="1185657"/>
            <a:chOff x="1909329" y="3867665"/>
            <a:chExt cx="512064" cy="1185657"/>
          </a:xfrm>
        </p:grpSpPr>
        <p:sp>
          <p:nvSpPr>
            <p:cNvPr id="41" name="Line">
              <a:extLst>
                <a:ext uri="{FF2B5EF4-FFF2-40B4-BE49-F238E27FC236}">
                  <a16:creationId xmlns:a16="http://schemas.microsoft.com/office/drawing/2014/main" id="{4FE1D361-E461-354A-B414-B6CCF444CC09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2" name="Line">
              <a:extLst>
                <a:ext uri="{FF2B5EF4-FFF2-40B4-BE49-F238E27FC236}">
                  <a16:creationId xmlns:a16="http://schemas.microsoft.com/office/drawing/2014/main" id="{936599E7-61BC-5641-9049-D4E0E454052E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3" name="Line">
              <a:extLst>
                <a:ext uri="{FF2B5EF4-FFF2-40B4-BE49-F238E27FC236}">
                  <a16:creationId xmlns:a16="http://schemas.microsoft.com/office/drawing/2014/main" id="{060BB639-F3D6-D342-A870-2A9899558BF1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1706E2E-27A9-4445-8129-EBBF112FAA18}"/>
              </a:ext>
            </a:extLst>
          </p:cNvPr>
          <p:cNvSpPr/>
          <p:nvPr/>
        </p:nvSpPr>
        <p:spPr>
          <a:xfrm>
            <a:off x="3286456" y="4636743"/>
            <a:ext cx="365760" cy="36576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D9FAF9-BBC4-AC44-83EA-2EC9710AFD72}"/>
              </a:ext>
            </a:extLst>
          </p:cNvPr>
          <p:cNvSpPr/>
          <p:nvPr/>
        </p:nvSpPr>
        <p:spPr>
          <a:xfrm>
            <a:off x="719603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AB4BA3-4173-0A42-9692-5ACCE3684085}"/>
              </a:ext>
            </a:extLst>
          </p:cNvPr>
          <p:cNvSpPr/>
          <p:nvPr/>
        </p:nvSpPr>
        <p:spPr>
          <a:xfrm>
            <a:off x="5903491" y="4636743"/>
            <a:ext cx="365760" cy="36576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3B44A263-42D2-7E46-ACA8-4C8BF1088F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2456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Batch-filling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053234" y="2472610"/>
            <a:ext cx="2055054" cy="65068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43272" y="2561989"/>
            <a:ext cx="246381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“job with </a:t>
            </a:r>
            <a:r>
              <a:rPr lang="en-US" sz="2400" dirty="0">
                <a:solidFill>
                  <a:schemeClr val="accent1"/>
                </a:solidFill>
                <a:sym typeface="Helvetica Light"/>
              </a:rPr>
              <a:t>3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 tasks”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844709" y="1512846"/>
            <a:ext cx="499534" cy="81730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8" name="server-icons-5.png" descr="server-icons-5.png">
            <a:extLst>
              <a:ext uri="{FF2B5EF4-FFF2-40B4-BE49-F238E27FC236}">
                <a16:creationId xmlns:a16="http://schemas.microsoft.com/office/drawing/2014/main" id="{20E42931-A2C8-204A-8799-10798023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2967592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server-icons-5.png" descr="server-icons-5.png">
            <a:extLst>
              <a:ext uri="{FF2B5EF4-FFF2-40B4-BE49-F238E27FC236}">
                <a16:creationId xmlns:a16="http://schemas.microsoft.com/office/drawing/2014/main" id="{5DA7666E-B1AE-5C4C-912F-85A26E2227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4273190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server-icons-5.png" descr="server-icons-5.png">
            <a:extLst>
              <a:ext uri="{FF2B5EF4-FFF2-40B4-BE49-F238E27FC236}">
                <a16:creationId xmlns:a16="http://schemas.microsoft.com/office/drawing/2014/main" id="{5B093925-C744-9149-B1FD-34053B7D7A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5578788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server-icons-5.png" descr="server-icons-5.png">
            <a:extLst>
              <a:ext uri="{FF2B5EF4-FFF2-40B4-BE49-F238E27FC236}">
                <a16:creationId xmlns:a16="http://schemas.microsoft.com/office/drawing/2014/main" id="{EFAA8F39-6588-3F4A-8DDD-719C985B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6884386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server-icons-5.png" descr="server-icons-5.png">
            <a:extLst>
              <a:ext uri="{FF2B5EF4-FFF2-40B4-BE49-F238E27FC236}">
                <a16:creationId xmlns:a16="http://schemas.microsoft.com/office/drawing/2014/main" id="{0AD90D21-3B17-B341-9246-3FC48DDC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1661994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8" name="server-icons-5.png" descr="server-icons-5.png">
            <a:extLst>
              <a:ext uri="{FF2B5EF4-FFF2-40B4-BE49-F238E27FC236}">
                <a16:creationId xmlns:a16="http://schemas.microsoft.com/office/drawing/2014/main" id="{D0A4BAED-C84E-2D45-8920-8D339AA2BA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9575790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20C98AD-FAC0-8847-95CE-073FDE444E50}"/>
              </a:ext>
            </a:extLst>
          </p:cNvPr>
          <p:cNvSpPr txBox="1"/>
          <p:nvPr/>
        </p:nvSpPr>
        <p:spPr>
          <a:xfrm>
            <a:off x="8068207" y="4861191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649E20-5B9D-C04D-B187-D47C70E4CAF0}"/>
              </a:ext>
            </a:extLst>
          </p:cNvPr>
          <p:cNvSpPr txBox="1"/>
          <p:nvPr/>
        </p:nvSpPr>
        <p:spPr>
          <a:xfrm>
            <a:off x="8788823" y="4861190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D108F7D-E442-804A-9750-B7F107381B15}"/>
              </a:ext>
            </a:extLst>
          </p:cNvPr>
          <p:cNvSpPr txBox="1"/>
          <p:nvPr/>
        </p:nvSpPr>
        <p:spPr>
          <a:xfrm>
            <a:off x="2047120" y="5106423"/>
            <a:ext cx="24525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1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FB33E4-14BB-1B48-9016-8F4E99BF3D5A}"/>
              </a:ext>
            </a:extLst>
          </p:cNvPr>
          <p:cNvSpPr txBox="1"/>
          <p:nvPr/>
        </p:nvSpPr>
        <p:spPr>
          <a:xfrm>
            <a:off x="3349095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296E81-182C-D34F-8950-A6F52A8AD15E}"/>
              </a:ext>
            </a:extLst>
          </p:cNvPr>
          <p:cNvSpPr txBox="1"/>
          <p:nvPr/>
        </p:nvSpPr>
        <p:spPr>
          <a:xfrm>
            <a:off x="4664101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3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D194FA6-E875-DA47-A90B-DE08CC0C2583}"/>
              </a:ext>
            </a:extLst>
          </p:cNvPr>
          <p:cNvSpPr txBox="1"/>
          <p:nvPr/>
        </p:nvSpPr>
        <p:spPr>
          <a:xfrm>
            <a:off x="5964158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4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0DA3C8E-2E33-424C-866E-190B3F2D72EA}"/>
              </a:ext>
            </a:extLst>
          </p:cNvPr>
          <p:cNvSpPr txBox="1"/>
          <p:nvPr/>
        </p:nvSpPr>
        <p:spPr>
          <a:xfrm>
            <a:off x="7269756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5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1F2D1E7-9993-A048-8613-0357C685B12D}"/>
              </a:ext>
            </a:extLst>
          </p:cNvPr>
          <p:cNvSpPr txBox="1"/>
          <p:nvPr/>
        </p:nvSpPr>
        <p:spPr>
          <a:xfrm>
            <a:off x="9939519" y="5106423"/>
            <a:ext cx="2885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i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N</a:t>
            </a:r>
            <a:endParaRPr kumimoji="0" lang="en-US" sz="2000" b="0" i="1" u="none" strike="noStrike" cap="none" spc="0" normalizeH="0" baseline="3000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DAD6B4-F180-2C46-BDBC-5DA4994DBDE0}"/>
              </a:ext>
            </a:extLst>
          </p:cNvPr>
          <p:cNvSpPr/>
          <p:nvPr/>
        </p:nvSpPr>
        <p:spPr>
          <a:xfrm>
            <a:off x="198268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6C2E5F8-E7CC-7842-AC40-4A86B2DDAA28}"/>
              </a:ext>
            </a:extLst>
          </p:cNvPr>
          <p:cNvGrpSpPr/>
          <p:nvPr/>
        </p:nvGrpSpPr>
        <p:grpSpPr>
          <a:xfrm>
            <a:off x="1909329" y="3867665"/>
            <a:ext cx="512064" cy="1185657"/>
            <a:chOff x="1909329" y="3867665"/>
            <a:chExt cx="512064" cy="1185657"/>
          </a:xfrm>
        </p:grpSpPr>
        <p:sp>
          <p:nvSpPr>
            <p:cNvPr id="79" name="Line">
              <a:extLst>
                <a:ext uri="{FF2B5EF4-FFF2-40B4-BE49-F238E27FC236}">
                  <a16:creationId xmlns:a16="http://schemas.microsoft.com/office/drawing/2014/main" id="{5F0FEA49-02F6-3B45-9464-D75F7ADF8D44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0" name="Line">
              <a:extLst>
                <a:ext uri="{FF2B5EF4-FFF2-40B4-BE49-F238E27FC236}">
                  <a16:creationId xmlns:a16="http://schemas.microsoft.com/office/drawing/2014/main" id="{2ED50E26-37EB-3745-86E3-B67DCB3F3EAC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1" name="Line">
              <a:extLst>
                <a:ext uri="{FF2B5EF4-FFF2-40B4-BE49-F238E27FC236}">
                  <a16:creationId xmlns:a16="http://schemas.microsoft.com/office/drawing/2014/main" id="{10C045E4-F103-1F4A-9BF2-5A2D33F028FF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12DCA2-19A7-E34B-B82D-CB509A215C96}"/>
              </a:ext>
            </a:extLst>
          </p:cNvPr>
          <p:cNvGrpSpPr/>
          <p:nvPr/>
        </p:nvGrpSpPr>
        <p:grpSpPr>
          <a:xfrm>
            <a:off x="4508537" y="3867665"/>
            <a:ext cx="512064" cy="1185657"/>
            <a:chOff x="1909329" y="3867665"/>
            <a:chExt cx="512064" cy="1185657"/>
          </a:xfrm>
        </p:grpSpPr>
        <p:sp>
          <p:nvSpPr>
            <p:cNvPr id="83" name="Line">
              <a:extLst>
                <a:ext uri="{FF2B5EF4-FFF2-40B4-BE49-F238E27FC236}">
                  <a16:creationId xmlns:a16="http://schemas.microsoft.com/office/drawing/2014/main" id="{53C0D35A-7D34-9C4A-A3EB-6E03DDCB9C51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4" name="Line">
              <a:extLst>
                <a:ext uri="{FF2B5EF4-FFF2-40B4-BE49-F238E27FC236}">
                  <a16:creationId xmlns:a16="http://schemas.microsoft.com/office/drawing/2014/main" id="{415C6899-BC84-2640-8C80-C6CF4CA2B0D1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5" name="Line">
              <a:extLst>
                <a:ext uri="{FF2B5EF4-FFF2-40B4-BE49-F238E27FC236}">
                  <a16:creationId xmlns:a16="http://schemas.microsoft.com/office/drawing/2014/main" id="{1FEFEA65-7520-554E-942D-F5132DEEAFE2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DB44EEF-A304-E043-BAEF-77ADC0F6024E}"/>
              </a:ext>
            </a:extLst>
          </p:cNvPr>
          <p:cNvGrpSpPr/>
          <p:nvPr/>
        </p:nvGrpSpPr>
        <p:grpSpPr>
          <a:xfrm>
            <a:off x="3217567" y="3867665"/>
            <a:ext cx="512064" cy="1185657"/>
            <a:chOff x="1909329" y="3867665"/>
            <a:chExt cx="512064" cy="1185657"/>
          </a:xfrm>
        </p:grpSpPr>
        <p:sp>
          <p:nvSpPr>
            <p:cNvPr id="87" name="Line">
              <a:extLst>
                <a:ext uri="{FF2B5EF4-FFF2-40B4-BE49-F238E27FC236}">
                  <a16:creationId xmlns:a16="http://schemas.microsoft.com/office/drawing/2014/main" id="{3922E0D6-4F68-7040-BB97-BF9E270F3CE2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8" name="Line">
              <a:extLst>
                <a:ext uri="{FF2B5EF4-FFF2-40B4-BE49-F238E27FC236}">
                  <a16:creationId xmlns:a16="http://schemas.microsoft.com/office/drawing/2014/main" id="{6240DC47-CBAA-0240-8259-35357D8E689F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9" name="Line">
              <a:extLst>
                <a:ext uri="{FF2B5EF4-FFF2-40B4-BE49-F238E27FC236}">
                  <a16:creationId xmlns:a16="http://schemas.microsoft.com/office/drawing/2014/main" id="{1B5C659E-0624-BF42-9801-006C43C340E8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9C37BEA-BB27-4C4E-8859-DE1176ECE100}"/>
              </a:ext>
            </a:extLst>
          </p:cNvPr>
          <p:cNvGrpSpPr/>
          <p:nvPr/>
        </p:nvGrpSpPr>
        <p:grpSpPr>
          <a:xfrm>
            <a:off x="5824729" y="3867664"/>
            <a:ext cx="512064" cy="1185657"/>
            <a:chOff x="1909329" y="3867665"/>
            <a:chExt cx="512064" cy="1185657"/>
          </a:xfrm>
        </p:grpSpPr>
        <p:sp>
          <p:nvSpPr>
            <p:cNvPr id="91" name="Line">
              <a:extLst>
                <a:ext uri="{FF2B5EF4-FFF2-40B4-BE49-F238E27FC236}">
                  <a16:creationId xmlns:a16="http://schemas.microsoft.com/office/drawing/2014/main" id="{749A6245-8CAA-5E4F-920B-CB10ADC61124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92" name="Line">
              <a:extLst>
                <a:ext uri="{FF2B5EF4-FFF2-40B4-BE49-F238E27FC236}">
                  <a16:creationId xmlns:a16="http://schemas.microsoft.com/office/drawing/2014/main" id="{5967E86C-F6C4-5D44-AD62-B15F84CD4096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93" name="Line">
              <a:extLst>
                <a:ext uri="{FF2B5EF4-FFF2-40B4-BE49-F238E27FC236}">
                  <a16:creationId xmlns:a16="http://schemas.microsoft.com/office/drawing/2014/main" id="{4E87F3C8-9E1F-E748-81EB-6ACC7E0CBCC5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974A8557-2458-C445-A6C5-B3ACE0C4787D}"/>
              </a:ext>
            </a:extLst>
          </p:cNvPr>
          <p:cNvSpPr/>
          <p:nvPr/>
        </p:nvSpPr>
        <p:spPr>
          <a:xfrm>
            <a:off x="7203690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84D618-440B-B443-AF81-72EDB6005FE8}"/>
              </a:ext>
            </a:extLst>
          </p:cNvPr>
          <p:cNvGrpSpPr/>
          <p:nvPr/>
        </p:nvGrpSpPr>
        <p:grpSpPr>
          <a:xfrm>
            <a:off x="7130333" y="3867665"/>
            <a:ext cx="512064" cy="1185657"/>
            <a:chOff x="1909329" y="3867665"/>
            <a:chExt cx="512064" cy="1185657"/>
          </a:xfrm>
        </p:grpSpPr>
        <p:sp>
          <p:nvSpPr>
            <p:cNvPr id="96" name="Line">
              <a:extLst>
                <a:ext uri="{FF2B5EF4-FFF2-40B4-BE49-F238E27FC236}">
                  <a16:creationId xmlns:a16="http://schemas.microsoft.com/office/drawing/2014/main" id="{584C9FE6-0928-A448-B937-428325BA6171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97" name="Line">
              <a:extLst>
                <a:ext uri="{FF2B5EF4-FFF2-40B4-BE49-F238E27FC236}">
                  <a16:creationId xmlns:a16="http://schemas.microsoft.com/office/drawing/2014/main" id="{D79A773F-49BC-6C48-9B67-6D78CF7F53D3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98" name="Line">
              <a:extLst>
                <a:ext uri="{FF2B5EF4-FFF2-40B4-BE49-F238E27FC236}">
                  <a16:creationId xmlns:a16="http://schemas.microsoft.com/office/drawing/2014/main" id="{8D9A056C-EAD8-B741-BAF8-99B38D88AE4B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C7EDAE-F893-3A45-940D-9115487471C7}"/>
              </a:ext>
            </a:extLst>
          </p:cNvPr>
          <p:cNvGrpSpPr/>
          <p:nvPr/>
        </p:nvGrpSpPr>
        <p:grpSpPr>
          <a:xfrm>
            <a:off x="9818852" y="3872210"/>
            <a:ext cx="512064" cy="1185657"/>
            <a:chOff x="1909329" y="3867665"/>
            <a:chExt cx="512064" cy="1185657"/>
          </a:xfrm>
        </p:grpSpPr>
        <p:sp>
          <p:nvSpPr>
            <p:cNvPr id="100" name="Line">
              <a:extLst>
                <a:ext uri="{FF2B5EF4-FFF2-40B4-BE49-F238E27FC236}">
                  <a16:creationId xmlns:a16="http://schemas.microsoft.com/office/drawing/2014/main" id="{DFCE7A2C-AB22-0349-A721-7D3F76957A55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101" name="Line">
              <a:extLst>
                <a:ext uri="{FF2B5EF4-FFF2-40B4-BE49-F238E27FC236}">
                  <a16:creationId xmlns:a16="http://schemas.microsoft.com/office/drawing/2014/main" id="{F1244581-D850-924C-8D95-CBB2D89A2CCF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102" name="Line">
              <a:extLst>
                <a:ext uri="{FF2B5EF4-FFF2-40B4-BE49-F238E27FC236}">
                  <a16:creationId xmlns:a16="http://schemas.microsoft.com/office/drawing/2014/main" id="{8DC44057-E8DA-8343-8FB8-C3BC44092B19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2D2FA8D-B69C-8649-97B9-084F159FDD88}"/>
              </a:ext>
            </a:extLst>
          </p:cNvPr>
          <p:cNvSpPr/>
          <p:nvPr/>
        </p:nvSpPr>
        <p:spPr>
          <a:xfrm>
            <a:off x="198734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8D38100-5602-7A4F-AE0A-2D66E7755B21}"/>
              </a:ext>
            </a:extLst>
          </p:cNvPr>
          <p:cNvSpPr/>
          <p:nvPr/>
        </p:nvSpPr>
        <p:spPr>
          <a:xfrm>
            <a:off x="328645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8A68AC6-19E3-C54A-A168-622E54155BD0}"/>
              </a:ext>
            </a:extLst>
          </p:cNvPr>
          <p:cNvSpPr/>
          <p:nvPr/>
        </p:nvSpPr>
        <p:spPr>
          <a:xfrm>
            <a:off x="9889339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3EE616C-3485-EC41-82D4-CE3291560908}"/>
              </a:ext>
            </a:extLst>
          </p:cNvPr>
          <p:cNvSpPr/>
          <p:nvPr/>
        </p:nvSpPr>
        <p:spPr>
          <a:xfrm>
            <a:off x="3289164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D424546-B288-F144-884F-625B220DCE5E}"/>
              </a:ext>
            </a:extLst>
          </p:cNvPr>
          <p:cNvSpPr/>
          <p:nvPr/>
        </p:nvSpPr>
        <p:spPr>
          <a:xfrm>
            <a:off x="5903491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55110AFD-4049-CF4E-9850-FCF26B1E9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1660358"/>
            <a:ext cx="4234160" cy="4818079"/>
          </a:xfrm>
        </p:spPr>
        <p:txBody>
          <a:bodyPr/>
          <a:lstStyle/>
          <a:p>
            <a:pPr defTabSz="825500" hangingPunct="0"/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i="1" dirty="0">
                <a:solidFill>
                  <a:schemeClr val="accent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 = 2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34931D0-6418-AA48-BC2E-FA189ADC0206}"/>
              </a:ext>
            </a:extLst>
          </p:cNvPr>
          <p:cNvSpPr txBox="1"/>
          <p:nvPr/>
        </p:nvSpPr>
        <p:spPr>
          <a:xfrm>
            <a:off x="7400317" y="3124633"/>
            <a:ext cx="353782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sample </a:t>
            </a:r>
            <a:r>
              <a:rPr lang="en-US" sz="2400" dirty="0">
                <a:solidFill>
                  <a:schemeClr val="accent1"/>
                </a:solidFill>
                <a:sym typeface="Helvetica Light"/>
              </a:rPr>
              <a:t>3 x </a:t>
            </a:r>
            <a:r>
              <a:rPr lang="en-US" sz="2400" i="1" dirty="0">
                <a:solidFill>
                  <a:schemeClr val="accent1"/>
                </a:solidFill>
                <a:sym typeface="Helvetica Light"/>
              </a:rPr>
              <a:t>d</a:t>
            </a:r>
            <a:r>
              <a:rPr lang="en-US" sz="2400" dirty="0">
                <a:solidFill>
                  <a:schemeClr val="accent1"/>
                </a:solidFill>
                <a:sym typeface="Helvetica Light"/>
              </a:rPr>
              <a:t> =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 </a:t>
            </a:r>
            <a:r>
              <a:rPr lang="en-US" sz="2400" dirty="0">
                <a:solidFill>
                  <a:schemeClr val="accent1"/>
                </a:solidFill>
                <a:sym typeface="Helvetica Light"/>
              </a:rPr>
              <a:t>6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 queues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58AE698-969E-F642-8949-91A0E3308163}"/>
              </a:ext>
            </a:extLst>
          </p:cNvPr>
          <p:cNvSpPr/>
          <p:nvPr/>
        </p:nvSpPr>
        <p:spPr>
          <a:xfrm>
            <a:off x="1438171" y="3718000"/>
            <a:ext cx="6761921" cy="2095146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87DB97FF-0F1E-5445-A2C5-76B55DD558E3}"/>
              </a:ext>
            </a:extLst>
          </p:cNvPr>
          <p:cNvSpPr/>
          <p:nvPr/>
        </p:nvSpPr>
        <p:spPr>
          <a:xfrm>
            <a:off x="9448751" y="3718000"/>
            <a:ext cx="1270075" cy="2095146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1648" y="2615072"/>
            <a:ext cx="365760" cy="365760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6109" y="2615072"/>
            <a:ext cx="365760" cy="365760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87188" y="2615072"/>
            <a:ext cx="365760" cy="365760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9A127-C317-404D-A7AF-FBFDF57021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94114EF9-819D-F843-9DD0-4EC88046D31D}"/>
              </a:ext>
            </a:extLst>
          </p:cNvPr>
          <p:cNvSpPr txBox="1">
            <a:spLocks/>
          </p:cNvSpPr>
          <p:nvPr/>
        </p:nvSpPr>
        <p:spPr>
          <a:xfrm>
            <a:off x="548640" y="1139832"/>
            <a:ext cx="2649966" cy="469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85000" lnSpcReduction="10000"/>
          </a:bodyPr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35000" marR="0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952500" marR="0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7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58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90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4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defTabSz="825500" hangingPunct="0">
              <a:buFontTx/>
              <a:buNone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[Ying, Srikant, Kang </a:t>
            </a: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endParaRPr lang="en-US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57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23 L -0.06145 0.2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00052 0.23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15586 0.23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balancing for parallel jobs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53234" y="2472610"/>
            <a:ext cx="2055054" cy="650683"/>
            <a:chOff x="5060983" y="2697842"/>
            <a:chExt cx="2055054" cy="650683"/>
          </a:xfrm>
        </p:grpSpPr>
        <p:sp>
          <p:nvSpPr>
            <p:cNvPr id="23" name="Rounded Rectangle 22"/>
            <p:cNvSpPr/>
            <p:nvPr/>
          </p:nvSpPr>
          <p:spPr>
            <a:xfrm>
              <a:off x="5060983" y="2697842"/>
              <a:ext cx="2055054" cy="65068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19397" y="2840304"/>
              <a:ext cx="365760" cy="36576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43858" y="2840304"/>
              <a:ext cx="365760" cy="36576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94937" y="2840304"/>
              <a:ext cx="365760" cy="36576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343272" y="2561989"/>
            <a:ext cx="246381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“job with 3 tasks”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844709" y="1512846"/>
            <a:ext cx="499534" cy="81730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42C57A-D0B0-CA49-A8B9-48764D632A49}"/>
              </a:ext>
            </a:extLst>
          </p:cNvPr>
          <p:cNvGrpSpPr/>
          <p:nvPr/>
        </p:nvGrpSpPr>
        <p:grpSpPr>
          <a:xfrm>
            <a:off x="2157844" y="-1831243"/>
            <a:ext cx="6630979" cy="5663962"/>
            <a:chOff x="2177938" y="-1291470"/>
            <a:chExt cx="6630979" cy="5663962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7CB550E-5C8F-9948-8688-23CC3504794C}"/>
                </a:ext>
              </a:extLst>
            </p:cNvPr>
            <p:cNvCxnSpPr/>
            <p:nvPr/>
          </p:nvCxnSpPr>
          <p:spPr>
            <a:xfrm flipH="1">
              <a:off x="2177938" y="3529469"/>
              <a:ext cx="3341051" cy="809772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solid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22B0C7C-5635-E549-8C9D-F4667E0FCFE0}"/>
                </a:ext>
              </a:extLst>
            </p:cNvPr>
            <p:cNvCxnSpPr/>
            <p:nvPr/>
          </p:nvCxnSpPr>
          <p:spPr>
            <a:xfrm flipH="1">
              <a:off x="4754881" y="3529469"/>
              <a:ext cx="1339647" cy="843023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solid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813F3A7-E0C2-2646-BB93-04DE5D9B31AD}"/>
                </a:ext>
              </a:extLst>
            </p:cNvPr>
            <p:cNvCxnSpPr/>
            <p:nvPr/>
          </p:nvCxnSpPr>
          <p:spPr>
            <a:xfrm>
              <a:off x="6670068" y="3529469"/>
              <a:ext cx="710983" cy="822753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solid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853F0EC4-C113-8C48-9FA2-3328735CA354}"/>
                </a:ext>
              </a:extLst>
            </p:cNvPr>
            <p:cNvSpPr>
              <a:spLocks noChangeAspect="1"/>
            </p:cNvSpPr>
            <p:nvPr/>
          </p:nvSpPr>
          <p:spPr>
            <a:xfrm rot="9030891">
              <a:off x="3480779" y="-1291470"/>
              <a:ext cx="5328138" cy="5328138"/>
            </a:xfrm>
            <a:prstGeom prst="arc">
              <a:avLst>
                <a:gd name="adj1" fmla="val 16200000"/>
                <a:gd name="adj2" fmla="val 20123871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lg" len="lg"/>
              <a:tailEnd type="non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pic>
        <p:nvPicPr>
          <p:cNvPr id="58" name="server-icons-5.png" descr="server-icons-5.png">
            <a:extLst>
              <a:ext uri="{FF2B5EF4-FFF2-40B4-BE49-F238E27FC236}">
                <a16:creationId xmlns:a16="http://schemas.microsoft.com/office/drawing/2014/main" id="{20E42931-A2C8-204A-8799-10798023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2967592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server-icons-5.png" descr="server-icons-5.png">
            <a:extLst>
              <a:ext uri="{FF2B5EF4-FFF2-40B4-BE49-F238E27FC236}">
                <a16:creationId xmlns:a16="http://schemas.microsoft.com/office/drawing/2014/main" id="{5DA7666E-B1AE-5C4C-912F-85A26E2227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4273190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server-icons-5.png" descr="server-icons-5.png">
            <a:extLst>
              <a:ext uri="{FF2B5EF4-FFF2-40B4-BE49-F238E27FC236}">
                <a16:creationId xmlns:a16="http://schemas.microsoft.com/office/drawing/2014/main" id="{5B093925-C744-9149-B1FD-34053B7D7A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5578788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server-icons-5.png" descr="server-icons-5.png">
            <a:extLst>
              <a:ext uri="{FF2B5EF4-FFF2-40B4-BE49-F238E27FC236}">
                <a16:creationId xmlns:a16="http://schemas.microsoft.com/office/drawing/2014/main" id="{EFAA8F39-6588-3F4A-8DDD-719C985B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6884386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server-icons-5.png" descr="server-icons-5.png">
            <a:extLst>
              <a:ext uri="{FF2B5EF4-FFF2-40B4-BE49-F238E27FC236}">
                <a16:creationId xmlns:a16="http://schemas.microsoft.com/office/drawing/2014/main" id="{0AD90D21-3B17-B341-9246-3FC48DDC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1661994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8" name="server-icons-5.png" descr="server-icons-5.png">
            <a:extLst>
              <a:ext uri="{FF2B5EF4-FFF2-40B4-BE49-F238E27FC236}">
                <a16:creationId xmlns:a16="http://schemas.microsoft.com/office/drawing/2014/main" id="{D0A4BAED-C84E-2D45-8920-8D339AA2BA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9575790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20C98AD-FAC0-8847-95CE-073FDE444E50}"/>
              </a:ext>
            </a:extLst>
          </p:cNvPr>
          <p:cNvSpPr txBox="1"/>
          <p:nvPr/>
        </p:nvSpPr>
        <p:spPr>
          <a:xfrm>
            <a:off x="8068207" y="4861191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649E20-5B9D-C04D-B187-D47C70E4CAF0}"/>
              </a:ext>
            </a:extLst>
          </p:cNvPr>
          <p:cNvSpPr txBox="1"/>
          <p:nvPr/>
        </p:nvSpPr>
        <p:spPr>
          <a:xfrm>
            <a:off x="8788823" y="4861190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D108F7D-E442-804A-9750-B7F107381B15}"/>
              </a:ext>
            </a:extLst>
          </p:cNvPr>
          <p:cNvSpPr txBox="1"/>
          <p:nvPr/>
        </p:nvSpPr>
        <p:spPr>
          <a:xfrm>
            <a:off x="2047120" y="5106423"/>
            <a:ext cx="24525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1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FB33E4-14BB-1B48-9016-8F4E99BF3D5A}"/>
              </a:ext>
            </a:extLst>
          </p:cNvPr>
          <p:cNvSpPr txBox="1"/>
          <p:nvPr/>
        </p:nvSpPr>
        <p:spPr>
          <a:xfrm>
            <a:off x="3349095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296E81-182C-D34F-8950-A6F52A8AD15E}"/>
              </a:ext>
            </a:extLst>
          </p:cNvPr>
          <p:cNvSpPr txBox="1"/>
          <p:nvPr/>
        </p:nvSpPr>
        <p:spPr>
          <a:xfrm>
            <a:off x="4664101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3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D194FA6-E875-DA47-A90B-DE08CC0C2583}"/>
              </a:ext>
            </a:extLst>
          </p:cNvPr>
          <p:cNvSpPr txBox="1"/>
          <p:nvPr/>
        </p:nvSpPr>
        <p:spPr>
          <a:xfrm>
            <a:off x="5964158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4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0DA3C8E-2E33-424C-866E-190B3F2D72EA}"/>
              </a:ext>
            </a:extLst>
          </p:cNvPr>
          <p:cNvSpPr txBox="1"/>
          <p:nvPr/>
        </p:nvSpPr>
        <p:spPr>
          <a:xfrm>
            <a:off x="7269756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5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1F2D1E7-9993-A048-8613-0357C685B12D}"/>
              </a:ext>
            </a:extLst>
          </p:cNvPr>
          <p:cNvSpPr txBox="1"/>
          <p:nvPr/>
        </p:nvSpPr>
        <p:spPr>
          <a:xfrm>
            <a:off x="9939519" y="5106423"/>
            <a:ext cx="2885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i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N</a:t>
            </a:r>
            <a:endParaRPr kumimoji="0" lang="en-US" sz="2000" b="0" i="1" u="none" strike="noStrike" cap="none" spc="0" normalizeH="0" baseline="3000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DAD6B4-F180-2C46-BDBC-5DA4994DBDE0}"/>
              </a:ext>
            </a:extLst>
          </p:cNvPr>
          <p:cNvSpPr/>
          <p:nvPr/>
        </p:nvSpPr>
        <p:spPr>
          <a:xfrm>
            <a:off x="198268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6C2E5F8-E7CC-7842-AC40-4A86B2DDAA28}"/>
              </a:ext>
            </a:extLst>
          </p:cNvPr>
          <p:cNvGrpSpPr/>
          <p:nvPr/>
        </p:nvGrpSpPr>
        <p:grpSpPr>
          <a:xfrm>
            <a:off x="1909329" y="3867665"/>
            <a:ext cx="512064" cy="1185657"/>
            <a:chOff x="1909329" y="3867665"/>
            <a:chExt cx="512064" cy="1185657"/>
          </a:xfrm>
        </p:grpSpPr>
        <p:sp>
          <p:nvSpPr>
            <p:cNvPr id="79" name="Line">
              <a:extLst>
                <a:ext uri="{FF2B5EF4-FFF2-40B4-BE49-F238E27FC236}">
                  <a16:creationId xmlns:a16="http://schemas.microsoft.com/office/drawing/2014/main" id="{5F0FEA49-02F6-3B45-9464-D75F7ADF8D44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0" name="Line">
              <a:extLst>
                <a:ext uri="{FF2B5EF4-FFF2-40B4-BE49-F238E27FC236}">
                  <a16:creationId xmlns:a16="http://schemas.microsoft.com/office/drawing/2014/main" id="{2ED50E26-37EB-3745-86E3-B67DCB3F3EAC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1" name="Line">
              <a:extLst>
                <a:ext uri="{FF2B5EF4-FFF2-40B4-BE49-F238E27FC236}">
                  <a16:creationId xmlns:a16="http://schemas.microsoft.com/office/drawing/2014/main" id="{10C045E4-F103-1F4A-9BF2-5A2D33F028FF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12DCA2-19A7-E34B-B82D-CB509A215C96}"/>
              </a:ext>
            </a:extLst>
          </p:cNvPr>
          <p:cNvGrpSpPr/>
          <p:nvPr/>
        </p:nvGrpSpPr>
        <p:grpSpPr>
          <a:xfrm>
            <a:off x="4508537" y="3867665"/>
            <a:ext cx="512064" cy="1185657"/>
            <a:chOff x="1909329" y="3867665"/>
            <a:chExt cx="512064" cy="1185657"/>
          </a:xfrm>
        </p:grpSpPr>
        <p:sp>
          <p:nvSpPr>
            <p:cNvPr id="83" name="Line">
              <a:extLst>
                <a:ext uri="{FF2B5EF4-FFF2-40B4-BE49-F238E27FC236}">
                  <a16:creationId xmlns:a16="http://schemas.microsoft.com/office/drawing/2014/main" id="{53C0D35A-7D34-9C4A-A3EB-6E03DDCB9C51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4" name="Line">
              <a:extLst>
                <a:ext uri="{FF2B5EF4-FFF2-40B4-BE49-F238E27FC236}">
                  <a16:creationId xmlns:a16="http://schemas.microsoft.com/office/drawing/2014/main" id="{415C6899-BC84-2640-8C80-C6CF4CA2B0D1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5" name="Line">
              <a:extLst>
                <a:ext uri="{FF2B5EF4-FFF2-40B4-BE49-F238E27FC236}">
                  <a16:creationId xmlns:a16="http://schemas.microsoft.com/office/drawing/2014/main" id="{1FEFEA65-7520-554E-942D-F5132DEEAFE2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DB44EEF-A304-E043-BAEF-77ADC0F6024E}"/>
              </a:ext>
            </a:extLst>
          </p:cNvPr>
          <p:cNvGrpSpPr/>
          <p:nvPr/>
        </p:nvGrpSpPr>
        <p:grpSpPr>
          <a:xfrm>
            <a:off x="3217567" y="3867665"/>
            <a:ext cx="512064" cy="1185657"/>
            <a:chOff x="1909329" y="3867665"/>
            <a:chExt cx="512064" cy="1185657"/>
          </a:xfrm>
        </p:grpSpPr>
        <p:sp>
          <p:nvSpPr>
            <p:cNvPr id="87" name="Line">
              <a:extLst>
                <a:ext uri="{FF2B5EF4-FFF2-40B4-BE49-F238E27FC236}">
                  <a16:creationId xmlns:a16="http://schemas.microsoft.com/office/drawing/2014/main" id="{3922E0D6-4F68-7040-BB97-BF9E270F3CE2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8" name="Line">
              <a:extLst>
                <a:ext uri="{FF2B5EF4-FFF2-40B4-BE49-F238E27FC236}">
                  <a16:creationId xmlns:a16="http://schemas.microsoft.com/office/drawing/2014/main" id="{6240DC47-CBAA-0240-8259-35357D8E689F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89" name="Line">
              <a:extLst>
                <a:ext uri="{FF2B5EF4-FFF2-40B4-BE49-F238E27FC236}">
                  <a16:creationId xmlns:a16="http://schemas.microsoft.com/office/drawing/2014/main" id="{1B5C659E-0624-BF42-9801-006C43C340E8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9C37BEA-BB27-4C4E-8859-DE1176ECE100}"/>
              </a:ext>
            </a:extLst>
          </p:cNvPr>
          <p:cNvGrpSpPr/>
          <p:nvPr/>
        </p:nvGrpSpPr>
        <p:grpSpPr>
          <a:xfrm>
            <a:off x="5824729" y="3867664"/>
            <a:ext cx="512064" cy="1185657"/>
            <a:chOff x="1909329" y="3867665"/>
            <a:chExt cx="512064" cy="1185657"/>
          </a:xfrm>
        </p:grpSpPr>
        <p:sp>
          <p:nvSpPr>
            <p:cNvPr id="91" name="Line">
              <a:extLst>
                <a:ext uri="{FF2B5EF4-FFF2-40B4-BE49-F238E27FC236}">
                  <a16:creationId xmlns:a16="http://schemas.microsoft.com/office/drawing/2014/main" id="{749A6245-8CAA-5E4F-920B-CB10ADC61124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92" name="Line">
              <a:extLst>
                <a:ext uri="{FF2B5EF4-FFF2-40B4-BE49-F238E27FC236}">
                  <a16:creationId xmlns:a16="http://schemas.microsoft.com/office/drawing/2014/main" id="{5967E86C-F6C4-5D44-AD62-B15F84CD4096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93" name="Line">
              <a:extLst>
                <a:ext uri="{FF2B5EF4-FFF2-40B4-BE49-F238E27FC236}">
                  <a16:creationId xmlns:a16="http://schemas.microsoft.com/office/drawing/2014/main" id="{4E87F3C8-9E1F-E748-81EB-6ACC7E0CBCC5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974A8557-2458-C445-A6C5-B3ACE0C4787D}"/>
              </a:ext>
            </a:extLst>
          </p:cNvPr>
          <p:cNvSpPr/>
          <p:nvPr/>
        </p:nvSpPr>
        <p:spPr>
          <a:xfrm>
            <a:off x="7203690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84D618-440B-B443-AF81-72EDB6005FE8}"/>
              </a:ext>
            </a:extLst>
          </p:cNvPr>
          <p:cNvGrpSpPr/>
          <p:nvPr/>
        </p:nvGrpSpPr>
        <p:grpSpPr>
          <a:xfrm>
            <a:off x="7130333" y="3867665"/>
            <a:ext cx="512064" cy="1185657"/>
            <a:chOff x="1909329" y="3867665"/>
            <a:chExt cx="512064" cy="1185657"/>
          </a:xfrm>
        </p:grpSpPr>
        <p:sp>
          <p:nvSpPr>
            <p:cNvPr id="96" name="Line">
              <a:extLst>
                <a:ext uri="{FF2B5EF4-FFF2-40B4-BE49-F238E27FC236}">
                  <a16:creationId xmlns:a16="http://schemas.microsoft.com/office/drawing/2014/main" id="{584C9FE6-0928-A448-B937-428325BA6171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97" name="Line">
              <a:extLst>
                <a:ext uri="{FF2B5EF4-FFF2-40B4-BE49-F238E27FC236}">
                  <a16:creationId xmlns:a16="http://schemas.microsoft.com/office/drawing/2014/main" id="{D79A773F-49BC-6C48-9B67-6D78CF7F53D3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98" name="Line">
              <a:extLst>
                <a:ext uri="{FF2B5EF4-FFF2-40B4-BE49-F238E27FC236}">
                  <a16:creationId xmlns:a16="http://schemas.microsoft.com/office/drawing/2014/main" id="{8D9A056C-EAD8-B741-BAF8-99B38D88AE4B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C7EDAE-F893-3A45-940D-9115487471C7}"/>
              </a:ext>
            </a:extLst>
          </p:cNvPr>
          <p:cNvGrpSpPr/>
          <p:nvPr/>
        </p:nvGrpSpPr>
        <p:grpSpPr>
          <a:xfrm>
            <a:off x="9818852" y="3872210"/>
            <a:ext cx="512064" cy="1185657"/>
            <a:chOff x="1909329" y="3867665"/>
            <a:chExt cx="512064" cy="1185657"/>
          </a:xfrm>
        </p:grpSpPr>
        <p:sp>
          <p:nvSpPr>
            <p:cNvPr id="100" name="Line">
              <a:extLst>
                <a:ext uri="{FF2B5EF4-FFF2-40B4-BE49-F238E27FC236}">
                  <a16:creationId xmlns:a16="http://schemas.microsoft.com/office/drawing/2014/main" id="{DFCE7A2C-AB22-0349-A721-7D3F76957A55}"/>
                </a:ext>
              </a:extLst>
            </p:cNvPr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101" name="Line">
              <a:extLst>
                <a:ext uri="{FF2B5EF4-FFF2-40B4-BE49-F238E27FC236}">
                  <a16:creationId xmlns:a16="http://schemas.microsoft.com/office/drawing/2014/main" id="{F1244581-D850-924C-8D95-CBB2D89A2CCF}"/>
                </a:ext>
              </a:extLst>
            </p:cNvPr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102" name="Line">
              <a:extLst>
                <a:ext uri="{FF2B5EF4-FFF2-40B4-BE49-F238E27FC236}">
                  <a16:creationId xmlns:a16="http://schemas.microsoft.com/office/drawing/2014/main" id="{8DC44057-E8DA-8343-8FB8-C3BC44092B19}"/>
                </a:ext>
              </a:extLst>
            </p:cNvPr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2D2FA8D-B69C-8649-97B9-084F159FDD88}"/>
              </a:ext>
            </a:extLst>
          </p:cNvPr>
          <p:cNvSpPr/>
          <p:nvPr/>
        </p:nvSpPr>
        <p:spPr>
          <a:xfrm>
            <a:off x="198734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8D38100-5602-7A4F-AE0A-2D66E7755B21}"/>
              </a:ext>
            </a:extLst>
          </p:cNvPr>
          <p:cNvSpPr/>
          <p:nvPr/>
        </p:nvSpPr>
        <p:spPr>
          <a:xfrm>
            <a:off x="328645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8A68AC6-19E3-C54A-A168-622E54155BD0}"/>
              </a:ext>
            </a:extLst>
          </p:cNvPr>
          <p:cNvSpPr/>
          <p:nvPr/>
        </p:nvSpPr>
        <p:spPr>
          <a:xfrm>
            <a:off x="719603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3EE616C-3485-EC41-82D4-CE3291560908}"/>
              </a:ext>
            </a:extLst>
          </p:cNvPr>
          <p:cNvSpPr/>
          <p:nvPr/>
        </p:nvSpPr>
        <p:spPr>
          <a:xfrm>
            <a:off x="3289164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D424546-B288-F144-884F-625B220DCE5E}"/>
              </a:ext>
            </a:extLst>
          </p:cNvPr>
          <p:cNvSpPr/>
          <p:nvPr/>
        </p:nvSpPr>
        <p:spPr>
          <a:xfrm>
            <a:off x="5903491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296BFAF-EC1D-5E4F-92A5-51074F916208}"/>
              </a:ext>
            </a:extLst>
          </p:cNvPr>
          <p:cNvSpPr txBox="1"/>
          <p:nvPr/>
        </p:nvSpPr>
        <p:spPr>
          <a:xfrm>
            <a:off x="5918335" y="3183434"/>
            <a:ext cx="3590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  <a:latin typeface="Helvetica" pitchFamily="2" charset="0"/>
                <a:sym typeface="Helvetica Light"/>
              </a:rPr>
              <a:t>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DAE5951-04AD-ED42-A867-FCBD29BD3D50}"/>
              </a:ext>
            </a:extLst>
          </p:cNvPr>
          <p:cNvSpPr txBox="1"/>
          <p:nvPr/>
        </p:nvSpPr>
        <p:spPr>
          <a:xfrm>
            <a:off x="1087817" y="3973108"/>
            <a:ext cx="10013318" cy="748161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2880" tIns="91440" rIns="182880" bIns="91440" numCol="1" spcCol="38100" rtlCol="0" anchor="ctr">
            <a:noAutofit/>
          </a:bodyPr>
          <a:lstStyle/>
          <a:p>
            <a:pPr algn="ctr" defTabSz="825500" hangingPunct="0"/>
            <a:r>
              <a:rPr lang="en-US" sz="2800" dirty="0">
                <a:solidFill>
                  <a:srgbClr val="C00000"/>
                </a:solidFill>
                <a:sym typeface="Helvetica Light"/>
              </a:rPr>
              <a:t>What is the minimum </a:t>
            </a:r>
            <a:r>
              <a:rPr lang="en-US" sz="2800" i="1" dirty="0">
                <a:solidFill>
                  <a:schemeClr val="accent1"/>
                </a:solidFill>
                <a:sym typeface="Helvetica Light"/>
              </a:rPr>
              <a:t>d</a:t>
            </a:r>
            <a:r>
              <a:rPr lang="en-US" sz="2800" dirty="0">
                <a:solidFill>
                  <a:schemeClr val="accent1"/>
                </a:solidFill>
                <a:sym typeface="Helvetica Light"/>
              </a:rPr>
              <a:t> </a:t>
            </a:r>
            <a:r>
              <a:rPr lang="en-US" sz="2800" dirty="0">
                <a:solidFill>
                  <a:srgbClr val="C00000"/>
                </a:solidFill>
                <a:sym typeface="Helvetica Light"/>
              </a:rPr>
              <a:t> for achieving zero queueing delay?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BFFA972-A6A3-A642-870A-B6ED5D56D82C}"/>
              </a:ext>
            </a:extLst>
          </p:cNvPr>
          <p:cNvSpPr txBox="1"/>
          <p:nvPr/>
        </p:nvSpPr>
        <p:spPr>
          <a:xfrm>
            <a:off x="8579497" y="2561989"/>
            <a:ext cx="256480" cy="47192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i="1" dirty="0">
                <a:solidFill>
                  <a:schemeClr val="accent1"/>
                </a:solidFill>
                <a:sym typeface="Helvetica Light"/>
              </a:rPr>
              <a:t>k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Helvetica Ligh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34931D0-6418-AA48-BC2E-FA189ADC0206}"/>
              </a:ext>
            </a:extLst>
          </p:cNvPr>
          <p:cNvSpPr txBox="1"/>
          <p:nvPr/>
        </p:nvSpPr>
        <p:spPr>
          <a:xfrm>
            <a:off x="7400317" y="3124633"/>
            <a:ext cx="26513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sample </a:t>
            </a:r>
            <a:r>
              <a:rPr lang="en-US" sz="2400" i="1" dirty="0" err="1">
                <a:solidFill>
                  <a:schemeClr val="accent1"/>
                </a:solidFill>
                <a:sym typeface="Helvetica Light"/>
              </a:rPr>
              <a:t>kd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 queues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6CFDF41-793B-E241-9543-C26B1AAC5C90}"/>
              </a:ext>
            </a:extLst>
          </p:cNvPr>
          <p:cNvSpPr txBox="1"/>
          <p:nvPr/>
        </p:nvSpPr>
        <p:spPr>
          <a:xfrm>
            <a:off x="1099739" y="4773168"/>
            <a:ext cx="10001396" cy="748161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2880" tIns="91440" rIns="182880" bIns="91440" numCol="1" spcCol="38100" rtlCol="0" anchor="ctr">
            <a:noAutofit/>
          </a:bodyPr>
          <a:lstStyle/>
          <a:p>
            <a:pPr algn="ctr" defTabSz="825500" hangingPunct="0"/>
            <a:r>
              <a:rPr lang="en-US" sz="2800" dirty="0">
                <a:solidFill>
                  <a:schemeClr val="tx1"/>
                </a:solidFill>
                <a:sym typeface="Helvetica Light"/>
              </a:rPr>
              <a:t>Easier or harder compared to non-parallel jobs?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621F1E71-443D-A840-BCFC-CF08055C6BED}"/>
              </a:ext>
            </a:extLst>
          </p:cNvPr>
          <p:cNvSpPr txBox="1">
            <a:spLocks/>
          </p:cNvSpPr>
          <p:nvPr/>
        </p:nvSpPr>
        <p:spPr>
          <a:xfrm>
            <a:off x="548641" y="1371600"/>
            <a:ext cx="4234160" cy="5106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35000" marR="0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952500" marR="0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7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58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90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4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825500" hangingPunct="0"/>
            <a:r>
              <a:rPr lang="en-US" kern="0">
                <a:solidFill>
                  <a:schemeClr val="tx1"/>
                </a:solidFill>
              </a:rPr>
              <a:t>Job delay: job not done until </a:t>
            </a:r>
            <a:r>
              <a:rPr lang="en-US" kern="0">
                <a:solidFill>
                  <a:srgbClr val="C00000"/>
                </a:solidFill>
              </a:rPr>
              <a:t>all</a:t>
            </a:r>
            <a:r>
              <a:rPr lang="en-US" kern="0">
                <a:solidFill>
                  <a:schemeClr val="tx1"/>
                </a:solidFill>
              </a:rPr>
              <a:t> its tasks are done</a:t>
            </a:r>
            <a:endParaRPr lang="en-US" kern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E58ADE-ED17-A84D-9541-412190A8D4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0189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Results</a:t>
            </a:r>
            <a:endParaRPr lang="en-US" baseline="30000" dirty="0"/>
          </a:p>
        </p:txBody>
      </p:sp>
      <p:sp>
        <p:nvSpPr>
          <p:cNvPr id="74" name="Rounded Rectangle 73"/>
          <p:cNvSpPr/>
          <p:nvPr/>
        </p:nvSpPr>
        <p:spPr>
          <a:xfrm>
            <a:off x="8042076" y="4135720"/>
            <a:ext cx="1339138" cy="42400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601446" y="4228553"/>
            <a:ext cx="238341" cy="23834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226406" y="4228553"/>
            <a:ext cx="238341" cy="23834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976486" y="4228553"/>
            <a:ext cx="238341" cy="23834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6434" y="4112495"/>
            <a:ext cx="215443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1"/>
                </a:solidFill>
                <a:sym typeface="Helvetica Light"/>
              </a:rPr>
              <a:t>job has </a:t>
            </a:r>
            <a:r>
              <a:rPr lang="en-US" sz="2400" i="1" dirty="0">
                <a:solidFill>
                  <a:schemeClr val="accent1"/>
                </a:solidFill>
                <a:sym typeface="Helvetica Light"/>
              </a:rPr>
              <a:t>k</a:t>
            </a:r>
            <a:r>
              <a:rPr lang="en-US" sz="2400" dirty="0">
                <a:solidFill>
                  <a:schemeClr val="accent1"/>
                </a:solidFill>
                <a:sym typeface="Helvetica Light"/>
              </a:rPr>
              <a:t> tasks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Helvetica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E6E060-7826-124C-8FD4-C22086E52801}"/>
              </a:ext>
            </a:extLst>
          </p:cNvPr>
          <p:cNvGrpSpPr/>
          <p:nvPr/>
        </p:nvGrpSpPr>
        <p:grpSpPr>
          <a:xfrm>
            <a:off x="5832238" y="5044781"/>
            <a:ext cx="5818938" cy="1193027"/>
            <a:chOff x="3185291" y="4928192"/>
            <a:chExt cx="5818938" cy="1193027"/>
          </a:xfrm>
        </p:grpSpPr>
        <p:pic>
          <p:nvPicPr>
            <p:cNvPr id="22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4036060" y="5723575"/>
              <a:ext cx="662059" cy="39764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4886828" y="5723575"/>
              <a:ext cx="662059" cy="39764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4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5737598" y="5723575"/>
              <a:ext cx="662059" cy="39764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6588367" y="5723575"/>
              <a:ext cx="662059" cy="39764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3185291" y="5723575"/>
              <a:ext cx="662059" cy="397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8342170" y="5723575"/>
              <a:ext cx="662059" cy="397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7359782" y="5575605"/>
              <a:ext cx="345752" cy="46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000" dirty="0"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...</a:t>
              </a:r>
              <a:endParaRPr kumimoji="0" lang="en-US" sz="4000" u="none" strike="noStrike" cap="none" spc="0" normalizeH="0" baseline="0" dirty="0">
                <a:ln>
                  <a:noFill/>
                </a:ln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29358" y="5575605"/>
              <a:ext cx="345752" cy="46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000" dirty="0"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...</a:t>
              </a:r>
              <a:endParaRPr kumimoji="0" lang="en-US" sz="4000" u="none" strike="noStrike" cap="none" spc="0" normalizeH="0" baseline="0" dirty="0">
                <a:ln>
                  <a:noFill/>
                </a:ln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36251" y="5735406"/>
              <a:ext cx="159818" cy="267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1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4659" y="5735406"/>
              <a:ext cx="159819" cy="267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2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41558" y="5735406"/>
              <a:ext cx="159819" cy="267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3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88717" y="5735406"/>
              <a:ext cx="159819" cy="267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4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39486" y="5735406"/>
              <a:ext cx="159819" cy="267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5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28929" y="5663926"/>
              <a:ext cx="28854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i="1" dirty="0">
                  <a:solidFill>
                    <a:schemeClr val="accent1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N</a:t>
              </a:r>
              <a:endParaRPr kumimoji="0" lang="en-US" sz="2000" b="0" i="1" u="none" strike="noStrike" cap="none" spc="0" normalizeH="0" baseline="3000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94264" y="5429348"/>
              <a:ext cx="238341" cy="2383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346462" y="4928193"/>
              <a:ext cx="333677" cy="772611"/>
              <a:chOff x="1909329" y="3867665"/>
              <a:chExt cx="512064" cy="1185657"/>
            </a:xfrm>
          </p:grpSpPr>
          <p:sp>
            <p:nvSpPr>
              <p:cNvPr id="71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  <p:sp>
            <p:nvSpPr>
              <p:cNvPr id="72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  <p:sp>
            <p:nvSpPr>
              <p:cNvPr id="73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040188" y="4928193"/>
              <a:ext cx="333677" cy="772611"/>
              <a:chOff x="1909329" y="3867665"/>
              <a:chExt cx="512064" cy="1185657"/>
            </a:xfrm>
          </p:grpSpPr>
          <p:sp>
            <p:nvSpPr>
              <p:cNvPr id="67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  <p:sp>
            <p:nvSpPr>
              <p:cNvPr id="68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  <p:sp>
            <p:nvSpPr>
              <p:cNvPr id="70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198951" y="4928193"/>
              <a:ext cx="333677" cy="772611"/>
              <a:chOff x="1909329" y="3867665"/>
              <a:chExt cx="512064" cy="1185657"/>
            </a:xfrm>
          </p:grpSpPr>
          <p:sp>
            <p:nvSpPr>
              <p:cNvPr id="64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  <p:sp>
            <p:nvSpPr>
              <p:cNvPr id="65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  <p:sp>
            <p:nvSpPr>
              <p:cNvPr id="66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897860" y="4928192"/>
              <a:ext cx="333677" cy="772611"/>
              <a:chOff x="1909329" y="3867665"/>
              <a:chExt cx="512064" cy="1185657"/>
            </a:xfrm>
          </p:grpSpPr>
          <p:sp>
            <p:nvSpPr>
              <p:cNvPr id="61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  <p:sp>
            <p:nvSpPr>
              <p:cNvPr id="62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  <p:sp>
            <p:nvSpPr>
              <p:cNvPr id="63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96435" y="5429348"/>
              <a:ext cx="238341" cy="2383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748634" y="4928193"/>
              <a:ext cx="333677" cy="772611"/>
              <a:chOff x="1909329" y="3867665"/>
              <a:chExt cx="512064" cy="1185657"/>
            </a:xfrm>
          </p:grpSpPr>
          <p:sp>
            <p:nvSpPr>
              <p:cNvPr id="58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  <p:sp>
            <p:nvSpPr>
              <p:cNvPr id="59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  <p:sp>
            <p:nvSpPr>
              <p:cNvPr id="60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8500558" y="4931154"/>
              <a:ext cx="333677" cy="772611"/>
              <a:chOff x="1909329" y="3867665"/>
              <a:chExt cx="512064" cy="1185657"/>
            </a:xfrm>
          </p:grpSpPr>
          <p:sp>
            <p:nvSpPr>
              <p:cNvPr id="55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  <p:sp>
            <p:nvSpPr>
              <p:cNvPr id="56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  <p:sp>
            <p:nvSpPr>
              <p:cNvPr id="57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3397299" y="5157892"/>
              <a:ext cx="238341" cy="2383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243841" y="5429348"/>
              <a:ext cx="238341" cy="2383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91446" y="5157892"/>
              <a:ext cx="238341" cy="2383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45606" y="5157892"/>
              <a:ext cx="238341" cy="2383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49184" y="5429348"/>
              <a:ext cx="238341" cy="2383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</p:grpSp>
      <p:sp>
        <p:nvSpPr>
          <p:cNvPr id="20" name="Down Arrow 19"/>
          <p:cNvSpPr/>
          <p:nvPr/>
        </p:nvSpPr>
        <p:spPr>
          <a:xfrm>
            <a:off x="8550567" y="3516593"/>
            <a:ext cx="347614" cy="568741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961558" y="3539092"/>
                <a:ext cx="3194346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 hangingPunct="0"/>
                <a:r>
                  <a:rPr lang="en-US" dirty="0">
                    <a:solidFill>
                      <a:schemeClr val="accent1"/>
                    </a:solidFill>
                    <a:sym typeface="Helvetica Light"/>
                  </a:rPr>
                  <a:t>load: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𝜆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𝛼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, 0&lt;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𝛼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&lt;0.5</m:t>
                    </m:r>
                  </m:oMath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558" y="3539092"/>
                <a:ext cx="3194346" cy="379591"/>
              </a:xfrm>
              <a:prstGeom prst="rect">
                <a:avLst/>
              </a:prstGeom>
              <a:blipFill>
                <a:blip r:embed="rId4"/>
                <a:stretch>
                  <a:fillRect l="-2767" t="-6452" r="-395" b="-2258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Placeholder 2">
                <a:extLst>
                  <a:ext uri="{FF2B5EF4-FFF2-40B4-BE49-F238E27FC236}">
                    <a16:creationId xmlns:a16="http://schemas.microsoft.com/office/drawing/2014/main" id="{49D45D26-00CA-3445-BF4F-5CBD96C4A79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8640" y="1371600"/>
                <a:ext cx="5880726" cy="51068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Zero queueing delay can be achieved when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</a:t>
                </a:r>
                <a:r>
                  <a:rPr lang="en-US" dirty="0"/>
                  <a:t>on-zero queueing delay happens when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den>
                                      </m:f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 Placeholder 2">
                <a:extLst>
                  <a:ext uri="{FF2B5EF4-FFF2-40B4-BE49-F238E27FC236}">
                    <a16:creationId xmlns:a16="http://schemas.microsoft.com/office/drawing/2014/main" id="{49D45D26-00CA-3445-BF4F-5CBD96C4A7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8640" y="1371600"/>
                <a:ext cx="5880726" cy="5106838"/>
              </a:xfrm>
              <a:blipFill>
                <a:blip r:embed="rId5"/>
                <a:stretch>
                  <a:fillRect l="-1078" t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ounded Rectangular Callout 80">
                <a:extLst>
                  <a:ext uri="{FF2B5EF4-FFF2-40B4-BE49-F238E27FC236}">
                    <a16:creationId xmlns:a16="http://schemas.microsoft.com/office/drawing/2014/main" id="{14598DAA-B432-2846-B836-1D3C2183C3C9}"/>
                  </a:ext>
                </a:extLst>
              </p:cNvPr>
              <p:cNvSpPr/>
              <p:nvPr/>
            </p:nvSpPr>
            <p:spPr>
              <a:xfrm flipH="1">
                <a:off x="6499738" y="1324648"/>
                <a:ext cx="4746505" cy="1651179"/>
              </a:xfrm>
              <a:prstGeom prst="wedgeRoundRectCallout">
                <a:avLst>
                  <a:gd name="adj1" fmla="val 46564"/>
                  <a:gd name="adj2" fmla="val 2187"/>
                  <a:gd name="adj3" fmla="val 16667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35000">
                    <a:schemeClr val="bg1">
                      <a:lumMod val="85000"/>
                    </a:schemeClr>
                  </a:gs>
                  <a:gs pos="99000">
                    <a:schemeClr val="bg1"/>
                  </a:gs>
                </a:gsLst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Non-parallel case lower bound: non-zero</a:t>
                </a:r>
                <a:r>
                  <a:rPr kumimoji="0" lang="en-US" sz="2400" b="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queueing when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81" name="Rounded Rectangular Callout 80">
                <a:extLst>
                  <a:ext uri="{FF2B5EF4-FFF2-40B4-BE49-F238E27FC236}">
                    <a16:creationId xmlns:a16="http://schemas.microsoft.com/office/drawing/2014/main" id="{14598DAA-B432-2846-B836-1D3C2183C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99738" y="1324648"/>
                <a:ext cx="4746505" cy="1651179"/>
              </a:xfrm>
              <a:prstGeom prst="wedgeRoundRectCallout">
                <a:avLst>
                  <a:gd name="adj1" fmla="val 46564"/>
                  <a:gd name="adj2" fmla="val 2187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05F03-2D4B-ED40-B70E-DA485F76AE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7943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uiExpand="1" build="p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F4EE-5598-B04C-98BA-25043DE7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3FF16-3F58-7F43-9A7E-D1F2676B6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Theory for scheduling and resource orchestration</a:t>
            </a:r>
          </a:p>
          <a:p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Achieving zero queueing delay for parallel jobs</a:t>
            </a:r>
          </a:p>
          <a:p>
            <a:r>
              <a:rPr lang="en-US" dirty="0">
                <a:latin typeface="Helvetica Light" charset="0"/>
              </a:rPr>
              <a:t>Job dispatching with unknown service rates</a:t>
            </a:r>
          </a:p>
          <a:p>
            <a:r>
              <a:rPr lang="en-US" dirty="0">
                <a:latin typeface="Helvetica Light" charset="0"/>
              </a:rPr>
              <a:t>Conclusions and future directions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3444-9BF4-D94D-89A4-724115A3D3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0885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EFFFF-8160-8949-87F9-8D9CC1442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Utilizing the parallel structure reduces the sampling overhead needed for achieving zero queueing delay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933B5-F293-7544-9131-D6B25172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 message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A3782-856E-9246-A80C-3CAE128B44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19</a:t>
            </a:fld>
            <a:endParaRPr lang="uk-UA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6F476D-8452-7C48-83DB-EE6050BE07EF}"/>
              </a:ext>
            </a:extLst>
          </p:cNvPr>
          <p:cNvGrpSpPr/>
          <p:nvPr/>
        </p:nvGrpSpPr>
        <p:grpSpPr>
          <a:xfrm>
            <a:off x="589657" y="2187626"/>
            <a:ext cx="5666848" cy="4174504"/>
            <a:chOff x="6436079" y="2195646"/>
            <a:chExt cx="5666848" cy="4174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DE35E81-2040-DD47-A719-5277145BB739}"/>
                    </a:ext>
                  </a:extLst>
                </p:cNvPr>
                <p:cNvSpPr txBox="1"/>
                <p:nvPr/>
              </p:nvSpPr>
              <p:spPr>
                <a:xfrm>
                  <a:off x="6606590" y="2401581"/>
                  <a:ext cx="4545160" cy="143244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:r>
                    <a:rPr lang="en-US" sz="2400" dirty="0">
                      <a:solidFill>
                        <a:srgbClr val="C00000"/>
                      </a:solidFill>
                      <a:sym typeface="Helvetica Light"/>
                    </a:rPr>
                    <a:t>Parallel:</a:t>
                  </a:r>
                </a:p>
                <a:p>
                  <a:pPr algn="ctr" defTabSz="825500" hangingPunct="0"/>
                  <a:r>
                    <a:rPr lang="en-US" sz="2400" dirty="0">
                      <a:solidFill>
                        <a:schemeClr val="accent1"/>
                      </a:solidFill>
                      <a:sym typeface="Helvetica Light"/>
                    </a:rPr>
                    <a:t>Zero queueing is possible when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𝑑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𝜔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𝜆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𝑘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DE35E81-2040-DD47-A719-5277145BB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6590" y="2401581"/>
                  <a:ext cx="4545160" cy="1432443"/>
                </a:xfrm>
                <a:prstGeom prst="rect">
                  <a:avLst/>
                </a:prstGeom>
                <a:blipFill>
                  <a:blip r:embed="rId3"/>
                  <a:stretch>
                    <a:fillRect l="-2235" t="-2632" r="-3911" b="-35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B88745C-EDB0-3441-A308-60846CC940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80976" y="2195646"/>
              <a:ext cx="5521951" cy="3939993"/>
              <a:chOff x="1661994" y="-1831243"/>
              <a:chExt cx="10553025" cy="7529739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0389A2C3-225E-C642-B1FF-8FBCFAB8346A}"/>
                  </a:ext>
                </a:extLst>
              </p:cNvPr>
              <p:cNvGrpSpPr/>
              <p:nvPr/>
            </p:nvGrpSpPr>
            <p:grpSpPr>
              <a:xfrm>
                <a:off x="1661994" y="1512846"/>
                <a:ext cx="10553025" cy="4185650"/>
                <a:chOff x="1661994" y="1512846"/>
                <a:chExt cx="10553025" cy="4185650"/>
              </a:xfrm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C711F538-58A1-AF43-8A0D-C3F6DCA6C9AD}"/>
                    </a:ext>
                  </a:extLst>
                </p:cNvPr>
                <p:cNvGrpSpPr/>
                <p:nvPr/>
              </p:nvGrpSpPr>
              <p:grpSpPr>
                <a:xfrm>
                  <a:off x="5053234" y="2472610"/>
                  <a:ext cx="2055054" cy="650683"/>
                  <a:chOff x="5060983" y="2697842"/>
                  <a:chExt cx="2055054" cy="650683"/>
                </a:xfrm>
              </p:grpSpPr>
              <p:sp>
                <p:nvSpPr>
                  <p:cNvPr id="177" name="Rounded Rectangle 176">
                    <a:extLst>
                      <a:ext uri="{FF2B5EF4-FFF2-40B4-BE49-F238E27FC236}">
                        <a16:creationId xmlns:a16="http://schemas.microsoft.com/office/drawing/2014/main" id="{7609C235-6152-7648-9EEF-0DD09FCF0FF5}"/>
                      </a:ext>
                    </a:extLst>
                  </p:cNvPr>
                  <p:cNvSpPr/>
                  <p:nvPr/>
                </p:nvSpPr>
                <p:spPr>
                  <a:xfrm>
                    <a:off x="5060983" y="2697842"/>
                    <a:ext cx="2055054" cy="650683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358A2B33-6230-EF46-A0CA-B47C6C33A064}"/>
                      </a:ext>
                    </a:extLst>
                  </p:cNvPr>
                  <p:cNvSpPr/>
                  <p:nvPr/>
                </p:nvSpPr>
                <p:spPr>
                  <a:xfrm>
                    <a:off x="5919397" y="2840304"/>
                    <a:ext cx="365760" cy="365760"/>
                  </a:xfrm>
                  <a:prstGeom prst="rect">
                    <a:avLst/>
                  </a:prstGeom>
                  <a:solidFill>
                    <a:srgbClr val="00CC99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1" vertOverflow="overflow" horzOverflow="overflow" vert="horz" wrap="square" lIns="50800" tIns="27432" rIns="50800" bIns="50800" numCol="1" spcCol="38100" rtlCol="0" anchor="ctr">
                    <a:no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" charset="0"/>
                      <a:ea typeface="Helvetica" charset="0"/>
                      <a:cs typeface="Helvetica" charset="0"/>
                      <a:sym typeface="Helvetica Light"/>
                    </a:endParaRPr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44F464E6-1D80-7447-8229-1E2879B36271}"/>
                      </a:ext>
                    </a:extLst>
                  </p:cNvPr>
                  <p:cNvSpPr/>
                  <p:nvPr/>
                </p:nvSpPr>
                <p:spPr>
                  <a:xfrm>
                    <a:off x="5343858" y="2840304"/>
                    <a:ext cx="365760" cy="365760"/>
                  </a:xfrm>
                  <a:prstGeom prst="rect">
                    <a:avLst/>
                  </a:prstGeom>
                  <a:solidFill>
                    <a:srgbClr val="00CC99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1" vertOverflow="overflow" horzOverflow="overflow" vert="horz" wrap="square" lIns="50800" tIns="27432" rIns="50800" bIns="50800" numCol="1" spcCol="38100" rtlCol="0" anchor="ctr">
                    <a:no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" charset="0"/>
                      <a:ea typeface="Helvetica" charset="0"/>
                      <a:cs typeface="Helvetica" charset="0"/>
                      <a:sym typeface="Helvetica Light"/>
                    </a:endParaRPr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A7208248-5CD5-A34B-A8D2-8EC1A96BA7EE}"/>
                      </a:ext>
                    </a:extLst>
                  </p:cNvPr>
                  <p:cNvSpPr/>
                  <p:nvPr/>
                </p:nvSpPr>
                <p:spPr>
                  <a:xfrm>
                    <a:off x="6494937" y="2840304"/>
                    <a:ext cx="365760" cy="365760"/>
                  </a:xfrm>
                  <a:prstGeom prst="rect">
                    <a:avLst/>
                  </a:prstGeom>
                  <a:solidFill>
                    <a:srgbClr val="00CC99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1" vertOverflow="overflow" horzOverflow="overflow" vert="horz" wrap="square" lIns="50800" tIns="27432" rIns="50800" bIns="50800" numCol="1" spcCol="38100" rtlCol="0" anchor="ctr">
                    <a:no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" charset="0"/>
                      <a:ea typeface="Helvetica" charset="0"/>
                      <a:cs typeface="Helvetica" charset="0"/>
                      <a:sym typeface="Helvetica Light"/>
                    </a:endParaRPr>
                  </a:p>
                </p:txBody>
              </p:sp>
            </p:grp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DE6BCDDE-ECA0-7D4A-B346-C3B8BE774C05}"/>
                    </a:ext>
                  </a:extLst>
                </p:cNvPr>
                <p:cNvSpPr txBox="1"/>
                <p:nvPr/>
              </p:nvSpPr>
              <p:spPr>
                <a:xfrm>
                  <a:off x="7244506" y="2407321"/>
                  <a:ext cx="4970513" cy="74819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rgbClr val="000000"/>
                      </a:solidFill>
                      <a:sym typeface="Helvetica Light"/>
                    </a:rPr>
                    <a:t>“job with </a:t>
                  </a:r>
                  <a:r>
                    <a:rPr lang="en-US" i="1" dirty="0">
                      <a:solidFill>
                        <a:srgbClr val="C00000"/>
                      </a:solidFill>
                      <a:sym typeface="Helvetica Light"/>
                    </a:rPr>
                    <a:t>k</a:t>
                  </a:r>
                  <a:r>
                    <a:rPr lang="en-US" dirty="0">
                      <a:solidFill>
                        <a:srgbClr val="000000"/>
                      </a:solidFill>
                      <a:sym typeface="Helvetica Light"/>
                    </a:rPr>
                    <a:t> tasks”</a:t>
                  </a:r>
                  <a:endPara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endParaRPr>
                </a:p>
              </p:txBody>
            </p:sp>
            <p:sp>
              <p:nvSpPr>
                <p:cNvPr id="135" name="Down Arrow 134">
                  <a:extLst>
                    <a:ext uri="{FF2B5EF4-FFF2-40B4-BE49-F238E27FC236}">
                      <a16:creationId xmlns:a16="http://schemas.microsoft.com/office/drawing/2014/main" id="{72300CF8-B957-6C46-9EAD-10CE5D9A2A4D}"/>
                    </a:ext>
                  </a:extLst>
                </p:cNvPr>
                <p:cNvSpPr/>
                <p:nvPr/>
              </p:nvSpPr>
              <p:spPr>
                <a:xfrm>
                  <a:off x="5844709" y="1512846"/>
                  <a:ext cx="499534" cy="817303"/>
                </a:xfrm>
                <a:prstGeom prst="downArrow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pic>
              <p:nvPicPr>
                <p:cNvPr id="136" name="server-icons-5.png" descr="server-icons-5.png">
                  <a:extLst>
                    <a:ext uri="{FF2B5EF4-FFF2-40B4-BE49-F238E27FC236}">
                      <a16:creationId xmlns:a16="http://schemas.microsoft.com/office/drawing/2014/main" id="{D9CC9391-A354-AA46-9A9E-3EB633B025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t="11604" b="28333"/>
                <a:stretch>
                  <a:fillRect/>
                </a:stretch>
              </p:blipFill>
              <p:spPr>
                <a:xfrm>
                  <a:off x="2967592" y="5088267"/>
                  <a:ext cx="1016001" cy="610229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137" name="server-icons-5.png" descr="server-icons-5.png">
                  <a:extLst>
                    <a:ext uri="{FF2B5EF4-FFF2-40B4-BE49-F238E27FC236}">
                      <a16:creationId xmlns:a16="http://schemas.microsoft.com/office/drawing/2014/main" id="{9C3267A4-4B85-E84A-AA47-99ACDD521D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t="11604" b="28333"/>
                <a:stretch>
                  <a:fillRect/>
                </a:stretch>
              </p:blipFill>
              <p:spPr>
                <a:xfrm>
                  <a:off x="4273190" y="5088267"/>
                  <a:ext cx="1016001" cy="610229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138" name="server-icons-5.png" descr="server-icons-5.png">
                  <a:extLst>
                    <a:ext uri="{FF2B5EF4-FFF2-40B4-BE49-F238E27FC236}">
                      <a16:creationId xmlns:a16="http://schemas.microsoft.com/office/drawing/2014/main" id="{BE955817-F390-2F43-B453-4F8CF3EC84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t="11604" b="28333"/>
                <a:stretch>
                  <a:fillRect/>
                </a:stretch>
              </p:blipFill>
              <p:spPr>
                <a:xfrm>
                  <a:off x="5578788" y="5088267"/>
                  <a:ext cx="1016001" cy="610229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139" name="server-icons-5.png" descr="server-icons-5.png">
                  <a:extLst>
                    <a:ext uri="{FF2B5EF4-FFF2-40B4-BE49-F238E27FC236}">
                      <a16:creationId xmlns:a16="http://schemas.microsoft.com/office/drawing/2014/main" id="{E415A109-5BF2-E94F-8504-F3A8AF9B2C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t="11604" b="28333"/>
                <a:stretch>
                  <a:fillRect/>
                </a:stretch>
              </p:blipFill>
              <p:spPr>
                <a:xfrm>
                  <a:off x="6884386" y="5088267"/>
                  <a:ext cx="1016001" cy="610229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140" name="server-icons-5.png" descr="server-icons-5.png">
                  <a:extLst>
                    <a:ext uri="{FF2B5EF4-FFF2-40B4-BE49-F238E27FC236}">
                      <a16:creationId xmlns:a16="http://schemas.microsoft.com/office/drawing/2014/main" id="{FBA3CF0C-B77D-0547-A599-249FB909CF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t="11604" b="28333"/>
                <a:stretch>
                  <a:fillRect/>
                </a:stretch>
              </p:blipFill>
              <p:spPr>
                <a:xfrm>
                  <a:off x="1661994" y="5088267"/>
                  <a:ext cx="1016001" cy="6102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41" name="server-icons-5.png" descr="server-icons-5.png">
                  <a:extLst>
                    <a:ext uri="{FF2B5EF4-FFF2-40B4-BE49-F238E27FC236}">
                      <a16:creationId xmlns:a16="http://schemas.microsoft.com/office/drawing/2014/main" id="{2F46080C-FA12-CB4E-A882-E77426D170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t="11604" b="28333"/>
                <a:stretch>
                  <a:fillRect/>
                </a:stretch>
              </p:blipFill>
              <p:spPr>
                <a:xfrm>
                  <a:off x="9575790" y="5088267"/>
                  <a:ext cx="1016001" cy="6102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20B2DE20-6FFA-5A48-96A6-F3ABD0D1D399}"/>
                    </a:ext>
                  </a:extLst>
                </p:cNvPr>
                <p:cNvSpPr txBox="1"/>
                <p:nvPr/>
              </p:nvSpPr>
              <p:spPr>
                <a:xfrm>
                  <a:off x="8068207" y="4861191"/>
                  <a:ext cx="530594" cy="7181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4000" dirty="0">
                      <a:latin typeface="Helvetica" charset="0"/>
                      <a:ea typeface="Helvetica" charset="0"/>
                      <a:cs typeface="Helvetica" charset="0"/>
                      <a:sym typeface="Helvetica Light"/>
                    </a:rPr>
                    <a:t>...</a:t>
                  </a:r>
                  <a:endParaRPr kumimoji="0" lang="en-US" sz="4000" u="none" strike="noStrike" cap="none" spc="0" normalizeH="0" baseline="0" dirty="0">
                    <a:ln>
                      <a:noFill/>
                    </a:ln>
                    <a:effectLst/>
                    <a:uFillTx/>
                    <a:latin typeface="Helvetica" charset="0"/>
                    <a:ea typeface="Helvetica" charset="0"/>
                    <a:cs typeface="Helvetica" charset="0"/>
                    <a:sym typeface="Helvetica Light"/>
                  </a:endParaRP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7D4F54A9-D000-4840-B151-9337C725A325}"/>
                    </a:ext>
                  </a:extLst>
                </p:cNvPr>
                <p:cNvSpPr txBox="1"/>
                <p:nvPr/>
              </p:nvSpPr>
              <p:spPr>
                <a:xfrm>
                  <a:off x="8788823" y="4861190"/>
                  <a:ext cx="530594" cy="7181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4000" dirty="0">
                      <a:latin typeface="Helvetica" charset="0"/>
                      <a:ea typeface="Helvetica" charset="0"/>
                      <a:cs typeface="Helvetica" charset="0"/>
                      <a:sym typeface="Helvetica Light"/>
                    </a:rPr>
                    <a:t>...</a:t>
                  </a:r>
                  <a:endParaRPr kumimoji="0" lang="en-US" sz="4000" u="none" strike="noStrike" cap="none" spc="0" normalizeH="0" baseline="0" dirty="0">
                    <a:ln>
                      <a:noFill/>
                    </a:ln>
                    <a:effectLst/>
                    <a:uFillTx/>
                    <a:latin typeface="Helvetica" charset="0"/>
                    <a:ea typeface="Helvetica" charset="0"/>
                    <a:cs typeface="Helvetica" charset="0"/>
                    <a:sym typeface="Helvetica Light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8D209932-EE2D-7149-91BC-E6F72907C641}"/>
                    </a:ext>
                  </a:extLst>
                </p:cNvPr>
                <p:cNvSpPr/>
                <p:nvPr/>
              </p:nvSpPr>
              <p:spPr>
                <a:xfrm>
                  <a:off x="1982686" y="4636743"/>
                  <a:ext cx="365760" cy="36576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1" vertOverflow="overflow" horzOverflow="overflow" vert="horz" wrap="square" lIns="50800" tIns="27432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" charset="0"/>
                    <a:ea typeface="Helvetica" charset="0"/>
                    <a:cs typeface="Helvetica" charset="0"/>
                    <a:sym typeface="Helvetica Light"/>
                  </a:endParaRPr>
                </a:p>
              </p:txBody>
            </p: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E4B2145B-25E8-FF46-8206-29F723B593C1}"/>
                    </a:ext>
                  </a:extLst>
                </p:cNvPr>
                <p:cNvGrpSpPr/>
                <p:nvPr/>
              </p:nvGrpSpPr>
              <p:grpSpPr>
                <a:xfrm>
                  <a:off x="1909329" y="3867665"/>
                  <a:ext cx="512064" cy="1185657"/>
                  <a:chOff x="1909329" y="3867665"/>
                  <a:chExt cx="512064" cy="1185657"/>
                </a:xfrm>
              </p:grpSpPr>
              <p:sp>
                <p:nvSpPr>
                  <p:cNvPr id="174" name="Line">
                    <a:extLst>
                      <a:ext uri="{FF2B5EF4-FFF2-40B4-BE49-F238E27FC236}">
                        <a16:creationId xmlns:a16="http://schemas.microsoft.com/office/drawing/2014/main" id="{E2026C39-9EA3-BE40-AE4A-D186E8535774}"/>
                      </a:ext>
                    </a:extLst>
                  </p:cNvPr>
                  <p:cNvSpPr/>
                  <p:nvPr/>
                </p:nvSpPr>
                <p:spPr>
                  <a:xfrm flipH="1">
                    <a:off x="1909329" y="5053322"/>
                    <a:ext cx="512064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  <p:sp>
                <p:nvSpPr>
                  <p:cNvPr id="175" name="Line">
                    <a:extLst>
                      <a:ext uri="{FF2B5EF4-FFF2-40B4-BE49-F238E27FC236}">
                        <a16:creationId xmlns:a16="http://schemas.microsoft.com/office/drawing/2014/main" id="{5954EAC9-7299-264F-92CF-83E0DCD4D20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2412963" y="3867665"/>
                    <a:ext cx="1" cy="118565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  <p:sp>
                <p:nvSpPr>
                  <p:cNvPr id="176" name="Line">
                    <a:extLst>
                      <a:ext uri="{FF2B5EF4-FFF2-40B4-BE49-F238E27FC236}">
                        <a16:creationId xmlns:a16="http://schemas.microsoft.com/office/drawing/2014/main" id="{8996AAA2-3965-1B45-841B-919BFA4DFC9A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918168" y="3867665"/>
                    <a:ext cx="0" cy="118565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02E66191-5606-7249-850D-59DCF180DBCD}"/>
                    </a:ext>
                  </a:extLst>
                </p:cNvPr>
                <p:cNvGrpSpPr/>
                <p:nvPr/>
              </p:nvGrpSpPr>
              <p:grpSpPr>
                <a:xfrm>
                  <a:off x="4508537" y="3867665"/>
                  <a:ext cx="512064" cy="1185657"/>
                  <a:chOff x="1909329" y="3867665"/>
                  <a:chExt cx="512064" cy="1185657"/>
                </a:xfrm>
              </p:grpSpPr>
              <p:sp>
                <p:nvSpPr>
                  <p:cNvPr id="171" name="Line">
                    <a:extLst>
                      <a:ext uri="{FF2B5EF4-FFF2-40B4-BE49-F238E27FC236}">
                        <a16:creationId xmlns:a16="http://schemas.microsoft.com/office/drawing/2014/main" id="{36887CEA-EE11-BD43-ABF6-D1C7EBB247C5}"/>
                      </a:ext>
                    </a:extLst>
                  </p:cNvPr>
                  <p:cNvSpPr/>
                  <p:nvPr/>
                </p:nvSpPr>
                <p:spPr>
                  <a:xfrm flipH="1">
                    <a:off x="1909329" y="5053322"/>
                    <a:ext cx="512064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  <p:sp>
                <p:nvSpPr>
                  <p:cNvPr id="172" name="Line">
                    <a:extLst>
                      <a:ext uri="{FF2B5EF4-FFF2-40B4-BE49-F238E27FC236}">
                        <a16:creationId xmlns:a16="http://schemas.microsoft.com/office/drawing/2014/main" id="{451E797F-68F6-F74F-A065-9D756B13595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2412963" y="3867665"/>
                    <a:ext cx="1" cy="118565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  <p:sp>
                <p:nvSpPr>
                  <p:cNvPr id="173" name="Line">
                    <a:extLst>
                      <a:ext uri="{FF2B5EF4-FFF2-40B4-BE49-F238E27FC236}">
                        <a16:creationId xmlns:a16="http://schemas.microsoft.com/office/drawing/2014/main" id="{BEA80164-AF83-7B4E-AD32-906EB57267F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918168" y="3867665"/>
                    <a:ext cx="0" cy="118565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AFD22989-9F51-5743-AC8A-ED08A2BA580B}"/>
                    </a:ext>
                  </a:extLst>
                </p:cNvPr>
                <p:cNvGrpSpPr/>
                <p:nvPr/>
              </p:nvGrpSpPr>
              <p:grpSpPr>
                <a:xfrm>
                  <a:off x="3217567" y="3867665"/>
                  <a:ext cx="512064" cy="1185657"/>
                  <a:chOff x="1909329" y="3867665"/>
                  <a:chExt cx="512064" cy="1185657"/>
                </a:xfrm>
              </p:grpSpPr>
              <p:sp>
                <p:nvSpPr>
                  <p:cNvPr id="168" name="Line">
                    <a:extLst>
                      <a:ext uri="{FF2B5EF4-FFF2-40B4-BE49-F238E27FC236}">
                        <a16:creationId xmlns:a16="http://schemas.microsoft.com/office/drawing/2014/main" id="{7E87E3DC-C516-EF4E-BA1A-C09E2FB0D174}"/>
                      </a:ext>
                    </a:extLst>
                  </p:cNvPr>
                  <p:cNvSpPr/>
                  <p:nvPr/>
                </p:nvSpPr>
                <p:spPr>
                  <a:xfrm flipH="1">
                    <a:off x="1909329" y="5053322"/>
                    <a:ext cx="512064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  <p:sp>
                <p:nvSpPr>
                  <p:cNvPr id="169" name="Line">
                    <a:extLst>
                      <a:ext uri="{FF2B5EF4-FFF2-40B4-BE49-F238E27FC236}">
                        <a16:creationId xmlns:a16="http://schemas.microsoft.com/office/drawing/2014/main" id="{4FD2C47E-B9CD-1340-96CA-2427ADB67B39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2412963" y="3867665"/>
                    <a:ext cx="1" cy="118565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  <p:sp>
                <p:nvSpPr>
                  <p:cNvPr id="170" name="Line">
                    <a:extLst>
                      <a:ext uri="{FF2B5EF4-FFF2-40B4-BE49-F238E27FC236}">
                        <a16:creationId xmlns:a16="http://schemas.microsoft.com/office/drawing/2014/main" id="{734AF4BA-5FA6-6646-A6D2-44B0FFA6B15E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918168" y="3867665"/>
                    <a:ext cx="0" cy="118565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4C8C9102-6778-B04B-9B4C-6BED6B83626D}"/>
                    </a:ext>
                  </a:extLst>
                </p:cNvPr>
                <p:cNvGrpSpPr/>
                <p:nvPr/>
              </p:nvGrpSpPr>
              <p:grpSpPr>
                <a:xfrm>
                  <a:off x="5824729" y="3867664"/>
                  <a:ext cx="512064" cy="1185657"/>
                  <a:chOff x="1909329" y="3867665"/>
                  <a:chExt cx="512064" cy="1185657"/>
                </a:xfrm>
              </p:grpSpPr>
              <p:sp>
                <p:nvSpPr>
                  <p:cNvPr id="165" name="Line">
                    <a:extLst>
                      <a:ext uri="{FF2B5EF4-FFF2-40B4-BE49-F238E27FC236}">
                        <a16:creationId xmlns:a16="http://schemas.microsoft.com/office/drawing/2014/main" id="{BD65417C-4D11-314A-BF51-4412C0B27E9A}"/>
                      </a:ext>
                    </a:extLst>
                  </p:cNvPr>
                  <p:cNvSpPr/>
                  <p:nvPr/>
                </p:nvSpPr>
                <p:spPr>
                  <a:xfrm flipH="1">
                    <a:off x="1909329" y="5053322"/>
                    <a:ext cx="512064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  <p:sp>
                <p:nvSpPr>
                  <p:cNvPr id="166" name="Line">
                    <a:extLst>
                      <a:ext uri="{FF2B5EF4-FFF2-40B4-BE49-F238E27FC236}">
                        <a16:creationId xmlns:a16="http://schemas.microsoft.com/office/drawing/2014/main" id="{13701B3F-E1E1-D346-940B-F56EFFF1BD2C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2412963" y="3867665"/>
                    <a:ext cx="1" cy="118565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  <p:sp>
                <p:nvSpPr>
                  <p:cNvPr id="167" name="Line">
                    <a:extLst>
                      <a:ext uri="{FF2B5EF4-FFF2-40B4-BE49-F238E27FC236}">
                        <a16:creationId xmlns:a16="http://schemas.microsoft.com/office/drawing/2014/main" id="{A2CCE3EF-63A4-D247-9752-38AED7B57C4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918168" y="3867665"/>
                    <a:ext cx="0" cy="118565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</p:grp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9CBFC2C8-6D6B-114A-BC4E-77CCB150C097}"/>
                    </a:ext>
                  </a:extLst>
                </p:cNvPr>
                <p:cNvSpPr/>
                <p:nvPr/>
              </p:nvSpPr>
              <p:spPr>
                <a:xfrm>
                  <a:off x="7203690" y="4636743"/>
                  <a:ext cx="365760" cy="36576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1" vertOverflow="overflow" horzOverflow="overflow" vert="horz" wrap="square" lIns="50800" tIns="27432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" charset="0"/>
                    <a:ea typeface="Helvetica" charset="0"/>
                    <a:cs typeface="Helvetica" charset="0"/>
                    <a:sym typeface="Helvetica Light"/>
                  </a:endParaRPr>
                </a:p>
              </p:txBody>
            </p: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7BD55598-5B20-904E-B351-F34B294CF0DF}"/>
                    </a:ext>
                  </a:extLst>
                </p:cNvPr>
                <p:cNvGrpSpPr/>
                <p:nvPr/>
              </p:nvGrpSpPr>
              <p:grpSpPr>
                <a:xfrm>
                  <a:off x="7130333" y="3867665"/>
                  <a:ext cx="512064" cy="1185657"/>
                  <a:chOff x="1909329" y="3867665"/>
                  <a:chExt cx="512064" cy="1185657"/>
                </a:xfrm>
              </p:grpSpPr>
              <p:sp>
                <p:nvSpPr>
                  <p:cNvPr id="162" name="Line">
                    <a:extLst>
                      <a:ext uri="{FF2B5EF4-FFF2-40B4-BE49-F238E27FC236}">
                        <a16:creationId xmlns:a16="http://schemas.microsoft.com/office/drawing/2014/main" id="{221A5C54-2D3F-9B40-ADBD-D8E323205A88}"/>
                      </a:ext>
                    </a:extLst>
                  </p:cNvPr>
                  <p:cNvSpPr/>
                  <p:nvPr/>
                </p:nvSpPr>
                <p:spPr>
                  <a:xfrm flipH="1">
                    <a:off x="1909329" y="5053322"/>
                    <a:ext cx="512064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  <p:sp>
                <p:nvSpPr>
                  <p:cNvPr id="163" name="Line">
                    <a:extLst>
                      <a:ext uri="{FF2B5EF4-FFF2-40B4-BE49-F238E27FC236}">
                        <a16:creationId xmlns:a16="http://schemas.microsoft.com/office/drawing/2014/main" id="{CCAED123-CCE9-0843-B463-D6EB8EAD212A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2412963" y="3867665"/>
                    <a:ext cx="1" cy="118565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  <p:sp>
                <p:nvSpPr>
                  <p:cNvPr id="164" name="Line">
                    <a:extLst>
                      <a:ext uri="{FF2B5EF4-FFF2-40B4-BE49-F238E27FC236}">
                        <a16:creationId xmlns:a16="http://schemas.microsoft.com/office/drawing/2014/main" id="{87A71232-FF72-A747-A81E-E51C0C6A8DF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918168" y="3867665"/>
                    <a:ext cx="0" cy="118565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5B4B1B1-E59F-514B-A041-2312E3A252DC}"/>
                    </a:ext>
                  </a:extLst>
                </p:cNvPr>
                <p:cNvGrpSpPr/>
                <p:nvPr/>
              </p:nvGrpSpPr>
              <p:grpSpPr>
                <a:xfrm>
                  <a:off x="9818852" y="3872210"/>
                  <a:ext cx="512064" cy="1185657"/>
                  <a:chOff x="1909329" y="3867665"/>
                  <a:chExt cx="512064" cy="1185657"/>
                </a:xfrm>
              </p:grpSpPr>
              <p:sp>
                <p:nvSpPr>
                  <p:cNvPr id="159" name="Line">
                    <a:extLst>
                      <a:ext uri="{FF2B5EF4-FFF2-40B4-BE49-F238E27FC236}">
                        <a16:creationId xmlns:a16="http://schemas.microsoft.com/office/drawing/2014/main" id="{2743F48B-3CC6-5F4B-B500-4D71638976A7}"/>
                      </a:ext>
                    </a:extLst>
                  </p:cNvPr>
                  <p:cNvSpPr/>
                  <p:nvPr/>
                </p:nvSpPr>
                <p:spPr>
                  <a:xfrm flipH="1">
                    <a:off x="1909329" y="5053322"/>
                    <a:ext cx="512064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  <p:sp>
                <p:nvSpPr>
                  <p:cNvPr id="160" name="Line">
                    <a:extLst>
                      <a:ext uri="{FF2B5EF4-FFF2-40B4-BE49-F238E27FC236}">
                        <a16:creationId xmlns:a16="http://schemas.microsoft.com/office/drawing/2014/main" id="{D07D882C-4A4B-564F-A039-16759A9B0AC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2412963" y="3867665"/>
                    <a:ext cx="1" cy="118565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  <p:sp>
                <p:nvSpPr>
                  <p:cNvPr id="161" name="Line">
                    <a:extLst>
                      <a:ext uri="{FF2B5EF4-FFF2-40B4-BE49-F238E27FC236}">
                        <a16:creationId xmlns:a16="http://schemas.microsoft.com/office/drawing/2014/main" id="{8BD2D5AA-79AE-4342-BAE6-841FF482773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918168" y="3867665"/>
                    <a:ext cx="0" cy="118565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5A5F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535353"/>
                        </a:solidFill>
                        <a:latin typeface="Gill Sans Light"/>
                        <a:ea typeface="Gill Sans Light"/>
                        <a:cs typeface="Gill Sans Light"/>
                        <a:sym typeface="Gill Sans Light"/>
                      </a:defRPr>
                    </a:pPr>
                    <a:endParaRPr sz="900"/>
                  </a:p>
                </p:txBody>
              </p:sp>
            </p:grp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D4DE6435-BE97-2B48-8505-27F84B5C613C}"/>
                    </a:ext>
                  </a:extLst>
                </p:cNvPr>
                <p:cNvSpPr/>
                <p:nvPr/>
              </p:nvSpPr>
              <p:spPr>
                <a:xfrm>
                  <a:off x="1987343" y="4220164"/>
                  <a:ext cx="365760" cy="36576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1" vertOverflow="overflow" horzOverflow="overflow" vert="horz" wrap="square" lIns="50800" tIns="27432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" charset="0"/>
                    <a:ea typeface="Helvetica" charset="0"/>
                    <a:cs typeface="Helvetica" charset="0"/>
                    <a:sym typeface="Helvetica Light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BABEAF84-0861-B247-B01B-0D9E287B603D}"/>
                    </a:ext>
                  </a:extLst>
                </p:cNvPr>
                <p:cNvSpPr/>
                <p:nvPr/>
              </p:nvSpPr>
              <p:spPr>
                <a:xfrm>
                  <a:off x="3286456" y="4636743"/>
                  <a:ext cx="365760" cy="36576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1" vertOverflow="overflow" horzOverflow="overflow" vert="horz" wrap="square" lIns="50800" tIns="27432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" charset="0"/>
                    <a:ea typeface="Helvetica" charset="0"/>
                    <a:cs typeface="Helvetica" charset="0"/>
                    <a:sym typeface="Helvetica Light"/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93CF6072-6526-2F47-9A61-DD0B2DEE3302}"/>
                    </a:ext>
                  </a:extLst>
                </p:cNvPr>
                <p:cNvSpPr/>
                <p:nvPr/>
              </p:nvSpPr>
              <p:spPr>
                <a:xfrm>
                  <a:off x="7196033" y="4220164"/>
                  <a:ext cx="365760" cy="36576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1" vertOverflow="overflow" horzOverflow="overflow" vert="horz" wrap="square" lIns="50800" tIns="27432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" charset="0"/>
                    <a:ea typeface="Helvetica" charset="0"/>
                    <a:cs typeface="Helvetica" charset="0"/>
                    <a:sym typeface="Helvetica Light"/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94393619-1FFF-2341-A291-B49AA52C5896}"/>
                    </a:ext>
                  </a:extLst>
                </p:cNvPr>
                <p:cNvSpPr/>
                <p:nvPr/>
              </p:nvSpPr>
              <p:spPr>
                <a:xfrm>
                  <a:off x="3289164" y="4220164"/>
                  <a:ext cx="365760" cy="36576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1" vertOverflow="overflow" horzOverflow="overflow" vert="horz" wrap="square" lIns="50800" tIns="27432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" charset="0"/>
                    <a:ea typeface="Helvetica" charset="0"/>
                    <a:cs typeface="Helvetica" charset="0"/>
                    <a:sym typeface="Helvetica Light"/>
                  </a:endParaRP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7A4AAA6E-CF49-8F4A-8E22-23F23DC98F11}"/>
                    </a:ext>
                  </a:extLst>
                </p:cNvPr>
                <p:cNvSpPr/>
                <p:nvPr/>
              </p:nvSpPr>
              <p:spPr>
                <a:xfrm>
                  <a:off x="5903491" y="4636743"/>
                  <a:ext cx="365760" cy="36576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1" vertOverflow="overflow" horzOverflow="overflow" vert="horz" wrap="square" lIns="50800" tIns="27432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" charset="0"/>
                    <a:ea typeface="Helvetica" charset="0"/>
                    <a:cs typeface="Helvetica" charset="0"/>
                    <a:sym typeface="Helvetica Light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825819AD-56E3-554F-9BB3-FE72A33BC12A}"/>
                    </a:ext>
                  </a:extLst>
                </p:cNvPr>
                <p:cNvSpPr txBox="1"/>
                <p:nvPr/>
              </p:nvSpPr>
              <p:spPr>
                <a:xfrm>
                  <a:off x="5918335" y="3183434"/>
                  <a:ext cx="359073" cy="6565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3600" dirty="0">
                      <a:solidFill>
                        <a:srgbClr val="C00000"/>
                      </a:solidFill>
                      <a:latin typeface="Helvetica" pitchFamily="2" charset="0"/>
                      <a:sym typeface="Helvetica Light"/>
                    </a:rPr>
                    <a:t>?</a:t>
                  </a:r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Helvetica" pitchFamily="2" charset="0"/>
                    <a:sym typeface="Helvetica Light"/>
                  </a:endParaRP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EB935A97-EE1E-DD4A-86F4-690765CCDB43}"/>
                  </a:ext>
                </a:extLst>
              </p:cNvPr>
              <p:cNvGrpSpPr/>
              <p:nvPr/>
            </p:nvGrpSpPr>
            <p:grpSpPr>
              <a:xfrm>
                <a:off x="2157844" y="-1831243"/>
                <a:ext cx="6630979" cy="5663962"/>
                <a:chOff x="2177938" y="-1291470"/>
                <a:chExt cx="6630979" cy="5663962"/>
              </a:xfrm>
            </p:grpSpPr>
            <p:cxnSp>
              <p:nvCxnSpPr>
                <p:cNvPr id="129" name="Straight Arrow Connector 128">
                  <a:extLst>
                    <a:ext uri="{FF2B5EF4-FFF2-40B4-BE49-F238E27FC236}">
                      <a16:creationId xmlns:a16="http://schemas.microsoft.com/office/drawing/2014/main" id="{41496556-F0E9-0D47-9884-B4D769959E4E}"/>
                    </a:ext>
                  </a:extLst>
                </p:cNvPr>
                <p:cNvCxnSpPr/>
                <p:nvPr/>
              </p:nvCxnSpPr>
              <p:spPr>
                <a:xfrm flipH="1">
                  <a:off x="2177938" y="3529469"/>
                  <a:ext cx="3341051" cy="809772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miter lim="400000"/>
                  <a:tailEnd type="stealth" w="lg" len="lg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0" name="Straight Arrow Connector 129">
                  <a:extLst>
                    <a:ext uri="{FF2B5EF4-FFF2-40B4-BE49-F238E27FC236}">
                      <a16:creationId xmlns:a16="http://schemas.microsoft.com/office/drawing/2014/main" id="{D0BE707D-1609-5B4B-82C5-B028F6E64B19}"/>
                    </a:ext>
                  </a:extLst>
                </p:cNvPr>
                <p:cNvCxnSpPr/>
                <p:nvPr/>
              </p:nvCxnSpPr>
              <p:spPr>
                <a:xfrm flipH="1">
                  <a:off x="4754881" y="3529469"/>
                  <a:ext cx="1339647" cy="843023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miter lim="400000"/>
                  <a:tailEnd type="stealth" w="lg" len="lg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1" name="Straight Arrow Connector 130">
                  <a:extLst>
                    <a:ext uri="{FF2B5EF4-FFF2-40B4-BE49-F238E27FC236}">
                      <a16:creationId xmlns:a16="http://schemas.microsoft.com/office/drawing/2014/main" id="{04F1E47B-F62C-8145-BBE0-F79BDCE9BACF}"/>
                    </a:ext>
                  </a:extLst>
                </p:cNvPr>
                <p:cNvCxnSpPr/>
                <p:nvPr/>
              </p:nvCxnSpPr>
              <p:spPr>
                <a:xfrm>
                  <a:off x="6670068" y="3529469"/>
                  <a:ext cx="710983" cy="822753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CC99"/>
                  </a:solidFill>
                  <a:prstDash val="solid"/>
                  <a:miter lim="400000"/>
                  <a:tailEnd type="stealth" w="lg" len="lg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32" name="Arc 131">
                  <a:extLst>
                    <a:ext uri="{FF2B5EF4-FFF2-40B4-BE49-F238E27FC236}">
                      <a16:creationId xmlns:a16="http://schemas.microsoft.com/office/drawing/2014/main" id="{40CB0C61-3227-7C44-BF64-7C5B5067A3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9030891">
                  <a:off x="3480779" y="-1291470"/>
                  <a:ext cx="5328138" cy="5328138"/>
                </a:xfrm>
                <a:prstGeom prst="arc">
                  <a:avLst>
                    <a:gd name="adj1" fmla="val 16200000"/>
                    <a:gd name="adj2" fmla="val 20123871"/>
                  </a:avLst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stealth" w="lg" len="lg"/>
                  <a:tailEnd type="none" w="lg" len="lg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45719" rIns="91439" bIns="45719" numCol="1" spcCol="38100" rtlCol="0" anchor="t">
                  <a:no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endParaRPr>
                </a:p>
              </p:txBody>
            </p:sp>
          </p:grp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EC768E4-AC5F-0B40-ABA5-248FC8297ED5}"/>
                </a:ext>
              </a:extLst>
            </p:cNvPr>
            <p:cNvSpPr/>
            <p:nvPr/>
          </p:nvSpPr>
          <p:spPr>
            <a:xfrm>
              <a:off x="6436079" y="2321371"/>
              <a:ext cx="5071181" cy="404877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C5F4F8-5854-E74C-8943-497B01EEF83F}"/>
              </a:ext>
            </a:extLst>
          </p:cNvPr>
          <p:cNvGrpSpPr/>
          <p:nvPr/>
        </p:nvGrpSpPr>
        <p:grpSpPr>
          <a:xfrm>
            <a:off x="6437872" y="2313351"/>
            <a:ext cx="5071181" cy="4048779"/>
            <a:chOff x="589657" y="2314075"/>
            <a:chExt cx="5071181" cy="4048779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D70239B-2701-2D41-A109-C6DFD4834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144" y="3944504"/>
              <a:ext cx="4674637" cy="2191135"/>
              <a:chOff x="1661994" y="1512846"/>
              <a:chExt cx="8929797" cy="4185650"/>
            </a:xfrm>
          </p:grpSpPr>
          <p:pic>
            <p:nvPicPr>
              <p:cNvPr id="4" name="server-icons-5.png" descr="server-icons-5.png">
                <a:extLst>
                  <a:ext uri="{FF2B5EF4-FFF2-40B4-BE49-F238E27FC236}">
                    <a16:creationId xmlns:a16="http://schemas.microsoft.com/office/drawing/2014/main" id="{5A7980D1-985C-2E43-84EE-E563A7CF7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11604" b="28333"/>
              <a:stretch>
                <a:fillRect/>
              </a:stretch>
            </p:blipFill>
            <p:spPr>
              <a:xfrm>
                <a:off x="2967592" y="5088267"/>
                <a:ext cx="1016001" cy="61022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5" name="server-icons-5.png" descr="server-icons-5.png">
                <a:extLst>
                  <a:ext uri="{FF2B5EF4-FFF2-40B4-BE49-F238E27FC236}">
                    <a16:creationId xmlns:a16="http://schemas.microsoft.com/office/drawing/2014/main" id="{CA7F0D1F-1EF9-9D40-A088-26C36AC2C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11604" b="28333"/>
              <a:stretch>
                <a:fillRect/>
              </a:stretch>
            </p:blipFill>
            <p:spPr>
              <a:xfrm>
                <a:off x="4273190" y="5088267"/>
                <a:ext cx="1016001" cy="61022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6" name="server-icons-5.png" descr="server-icons-5.png">
                <a:extLst>
                  <a:ext uri="{FF2B5EF4-FFF2-40B4-BE49-F238E27FC236}">
                    <a16:creationId xmlns:a16="http://schemas.microsoft.com/office/drawing/2014/main" id="{1DC63F42-6CAF-1049-A224-040CCAED2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11604" b="28333"/>
              <a:stretch>
                <a:fillRect/>
              </a:stretch>
            </p:blipFill>
            <p:spPr>
              <a:xfrm>
                <a:off x="5578788" y="5088267"/>
                <a:ext cx="1016001" cy="61022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7" name="server-icons-5.png" descr="server-icons-5.png">
                <a:extLst>
                  <a:ext uri="{FF2B5EF4-FFF2-40B4-BE49-F238E27FC236}">
                    <a16:creationId xmlns:a16="http://schemas.microsoft.com/office/drawing/2014/main" id="{7A3A6EBD-9663-7540-9BAF-D12B84FBE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11604" b="28333"/>
              <a:stretch>
                <a:fillRect/>
              </a:stretch>
            </p:blipFill>
            <p:spPr>
              <a:xfrm>
                <a:off x="6884386" y="5088267"/>
                <a:ext cx="1016001" cy="61022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8" name="server-icons-5.png" descr="server-icons-5.png">
                <a:extLst>
                  <a:ext uri="{FF2B5EF4-FFF2-40B4-BE49-F238E27FC236}">
                    <a16:creationId xmlns:a16="http://schemas.microsoft.com/office/drawing/2014/main" id="{DDF531E5-8F95-0147-8D5E-7D4F577BC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11604" b="28333"/>
              <a:stretch>
                <a:fillRect/>
              </a:stretch>
            </p:blipFill>
            <p:spPr>
              <a:xfrm>
                <a:off x="1661994" y="5088267"/>
                <a:ext cx="1016001" cy="6102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server-icons-5.png" descr="server-icons-5.png">
                <a:extLst>
                  <a:ext uri="{FF2B5EF4-FFF2-40B4-BE49-F238E27FC236}">
                    <a16:creationId xmlns:a16="http://schemas.microsoft.com/office/drawing/2014/main" id="{1407F848-AB13-DA4D-B81D-A7FC2FEAD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11604" b="28333"/>
              <a:stretch>
                <a:fillRect/>
              </a:stretch>
            </p:blipFill>
            <p:spPr>
              <a:xfrm>
                <a:off x="9575790" y="5088267"/>
                <a:ext cx="1016001" cy="6102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DC31C1-DB0B-2840-BED1-7037C4CE2C85}"/>
                  </a:ext>
                </a:extLst>
              </p:cNvPr>
              <p:cNvSpPr txBox="1"/>
              <p:nvPr/>
            </p:nvSpPr>
            <p:spPr>
              <a:xfrm>
                <a:off x="8068207" y="4861191"/>
                <a:ext cx="530594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dirty="0">
                    <a:latin typeface="Helvetica" charset="0"/>
                    <a:ea typeface="Helvetica" charset="0"/>
                    <a:cs typeface="Helvetica" charset="0"/>
                    <a:sym typeface="Helvetica Light"/>
                  </a:rPr>
                  <a:t>...</a:t>
                </a:r>
                <a:endParaRPr kumimoji="0" lang="en-US" sz="4000" u="none" strike="noStrike" cap="none" spc="0" normalizeH="0" baseline="0" dirty="0">
                  <a:ln>
                    <a:noFill/>
                  </a:ln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A2C3A6-36B5-2E40-A0A2-C7D62425B257}"/>
                  </a:ext>
                </a:extLst>
              </p:cNvPr>
              <p:cNvSpPr txBox="1"/>
              <p:nvPr/>
            </p:nvSpPr>
            <p:spPr>
              <a:xfrm>
                <a:off x="8788823" y="4861190"/>
                <a:ext cx="530594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dirty="0">
                    <a:latin typeface="Helvetica" charset="0"/>
                    <a:ea typeface="Helvetica" charset="0"/>
                    <a:cs typeface="Helvetica" charset="0"/>
                    <a:sym typeface="Helvetica Light"/>
                  </a:rPr>
                  <a:t>...</a:t>
                </a:r>
                <a:endParaRPr kumimoji="0" lang="en-US" sz="4000" u="none" strike="noStrike" cap="none" spc="0" normalizeH="0" baseline="0" dirty="0">
                  <a:ln>
                    <a:noFill/>
                  </a:ln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9AAFD09-E363-4145-9B09-F45E90D807D6}"/>
                  </a:ext>
                </a:extLst>
              </p:cNvPr>
              <p:cNvSpPr/>
              <p:nvPr/>
            </p:nvSpPr>
            <p:spPr>
              <a:xfrm>
                <a:off x="1982686" y="4636743"/>
                <a:ext cx="365760" cy="3657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B8629DE-666F-404C-B91E-58DDC16FD45A}"/>
                  </a:ext>
                </a:extLst>
              </p:cNvPr>
              <p:cNvGrpSpPr/>
              <p:nvPr/>
            </p:nvGrpSpPr>
            <p:grpSpPr>
              <a:xfrm>
                <a:off x="1909329" y="3867665"/>
                <a:ext cx="512064" cy="1185657"/>
                <a:chOff x="1909329" y="3867665"/>
                <a:chExt cx="512064" cy="1185657"/>
              </a:xfrm>
            </p:grpSpPr>
            <p:sp>
              <p:nvSpPr>
                <p:cNvPr id="20" name="Line">
                  <a:extLst>
                    <a:ext uri="{FF2B5EF4-FFF2-40B4-BE49-F238E27FC236}">
                      <a16:creationId xmlns:a16="http://schemas.microsoft.com/office/drawing/2014/main" id="{3389F251-B2DA-E540-8965-1C2D114FE099}"/>
                    </a:ext>
                  </a:extLst>
                </p:cNvPr>
                <p:cNvSpPr/>
                <p:nvPr/>
              </p:nvSpPr>
              <p:spPr>
                <a:xfrm flipH="1">
                  <a:off x="1909329" y="5053322"/>
                  <a:ext cx="512064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  <p:sp>
              <p:nvSpPr>
                <p:cNvPr id="21" name="Line">
                  <a:extLst>
                    <a:ext uri="{FF2B5EF4-FFF2-40B4-BE49-F238E27FC236}">
                      <a16:creationId xmlns:a16="http://schemas.microsoft.com/office/drawing/2014/main" id="{6C3A72F7-FFE2-7644-88ED-AE177504EBB5}"/>
                    </a:ext>
                  </a:extLst>
                </p:cNvPr>
                <p:cNvSpPr/>
                <p:nvPr/>
              </p:nvSpPr>
              <p:spPr>
                <a:xfrm flipH="1" flipV="1">
                  <a:off x="2412963" y="3867665"/>
                  <a:ext cx="1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  <p:sp>
              <p:nvSpPr>
                <p:cNvPr id="22" name="Line">
                  <a:extLst>
                    <a:ext uri="{FF2B5EF4-FFF2-40B4-BE49-F238E27FC236}">
                      <a16:creationId xmlns:a16="http://schemas.microsoft.com/office/drawing/2014/main" id="{E0F71BA5-EA9A-BB47-A257-145DA87CE6B4}"/>
                    </a:ext>
                  </a:extLst>
                </p:cNvPr>
                <p:cNvSpPr/>
                <p:nvPr/>
              </p:nvSpPr>
              <p:spPr>
                <a:xfrm flipH="1" flipV="1">
                  <a:off x="1918168" y="3867665"/>
                  <a:ext cx="0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56ED69C-4405-F044-AA30-9EE2642779D1}"/>
                  </a:ext>
                </a:extLst>
              </p:cNvPr>
              <p:cNvGrpSpPr/>
              <p:nvPr/>
            </p:nvGrpSpPr>
            <p:grpSpPr>
              <a:xfrm>
                <a:off x="4508537" y="3867665"/>
                <a:ext cx="512064" cy="1185657"/>
                <a:chOff x="1909329" y="3867665"/>
                <a:chExt cx="512064" cy="1185657"/>
              </a:xfrm>
            </p:grpSpPr>
            <p:sp>
              <p:nvSpPr>
                <p:cNvPr id="24" name="Line">
                  <a:extLst>
                    <a:ext uri="{FF2B5EF4-FFF2-40B4-BE49-F238E27FC236}">
                      <a16:creationId xmlns:a16="http://schemas.microsoft.com/office/drawing/2014/main" id="{242B2B47-B8BD-6440-9B36-95DA0224C26E}"/>
                    </a:ext>
                  </a:extLst>
                </p:cNvPr>
                <p:cNvSpPr/>
                <p:nvPr/>
              </p:nvSpPr>
              <p:spPr>
                <a:xfrm flipH="1">
                  <a:off x="1909329" y="5053322"/>
                  <a:ext cx="512064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  <p:sp>
              <p:nvSpPr>
                <p:cNvPr id="25" name="Line">
                  <a:extLst>
                    <a:ext uri="{FF2B5EF4-FFF2-40B4-BE49-F238E27FC236}">
                      <a16:creationId xmlns:a16="http://schemas.microsoft.com/office/drawing/2014/main" id="{5F363813-AEF1-9E40-BDFC-47A08701854C}"/>
                    </a:ext>
                  </a:extLst>
                </p:cNvPr>
                <p:cNvSpPr/>
                <p:nvPr/>
              </p:nvSpPr>
              <p:spPr>
                <a:xfrm flipH="1" flipV="1">
                  <a:off x="2412963" y="3867665"/>
                  <a:ext cx="1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  <p:sp>
              <p:nvSpPr>
                <p:cNvPr id="26" name="Line">
                  <a:extLst>
                    <a:ext uri="{FF2B5EF4-FFF2-40B4-BE49-F238E27FC236}">
                      <a16:creationId xmlns:a16="http://schemas.microsoft.com/office/drawing/2014/main" id="{BB0CF478-B3F0-5045-8495-79DA5C4B265D}"/>
                    </a:ext>
                  </a:extLst>
                </p:cNvPr>
                <p:cNvSpPr/>
                <p:nvPr/>
              </p:nvSpPr>
              <p:spPr>
                <a:xfrm flipH="1" flipV="1">
                  <a:off x="1918168" y="3867665"/>
                  <a:ext cx="0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7107A88-493A-1840-8CFA-87241315FEDF}"/>
                  </a:ext>
                </a:extLst>
              </p:cNvPr>
              <p:cNvGrpSpPr/>
              <p:nvPr/>
            </p:nvGrpSpPr>
            <p:grpSpPr>
              <a:xfrm>
                <a:off x="3217567" y="3867665"/>
                <a:ext cx="512064" cy="1185657"/>
                <a:chOff x="1909329" y="3867665"/>
                <a:chExt cx="512064" cy="1185657"/>
              </a:xfrm>
            </p:grpSpPr>
            <p:sp>
              <p:nvSpPr>
                <p:cNvPr id="28" name="Line">
                  <a:extLst>
                    <a:ext uri="{FF2B5EF4-FFF2-40B4-BE49-F238E27FC236}">
                      <a16:creationId xmlns:a16="http://schemas.microsoft.com/office/drawing/2014/main" id="{0EC49FDF-3021-A34D-A96F-AEDA6842F708}"/>
                    </a:ext>
                  </a:extLst>
                </p:cNvPr>
                <p:cNvSpPr/>
                <p:nvPr/>
              </p:nvSpPr>
              <p:spPr>
                <a:xfrm flipH="1">
                  <a:off x="1909329" y="5053322"/>
                  <a:ext cx="512064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  <p:sp>
              <p:nvSpPr>
                <p:cNvPr id="29" name="Line">
                  <a:extLst>
                    <a:ext uri="{FF2B5EF4-FFF2-40B4-BE49-F238E27FC236}">
                      <a16:creationId xmlns:a16="http://schemas.microsoft.com/office/drawing/2014/main" id="{F6CA99A8-84FA-2748-B72A-E3F1163E52D2}"/>
                    </a:ext>
                  </a:extLst>
                </p:cNvPr>
                <p:cNvSpPr/>
                <p:nvPr/>
              </p:nvSpPr>
              <p:spPr>
                <a:xfrm flipH="1" flipV="1">
                  <a:off x="2412963" y="3867665"/>
                  <a:ext cx="1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  <p:sp>
              <p:nvSpPr>
                <p:cNvPr id="30" name="Line">
                  <a:extLst>
                    <a:ext uri="{FF2B5EF4-FFF2-40B4-BE49-F238E27FC236}">
                      <a16:creationId xmlns:a16="http://schemas.microsoft.com/office/drawing/2014/main" id="{7B033FCA-3AF0-0545-B00C-881D38195731}"/>
                    </a:ext>
                  </a:extLst>
                </p:cNvPr>
                <p:cNvSpPr/>
                <p:nvPr/>
              </p:nvSpPr>
              <p:spPr>
                <a:xfrm flipH="1" flipV="1">
                  <a:off x="1918168" y="3867665"/>
                  <a:ext cx="0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9CD86E1-56E3-9C4E-812D-218303BBDE25}"/>
                  </a:ext>
                </a:extLst>
              </p:cNvPr>
              <p:cNvGrpSpPr/>
              <p:nvPr/>
            </p:nvGrpSpPr>
            <p:grpSpPr>
              <a:xfrm>
                <a:off x="5824729" y="3867664"/>
                <a:ext cx="512064" cy="1185657"/>
                <a:chOff x="1909329" y="3867665"/>
                <a:chExt cx="512064" cy="1185657"/>
              </a:xfrm>
            </p:grpSpPr>
            <p:sp>
              <p:nvSpPr>
                <p:cNvPr id="32" name="Line">
                  <a:extLst>
                    <a:ext uri="{FF2B5EF4-FFF2-40B4-BE49-F238E27FC236}">
                      <a16:creationId xmlns:a16="http://schemas.microsoft.com/office/drawing/2014/main" id="{4AFAFCE7-E3C2-084C-B7CF-8344A48E8F7A}"/>
                    </a:ext>
                  </a:extLst>
                </p:cNvPr>
                <p:cNvSpPr/>
                <p:nvPr/>
              </p:nvSpPr>
              <p:spPr>
                <a:xfrm flipH="1">
                  <a:off x="1909329" y="5053322"/>
                  <a:ext cx="512064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  <p:sp>
              <p:nvSpPr>
                <p:cNvPr id="33" name="Line">
                  <a:extLst>
                    <a:ext uri="{FF2B5EF4-FFF2-40B4-BE49-F238E27FC236}">
                      <a16:creationId xmlns:a16="http://schemas.microsoft.com/office/drawing/2014/main" id="{C96914E1-F370-7F45-8E77-9404A8633BF7}"/>
                    </a:ext>
                  </a:extLst>
                </p:cNvPr>
                <p:cNvSpPr/>
                <p:nvPr/>
              </p:nvSpPr>
              <p:spPr>
                <a:xfrm flipH="1" flipV="1">
                  <a:off x="2412963" y="3867665"/>
                  <a:ext cx="1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  <p:sp>
              <p:nvSpPr>
                <p:cNvPr id="34" name="Line">
                  <a:extLst>
                    <a:ext uri="{FF2B5EF4-FFF2-40B4-BE49-F238E27FC236}">
                      <a16:creationId xmlns:a16="http://schemas.microsoft.com/office/drawing/2014/main" id="{11D0C1DC-E3DD-9C42-8B42-D03400FA2310}"/>
                    </a:ext>
                  </a:extLst>
                </p:cNvPr>
                <p:cNvSpPr/>
                <p:nvPr/>
              </p:nvSpPr>
              <p:spPr>
                <a:xfrm flipH="1" flipV="1">
                  <a:off x="1918168" y="3867665"/>
                  <a:ext cx="0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752A64D-8934-7446-A562-E2159678C53D}"/>
                  </a:ext>
                </a:extLst>
              </p:cNvPr>
              <p:cNvSpPr/>
              <p:nvPr/>
            </p:nvSpPr>
            <p:spPr>
              <a:xfrm>
                <a:off x="7203690" y="4636743"/>
                <a:ext cx="365760" cy="3657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52593F9-2AD6-3148-9626-D0BE680AE06F}"/>
                  </a:ext>
                </a:extLst>
              </p:cNvPr>
              <p:cNvGrpSpPr/>
              <p:nvPr/>
            </p:nvGrpSpPr>
            <p:grpSpPr>
              <a:xfrm>
                <a:off x="7130333" y="3867665"/>
                <a:ext cx="512064" cy="1185657"/>
                <a:chOff x="1909329" y="3867665"/>
                <a:chExt cx="512064" cy="1185657"/>
              </a:xfrm>
            </p:grpSpPr>
            <p:sp>
              <p:nvSpPr>
                <p:cNvPr id="37" name="Line">
                  <a:extLst>
                    <a:ext uri="{FF2B5EF4-FFF2-40B4-BE49-F238E27FC236}">
                      <a16:creationId xmlns:a16="http://schemas.microsoft.com/office/drawing/2014/main" id="{E7E15B8B-C990-EC41-AE03-AD705BD9F833}"/>
                    </a:ext>
                  </a:extLst>
                </p:cNvPr>
                <p:cNvSpPr/>
                <p:nvPr/>
              </p:nvSpPr>
              <p:spPr>
                <a:xfrm flipH="1">
                  <a:off x="1909329" y="5053322"/>
                  <a:ext cx="512064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  <p:sp>
              <p:nvSpPr>
                <p:cNvPr id="38" name="Line">
                  <a:extLst>
                    <a:ext uri="{FF2B5EF4-FFF2-40B4-BE49-F238E27FC236}">
                      <a16:creationId xmlns:a16="http://schemas.microsoft.com/office/drawing/2014/main" id="{663877BC-DB65-7C42-B4BC-3FEDDC7588B5}"/>
                    </a:ext>
                  </a:extLst>
                </p:cNvPr>
                <p:cNvSpPr/>
                <p:nvPr/>
              </p:nvSpPr>
              <p:spPr>
                <a:xfrm flipH="1" flipV="1">
                  <a:off x="2412963" y="3867665"/>
                  <a:ext cx="1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  <p:sp>
              <p:nvSpPr>
                <p:cNvPr id="39" name="Line">
                  <a:extLst>
                    <a:ext uri="{FF2B5EF4-FFF2-40B4-BE49-F238E27FC236}">
                      <a16:creationId xmlns:a16="http://schemas.microsoft.com/office/drawing/2014/main" id="{7A144E58-5289-DD4E-BE0E-B770C64DB9F3}"/>
                    </a:ext>
                  </a:extLst>
                </p:cNvPr>
                <p:cNvSpPr/>
                <p:nvPr/>
              </p:nvSpPr>
              <p:spPr>
                <a:xfrm flipH="1" flipV="1">
                  <a:off x="1918168" y="3867665"/>
                  <a:ext cx="0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1044820-7EEE-0F4A-A529-AB5676FDEEC6}"/>
                  </a:ext>
                </a:extLst>
              </p:cNvPr>
              <p:cNvGrpSpPr/>
              <p:nvPr/>
            </p:nvGrpSpPr>
            <p:grpSpPr>
              <a:xfrm>
                <a:off x="9818852" y="3872210"/>
                <a:ext cx="512064" cy="1185657"/>
                <a:chOff x="1909329" y="3867665"/>
                <a:chExt cx="512064" cy="1185657"/>
              </a:xfrm>
            </p:grpSpPr>
            <p:sp>
              <p:nvSpPr>
                <p:cNvPr id="41" name="Line">
                  <a:extLst>
                    <a:ext uri="{FF2B5EF4-FFF2-40B4-BE49-F238E27FC236}">
                      <a16:creationId xmlns:a16="http://schemas.microsoft.com/office/drawing/2014/main" id="{A11B42E7-9F52-3543-9C9C-694975EE4B36}"/>
                    </a:ext>
                  </a:extLst>
                </p:cNvPr>
                <p:cNvSpPr/>
                <p:nvPr/>
              </p:nvSpPr>
              <p:spPr>
                <a:xfrm flipH="1">
                  <a:off x="1909329" y="5053322"/>
                  <a:ext cx="512064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  <p:sp>
              <p:nvSpPr>
                <p:cNvPr id="42" name="Line">
                  <a:extLst>
                    <a:ext uri="{FF2B5EF4-FFF2-40B4-BE49-F238E27FC236}">
                      <a16:creationId xmlns:a16="http://schemas.microsoft.com/office/drawing/2014/main" id="{6F86C75D-A403-3348-A47F-D5BCE7443687}"/>
                    </a:ext>
                  </a:extLst>
                </p:cNvPr>
                <p:cNvSpPr/>
                <p:nvPr/>
              </p:nvSpPr>
              <p:spPr>
                <a:xfrm flipH="1" flipV="1">
                  <a:off x="2412963" y="3867665"/>
                  <a:ext cx="1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  <p:sp>
              <p:nvSpPr>
                <p:cNvPr id="43" name="Line">
                  <a:extLst>
                    <a:ext uri="{FF2B5EF4-FFF2-40B4-BE49-F238E27FC236}">
                      <a16:creationId xmlns:a16="http://schemas.microsoft.com/office/drawing/2014/main" id="{A4E4637B-0FBF-8944-A489-1EF03708C8E6}"/>
                    </a:ext>
                  </a:extLst>
                </p:cNvPr>
                <p:cNvSpPr/>
                <p:nvPr/>
              </p:nvSpPr>
              <p:spPr>
                <a:xfrm flipH="1" flipV="1">
                  <a:off x="1918168" y="3867665"/>
                  <a:ext cx="0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/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8854B34-7366-2A45-B6D5-0BFF4B9A99D7}"/>
                  </a:ext>
                </a:extLst>
              </p:cNvPr>
              <p:cNvSpPr/>
              <p:nvPr/>
            </p:nvSpPr>
            <p:spPr>
              <a:xfrm>
                <a:off x="1987343" y="4220164"/>
                <a:ext cx="365760" cy="3657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74C8A5D-3674-3C42-A440-17625793E6CC}"/>
                  </a:ext>
                </a:extLst>
              </p:cNvPr>
              <p:cNvSpPr/>
              <p:nvPr/>
            </p:nvSpPr>
            <p:spPr>
              <a:xfrm>
                <a:off x="3286456" y="4636743"/>
                <a:ext cx="365760" cy="3657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8F93F5-6805-2349-B1B3-13499ECB0CD4}"/>
                  </a:ext>
                </a:extLst>
              </p:cNvPr>
              <p:cNvSpPr/>
              <p:nvPr/>
            </p:nvSpPr>
            <p:spPr>
              <a:xfrm>
                <a:off x="7196033" y="4220164"/>
                <a:ext cx="365760" cy="3657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8F35D75-9EE2-5940-9A54-74209C8420FE}"/>
                  </a:ext>
                </a:extLst>
              </p:cNvPr>
              <p:cNvSpPr/>
              <p:nvPr/>
            </p:nvSpPr>
            <p:spPr>
              <a:xfrm>
                <a:off x="3289164" y="4220164"/>
                <a:ext cx="365760" cy="3657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555A0B5-5D43-9442-8FC1-BDAADF90DD4F}"/>
                  </a:ext>
                </a:extLst>
              </p:cNvPr>
              <p:cNvSpPr/>
              <p:nvPr/>
            </p:nvSpPr>
            <p:spPr>
              <a:xfrm>
                <a:off x="5903491" y="4636743"/>
                <a:ext cx="365760" cy="3657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49" name="Down Arrow 48">
                <a:extLst>
                  <a:ext uri="{FF2B5EF4-FFF2-40B4-BE49-F238E27FC236}">
                    <a16:creationId xmlns:a16="http://schemas.microsoft.com/office/drawing/2014/main" id="{4AC0803D-F8A1-0642-A9A8-B9F3E4778949}"/>
                  </a:ext>
                </a:extLst>
              </p:cNvPr>
              <p:cNvSpPr/>
              <p:nvPr/>
            </p:nvSpPr>
            <p:spPr>
              <a:xfrm>
                <a:off x="5844709" y="1512846"/>
                <a:ext cx="499534" cy="817303"/>
              </a:xfrm>
              <a:prstGeom prst="downArrow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FB22006-709D-A641-93FB-E5214798E613}"/>
                  </a:ext>
                </a:extLst>
              </p:cNvPr>
              <p:cNvCxnSpPr>
                <a:cxnSpLocks/>
                <a:stCxn id="57" idx="2"/>
              </p:cNvCxnSpPr>
              <p:nvPr/>
            </p:nvCxnSpPr>
            <p:spPr>
              <a:xfrm flipH="1">
                <a:off x="2157846" y="2980832"/>
                <a:ext cx="3936682" cy="828712"/>
              </a:xfrm>
              <a:prstGeom prst="straightConnector1">
                <a:avLst/>
              </a:prstGeom>
              <a:noFill/>
              <a:ln w="25400" cap="flat">
                <a:solidFill>
                  <a:srgbClr val="00CC99"/>
                </a:solidFill>
                <a:prstDash val="solid"/>
                <a:miter lim="400000"/>
                <a:tailEnd type="stealth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0EF1CCCF-7702-154C-92AD-AEE47A68AF3C}"/>
                  </a:ext>
                </a:extLst>
              </p:cNvPr>
              <p:cNvCxnSpPr>
                <a:cxnSpLocks/>
                <a:stCxn id="57" idx="2"/>
              </p:cNvCxnSpPr>
              <p:nvPr/>
            </p:nvCxnSpPr>
            <p:spPr>
              <a:xfrm flipH="1">
                <a:off x="4734788" y="2980832"/>
                <a:ext cx="1359740" cy="861963"/>
              </a:xfrm>
              <a:prstGeom prst="straightConnector1">
                <a:avLst/>
              </a:prstGeom>
              <a:noFill/>
              <a:ln w="25400" cap="flat">
                <a:solidFill>
                  <a:srgbClr val="00CC99"/>
                </a:solidFill>
                <a:prstDash val="solid"/>
                <a:miter lim="400000"/>
                <a:tailEnd type="stealth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C0604511-D176-F84B-8F48-41A8C479451A}"/>
                  </a:ext>
                </a:extLst>
              </p:cNvPr>
              <p:cNvCxnSpPr>
                <a:cxnSpLocks/>
                <a:stCxn id="57" idx="2"/>
              </p:cNvCxnSpPr>
              <p:nvPr/>
            </p:nvCxnSpPr>
            <p:spPr>
              <a:xfrm>
                <a:off x="6094528" y="2980832"/>
                <a:ext cx="1296872" cy="859192"/>
              </a:xfrm>
              <a:prstGeom prst="straightConnector1">
                <a:avLst/>
              </a:prstGeom>
              <a:noFill/>
              <a:ln w="25400" cap="flat">
                <a:solidFill>
                  <a:srgbClr val="00CC99"/>
                </a:solidFill>
                <a:prstDash val="solid"/>
                <a:miter lim="400000"/>
                <a:tailEnd type="stealth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F7F69A14-6D50-7540-BAAE-0EEF47CAD6E6}"/>
                  </a:ext>
                </a:extLst>
              </p:cNvPr>
              <p:cNvCxnSpPr>
                <a:cxnSpLocks/>
                <a:stCxn id="57" idx="2"/>
              </p:cNvCxnSpPr>
              <p:nvPr/>
            </p:nvCxnSpPr>
            <p:spPr>
              <a:xfrm flipH="1">
                <a:off x="3467100" y="2980832"/>
                <a:ext cx="2627428" cy="828712"/>
              </a:xfrm>
              <a:prstGeom prst="straightConnector1">
                <a:avLst/>
              </a:prstGeom>
              <a:noFill/>
              <a:ln w="25400" cap="flat">
                <a:solidFill>
                  <a:srgbClr val="00CC99"/>
                </a:solidFill>
                <a:prstDash val="solid"/>
                <a:miter lim="400000"/>
                <a:tailEnd type="stealth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E31539F-1DEB-5E4C-9995-39390685FCAB}"/>
                  </a:ext>
                </a:extLst>
              </p:cNvPr>
              <p:cNvCxnSpPr>
                <a:cxnSpLocks/>
                <a:stCxn id="57" idx="2"/>
              </p:cNvCxnSpPr>
              <p:nvPr/>
            </p:nvCxnSpPr>
            <p:spPr>
              <a:xfrm>
                <a:off x="6094528" y="2980832"/>
                <a:ext cx="0" cy="896337"/>
              </a:xfrm>
              <a:prstGeom prst="straightConnector1">
                <a:avLst/>
              </a:prstGeom>
              <a:noFill/>
              <a:ln w="25400" cap="flat">
                <a:solidFill>
                  <a:srgbClr val="00CC99"/>
                </a:solidFill>
                <a:prstDash val="solid"/>
                <a:miter lim="400000"/>
                <a:tailEnd type="stealth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218D41BE-1C12-E049-A980-67B9CA9D7D48}"/>
                  </a:ext>
                </a:extLst>
              </p:cNvPr>
              <p:cNvCxnSpPr>
                <a:cxnSpLocks/>
                <a:stCxn id="57" idx="2"/>
              </p:cNvCxnSpPr>
              <p:nvPr/>
            </p:nvCxnSpPr>
            <p:spPr>
              <a:xfrm>
                <a:off x="6094528" y="2980832"/>
                <a:ext cx="4004213" cy="828712"/>
              </a:xfrm>
              <a:prstGeom prst="straightConnector1">
                <a:avLst/>
              </a:prstGeom>
              <a:noFill/>
              <a:ln w="25400" cap="flat">
                <a:solidFill>
                  <a:srgbClr val="00CC99"/>
                </a:solidFill>
                <a:prstDash val="solid"/>
                <a:miter lim="400000"/>
                <a:tailEnd type="stealth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BAF3DE6-ADAE-6344-AFF0-F4BFB86994AD}"/>
                  </a:ext>
                </a:extLst>
              </p:cNvPr>
              <p:cNvSpPr/>
              <p:nvPr/>
            </p:nvSpPr>
            <p:spPr>
              <a:xfrm>
                <a:off x="5911648" y="2615072"/>
                <a:ext cx="365760" cy="365760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C54D65-14E7-0E40-837B-02184677AE29}"/>
                    </a:ext>
                  </a:extLst>
                </p:cNvPr>
                <p:cNvSpPr txBox="1"/>
                <p:nvPr/>
              </p:nvSpPr>
              <p:spPr>
                <a:xfrm>
                  <a:off x="839453" y="2401581"/>
                  <a:ext cx="4545160" cy="13939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:r>
                    <a:rPr lang="en-US" sz="2400" dirty="0">
                      <a:solidFill>
                        <a:srgbClr val="C00000"/>
                      </a:solidFill>
                      <a:sym typeface="Helvetica Light"/>
                    </a:rPr>
                    <a:t>Non-parallel:</a:t>
                  </a:r>
                </a:p>
                <a:p>
                  <a:pPr algn="ctr" defTabSz="825500" hangingPunct="0"/>
                  <a:r>
                    <a:rPr lang="en-US" sz="2400" dirty="0">
                      <a:solidFill>
                        <a:schemeClr val="accent1"/>
                      </a:solidFill>
                      <a:sym typeface="Helvetica Light"/>
                    </a:rPr>
                    <a:t>Zero queueing is possible when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𝑑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𝜔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C54D65-14E7-0E40-837B-02184677A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453" y="2401581"/>
                  <a:ext cx="4545160" cy="1393971"/>
                </a:xfrm>
                <a:prstGeom prst="rect">
                  <a:avLst/>
                </a:prstGeom>
                <a:blipFill>
                  <a:blip r:embed="rId5"/>
                  <a:stretch>
                    <a:fillRect l="-1950" t="-2703" r="-3900" b="-90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047066F-0B2C-214A-B0DA-4B67C8B7F64C}"/>
                </a:ext>
              </a:extLst>
            </p:cNvPr>
            <p:cNvSpPr/>
            <p:nvPr/>
          </p:nvSpPr>
          <p:spPr>
            <a:xfrm>
              <a:off x="589657" y="2314075"/>
              <a:ext cx="5071181" cy="404877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83" name="Right Arrow 182">
            <a:extLst>
              <a:ext uri="{FF2B5EF4-FFF2-40B4-BE49-F238E27FC236}">
                <a16:creationId xmlns:a16="http://schemas.microsoft.com/office/drawing/2014/main" id="{0AC5A395-AC16-514C-AB45-3B6A7077F7C2}"/>
              </a:ext>
            </a:extLst>
          </p:cNvPr>
          <p:cNvSpPr/>
          <p:nvPr/>
        </p:nvSpPr>
        <p:spPr>
          <a:xfrm flipH="1">
            <a:off x="5499821" y="3156152"/>
            <a:ext cx="1058641" cy="577001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434241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F4EE-5598-B04C-98BA-25043DE7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3FF16-3F58-7F43-9A7E-D1F2676B6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371600"/>
            <a:ext cx="9293192" cy="5106838"/>
          </a:xfrm>
        </p:spPr>
        <p:txBody>
          <a:bodyPr/>
          <a:lstStyle/>
          <a:p>
            <a:r>
              <a:rPr lang="en-US" dirty="0"/>
              <a:t>Theory for scheduling and resource orchestration</a:t>
            </a:r>
          </a:p>
          <a:p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Achieving zero queueing delay for parallel jobs</a:t>
            </a:r>
          </a:p>
          <a:p>
            <a:r>
              <a:rPr lang="en-US" b="1" dirty="0">
                <a:latin typeface="Helvetica Light" charset="0"/>
              </a:rPr>
              <a:t>Job dispatching with unknown service rates</a:t>
            </a:r>
          </a:p>
          <a:p>
            <a:pPr lvl="1"/>
            <a:r>
              <a:rPr lang="en-US" dirty="0" err="1">
                <a:latin typeface="Helvetica Light" charset="0"/>
              </a:rPr>
              <a:t>Tuhinangshu</a:t>
            </a:r>
            <a:r>
              <a:rPr lang="en-US" dirty="0">
                <a:latin typeface="Helvetica Light" charset="0"/>
              </a:rPr>
              <a:t> Choudhury, Gauri Joshi, Weina Wang and Sanjay </a:t>
            </a:r>
            <a:r>
              <a:rPr lang="en-US" dirty="0" err="1">
                <a:latin typeface="Helvetica Light" charset="0"/>
              </a:rPr>
              <a:t>Shakkottai</a:t>
            </a:r>
            <a:r>
              <a:rPr lang="en-US" dirty="0">
                <a:latin typeface="Helvetica Light" charset="0"/>
              </a:rPr>
              <a:t>, ACM </a:t>
            </a:r>
            <a:r>
              <a:rPr lang="en-US" dirty="0" err="1">
                <a:latin typeface="Helvetica Light" charset="0"/>
              </a:rPr>
              <a:t>MobiHoc</a:t>
            </a:r>
            <a:r>
              <a:rPr lang="en-US" dirty="0">
                <a:latin typeface="Helvetica Light" charset="0"/>
              </a:rPr>
              <a:t> 2021</a:t>
            </a:r>
          </a:p>
          <a:p>
            <a:r>
              <a:rPr lang="en-US" dirty="0">
                <a:latin typeface="Helvetica Light" charset="0"/>
              </a:rPr>
              <a:t>Conclusions and future directions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3444-9BF4-D94D-89A4-724115A3D3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6975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C939B-4B56-4A46-B418-703DECA7F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balancing</a:t>
            </a:r>
          </a:p>
        </p:txBody>
      </p:sp>
      <p:pic>
        <p:nvPicPr>
          <p:cNvPr id="8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2967592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4273190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5578788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6884386" y="5088267"/>
            <a:ext cx="1016001" cy="61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1661994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3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9575790" y="5088267"/>
            <a:ext cx="1016001" cy="6102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068207" y="4861191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8823" y="4861190"/>
            <a:ext cx="5305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7120" y="5106423"/>
            <a:ext cx="24525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1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9095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4101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3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4158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4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9756" y="5106423"/>
            <a:ext cx="2452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5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39520" y="5106423"/>
            <a:ext cx="2885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i="1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N</a:t>
            </a:r>
            <a:endParaRPr kumimoji="0" lang="en-US" sz="2000" b="0" i="1" u="none" strike="noStrike" cap="none" spc="0" normalizeH="0" baseline="3000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268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09329" y="3867665"/>
            <a:ext cx="512064" cy="1185657"/>
            <a:chOff x="1909329" y="3867665"/>
            <a:chExt cx="512064" cy="1185657"/>
          </a:xfrm>
        </p:grpSpPr>
        <p:sp>
          <p:nvSpPr>
            <p:cNvPr id="3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08537" y="3867665"/>
            <a:ext cx="512064" cy="1185657"/>
            <a:chOff x="1909329" y="3867665"/>
            <a:chExt cx="512064" cy="1185657"/>
          </a:xfrm>
        </p:grpSpPr>
        <p:sp>
          <p:nvSpPr>
            <p:cNvPr id="37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8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9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17567" y="3867665"/>
            <a:ext cx="512064" cy="1185657"/>
            <a:chOff x="1909329" y="3867665"/>
            <a:chExt cx="512064" cy="1185657"/>
          </a:xfrm>
        </p:grpSpPr>
        <p:sp>
          <p:nvSpPr>
            <p:cNvPr id="4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24729" y="3867664"/>
            <a:ext cx="512064" cy="1185657"/>
            <a:chOff x="1909329" y="3867665"/>
            <a:chExt cx="512064" cy="1185657"/>
          </a:xfrm>
        </p:grpSpPr>
        <p:sp>
          <p:nvSpPr>
            <p:cNvPr id="45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6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7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7203690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30333" y="3867665"/>
            <a:ext cx="512064" cy="1185657"/>
            <a:chOff x="1909329" y="3867665"/>
            <a:chExt cx="512064" cy="1185657"/>
          </a:xfrm>
        </p:grpSpPr>
        <p:sp>
          <p:nvSpPr>
            <p:cNvPr id="50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1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2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818852" y="3872210"/>
            <a:ext cx="512064" cy="1185657"/>
            <a:chOff x="1909329" y="3867665"/>
            <a:chExt cx="512064" cy="1185657"/>
          </a:xfrm>
        </p:grpSpPr>
        <p:sp>
          <p:nvSpPr>
            <p:cNvPr id="54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5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56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98734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86456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96033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289164" y="4220164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03491" y="4636743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4" name="Down Arrow 63"/>
          <p:cNvSpPr/>
          <p:nvPr/>
        </p:nvSpPr>
        <p:spPr>
          <a:xfrm>
            <a:off x="5844709" y="1512846"/>
            <a:ext cx="499534" cy="81730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07B4C8F-C3D9-AC45-B311-65896926C7C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2157846" y="2980832"/>
            <a:ext cx="3936682" cy="82871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95F7F7-6E32-7544-8460-08D47950AA13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34788" y="2980832"/>
            <a:ext cx="1359740" cy="861963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E8AED4-9985-5C46-A8B7-B4F98BB4F89C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6094528" y="2980832"/>
            <a:ext cx="1296872" cy="85919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9C8C950-2F61-7448-8426-6069DFD74FD9}"/>
              </a:ext>
            </a:extLst>
          </p:cNvPr>
          <p:cNvSpPr txBox="1"/>
          <p:nvPr/>
        </p:nvSpPr>
        <p:spPr>
          <a:xfrm>
            <a:off x="6428872" y="2561989"/>
            <a:ext cx="5305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job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7FB1BA-6335-664F-987F-F47AC1EE0879}"/>
              </a:ext>
            </a:extLst>
          </p:cNvPr>
          <p:cNvSpPr txBox="1"/>
          <p:nvPr/>
        </p:nvSpPr>
        <p:spPr>
          <a:xfrm>
            <a:off x="438324" y="5075645"/>
            <a:ext cx="111248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servers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DA8056-89E2-1941-B952-C1B8EB7222EB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3467100" y="2980832"/>
            <a:ext cx="2627428" cy="82871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06C4FED-227B-8541-A794-30B86394EA26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6094528" y="2980832"/>
            <a:ext cx="0" cy="896337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80E7E6-C555-6C4D-97D1-51D6C705A734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6094528" y="2980832"/>
            <a:ext cx="4004213" cy="82871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0E4E2D1-8424-4649-93D1-E8AFF8B799A1}"/>
              </a:ext>
            </a:extLst>
          </p:cNvPr>
          <p:cNvSpPr/>
          <p:nvPr/>
        </p:nvSpPr>
        <p:spPr>
          <a:xfrm>
            <a:off x="5911648" y="2615072"/>
            <a:ext cx="365760" cy="365760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76825A45-F4DD-C048-B3DE-0D9C154EB743}"/>
              </a:ext>
            </a:extLst>
          </p:cNvPr>
          <p:cNvSpPr>
            <a:spLocks noChangeAspect="1"/>
          </p:cNvSpPr>
          <p:nvPr/>
        </p:nvSpPr>
        <p:spPr>
          <a:xfrm rot="9030891">
            <a:off x="3460685" y="-1821167"/>
            <a:ext cx="5328138" cy="5328138"/>
          </a:xfrm>
          <a:prstGeom prst="arc">
            <a:avLst>
              <a:gd name="adj1" fmla="val 16200000"/>
              <a:gd name="adj2" fmla="val 20123871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stealth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B6E252-0C41-AE4E-8933-7565C3813A5A}"/>
              </a:ext>
            </a:extLst>
          </p:cNvPr>
          <p:cNvSpPr txBox="1"/>
          <p:nvPr/>
        </p:nvSpPr>
        <p:spPr>
          <a:xfrm>
            <a:off x="5918335" y="3183434"/>
            <a:ext cx="3590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  <a:latin typeface="Helvetica" pitchFamily="2" charset="0"/>
                <a:sym typeface="Helvetica Light"/>
              </a:rPr>
              <a:t>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0703F-E533-C94E-AD2B-4815EF4738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21</a:t>
            </a:fld>
            <a:endParaRPr lang="uk-UA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30D43FE-7318-0F4C-AC84-17F2295BBA99}"/>
              </a:ext>
            </a:extLst>
          </p:cNvPr>
          <p:cNvGrpSpPr/>
          <p:nvPr/>
        </p:nvGrpSpPr>
        <p:grpSpPr>
          <a:xfrm>
            <a:off x="2169994" y="5673208"/>
            <a:ext cx="7904890" cy="512064"/>
            <a:chOff x="2169994" y="6263758"/>
            <a:chExt cx="7904890" cy="512064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AF70D4D-EAAC-A543-B7B0-86CF92626DEC}"/>
                </a:ext>
              </a:extLst>
            </p:cNvPr>
            <p:cNvCxnSpPr/>
            <p:nvPr/>
          </p:nvCxnSpPr>
          <p:spPr>
            <a:xfrm flipH="1">
              <a:off x="2169994" y="6263758"/>
              <a:ext cx="1" cy="511899"/>
            </a:xfrm>
            <a:prstGeom prst="straightConnector1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  <a:tailEnd type="arrow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0C981E6-D75F-0C48-9192-0FDFAF292333}"/>
                </a:ext>
              </a:extLst>
            </p:cNvPr>
            <p:cNvCxnSpPr/>
            <p:nvPr/>
          </p:nvCxnSpPr>
          <p:spPr>
            <a:xfrm flipH="1">
              <a:off x="3474720" y="6263758"/>
              <a:ext cx="873" cy="511899"/>
            </a:xfrm>
            <a:prstGeom prst="straightConnector1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  <a:tailEnd type="arrow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E1A0577-A8E3-4447-863B-94B9079A1B7F}"/>
                </a:ext>
              </a:extLst>
            </p:cNvPr>
            <p:cNvCxnSpPr/>
            <p:nvPr/>
          </p:nvCxnSpPr>
          <p:spPr>
            <a:xfrm>
              <a:off x="4781191" y="6263758"/>
              <a:ext cx="0" cy="512064"/>
            </a:xfrm>
            <a:prstGeom prst="straightConnector1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  <a:tailEnd type="arrow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F973EAD-EAAB-DE4D-92AF-54C448EE9B17}"/>
                </a:ext>
              </a:extLst>
            </p:cNvPr>
            <p:cNvCxnSpPr/>
            <p:nvPr/>
          </p:nvCxnSpPr>
          <p:spPr>
            <a:xfrm>
              <a:off x="6086789" y="6263758"/>
              <a:ext cx="0" cy="512064"/>
            </a:xfrm>
            <a:prstGeom prst="straightConnector1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  <a:tailEnd type="arrow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DA5B685-7D30-9A43-92E7-9D9FB4198302}"/>
                </a:ext>
              </a:extLst>
            </p:cNvPr>
            <p:cNvCxnSpPr/>
            <p:nvPr/>
          </p:nvCxnSpPr>
          <p:spPr>
            <a:xfrm>
              <a:off x="7392387" y="6263758"/>
              <a:ext cx="0" cy="512064"/>
            </a:xfrm>
            <a:prstGeom prst="straightConnector1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  <a:tailEnd type="arrow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14CB282-8B14-584D-8E59-7B1226B3B797}"/>
                </a:ext>
              </a:extLst>
            </p:cNvPr>
            <p:cNvCxnSpPr/>
            <p:nvPr/>
          </p:nvCxnSpPr>
          <p:spPr>
            <a:xfrm flipH="1">
              <a:off x="10074884" y="6263758"/>
              <a:ext cx="0" cy="512064"/>
            </a:xfrm>
            <a:prstGeom prst="straightConnector1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  <a:tailEnd type="arrow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67358E1-1144-1345-A508-A5F1A7BDBAD0}"/>
              </a:ext>
            </a:extLst>
          </p:cNvPr>
          <p:cNvGrpSpPr/>
          <p:nvPr/>
        </p:nvGrpSpPr>
        <p:grpSpPr>
          <a:xfrm>
            <a:off x="2184805" y="5618597"/>
            <a:ext cx="8279522" cy="471924"/>
            <a:chOff x="2184805" y="6209147"/>
            <a:chExt cx="8279522" cy="471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20A9957B-3C6E-C341-9E64-2F4F797BB0C8}"/>
                    </a:ext>
                  </a:extLst>
                </p:cNvPr>
                <p:cNvSpPr txBox="1"/>
                <p:nvPr/>
              </p:nvSpPr>
              <p:spPr>
                <a:xfrm>
                  <a:off x="2184805" y="6209147"/>
                  <a:ext cx="364139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𝜇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20A9957B-3C6E-C341-9E64-2F4F797BB0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805" y="6209147"/>
                  <a:ext cx="364139" cy="471924"/>
                </a:xfrm>
                <a:prstGeom prst="rect">
                  <a:avLst/>
                </a:prstGeom>
                <a:blipFill>
                  <a:blip r:embed="rId4"/>
                  <a:stretch>
                    <a:fillRect b="-52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43AE16C-A40F-654F-BF76-E8922566608B}"/>
                    </a:ext>
                  </a:extLst>
                </p:cNvPr>
                <p:cNvSpPr txBox="1"/>
                <p:nvPr/>
              </p:nvSpPr>
              <p:spPr>
                <a:xfrm>
                  <a:off x="3488795" y="6209147"/>
                  <a:ext cx="364138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𝜇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43AE16C-A40F-654F-BF76-E89225666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795" y="6209147"/>
                  <a:ext cx="364138" cy="471924"/>
                </a:xfrm>
                <a:prstGeom prst="rect">
                  <a:avLst/>
                </a:prstGeom>
                <a:blipFill>
                  <a:blip r:embed="rId5"/>
                  <a:stretch>
                    <a:fillRect b="-52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AD697AC0-7962-EB47-BAA6-7BC1ECE9E211}"/>
                    </a:ext>
                  </a:extLst>
                </p:cNvPr>
                <p:cNvSpPr txBox="1"/>
                <p:nvPr/>
              </p:nvSpPr>
              <p:spPr>
                <a:xfrm>
                  <a:off x="4792785" y="6209147"/>
                  <a:ext cx="364139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𝜇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AD697AC0-7962-EB47-BAA6-7BC1ECE9E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785" y="6209147"/>
                  <a:ext cx="364139" cy="471924"/>
                </a:xfrm>
                <a:prstGeom prst="rect">
                  <a:avLst/>
                </a:prstGeom>
                <a:blipFill>
                  <a:blip r:embed="rId6"/>
                  <a:stretch>
                    <a:fillRect l="-3333" b="-52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7864C0C-656C-6041-B566-ABA15FE0CCAE}"/>
                    </a:ext>
                  </a:extLst>
                </p:cNvPr>
                <p:cNvSpPr txBox="1"/>
                <p:nvPr/>
              </p:nvSpPr>
              <p:spPr>
                <a:xfrm>
                  <a:off x="6096775" y="6209147"/>
                  <a:ext cx="364138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𝜇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7864C0C-656C-6041-B566-ABA15FE0CC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775" y="6209147"/>
                  <a:ext cx="364138" cy="471924"/>
                </a:xfrm>
                <a:prstGeom prst="rect">
                  <a:avLst/>
                </a:prstGeom>
                <a:blipFill>
                  <a:blip r:embed="rId4"/>
                  <a:stretch>
                    <a:fillRect l="-3448" b="-52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F833B82-B0C3-8E44-82AA-0247DDBDED4A}"/>
                    </a:ext>
                  </a:extLst>
                </p:cNvPr>
                <p:cNvSpPr txBox="1"/>
                <p:nvPr/>
              </p:nvSpPr>
              <p:spPr>
                <a:xfrm>
                  <a:off x="7400766" y="6209147"/>
                  <a:ext cx="364138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𝜇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F833B82-B0C3-8E44-82AA-0247DDBDE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766" y="6209147"/>
                  <a:ext cx="364138" cy="471924"/>
                </a:xfrm>
                <a:prstGeom prst="rect">
                  <a:avLst/>
                </a:prstGeom>
                <a:blipFill>
                  <a:blip r:embed="rId7"/>
                  <a:stretch>
                    <a:fillRect l="-3333" b="-52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22562625-FB91-D448-AE27-CC5625E8C466}"/>
                    </a:ext>
                  </a:extLst>
                </p:cNvPr>
                <p:cNvSpPr txBox="1"/>
                <p:nvPr/>
              </p:nvSpPr>
              <p:spPr>
                <a:xfrm>
                  <a:off x="10100188" y="6209147"/>
                  <a:ext cx="364139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𝜇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22562625-FB91-D448-AE27-CC5625E8C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0188" y="6209147"/>
                  <a:ext cx="364139" cy="471924"/>
                </a:xfrm>
                <a:prstGeom prst="rect">
                  <a:avLst/>
                </a:prstGeom>
                <a:blipFill>
                  <a:blip r:embed="rId6"/>
                  <a:stretch>
                    <a:fillRect l="-3333" b="-52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Rounded Rectangular Callout 90">
            <a:extLst>
              <a:ext uri="{FF2B5EF4-FFF2-40B4-BE49-F238E27FC236}">
                <a16:creationId xmlns:a16="http://schemas.microsoft.com/office/drawing/2014/main" id="{732F1054-BDD4-BD44-BD01-DD802254A41A}"/>
              </a:ext>
            </a:extLst>
          </p:cNvPr>
          <p:cNvSpPr/>
          <p:nvPr/>
        </p:nvSpPr>
        <p:spPr>
          <a:xfrm>
            <a:off x="6657346" y="777240"/>
            <a:ext cx="5019296" cy="1151593"/>
          </a:xfrm>
          <a:prstGeom prst="wedgeRoundRectCallout">
            <a:avLst>
              <a:gd name="adj1" fmla="val 56359"/>
              <a:gd name="adj2" fmla="val 37426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minimize delay when service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rates are heterogeneous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?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DB4EB7D-F087-914E-ADA6-46B2321FCFE6}"/>
              </a:ext>
            </a:extLst>
          </p:cNvPr>
          <p:cNvGrpSpPr/>
          <p:nvPr/>
        </p:nvGrpSpPr>
        <p:grpSpPr>
          <a:xfrm>
            <a:off x="2184805" y="5618597"/>
            <a:ext cx="8459185" cy="471924"/>
            <a:chOff x="2184805" y="6209147"/>
            <a:chExt cx="8459185" cy="471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9B693CA-EF86-794F-ABB4-F882C5278DED}"/>
                    </a:ext>
                  </a:extLst>
                </p:cNvPr>
                <p:cNvSpPr txBox="1"/>
                <p:nvPr/>
              </p:nvSpPr>
              <p:spPr>
                <a:xfrm>
                  <a:off x="2184805" y="6209147"/>
                  <a:ext cx="491353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9B693CA-EF86-794F-ABB4-F882C5278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805" y="6209147"/>
                  <a:ext cx="491353" cy="471924"/>
                </a:xfrm>
                <a:prstGeom prst="rect">
                  <a:avLst/>
                </a:prstGeom>
                <a:blipFill>
                  <a:blip r:embed="rId8"/>
                  <a:stretch>
                    <a:fillRect b="-52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6A88A6FD-6775-394A-8205-AD115A1E9B45}"/>
                    </a:ext>
                  </a:extLst>
                </p:cNvPr>
                <p:cNvSpPr txBox="1"/>
                <p:nvPr/>
              </p:nvSpPr>
              <p:spPr>
                <a:xfrm>
                  <a:off x="3488795" y="6209147"/>
                  <a:ext cx="49847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6A88A6FD-6775-394A-8205-AD115A1E9B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795" y="6209147"/>
                  <a:ext cx="498470" cy="471924"/>
                </a:xfrm>
                <a:prstGeom prst="rect">
                  <a:avLst/>
                </a:prstGeom>
                <a:blipFill>
                  <a:blip r:embed="rId9"/>
                  <a:stretch>
                    <a:fillRect b="-52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30C0698-78AC-1D4A-A1CD-0B412C1A722C}"/>
                    </a:ext>
                  </a:extLst>
                </p:cNvPr>
                <p:cNvSpPr txBox="1"/>
                <p:nvPr/>
              </p:nvSpPr>
              <p:spPr>
                <a:xfrm>
                  <a:off x="4792785" y="6209147"/>
                  <a:ext cx="49847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30C0698-78AC-1D4A-A1CD-0B412C1A7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785" y="6209147"/>
                  <a:ext cx="498470" cy="471924"/>
                </a:xfrm>
                <a:prstGeom prst="rect">
                  <a:avLst/>
                </a:prstGeom>
                <a:blipFill>
                  <a:blip r:embed="rId10"/>
                  <a:stretch>
                    <a:fillRect l="-2500" b="-52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26F010AD-1FCE-B246-B523-8B72D78C10AF}"/>
                    </a:ext>
                  </a:extLst>
                </p:cNvPr>
                <p:cNvSpPr txBox="1"/>
                <p:nvPr/>
              </p:nvSpPr>
              <p:spPr>
                <a:xfrm>
                  <a:off x="6096775" y="6209147"/>
                  <a:ext cx="49847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26F010AD-1FCE-B246-B523-8B72D78C1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775" y="6209147"/>
                  <a:ext cx="498470" cy="471924"/>
                </a:xfrm>
                <a:prstGeom prst="rect">
                  <a:avLst/>
                </a:prstGeom>
                <a:blipFill>
                  <a:blip r:embed="rId11"/>
                  <a:stretch>
                    <a:fillRect l="-2500" b="-52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886ABBDB-4EE4-B147-B7DA-A07AA2C3A83B}"/>
                    </a:ext>
                  </a:extLst>
                </p:cNvPr>
                <p:cNvSpPr txBox="1"/>
                <p:nvPr/>
              </p:nvSpPr>
              <p:spPr>
                <a:xfrm>
                  <a:off x="7400766" y="6209147"/>
                  <a:ext cx="49847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886ABBDB-4EE4-B147-B7DA-A07AA2C3A8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766" y="6209147"/>
                  <a:ext cx="498470" cy="471924"/>
                </a:xfrm>
                <a:prstGeom prst="rect">
                  <a:avLst/>
                </a:prstGeom>
                <a:blipFill>
                  <a:blip r:embed="rId12"/>
                  <a:stretch>
                    <a:fillRect l="-2439" b="-52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1CE5689A-E2CF-5E4A-A5B3-13B6D5164788}"/>
                    </a:ext>
                  </a:extLst>
                </p:cNvPr>
                <p:cNvSpPr txBox="1"/>
                <p:nvPr/>
              </p:nvSpPr>
              <p:spPr>
                <a:xfrm>
                  <a:off x="10100188" y="6209147"/>
                  <a:ext cx="543802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1CE5689A-E2CF-5E4A-A5B3-13B6D51647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0188" y="6209147"/>
                  <a:ext cx="543802" cy="471924"/>
                </a:xfrm>
                <a:prstGeom prst="rect">
                  <a:avLst/>
                </a:prstGeom>
                <a:blipFill>
                  <a:blip r:embed="rId13"/>
                  <a:stretch>
                    <a:fillRect l="-2273" b="-52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F1E059-D8A0-494B-B82D-CE9A4CEF8B19}"/>
              </a:ext>
            </a:extLst>
          </p:cNvPr>
          <p:cNvGrpSpPr/>
          <p:nvPr/>
        </p:nvGrpSpPr>
        <p:grpSpPr>
          <a:xfrm>
            <a:off x="2833260" y="5645414"/>
            <a:ext cx="7006339" cy="471924"/>
            <a:chOff x="2833260" y="5645414"/>
            <a:chExt cx="7006339" cy="471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1E4C438D-03F9-7141-99A8-F6A8CF7CA95E}"/>
                    </a:ext>
                  </a:extLst>
                </p:cNvPr>
                <p:cNvSpPr txBox="1"/>
                <p:nvPr/>
              </p:nvSpPr>
              <p:spPr>
                <a:xfrm>
                  <a:off x="7907614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1E4C438D-03F9-7141-99A8-F6A8CF7CA9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614" y="5645414"/>
                  <a:ext cx="418384" cy="47192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07BA8EF-973D-154C-8A04-104ABFC1853A}"/>
                    </a:ext>
                  </a:extLst>
                </p:cNvPr>
                <p:cNvSpPr txBox="1"/>
                <p:nvPr/>
              </p:nvSpPr>
              <p:spPr>
                <a:xfrm>
                  <a:off x="2833260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07BA8EF-973D-154C-8A04-104ABFC185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3260" y="5645414"/>
                  <a:ext cx="418384" cy="47192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997E49F-9D43-3D41-A50F-8BBE75E82700}"/>
                    </a:ext>
                  </a:extLst>
                </p:cNvPr>
                <p:cNvSpPr txBox="1"/>
                <p:nvPr/>
              </p:nvSpPr>
              <p:spPr>
                <a:xfrm>
                  <a:off x="4101848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997E49F-9D43-3D41-A50F-8BBE75E827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1848" y="5645414"/>
                  <a:ext cx="418384" cy="47192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B22EF513-7BBD-604D-8FCE-E661832A15A9}"/>
                    </a:ext>
                  </a:extLst>
                </p:cNvPr>
                <p:cNvSpPr txBox="1"/>
                <p:nvPr/>
              </p:nvSpPr>
              <p:spPr>
                <a:xfrm>
                  <a:off x="5370436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B22EF513-7BBD-604D-8FCE-E661832A1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436" y="5645414"/>
                  <a:ext cx="418384" cy="47192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1F1E078-6DDB-C44A-BF59-CDF86176BA18}"/>
                    </a:ext>
                  </a:extLst>
                </p:cNvPr>
                <p:cNvSpPr txBox="1"/>
                <p:nvPr/>
              </p:nvSpPr>
              <p:spPr>
                <a:xfrm>
                  <a:off x="6639024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1F1E078-6DDB-C44A-BF59-CDF86176BA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024" y="5645414"/>
                  <a:ext cx="418384" cy="47192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7E56DF44-BA04-5542-B4FF-52F561BD0741}"/>
                    </a:ext>
                  </a:extLst>
                </p:cNvPr>
                <p:cNvSpPr txBox="1"/>
                <p:nvPr/>
              </p:nvSpPr>
              <p:spPr>
                <a:xfrm>
                  <a:off x="9421215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7E56DF44-BA04-5542-B4FF-52F561BD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1215" y="5645414"/>
                  <a:ext cx="418384" cy="47192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8C4AEA8F-8E4E-4149-AE35-D6D41C433534}"/>
              </a:ext>
            </a:extLst>
          </p:cNvPr>
          <p:cNvSpPr txBox="1"/>
          <p:nvPr/>
        </p:nvSpPr>
        <p:spPr>
          <a:xfrm>
            <a:off x="413195" y="5570084"/>
            <a:ext cx="116679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accent1"/>
                </a:solidFill>
                <a:sym typeface="Helvetica Light"/>
              </a:rPr>
              <a:t>service rate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6474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Weighted Random Routing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0703F-E533-C94E-AD2B-4815EF4738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22</a:t>
            </a:fld>
            <a:endParaRPr lang="uk-UA" dirty="0"/>
          </a:p>
        </p:txBody>
      </p:sp>
      <p:pic>
        <p:nvPicPr>
          <p:cNvPr id="8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2750032" y="5254838"/>
            <a:ext cx="833766" cy="500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3821451" y="5254838"/>
            <a:ext cx="833766" cy="500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4892870" y="5254838"/>
            <a:ext cx="833766" cy="500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1678613" y="5254838"/>
            <a:ext cx="833766" cy="50077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994661" y="5269738"/>
            <a:ext cx="201268" cy="336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1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3107" y="5269738"/>
            <a:ext cx="201269" cy="336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2246" y="5269738"/>
            <a:ext cx="201269" cy="336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3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9118" y="5269738"/>
            <a:ext cx="201269" cy="336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4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41784" y="4884302"/>
            <a:ext cx="300155" cy="30015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881585" y="4253170"/>
            <a:ext cx="420218" cy="972992"/>
            <a:chOff x="1909329" y="3867665"/>
            <a:chExt cx="512064" cy="1185657"/>
          </a:xfrm>
        </p:grpSpPr>
        <p:sp>
          <p:nvSpPr>
            <p:cNvPr id="3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14585" y="4253170"/>
            <a:ext cx="420218" cy="972992"/>
            <a:chOff x="1909329" y="3867665"/>
            <a:chExt cx="512064" cy="1185657"/>
          </a:xfrm>
        </p:grpSpPr>
        <p:sp>
          <p:nvSpPr>
            <p:cNvPr id="37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8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9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955170" y="4253170"/>
            <a:ext cx="420218" cy="972992"/>
            <a:chOff x="1909329" y="3867665"/>
            <a:chExt cx="512064" cy="1185657"/>
          </a:xfrm>
        </p:grpSpPr>
        <p:sp>
          <p:nvSpPr>
            <p:cNvPr id="4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94698" y="4253169"/>
            <a:ext cx="420218" cy="972992"/>
            <a:chOff x="1909329" y="3867665"/>
            <a:chExt cx="512064" cy="1185657"/>
          </a:xfrm>
        </p:grpSpPr>
        <p:sp>
          <p:nvSpPr>
            <p:cNvPr id="45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6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7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945606" y="4542443"/>
            <a:ext cx="300155" cy="30015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11703" y="4884302"/>
            <a:ext cx="300155" cy="30015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13925" y="4542443"/>
            <a:ext cx="300155" cy="30015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4" name="Down Arrow 63"/>
          <p:cNvSpPr/>
          <p:nvPr/>
        </p:nvSpPr>
        <p:spPr>
          <a:xfrm>
            <a:off x="3511574" y="1298428"/>
            <a:ext cx="409935" cy="670707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07B4C8F-C3D9-AC45-B311-65896926C7C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2085529" y="2358724"/>
            <a:ext cx="1631056" cy="1846750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95F7F7-6E32-7544-8460-08D47950AA13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3716585" y="2358724"/>
            <a:ext cx="483671" cy="1874037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9C8C950-2F61-7448-8426-6069DFD74FD9}"/>
              </a:ext>
            </a:extLst>
          </p:cNvPr>
          <p:cNvSpPr txBox="1"/>
          <p:nvPr/>
        </p:nvSpPr>
        <p:spPr>
          <a:xfrm>
            <a:off x="3990959" y="2015007"/>
            <a:ext cx="435424" cy="387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job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7FB1BA-6335-664F-987F-F47AC1EE0879}"/>
              </a:ext>
            </a:extLst>
          </p:cNvPr>
          <p:cNvSpPr txBox="1"/>
          <p:nvPr/>
        </p:nvSpPr>
        <p:spPr>
          <a:xfrm>
            <a:off x="457597" y="5176901"/>
            <a:ext cx="116586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servers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DA8056-89E2-1941-B952-C1B8EB7222EB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3159947" y="2358724"/>
            <a:ext cx="556638" cy="1846750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06C4FED-227B-8541-A794-30B86394EA26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3716585" y="2358724"/>
            <a:ext cx="1599520" cy="1902245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0E4E2D1-8424-4649-93D1-E8AFF8B799A1}"/>
              </a:ext>
            </a:extLst>
          </p:cNvPr>
          <p:cNvSpPr/>
          <p:nvPr/>
        </p:nvSpPr>
        <p:spPr>
          <a:xfrm>
            <a:off x="3566507" y="2058569"/>
            <a:ext cx="300155" cy="300155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AF70D4D-EAAC-A543-B7B0-86CF92626DEC}"/>
              </a:ext>
            </a:extLst>
          </p:cNvPr>
          <p:cNvCxnSpPr/>
          <p:nvPr/>
        </p:nvCxnSpPr>
        <p:spPr>
          <a:xfrm flipH="1">
            <a:off x="2095495" y="5734861"/>
            <a:ext cx="1" cy="420082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0C981E6-D75F-0C48-9192-0FDFAF292333}"/>
              </a:ext>
            </a:extLst>
          </p:cNvPr>
          <p:cNvCxnSpPr/>
          <p:nvPr/>
        </p:nvCxnSpPr>
        <p:spPr>
          <a:xfrm flipH="1">
            <a:off x="3166199" y="5734861"/>
            <a:ext cx="716" cy="420082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1A0577-A8E3-4447-863B-94B9079A1B7F}"/>
              </a:ext>
            </a:extLst>
          </p:cNvPr>
          <p:cNvCxnSpPr/>
          <p:nvPr/>
        </p:nvCxnSpPr>
        <p:spPr>
          <a:xfrm>
            <a:off x="4238334" y="5734861"/>
            <a:ext cx="0" cy="420218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973EAD-EAAB-DE4D-92AF-54C448EE9B17}"/>
              </a:ext>
            </a:extLst>
          </p:cNvPr>
          <p:cNvCxnSpPr/>
          <p:nvPr/>
        </p:nvCxnSpPr>
        <p:spPr>
          <a:xfrm>
            <a:off x="5309753" y="5734861"/>
            <a:ext cx="0" cy="420218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DB4EB7D-F087-914E-ADA6-46B2321FCFE6}"/>
              </a:ext>
            </a:extLst>
          </p:cNvPr>
          <p:cNvGrpSpPr/>
          <p:nvPr/>
        </p:nvGrpSpPr>
        <p:grpSpPr>
          <a:xfrm>
            <a:off x="2107650" y="5690046"/>
            <a:ext cx="3619360" cy="387277"/>
            <a:chOff x="2184805" y="6209147"/>
            <a:chExt cx="4410440" cy="471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9B693CA-EF86-794F-ABB4-F882C5278DED}"/>
                    </a:ext>
                  </a:extLst>
                </p:cNvPr>
                <p:cNvSpPr txBox="1"/>
                <p:nvPr/>
              </p:nvSpPr>
              <p:spPr>
                <a:xfrm>
                  <a:off x="2184805" y="6209147"/>
                  <a:ext cx="491353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9B693CA-EF86-794F-ABB4-F882C5278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805" y="6209147"/>
                  <a:ext cx="491353" cy="471924"/>
                </a:xfrm>
                <a:prstGeom prst="rect">
                  <a:avLst/>
                </a:prstGeom>
                <a:blipFill>
                  <a:blip r:embed="rId4"/>
                  <a:stretch>
                    <a:fillRect l="-15625" r="-3125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6A88A6FD-6775-394A-8205-AD115A1E9B45}"/>
                    </a:ext>
                  </a:extLst>
                </p:cNvPr>
                <p:cNvSpPr txBox="1"/>
                <p:nvPr/>
              </p:nvSpPr>
              <p:spPr>
                <a:xfrm>
                  <a:off x="3488795" y="6209147"/>
                  <a:ext cx="49847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6A88A6FD-6775-394A-8205-AD115A1E9B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795" y="6209147"/>
                  <a:ext cx="498470" cy="471924"/>
                </a:xfrm>
                <a:prstGeom prst="rect">
                  <a:avLst/>
                </a:prstGeom>
                <a:blipFill>
                  <a:blip r:embed="rId5"/>
                  <a:stretch>
                    <a:fillRect l="-15152" r="-3030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30C0698-78AC-1D4A-A1CD-0B412C1A722C}"/>
                    </a:ext>
                  </a:extLst>
                </p:cNvPr>
                <p:cNvSpPr txBox="1"/>
                <p:nvPr/>
              </p:nvSpPr>
              <p:spPr>
                <a:xfrm>
                  <a:off x="4792785" y="6209147"/>
                  <a:ext cx="49847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30C0698-78AC-1D4A-A1CD-0B412C1A7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785" y="6209147"/>
                  <a:ext cx="498470" cy="471924"/>
                </a:xfrm>
                <a:prstGeom prst="rect">
                  <a:avLst/>
                </a:prstGeom>
                <a:blipFill>
                  <a:blip r:embed="rId6"/>
                  <a:stretch>
                    <a:fillRect l="-12121" r="-3030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26F010AD-1FCE-B246-B523-8B72D78C10AF}"/>
                    </a:ext>
                  </a:extLst>
                </p:cNvPr>
                <p:cNvSpPr txBox="1"/>
                <p:nvPr/>
              </p:nvSpPr>
              <p:spPr>
                <a:xfrm>
                  <a:off x="6096775" y="6209147"/>
                  <a:ext cx="49847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26F010AD-1FCE-B246-B523-8B72D78C1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775" y="6209147"/>
                  <a:ext cx="498470" cy="471924"/>
                </a:xfrm>
                <a:prstGeom prst="rect">
                  <a:avLst/>
                </a:prstGeom>
                <a:blipFill>
                  <a:blip r:embed="rId7"/>
                  <a:stretch>
                    <a:fillRect l="-12121" r="-3030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F1E059-D8A0-494B-B82D-CE9A4CEF8B19}"/>
              </a:ext>
            </a:extLst>
          </p:cNvPr>
          <p:cNvGrpSpPr/>
          <p:nvPr/>
        </p:nvGrpSpPr>
        <p:grpSpPr>
          <a:xfrm>
            <a:off x="2639794" y="5712053"/>
            <a:ext cx="2425435" cy="387277"/>
            <a:chOff x="2833260" y="5645414"/>
            <a:chExt cx="2955560" cy="471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07BA8EF-973D-154C-8A04-104ABFC1853A}"/>
                    </a:ext>
                  </a:extLst>
                </p:cNvPr>
                <p:cNvSpPr txBox="1"/>
                <p:nvPr/>
              </p:nvSpPr>
              <p:spPr>
                <a:xfrm>
                  <a:off x="2833260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07BA8EF-973D-154C-8A04-104ABFC185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3260" y="5645414"/>
                  <a:ext cx="418384" cy="471924"/>
                </a:xfrm>
                <a:prstGeom prst="rect">
                  <a:avLst/>
                </a:prstGeom>
                <a:blipFill>
                  <a:blip r:embed="rId8"/>
                  <a:stretch>
                    <a:fillRect l="-10714" r="-10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997E49F-9D43-3D41-A50F-8BBE75E82700}"/>
                    </a:ext>
                  </a:extLst>
                </p:cNvPr>
                <p:cNvSpPr txBox="1"/>
                <p:nvPr/>
              </p:nvSpPr>
              <p:spPr>
                <a:xfrm>
                  <a:off x="4101848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997E49F-9D43-3D41-A50F-8BBE75E827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1848" y="5645414"/>
                  <a:ext cx="418384" cy="471924"/>
                </a:xfrm>
                <a:prstGeom prst="rect">
                  <a:avLst/>
                </a:prstGeom>
                <a:blipFill>
                  <a:blip r:embed="rId9"/>
                  <a:stretch>
                    <a:fillRect l="-7143" r="-10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B22EF513-7BBD-604D-8FCE-E661832A15A9}"/>
                    </a:ext>
                  </a:extLst>
                </p:cNvPr>
                <p:cNvSpPr txBox="1"/>
                <p:nvPr/>
              </p:nvSpPr>
              <p:spPr>
                <a:xfrm>
                  <a:off x="5370436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B22EF513-7BBD-604D-8FCE-E661832A1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436" y="5645414"/>
                  <a:ext cx="418384" cy="471924"/>
                </a:xfrm>
                <a:prstGeom prst="rect">
                  <a:avLst/>
                </a:prstGeom>
                <a:blipFill>
                  <a:blip r:embed="rId9"/>
                  <a:stretch>
                    <a:fillRect l="-11111" r="-1111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2EF30CE-F9E5-284D-B8DF-346D8A7AB84A}"/>
              </a:ext>
            </a:extLst>
          </p:cNvPr>
          <p:cNvGrpSpPr/>
          <p:nvPr/>
        </p:nvGrpSpPr>
        <p:grpSpPr>
          <a:xfrm>
            <a:off x="1978716" y="3420218"/>
            <a:ext cx="2887308" cy="474591"/>
            <a:chOff x="2556252" y="3564602"/>
            <a:chExt cx="2887308" cy="474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A111C486-0C2A-4147-BAFE-ECE47034E2BD}"/>
                    </a:ext>
                  </a:extLst>
                </p:cNvPr>
                <p:cNvSpPr txBox="1"/>
                <p:nvPr/>
              </p:nvSpPr>
              <p:spPr>
                <a:xfrm>
                  <a:off x="2556252" y="3567269"/>
                  <a:ext cx="484812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A111C486-0C2A-4147-BAFE-ECE47034E2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252" y="3567269"/>
                  <a:ext cx="484812" cy="471924"/>
                </a:xfrm>
                <a:prstGeom prst="rect">
                  <a:avLst/>
                </a:prstGeom>
                <a:blipFill>
                  <a:blip r:embed="rId10"/>
                  <a:stretch>
                    <a:fillRect l="-2632" b="-789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80817229-50D3-FB4B-B414-EEB1A8E68420}"/>
                    </a:ext>
                  </a:extLst>
                </p:cNvPr>
                <p:cNvSpPr txBox="1"/>
                <p:nvPr/>
              </p:nvSpPr>
              <p:spPr>
                <a:xfrm>
                  <a:off x="3420038" y="3567269"/>
                  <a:ext cx="49193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80817229-50D3-FB4B-B414-EEB1A8E68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0038" y="3567269"/>
                  <a:ext cx="491930" cy="471924"/>
                </a:xfrm>
                <a:prstGeom prst="rect">
                  <a:avLst/>
                </a:prstGeom>
                <a:blipFill>
                  <a:blip r:embed="rId11"/>
                  <a:stretch>
                    <a:fillRect b="-789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7D13B9E-824E-754F-B9F8-61D947A2A46C}"/>
                    </a:ext>
                  </a:extLst>
                </p:cNvPr>
                <p:cNvSpPr txBox="1"/>
                <p:nvPr/>
              </p:nvSpPr>
              <p:spPr>
                <a:xfrm>
                  <a:off x="4186956" y="3567269"/>
                  <a:ext cx="49193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7D13B9E-824E-754F-B9F8-61D947A2A4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6956" y="3567269"/>
                  <a:ext cx="491930" cy="471924"/>
                </a:xfrm>
                <a:prstGeom prst="rect">
                  <a:avLst/>
                </a:prstGeom>
                <a:blipFill>
                  <a:blip r:embed="rId12"/>
                  <a:stretch>
                    <a:fillRect l="-2500" b="-789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51359E9A-B3A4-2C48-BAAE-027248671B5E}"/>
                    </a:ext>
                  </a:extLst>
                </p:cNvPr>
                <p:cNvSpPr txBox="1"/>
                <p:nvPr/>
              </p:nvSpPr>
              <p:spPr>
                <a:xfrm>
                  <a:off x="4953874" y="3564602"/>
                  <a:ext cx="489686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51359E9A-B3A4-2C48-BAAE-027248671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874" y="3564602"/>
                  <a:ext cx="489686" cy="471924"/>
                </a:xfrm>
                <a:prstGeom prst="rect">
                  <a:avLst/>
                </a:prstGeom>
                <a:blipFill>
                  <a:blip r:embed="rId13"/>
                  <a:stretch>
                    <a:fillRect l="-2500" b="-52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DC22A56-FB04-9C4D-83ED-31A9375E66E0}"/>
                  </a:ext>
                </a:extLst>
              </p:cNvPr>
              <p:cNvSpPr txBox="1"/>
              <p:nvPr/>
            </p:nvSpPr>
            <p:spPr>
              <a:xfrm>
                <a:off x="3842063" y="1330873"/>
                <a:ext cx="1618924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accent1"/>
                    </a:solidFill>
                    <a:sym typeface="Helvetica Light"/>
                  </a:rPr>
                  <a:t>arrival rate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𝜆</m:t>
                    </m:r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DC22A56-FB04-9C4D-83ED-31A9375E6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063" y="1330873"/>
                <a:ext cx="1618924" cy="410369"/>
              </a:xfrm>
              <a:prstGeom prst="rect">
                <a:avLst/>
              </a:prstGeom>
              <a:blipFill>
                <a:blip r:embed="rId14"/>
                <a:stretch>
                  <a:fillRect l="-3101" t="-2941" b="-264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A389DA7-3975-8845-9DF6-809EFFFA3245}"/>
                  </a:ext>
                </a:extLst>
              </p:cNvPr>
              <p:cNvSpPr/>
              <p:nvPr/>
            </p:nvSpPr>
            <p:spPr>
              <a:xfrm>
                <a:off x="5736842" y="2859037"/>
                <a:ext cx="5719836" cy="1162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rad>
                          </m:e>
                        </m:nary>
                      </m:den>
                    </m:f>
                    <m:d>
                      <m:d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=1, 2, 3</m:t>
                    </m:r>
                  </m:oMath>
                </a14:m>
                <a:endParaRPr lang="en-US" sz="200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A389DA7-3975-8845-9DF6-809EFFFA3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842" y="2859037"/>
                <a:ext cx="5719836" cy="1162178"/>
              </a:xfrm>
              <a:prstGeom prst="rect">
                <a:avLst/>
              </a:prstGeom>
              <a:blipFill>
                <a:blip r:embed="rId15"/>
                <a:stretch>
                  <a:fillRect t="-27174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2448CFB-F8F5-3C43-BCC2-3473F0940992}"/>
              </a:ext>
            </a:extLst>
          </p:cNvPr>
          <p:cNvGrpSpPr/>
          <p:nvPr/>
        </p:nvGrpSpPr>
        <p:grpSpPr>
          <a:xfrm>
            <a:off x="1782616" y="2943721"/>
            <a:ext cx="3242566" cy="568739"/>
            <a:chOff x="2360152" y="3015913"/>
            <a:chExt cx="3242566" cy="568739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C9DAB2A-0FE0-8243-A6F1-603DDE2C8CA5}"/>
                </a:ext>
              </a:extLst>
            </p:cNvPr>
            <p:cNvSpPr/>
            <p:nvPr/>
          </p:nvSpPr>
          <p:spPr>
            <a:xfrm>
              <a:off x="2680612" y="3015913"/>
              <a:ext cx="182880" cy="5687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888053A-1C23-6444-A517-9541ADA8451D}"/>
                </a:ext>
              </a:extLst>
            </p:cNvPr>
            <p:cNvSpPr/>
            <p:nvPr/>
          </p:nvSpPr>
          <p:spPr>
            <a:xfrm>
              <a:off x="3561752" y="3245559"/>
              <a:ext cx="182880" cy="3343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94AD200-B19C-184B-9661-9BD436B4CE3B}"/>
                </a:ext>
              </a:extLst>
            </p:cNvPr>
            <p:cNvSpPr/>
            <p:nvPr/>
          </p:nvSpPr>
          <p:spPr>
            <a:xfrm>
              <a:off x="4303623" y="3448427"/>
              <a:ext cx="182880" cy="1288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549315D-A53F-C244-8D11-4D7B086B7C30}"/>
                </a:ext>
              </a:extLst>
            </p:cNvPr>
            <p:cNvCxnSpPr/>
            <p:nvPr/>
          </p:nvCxnSpPr>
          <p:spPr>
            <a:xfrm>
              <a:off x="2360152" y="3579889"/>
              <a:ext cx="3242566" cy="0"/>
            </a:xfrm>
            <a:prstGeom prst="line">
              <a:avLst/>
            </a:prstGeom>
            <a:noFill/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23" name="Rounded Rectangular Callout 122">
            <a:extLst>
              <a:ext uri="{FF2B5EF4-FFF2-40B4-BE49-F238E27FC236}">
                <a16:creationId xmlns:a16="http://schemas.microsoft.com/office/drawing/2014/main" id="{E8372FE3-3712-C741-9106-4CBC32B3DAC2}"/>
              </a:ext>
            </a:extLst>
          </p:cNvPr>
          <p:cNvSpPr/>
          <p:nvPr/>
        </p:nvSpPr>
        <p:spPr>
          <a:xfrm>
            <a:off x="6665246" y="4218951"/>
            <a:ext cx="4590042" cy="1151593"/>
          </a:xfrm>
          <a:prstGeom prst="wedgeRoundRectCallout">
            <a:avLst>
              <a:gd name="adj1" fmla="val 56359"/>
              <a:gd name="adj2" fmla="val 37426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What if the service rates are unknown?</a:t>
            </a:r>
          </a:p>
        </p:txBody>
      </p:sp>
    </p:spTree>
    <p:extLst>
      <p:ext uri="{BB962C8B-B14F-4D97-AF65-F5344CB8AC3E}">
        <p14:creationId xmlns:p14="http://schemas.microsoft.com/office/powerpoint/2010/main" val="138795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service times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0703F-E533-C94E-AD2B-4815EF4738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23</a:t>
            </a:fld>
            <a:endParaRPr lang="uk-UA" dirty="0"/>
          </a:p>
        </p:txBody>
      </p:sp>
      <p:pic>
        <p:nvPicPr>
          <p:cNvPr id="8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2750032" y="5254838"/>
            <a:ext cx="833766" cy="500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3821451" y="5254838"/>
            <a:ext cx="833766" cy="500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4892870" y="5254838"/>
            <a:ext cx="833766" cy="500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server-icons-5.png" descr="server-icons-5.png"/>
          <p:cNvPicPr>
            <a:picLocks noChangeAspect="1"/>
          </p:cNvPicPr>
          <p:nvPr/>
        </p:nvPicPr>
        <p:blipFill>
          <a:blip r:embed="rId3"/>
          <a:srcRect t="11604" b="28333"/>
          <a:stretch>
            <a:fillRect/>
          </a:stretch>
        </p:blipFill>
        <p:spPr>
          <a:xfrm>
            <a:off x="1678613" y="5254838"/>
            <a:ext cx="833766" cy="50077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994661" y="5269738"/>
            <a:ext cx="201268" cy="336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1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3107" y="5269738"/>
            <a:ext cx="201269" cy="336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2246" y="5269738"/>
            <a:ext cx="201269" cy="336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3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9118" y="5269738"/>
            <a:ext cx="201269" cy="336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4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41784" y="4884302"/>
            <a:ext cx="300155" cy="30015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881585" y="4253170"/>
            <a:ext cx="420218" cy="972992"/>
            <a:chOff x="1909329" y="3867665"/>
            <a:chExt cx="512064" cy="1185657"/>
          </a:xfrm>
        </p:grpSpPr>
        <p:sp>
          <p:nvSpPr>
            <p:cNvPr id="3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14585" y="4253170"/>
            <a:ext cx="420218" cy="972992"/>
            <a:chOff x="1909329" y="3867665"/>
            <a:chExt cx="512064" cy="1185657"/>
          </a:xfrm>
        </p:grpSpPr>
        <p:sp>
          <p:nvSpPr>
            <p:cNvPr id="37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8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9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955170" y="4253170"/>
            <a:ext cx="420218" cy="972992"/>
            <a:chOff x="1909329" y="3867665"/>
            <a:chExt cx="512064" cy="1185657"/>
          </a:xfrm>
        </p:grpSpPr>
        <p:sp>
          <p:nvSpPr>
            <p:cNvPr id="4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94698" y="4253169"/>
            <a:ext cx="420218" cy="972992"/>
            <a:chOff x="1909329" y="3867665"/>
            <a:chExt cx="512064" cy="1185657"/>
          </a:xfrm>
        </p:grpSpPr>
        <p:sp>
          <p:nvSpPr>
            <p:cNvPr id="45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6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7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945606" y="4542443"/>
            <a:ext cx="300155" cy="30015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11703" y="4884302"/>
            <a:ext cx="300155" cy="30015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13925" y="4542443"/>
            <a:ext cx="300155" cy="30015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4" name="Down Arrow 63"/>
          <p:cNvSpPr/>
          <p:nvPr/>
        </p:nvSpPr>
        <p:spPr>
          <a:xfrm>
            <a:off x="3511574" y="1298428"/>
            <a:ext cx="409935" cy="670707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07B4C8F-C3D9-AC45-B311-65896926C7C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2085529" y="2358724"/>
            <a:ext cx="1631056" cy="1846750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95F7F7-6E32-7544-8460-08D47950AA13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3716585" y="2358724"/>
            <a:ext cx="483671" cy="1874037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9C8C950-2F61-7448-8426-6069DFD74FD9}"/>
              </a:ext>
            </a:extLst>
          </p:cNvPr>
          <p:cNvSpPr txBox="1"/>
          <p:nvPr/>
        </p:nvSpPr>
        <p:spPr>
          <a:xfrm>
            <a:off x="3990959" y="2015007"/>
            <a:ext cx="435424" cy="387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job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7FB1BA-6335-664F-987F-F47AC1EE0879}"/>
              </a:ext>
            </a:extLst>
          </p:cNvPr>
          <p:cNvSpPr txBox="1"/>
          <p:nvPr/>
        </p:nvSpPr>
        <p:spPr>
          <a:xfrm>
            <a:off x="457597" y="5176901"/>
            <a:ext cx="116586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servers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DA8056-89E2-1941-B952-C1B8EB7222EB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3159947" y="2358724"/>
            <a:ext cx="556638" cy="1846750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06C4FED-227B-8541-A794-30B86394EA26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3716585" y="2358724"/>
            <a:ext cx="1599520" cy="1902245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AF70D4D-EAAC-A543-B7B0-86CF92626DEC}"/>
              </a:ext>
            </a:extLst>
          </p:cNvPr>
          <p:cNvCxnSpPr/>
          <p:nvPr/>
        </p:nvCxnSpPr>
        <p:spPr>
          <a:xfrm flipH="1">
            <a:off x="2095495" y="5734861"/>
            <a:ext cx="1" cy="420082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0C981E6-D75F-0C48-9192-0FDFAF292333}"/>
              </a:ext>
            </a:extLst>
          </p:cNvPr>
          <p:cNvCxnSpPr/>
          <p:nvPr/>
        </p:nvCxnSpPr>
        <p:spPr>
          <a:xfrm flipH="1">
            <a:off x="3166199" y="5734861"/>
            <a:ext cx="716" cy="420082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1A0577-A8E3-4447-863B-94B9079A1B7F}"/>
              </a:ext>
            </a:extLst>
          </p:cNvPr>
          <p:cNvCxnSpPr/>
          <p:nvPr/>
        </p:nvCxnSpPr>
        <p:spPr>
          <a:xfrm>
            <a:off x="4238334" y="5734861"/>
            <a:ext cx="0" cy="420218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973EAD-EAAB-DE4D-92AF-54C448EE9B17}"/>
              </a:ext>
            </a:extLst>
          </p:cNvPr>
          <p:cNvCxnSpPr/>
          <p:nvPr/>
        </p:nvCxnSpPr>
        <p:spPr>
          <a:xfrm>
            <a:off x="5309753" y="5734861"/>
            <a:ext cx="0" cy="420218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DB4EB7D-F087-914E-ADA6-46B2321FCFE6}"/>
              </a:ext>
            </a:extLst>
          </p:cNvPr>
          <p:cNvGrpSpPr/>
          <p:nvPr/>
        </p:nvGrpSpPr>
        <p:grpSpPr>
          <a:xfrm>
            <a:off x="2107650" y="5690046"/>
            <a:ext cx="3619360" cy="387277"/>
            <a:chOff x="2184805" y="6209147"/>
            <a:chExt cx="4410440" cy="471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9B693CA-EF86-794F-ABB4-F882C5278DED}"/>
                    </a:ext>
                  </a:extLst>
                </p:cNvPr>
                <p:cNvSpPr txBox="1"/>
                <p:nvPr/>
              </p:nvSpPr>
              <p:spPr>
                <a:xfrm>
                  <a:off x="2184805" y="6209147"/>
                  <a:ext cx="491353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9B693CA-EF86-794F-ABB4-F882C5278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805" y="6209147"/>
                  <a:ext cx="491353" cy="471924"/>
                </a:xfrm>
                <a:prstGeom prst="rect">
                  <a:avLst/>
                </a:prstGeom>
                <a:blipFill>
                  <a:blip r:embed="rId4"/>
                  <a:stretch>
                    <a:fillRect l="-15625" r="-3125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6A88A6FD-6775-394A-8205-AD115A1E9B45}"/>
                    </a:ext>
                  </a:extLst>
                </p:cNvPr>
                <p:cNvSpPr txBox="1"/>
                <p:nvPr/>
              </p:nvSpPr>
              <p:spPr>
                <a:xfrm>
                  <a:off x="3488795" y="6209147"/>
                  <a:ext cx="49847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6A88A6FD-6775-394A-8205-AD115A1E9B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795" y="6209147"/>
                  <a:ext cx="498470" cy="471924"/>
                </a:xfrm>
                <a:prstGeom prst="rect">
                  <a:avLst/>
                </a:prstGeom>
                <a:blipFill>
                  <a:blip r:embed="rId5"/>
                  <a:stretch>
                    <a:fillRect l="-15152" r="-3030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30C0698-78AC-1D4A-A1CD-0B412C1A722C}"/>
                    </a:ext>
                  </a:extLst>
                </p:cNvPr>
                <p:cNvSpPr txBox="1"/>
                <p:nvPr/>
              </p:nvSpPr>
              <p:spPr>
                <a:xfrm>
                  <a:off x="4792785" y="6209147"/>
                  <a:ext cx="49847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30C0698-78AC-1D4A-A1CD-0B412C1A7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785" y="6209147"/>
                  <a:ext cx="498470" cy="471924"/>
                </a:xfrm>
                <a:prstGeom prst="rect">
                  <a:avLst/>
                </a:prstGeom>
                <a:blipFill>
                  <a:blip r:embed="rId6"/>
                  <a:stretch>
                    <a:fillRect l="-12121" r="-3030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26F010AD-1FCE-B246-B523-8B72D78C10AF}"/>
                    </a:ext>
                  </a:extLst>
                </p:cNvPr>
                <p:cNvSpPr txBox="1"/>
                <p:nvPr/>
              </p:nvSpPr>
              <p:spPr>
                <a:xfrm>
                  <a:off x="6096775" y="6209147"/>
                  <a:ext cx="49847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26F010AD-1FCE-B246-B523-8B72D78C1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775" y="6209147"/>
                  <a:ext cx="498470" cy="471924"/>
                </a:xfrm>
                <a:prstGeom prst="rect">
                  <a:avLst/>
                </a:prstGeom>
                <a:blipFill>
                  <a:blip r:embed="rId7"/>
                  <a:stretch>
                    <a:fillRect l="-12121" r="-3030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F1E059-D8A0-494B-B82D-CE9A4CEF8B19}"/>
              </a:ext>
            </a:extLst>
          </p:cNvPr>
          <p:cNvGrpSpPr/>
          <p:nvPr/>
        </p:nvGrpSpPr>
        <p:grpSpPr>
          <a:xfrm>
            <a:off x="2639794" y="5712053"/>
            <a:ext cx="2425435" cy="387277"/>
            <a:chOff x="2833260" y="5645414"/>
            <a:chExt cx="2955560" cy="471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07BA8EF-973D-154C-8A04-104ABFC1853A}"/>
                    </a:ext>
                  </a:extLst>
                </p:cNvPr>
                <p:cNvSpPr txBox="1"/>
                <p:nvPr/>
              </p:nvSpPr>
              <p:spPr>
                <a:xfrm>
                  <a:off x="2833260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07BA8EF-973D-154C-8A04-104ABFC185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3260" y="5645414"/>
                  <a:ext cx="418384" cy="471924"/>
                </a:xfrm>
                <a:prstGeom prst="rect">
                  <a:avLst/>
                </a:prstGeom>
                <a:blipFill>
                  <a:blip r:embed="rId8"/>
                  <a:stretch>
                    <a:fillRect l="-10714" r="-10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997E49F-9D43-3D41-A50F-8BBE75E82700}"/>
                    </a:ext>
                  </a:extLst>
                </p:cNvPr>
                <p:cNvSpPr txBox="1"/>
                <p:nvPr/>
              </p:nvSpPr>
              <p:spPr>
                <a:xfrm>
                  <a:off x="4101848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997E49F-9D43-3D41-A50F-8BBE75E827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1848" y="5645414"/>
                  <a:ext cx="418384" cy="471924"/>
                </a:xfrm>
                <a:prstGeom prst="rect">
                  <a:avLst/>
                </a:prstGeom>
                <a:blipFill>
                  <a:blip r:embed="rId9"/>
                  <a:stretch>
                    <a:fillRect l="-7143" r="-10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B22EF513-7BBD-604D-8FCE-E661832A15A9}"/>
                    </a:ext>
                  </a:extLst>
                </p:cNvPr>
                <p:cNvSpPr txBox="1"/>
                <p:nvPr/>
              </p:nvSpPr>
              <p:spPr>
                <a:xfrm>
                  <a:off x="5370436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B22EF513-7BBD-604D-8FCE-E661832A1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436" y="5645414"/>
                  <a:ext cx="418384" cy="471924"/>
                </a:xfrm>
                <a:prstGeom prst="rect">
                  <a:avLst/>
                </a:prstGeom>
                <a:blipFill>
                  <a:blip r:embed="rId9"/>
                  <a:stretch>
                    <a:fillRect l="-11111" r="-1111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DC22A56-FB04-9C4D-83ED-31A9375E66E0}"/>
                  </a:ext>
                </a:extLst>
              </p:cNvPr>
              <p:cNvSpPr txBox="1"/>
              <p:nvPr/>
            </p:nvSpPr>
            <p:spPr>
              <a:xfrm>
                <a:off x="3842063" y="1330873"/>
                <a:ext cx="1618924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accent1"/>
                    </a:solidFill>
                    <a:sym typeface="Helvetica Light"/>
                  </a:rPr>
                  <a:t>arrival rate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𝜆</m:t>
                    </m:r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DC22A56-FB04-9C4D-83ED-31A9375E6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063" y="1330873"/>
                <a:ext cx="1618924" cy="410369"/>
              </a:xfrm>
              <a:prstGeom prst="rect">
                <a:avLst/>
              </a:prstGeom>
              <a:blipFill>
                <a:blip r:embed="rId10"/>
                <a:stretch>
                  <a:fillRect l="-3101" t="-2941" b="-264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3EB9D4E-5116-8A40-90C4-8F7EEC3F64A9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3716585" y="2358724"/>
            <a:ext cx="1599520" cy="1902245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0E4E2D1-8424-4649-93D1-E8AFF8B799A1}"/>
              </a:ext>
            </a:extLst>
          </p:cNvPr>
          <p:cNvSpPr/>
          <p:nvPr/>
        </p:nvSpPr>
        <p:spPr>
          <a:xfrm>
            <a:off x="3566507" y="2058569"/>
            <a:ext cx="300155" cy="300155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D38BB7-A460-D645-944C-17D04934992C}"/>
              </a:ext>
            </a:extLst>
          </p:cNvPr>
          <p:cNvGrpSpPr/>
          <p:nvPr/>
        </p:nvGrpSpPr>
        <p:grpSpPr>
          <a:xfrm>
            <a:off x="6381172" y="5469674"/>
            <a:ext cx="3939134" cy="872034"/>
            <a:chOff x="6859969" y="5477807"/>
            <a:chExt cx="3939134" cy="8720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F72EED-0066-8E4A-A76C-A3652A48956E}"/>
                </a:ext>
              </a:extLst>
            </p:cNvPr>
            <p:cNvSpPr txBox="1"/>
            <p:nvPr/>
          </p:nvSpPr>
          <p:spPr>
            <a:xfrm>
              <a:off x="6859969" y="5477807"/>
              <a:ext cx="743793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⏱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D729387-4921-134F-9F10-AA54031A1BAB}"/>
                    </a:ext>
                  </a:extLst>
                </p:cNvPr>
                <p:cNvSpPr txBox="1"/>
                <p:nvPr/>
              </p:nvSpPr>
              <p:spPr>
                <a:xfrm>
                  <a:off x="7540262" y="5593274"/>
                  <a:ext cx="3258841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>
                      <a:solidFill>
                        <a:srgbClr val="C00000"/>
                      </a:solidFill>
                      <a:sym typeface="Helvetica Light"/>
                    </a:rPr>
                    <a:t>s</a:t>
                  </a:r>
                  <a:r>
                    <a:rPr kumimoji="0" lang="en-US" sz="2400" b="0" i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ervice time</a:t>
                  </a:r>
                  <a:r>
                    <a:rPr kumimoji="0" lang="zh-CN" altLang="en-US" sz="2400" b="0" i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 </a:t>
                  </a:r>
                  <a:r>
                    <a:rPr kumimoji="0" lang="en-US" altLang="zh-CN" sz="2400" b="0" i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~ Exp(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𝜇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0" lang="en-US" altLang="zh-CN" sz="2400" b="0" i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)</a:t>
                  </a:r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D729387-4921-134F-9F10-AA54031A1B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262" y="5593274"/>
                  <a:ext cx="3258841" cy="471924"/>
                </a:xfrm>
                <a:prstGeom prst="rect">
                  <a:avLst/>
                </a:prstGeom>
                <a:blipFill>
                  <a:blip r:embed="rId11"/>
                  <a:stretch>
                    <a:fillRect l="-3876" t="-7692" r="-1163" b="-2564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D5FE853F-8528-9440-A9E3-144A8F335C3C}"/>
              </a:ext>
            </a:extLst>
          </p:cNvPr>
          <p:cNvSpPr/>
          <p:nvPr/>
        </p:nvSpPr>
        <p:spPr>
          <a:xfrm>
            <a:off x="5510443" y="5967663"/>
            <a:ext cx="974558" cy="336884"/>
          </a:xfrm>
          <a:custGeom>
            <a:avLst/>
            <a:gdLst>
              <a:gd name="connsiteX0" fmla="*/ 0 w 974558"/>
              <a:gd name="connsiteY0" fmla="*/ 336884 h 336884"/>
              <a:gd name="connsiteX1" fmla="*/ 974558 w 974558"/>
              <a:gd name="connsiteY1" fmla="*/ 0 h 336884"/>
              <a:gd name="connsiteX2" fmla="*/ 974558 w 974558"/>
              <a:gd name="connsiteY2" fmla="*/ 0 h 336884"/>
              <a:gd name="connsiteX0" fmla="*/ 0 w 974558"/>
              <a:gd name="connsiteY0" fmla="*/ 336884 h 336884"/>
              <a:gd name="connsiteX1" fmla="*/ 529291 w 974558"/>
              <a:gd name="connsiteY1" fmla="*/ 257721 h 336884"/>
              <a:gd name="connsiteX2" fmla="*/ 974558 w 974558"/>
              <a:gd name="connsiteY2" fmla="*/ 0 h 336884"/>
              <a:gd name="connsiteX3" fmla="*/ 974558 w 974558"/>
              <a:gd name="connsiteY3" fmla="*/ 0 h 336884"/>
              <a:gd name="connsiteX0" fmla="*/ 0 w 974558"/>
              <a:gd name="connsiteY0" fmla="*/ 336884 h 336884"/>
              <a:gd name="connsiteX1" fmla="*/ 529291 w 974558"/>
              <a:gd name="connsiteY1" fmla="*/ 257721 h 336884"/>
              <a:gd name="connsiteX2" fmla="*/ 974558 w 974558"/>
              <a:gd name="connsiteY2" fmla="*/ 0 h 336884"/>
              <a:gd name="connsiteX3" fmla="*/ 974558 w 974558"/>
              <a:gd name="connsiteY3" fmla="*/ 0 h 336884"/>
              <a:gd name="connsiteX0" fmla="*/ 0 w 974558"/>
              <a:gd name="connsiteY0" fmla="*/ 336884 h 336884"/>
              <a:gd name="connsiteX1" fmla="*/ 529291 w 974558"/>
              <a:gd name="connsiteY1" fmla="*/ 257721 h 336884"/>
              <a:gd name="connsiteX2" fmla="*/ 974558 w 974558"/>
              <a:gd name="connsiteY2" fmla="*/ 0 h 336884"/>
              <a:gd name="connsiteX3" fmla="*/ 974558 w 974558"/>
              <a:gd name="connsiteY3" fmla="*/ 0 h 336884"/>
              <a:gd name="connsiteX0" fmla="*/ 0 w 974558"/>
              <a:gd name="connsiteY0" fmla="*/ 336884 h 336884"/>
              <a:gd name="connsiteX1" fmla="*/ 529291 w 974558"/>
              <a:gd name="connsiteY1" fmla="*/ 257721 h 336884"/>
              <a:gd name="connsiteX2" fmla="*/ 974558 w 974558"/>
              <a:gd name="connsiteY2" fmla="*/ 0 h 336884"/>
              <a:gd name="connsiteX3" fmla="*/ 974558 w 974558"/>
              <a:gd name="connsiteY3" fmla="*/ 0 h 336884"/>
              <a:gd name="connsiteX0" fmla="*/ 0 w 974558"/>
              <a:gd name="connsiteY0" fmla="*/ 336884 h 336884"/>
              <a:gd name="connsiteX1" fmla="*/ 529291 w 974558"/>
              <a:gd name="connsiteY1" fmla="*/ 257721 h 336884"/>
              <a:gd name="connsiteX2" fmla="*/ 974558 w 974558"/>
              <a:gd name="connsiteY2" fmla="*/ 0 h 336884"/>
              <a:gd name="connsiteX3" fmla="*/ 974558 w 974558"/>
              <a:gd name="connsiteY3" fmla="*/ 0 h 336884"/>
              <a:gd name="connsiteX0" fmla="*/ 0 w 974558"/>
              <a:gd name="connsiteY0" fmla="*/ 336884 h 336884"/>
              <a:gd name="connsiteX1" fmla="*/ 529291 w 974558"/>
              <a:gd name="connsiteY1" fmla="*/ 257721 h 336884"/>
              <a:gd name="connsiteX2" fmla="*/ 974558 w 974558"/>
              <a:gd name="connsiteY2" fmla="*/ 0 h 336884"/>
              <a:gd name="connsiteX3" fmla="*/ 974558 w 974558"/>
              <a:gd name="connsiteY3" fmla="*/ 0 h 336884"/>
              <a:gd name="connsiteX0" fmla="*/ 0 w 974558"/>
              <a:gd name="connsiteY0" fmla="*/ 336884 h 336884"/>
              <a:gd name="connsiteX1" fmla="*/ 529291 w 974558"/>
              <a:gd name="connsiteY1" fmla="*/ 257721 h 336884"/>
              <a:gd name="connsiteX2" fmla="*/ 974558 w 974558"/>
              <a:gd name="connsiteY2" fmla="*/ 0 h 336884"/>
              <a:gd name="connsiteX3" fmla="*/ 974558 w 974558"/>
              <a:gd name="connsiteY3" fmla="*/ 0 h 336884"/>
              <a:gd name="connsiteX0" fmla="*/ 0 w 974558"/>
              <a:gd name="connsiteY0" fmla="*/ 336884 h 336884"/>
              <a:gd name="connsiteX1" fmla="*/ 529291 w 974558"/>
              <a:gd name="connsiteY1" fmla="*/ 257721 h 336884"/>
              <a:gd name="connsiteX2" fmla="*/ 974558 w 974558"/>
              <a:gd name="connsiteY2" fmla="*/ 0 h 336884"/>
              <a:gd name="connsiteX3" fmla="*/ 974558 w 974558"/>
              <a:gd name="connsiteY3" fmla="*/ 0 h 336884"/>
              <a:gd name="connsiteX0" fmla="*/ 0 w 974558"/>
              <a:gd name="connsiteY0" fmla="*/ 336884 h 336884"/>
              <a:gd name="connsiteX1" fmla="*/ 529291 w 974558"/>
              <a:gd name="connsiteY1" fmla="*/ 257721 h 336884"/>
              <a:gd name="connsiteX2" fmla="*/ 974558 w 974558"/>
              <a:gd name="connsiteY2" fmla="*/ 0 h 336884"/>
              <a:gd name="connsiteX3" fmla="*/ 974558 w 974558"/>
              <a:gd name="connsiteY3" fmla="*/ 0 h 336884"/>
              <a:gd name="connsiteX0" fmla="*/ 0 w 974558"/>
              <a:gd name="connsiteY0" fmla="*/ 336884 h 336884"/>
              <a:gd name="connsiteX1" fmla="*/ 529291 w 974558"/>
              <a:gd name="connsiteY1" fmla="*/ 257721 h 336884"/>
              <a:gd name="connsiteX2" fmla="*/ 974558 w 974558"/>
              <a:gd name="connsiteY2" fmla="*/ 0 h 336884"/>
              <a:gd name="connsiteX3" fmla="*/ 974558 w 974558"/>
              <a:gd name="connsiteY3" fmla="*/ 0 h 336884"/>
              <a:gd name="connsiteX0" fmla="*/ 0 w 974558"/>
              <a:gd name="connsiteY0" fmla="*/ 336884 h 336884"/>
              <a:gd name="connsiteX1" fmla="*/ 529291 w 974558"/>
              <a:gd name="connsiteY1" fmla="*/ 257721 h 336884"/>
              <a:gd name="connsiteX2" fmla="*/ 974558 w 974558"/>
              <a:gd name="connsiteY2" fmla="*/ 0 h 336884"/>
              <a:gd name="connsiteX3" fmla="*/ 974558 w 974558"/>
              <a:gd name="connsiteY3" fmla="*/ 0 h 336884"/>
              <a:gd name="connsiteX0" fmla="*/ 0 w 974558"/>
              <a:gd name="connsiteY0" fmla="*/ 336884 h 336884"/>
              <a:gd name="connsiteX1" fmla="*/ 529291 w 974558"/>
              <a:gd name="connsiteY1" fmla="*/ 257721 h 336884"/>
              <a:gd name="connsiteX2" fmla="*/ 974558 w 974558"/>
              <a:gd name="connsiteY2" fmla="*/ 0 h 336884"/>
              <a:gd name="connsiteX3" fmla="*/ 974558 w 974558"/>
              <a:gd name="connsiteY3" fmla="*/ 0 h 33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558" h="336884">
                <a:moveTo>
                  <a:pt x="0" y="336884"/>
                </a:moveTo>
                <a:cubicBezTo>
                  <a:pt x="185140" y="326670"/>
                  <a:pt x="362208" y="321234"/>
                  <a:pt x="529291" y="257721"/>
                </a:cubicBezTo>
                <a:cubicBezTo>
                  <a:pt x="696374" y="194208"/>
                  <a:pt x="826136" y="100836"/>
                  <a:pt x="974558" y="0"/>
                </a:cubicBezTo>
                <a:lnTo>
                  <a:pt x="974558" y="0"/>
                </a:lnTo>
              </a:path>
            </a:pathLst>
          </a:custGeom>
          <a:ln w="762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9403BE4-EE71-3942-B920-A67079071042}"/>
              </a:ext>
            </a:extLst>
          </p:cNvPr>
          <p:cNvSpPr/>
          <p:nvPr/>
        </p:nvSpPr>
        <p:spPr>
          <a:xfrm>
            <a:off x="4286369" y="2597214"/>
            <a:ext cx="2462626" cy="2748118"/>
          </a:xfrm>
          <a:custGeom>
            <a:avLst/>
            <a:gdLst>
              <a:gd name="connsiteX0" fmla="*/ 2430379 w 2433495"/>
              <a:gd name="connsiteY0" fmla="*/ 2851485 h 2851485"/>
              <a:gd name="connsiteX1" fmla="*/ 2045368 w 2433495"/>
              <a:gd name="connsiteY1" fmla="*/ 1191127 h 2851485"/>
              <a:gd name="connsiteX2" fmla="*/ 0 w 2433495"/>
              <a:gd name="connsiteY2" fmla="*/ 0 h 2851485"/>
              <a:gd name="connsiteX0" fmla="*/ 2430379 w 2433495"/>
              <a:gd name="connsiteY0" fmla="*/ 2851485 h 2851485"/>
              <a:gd name="connsiteX1" fmla="*/ 2045368 w 2433495"/>
              <a:gd name="connsiteY1" fmla="*/ 1191127 h 2851485"/>
              <a:gd name="connsiteX2" fmla="*/ 0 w 2433495"/>
              <a:gd name="connsiteY2" fmla="*/ 0 h 2851485"/>
              <a:gd name="connsiteX0" fmla="*/ 2462184 w 2465643"/>
              <a:gd name="connsiteY0" fmla="*/ 2748118 h 2748118"/>
              <a:gd name="connsiteX1" fmla="*/ 2077173 w 2465643"/>
              <a:gd name="connsiteY1" fmla="*/ 1087760 h 2748118"/>
              <a:gd name="connsiteX2" fmla="*/ 0 w 2465643"/>
              <a:gd name="connsiteY2" fmla="*/ 0 h 2748118"/>
              <a:gd name="connsiteX0" fmla="*/ 2462184 w 2465643"/>
              <a:gd name="connsiteY0" fmla="*/ 2748118 h 2748118"/>
              <a:gd name="connsiteX1" fmla="*/ 2077173 w 2465643"/>
              <a:gd name="connsiteY1" fmla="*/ 1087760 h 2748118"/>
              <a:gd name="connsiteX2" fmla="*/ 0 w 2465643"/>
              <a:gd name="connsiteY2" fmla="*/ 0 h 2748118"/>
              <a:gd name="connsiteX0" fmla="*/ 2462184 w 2462626"/>
              <a:gd name="connsiteY0" fmla="*/ 2748118 h 2748118"/>
              <a:gd name="connsiteX1" fmla="*/ 1902245 w 2462626"/>
              <a:gd name="connsiteY1" fmla="*/ 888977 h 2748118"/>
              <a:gd name="connsiteX2" fmla="*/ 0 w 2462626"/>
              <a:gd name="connsiteY2" fmla="*/ 0 h 274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2626" h="2748118">
                <a:moveTo>
                  <a:pt x="2462184" y="2748118"/>
                </a:moveTo>
                <a:cubicBezTo>
                  <a:pt x="2472210" y="2155562"/>
                  <a:pt x="2312609" y="1346997"/>
                  <a:pt x="1902245" y="888977"/>
                </a:cubicBezTo>
                <a:cubicBezTo>
                  <a:pt x="1491881" y="430957"/>
                  <a:pt x="915567" y="222767"/>
                  <a:pt x="0" y="0"/>
                </a:cubicBezTo>
              </a:path>
            </a:pathLst>
          </a:custGeom>
          <a:ln w="762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0317E67-DD2B-2A46-BED1-A893E2599DFC}"/>
              </a:ext>
            </a:extLst>
          </p:cNvPr>
          <p:cNvSpPr/>
          <p:nvPr/>
        </p:nvSpPr>
        <p:spPr>
          <a:xfrm>
            <a:off x="3567804" y="2052680"/>
            <a:ext cx="300155" cy="300155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83" name="Rounded Rectangular Callout 82">
            <a:extLst>
              <a:ext uri="{FF2B5EF4-FFF2-40B4-BE49-F238E27FC236}">
                <a16:creationId xmlns:a16="http://schemas.microsoft.com/office/drawing/2014/main" id="{95797108-220E-0C4F-9F71-50971AF5E932}"/>
              </a:ext>
            </a:extLst>
          </p:cNvPr>
          <p:cNvSpPr/>
          <p:nvPr/>
        </p:nvSpPr>
        <p:spPr>
          <a:xfrm>
            <a:off x="6392885" y="1138192"/>
            <a:ext cx="5047296" cy="1459022"/>
          </a:xfrm>
          <a:prstGeom prst="wedgeRoundRectCallout">
            <a:avLst>
              <a:gd name="adj1" fmla="val 56359"/>
              <a:gd name="adj2" fmla="val 37426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Can we learn the service rates to mimic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the </a:t>
            </a:r>
            <a:r>
              <a:rPr kumimoji="0" lang="en-US" sz="2400" b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Optimal Weighted Random Routing (OWRR)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?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EFB8B8-C39E-8546-845B-312023FD2F13}"/>
                  </a:ext>
                </a:extLst>
              </p:cNvPr>
              <p:cNvSpPr txBox="1"/>
              <p:nvPr/>
            </p:nvSpPr>
            <p:spPr>
              <a:xfrm>
                <a:off x="6948761" y="2721556"/>
                <a:ext cx="5163465" cy="21261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t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sng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Regret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Ψ</m:t>
                      </m:r>
                      <m:d>
                        <m:dPr>
                          <m:ctrlPr>
                            <a:rPr kumimoji="0" lang="en-US" sz="24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sz="24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𝑡</m:t>
                          </m:r>
                        </m:e>
                      </m:d>
                      <m:r>
                        <a:rPr kumimoji="0" lang="en-US" sz="2400" b="0" i="1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24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  <m:r>
                            <a:rPr kumimoji="0" lang="en-US" sz="24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Ligh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400" b="0" i="1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400" b="0" i="1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0" lang="en-US" sz="2400" b="0" i="1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Light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kumimoji="0" lang="en-US" sz="2400" b="0" i="1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2400" b="0" i="1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400" b="0" i="1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0" lang="en-US" sz="2400" b="0" i="1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0" lang="en-US" sz="2400" b="0" i="1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  <a:p>
                <a:pPr defTabSz="825500" hangingPunct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US" sz="2000" b="0" i="0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Helvetica Light"/>
                  </a:rPr>
                  <a:t>: queue len</a:t>
                </a:r>
                <a:r>
                  <a:rPr lang="en-US" sz="2000" dirty="0">
                    <a:solidFill>
                      <a:schemeClr val="tx1"/>
                    </a:solidFill>
                    <a:sym typeface="Helvetica Light"/>
                  </a:rPr>
                  <a:t>gth at server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sym typeface="Helvetica Light"/>
                  </a:rPr>
                  <a:t> under policy</a:t>
                </a:r>
              </a:p>
              <a:p>
                <a:pPr defTabSz="825500" hangingPunct="0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sym typeface="Helvetica Light"/>
                  </a:rPr>
                  <a:t>: queue length at server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sym typeface="Helvetica Light"/>
                  </a:rPr>
                  <a:t> under OWRR</a:t>
                </a:r>
                <a:endParaRPr kumimoji="0" lang="en-US" sz="2000" b="0" i="0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EFB8B8-C39E-8546-845B-312023FD2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61" y="2721556"/>
                <a:ext cx="5163465" cy="2126159"/>
              </a:xfrm>
              <a:prstGeom prst="rect">
                <a:avLst/>
              </a:prstGeom>
              <a:blipFill>
                <a:blip r:embed="rId12"/>
                <a:stretch>
                  <a:fillRect l="-2703" t="-36905" r="-1229" b="-553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359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115 C 0.00026 -0.00254 0.12943 0.29329 0.13151 0.29144 C 0.13203 0.29607 0.12943 0.54375 0.13021 0.60024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67" grpId="0" animBg="1"/>
      <p:bldP spid="83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-Exploration algorithm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68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0703F-E533-C94E-AD2B-4815EF4738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24</a:t>
            </a:fld>
            <a:endParaRPr lang="uk-UA" dirty="0"/>
          </a:p>
        </p:txBody>
      </p:sp>
      <p:pic>
        <p:nvPicPr>
          <p:cNvPr id="8" name="server-icons-5.png" descr="server-icons-5.png"/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2762064" y="5254838"/>
            <a:ext cx="833766" cy="500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server-icons-5.png" descr="server-icons-5.png"/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3833483" y="5254838"/>
            <a:ext cx="833766" cy="500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erver-icons-5.png" descr="server-icons-5.png"/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4904902" y="5254838"/>
            <a:ext cx="833766" cy="500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server-icons-5.png" descr="server-icons-5.png"/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1690645" y="5254838"/>
            <a:ext cx="833766" cy="50077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006693" y="5269738"/>
            <a:ext cx="201268" cy="336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1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5139" y="5269738"/>
            <a:ext cx="201269" cy="336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4278" y="5269738"/>
            <a:ext cx="201269" cy="336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3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1150" y="5269738"/>
            <a:ext cx="201269" cy="336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4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53816" y="4884302"/>
            <a:ext cx="300155" cy="30015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893617" y="4253170"/>
            <a:ext cx="420218" cy="972992"/>
            <a:chOff x="1909329" y="3867665"/>
            <a:chExt cx="512064" cy="1185657"/>
          </a:xfrm>
        </p:grpSpPr>
        <p:sp>
          <p:nvSpPr>
            <p:cNvPr id="3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26617" y="4253170"/>
            <a:ext cx="420218" cy="972992"/>
            <a:chOff x="1909329" y="3867665"/>
            <a:chExt cx="512064" cy="1185657"/>
          </a:xfrm>
        </p:grpSpPr>
        <p:sp>
          <p:nvSpPr>
            <p:cNvPr id="37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8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39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967202" y="4253170"/>
            <a:ext cx="420218" cy="972992"/>
            <a:chOff x="1909329" y="3867665"/>
            <a:chExt cx="512064" cy="1185657"/>
          </a:xfrm>
        </p:grpSpPr>
        <p:sp>
          <p:nvSpPr>
            <p:cNvPr id="41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2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3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06730" y="4253169"/>
            <a:ext cx="420218" cy="972992"/>
            <a:chOff x="1909329" y="3867665"/>
            <a:chExt cx="512064" cy="1185657"/>
          </a:xfrm>
        </p:grpSpPr>
        <p:sp>
          <p:nvSpPr>
            <p:cNvPr id="45" name="Line"/>
            <p:cNvSpPr/>
            <p:nvPr/>
          </p:nvSpPr>
          <p:spPr>
            <a:xfrm flipH="1">
              <a:off x="1909329" y="5053322"/>
              <a:ext cx="512064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6" name="Line"/>
            <p:cNvSpPr/>
            <p:nvPr/>
          </p:nvSpPr>
          <p:spPr>
            <a:xfrm flipH="1" flipV="1">
              <a:off x="2412963" y="3867665"/>
              <a:ext cx="1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  <p:sp>
          <p:nvSpPr>
            <p:cNvPr id="47" name="Line"/>
            <p:cNvSpPr/>
            <p:nvPr/>
          </p:nvSpPr>
          <p:spPr>
            <a:xfrm flipH="1" flipV="1">
              <a:off x="1918168" y="3867665"/>
              <a:ext cx="0" cy="1185656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90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957638" y="4542443"/>
            <a:ext cx="300155" cy="30015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23735" y="4884302"/>
            <a:ext cx="300155" cy="30015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25957" y="4542443"/>
            <a:ext cx="300155" cy="30015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07B4C8F-C3D9-AC45-B311-65896926C7C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2942714" y="1623928"/>
            <a:ext cx="803194" cy="1072777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9C8C950-2F61-7448-8426-6069DFD74FD9}"/>
              </a:ext>
            </a:extLst>
          </p:cNvPr>
          <p:cNvSpPr txBox="1"/>
          <p:nvPr/>
        </p:nvSpPr>
        <p:spPr>
          <a:xfrm>
            <a:off x="4020282" y="1280211"/>
            <a:ext cx="435424" cy="387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job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7FB1BA-6335-664F-987F-F47AC1EE0879}"/>
              </a:ext>
            </a:extLst>
          </p:cNvPr>
          <p:cNvSpPr txBox="1"/>
          <p:nvPr/>
        </p:nvSpPr>
        <p:spPr>
          <a:xfrm>
            <a:off x="469629" y="5176901"/>
            <a:ext cx="116586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servers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06C4FED-227B-8541-A794-30B86394EA26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3745908" y="1623928"/>
            <a:ext cx="653116" cy="10704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AF70D4D-EAAC-A543-B7B0-86CF92626DEC}"/>
              </a:ext>
            </a:extLst>
          </p:cNvPr>
          <p:cNvCxnSpPr/>
          <p:nvPr/>
        </p:nvCxnSpPr>
        <p:spPr>
          <a:xfrm flipH="1">
            <a:off x="2107527" y="5734861"/>
            <a:ext cx="1" cy="420082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0C981E6-D75F-0C48-9192-0FDFAF292333}"/>
              </a:ext>
            </a:extLst>
          </p:cNvPr>
          <p:cNvCxnSpPr/>
          <p:nvPr/>
        </p:nvCxnSpPr>
        <p:spPr>
          <a:xfrm flipH="1">
            <a:off x="3178231" y="5734861"/>
            <a:ext cx="716" cy="420082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1A0577-A8E3-4447-863B-94B9079A1B7F}"/>
              </a:ext>
            </a:extLst>
          </p:cNvPr>
          <p:cNvCxnSpPr/>
          <p:nvPr/>
        </p:nvCxnSpPr>
        <p:spPr>
          <a:xfrm>
            <a:off x="4250366" y="5734861"/>
            <a:ext cx="0" cy="420218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973EAD-EAAB-DE4D-92AF-54C448EE9B17}"/>
              </a:ext>
            </a:extLst>
          </p:cNvPr>
          <p:cNvCxnSpPr/>
          <p:nvPr/>
        </p:nvCxnSpPr>
        <p:spPr>
          <a:xfrm>
            <a:off x="5321785" y="5734861"/>
            <a:ext cx="0" cy="420218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DB4EB7D-F087-914E-ADA6-46B2321FCFE6}"/>
              </a:ext>
            </a:extLst>
          </p:cNvPr>
          <p:cNvGrpSpPr/>
          <p:nvPr/>
        </p:nvGrpSpPr>
        <p:grpSpPr>
          <a:xfrm>
            <a:off x="2119682" y="5690046"/>
            <a:ext cx="3619360" cy="387277"/>
            <a:chOff x="2184805" y="6209147"/>
            <a:chExt cx="4410440" cy="471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9B693CA-EF86-794F-ABB4-F882C5278DED}"/>
                    </a:ext>
                  </a:extLst>
                </p:cNvPr>
                <p:cNvSpPr txBox="1"/>
                <p:nvPr/>
              </p:nvSpPr>
              <p:spPr>
                <a:xfrm>
                  <a:off x="2184805" y="6209147"/>
                  <a:ext cx="491353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9B693CA-EF86-794F-ABB4-F882C5278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805" y="6209147"/>
                  <a:ext cx="491353" cy="471924"/>
                </a:xfrm>
                <a:prstGeom prst="rect">
                  <a:avLst/>
                </a:prstGeom>
                <a:blipFill>
                  <a:blip r:embed="rId5"/>
                  <a:stretch>
                    <a:fillRect l="-15625" r="-3125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6A88A6FD-6775-394A-8205-AD115A1E9B45}"/>
                    </a:ext>
                  </a:extLst>
                </p:cNvPr>
                <p:cNvSpPr txBox="1"/>
                <p:nvPr/>
              </p:nvSpPr>
              <p:spPr>
                <a:xfrm>
                  <a:off x="3488795" y="6209147"/>
                  <a:ext cx="49847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6A88A6FD-6775-394A-8205-AD115A1E9B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795" y="6209147"/>
                  <a:ext cx="498470" cy="471924"/>
                </a:xfrm>
                <a:prstGeom prst="rect">
                  <a:avLst/>
                </a:prstGeom>
                <a:blipFill>
                  <a:blip r:embed="rId6"/>
                  <a:stretch>
                    <a:fillRect l="-15152" r="-3030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30C0698-78AC-1D4A-A1CD-0B412C1A722C}"/>
                    </a:ext>
                  </a:extLst>
                </p:cNvPr>
                <p:cNvSpPr txBox="1"/>
                <p:nvPr/>
              </p:nvSpPr>
              <p:spPr>
                <a:xfrm>
                  <a:off x="4792785" y="6209147"/>
                  <a:ext cx="49847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30C0698-78AC-1D4A-A1CD-0B412C1A7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785" y="6209147"/>
                  <a:ext cx="498470" cy="471924"/>
                </a:xfrm>
                <a:prstGeom prst="rect">
                  <a:avLst/>
                </a:prstGeom>
                <a:blipFill>
                  <a:blip r:embed="rId7"/>
                  <a:stretch>
                    <a:fillRect l="-12121" r="-3030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26F010AD-1FCE-B246-B523-8B72D78C10AF}"/>
                    </a:ext>
                  </a:extLst>
                </p:cNvPr>
                <p:cNvSpPr txBox="1"/>
                <p:nvPr/>
              </p:nvSpPr>
              <p:spPr>
                <a:xfrm>
                  <a:off x="6096775" y="6209147"/>
                  <a:ext cx="498470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26F010AD-1FCE-B246-B523-8B72D78C1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775" y="6209147"/>
                  <a:ext cx="498470" cy="471924"/>
                </a:xfrm>
                <a:prstGeom prst="rect">
                  <a:avLst/>
                </a:prstGeom>
                <a:blipFill>
                  <a:blip r:embed="rId8"/>
                  <a:stretch>
                    <a:fillRect l="-12121" r="-3030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F1E059-D8A0-494B-B82D-CE9A4CEF8B19}"/>
              </a:ext>
            </a:extLst>
          </p:cNvPr>
          <p:cNvGrpSpPr/>
          <p:nvPr/>
        </p:nvGrpSpPr>
        <p:grpSpPr>
          <a:xfrm>
            <a:off x="2651826" y="5712053"/>
            <a:ext cx="2425435" cy="387277"/>
            <a:chOff x="2833260" y="5645414"/>
            <a:chExt cx="2955560" cy="471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07BA8EF-973D-154C-8A04-104ABFC1853A}"/>
                    </a:ext>
                  </a:extLst>
                </p:cNvPr>
                <p:cNvSpPr txBox="1"/>
                <p:nvPr/>
              </p:nvSpPr>
              <p:spPr>
                <a:xfrm>
                  <a:off x="2833260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07BA8EF-973D-154C-8A04-104ABFC185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3260" y="5645414"/>
                  <a:ext cx="418384" cy="471924"/>
                </a:xfrm>
                <a:prstGeom prst="rect">
                  <a:avLst/>
                </a:prstGeom>
                <a:blipFill>
                  <a:blip r:embed="rId9"/>
                  <a:stretch>
                    <a:fillRect l="-10714" r="-10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997E49F-9D43-3D41-A50F-8BBE75E82700}"/>
                    </a:ext>
                  </a:extLst>
                </p:cNvPr>
                <p:cNvSpPr txBox="1"/>
                <p:nvPr/>
              </p:nvSpPr>
              <p:spPr>
                <a:xfrm>
                  <a:off x="4101848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997E49F-9D43-3D41-A50F-8BBE75E827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1848" y="5645414"/>
                  <a:ext cx="418384" cy="471924"/>
                </a:xfrm>
                <a:prstGeom prst="rect">
                  <a:avLst/>
                </a:prstGeom>
                <a:blipFill>
                  <a:blip r:embed="rId10"/>
                  <a:stretch>
                    <a:fillRect l="-7143" r="-10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B22EF513-7BBD-604D-8FCE-E661832A15A9}"/>
                    </a:ext>
                  </a:extLst>
                </p:cNvPr>
                <p:cNvSpPr txBox="1"/>
                <p:nvPr/>
              </p:nvSpPr>
              <p:spPr>
                <a:xfrm>
                  <a:off x="5370436" y="5645414"/>
                  <a:ext cx="418384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&gt;</m:t>
                        </m:r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B22EF513-7BBD-604D-8FCE-E661832A1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436" y="5645414"/>
                  <a:ext cx="418384" cy="471924"/>
                </a:xfrm>
                <a:prstGeom prst="rect">
                  <a:avLst/>
                </a:prstGeom>
                <a:blipFill>
                  <a:blip r:embed="rId10"/>
                  <a:stretch>
                    <a:fillRect l="-7143" r="-10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0E4E2D1-8424-4649-93D1-E8AFF8B799A1}"/>
              </a:ext>
            </a:extLst>
          </p:cNvPr>
          <p:cNvSpPr/>
          <p:nvPr/>
        </p:nvSpPr>
        <p:spPr>
          <a:xfrm>
            <a:off x="3595830" y="1323773"/>
            <a:ext cx="300155" cy="300155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68904B8-7DE3-AF4F-A013-8E3EA3414A6E}"/>
                  </a:ext>
                </a:extLst>
              </p:cNvPr>
              <p:cNvSpPr/>
              <p:nvPr/>
            </p:nvSpPr>
            <p:spPr>
              <a:xfrm>
                <a:off x="4020282" y="2696705"/>
                <a:ext cx="1920240" cy="731520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sym typeface="Helvetica Light"/>
                  </a:rPr>
                  <a:t>r</a:t>
                </a: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FillTx/>
                    <a:sym typeface="Helvetica Light"/>
                  </a:rPr>
                  <a:t>oute to server </a:t>
                </a:r>
                <a14:m>
                  <m:oMath xmlns:m="http://schemas.openxmlformats.org/officeDocument/2006/math">
                    <m:r>
                      <a:rPr kumimoji="0" lang="en-US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𝑖</m:t>
                    </m:r>
                  </m:oMath>
                </a14:m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FillTx/>
                    <a:sym typeface="Helvetica Light"/>
                  </a:rPr>
                  <a:t> </a:t>
                </a:r>
                <a:r>
                  <a:rPr kumimoji="0" lang="en-US" b="0" i="0" u="none" strike="noStrike" cap="none" spc="0" normalizeH="0" baseline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FillTx/>
                    <a:sym typeface="Helvetica Light"/>
                  </a:rPr>
                  <a:t>w.p.</a:t>
                </a:r>
                <a:r>
                  <a:rPr kumimoji="0" lang="en-US" b="0" i="0" u="none" strike="noStrike" cap="none" spc="0" normalizeH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FillTx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accPr>
                          <m:e>
                            <m:r>
                              <a:rPr kumimoji="0" lang="en-US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kumimoji="0" lang="en-US" b="0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0" lang="en-US" b="0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en-US" b="0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𝑡</m:t>
                        </m:r>
                      </m:e>
                    </m:d>
                  </m:oMath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68904B8-7DE3-AF4F-A013-8E3EA3414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282" y="2696705"/>
                <a:ext cx="1920240" cy="731520"/>
              </a:xfrm>
              <a:prstGeom prst="roundRect">
                <a:avLst/>
              </a:prstGeom>
              <a:blipFill>
                <a:blip r:embed="rId11"/>
                <a:stretch>
                  <a:fillRect b="-5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4884B5E6-4D69-A547-AA50-D04B656A83A2}"/>
              </a:ext>
            </a:extLst>
          </p:cNvPr>
          <p:cNvSpPr/>
          <p:nvPr/>
        </p:nvSpPr>
        <p:spPr>
          <a:xfrm>
            <a:off x="1474286" y="2696978"/>
            <a:ext cx="1920240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5"/>
                </a:solidFill>
                <a:sym typeface="Helvetica Light"/>
              </a:rPr>
              <a:t>r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oute to a server randomly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BD52C0-D524-A240-B1F6-49893E4CDAA7}"/>
                  </a:ext>
                </a:extLst>
              </p:cNvPr>
              <p:cNvSpPr/>
              <p:nvPr/>
            </p:nvSpPr>
            <p:spPr>
              <a:xfrm>
                <a:off x="849897" y="1650117"/>
                <a:ext cx="2459456" cy="504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accent5"/>
                    </a:solidFill>
                  </a:rPr>
                  <a:t>w.p.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num>
                          <m:den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BD52C0-D524-A240-B1F6-49893E4CD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97" y="1650117"/>
                <a:ext cx="2459456" cy="504369"/>
              </a:xfrm>
              <a:prstGeom prst="rect">
                <a:avLst/>
              </a:prstGeom>
              <a:blipFill>
                <a:blip r:embed="rId12"/>
                <a:stretch>
                  <a:fillRect l="-205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21CB831-BBCD-4F4E-8F1A-017B8A9B21A9}"/>
                  </a:ext>
                </a:extLst>
              </p:cNvPr>
              <p:cNvSpPr/>
              <p:nvPr/>
            </p:nvSpPr>
            <p:spPr>
              <a:xfrm>
                <a:off x="4066361" y="1717635"/>
                <a:ext cx="12839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accent1"/>
                    </a:solidFill>
                  </a:rPr>
                  <a:t>w.p.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21CB831-BBCD-4F4E-8F1A-017B8A9B2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61" y="1717635"/>
                <a:ext cx="1283941" cy="369332"/>
              </a:xfrm>
              <a:prstGeom prst="rect">
                <a:avLst/>
              </a:prstGeom>
              <a:blipFill>
                <a:blip r:embed="rId13"/>
                <a:stretch>
                  <a:fillRect l="-392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A691EF1-D2F0-4448-840A-9262A4ADEC8E}"/>
              </a:ext>
            </a:extLst>
          </p:cNvPr>
          <p:cNvCxnSpPr>
            <a:cxnSpLocks/>
            <a:stCxn id="69" idx="2"/>
          </p:cNvCxnSpPr>
          <p:nvPr/>
        </p:nvCxnSpPr>
        <p:spPr>
          <a:xfrm flipH="1">
            <a:off x="2014336" y="3428498"/>
            <a:ext cx="420070" cy="861074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AFA456F-BF65-4341-B827-B4A604F13386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2434406" y="3428498"/>
            <a:ext cx="727431" cy="841237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3DC7EB-5469-2144-B145-40659583D51B}"/>
                  </a:ext>
                </a:extLst>
              </p:cNvPr>
              <p:cNvSpPr/>
              <p:nvPr/>
            </p:nvSpPr>
            <p:spPr>
              <a:xfrm>
                <a:off x="6962050" y="4526106"/>
                <a:ext cx="1521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3DC7EB-5469-2144-B145-40659583D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050" y="4526106"/>
                <a:ext cx="1521700" cy="369332"/>
              </a:xfrm>
              <a:prstGeom prst="rect">
                <a:avLst/>
              </a:prstGeom>
              <a:blipFill>
                <a:blip r:embed="rId14"/>
                <a:stretch>
                  <a:fillRect l="-3306" t="-6667" r="-82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67715C5-6026-F348-A611-4FC569CEE186}"/>
              </a:ext>
            </a:extLst>
          </p:cNvPr>
          <p:cNvSpPr txBox="1"/>
          <p:nvPr/>
        </p:nvSpPr>
        <p:spPr>
          <a:xfrm>
            <a:off x="1585996" y="2255205"/>
            <a:ext cx="1243930" cy="37959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exploration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11498B6-DB92-CC44-80CA-729B81403C8C}"/>
              </a:ext>
            </a:extLst>
          </p:cNvPr>
          <p:cNvSpPr txBox="1"/>
          <p:nvPr/>
        </p:nvSpPr>
        <p:spPr>
          <a:xfrm>
            <a:off x="4526199" y="2252934"/>
            <a:ext cx="1282402" cy="37959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exploitation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82D8A6D-38AB-AA41-8C02-8A00C7148730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2434406" y="3428498"/>
            <a:ext cx="1763622" cy="841237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85BD890-FC4E-7C42-9C84-4BF8F9471357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2434406" y="3428498"/>
            <a:ext cx="2882433" cy="821086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EF23F4C-D29B-B446-9473-4D3CA941109D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119682" y="3428225"/>
            <a:ext cx="2860720" cy="84151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0DB9691-F5A5-8740-941B-86B768913DE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189781" y="3428225"/>
            <a:ext cx="1790621" cy="84151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B5CCEAF-1652-8D4E-85BD-39CE1427E241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259881" y="3428225"/>
            <a:ext cx="720521" cy="86134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8DD3C6E-85AC-AF46-99D2-5A367BECB9BB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980402" y="3428225"/>
            <a:ext cx="398290" cy="83710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7" name="Freeform 116">
            <a:extLst>
              <a:ext uri="{FF2B5EF4-FFF2-40B4-BE49-F238E27FC236}">
                <a16:creationId xmlns:a16="http://schemas.microsoft.com/office/drawing/2014/main" id="{7F6A30EA-C494-4D4F-89C9-3CE11B5C6E49}"/>
              </a:ext>
            </a:extLst>
          </p:cNvPr>
          <p:cNvSpPr/>
          <p:nvPr/>
        </p:nvSpPr>
        <p:spPr>
          <a:xfrm>
            <a:off x="3753833" y="3068052"/>
            <a:ext cx="3140242" cy="3236495"/>
          </a:xfrm>
          <a:custGeom>
            <a:avLst/>
            <a:gdLst>
              <a:gd name="connsiteX0" fmla="*/ 0 w 3140242"/>
              <a:gd name="connsiteY0" fmla="*/ 3236495 h 3236495"/>
              <a:gd name="connsiteX1" fmla="*/ 3140242 w 3140242"/>
              <a:gd name="connsiteY1" fmla="*/ 3236495 h 3236495"/>
              <a:gd name="connsiteX2" fmla="*/ 3140242 w 3140242"/>
              <a:gd name="connsiteY2" fmla="*/ 0 h 3236495"/>
              <a:gd name="connsiteX3" fmla="*/ 2249905 w 3140242"/>
              <a:gd name="connsiteY3" fmla="*/ 0 h 323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242" h="3236495">
                <a:moveTo>
                  <a:pt x="0" y="3236495"/>
                </a:moveTo>
                <a:lnTo>
                  <a:pt x="3140242" y="3236495"/>
                </a:lnTo>
                <a:lnTo>
                  <a:pt x="3140242" y="0"/>
                </a:lnTo>
                <a:lnTo>
                  <a:pt x="2249905" y="0"/>
                </a:lnTo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D617928-E615-EB42-9859-D4DE22BF6265}"/>
                  </a:ext>
                </a:extLst>
              </p:cNvPr>
              <p:cNvSpPr txBox="1"/>
              <p:nvPr/>
            </p:nvSpPr>
            <p:spPr>
              <a:xfrm>
                <a:off x="7195206" y="1263586"/>
                <a:ext cx="4741400" cy="1368939"/>
              </a:xfrm>
              <a:prstGeom prst="rect">
                <a:avLst/>
              </a:prstGeom>
              <a:solidFill>
                <a:srgbClr val="FFFFFF"/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182880" tIns="91440" rIns="182880" bIns="91440" numCol="1" spcCol="38100" rtlCol="0" anchor="t">
                <a:noAutofit/>
              </a:bodyPr>
              <a:lstStyle/>
              <a:p>
                <a:pPr defTabSz="825500" hangingPunct="0"/>
                <a:r>
                  <a:rPr lang="en-US" sz="2400" u="sng" dirty="0">
                    <a:solidFill>
                      <a:srgbClr val="C00000"/>
                    </a:solidFill>
                    <a:sym typeface="Helvetica Light"/>
                  </a:rPr>
                  <a:t>Regret</a:t>
                </a:r>
              </a:p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poly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sym typeface="Helvetica Light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D617928-E615-EB42-9859-D4DE22BF6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206" y="1263586"/>
                <a:ext cx="4741400" cy="13689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Rounded Rectangular Callout 120">
            <a:extLst>
              <a:ext uri="{FF2B5EF4-FFF2-40B4-BE49-F238E27FC236}">
                <a16:creationId xmlns:a16="http://schemas.microsoft.com/office/drawing/2014/main" id="{D96B9521-99D2-9142-9001-80217432B09C}"/>
              </a:ext>
            </a:extLst>
          </p:cNvPr>
          <p:cNvSpPr/>
          <p:nvPr/>
        </p:nvSpPr>
        <p:spPr>
          <a:xfrm>
            <a:off x="7673450" y="2766774"/>
            <a:ext cx="1813615" cy="794544"/>
          </a:xfrm>
          <a:prstGeom prst="wedgeRoundRectCallout">
            <a:avLst>
              <a:gd name="adj1" fmla="val 30639"/>
              <a:gd name="adj2" fmla="val -8287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  <a:sym typeface="Helvetica Light"/>
              </a:rPr>
              <a:t>e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xploitation error</a:t>
            </a:r>
          </a:p>
        </p:txBody>
      </p:sp>
      <p:sp>
        <p:nvSpPr>
          <p:cNvPr id="122" name="Rounded Rectangular Callout 121">
            <a:extLst>
              <a:ext uri="{FF2B5EF4-FFF2-40B4-BE49-F238E27FC236}">
                <a16:creationId xmlns:a16="http://schemas.microsoft.com/office/drawing/2014/main" id="{0AE0C707-D05C-1849-BA18-8980D341F4CE}"/>
              </a:ext>
            </a:extLst>
          </p:cNvPr>
          <p:cNvSpPr/>
          <p:nvPr/>
        </p:nvSpPr>
        <p:spPr>
          <a:xfrm>
            <a:off x="10011590" y="2766774"/>
            <a:ext cx="1813615" cy="794544"/>
          </a:xfrm>
          <a:prstGeom prst="wedgeRoundRectCallout">
            <a:avLst>
              <a:gd name="adj1" fmla="val 7420"/>
              <a:gd name="adj2" fmla="val -85899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  <a:sym typeface="Helvetica Light"/>
              </a:rPr>
              <a:t>exploration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error</a:t>
            </a:r>
          </a:p>
        </p:txBody>
      </p:sp>
    </p:spTree>
    <p:extLst>
      <p:ext uri="{BB962C8B-B14F-4D97-AF65-F5344CB8AC3E}">
        <p14:creationId xmlns:p14="http://schemas.microsoft.com/office/powerpoint/2010/main" val="4047371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9" grpId="0" animBg="1"/>
      <p:bldP spid="5" grpId="0"/>
      <p:bldP spid="74" grpId="0"/>
      <p:bldP spid="27" grpId="0"/>
      <p:bldP spid="30" grpId="0" animBg="1"/>
      <p:bldP spid="82" grpId="0" animBg="1"/>
      <p:bldP spid="117" grpId="0" animBg="1"/>
      <p:bldP spid="118" grpId="0" animBg="1"/>
      <p:bldP spid="121" grpId="0" animBg="1"/>
      <p:bldP spid="1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9765-3050-A241-A8CA-3680D8A7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023867-1623-5848-AC06-7F28DADF53D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6 servers,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Cumulative total queue length regret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023867-1623-5848-AC06-7F28DADF5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l="-114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5E6E1-2FA5-184D-937C-977F216612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25</a:t>
            </a:fld>
            <a:endParaRPr lang="uk-U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7632D47-008D-7141-B55D-1D3773052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280681"/>
              </p:ext>
            </p:extLst>
          </p:nvPr>
        </p:nvGraphicFramePr>
        <p:xfrm>
          <a:off x="1137635" y="2904105"/>
          <a:ext cx="3138487" cy="235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Acrobat Document" r:id="rId5" imgW="4390955" imgH="3295514" progId="AcroExch.Document.DC">
                  <p:embed/>
                </p:oleObj>
              </mc:Choice>
              <mc:Fallback>
                <p:oleObj name="Acrobat Document" r:id="rId5" imgW="4390955" imgH="3295514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0137EC3-0A8E-466C-B414-369F0F9AF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7635" y="2904105"/>
                        <a:ext cx="3138487" cy="2355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402A74-E219-4440-A8B2-B7424D809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516811"/>
              </p:ext>
            </p:extLst>
          </p:nvPr>
        </p:nvGraphicFramePr>
        <p:xfrm>
          <a:off x="4640054" y="2904105"/>
          <a:ext cx="3143263" cy="235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Acrobat Document" r:id="rId7" imgW="4390955" imgH="3295514" progId="AcroExch.Document.DC">
                  <p:embed/>
                </p:oleObj>
              </mc:Choice>
              <mc:Fallback>
                <p:oleObj name="Acrobat Document" r:id="rId7" imgW="4390955" imgH="3295514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848B5F1-33DF-40A3-BE7D-535443A8A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0054" y="2904105"/>
                        <a:ext cx="3143263" cy="2359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225D25B-4155-F14A-A473-291CFAEBBC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070668"/>
              </p:ext>
            </p:extLst>
          </p:nvPr>
        </p:nvGraphicFramePr>
        <p:xfrm>
          <a:off x="8147248" y="2904105"/>
          <a:ext cx="3143263" cy="235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Acrobat Document" r:id="rId9" imgW="4390955" imgH="3295514" progId="AcroExch.Document.DC">
                  <p:embed/>
                </p:oleObj>
              </mc:Choice>
              <mc:Fallback>
                <p:oleObj name="Acrobat Document" r:id="rId9" imgW="4390955" imgH="3295514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38C64D8-CA71-4619-8671-BFF18319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47248" y="2904105"/>
                        <a:ext cx="3143263" cy="2359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B4993F-EFAF-B242-9428-E58BF75FF7E6}"/>
                  </a:ext>
                </a:extLst>
              </p:cNvPr>
              <p:cNvSpPr txBox="1"/>
              <p:nvPr/>
            </p:nvSpPr>
            <p:spPr>
              <a:xfrm>
                <a:off x="2346734" y="5257886"/>
                <a:ext cx="967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B4993F-EFAF-B242-9428-E58BF75FF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734" y="5257886"/>
                <a:ext cx="96770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E90AE3-9CFC-DB42-82EE-DC30CFF04711}"/>
                  </a:ext>
                </a:extLst>
              </p:cNvPr>
              <p:cNvSpPr txBox="1"/>
              <p:nvPr/>
            </p:nvSpPr>
            <p:spPr>
              <a:xfrm>
                <a:off x="5880597" y="5257886"/>
                <a:ext cx="978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E90AE3-9CFC-DB42-82EE-DC30CFF04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597" y="5257886"/>
                <a:ext cx="97892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B7C4EC-EDEC-5043-B94B-2273F175A016}"/>
                  </a:ext>
                </a:extLst>
              </p:cNvPr>
              <p:cNvSpPr txBox="1"/>
              <p:nvPr/>
            </p:nvSpPr>
            <p:spPr>
              <a:xfrm>
                <a:off x="9350340" y="5257886"/>
                <a:ext cx="978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B7C4EC-EDEC-5043-B94B-2273F175A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340" y="5257886"/>
                <a:ext cx="97892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>
            <a:extLst>
              <a:ext uri="{FF2B5EF4-FFF2-40B4-BE49-F238E27FC236}">
                <a16:creationId xmlns:a16="http://schemas.microsoft.com/office/drawing/2014/main" id="{F820B73F-4DD5-404B-959B-2F92B5154E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66329" y="1182342"/>
            <a:ext cx="27051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1387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F4EE-5598-B04C-98BA-25043DE7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3FF16-3F58-7F43-9A7E-D1F2676B6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Theory for scheduling and resource orchestration</a:t>
            </a:r>
          </a:p>
          <a:p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Achieving zero queueing delay for parallel jobs</a:t>
            </a:r>
          </a:p>
          <a:p>
            <a:r>
              <a:rPr lang="en-US" dirty="0">
                <a:latin typeface="Helvetica Light" charset="0"/>
              </a:rPr>
              <a:t>Job dispatching with unknown service rates</a:t>
            </a:r>
          </a:p>
          <a:p>
            <a:r>
              <a:rPr lang="en-US" b="1" dirty="0">
                <a:latin typeface="Helvetica Light" charset="0"/>
              </a:rPr>
              <a:t>Conclusions and future directions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3444-9BF4-D94D-89A4-724115A3D3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1108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106C-91DA-4D4E-BF62-1074FAF6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6F95A-7762-6D46-A91C-F351A510B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792704"/>
            <a:ext cx="11091672" cy="3669633"/>
          </a:xfrm>
        </p:spPr>
        <p:txBody>
          <a:bodyPr/>
          <a:lstStyle/>
          <a:p>
            <a:r>
              <a:rPr lang="en-US" dirty="0"/>
              <a:t>A lot more research needs to be done to understand job delay for modern workloads such as machine learning related jobs</a:t>
            </a:r>
          </a:p>
          <a:p>
            <a:endParaRPr lang="en-US" dirty="0"/>
          </a:p>
          <a:p>
            <a:r>
              <a:rPr lang="en-US" dirty="0"/>
              <a:t>Learning-based scheduling can combat heterogeneity and uncertainty in the computing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38E81-0346-5246-AE0E-DCC0817B80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234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33D09-0322-C24B-823A-BE42C9B5D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 b="7318"/>
          <a:stretch/>
        </p:blipFill>
        <p:spPr>
          <a:xfrm>
            <a:off x="0" y="0"/>
            <a:ext cx="12397138" cy="64922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43912-5F11-4043-A2D0-397D07EE91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28</a:t>
            </a:fld>
            <a:endParaRPr lang="uk-UA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E6A3322-554E-BE43-86A3-DB3C2664E553}"/>
              </a:ext>
            </a:extLst>
          </p:cNvPr>
          <p:cNvSpPr/>
          <p:nvPr/>
        </p:nvSpPr>
        <p:spPr>
          <a:xfrm>
            <a:off x="691202" y="331626"/>
            <a:ext cx="10806545" cy="5864637"/>
          </a:xfrm>
          <a:prstGeom prst="roundRect">
            <a:avLst>
              <a:gd name="adj" fmla="val 50000"/>
            </a:avLst>
          </a:prstGeom>
          <a:solidFill>
            <a:srgbClr val="FFFFFF">
              <a:alpha val="95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64924F6-B741-324C-942C-6CF6A763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32260"/>
            <a:ext cx="11091672" cy="822960"/>
          </a:xfrm>
        </p:spPr>
        <p:txBody>
          <a:bodyPr/>
          <a:lstStyle/>
          <a:p>
            <a:pPr algn="ctr"/>
            <a:r>
              <a:rPr lang="en-US" dirty="0"/>
              <a:t>Future direction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C50F8C-BCE7-A044-8705-41CD0377B58C}"/>
              </a:ext>
            </a:extLst>
          </p:cNvPr>
          <p:cNvSpPr txBox="1"/>
          <p:nvPr/>
        </p:nvSpPr>
        <p:spPr>
          <a:xfrm>
            <a:off x="3209602" y="1260190"/>
            <a:ext cx="5769744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indent="-342900" algn="ctr" defTabSz="825500" hangingPunct="0">
              <a:spcAft>
                <a:spcPts val="1200"/>
              </a:spcAft>
              <a:buFont typeface="Wingdings" charset="2"/>
              <a:buChar char="Ø"/>
            </a:pPr>
            <a:r>
              <a:rPr lang="en-US" sz="2400" dirty="0">
                <a:solidFill>
                  <a:srgbClr val="C00000"/>
                </a:solidFill>
                <a:sym typeface="Helvetica Light"/>
              </a:rPr>
              <a:t>Scheduling machine learning jobs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D569FDDD-AEF5-3B45-8A7F-E0930988096A}"/>
              </a:ext>
            </a:extLst>
          </p:cNvPr>
          <p:cNvSpPr/>
          <p:nvPr/>
        </p:nvSpPr>
        <p:spPr>
          <a:xfrm>
            <a:off x="7725176" y="2967507"/>
            <a:ext cx="3181121" cy="1405764"/>
          </a:xfrm>
          <a:prstGeom prst="wedgeRoundRectCallout">
            <a:avLst>
              <a:gd name="adj1" fmla="val -60763"/>
              <a:gd name="adj2" fmla="val 40371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r>
              <a:rPr lang="en-US" sz="2400" dirty="0">
                <a:sym typeface="Helvetica Light"/>
              </a:rPr>
              <a:t>Training-loss guided scheduling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A065FE1F-2697-D049-B277-20ABE2DFF870}"/>
              </a:ext>
            </a:extLst>
          </p:cNvPr>
          <p:cNvSpPr/>
          <p:nvPr/>
        </p:nvSpPr>
        <p:spPr>
          <a:xfrm flipH="1">
            <a:off x="1330036" y="1860477"/>
            <a:ext cx="3493952" cy="2213537"/>
          </a:xfrm>
          <a:prstGeom prst="wedgeRoundRectCallout">
            <a:avLst>
              <a:gd name="adj1" fmla="val -62667"/>
              <a:gd name="adj2" fmla="val 37367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t">
            <a:noAutofit/>
          </a:bodyPr>
          <a:lstStyle/>
          <a:p>
            <a:pPr algn="ctr" defTabSz="825500" hangingPunct="0"/>
            <a:r>
              <a:rPr lang="en-US" sz="2400" dirty="0">
                <a:sym typeface="Helvetica Light"/>
              </a:rPr>
              <a:t>More general job structure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93D3C4-9012-0C4C-87E2-ED8A4D6E6E27}"/>
              </a:ext>
            </a:extLst>
          </p:cNvPr>
          <p:cNvGrpSpPr/>
          <p:nvPr/>
        </p:nvGrpSpPr>
        <p:grpSpPr>
          <a:xfrm>
            <a:off x="2888981" y="482143"/>
            <a:ext cx="6619176" cy="4902028"/>
            <a:chOff x="2888981" y="-581879"/>
            <a:chExt cx="6619176" cy="4902028"/>
          </a:xfrm>
        </p:grpSpPr>
        <p:pic>
          <p:nvPicPr>
            <p:cNvPr id="32" name="server-icons-5.png" descr="server-icons-5.png">
              <a:extLst>
                <a:ext uri="{FF2B5EF4-FFF2-40B4-BE49-F238E27FC236}">
                  <a16:creationId xmlns:a16="http://schemas.microsoft.com/office/drawing/2014/main" id="{E23E9E25-BAEC-2041-8319-89AF8285C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1604" b="28333"/>
            <a:stretch>
              <a:fillRect/>
            </a:stretch>
          </p:blipFill>
          <p:spPr>
            <a:xfrm>
              <a:off x="3856750" y="3867819"/>
              <a:ext cx="753107" cy="45233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server-icons-5.png" descr="server-icons-5.png">
              <a:extLst>
                <a:ext uri="{FF2B5EF4-FFF2-40B4-BE49-F238E27FC236}">
                  <a16:creationId xmlns:a16="http://schemas.microsoft.com/office/drawing/2014/main" id="{AA4B8780-00EC-AA42-A460-623F7641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1604" b="28333"/>
            <a:stretch>
              <a:fillRect/>
            </a:stretch>
          </p:blipFill>
          <p:spPr>
            <a:xfrm>
              <a:off x="4824520" y="3867819"/>
              <a:ext cx="753107" cy="45233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server-icons-5.png" descr="server-icons-5.png">
              <a:extLst>
                <a:ext uri="{FF2B5EF4-FFF2-40B4-BE49-F238E27FC236}">
                  <a16:creationId xmlns:a16="http://schemas.microsoft.com/office/drawing/2014/main" id="{A55C300C-CF98-0942-AC69-08FDF6CC5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1604" b="28333"/>
            <a:stretch>
              <a:fillRect/>
            </a:stretch>
          </p:blipFill>
          <p:spPr>
            <a:xfrm>
              <a:off x="5792289" y="3867819"/>
              <a:ext cx="753107" cy="45233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server-icons-5.png" descr="server-icons-5.png">
              <a:extLst>
                <a:ext uri="{FF2B5EF4-FFF2-40B4-BE49-F238E27FC236}">
                  <a16:creationId xmlns:a16="http://schemas.microsoft.com/office/drawing/2014/main" id="{D53A3EF5-B0E9-7346-A858-C60BB9A09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1604" b="28333"/>
            <a:stretch>
              <a:fillRect/>
            </a:stretch>
          </p:blipFill>
          <p:spPr>
            <a:xfrm>
              <a:off x="6760058" y="3867819"/>
              <a:ext cx="753107" cy="45233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6" name="server-icons-5.png" descr="server-icons-5.png">
              <a:extLst>
                <a:ext uri="{FF2B5EF4-FFF2-40B4-BE49-F238E27FC236}">
                  <a16:creationId xmlns:a16="http://schemas.microsoft.com/office/drawing/2014/main" id="{E3981192-D613-5840-9414-3F010A84C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1604" b="28333"/>
            <a:stretch>
              <a:fillRect/>
            </a:stretch>
          </p:blipFill>
          <p:spPr>
            <a:xfrm>
              <a:off x="2888981" y="3867819"/>
              <a:ext cx="753107" cy="4523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" name="server-icons-5.png" descr="server-icons-5.png">
              <a:extLst>
                <a:ext uri="{FF2B5EF4-FFF2-40B4-BE49-F238E27FC236}">
                  <a16:creationId xmlns:a16="http://schemas.microsoft.com/office/drawing/2014/main" id="{E2445E89-4DDE-334C-9EB5-0C5EFF555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1604" b="28333"/>
            <a:stretch>
              <a:fillRect/>
            </a:stretch>
          </p:blipFill>
          <p:spPr>
            <a:xfrm>
              <a:off x="8755050" y="3867819"/>
              <a:ext cx="753107" cy="4523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AC991A3-96E4-A84B-BDD3-BAA58A7DA9C8}"/>
                </a:ext>
              </a:extLst>
            </p:cNvPr>
            <p:cNvSpPr txBox="1"/>
            <p:nvPr/>
          </p:nvSpPr>
          <p:spPr>
            <a:xfrm>
              <a:off x="7637561" y="3699500"/>
              <a:ext cx="393301" cy="532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000" dirty="0"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...</a:t>
              </a:r>
              <a:endParaRPr kumimoji="0" lang="en-US" sz="4000" u="none" strike="noStrike" cap="none" spc="0" normalizeH="0" baseline="0" dirty="0">
                <a:ln>
                  <a:noFill/>
                </a:ln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F70A32-2ABC-5C49-9D2C-D4E4CA8E2BBF}"/>
                </a:ext>
              </a:extLst>
            </p:cNvPr>
            <p:cNvSpPr txBox="1"/>
            <p:nvPr/>
          </p:nvSpPr>
          <p:spPr>
            <a:xfrm>
              <a:off x="8171714" y="3699499"/>
              <a:ext cx="393301" cy="532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000" dirty="0"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...</a:t>
              </a:r>
              <a:endParaRPr kumimoji="0" lang="en-US" sz="4000" u="none" strike="noStrike" cap="none" spc="0" normalizeH="0" baseline="0" dirty="0">
                <a:ln>
                  <a:noFill/>
                </a:ln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40" name="Down Arrow 39">
              <a:extLst>
                <a:ext uri="{FF2B5EF4-FFF2-40B4-BE49-F238E27FC236}">
                  <a16:creationId xmlns:a16="http://schemas.microsoft.com/office/drawing/2014/main" id="{2E0FED33-00D8-0C4A-A8E9-45D4C70AB792}"/>
                </a:ext>
              </a:extLst>
            </p:cNvPr>
            <p:cNvSpPr/>
            <p:nvPr/>
          </p:nvSpPr>
          <p:spPr>
            <a:xfrm>
              <a:off x="5989402" y="1903485"/>
              <a:ext cx="370278" cy="605823"/>
            </a:xfrm>
            <a:prstGeom prst="down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4DC79C7-2F01-CC4C-9340-2BCAA330EAB1}"/>
                </a:ext>
              </a:extLst>
            </p:cNvPr>
            <p:cNvGrpSpPr/>
            <p:nvPr/>
          </p:nvGrpSpPr>
          <p:grpSpPr>
            <a:xfrm>
              <a:off x="5402724" y="2614907"/>
              <a:ext cx="1523300" cy="482316"/>
              <a:chOff x="5060983" y="2697842"/>
              <a:chExt cx="2055054" cy="650683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04B2AE7-B0B4-7F42-B7C4-EBBE937CC051}"/>
                  </a:ext>
                </a:extLst>
              </p:cNvPr>
              <p:cNvSpPr/>
              <p:nvPr/>
            </p:nvSpPr>
            <p:spPr>
              <a:xfrm>
                <a:off x="5060983" y="2697842"/>
                <a:ext cx="2055054" cy="650683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A361AC-0F06-1B40-9379-FDFCD8053446}"/>
                  </a:ext>
                </a:extLst>
              </p:cNvPr>
              <p:cNvSpPr/>
              <p:nvPr/>
            </p:nvSpPr>
            <p:spPr>
              <a:xfrm>
                <a:off x="5919397" y="2840304"/>
                <a:ext cx="365760" cy="36576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2829E1F-FF3E-0144-A5D2-8DBE91869207}"/>
                  </a:ext>
                </a:extLst>
              </p:cNvPr>
              <p:cNvSpPr/>
              <p:nvPr/>
            </p:nvSpPr>
            <p:spPr>
              <a:xfrm>
                <a:off x="5343858" y="2840304"/>
                <a:ext cx="365760" cy="36576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C236FD8-683B-E04E-B89C-35CAB68E9990}"/>
                  </a:ext>
                </a:extLst>
              </p:cNvPr>
              <p:cNvSpPr/>
              <p:nvPr/>
            </p:nvSpPr>
            <p:spPr>
              <a:xfrm>
                <a:off x="6494937" y="2840304"/>
                <a:ext cx="365760" cy="36576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9230B8A-3492-164E-B301-F549E673DE95}"/>
                </a:ext>
              </a:extLst>
            </p:cNvPr>
            <p:cNvGrpSpPr/>
            <p:nvPr/>
          </p:nvGrpSpPr>
          <p:grpSpPr>
            <a:xfrm>
              <a:off x="3271422" y="-581879"/>
              <a:ext cx="4915186" cy="4198392"/>
              <a:chOff x="2177938" y="-1291470"/>
              <a:chExt cx="6630979" cy="5663962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13D15B6-63CA-7C47-9CDB-1BCB836492E1}"/>
                  </a:ext>
                </a:extLst>
              </p:cNvPr>
              <p:cNvCxnSpPr/>
              <p:nvPr/>
            </p:nvCxnSpPr>
            <p:spPr>
              <a:xfrm flipH="1">
                <a:off x="2177938" y="3529469"/>
                <a:ext cx="3341051" cy="809772"/>
              </a:xfrm>
              <a:prstGeom prst="straightConnector1">
                <a:avLst/>
              </a:prstGeom>
              <a:noFill/>
              <a:ln w="25400" cap="flat">
                <a:solidFill>
                  <a:srgbClr val="00CC99"/>
                </a:solidFill>
                <a:prstDash val="solid"/>
                <a:miter lim="400000"/>
                <a:tailEnd type="stealth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B143B5C2-2E25-004C-9000-D58C1A39933F}"/>
                  </a:ext>
                </a:extLst>
              </p:cNvPr>
              <p:cNvCxnSpPr/>
              <p:nvPr/>
            </p:nvCxnSpPr>
            <p:spPr>
              <a:xfrm flipH="1">
                <a:off x="4754881" y="3529469"/>
                <a:ext cx="1339647" cy="843023"/>
              </a:xfrm>
              <a:prstGeom prst="straightConnector1">
                <a:avLst/>
              </a:prstGeom>
              <a:noFill/>
              <a:ln w="25400" cap="flat">
                <a:solidFill>
                  <a:srgbClr val="00CC99"/>
                </a:solidFill>
                <a:prstDash val="solid"/>
                <a:miter lim="400000"/>
                <a:tailEnd type="stealth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A4EF55C-5D20-1047-8BA1-8B8762C696EC}"/>
                  </a:ext>
                </a:extLst>
              </p:cNvPr>
              <p:cNvCxnSpPr/>
              <p:nvPr/>
            </p:nvCxnSpPr>
            <p:spPr>
              <a:xfrm>
                <a:off x="6670068" y="3529469"/>
                <a:ext cx="710983" cy="822753"/>
              </a:xfrm>
              <a:prstGeom prst="straightConnector1">
                <a:avLst/>
              </a:prstGeom>
              <a:noFill/>
              <a:ln w="25400" cap="flat">
                <a:solidFill>
                  <a:srgbClr val="00CC99"/>
                </a:solidFill>
                <a:prstDash val="solid"/>
                <a:miter lim="400000"/>
                <a:tailEnd type="stealth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0CA7DD0D-05F4-B147-8937-DEFFAEFA6C4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030891">
                <a:off x="3480779" y="-1291470"/>
                <a:ext cx="5328138" cy="5328138"/>
              </a:xfrm>
              <a:prstGeom prst="arc">
                <a:avLst>
                  <a:gd name="adj1" fmla="val 16200000"/>
                  <a:gd name="adj2" fmla="val 20123871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lg" len="lg"/>
                <a:tailEnd type="none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AF28055-D62F-E644-A1FC-C751950CC8EC}"/>
              </a:ext>
            </a:extLst>
          </p:cNvPr>
          <p:cNvGrpSpPr/>
          <p:nvPr/>
        </p:nvGrpSpPr>
        <p:grpSpPr>
          <a:xfrm>
            <a:off x="2135154" y="2857369"/>
            <a:ext cx="2050428" cy="1052717"/>
            <a:chOff x="1982754" y="2781169"/>
            <a:chExt cx="2050428" cy="105271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E5C842C-57BD-EC44-9DA7-AC65606C2CAF}"/>
                </a:ext>
              </a:extLst>
            </p:cNvPr>
            <p:cNvGrpSpPr/>
            <p:nvPr/>
          </p:nvGrpSpPr>
          <p:grpSpPr>
            <a:xfrm>
              <a:off x="1982754" y="2781169"/>
              <a:ext cx="1476660" cy="1052717"/>
              <a:chOff x="1817473" y="2730335"/>
              <a:chExt cx="1476660" cy="105271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5DF3DEF-1D5F-1843-8192-F90239DB1E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9040" y="2730335"/>
                <a:ext cx="274320" cy="274320"/>
              </a:xfrm>
              <a:prstGeom prst="rect">
                <a:avLst/>
              </a:prstGeom>
              <a:solidFill>
                <a:srgbClr val="00CC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D9C1EB1-3137-3D42-A33B-49EE4C182F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7473" y="3116585"/>
                <a:ext cx="274320" cy="274320"/>
              </a:xfrm>
              <a:prstGeom prst="rect">
                <a:avLst/>
              </a:prstGeom>
              <a:solidFill>
                <a:srgbClr val="00CC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3213DF6-0A1E-F64F-9574-73477EDCC6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7473" y="3502835"/>
                <a:ext cx="274320" cy="274320"/>
              </a:xfrm>
              <a:prstGeom prst="rect">
                <a:avLst/>
              </a:prstGeom>
              <a:solidFill>
                <a:srgbClr val="00CC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9C615A8-3145-514B-A7A7-41F1DF80EB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89074" y="3118398"/>
                <a:ext cx="274320" cy="274320"/>
              </a:xfrm>
              <a:prstGeom prst="rect">
                <a:avLst/>
              </a:prstGeom>
              <a:solidFill>
                <a:srgbClr val="00CC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D77210F-79C9-7D42-91F3-F3C1240940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9813" y="2736232"/>
                <a:ext cx="274320" cy="274320"/>
              </a:xfrm>
              <a:prstGeom prst="rect">
                <a:avLst/>
              </a:prstGeom>
              <a:solidFill>
                <a:srgbClr val="00CC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04A722A-8F00-D244-B301-2DD3EB1DFB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8246" y="3122482"/>
                <a:ext cx="274320" cy="274320"/>
              </a:xfrm>
              <a:prstGeom prst="rect">
                <a:avLst/>
              </a:prstGeom>
              <a:solidFill>
                <a:srgbClr val="00CC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6DC6A40-E45F-B54E-8E1C-A134AE3E4E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8246" y="3508732"/>
                <a:ext cx="274320" cy="274320"/>
              </a:xfrm>
              <a:prstGeom prst="rect">
                <a:avLst/>
              </a:prstGeom>
              <a:solidFill>
                <a:srgbClr val="00CC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59875662-5A85-C642-A883-8797DA29AF6F}"/>
                  </a:ext>
                </a:extLst>
              </p:cNvPr>
              <p:cNvCxnSpPr>
                <a:stCxn id="57" idx="3"/>
              </p:cNvCxnSpPr>
              <p:nvPr/>
            </p:nvCxnSpPr>
            <p:spPr>
              <a:xfrm>
                <a:off x="2093360" y="2867495"/>
                <a:ext cx="280519" cy="316078"/>
              </a:xfrm>
              <a:prstGeom prst="straightConnector1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stealth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4BCF7995-7022-E042-9BB2-37FEB012240D}"/>
                  </a:ext>
                </a:extLst>
              </p:cNvPr>
              <p:cNvCxnSpPr>
                <a:stCxn id="59" idx="3"/>
              </p:cNvCxnSpPr>
              <p:nvPr/>
            </p:nvCxnSpPr>
            <p:spPr>
              <a:xfrm flipV="1">
                <a:off x="2091793" y="3334713"/>
                <a:ext cx="282086" cy="305282"/>
              </a:xfrm>
              <a:prstGeom prst="straightConnector1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stealth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5794E6BD-C2B0-5A4A-8D7B-7F6B64122E96}"/>
                  </a:ext>
                </a:extLst>
              </p:cNvPr>
              <p:cNvCxnSpPr>
                <a:stCxn id="58" idx="3"/>
                <a:endCxn id="60" idx="1"/>
              </p:cNvCxnSpPr>
              <p:nvPr/>
            </p:nvCxnSpPr>
            <p:spPr>
              <a:xfrm>
                <a:off x="2091793" y="3253745"/>
                <a:ext cx="297281" cy="1813"/>
              </a:xfrm>
              <a:prstGeom prst="straightConnector1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stealth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8053645-3C3E-A949-A374-2E5D45C09650}"/>
                  </a:ext>
                </a:extLst>
              </p:cNvPr>
              <p:cNvCxnSpPr>
                <a:stCxn id="60" idx="3"/>
                <a:endCxn id="62" idx="1"/>
              </p:cNvCxnSpPr>
              <p:nvPr/>
            </p:nvCxnSpPr>
            <p:spPr>
              <a:xfrm>
                <a:off x="2663394" y="3255558"/>
                <a:ext cx="354852" cy="4084"/>
              </a:xfrm>
              <a:prstGeom prst="straightConnector1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stealth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F62EC46E-F75B-3A49-96C4-B64717DF10EA}"/>
                  </a:ext>
                </a:extLst>
              </p:cNvPr>
              <p:cNvCxnSpPr>
                <a:stCxn id="60" idx="3"/>
                <a:endCxn id="61" idx="1"/>
              </p:cNvCxnSpPr>
              <p:nvPr/>
            </p:nvCxnSpPr>
            <p:spPr>
              <a:xfrm flipV="1">
                <a:off x="2663394" y="2873392"/>
                <a:ext cx="356419" cy="382166"/>
              </a:xfrm>
              <a:prstGeom prst="straightConnector1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stealth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7876BFC4-2832-CB41-B6A0-F87B11D46B8D}"/>
                  </a:ext>
                </a:extLst>
              </p:cNvPr>
              <p:cNvCxnSpPr>
                <a:stCxn id="60" idx="3"/>
                <a:endCxn id="63" idx="1"/>
              </p:cNvCxnSpPr>
              <p:nvPr/>
            </p:nvCxnSpPr>
            <p:spPr>
              <a:xfrm>
                <a:off x="2663394" y="3255558"/>
                <a:ext cx="354852" cy="390334"/>
              </a:xfrm>
              <a:prstGeom prst="straightConnector1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stealth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84C36F8-0341-E942-932E-B7679E462D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8862" y="3169232"/>
              <a:ext cx="274320" cy="274320"/>
            </a:xfrm>
            <a:prstGeom prst="rect">
              <a:avLst/>
            </a:prstGeom>
            <a:solidFill>
              <a:srgbClr val="00CC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D2F29EC-1058-6D49-9083-13C1277CF06C}"/>
                </a:ext>
              </a:extLst>
            </p:cNvPr>
            <p:cNvCxnSpPr/>
            <p:nvPr/>
          </p:nvCxnSpPr>
          <p:spPr>
            <a:xfrm>
              <a:off x="3463148" y="2918329"/>
              <a:ext cx="280519" cy="316078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E819E32-5B2C-5F43-BC96-704BCE5AF25C}"/>
                </a:ext>
              </a:extLst>
            </p:cNvPr>
            <p:cNvCxnSpPr/>
            <p:nvPr/>
          </p:nvCxnSpPr>
          <p:spPr>
            <a:xfrm flipV="1">
              <a:off x="3461581" y="3385547"/>
              <a:ext cx="282086" cy="30528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0FA1238-47CF-9640-BB39-3129453EBF00}"/>
                </a:ext>
              </a:extLst>
            </p:cNvPr>
            <p:cNvCxnSpPr/>
            <p:nvPr/>
          </p:nvCxnSpPr>
          <p:spPr>
            <a:xfrm>
              <a:off x="3461581" y="3304579"/>
              <a:ext cx="297281" cy="1813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7824190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33D09-0322-C24B-823A-BE42C9B5D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 b="7318"/>
          <a:stretch/>
        </p:blipFill>
        <p:spPr>
          <a:xfrm>
            <a:off x="0" y="0"/>
            <a:ext cx="12397138" cy="64922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43912-5F11-4043-A2D0-397D07EE91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3DB2EC-0F7F-DC43-BD64-24EF77704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34" y="4591507"/>
            <a:ext cx="3290952" cy="83494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BB0FE62-FA71-D043-BBF3-C2CB7F1406CC}"/>
              </a:ext>
            </a:extLst>
          </p:cNvPr>
          <p:cNvGrpSpPr/>
          <p:nvPr/>
        </p:nvGrpSpPr>
        <p:grpSpPr>
          <a:xfrm>
            <a:off x="1660181" y="4103513"/>
            <a:ext cx="1485023" cy="1946688"/>
            <a:chOff x="5881085" y="4185541"/>
            <a:chExt cx="1485023" cy="19466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B65311-EB3A-B545-A4F5-61F1088B6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085" y="4185541"/>
              <a:ext cx="1485023" cy="14850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75AC08-99F3-004F-8000-33896015349F}"/>
                </a:ext>
              </a:extLst>
            </p:cNvPr>
            <p:cNvSpPr txBox="1"/>
            <p:nvPr/>
          </p:nvSpPr>
          <p:spPr>
            <a:xfrm>
              <a:off x="5999370" y="5670564"/>
              <a:ext cx="1248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cs typeface="Arial"/>
                </a:rPr>
                <a:t>iCloud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5422176-CF91-B74D-81E3-F0EF4601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87" y="365760"/>
            <a:ext cx="8606826" cy="822960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dirty="0"/>
              <a:t>Large-scale computing clusters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9774C86-3D64-6E4F-A311-A1A3CEBF0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6" y="2006179"/>
            <a:ext cx="2858568" cy="18288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2DC7023-020C-6548-8F6F-E073D604A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66" y="1995244"/>
            <a:ext cx="3520097" cy="182880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CB722B4-98B4-524F-9785-DC1235ACB798}"/>
              </a:ext>
            </a:extLst>
          </p:cNvPr>
          <p:cNvGrpSpPr/>
          <p:nvPr/>
        </p:nvGrpSpPr>
        <p:grpSpPr>
          <a:xfrm>
            <a:off x="8717385" y="2006179"/>
            <a:ext cx="2540001" cy="2266049"/>
            <a:chOff x="9013370" y="2194865"/>
            <a:chExt cx="2540001" cy="226604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9139E3-362A-B740-96C7-7FEF69CF477A}"/>
                </a:ext>
              </a:extLst>
            </p:cNvPr>
            <p:cNvSpPr/>
            <p:nvPr/>
          </p:nvSpPr>
          <p:spPr>
            <a:xfrm>
              <a:off x="9013371" y="2194865"/>
              <a:ext cx="2540000" cy="18288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FE0F7E-6C40-A447-AE9F-157EDB16C88D}"/>
                </a:ext>
              </a:extLst>
            </p:cNvPr>
            <p:cNvGrpSpPr/>
            <p:nvPr/>
          </p:nvGrpSpPr>
          <p:grpSpPr>
            <a:xfrm>
              <a:off x="9013370" y="2407776"/>
              <a:ext cx="2540001" cy="2053138"/>
              <a:chOff x="4127026" y="1472761"/>
              <a:chExt cx="2540001" cy="205313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847F2B7-933B-734E-877E-166500452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3914" y="1472761"/>
                <a:ext cx="1326227" cy="159147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58175E-0649-5D4A-B777-AC9D2E676A2F}"/>
                  </a:ext>
                </a:extLst>
              </p:cNvPr>
              <p:cNvSpPr txBox="1"/>
              <p:nvPr/>
            </p:nvSpPr>
            <p:spPr>
              <a:xfrm>
                <a:off x="4127026" y="3064234"/>
                <a:ext cx="2540001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  <a:cs typeface="Arial"/>
                  </a:rPr>
                  <a:t>Amazon EC2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70291F-248D-BB41-B8D5-E00591D2208C}"/>
              </a:ext>
            </a:extLst>
          </p:cNvPr>
          <p:cNvGrpSpPr/>
          <p:nvPr/>
        </p:nvGrpSpPr>
        <p:grpSpPr>
          <a:xfrm>
            <a:off x="3537275" y="4176290"/>
            <a:ext cx="3763411" cy="1485023"/>
            <a:chOff x="3537275" y="4364976"/>
            <a:chExt cx="3763411" cy="14850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A465EF-CD18-194A-A632-69E9AA2648D5}"/>
                </a:ext>
              </a:extLst>
            </p:cNvPr>
            <p:cNvSpPr/>
            <p:nvPr/>
          </p:nvSpPr>
          <p:spPr>
            <a:xfrm>
              <a:off x="3537275" y="4364976"/>
              <a:ext cx="3763411" cy="14850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0368B8CD-81C2-5244-82C4-8A3E8A866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934" y="4593459"/>
              <a:ext cx="3046093" cy="1028057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419025258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33D09-0322-C24B-823A-BE42C9B5D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 b="7318"/>
          <a:stretch/>
        </p:blipFill>
        <p:spPr>
          <a:xfrm>
            <a:off x="0" y="0"/>
            <a:ext cx="12397138" cy="64922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43912-5F11-4043-A2D0-397D07EE91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29</a:t>
            </a:fld>
            <a:endParaRPr lang="uk-UA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E6A3322-554E-BE43-86A3-DB3C2664E553}"/>
              </a:ext>
            </a:extLst>
          </p:cNvPr>
          <p:cNvSpPr/>
          <p:nvPr/>
        </p:nvSpPr>
        <p:spPr>
          <a:xfrm>
            <a:off x="691202" y="331626"/>
            <a:ext cx="10806545" cy="5864637"/>
          </a:xfrm>
          <a:prstGeom prst="roundRect">
            <a:avLst>
              <a:gd name="adj" fmla="val 50000"/>
            </a:avLst>
          </a:prstGeom>
          <a:solidFill>
            <a:srgbClr val="FFFFFF">
              <a:alpha val="95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64924F6-B741-324C-942C-6CF6A763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32260"/>
            <a:ext cx="11091672" cy="822960"/>
          </a:xfrm>
        </p:spPr>
        <p:txBody>
          <a:bodyPr/>
          <a:lstStyle/>
          <a:p>
            <a:pPr algn="ctr"/>
            <a:r>
              <a:rPr lang="en-US" dirty="0"/>
              <a:t>Future direction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C50F8C-BCE7-A044-8705-41CD0377B58C}"/>
              </a:ext>
            </a:extLst>
          </p:cNvPr>
          <p:cNvSpPr txBox="1"/>
          <p:nvPr/>
        </p:nvSpPr>
        <p:spPr>
          <a:xfrm>
            <a:off x="3008359" y="1261872"/>
            <a:ext cx="617223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indent="-342900" algn="ctr" defTabSz="825500" hangingPunct="0">
              <a:spcAft>
                <a:spcPts val="1200"/>
              </a:spcAft>
              <a:buFont typeface="Wingdings" charset="2"/>
              <a:buChar char="Ø"/>
            </a:pPr>
            <a:r>
              <a:rPr lang="en-US" sz="2400" dirty="0">
                <a:solidFill>
                  <a:srgbClr val="C00000"/>
                </a:solidFill>
                <a:sym typeface="Helvetica Light"/>
              </a:rPr>
              <a:t>Learning the environment for scheduling</a:t>
            </a:r>
          </a:p>
        </p:txBody>
      </p:sp>
      <p:pic>
        <p:nvPicPr>
          <p:cNvPr id="32" name="server-icons-5.png" descr="server-icons-5.png">
            <a:extLst>
              <a:ext uri="{FF2B5EF4-FFF2-40B4-BE49-F238E27FC236}">
                <a16:creationId xmlns:a16="http://schemas.microsoft.com/office/drawing/2014/main" id="{E23E9E25-BAEC-2041-8319-89AF8285C3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3856750" y="4931841"/>
            <a:ext cx="753107" cy="452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server-icons-5.png" descr="server-icons-5.png">
            <a:extLst>
              <a:ext uri="{FF2B5EF4-FFF2-40B4-BE49-F238E27FC236}">
                <a16:creationId xmlns:a16="http://schemas.microsoft.com/office/drawing/2014/main" id="{AA4B8780-00EC-AA42-A460-623F7641C7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4824520" y="4931841"/>
            <a:ext cx="753107" cy="452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server-icons-5.png" descr="server-icons-5.png">
            <a:extLst>
              <a:ext uri="{FF2B5EF4-FFF2-40B4-BE49-F238E27FC236}">
                <a16:creationId xmlns:a16="http://schemas.microsoft.com/office/drawing/2014/main" id="{A55C300C-CF98-0942-AC69-08FDF6CC52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5792289" y="4931841"/>
            <a:ext cx="753107" cy="452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server-icons-5.png" descr="server-icons-5.png">
            <a:extLst>
              <a:ext uri="{FF2B5EF4-FFF2-40B4-BE49-F238E27FC236}">
                <a16:creationId xmlns:a16="http://schemas.microsoft.com/office/drawing/2014/main" id="{D53A3EF5-B0E9-7346-A858-C60BB9A095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6760058" y="4931841"/>
            <a:ext cx="753107" cy="452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server-icons-5.png" descr="server-icons-5.png">
            <a:extLst>
              <a:ext uri="{FF2B5EF4-FFF2-40B4-BE49-F238E27FC236}">
                <a16:creationId xmlns:a16="http://schemas.microsoft.com/office/drawing/2014/main" id="{E3981192-D613-5840-9414-3F010A84CD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2888981" y="4931841"/>
            <a:ext cx="753107" cy="45233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7" name="server-icons-5.png" descr="server-icons-5.png">
            <a:extLst>
              <a:ext uri="{FF2B5EF4-FFF2-40B4-BE49-F238E27FC236}">
                <a16:creationId xmlns:a16="http://schemas.microsoft.com/office/drawing/2014/main" id="{E2445E89-4DDE-334C-9EB5-0C5EFF555C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8755050" y="4931841"/>
            <a:ext cx="753107" cy="45233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AC991A3-96E4-A84B-BDD3-BAA58A7DA9C8}"/>
              </a:ext>
            </a:extLst>
          </p:cNvPr>
          <p:cNvSpPr txBox="1"/>
          <p:nvPr/>
        </p:nvSpPr>
        <p:spPr>
          <a:xfrm>
            <a:off x="7637561" y="4763522"/>
            <a:ext cx="393301" cy="53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70A32-2ABC-5C49-9D2C-D4E4CA8E2BBF}"/>
              </a:ext>
            </a:extLst>
          </p:cNvPr>
          <p:cNvSpPr txBox="1"/>
          <p:nvPr/>
        </p:nvSpPr>
        <p:spPr>
          <a:xfrm>
            <a:off x="8171714" y="4763521"/>
            <a:ext cx="393301" cy="53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 Light"/>
              </a:rPr>
              <a:t>...</a:t>
            </a:r>
            <a:endParaRPr kumimoji="0" lang="en-US" sz="4000" u="none" strike="noStrike" cap="none" spc="0" normalizeH="0" baseline="0" dirty="0">
              <a:ln>
                <a:noFill/>
              </a:ln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2E0FED33-00D8-0C4A-A8E9-45D4C70AB792}"/>
              </a:ext>
            </a:extLst>
          </p:cNvPr>
          <p:cNvSpPr/>
          <p:nvPr/>
        </p:nvSpPr>
        <p:spPr>
          <a:xfrm>
            <a:off x="5989402" y="2137327"/>
            <a:ext cx="370278" cy="60582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C79C7-2F01-CC4C-9340-2BCAA330EAB1}"/>
              </a:ext>
            </a:extLst>
          </p:cNvPr>
          <p:cNvGrpSpPr/>
          <p:nvPr/>
        </p:nvGrpSpPr>
        <p:grpSpPr>
          <a:xfrm>
            <a:off x="5402724" y="2848749"/>
            <a:ext cx="1523300" cy="482316"/>
            <a:chOff x="5060983" y="2697842"/>
            <a:chExt cx="2055054" cy="650683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E04B2AE7-B0B4-7F42-B7C4-EBBE937CC051}"/>
                </a:ext>
              </a:extLst>
            </p:cNvPr>
            <p:cNvSpPr/>
            <p:nvPr/>
          </p:nvSpPr>
          <p:spPr>
            <a:xfrm>
              <a:off x="5060983" y="2697842"/>
              <a:ext cx="2055054" cy="65068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DA361AC-0F06-1B40-9379-FDFCD8053446}"/>
                </a:ext>
              </a:extLst>
            </p:cNvPr>
            <p:cNvSpPr/>
            <p:nvPr/>
          </p:nvSpPr>
          <p:spPr>
            <a:xfrm>
              <a:off x="5919397" y="2840304"/>
              <a:ext cx="365760" cy="36576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2829E1F-FF3E-0144-A5D2-8DBE91869207}"/>
                </a:ext>
              </a:extLst>
            </p:cNvPr>
            <p:cNvSpPr/>
            <p:nvPr/>
          </p:nvSpPr>
          <p:spPr>
            <a:xfrm>
              <a:off x="5343858" y="2840304"/>
              <a:ext cx="365760" cy="36576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C236FD8-683B-E04E-B89C-35CAB68E9990}"/>
                </a:ext>
              </a:extLst>
            </p:cNvPr>
            <p:cNvSpPr/>
            <p:nvPr/>
          </p:nvSpPr>
          <p:spPr>
            <a:xfrm>
              <a:off x="6494937" y="2840304"/>
              <a:ext cx="365760" cy="36576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9230B8A-3492-164E-B301-F549E673DE95}"/>
              </a:ext>
            </a:extLst>
          </p:cNvPr>
          <p:cNvGrpSpPr/>
          <p:nvPr/>
        </p:nvGrpSpPr>
        <p:grpSpPr>
          <a:xfrm>
            <a:off x="3687005" y="-348037"/>
            <a:ext cx="4499603" cy="4490363"/>
            <a:chOff x="2738593" y="-1291470"/>
            <a:chExt cx="6070324" cy="6057854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13D15B6-63CA-7C47-9CDB-1BCB836492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8593" y="3529469"/>
              <a:ext cx="2780396" cy="1236915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solid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143B5C2-2E25-004C-9000-D58C1A3993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5662" y="3529469"/>
              <a:ext cx="948866" cy="1170142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solid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A4EF55C-5D20-1047-8BA1-8B8762C696EC}"/>
                </a:ext>
              </a:extLst>
            </p:cNvPr>
            <p:cNvCxnSpPr>
              <a:cxnSpLocks/>
            </p:cNvCxnSpPr>
            <p:nvPr/>
          </p:nvCxnSpPr>
          <p:spPr>
            <a:xfrm>
              <a:off x="6670068" y="3529469"/>
              <a:ext cx="1129744" cy="1063223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solid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0CA7DD0D-05F4-B147-8937-DEFFAEFA6C40}"/>
                </a:ext>
              </a:extLst>
            </p:cNvPr>
            <p:cNvSpPr>
              <a:spLocks noChangeAspect="1"/>
            </p:cNvSpPr>
            <p:nvPr/>
          </p:nvSpPr>
          <p:spPr>
            <a:xfrm rot="9030891">
              <a:off x="3480779" y="-1291470"/>
              <a:ext cx="5328138" cy="5328138"/>
            </a:xfrm>
            <a:prstGeom prst="arc">
              <a:avLst>
                <a:gd name="adj1" fmla="val 16200000"/>
                <a:gd name="adj2" fmla="val 20123871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lg" len="lg"/>
              <a:tailEnd type="non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4" name="Cloud 13">
            <a:extLst>
              <a:ext uri="{FF2B5EF4-FFF2-40B4-BE49-F238E27FC236}">
                <a16:creationId xmlns:a16="http://schemas.microsoft.com/office/drawing/2014/main" id="{6DD2B78F-3D0D-3546-8AE4-B00933788398}"/>
              </a:ext>
            </a:extLst>
          </p:cNvPr>
          <p:cNvSpPr/>
          <p:nvPr/>
        </p:nvSpPr>
        <p:spPr>
          <a:xfrm>
            <a:off x="2743071" y="3789154"/>
            <a:ext cx="7014411" cy="2285373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45486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43912-5F11-4043-A2D0-397D07EE91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30</a:t>
            </a:fld>
            <a:endParaRPr lang="uk-UA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E6A3322-554E-BE43-86A3-DB3C2664E553}"/>
              </a:ext>
            </a:extLst>
          </p:cNvPr>
          <p:cNvSpPr/>
          <p:nvPr/>
        </p:nvSpPr>
        <p:spPr>
          <a:xfrm>
            <a:off x="691202" y="331626"/>
            <a:ext cx="10806545" cy="5864637"/>
          </a:xfrm>
          <a:prstGeom prst="roundRect">
            <a:avLst>
              <a:gd name="adj" fmla="val 50000"/>
            </a:avLst>
          </a:prstGeom>
          <a:solidFill>
            <a:srgbClr val="FFFFFF">
              <a:alpha val="95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64924F6-B741-324C-942C-6CF6A763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32260"/>
            <a:ext cx="11091672" cy="822960"/>
          </a:xfrm>
        </p:spPr>
        <p:txBody>
          <a:bodyPr/>
          <a:lstStyle/>
          <a:p>
            <a:pPr algn="ctr"/>
            <a:r>
              <a:rPr lang="en-US" dirty="0"/>
              <a:t>Future direction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C50F8C-BCE7-A044-8705-41CD0377B58C}"/>
              </a:ext>
            </a:extLst>
          </p:cNvPr>
          <p:cNvSpPr txBox="1"/>
          <p:nvPr/>
        </p:nvSpPr>
        <p:spPr>
          <a:xfrm>
            <a:off x="3008359" y="1261872"/>
            <a:ext cx="617223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indent="-342900" algn="ctr" defTabSz="825500" hangingPunct="0">
              <a:spcAft>
                <a:spcPts val="1200"/>
              </a:spcAft>
              <a:buFont typeface="Wingdings" charset="2"/>
              <a:buChar char="Ø"/>
            </a:pPr>
            <a:r>
              <a:rPr lang="en-US" sz="2400" dirty="0">
                <a:solidFill>
                  <a:srgbClr val="C00000"/>
                </a:solidFill>
                <a:sym typeface="Helvetica Light"/>
              </a:rPr>
              <a:t>Scheduling for the edge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6DD2B78F-3D0D-3546-8AE4-B00933788398}"/>
              </a:ext>
            </a:extLst>
          </p:cNvPr>
          <p:cNvSpPr/>
          <p:nvPr/>
        </p:nvSpPr>
        <p:spPr>
          <a:xfrm>
            <a:off x="1483730" y="1991529"/>
            <a:ext cx="2346422" cy="92718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BDF31-79F0-4F41-9025-A98EE58C603E}"/>
              </a:ext>
            </a:extLst>
          </p:cNvPr>
          <p:cNvSpPr txBox="1"/>
          <p:nvPr/>
        </p:nvSpPr>
        <p:spPr>
          <a:xfrm>
            <a:off x="4080156" y="4176499"/>
            <a:ext cx="61555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📱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D594F6-7C81-3046-A3E8-F5C807035BB5}"/>
              </a:ext>
            </a:extLst>
          </p:cNvPr>
          <p:cNvSpPr txBox="1"/>
          <p:nvPr/>
        </p:nvSpPr>
        <p:spPr>
          <a:xfrm>
            <a:off x="3389870" y="4535470"/>
            <a:ext cx="61555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📱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7DF35A-203C-4C4E-9068-3FBBCB06B93F}"/>
              </a:ext>
            </a:extLst>
          </p:cNvPr>
          <p:cNvSpPr txBox="1"/>
          <p:nvPr/>
        </p:nvSpPr>
        <p:spPr>
          <a:xfrm>
            <a:off x="4523916" y="4942230"/>
            <a:ext cx="61555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📱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E8E4B4-1DD9-724E-A134-56B83E5E268D}"/>
              </a:ext>
            </a:extLst>
          </p:cNvPr>
          <p:cNvSpPr txBox="1"/>
          <p:nvPr/>
        </p:nvSpPr>
        <p:spPr>
          <a:xfrm>
            <a:off x="5784086" y="4235676"/>
            <a:ext cx="61555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📱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B58F4D5-B817-6B45-8E03-77698628CBDF}"/>
              </a:ext>
            </a:extLst>
          </p:cNvPr>
          <p:cNvSpPr txBox="1"/>
          <p:nvPr/>
        </p:nvSpPr>
        <p:spPr>
          <a:xfrm>
            <a:off x="7254556" y="4462247"/>
            <a:ext cx="61555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DB9DF9-5EFB-F647-8299-C04D4B4016D0}"/>
              </a:ext>
            </a:extLst>
          </p:cNvPr>
          <p:cNvSpPr txBox="1"/>
          <p:nvPr/>
        </p:nvSpPr>
        <p:spPr>
          <a:xfrm>
            <a:off x="6759278" y="3841724"/>
            <a:ext cx="61555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📱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F8E8D8-C621-4440-BDA1-4C615AD4F0EA}"/>
              </a:ext>
            </a:extLst>
          </p:cNvPr>
          <p:cNvSpPr txBox="1"/>
          <p:nvPr/>
        </p:nvSpPr>
        <p:spPr>
          <a:xfrm>
            <a:off x="8227209" y="3961587"/>
            <a:ext cx="61555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📱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39005D-D8E6-4341-B098-B04CEC845ED7}"/>
              </a:ext>
            </a:extLst>
          </p:cNvPr>
          <p:cNvSpPr/>
          <p:nvPr/>
        </p:nvSpPr>
        <p:spPr>
          <a:xfrm>
            <a:off x="2843133" y="3656857"/>
            <a:ext cx="3797664" cy="222511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E933D44-2836-AD4E-8533-BFF4416AA44C}"/>
              </a:ext>
            </a:extLst>
          </p:cNvPr>
          <p:cNvSpPr/>
          <p:nvPr/>
        </p:nvSpPr>
        <p:spPr>
          <a:xfrm>
            <a:off x="5598859" y="3133957"/>
            <a:ext cx="3797664" cy="222511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46ED02-37BD-9C4A-98FE-81F7EB962CB5}"/>
              </a:ext>
            </a:extLst>
          </p:cNvPr>
          <p:cNvGrpSpPr>
            <a:grpSpLocks noChangeAspect="1"/>
          </p:cNvGrpSpPr>
          <p:nvPr/>
        </p:nvGrpSpPr>
        <p:grpSpPr>
          <a:xfrm>
            <a:off x="3698561" y="4777517"/>
            <a:ext cx="263183" cy="329425"/>
            <a:chOff x="1566175" y="4645071"/>
            <a:chExt cx="785852" cy="983648"/>
          </a:xfrm>
        </p:grpSpPr>
        <p:pic>
          <p:nvPicPr>
            <p:cNvPr id="83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003ABDDC-A61C-A54F-86F5-31FC6008C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5186677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4AB34307-6616-8444-AEE4-850C657D1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920686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9016932B-3A70-A24A-941E-B9CC380A7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645071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B6FF4B5-CC30-9A4F-9704-FED4667CE740}"/>
              </a:ext>
            </a:extLst>
          </p:cNvPr>
          <p:cNvGrpSpPr>
            <a:grpSpLocks noChangeAspect="1"/>
          </p:cNvGrpSpPr>
          <p:nvPr/>
        </p:nvGrpSpPr>
        <p:grpSpPr>
          <a:xfrm>
            <a:off x="6097055" y="4489527"/>
            <a:ext cx="263183" cy="329425"/>
            <a:chOff x="1566175" y="4645071"/>
            <a:chExt cx="785852" cy="983648"/>
          </a:xfrm>
        </p:grpSpPr>
        <p:pic>
          <p:nvPicPr>
            <p:cNvPr id="80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96F1DEBF-6E9D-1042-9491-9CE788D10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5186677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14FB4DEA-1ACA-4345-A256-1AC211F6E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920686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B23680D5-AB0A-4C4F-8B51-E4A7EBF85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645071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CFB5D93-019F-4147-A923-DA2A546F6704}"/>
              </a:ext>
            </a:extLst>
          </p:cNvPr>
          <p:cNvGrpSpPr>
            <a:grpSpLocks noChangeAspect="1"/>
          </p:cNvGrpSpPr>
          <p:nvPr/>
        </p:nvGrpSpPr>
        <p:grpSpPr>
          <a:xfrm>
            <a:off x="7068816" y="4084195"/>
            <a:ext cx="263183" cy="329425"/>
            <a:chOff x="1566175" y="4645071"/>
            <a:chExt cx="785852" cy="983648"/>
          </a:xfrm>
        </p:grpSpPr>
        <p:pic>
          <p:nvPicPr>
            <p:cNvPr id="77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660DAC67-2BCD-C04B-9A5C-0B20AAE77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5186677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6AAB34C9-E766-7743-8E2A-439498783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920686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FB3CB5F2-F4A9-7542-86C7-A6037F9B7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645071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C945C6-9A86-AF44-9E23-6510132E2148}"/>
              </a:ext>
            </a:extLst>
          </p:cNvPr>
          <p:cNvGrpSpPr>
            <a:grpSpLocks noChangeAspect="1"/>
          </p:cNvGrpSpPr>
          <p:nvPr/>
        </p:nvGrpSpPr>
        <p:grpSpPr>
          <a:xfrm>
            <a:off x="4831692" y="5194360"/>
            <a:ext cx="263183" cy="329425"/>
            <a:chOff x="1566175" y="4645071"/>
            <a:chExt cx="785852" cy="983648"/>
          </a:xfrm>
        </p:grpSpPr>
        <p:pic>
          <p:nvPicPr>
            <p:cNvPr id="74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15754181-99D3-724A-904C-D94DE1B52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5186677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F89FBD3B-41D5-9C48-8900-C261C189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920686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C20896E3-1509-EA41-89FD-BD8327380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645071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185C1EB-4BAE-3447-9517-C53E4C7E285E}"/>
              </a:ext>
            </a:extLst>
          </p:cNvPr>
          <p:cNvGrpSpPr>
            <a:grpSpLocks noChangeAspect="1"/>
          </p:cNvGrpSpPr>
          <p:nvPr/>
        </p:nvGrpSpPr>
        <p:grpSpPr>
          <a:xfrm>
            <a:off x="4394165" y="4424293"/>
            <a:ext cx="263183" cy="329425"/>
            <a:chOff x="1566175" y="4645071"/>
            <a:chExt cx="785852" cy="983648"/>
          </a:xfrm>
        </p:grpSpPr>
        <p:pic>
          <p:nvPicPr>
            <p:cNvPr id="71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C1DF5475-D5E2-4D4E-B994-03278A257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5186677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14CC6DAD-6117-E643-AB0B-3947BBA94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920686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CD898C8F-B4F6-5E4F-8C38-6DF954EF5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645071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DCD3F3-6217-D442-8F3C-51F92B3A84CC}"/>
              </a:ext>
            </a:extLst>
          </p:cNvPr>
          <p:cNvGrpSpPr>
            <a:grpSpLocks noChangeAspect="1"/>
          </p:cNvGrpSpPr>
          <p:nvPr/>
        </p:nvGrpSpPr>
        <p:grpSpPr>
          <a:xfrm>
            <a:off x="7559817" y="4728992"/>
            <a:ext cx="263183" cy="329425"/>
            <a:chOff x="1566175" y="4645071"/>
            <a:chExt cx="785852" cy="983648"/>
          </a:xfrm>
        </p:grpSpPr>
        <p:pic>
          <p:nvPicPr>
            <p:cNvPr id="68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32DCBDA1-7154-AD42-8710-3AD6C853F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5186677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4CB68F01-3B1D-BC4C-8FCA-42CEC6075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920686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469A8675-49D7-B948-9B4A-4ACBAC2F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645071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9E54F48-E4A5-E340-A1DB-145E54076D36}"/>
              </a:ext>
            </a:extLst>
          </p:cNvPr>
          <p:cNvGrpSpPr>
            <a:grpSpLocks noChangeAspect="1"/>
          </p:cNvGrpSpPr>
          <p:nvPr/>
        </p:nvGrpSpPr>
        <p:grpSpPr>
          <a:xfrm>
            <a:off x="8541535" y="4217015"/>
            <a:ext cx="263183" cy="329425"/>
            <a:chOff x="1566175" y="4645071"/>
            <a:chExt cx="785852" cy="983648"/>
          </a:xfrm>
        </p:grpSpPr>
        <p:pic>
          <p:nvPicPr>
            <p:cNvPr id="87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E9C6DA88-FA6F-AE45-B9C8-78FD4ABEE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5186677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D56ACDB9-0CEB-3A4A-A1A1-632263586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920686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549B6D31-6AF9-5043-A3DA-F5824F702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645071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 descr="A person's shadow on a black surface&#10;&#10;Description automatically generated with low confidence">
            <a:extLst>
              <a:ext uri="{FF2B5EF4-FFF2-40B4-BE49-F238E27FC236}">
                <a16:creationId xmlns:a16="http://schemas.microsoft.com/office/drawing/2014/main" id="{E0C59026-57A3-9943-A893-13271DBD4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99" y="3594696"/>
            <a:ext cx="818924" cy="818924"/>
          </a:xfrm>
          <a:prstGeom prst="rect">
            <a:avLst/>
          </a:prstGeom>
        </p:spPr>
      </p:pic>
      <p:pic>
        <p:nvPicPr>
          <p:cNvPr id="90" name="Picture 89" descr="A person's shadow on a black surface&#10;&#10;Description automatically generated with low confidence">
            <a:extLst>
              <a:ext uri="{FF2B5EF4-FFF2-40B4-BE49-F238E27FC236}">
                <a16:creationId xmlns:a16="http://schemas.microsoft.com/office/drawing/2014/main" id="{E6F67523-C425-034F-B3ED-35BD0EBA7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75" y="3109318"/>
            <a:ext cx="818924" cy="81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448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ata Storage, Scheduling, and Networking in Data Centers"/>
          <p:cNvSpPr>
            <a:spLocks noGrp="1"/>
          </p:cNvSpPr>
          <p:nvPr>
            <p:ph type="ctrTitle"/>
          </p:nvPr>
        </p:nvSpPr>
        <p:spPr>
          <a:xfrm>
            <a:off x="1162237" y="2375731"/>
            <a:ext cx="9867525" cy="201579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dirty="0">
                <a:latin typeface="Helvetica Light" charset="0"/>
                <a:ea typeface="Helvetica Light" charset="0"/>
                <a:cs typeface="Helvetica Light" charset="0"/>
              </a:rPr>
              <a:t>THANK YOU!</a:t>
            </a:r>
            <a:br>
              <a:rPr lang="en-US" sz="4000" dirty="0">
                <a:latin typeface="Helvetica Light" charset="0"/>
                <a:ea typeface="Helvetica Light" charset="0"/>
                <a:cs typeface="Helvetica Light" charset="0"/>
              </a:rPr>
            </a:br>
            <a:br>
              <a:rPr lang="en-US" sz="4000" dirty="0">
                <a:latin typeface="Helvetica Light" charset="0"/>
                <a:ea typeface="Helvetica Light" charset="0"/>
                <a:cs typeface="Helvetica Light" charset="0"/>
              </a:rPr>
            </a:br>
            <a:r>
              <a:rPr lang="en-US" sz="2400" dirty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weinaw@cs.cmu.edu</a:t>
            </a:r>
            <a:endParaRPr sz="40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38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33D09-0322-C24B-823A-BE42C9B5D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 b="7318"/>
          <a:stretch/>
        </p:blipFill>
        <p:spPr>
          <a:xfrm>
            <a:off x="0" y="0"/>
            <a:ext cx="12397138" cy="64922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43912-5F11-4043-A2D0-397D07EE91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</a:t>
            </a:fld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3BCC64-5208-F540-A8D4-C1CF06332A53}"/>
              </a:ext>
            </a:extLst>
          </p:cNvPr>
          <p:cNvSpPr txBox="1"/>
          <p:nvPr/>
        </p:nvSpPr>
        <p:spPr>
          <a:xfrm>
            <a:off x="4958571" y="1182143"/>
            <a:ext cx="5198261" cy="758952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2880" tIns="91440" rIns="274320" bIns="91440" numCol="1" spcCol="38100" rtlCol="0" anchor="ctr">
            <a:noAutofit/>
          </a:bodyPr>
          <a:lstStyle/>
          <a:p>
            <a:pPr algn="r" defTabSz="825500" hangingPunct="0"/>
            <a:r>
              <a:rPr lang="en-US" sz="2800" dirty="0">
                <a:solidFill>
                  <a:srgbClr val="C00000"/>
                </a:solidFill>
                <a:sym typeface="Helvetica Light"/>
              </a:rPr>
              <a:t>large number of servers</a:t>
            </a:r>
            <a:endParaRPr lang="en-US" sz="28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5" name="server-icons-5.png" descr="server-icons-5.png">
            <a:extLst>
              <a:ext uri="{FF2B5EF4-FFF2-40B4-BE49-F238E27FC236}">
                <a16:creationId xmlns:a16="http://schemas.microsoft.com/office/drawing/2014/main" id="{EB1817D8-B119-7444-831B-D2A29F9C01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4" b="28333"/>
          <a:stretch>
            <a:fillRect/>
          </a:stretch>
        </p:blipFill>
        <p:spPr>
          <a:xfrm>
            <a:off x="5141043" y="1354498"/>
            <a:ext cx="770429" cy="46273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C32678-30A8-3D45-8EF7-4F5529366F8F}"/>
              </a:ext>
            </a:extLst>
          </p:cNvPr>
          <p:cNvSpPr txBox="1"/>
          <p:nvPr/>
        </p:nvSpPr>
        <p:spPr>
          <a:xfrm>
            <a:off x="4958570" y="2763865"/>
            <a:ext cx="4549869" cy="758874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2880" tIns="91440" rIns="274320" bIns="91440" numCol="1" spcCol="38100" rtlCol="0" anchor="ctr">
            <a:noAutofit/>
          </a:bodyPr>
          <a:lstStyle/>
          <a:p>
            <a:pPr algn="r" defTabSz="825500" hangingPunct="0"/>
            <a:r>
              <a:rPr lang="en-US" sz="2800" dirty="0">
                <a:solidFill>
                  <a:srgbClr val="C00000"/>
                </a:solidFill>
                <a:sym typeface="Helvetica Light"/>
              </a:rPr>
              <a:t>huge amount of data</a:t>
            </a:r>
            <a:endParaRPr lang="en-US" sz="2800" dirty="0">
              <a:solidFill>
                <a:srgbClr val="000000"/>
              </a:solidFill>
              <a:sym typeface="Helvetica Ligh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51F897-0047-7845-924A-98ACF3559339}"/>
              </a:ext>
            </a:extLst>
          </p:cNvPr>
          <p:cNvGrpSpPr>
            <a:grpSpLocks noChangeAspect="1"/>
          </p:cNvGrpSpPr>
          <p:nvPr/>
        </p:nvGrpSpPr>
        <p:grpSpPr>
          <a:xfrm>
            <a:off x="5257713" y="2884940"/>
            <a:ext cx="412819" cy="516724"/>
            <a:chOff x="1566175" y="4645071"/>
            <a:chExt cx="785852" cy="983648"/>
          </a:xfrm>
        </p:grpSpPr>
        <p:pic>
          <p:nvPicPr>
            <p:cNvPr id="18" name="Picture 17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C64E2432-50EC-884D-830D-7D5DE2232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5186677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FEC1E294-2230-D043-92D4-615BFBB49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920686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3" descr="C:\Users\ecoffey\AppData\Local\Temp\Rar$DRa0.891\Cisco Icons November\30019_Device_database_3036\Png_256\30019_Device_database_3036_unknown_256.png">
              <a:extLst>
                <a:ext uri="{FF2B5EF4-FFF2-40B4-BE49-F238E27FC236}">
                  <a16:creationId xmlns:a16="http://schemas.microsoft.com/office/drawing/2014/main" id="{4EFF473E-34E6-E14D-8662-2580AC25D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75" y="4645071"/>
              <a:ext cx="785852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B437601-049B-CA46-B1D3-AFD2CC599F04}"/>
              </a:ext>
            </a:extLst>
          </p:cNvPr>
          <p:cNvSpPr txBox="1"/>
          <p:nvPr/>
        </p:nvSpPr>
        <p:spPr>
          <a:xfrm>
            <a:off x="4958571" y="4510310"/>
            <a:ext cx="2804196" cy="758952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2880" tIns="91440" rIns="274320" bIns="91440" numCol="1" spcCol="38100" rtlCol="0" anchor="ctr">
            <a:noAutofit/>
          </a:bodyPr>
          <a:lstStyle/>
          <a:p>
            <a:pPr algn="r" defTabSz="825500" hangingPunct="0"/>
            <a:r>
              <a:rPr lang="en-US" sz="2800" dirty="0">
                <a:solidFill>
                  <a:srgbClr val="C00000"/>
                </a:solidFill>
                <a:sym typeface="Helvetica Light"/>
              </a:rPr>
              <a:t>network</a:t>
            </a:r>
            <a:endParaRPr lang="en-US" sz="28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22" name="Picture 10" descr="C:\Users\ecoffey\AppData\Local\Temp\Rar$DRa0.608\30080_Device_switch_default_256.png">
            <a:extLst>
              <a:ext uri="{FF2B5EF4-FFF2-40B4-BE49-F238E27FC236}">
                <a16:creationId xmlns:a16="http://schemas.microsoft.com/office/drawing/2014/main" id="{E4C54752-2A13-6348-8D25-5BB0E2865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4" b="26465"/>
          <a:stretch/>
        </p:blipFill>
        <p:spPr bwMode="auto">
          <a:xfrm>
            <a:off x="5185588" y="4703353"/>
            <a:ext cx="849038" cy="3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DD5551-F623-F84D-811C-A8242687528F}"/>
              </a:ext>
            </a:extLst>
          </p:cNvPr>
          <p:cNvSpPr txBox="1"/>
          <p:nvPr/>
        </p:nvSpPr>
        <p:spPr>
          <a:xfrm>
            <a:off x="471638" y="2221348"/>
            <a:ext cx="3534646" cy="9914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65760" tIns="91440" rIns="182880" bIns="91440" numCol="1" spcCol="38100" rtlCol="0" anchor="ctr">
            <a:noAutofit/>
          </a:bodyPr>
          <a:lstStyle/>
          <a:p>
            <a:pPr defTabSz="825500" hangingPunct="0"/>
            <a:r>
              <a:rPr lang="en-US" sz="4000" dirty="0">
                <a:solidFill>
                  <a:srgbClr val="FFFFFF"/>
                </a:solidFill>
                <a:sym typeface="Helvetica Light"/>
              </a:rPr>
              <a:t>Performance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000B03-CF9C-9548-B43D-56A7522F39DB}"/>
              </a:ext>
            </a:extLst>
          </p:cNvPr>
          <p:cNvCxnSpPr>
            <a:stCxn id="14" idx="1"/>
          </p:cNvCxnSpPr>
          <p:nvPr/>
        </p:nvCxnSpPr>
        <p:spPr>
          <a:xfrm flipH="1">
            <a:off x="4005414" y="1561619"/>
            <a:ext cx="953157" cy="932199"/>
          </a:xfrm>
          <a:prstGeom prst="straightConnector1">
            <a:avLst/>
          </a:prstGeom>
          <a:noFill/>
          <a:ln w="101600" cap="flat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olid"/>
            <a:miter lim="400000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889AFA-16C3-AE41-93BF-824AF9C79A25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4005414" y="3029724"/>
            <a:ext cx="953157" cy="1860062"/>
          </a:xfrm>
          <a:prstGeom prst="straightConnector1">
            <a:avLst/>
          </a:prstGeom>
          <a:ln w="1016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9D6697-152D-164A-988E-8B65F220F495}"/>
              </a:ext>
            </a:extLst>
          </p:cNvPr>
          <p:cNvCxnSpPr>
            <a:cxnSpLocks/>
            <a:stCxn id="16" idx="1"/>
            <a:endCxn id="23" idx="3"/>
          </p:cNvCxnSpPr>
          <p:nvPr/>
        </p:nvCxnSpPr>
        <p:spPr>
          <a:xfrm flipH="1" flipV="1">
            <a:off x="4006284" y="2717049"/>
            <a:ext cx="952286" cy="426253"/>
          </a:xfrm>
          <a:prstGeom prst="straightConnector1">
            <a:avLst/>
          </a:prstGeom>
          <a:noFill/>
          <a:ln w="101600" cap="flat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prstDash val="solid"/>
            <a:miter lim="400000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54C35C-D492-1A49-9904-C67ADA874C79}"/>
              </a:ext>
            </a:extLst>
          </p:cNvPr>
          <p:cNvSpPr txBox="1"/>
          <p:nvPr/>
        </p:nvSpPr>
        <p:spPr>
          <a:xfrm>
            <a:off x="470768" y="2953127"/>
            <a:ext cx="3534646" cy="9914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65760" tIns="91440" rIns="182880" bIns="91440" numCol="1" spcCol="38100" rtlCol="0" anchor="ctr">
            <a:noAutofit/>
          </a:bodyPr>
          <a:lstStyle/>
          <a:p>
            <a:pPr algn="ctr" defTabSz="825500" hangingPunct="0"/>
            <a:r>
              <a:rPr lang="en-US" sz="3600" dirty="0">
                <a:solidFill>
                  <a:srgbClr val="FFFFFF"/>
                </a:solidFill>
                <a:sym typeface="Helvetica Light"/>
              </a:rPr>
              <a:t>(job delay)</a:t>
            </a:r>
          </a:p>
        </p:txBody>
      </p:sp>
    </p:spTree>
    <p:extLst>
      <p:ext uri="{BB962C8B-B14F-4D97-AF65-F5344CB8AC3E}">
        <p14:creationId xmlns:p14="http://schemas.microsoft.com/office/powerpoint/2010/main" val="698098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1" grpId="0" animBg="1"/>
      <p:bldP spid="23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33D09-0322-C24B-823A-BE42C9B5D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 b="7318"/>
          <a:stretch/>
        </p:blipFill>
        <p:spPr>
          <a:xfrm>
            <a:off x="0" y="0"/>
            <a:ext cx="12397138" cy="64922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43912-5F11-4043-A2D0-397D07EE91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4B9146-EA3A-E545-9C4D-60C9DF61081F}"/>
              </a:ext>
            </a:extLst>
          </p:cNvPr>
          <p:cNvSpPr txBox="1"/>
          <p:nvPr/>
        </p:nvSpPr>
        <p:spPr>
          <a:xfrm>
            <a:off x="471637" y="1960094"/>
            <a:ext cx="11168675" cy="19297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65760" tIns="91440" rIns="182880" bIns="91440" numCol="1" spcCol="38100" rtlCol="0" anchor="ctr">
            <a:noAutofit/>
          </a:bodyPr>
          <a:lstStyle/>
          <a:p>
            <a:pPr defTabSz="825500" hangingPunct="0"/>
            <a:r>
              <a:rPr lang="en-US" sz="3600" u="sng" dirty="0">
                <a:solidFill>
                  <a:srgbClr val="FFFFFF"/>
                </a:solidFill>
                <a:sym typeface="Helvetica Light"/>
              </a:rPr>
              <a:t>Goal</a:t>
            </a:r>
            <a:r>
              <a:rPr lang="en-US" sz="3600" dirty="0">
                <a:solidFill>
                  <a:srgbClr val="FFFFFF"/>
                </a:solidFill>
                <a:sym typeface="Helvetica Light"/>
              </a:rPr>
              <a:t>: Characterize and optimize delay through</a:t>
            </a:r>
          </a:p>
          <a:p>
            <a:pPr marL="1257300" defTabSz="825500" hangingPunct="0"/>
            <a:r>
              <a:rPr lang="en-US" sz="3600" dirty="0">
                <a:solidFill>
                  <a:srgbClr val="FFFFFF"/>
                </a:solidFill>
                <a:sym typeface="Helvetica Light"/>
              </a:rPr>
              <a:t>better scheduling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010E0D0-5AD3-6545-A955-EA2909EB60BC}"/>
              </a:ext>
            </a:extLst>
          </p:cNvPr>
          <p:cNvSpPr/>
          <p:nvPr/>
        </p:nvSpPr>
        <p:spPr>
          <a:xfrm>
            <a:off x="471637" y="4131342"/>
            <a:ext cx="9396663" cy="970047"/>
          </a:xfrm>
          <a:prstGeom prst="round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20" tIns="50800" rIns="50800" bIns="50800" numCol="1" spcCol="38100" rtlCol="0" anchor="ctr">
            <a:no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: Stochastic dynamical system</a:t>
            </a:r>
          </a:p>
        </p:txBody>
      </p:sp>
    </p:spTree>
    <p:extLst>
      <p:ext uri="{BB962C8B-B14F-4D97-AF65-F5344CB8AC3E}">
        <p14:creationId xmlns:p14="http://schemas.microsoft.com/office/powerpoint/2010/main" val="2907795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analyze and optimize job delay?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>
                <a:solidFill>
                  <a:srgbClr val="000000"/>
                </a:solidFill>
              </a:rPr>
              <a:pPr/>
              <a:t>5</a:t>
            </a:fld>
            <a:endParaRPr lang="uk-UA" dirty="0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346708" y="-2955407"/>
            <a:ext cx="5328138" cy="5895092"/>
            <a:chOff x="3459763" y="-1783772"/>
            <a:chExt cx="5328138" cy="5895092"/>
          </a:xfrm>
        </p:grpSpPr>
        <p:cxnSp>
          <p:nvCxnSpPr>
            <p:cNvPr id="26" name="Straight Arrow Connector 25"/>
            <p:cNvCxnSpPr>
              <a:stCxn id="6" idx="2"/>
            </p:cNvCxnSpPr>
            <p:nvPr/>
          </p:nvCxnSpPr>
          <p:spPr>
            <a:xfrm flipH="1">
              <a:off x="3465855" y="3077405"/>
              <a:ext cx="2736815" cy="983204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dash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Arrow Connector 26"/>
            <p:cNvCxnSpPr>
              <a:stCxn id="6" idx="2"/>
            </p:cNvCxnSpPr>
            <p:nvPr/>
          </p:nvCxnSpPr>
          <p:spPr>
            <a:xfrm flipH="1">
              <a:off x="4777820" y="3077405"/>
              <a:ext cx="1424850" cy="983204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dash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Arrow Connector 27"/>
            <p:cNvCxnSpPr>
              <a:stCxn id="6" idx="2"/>
            </p:cNvCxnSpPr>
            <p:nvPr/>
          </p:nvCxnSpPr>
          <p:spPr>
            <a:xfrm>
              <a:off x="6202670" y="3077405"/>
              <a:ext cx="1199081" cy="996456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dash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TextBox 28"/>
            <p:cNvSpPr txBox="1"/>
            <p:nvPr/>
          </p:nvSpPr>
          <p:spPr>
            <a:xfrm>
              <a:off x="5966782" y="3516285"/>
              <a:ext cx="352661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 hangingPunct="0"/>
              <a:r>
                <a:rPr lang="en-US" sz="3200" b="1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?</a:t>
              </a:r>
              <a:endParaRPr lang="en-US" sz="2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30" name="Arc 29"/>
            <p:cNvSpPr>
              <a:spLocks noChangeAspect="1"/>
            </p:cNvSpPr>
            <p:nvPr/>
          </p:nvSpPr>
          <p:spPr>
            <a:xfrm rot="9030891">
              <a:off x="3459763" y="-1783772"/>
              <a:ext cx="5328138" cy="5328138"/>
            </a:xfrm>
            <a:prstGeom prst="arc">
              <a:avLst>
                <a:gd name="adj1" fmla="val 16450245"/>
                <a:gd name="adj2" fmla="val 19485406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lg" len="lg"/>
              <a:tailEnd type="non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7805" y="2963235"/>
            <a:ext cx="2382358" cy="1750602"/>
            <a:chOff x="107805" y="2963235"/>
            <a:chExt cx="2382358" cy="1750602"/>
          </a:xfrm>
        </p:grpSpPr>
        <p:sp>
          <p:nvSpPr>
            <p:cNvPr id="39" name="TextBox 38"/>
            <p:cNvSpPr txBox="1"/>
            <p:nvPr/>
          </p:nvSpPr>
          <p:spPr>
            <a:xfrm>
              <a:off x="697858" y="2963235"/>
              <a:ext cx="1202252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800" dirty="0">
                  <a:solidFill>
                    <a:srgbClr val="C00000"/>
                  </a:solidFill>
                  <a:sym typeface="Helvetica Light"/>
                </a:rPr>
                <a:t>Model: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7805" y="4018320"/>
              <a:ext cx="2382358" cy="695517"/>
            </a:xfrm>
            <a:prstGeom prst="roundRect">
              <a:avLst>
                <a:gd name="adj" fmla="val 5065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2916" y="4122753"/>
              <a:ext cx="125213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algn="ctr" defTabSz="825500" hangingPunct="0"/>
              <a:r>
                <a:rPr lang="en-US" sz="2400" dirty="0">
                  <a:solidFill>
                    <a:srgbClr val="C00000"/>
                  </a:solidFill>
                  <a:sym typeface="Helvetica Light"/>
                </a:rPr>
                <a:t>servers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29358" y="1198311"/>
            <a:ext cx="3996250" cy="817303"/>
            <a:chOff x="5529358" y="1198311"/>
            <a:chExt cx="3996250" cy="817303"/>
          </a:xfrm>
        </p:grpSpPr>
        <p:sp>
          <p:nvSpPr>
            <p:cNvPr id="7" name="TextBox 6"/>
            <p:cNvSpPr txBox="1"/>
            <p:nvPr/>
          </p:nvSpPr>
          <p:spPr>
            <a:xfrm>
              <a:off x="6510359" y="1486928"/>
              <a:ext cx="301524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 hangingPunct="0"/>
              <a:r>
                <a:rPr lang="en-US" sz="2400" dirty="0">
                  <a:solidFill>
                    <a:srgbClr val="000000"/>
                  </a:solidFill>
                  <a:sym typeface="Helvetica Light"/>
                </a:rPr>
                <a:t>“job ⟶ computation”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5529358" y="1198311"/>
              <a:ext cx="191272" cy="817303"/>
            </a:xfrm>
            <a:prstGeom prst="downArrow">
              <a:avLst>
                <a:gd name="adj1" fmla="val 50000"/>
                <a:gd name="adj2" fmla="val 46791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06735" y="1540010"/>
              <a:ext cx="365760" cy="365760"/>
            </a:xfrm>
            <a:prstGeom prst="rect">
              <a:avLst/>
            </a:prstGeom>
            <a:solidFill>
              <a:srgbClr val="00CC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59969" y="3876532"/>
            <a:ext cx="8929797" cy="837306"/>
            <a:chOff x="2376888" y="3876532"/>
            <a:chExt cx="8929797" cy="837306"/>
          </a:xfrm>
        </p:grpSpPr>
        <p:pic>
          <p:nvPicPr>
            <p:cNvPr id="10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3682486" y="4103609"/>
              <a:ext cx="1016001" cy="610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4988084" y="4103609"/>
              <a:ext cx="1016001" cy="610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6293682" y="4103609"/>
              <a:ext cx="1016001" cy="610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7599280" y="4103609"/>
              <a:ext cx="1016001" cy="610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2376888" y="4103609"/>
              <a:ext cx="1016001" cy="610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10290684" y="4103609"/>
              <a:ext cx="1016001" cy="610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8783101" y="3876533"/>
              <a:ext cx="530594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4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...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03717" y="3876532"/>
              <a:ext cx="530594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4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...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2014" y="4121765"/>
              <a:ext cx="24525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63989" y="4121765"/>
              <a:ext cx="245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2</a:t>
              </a:r>
              <a:endPara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78995" y="4121765"/>
              <a:ext cx="245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79052" y="4121765"/>
              <a:ext cx="245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84650" y="4121765"/>
              <a:ext cx="245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5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57432" y="4121765"/>
              <a:ext cx="482504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10</a:t>
              </a:r>
              <a:r>
                <a:rPr lang="en-US" sz="2000" baseline="30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4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01389" y="2888418"/>
            <a:ext cx="8421587" cy="1190203"/>
            <a:chOff x="3101389" y="2888418"/>
            <a:chExt cx="8421587" cy="1190203"/>
          </a:xfrm>
        </p:grpSpPr>
        <p:grpSp>
          <p:nvGrpSpPr>
            <p:cNvPr id="72" name="Group 71"/>
            <p:cNvGrpSpPr/>
            <p:nvPr/>
          </p:nvGrpSpPr>
          <p:grpSpPr>
            <a:xfrm>
              <a:off x="3101389" y="2888418"/>
              <a:ext cx="8421587" cy="1190203"/>
              <a:chOff x="3101389" y="2888418"/>
              <a:chExt cx="8421587" cy="119020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174746" y="3657497"/>
                <a:ext cx="365760" cy="3657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2000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3101389" y="2888419"/>
                <a:ext cx="512064" cy="1185657"/>
                <a:chOff x="1909329" y="3867665"/>
                <a:chExt cx="512064" cy="1185657"/>
              </a:xfrm>
            </p:grpSpPr>
            <p:sp>
              <p:nvSpPr>
                <p:cNvPr id="43" name="Line"/>
                <p:cNvSpPr/>
                <p:nvPr/>
              </p:nvSpPr>
              <p:spPr>
                <a:xfrm flipH="1">
                  <a:off x="1909329" y="5053322"/>
                  <a:ext cx="512064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  <p:sp>
              <p:nvSpPr>
                <p:cNvPr id="44" name="Line"/>
                <p:cNvSpPr/>
                <p:nvPr/>
              </p:nvSpPr>
              <p:spPr>
                <a:xfrm flipH="1" flipV="1">
                  <a:off x="2412963" y="3867665"/>
                  <a:ext cx="1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  <p:sp>
              <p:nvSpPr>
                <p:cNvPr id="45" name="Line"/>
                <p:cNvSpPr/>
                <p:nvPr/>
              </p:nvSpPr>
              <p:spPr>
                <a:xfrm flipH="1" flipV="1">
                  <a:off x="1918168" y="3867665"/>
                  <a:ext cx="0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5700597" y="2888419"/>
                <a:ext cx="512064" cy="1185657"/>
                <a:chOff x="1909329" y="3867665"/>
                <a:chExt cx="512064" cy="1185657"/>
              </a:xfrm>
            </p:grpSpPr>
            <p:sp>
              <p:nvSpPr>
                <p:cNvPr id="47" name="Line"/>
                <p:cNvSpPr/>
                <p:nvPr/>
              </p:nvSpPr>
              <p:spPr>
                <a:xfrm flipH="1">
                  <a:off x="1909329" y="5053322"/>
                  <a:ext cx="512064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  <p:sp>
              <p:nvSpPr>
                <p:cNvPr id="48" name="Line"/>
                <p:cNvSpPr/>
                <p:nvPr/>
              </p:nvSpPr>
              <p:spPr>
                <a:xfrm flipH="1" flipV="1">
                  <a:off x="2412963" y="3867665"/>
                  <a:ext cx="1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  <p:sp>
              <p:nvSpPr>
                <p:cNvPr id="49" name="Line"/>
                <p:cNvSpPr/>
                <p:nvPr/>
              </p:nvSpPr>
              <p:spPr>
                <a:xfrm flipH="1" flipV="1">
                  <a:off x="1918168" y="3867665"/>
                  <a:ext cx="0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4409627" y="2888419"/>
                <a:ext cx="512064" cy="1185657"/>
                <a:chOff x="1909329" y="3867665"/>
                <a:chExt cx="512064" cy="1185657"/>
              </a:xfrm>
            </p:grpSpPr>
            <p:sp>
              <p:nvSpPr>
                <p:cNvPr id="51" name="Line"/>
                <p:cNvSpPr/>
                <p:nvPr/>
              </p:nvSpPr>
              <p:spPr>
                <a:xfrm flipH="1">
                  <a:off x="1909329" y="5053322"/>
                  <a:ext cx="512064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  <p:sp>
              <p:nvSpPr>
                <p:cNvPr id="52" name="Line"/>
                <p:cNvSpPr/>
                <p:nvPr/>
              </p:nvSpPr>
              <p:spPr>
                <a:xfrm flipH="1" flipV="1">
                  <a:off x="2412963" y="3867665"/>
                  <a:ext cx="1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  <p:sp>
              <p:nvSpPr>
                <p:cNvPr id="53" name="Line"/>
                <p:cNvSpPr/>
                <p:nvPr/>
              </p:nvSpPr>
              <p:spPr>
                <a:xfrm flipH="1" flipV="1">
                  <a:off x="1918168" y="3867665"/>
                  <a:ext cx="0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7016789" y="2888418"/>
                <a:ext cx="512064" cy="1185657"/>
                <a:chOff x="1909329" y="3867665"/>
                <a:chExt cx="512064" cy="1185657"/>
              </a:xfrm>
            </p:grpSpPr>
            <p:sp>
              <p:nvSpPr>
                <p:cNvPr id="55" name="Line"/>
                <p:cNvSpPr/>
                <p:nvPr/>
              </p:nvSpPr>
              <p:spPr>
                <a:xfrm flipH="1">
                  <a:off x="1909329" y="5053322"/>
                  <a:ext cx="512064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  <p:sp>
              <p:nvSpPr>
                <p:cNvPr id="56" name="Line"/>
                <p:cNvSpPr/>
                <p:nvPr/>
              </p:nvSpPr>
              <p:spPr>
                <a:xfrm flipH="1" flipV="1">
                  <a:off x="2412963" y="3867665"/>
                  <a:ext cx="1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  <p:sp>
              <p:nvSpPr>
                <p:cNvPr id="57" name="Line"/>
                <p:cNvSpPr/>
                <p:nvPr/>
              </p:nvSpPr>
              <p:spPr>
                <a:xfrm flipH="1" flipV="1">
                  <a:off x="1918168" y="3867665"/>
                  <a:ext cx="0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</p:grpSp>
          <p:sp>
            <p:nvSpPr>
              <p:cNvPr id="58" name="Rectangle 57"/>
              <p:cNvSpPr/>
              <p:nvPr/>
            </p:nvSpPr>
            <p:spPr>
              <a:xfrm>
                <a:off x="8395750" y="3657497"/>
                <a:ext cx="365760" cy="3657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2000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8322393" y="2888419"/>
                <a:ext cx="512064" cy="1185657"/>
                <a:chOff x="1909329" y="3867665"/>
                <a:chExt cx="512064" cy="1185657"/>
              </a:xfrm>
            </p:grpSpPr>
            <p:sp>
              <p:nvSpPr>
                <p:cNvPr id="60" name="Line"/>
                <p:cNvSpPr/>
                <p:nvPr/>
              </p:nvSpPr>
              <p:spPr>
                <a:xfrm flipH="1">
                  <a:off x="1909329" y="5053322"/>
                  <a:ext cx="512064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  <p:sp>
              <p:nvSpPr>
                <p:cNvPr id="61" name="Line"/>
                <p:cNvSpPr/>
                <p:nvPr/>
              </p:nvSpPr>
              <p:spPr>
                <a:xfrm flipH="1" flipV="1">
                  <a:off x="2412963" y="3867665"/>
                  <a:ext cx="1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 flipV="1">
                  <a:off x="1918168" y="3867665"/>
                  <a:ext cx="0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11010912" y="2892964"/>
                <a:ext cx="512064" cy="1185657"/>
                <a:chOff x="1909329" y="3867665"/>
                <a:chExt cx="512064" cy="1185657"/>
              </a:xfrm>
            </p:grpSpPr>
            <p:sp>
              <p:nvSpPr>
                <p:cNvPr id="64" name="Line"/>
                <p:cNvSpPr/>
                <p:nvPr/>
              </p:nvSpPr>
              <p:spPr>
                <a:xfrm flipH="1">
                  <a:off x="1909329" y="5053322"/>
                  <a:ext cx="512064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 flipV="1">
                  <a:off x="2412963" y="3867665"/>
                  <a:ext cx="1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  <p:sp>
              <p:nvSpPr>
                <p:cNvPr id="66" name="Line"/>
                <p:cNvSpPr/>
                <p:nvPr/>
              </p:nvSpPr>
              <p:spPr>
                <a:xfrm flipH="1" flipV="1">
                  <a:off x="1918168" y="3867665"/>
                  <a:ext cx="0" cy="1185656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9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endParaRPr>
                </a:p>
              </p:txBody>
            </p:sp>
          </p:grpSp>
          <p:sp>
            <p:nvSpPr>
              <p:cNvPr id="67" name="Rectangle 66"/>
              <p:cNvSpPr/>
              <p:nvPr/>
            </p:nvSpPr>
            <p:spPr>
              <a:xfrm>
                <a:off x="3179403" y="3240918"/>
                <a:ext cx="365760" cy="3657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2000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478516" y="3657497"/>
                <a:ext cx="365760" cy="3657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27432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2000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5772584" y="3652561"/>
              <a:ext cx="365760" cy="3657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75292" y="3235982"/>
              <a:ext cx="365760" cy="3657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</p:grpSp>
      <p:sp>
        <p:nvSpPr>
          <p:cNvPr id="38" name="Rounded Rectangular Callout 37"/>
          <p:cNvSpPr/>
          <p:nvPr/>
        </p:nvSpPr>
        <p:spPr>
          <a:xfrm>
            <a:off x="7703427" y="2046019"/>
            <a:ext cx="3383280" cy="2206804"/>
          </a:xfrm>
          <a:prstGeom prst="wedgeRoundRectCallout">
            <a:avLst>
              <a:gd name="adj1" fmla="val -66153"/>
              <a:gd name="adj2" fmla="val -4486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40" tIns="50800" rIns="0" bIns="50800" numCol="1" spcCol="38100" rtlCol="0" anchor="t">
            <a:noAutofit/>
          </a:bodyPr>
          <a:lstStyle/>
          <a:p>
            <a:pPr defTabSz="825500" hangingPunct="0"/>
            <a:r>
              <a:rPr lang="en-US" sz="2000" dirty="0">
                <a:solidFill>
                  <a:srgbClr val="000000"/>
                </a:solidFill>
                <a:sym typeface="Helvetica Light"/>
              </a:rPr>
              <a:t>Extensively-studied:</a:t>
            </a:r>
          </a:p>
          <a:p>
            <a:pPr marL="234950" indent="-234950" defTabSz="82550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sym typeface="Helvetica Light"/>
              </a:rPr>
              <a:t>random routing</a:t>
            </a:r>
          </a:p>
          <a:p>
            <a:pPr marL="234950" indent="-234950" defTabSz="82550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sym typeface="Helvetica Light"/>
              </a:rPr>
              <a:t>round-robin</a:t>
            </a:r>
          </a:p>
          <a:p>
            <a:pPr marL="234950" indent="-234950" defTabSz="82550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sym typeface="Helvetica Light"/>
              </a:rPr>
              <a:t>JSQ (join-the-shortest-queue), JSQ-</a:t>
            </a:r>
            <a:r>
              <a:rPr lang="en-US" sz="2000" i="1" dirty="0">
                <a:solidFill>
                  <a:srgbClr val="000000"/>
                </a:solidFill>
                <a:sym typeface="Helvetica Light"/>
              </a:rPr>
              <a:t>d</a:t>
            </a:r>
            <a:endParaRPr lang="en-US" sz="2000" dirty="0">
              <a:solidFill>
                <a:srgbClr val="000000"/>
              </a:solidFill>
              <a:sym typeface="Helvetica Light"/>
            </a:endParaRPr>
          </a:p>
          <a:p>
            <a:pPr marL="234950" indent="-234950" defTabSz="825500" hangingPunct="0">
              <a:buFont typeface="Arial" charset="0"/>
              <a:buChar char="•"/>
            </a:pPr>
            <a:r>
              <a:rPr lang="mr-IN" sz="2000" dirty="0">
                <a:solidFill>
                  <a:srgbClr val="000000"/>
                </a:solidFill>
                <a:sym typeface="Helvetica Light"/>
              </a:rPr>
              <a:t>…</a:t>
            </a:r>
            <a:endParaRPr lang="en-US" sz="2000" dirty="0">
              <a:solidFill>
                <a:srgbClr val="000000"/>
              </a:solidFill>
              <a:sym typeface="Helvetica Light"/>
            </a:endParaRPr>
          </a:p>
          <a:p>
            <a:pPr marL="342900" indent="-342900" defTabSz="825500" hangingPunct="0">
              <a:buFont typeface="Arial" charset="0"/>
              <a:buChar char="•"/>
            </a:pPr>
            <a:endParaRPr lang="en-US" sz="200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8308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analyze and optimize job delay?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>
                <a:solidFill>
                  <a:srgbClr val="000000"/>
                </a:solidFill>
              </a:rPr>
              <a:pPr/>
              <a:t>6</a:t>
            </a:fld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0359" y="1486928"/>
            <a:ext cx="532357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 hangingPunct="0"/>
            <a:r>
              <a:rPr lang="en-US" sz="2400" dirty="0">
                <a:solidFill>
                  <a:srgbClr val="000000"/>
                </a:solidFill>
                <a:sym typeface="Helvetica Light"/>
              </a:rPr>
              <a:t>“job ⟶ computation </a:t>
            </a:r>
            <a:r>
              <a:rPr lang="en-US" sz="2400" dirty="0">
                <a:solidFill>
                  <a:srgbClr val="C00000"/>
                </a:solidFill>
                <a:sym typeface="Helvetica Light"/>
              </a:rPr>
              <a:t>requiring data A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”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59969" y="3876532"/>
            <a:ext cx="8929797" cy="837306"/>
            <a:chOff x="2376888" y="3876532"/>
            <a:chExt cx="8929797" cy="837306"/>
          </a:xfrm>
        </p:grpSpPr>
        <p:pic>
          <p:nvPicPr>
            <p:cNvPr id="10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3682486" y="4103609"/>
              <a:ext cx="1016001" cy="610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4988084" y="4103609"/>
              <a:ext cx="1016001" cy="610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6293682" y="4103609"/>
              <a:ext cx="1016001" cy="610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7599280" y="4103609"/>
              <a:ext cx="1016001" cy="610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2376888" y="4103609"/>
              <a:ext cx="1016001" cy="610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10290684" y="4103609"/>
              <a:ext cx="1016001" cy="610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8783101" y="3876533"/>
              <a:ext cx="530594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4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...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03717" y="3876532"/>
              <a:ext cx="530594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4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...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2014" y="4121765"/>
              <a:ext cx="24525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63989" y="4121765"/>
              <a:ext cx="245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78995" y="4121765"/>
              <a:ext cx="245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79052" y="4121765"/>
              <a:ext cx="245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84650" y="4121765"/>
              <a:ext cx="245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5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57432" y="4121765"/>
              <a:ext cx="482504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10</a:t>
              </a:r>
              <a:r>
                <a:rPr lang="en-US" sz="2000" baseline="30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4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97858" y="2963235"/>
            <a:ext cx="120225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lang="en-US" sz="2800" dirty="0">
                <a:solidFill>
                  <a:srgbClr val="C00000"/>
                </a:solidFill>
                <a:sym typeface="Helvetica Light"/>
              </a:rPr>
              <a:t>Model: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7805" y="3876532"/>
            <a:ext cx="2382358" cy="1759158"/>
          </a:xfrm>
          <a:prstGeom prst="roundRect">
            <a:avLst>
              <a:gd name="adj" fmla="val 5065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2916" y="4122753"/>
            <a:ext cx="125213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ctr" defTabSz="825500" hangingPunct="0"/>
            <a:r>
              <a:rPr lang="en-US" sz="2400" dirty="0">
                <a:solidFill>
                  <a:srgbClr val="C00000"/>
                </a:solidFill>
                <a:sym typeface="Helvetica Light"/>
              </a:rPr>
              <a:t>servers</a:t>
            </a:r>
          </a:p>
          <a:p>
            <a:pPr algn="ctr" defTabSz="825500" hangingPunct="0"/>
            <a:r>
              <a:rPr lang="en-US" sz="2400" dirty="0">
                <a:solidFill>
                  <a:srgbClr val="C00000"/>
                </a:solidFill>
                <a:sym typeface="Helvetica Light"/>
              </a:rPr>
              <a:t>+</a:t>
            </a:r>
          </a:p>
          <a:p>
            <a:pPr algn="ctr" defTabSz="825500" hangingPunct="0"/>
            <a:r>
              <a:rPr lang="en-US" sz="2400" dirty="0">
                <a:solidFill>
                  <a:srgbClr val="C00000"/>
                </a:solidFill>
                <a:sym typeface="Helvetica Light"/>
              </a:rPr>
              <a:t>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6536" y="4302660"/>
            <a:ext cx="8317441" cy="718145"/>
            <a:chOff x="2746536" y="4302660"/>
            <a:chExt cx="8317441" cy="718145"/>
          </a:xfrm>
        </p:grpSpPr>
        <p:grpSp>
          <p:nvGrpSpPr>
            <p:cNvPr id="61" name="Group 60"/>
            <p:cNvGrpSpPr/>
            <p:nvPr/>
          </p:nvGrpSpPr>
          <p:grpSpPr>
            <a:xfrm>
              <a:off x="2746536" y="4415917"/>
              <a:ext cx="8317441" cy="524803"/>
              <a:chOff x="2380656" y="4514756"/>
              <a:chExt cx="8317441" cy="524803"/>
            </a:xfrm>
          </p:grpSpPr>
          <p:grpSp>
            <p:nvGrpSpPr>
              <p:cNvPr id="62" name="Group 61"/>
              <p:cNvGrpSpPr>
                <a:grpSpLocks noChangeAspect="1"/>
              </p:cNvGrpSpPr>
              <p:nvPr/>
            </p:nvGrpSpPr>
            <p:grpSpPr>
              <a:xfrm>
                <a:off x="2380656" y="4520308"/>
                <a:ext cx="412819" cy="516724"/>
                <a:chOff x="1566175" y="4645071"/>
                <a:chExt cx="785852" cy="983648"/>
              </a:xfrm>
            </p:grpSpPr>
            <p:pic>
              <p:nvPicPr>
                <p:cNvPr id="83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5186677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4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4920686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4645071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3" name="Group 62"/>
              <p:cNvGrpSpPr>
                <a:grpSpLocks noChangeAspect="1"/>
              </p:cNvGrpSpPr>
              <p:nvPr/>
            </p:nvGrpSpPr>
            <p:grpSpPr>
              <a:xfrm>
                <a:off x="7601495" y="4520308"/>
                <a:ext cx="412819" cy="516724"/>
                <a:chOff x="1566175" y="4645071"/>
                <a:chExt cx="785852" cy="983648"/>
              </a:xfrm>
            </p:grpSpPr>
            <p:pic>
              <p:nvPicPr>
                <p:cNvPr id="80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5186677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4920686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4645071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4" name="Group 63"/>
              <p:cNvGrpSpPr>
                <a:grpSpLocks noChangeAspect="1"/>
              </p:cNvGrpSpPr>
              <p:nvPr/>
            </p:nvGrpSpPr>
            <p:grpSpPr>
              <a:xfrm>
                <a:off x="6296286" y="4520308"/>
                <a:ext cx="412819" cy="516724"/>
                <a:chOff x="1566175" y="4645071"/>
                <a:chExt cx="785852" cy="983648"/>
              </a:xfrm>
            </p:grpSpPr>
            <p:pic>
              <p:nvPicPr>
                <p:cNvPr id="77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5186677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4920686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4645071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5" name="Group 64"/>
              <p:cNvGrpSpPr>
                <a:grpSpLocks noChangeAspect="1"/>
              </p:cNvGrpSpPr>
              <p:nvPr/>
            </p:nvGrpSpPr>
            <p:grpSpPr>
              <a:xfrm>
                <a:off x="4991076" y="4522835"/>
                <a:ext cx="412819" cy="516724"/>
                <a:chOff x="1566175" y="4645071"/>
                <a:chExt cx="785852" cy="983648"/>
              </a:xfrm>
            </p:grpSpPr>
            <p:pic>
              <p:nvPicPr>
                <p:cNvPr id="74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5186677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4920686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4645071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6" name="Group 65"/>
              <p:cNvGrpSpPr>
                <a:grpSpLocks noChangeAspect="1"/>
              </p:cNvGrpSpPr>
              <p:nvPr/>
            </p:nvGrpSpPr>
            <p:grpSpPr>
              <a:xfrm>
                <a:off x="3685866" y="4522835"/>
                <a:ext cx="412819" cy="516724"/>
                <a:chOff x="1566175" y="4645071"/>
                <a:chExt cx="785852" cy="983648"/>
              </a:xfrm>
            </p:grpSpPr>
            <p:pic>
              <p:nvPicPr>
                <p:cNvPr id="71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5186677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4920686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72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4645071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7" name="Group 66"/>
              <p:cNvGrpSpPr>
                <a:grpSpLocks noChangeAspect="1"/>
              </p:cNvGrpSpPr>
              <p:nvPr/>
            </p:nvGrpSpPr>
            <p:grpSpPr>
              <a:xfrm>
                <a:off x="10285278" y="4514756"/>
                <a:ext cx="412819" cy="516724"/>
                <a:chOff x="1566175" y="4645071"/>
                <a:chExt cx="785852" cy="983648"/>
              </a:xfrm>
            </p:grpSpPr>
            <p:pic>
              <p:nvPicPr>
                <p:cNvPr id="68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5186677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4920686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13" descr="C:\Users\ecoffey\AppData\Local\Temp\Rar$DRa0.891\Cisco Icons November\30019_Device_database_3036\Png_256\30019_Device_database_3036_unknown_25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175" y="4645071"/>
                  <a:ext cx="785852" cy="44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6" name="Group 85"/>
            <p:cNvGrpSpPr/>
            <p:nvPr/>
          </p:nvGrpSpPr>
          <p:grpSpPr>
            <a:xfrm>
              <a:off x="2805293" y="4302660"/>
              <a:ext cx="4216936" cy="718145"/>
              <a:chOff x="2439413" y="4401499"/>
              <a:chExt cx="4216936" cy="718145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2439413" y="4401499"/>
                <a:ext cx="288541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t">
                <a:spAutoFit/>
              </a:bodyPr>
              <a:lstStyle/>
              <a:p>
                <a:pPr defTabSz="825500" hangingPunct="0"/>
                <a:r>
                  <a:rPr lang="en-US" sz="2000" b="1" dirty="0">
                    <a:ln w="22225">
                      <a:solidFill>
                        <a:srgbClr val="00882B"/>
                      </a:solidFill>
                      <a:prstDash val="solid"/>
                    </a:ln>
                    <a:solidFill>
                      <a:srgbClr val="00882B">
                        <a:lumMod val="40000"/>
                        <a:lumOff val="60000"/>
                      </a:srgbClr>
                    </a:solidFill>
                    <a:sym typeface="Helvetica Light"/>
                  </a:rPr>
                  <a:t>A</a:t>
                </a:r>
              </a:p>
              <a:p>
                <a:pPr defTabSz="825500" hangingPunct="0"/>
                <a:r>
                  <a:rPr lang="en-US" sz="2000" b="1" dirty="0">
                    <a:ln w="22225">
                      <a:solidFill>
                        <a:srgbClr val="00882B"/>
                      </a:solidFill>
                      <a:prstDash val="solid"/>
                    </a:ln>
                    <a:solidFill>
                      <a:srgbClr val="00882B">
                        <a:lumMod val="40000"/>
                        <a:lumOff val="60000"/>
                      </a:srgbClr>
                    </a:solidFill>
                    <a:sym typeface="Helvetica Light"/>
                  </a:rPr>
                  <a:t>C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758496" y="4401499"/>
                <a:ext cx="288541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t">
                <a:spAutoFit/>
              </a:bodyPr>
              <a:lstStyle/>
              <a:p>
                <a:pPr defTabSz="825500" hangingPunct="0"/>
                <a:r>
                  <a:rPr lang="en-US" sz="2000" b="1" dirty="0">
                    <a:ln w="22225">
                      <a:solidFill>
                        <a:srgbClr val="00882B"/>
                      </a:solidFill>
                      <a:prstDash val="solid"/>
                    </a:ln>
                    <a:solidFill>
                      <a:srgbClr val="00882B">
                        <a:lumMod val="40000"/>
                        <a:lumOff val="60000"/>
                      </a:srgbClr>
                    </a:solidFill>
                    <a:sym typeface="Helvetica Light"/>
                  </a:rPr>
                  <a:t>A</a:t>
                </a:r>
              </a:p>
              <a:p>
                <a:pPr defTabSz="825500" hangingPunct="0"/>
                <a:r>
                  <a:rPr lang="en-US" sz="2000" b="1" dirty="0">
                    <a:ln w="22225">
                      <a:solidFill>
                        <a:srgbClr val="00882B"/>
                      </a:solidFill>
                      <a:prstDash val="solid"/>
                    </a:ln>
                    <a:solidFill>
                      <a:srgbClr val="00882B">
                        <a:lumMod val="40000"/>
                        <a:lumOff val="60000"/>
                      </a:srgbClr>
                    </a:solidFill>
                    <a:sym typeface="Helvetica Light"/>
                  </a:rPr>
                  <a:t>B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063152" y="4401499"/>
                <a:ext cx="288541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t">
                <a:spAutoFit/>
              </a:bodyPr>
              <a:lstStyle/>
              <a:p>
                <a:pPr defTabSz="825500" hangingPunct="0"/>
                <a:r>
                  <a:rPr lang="en-US" sz="2000" b="1" dirty="0">
                    <a:ln w="22225">
                      <a:solidFill>
                        <a:srgbClr val="00882B"/>
                      </a:solidFill>
                      <a:prstDash val="solid"/>
                    </a:ln>
                    <a:solidFill>
                      <a:srgbClr val="00882B">
                        <a:lumMod val="40000"/>
                        <a:lumOff val="60000"/>
                      </a:srgbClr>
                    </a:solidFill>
                    <a:sym typeface="Helvetica Light"/>
                  </a:rPr>
                  <a:t>A</a:t>
                </a:r>
              </a:p>
              <a:p>
                <a:pPr defTabSz="825500" hangingPunct="0"/>
                <a:r>
                  <a:rPr lang="en-US" sz="2000" b="1" dirty="0">
                    <a:ln w="22225">
                      <a:solidFill>
                        <a:srgbClr val="00882B"/>
                      </a:solidFill>
                      <a:prstDash val="solid"/>
                    </a:ln>
                    <a:solidFill>
                      <a:srgbClr val="00882B">
                        <a:lumMod val="40000"/>
                        <a:lumOff val="60000"/>
                      </a:srgbClr>
                    </a:solidFill>
                    <a:sym typeface="Helvetica Light"/>
                  </a:rPr>
                  <a:t>B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367808" y="4401499"/>
                <a:ext cx="288541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t">
                <a:spAutoFit/>
              </a:bodyPr>
              <a:lstStyle/>
              <a:p>
                <a:pPr defTabSz="825500" hangingPunct="0"/>
                <a:r>
                  <a:rPr lang="en-US" sz="2000" b="1" dirty="0">
                    <a:ln w="22225">
                      <a:solidFill>
                        <a:srgbClr val="00882B"/>
                      </a:solidFill>
                      <a:prstDash val="solid"/>
                    </a:ln>
                    <a:solidFill>
                      <a:srgbClr val="00882B">
                        <a:lumMod val="40000"/>
                        <a:lumOff val="60000"/>
                      </a:srgbClr>
                    </a:solidFill>
                    <a:sym typeface="Helvetica Light"/>
                  </a:rPr>
                  <a:t>B</a:t>
                </a:r>
              </a:p>
              <a:p>
                <a:pPr defTabSz="825500" hangingPunct="0"/>
                <a:r>
                  <a:rPr lang="en-US" sz="2000" b="1" dirty="0">
                    <a:ln w="22225">
                      <a:solidFill>
                        <a:srgbClr val="00882B"/>
                      </a:solidFill>
                      <a:prstDash val="solid"/>
                    </a:ln>
                    <a:solidFill>
                      <a:srgbClr val="00882B">
                        <a:lumMod val="40000"/>
                        <a:lumOff val="60000"/>
                      </a:srgbClr>
                    </a:solidFill>
                    <a:sym typeface="Helvetica Light"/>
                  </a:rPr>
                  <a:t>C</a:t>
                </a: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3346708" y="-2955407"/>
            <a:ext cx="5328138" cy="5895092"/>
            <a:chOff x="3459763" y="-1783772"/>
            <a:chExt cx="5328138" cy="5895092"/>
          </a:xfrm>
        </p:grpSpPr>
        <p:cxnSp>
          <p:nvCxnSpPr>
            <p:cNvPr id="94" name="Straight Arrow Connector 93"/>
            <p:cNvCxnSpPr>
              <a:stCxn id="97" idx="2"/>
            </p:cNvCxnSpPr>
            <p:nvPr/>
          </p:nvCxnSpPr>
          <p:spPr>
            <a:xfrm flipH="1">
              <a:off x="3465855" y="3077405"/>
              <a:ext cx="2736815" cy="983204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dash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Arrow Connector 94"/>
            <p:cNvCxnSpPr>
              <a:stCxn id="97" idx="2"/>
            </p:cNvCxnSpPr>
            <p:nvPr/>
          </p:nvCxnSpPr>
          <p:spPr>
            <a:xfrm flipH="1">
              <a:off x="4777820" y="3077405"/>
              <a:ext cx="1424850" cy="983204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dash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6" name="Straight Arrow Connector 95"/>
            <p:cNvCxnSpPr>
              <a:stCxn id="97" idx="2"/>
            </p:cNvCxnSpPr>
            <p:nvPr/>
          </p:nvCxnSpPr>
          <p:spPr>
            <a:xfrm>
              <a:off x="6202670" y="3077405"/>
              <a:ext cx="1199081" cy="996456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dash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7" name="TextBox 96"/>
            <p:cNvSpPr txBox="1"/>
            <p:nvPr/>
          </p:nvSpPr>
          <p:spPr>
            <a:xfrm>
              <a:off x="5966782" y="3516285"/>
              <a:ext cx="352661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 hangingPunct="0"/>
              <a:r>
                <a:rPr lang="en-US" sz="3200" b="1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?</a:t>
              </a:r>
              <a:endParaRPr lang="en-US" sz="2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98" name="Arc 97"/>
            <p:cNvSpPr>
              <a:spLocks noChangeAspect="1"/>
            </p:cNvSpPr>
            <p:nvPr/>
          </p:nvSpPr>
          <p:spPr>
            <a:xfrm rot="9030891">
              <a:off x="3459763" y="-1783772"/>
              <a:ext cx="5328138" cy="5328138"/>
            </a:xfrm>
            <a:prstGeom prst="arc">
              <a:avLst>
                <a:gd name="adj1" fmla="val 16450245"/>
                <a:gd name="adj2" fmla="val 19485406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lg" len="lg"/>
              <a:tailEnd type="non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101389" y="2888418"/>
            <a:ext cx="8421587" cy="1190203"/>
            <a:chOff x="3101389" y="2888418"/>
            <a:chExt cx="8421587" cy="1190203"/>
          </a:xfrm>
        </p:grpSpPr>
        <p:sp>
          <p:nvSpPr>
            <p:cNvPr id="100" name="Rectangle 99"/>
            <p:cNvSpPr/>
            <p:nvPr/>
          </p:nvSpPr>
          <p:spPr>
            <a:xfrm>
              <a:off x="3174746" y="3657497"/>
              <a:ext cx="365760" cy="3657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101389" y="2888419"/>
              <a:ext cx="512064" cy="1185657"/>
              <a:chOff x="1909329" y="3867665"/>
              <a:chExt cx="512064" cy="1185657"/>
            </a:xfrm>
          </p:grpSpPr>
          <p:sp>
            <p:nvSpPr>
              <p:cNvPr id="128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9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30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700597" y="2888419"/>
              <a:ext cx="512064" cy="1185657"/>
              <a:chOff x="1909329" y="3867665"/>
              <a:chExt cx="512064" cy="1185657"/>
            </a:xfrm>
          </p:grpSpPr>
          <p:sp>
            <p:nvSpPr>
              <p:cNvPr id="125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6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7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4409627" y="2888419"/>
              <a:ext cx="512064" cy="1185657"/>
              <a:chOff x="1909329" y="3867665"/>
              <a:chExt cx="512064" cy="1185657"/>
            </a:xfrm>
          </p:grpSpPr>
          <p:sp>
            <p:nvSpPr>
              <p:cNvPr id="122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3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4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7016789" y="2888418"/>
              <a:ext cx="512064" cy="1185657"/>
              <a:chOff x="1909329" y="3867665"/>
              <a:chExt cx="512064" cy="1185657"/>
            </a:xfrm>
          </p:grpSpPr>
          <p:sp>
            <p:nvSpPr>
              <p:cNvPr id="119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0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1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</p:grpSp>
        <p:sp>
          <p:nvSpPr>
            <p:cNvPr id="105" name="Rectangle 104"/>
            <p:cNvSpPr/>
            <p:nvPr/>
          </p:nvSpPr>
          <p:spPr>
            <a:xfrm>
              <a:off x="8395750" y="3657497"/>
              <a:ext cx="365760" cy="3657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8322393" y="2888419"/>
              <a:ext cx="512064" cy="1185657"/>
              <a:chOff x="1909329" y="3867665"/>
              <a:chExt cx="512064" cy="1185657"/>
            </a:xfrm>
          </p:grpSpPr>
          <p:sp>
            <p:nvSpPr>
              <p:cNvPr id="116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17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18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1010912" y="2892964"/>
              <a:ext cx="512064" cy="1185657"/>
              <a:chOff x="1909329" y="3867665"/>
              <a:chExt cx="512064" cy="1185657"/>
            </a:xfrm>
          </p:grpSpPr>
          <p:sp>
            <p:nvSpPr>
              <p:cNvPr id="113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14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15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3179403" y="3240918"/>
              <a:ext cx="365760" cy="3657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478516" y="3657497"/>
              <a:ext cx="365760" cy="3657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C718650-D4DB-DC4F-B205-BA9B056F5A05}"/>
              </a:ext>
            </a:extLst>
          </p:cNvPr>
          <p:cNvSpPr/>
          <p:nvPr/>
        </p:nvSpPr>
        <p:spPr>
          <a:xfrm>
            <a:off x="5907024" y="1536192"/>
            <a:ext cx="365760" cy="36576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6735" y="1540010"/>
            <a:ext cx="365760" cy="36576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algn="ctr" defTabSz="825500" hangingPunct="0"/>
            <a:r>
              <a: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01229" y="5042799"/>
            <a:ext cx="7597057" cy="1318196"/>
            <a:chOff x="2801229" y="5042799"/>
            <a:chExt cx="7597057" cy="1318196"/>
          </a:xfrm>
        </p:grpSpPr>
        <p:sp>
          <p:nvSpPr>
            <p:cNvPr id="131" name="TextBox 130"/>
            <p:cNvSpPr txBox="1"/>
            <p:nvPr/>
          </p:nvSpPr>
          <p:spPr>
            <a:xfrm>
              <a:off x="3789538" y="5519739"/>
              <a:ext cx="1663639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400" dirty="0">
                  <a:solidFill>
                    <a:srgbClr val="000000"/>
                  </a:solidFill>
                  <a:sym typeface="Helvetica Light"/>
                </a:rPr>
                <a:t>processing is </a:t>
              </a:r>
              <a:r>
                <a:rPr lang="en-US" sz="2400" dirty="0">
                  <a:solidFill>
                    <a:srgbClr val="C00000"/>
                  </a:solidFill>
                  <a:sym typeface="Helvetica Light"/>
                </a:rPr>
                <a:t>faster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635911" y="5489523"/>
              <a:ext cx="1663639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400" dirty="0">
                  <a:solidFill>
                    <a:srgbClr val="000000"/>
                  </a:solidFill>
                  <a:sym typeface="Helvetica Light"/>
                </a:rPr>
                <a:t>processing is </a:t>
              </a:r>
              <a:r>
                <a:rPr lang="en-US" sz="2400" dirty="0">
                  <a:solidFill>
                    <a:srgbClr val="C00000"/>
                  </a:solidFill>
                  <a:sym typeface="Helvetica Light"/>
                </a:rPr>
                <a:t>slower</a:t>
              </a:r>
            </a:p>
          </p:txBody>
        </p:sp>
        <p:sp>
          <p:nvSpPr>
            <p:cNvPr id="3" name="Left Brace 2"/>
            <p:cNvSpPr/>
            <p:nvPr/>
          </p:nvSpPr>
          <p:spPr>
            <a:xfrm rot="16200000">
              <a:off x="4432432" y="3411596"/>
              <a:ext cx="446723" cy="3709130"/>
            </a:xfrm>
            <a:prstGeom prst="leftBrace">
              <a:avLst>
                <a:gd name="adj1" fmla="val 47322"/>
                <a:gd name="adj2" fmla="val 50000"/>
              </a:avLst>
            </a:prstGeom>
            <a:noFill/>
            <a:ln w="25400" cap="flat">
              <a:solidFill>
                <a:srgbClr val="00CC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Left Brace 132"/>
            <p:cNvSpPr/>
            <p:nvPr/>
          </p:nvSpPr>
          <p:spPr>
            <a:xfrm rot="16200000">
              <a:off x="8320359" y="3411596"/>
              <a:ext cx="446723" cy="3709130"/>
            </a:xfrm>
            <a:prstGeom prst="leftBrace">
              <a:avLst>
                <a:gd name="adj1" fmla="val 47322"/>
                <a:gd name="adj2" fmla="val 50000"/>
              </a:avLst>
            </a:prstGeom>
            <a:noFill/>
            <a:ln w="25400" cap="flat">
              <a:solidFill>
                <a:srgbClr val="00CC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4" name="Rounded Rectangular Callout 133"/>
          <p:cNvSpPr/>
          <p:nvPr/>
        </p:nvSpPr>
        <p:spPr>
          <a:xfrm>
            <a:off x="7737899" y="2046020"/>
            <a:ext cx="3999138" cy="1343738"/>
          </a:xfrm>
          <a:prstGeom prst="wedgeRoundRectCallout">
            <a:avLst>
              <a:gd name="adj1" fmla="val -62441"/>
              <a:gd name="adj2" fmla="val -4171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40" tIns="0" rIns="50800" bIns="50800" numCol="1" spcCol="38100" rtlCol="0" anchor="ctr">
            <a:noAutofit/>
          </a:bodyPr>
          <a:lstStyle/>
          <a:p>
            <a:pPr algn="ctr" defTabSz="825500" hangingPunct="0"/>
            <a:r>
              <a:rPr lang="en-US" sz="2000" dirty="0">
                <a:solidFill>
                  <a:srgbClr val="000000"/>
                </a:solidFill>
                <a:sym typeface="Helvetica Light"/>
              </a:rPr>
              <a:t>Balancing tradeoffs between queueing delay </a:t>
            </a:r>
          </a:p>
          <a:p>
            <a:pPr algn="ctr" defTabSz="825500" hangingPunct="0"/>
            <a:r>
              <a:rPr lang="en-US" sz="2000" dirty="0">
                <a:solidFill>
                  <a:srgbClr val="000000"/>
                </a:solidFill>
                <a:sym typeface="Helvetica Light"/>
              </a:rPr>
              <a:t>&amp; data transfer delay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772584" y="3652561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5775292" y="3235982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510359" y="1486928"/>
            <a:ext cx="301524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 hangingPunct="0"/>
            <a:r>
              <a:rPr lang="en-US" sz="2400" dirty="0">
                <a:solidFill>
                  <a:srgbClr val="000000"/>
                </a:solidFill>
                <a:sym typeface="Helvetica Light"/>
              </a:rPr>
              <a:t>“job ⟶ computation”</a:t>
            </a:r>
          </a:p>
        </p:txBody>
      </p:sp>
      <p:sp>
        <p:nvSpPr>
          <p:cNvPr id="110" name="Down Arrow 109"/>
          <p:cNvSpPr/>
          <p:nvPr/>
        </p:nvSpPr>
        <p:spPr>
          <a:xfrm>
            <a:off x="5529358" y="1198311"/>
            <a:ext cx="191272" cy="817303"/>
          </a:xfrm>
          <a:prstGeom prst="downArrow">
            <a:avLst>
              <a:gd name="adj1" fmla="val 50000"/>
              <a:gd name="adj2" fmla="val 4679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9019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34" grpId="0" animBg="1"/>
      <p:bldP spid="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analyze and optimize job delay?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>
                <a:solidFill>
                  <a:srgbClr val="000000"/>
                </a:solidFill>
              </a:rPr>
              <a:pPr/>
              <a:t>7</a:t>
            </a:fld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0359" y="1486928"/>
            <a:ext cx="532357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 hangingPunct="0"/>
            <a:r>
              <a:rPr lang="en-US" sz="2400" dirty="0">
                <a:solidFill>
                  <a:srgbClr val="000000"/>
                </a:solidFill>
                <a:sym typeface="Helvetica Light"/>
              </a:rPr>
              <a:t>“job ⟶ computation </a:t>
            </a:r>
            <a:r>
              <a:rPr lang="en-US" sz="2400" dirty="0">
                <a:solidFill>
                  <a:srgbClr val="C00000"/>
                </a:solidFill>
                <a:sym typeface="Helvetica Light"/>
              </a:rPr>
              <a:t>requiring data A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”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59969" y="3876532"/>
            <a:ext cx="8929797" cy="837306"/>
            <a:chOff x="2376888" y="3876532"/>
            <a:chExt cx="8929797" cy="837306"/>
          </a:xfrm>
        </p:grpSpPr>
        <p:pic>
          <p:nvPicPr>
            <p:cNvPr id="10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3682486" y="4103609"/>
              <a:ext cx="1016001" cy="610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4988084" y="4103609"/>
              <a:ext cx="1016001" cy="610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6293682" y="4103609"/>
              <a:ext cx="1016001" cy="610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7599280" y="4103609"/>
              <a:ext cx="1016001" cy="610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2376888" y="4103609"/>
              <a:ext cx="1016001" cy="610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server-icons-5.png" descr="server-icons-5.png"/>
            <p:cNvPicPr>
              <a:picLocks noChangeAspect="1"/>
            </p:cNvPicPr>
            <p:nvPr/>
          </p:nvPicPr>
          <p:blipFill>
            <a:blip r:embed="rId3"/>
            <a:srcRect t="11604" b="28333"/>
            <a:stretch>
              <a:fillRect/>
            </a:stretch>
          </p:blipFill>
          <p:spPr>
            <a:xfrm>
              <a:off x="10290684" y="4103609"/>
              <a:ext cx="1016001" cy="610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8783101" y="3876533"/>
              <a:ext cx="530594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4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...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03717" y="3876532"/>
              <a:ext cx="530594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4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...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2014" y="4121765"/>
              <a:ext cx="24525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63989" y="4121765"/>
              <a:ext cx="245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2</a:t>
              </a:r>
              <a:endPara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78995" y="4121765"/>
              <a:ext cx="245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79052" y="4121765"/>
              <a:ext cx="245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84650" y="4121765"/>
              <a:ext cx="245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5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57432" y="4121765"/>
              <a:ext cx="482504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10</a:t>
              </a:r>
              <a:r>
                <a:rPr lang="en-US" sz="2000" baseline="30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4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97858" y="2963235"/>
            <a:ext cx="120225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lang="en-US" sz="2800" dirty="0">
                <a:solidFill>
                  <a:srgbClr val="C00000"/>
                </a:solidFill>
                <a:sym typeface="Helvetica Light"/>
              </a:rPr>
              <a:t>Model: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7805" y="3876531"/>
            <a:ext cx="2382358" cy="2455257"/>
          </a:xfrm>
          <a:prstGeom prst="roundRect">
            <a:avLst>
              <a:gd name="adj" fmla="val 5065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2916" y="4122753"/>
            <a:ext cx="1252137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ctr" defTabSz="825500" hangingPunct="0"/>
            <a:r>
              <a:rPr lang="en-US" sz="2400" dirty="0">
                <a:solidFill>
                  <a:srgbClr val="C00000"/>
                </a:solidFill>
                <a:sym typeface="Helvetica Light"/>
              </a:rPr>
              <a:t>servers</a:t>
            </a:r>
          </a:p>
          <a:p>
            <a:pPr algn="ctr" defTabSz="825500" hangingPunct="0"/>
            <a:r>
              <a:rPr lang="en-US" sz="2400" dirty="0">
                <a:solidFill>
                  <a:srgbClr val="C00000"/>
                </a:solidFill>
                <a:sym typeface="Helvetica Light"/>
              </a:rPr>
              <a:t>+</a:t>
            </a:r>
          </a:p>
          <a:p>
            <a:pPr algn="ctr" defTabSz="825500" hangingPunct="0"/>
            <a:r>
              <a:rPr lang="en-US" sz="2400" dirty="0">
                <a:solidFill>
                  <a:srgbClr val="C00000"/>
                </a:solidFill>
                <a:sym typeface="Helvetica Light"/>
              </a:rPr>
              <a:t>data</a:t>
            </a:r>
          </a:p>
          <a:p>
            <a:pPr algn="ctr" defTabSz="825500" hangingPunct="0"/>
            <a:r>
              <a:rPr lang="en-US" sz="2400" dirty="0">
                <a:solidFill>
                  <a:srgbClr val="C00000"/>
                </a:solidFill>
                <a:sym typeface="Helvetica Light"/>
              </a:rPr>
              <a:t>+</a:t>
            </a:r>
          </a:p>
          <a:p>
            <a:pPr algn="ctr" defTabSz="825500" hangingPunct="0"/>
            <a:r>
              <a:rPr lang="en-US" sz="2400" dirty="0">
                <a:solidFill>
                  <a:srgbClr val="C00000"/>
                </a:solidFill>
                <a:sym typeface="Helvetica Light"/>
              </a:rPr>
              <a:t>network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746536" y="4415917"/>
            <a:ext cx="8317441" cy="524803"/>
            <a:chOff x="2380656" y="4514756"/>
            <a:chExt cx="8317441" cy="524803"/>
          </a:xfrm>
        </p:grpSpPr>
        <p:grpSp>
          <p:nvGrpSpPr>
            <p:cNvPr id="62" name="Group 61"/>
            <p:cNvGrpSpPr>
              <a:grpSpLocks noChangeAspect="1"/>
            </p:cNvGrpSpPr>
            <p:nvPr/>
          </p:nvGrpSpPr>
          <p:grpSpPr>
            <a:xfrm>
              <a:off x="2380656" y="4520308"/>
              <a:ext cx="412819" cy="516724"/>
              <a:chOff x="1566175" y="4645071"/>
              <a:chExt cx="785852" cy="983648"/>
            </a:xfrm>
          </p:grpSpPr>
          <p:pic>
            <p:nvPicPr>
              <p:cNvPr id="83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5186677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4920686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4645071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3" name="Group 62"/>
            <p:cNvGrpSpPr>
              <a:grpSpLocks noChangeAspect="1"/>
            </p:cNvGrpSpPr>
            <p:nvPr/>
          </p:nvGrpSpPr>
          <p:grpSpPr>
            <a:xfrm>
              <a:off x="7601495" y="4520308"/>
              <a:ext cx="412819" cy="516724"/>
              <a:chOff x="1566175" y="4645071"/>
              <a:chExt cx="785852" cy="983648"/>
            </a:xfrm>
          </p:grpSpPr>
          <p:pic>
            <p:nvPicPr>
              <p:cNvPr id="80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5186677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4920686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4645071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6296286" y="4520308"/>
              <a:ext cx="412819" cy="516724"/>
              <a:chOff x="1566175" y="4645071"/>
              <a:chExt cx="785852" cy="983648"/>
            </a:xfrm>
          </p:grpSpPr>
          <p:pic>
            <p:nvPicPr>
              <p:cNvPr id="77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5186677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4920686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4645071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>
              <a:off x="4991076" y="4522835"/>
              <a:ext cx="412819" cy="516724"/>
              <a:chOff x="1566175" y="4645071"/>
              <a:chExt cx="785852" cy="983648"/>
            </a:xfrm>
          </p:grpSpPr>
          <p:pic>
            <p:nvPicPr>
              <p:cNvPr id="74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5186677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4920686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4645071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/>
            <p:cNvGrpSpPr>
              <a:grpSpLocks noChangeAspect="1"/>
            </p:cNvGrpSpPr>
            <p:nvPr/>
          </p:nvGrpSpPr>
          <p:grpSpPr>
            <a:xfrm>
              <a:off x="3685866" y="4522835"/>
              <a:ext cx="412819" cy="516724"/>
              <a:chOff x="1566175" y="4645071"/>
              <a:chExt cx="785852" cy="983648"/>
            </a:xfrm>
          </p:grpSpPr>
          <p:pic>
            <p:nvPicPr>
              <p:cNvPr id="71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5186677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4920686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72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4645071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>
              <a:off x="10285278" y="4514756"/>
              <a:ext cx="412819" cy="516724"/>
              <a:chOff x="1566175" y="4645071"/>
              <a:chExt cx="785852" cy="983648"/>
            </a:xfrm>
          </p:grpSpPr>
          <p:pic>
            <p:nvPicPr>
              <p:cNvPr id="68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5186677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4920686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13" descr="C:\Users\ecoffey\AppData\Local\Temp\Rar$DRa0.891\Cisco Icons November\30019_Device_database_3036\Png_256\30019_Device_database_3036_unknown_25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175" y="4645071"/>
                <a:ext cx="785852" cy="442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6" name="Group 85"/>
          <p:cNvGrpSpPr/>
          <p:nvPr/>
        </p:nvGrpSpPr>
        <p:grpSpPr>
          <a:xfrm>
            <a:off x="2805293" y="4302660"/>
            <a:ext cx="4216936" cy="718145"/>
            <a:chOff x="2439413" y="4401499"/>
            <a:chExt cx="4216936" cy="718145"/>
          </a:xfrm>
        </p:grpSpPr>
        <p:sp>
          <p:nvSpPr>
            <p:cNvPr id="87" name="TextBox 86"/>
            <p:cNvSpPr txBox="1"/>
            <p:nvPr/>
          </p:nvSpPr>
          <p:spPr>
            <a:xfrm>
              <a:off x="2439413" y="4401499"/>
              <a:ext cx="28854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t">
              <a:spAutoFit/>
            </a:bodyPr>
            <a:lstStyle/>
            <a:p>
              <a:pPr defTabSz="825500" hangingPunct="0"/>
              <a:r>
                <a:rPr lang="en-US" sz="2000" b="1" dirty="0">
                  <a:ln w="22225">
                    <a:solidFill>
                      <a:srgbClr val="00882B"/>
                    </a:solidFill>
                    <a:prstDash val="solid"/>
                  </a:ln>
                  <a:solidFill>
                    <a:srgbClr val="00882B">
                      <a:lumMod val="40000"/>
                      <a:lumOff val="60000"/>
                    </a:srgbClr>
                  </a:solidFill>
                  <a:sym typeface="Helvetica Light"/>
                </a:rPr>
                <a:t>A</a:t>
              </a:r>
            </a:p>
            <a:p>
              <a:pPr defTabSz="825500" hangingPunct="0"/>
              <a:r>
                <a:rPr lang="en-US" sz="2000" b="1" dirty="0">
                  <a:ln w="22225">
                    <a:solidFill>
                      <a:srgbClr val="00882B"/>
                    </a:solidFill>
                    <a:prstDash val="solid"/>
                  </a:ln>
                  <a:solidFill>
                    <a:srgbClr val="00882B">
                      <a:lumMod val="40000"/>
                      <a:lumOff val="60000"/>
                    </a:srgbClr>
                  </a:solidFill>
                  <a:sym typeface="Helvetica Light"/>
                </a:rPr>
                <a:t>C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58496" y="4401499"/>
              <a:ext cx="28854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t">
              <a:spAutoFit/>
            </a:bodyPr>
            <a:lstStyle/>
            <a:p>
              <a:pPr defTabSz="825500" hangingPunct="0"/>
              <a:r>
                <a:rPr lang="en-US" sz="2000" b="1" dirty="0">
                  <a:ln w="22225">
                    <a:solidFill>
                      <a:srgbClr val="00882B"/>
                    </a:solidFill>
                    <a:prstDash val="solid"/>
                  </a:ln>
                  <a:solidFill>
                    <a:srgbClr val="00882B">
                      <a:lumMod val="40000"/>
                      <a:lumOff val="60000"/>
                    </a:srgbClr>
                  </a:solidFill>
                  <a:sym typeface="Helvetica Light"/>
                </a:rPr>
                <a:t>A</a:t>
              </a:r>
            </a:p>
            <a:p>
              <a:pPr defTabSz="825500" hangingPunct="0"/>
              <a:r>
                <a:rPr lang="en-US" sz="2000" b="1" dirty="0">
                  <a:ln w="22225">
                    <a:solidFill>
                      <a:srgbClr val="00882B"/>
                    </a:solidFill>
                    <a:prstDash val="solid"/>
                  </a:ln>
                  <a:solidFill>
                    <a:srgbClr val="00882B">
                      <a:lumMod val="40000"/>
                      <a:lumOff val="60000"/>
                    </a:srgbClr>
                  </a:solidFill>
                  <a:sym typeface="Helvetica Light"/>
                </a:rPr>
                <a:t>B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63152" y="4401499"/>
              <a:ext cx="28854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t">
              <a:spAutoFit/>
            </a:bodyPr>
            <a:lstStyle/>
            <a:p>
              <a:pPr defTabSz="825500" hangingPunct="0"/>
              <a:r>
                <a:rPr lang="en-US" sz="2000" b="1" dirty="0">
                  <a:ln w="22225">
                    <a:solidFill>
                      <a:srgbClr val="00882B"/>
                    </a:solidFill>
                    <a:prstDash val="solid"/>
                  </a:ln>
                  <a:solidFill>
                    <a:srgbClr val="00882B">
                      <a:lumMod val="40000"/>
                      <a:lumOff val="60000"/>
                    </a:srgbClr>
                  </a:solidFill>
                  <a:sym typeface="Helvetica Light"/>
                </a:rPr>
                <a:t>A</a:t>
              </a:r>
            </a:p>
            <a:p>
              <a:pPr defTabSz="825500" hangingPunct="0"/>
              <a:r>
                <a:rPr lang="en-US" sz="2000" b="1" dirty="0">
                  <a:ln w="22225">
                    <a:solidFill>
                      <a:srgbClr val="00882B"/>
                    </a:solidFill>
                    <a:prstDash val="solid"/>
                  </a:ln>
                  <a:solidFill>
                    <a:srgbClr val="00882B">
                      <a:lumMod val="40000"/>
                      <a:lumOff val="60000"/>
                    </a:srgbClr>
                  </a:solidFill>
                  <a:sym typeface="Helvetica Light"/>
                </a:rPr>
                <a:t>B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367808" y="4401499"/>
              <a:ext cx="28854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t">
              <a:spAutoFit/>
            </a:bodyPr>
            <a:lstStyle/>
            <a:p>
              <a:pPr defTabSz="825500" hangingPunct="0"/>
              <a:r>
                <a:rPr lang="en-US" sz="2000" b="1" dirty="0">
                  <a:ln w="22225">
                    <a:solidFill>
                      <a:srgbClr val="00882B"/>
                    </a:solidFill>
                    <a:prstDash val="solid"/>
                  </a:ln>
                  <a:solidFill>
                    <a:srgbClr val="00882B">
                      <a:lumMod val="40000"/>
                      <a:lumOff val="60000"/>
                    </a:srgbClr>
                  </a:solidFill>
                  <a:sym typeface="Helvetica Light"/>
                </a:rPr>
                <a:t>B</a:t>
              </a:r>
            </a:p>
            <a:p>
              <a:pPr defTabSz="825500" hangingPunct="0"/>
              <a:r>
                <a:rPr lang="en-US" sz="2000" b="1" dirty="0">
                  <a:ln w="22225">
                    <a:solidFill>
                      <a:srgbClr val="00882B"/>
                    </a:solidFill>
                    <a:prstDash val="solid"/>
                  </a:ln>
                  <a:solidFill>
                    <a:srgbClr val="00882B">
                      <a:lumMod val="40000"/>
                      <a:lumOff val="60000"/>
                    </a:srgbClr>
                  </a:solidFill>
                  <a:sym typeface="Helvetica Light"/>
                </a:rPr>
                <a:t>C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27023" y="4978822"/>
            <a:ext cx="7291689" cy="1352966"/>
            <a:chOff x="3099220" y="4978822"/>
            <a:chExt cx="7291689" cy="1352966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3099220" y="5044614"/>
              <a:ext cx="1952194" cy="763867"/>
            </a:xfrm>
            <a:prstGeom prst="line">
              <a:avLst/>
            </a:prstGeom>
            <a:noFill/>
            <a:ln w="190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404818" y="5044614"/>
              <a:ext cx="645252" cy="763867"/>
            </a:xfrm>
            <a:prstGeom prst="line">
              <a:avLst/>
            </a:prstGeom>
            <a:noFill/>
            <a:ln w="190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5047574" y="5039559"/>
              <a:ext cx="480376" cy="768922"/>
            </a:xfrm>
            <a:prstGeom prst="line">
              <a:avLst/>
            </a:prstGeom>
            <a:noFill/>
            <a:ln w="190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5065218" y="5187142"/>
              <a:ext cx="1269080" cy="621339"/>
            </a:xfrm>
            <a:prstGeom prst="line">
              <a:avLst/>
            </a:prstGeom>
            <a:noFill/>
            <a:ln w="190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156651" y="4978822"/>
              <a:ext cx="733492" cy="809661"/>
            </a:xfrm>
            <a:prstGeom prst="line">
              <a:avLst/>
            </a:prstGeom>
            <a:noFill/>
            <a:ln w="190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8890143" y="5170516"/>
              <a:ext cx="1500766" cy="617967"/>
            </a:xfrm>
            <a:prstGeom prst="line">
              <a:avLst/>
            </a:prstGeom>
            <a:noFill/>
            <a:ln w="190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>
              <a:cxnSpLocks/>
            </p:cNvCxnSpPr>
            <p:nvPr/>
          </p:nvCxnSpPr>
          <p:spPr>
            <a:xfrm>
              <a:off x="5070667" y="5854275"/>
              <a:ext cx="455257" cy="477513"/>
            </a:xfrm>
            <a:prstGeom prst="line">
              <a:avLst/>
            </a:prstGeom>
            <a:noFill/>
            <a:ln w="190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>
              <a:cxnSpLocks/>
            </p:cNvCxnSpPr>
            <p:nvPr/>
          </p:nvCxnSpPr>
          <p:spPr>
            <a:xfrm flipH="1">
              <a:off x="8264654" y="5759255"/>
              <a:ext cx="641955" cy="572533"/>
            </a:xfrm>
            <a:prstGeom prst="line">
              <a:avLst/>
            </a:prstGeom>
            <a:noFill/>
            <a:ln w="190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01" name="Picture 100" descr="C:\Users\ecoffey\AppData\Local\Temp\Rar$DRa0.608\30080_Device_switch_default_256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54" b="26465"/>
            <a:stretch/>
          </p:blipFill>
          <p:spPr bwMode="auto">
            <a:xfrm>
              <a:off x="4574878" y="5633254"/>
              <a:ext cx="953072" cy="442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" descr="C:\Users\ecoffey\AppData\Local\Temp\Rar$DRa0.608\30080_Device_switch_default_256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54" b="26465"/>
            <a:stretch/>
          </p:blipFill>
          <p:spPr bwMode="auto">
            <a:xfrm>
              <a:off x="8413607" y="5632704"/>
              <a:ext cx="953072" cy="442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" name="Group 103"/>
          <p:cNvGrpSpPr/>
          <p:nvPr/>
        </p:nvGrpSpPr>
        <p:grpSpPr>
          <a:xfrm>
            <a:off x="3101389" y="2888418"/>
            <a:ext cx="8421587" cy="1190203"/>
            <a:chOff x="3101389" y="2888418"/>
            <a:chExt cx="8421587" cy="1190203"/>
          </a:xfrm>
        </p:grpSpPr>
        <p:sp>
          <p:nvSpPr>
            <p:cNvPr id="105" name="Rectangle 104"/>
            <p:cNvSpPr/>
            <p:nvPr/>
          </p:nvSpPr>
          <p:spPr>
            <a:xfrm>
              <a:off x="3174746" y="3657497"/>
              <a:ext cx="365760" cy="3657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3101389" y="2888419"/>
              <a:ext cx="512064" cy="1185657"/>
              <a:chOff x="1909329" y="3867665"/>
              <a:chExt cx="512064" cy="1185657"/>
            </a:xfrm>
          </p:grpSpPr>
          <p:sp>
            <p:nvSpPr>
              <p:cNvPr id="133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34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35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5700597" y="2888419"/>
              <a:ext cx="512064" cy="1185657"/>
              <a:chOff x="1909329" y="3867665"/>
              <a:chExt cx="512064" cy="1185657"/>
            </a:xfrm>
          </p:grpSpPr>
          <p:sp>
            <p:nvSpPr>
              <p:cNvPr id="130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31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32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409627" y="2888419"/>
              <a:ext cx="512064" cy="1185657"/>
              <a:chOff x="1909329" y="3867665"/>
              <a:chExt cx="512064" cy="1185657"/>
            </a:xfrm>
          </p:grpSpPr>
          <p:sp>
            <p:nvSpPr>
              <p:cNvPr id="127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8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9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7016789" y="2888418"/>
              <a:ext cx="512064" cy="1185657"/>
              <a:chOff x="1909329" y="3867665"/>
              <a:chExt cx="512064" cy="1185657"/>
            </a:xfrm>
          </p:grpSpPr>
          <p:sp>
            <p:nvSpPr>
              <p:cNvPr id="124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5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6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8395750" y="3657497"/>
              <a:ext cx="365760" cy="3657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8322393" y="2888419"/>
              <a:ext cx="512064" cy="1185657"/>
              <a:chOff x="1909329" y="3867665"/>
              <a:chExt cx="512064" cy="1185657"/>
            </a:xfrm>
          </p:grpSpPr>
          <p:sp>
            <p:nvSpPr>
              <p:cNvPr id="121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2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3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11010912" y="2892964"/>
              <a:ext cx="512064" cy="1185657"/>
              <a:chOff x="1909329" y="3867665"/>
              <a:chExt cx="512064" cy="1185657"/>
            </a:xfrm>
          </p:grpSpPr>
          <p:sp>
            <p:nvSpPr>
              <p:cNvPr id="118" name="Line"/>
              <p:cNvSpPr/>
              <p:nvPr/>
            </p:nvSpPr>
            <p:spPr>
              <a:xfrm flipH="1">
                <a:off x="1909329" y="5053322"/>
                <a:ext cx="512064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19" name="Line"/>
              <p:cNvSpPr/>
              <p:nvPr/>
            </p:nvSpPr>
            <p:spPr>
              <a:xfrm flipH="1" flipV="1">
                <a:off x="2412963" y="3867665"/>
                <a:ext cx="1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  <p:sp>
            <p:nvSpPr>
              <p:cNvPr id="120" name="Line"/>
              <p:cNvSpPr/>
              <p:nvPr/>
            </p:nvSpPr>
            <p:spPr>
              <a:xfrm flipH="1" flipV="1">
                <a:off x="1918168" y="3867665"/>
                <a:ext cx="0" cy="1185656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 sz="9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endParaRPr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3179403" y="3240918"/>
              <a:ext cx="365760" cy="3657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478516" y="3657497"/>
              <a:ext cx="365760" cy="3657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27432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346708" y="-2955407"/>
            <a:ext cx="5328138" cy="5895092"/>
            <a:chOff x="3459763" y="-1783772"/>
            <a:chExt cx="5328138" cy="5895092"/>
          </a:xfrm>
        </p:grpSpPr>
        <p:cxnSp>
          <p:nvCxnSpPr>
            <p:cNvPr id="137" name="Straight Arrow Connector 136"/>
            <p:cNvCxnSpPr/>
            <p:nvPr/>
          </p:nvCxnSpPr>
          <p:spPr>
            <a:xfrm flipH="1">
              <a:off x="3465855" y="3077405"/>
              <a:ext cx="2736815" cy="983204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dash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8" name="Straight Arrow Connector 137"/>
            <p:cNvCxnSpPr/>
            <p:nvPr/>
          </p:nvCxnSpPr>
          <p:spPr>
            <a:xfrm flipH="1">
              <a:off x="4777820" y="3077405"/>
              <a:ext cx="1424850" cy="983204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dash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6202670" y="3077405"/>
              <a:ext cx="1199081" cy="996456"/>
            </a:xfrm>
            <a:prstGeom prst="straightConnector1">
              <a:avLst/>
            </a:prstGeom>
            <a:noFill/>
            <a:ln w="25400" cap="flat">
              <a:solidFill>
                <a:srgbClr val="00CC99"/>
              </a:solidFill>
              <a:prstDash val="dash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0" name="TextBox 139"/>
            <p:cNvSpPr txBox="1"/>
            <p:nvPr/>
          </p:nvSpPr>
          <p:spPr>
            <a:xfrm>
              <a:off x="5966782" y="3516285"/>
              <a:ext cx="352661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 hangingPunct="0"/>
              <a:r>
                <a:rPr lang="en-US" sz="3200" b="1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  <a:sym typeface="Helvetica Light"/>
                </a:rPr>
                <a:t>?</a:t>
              </a:r>
              <a:endParaRPr lang="en-US" sz="2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endParaRPr>
            </a:p>
          </p:txBody>
        </p:sp>
        <p:sp>
          <p:nvSpPr>
            <p:cNvPr id="141" name="Arc 140"/>
            <p:cNvSpPr>
              <a:spLocks noChangeAspect="1"/>
            </p:cNvSpPr>
            <p:nvPr/>
          </p:nvSpPr>
          <p:spPr>
            <a:xfrm rot="9030891">
              <a:off x="3459763" y="-1783772"/>
              <a:ext cx="5328138" cy="5328138"/>
            </a:xfrm>
            <a:prstGeom prst="arc">
              <a:avLst>
                <a:gd name="adj1" fmla="val 16450245"/>
                <a:gd name="adj2" fmla="val 19485406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lg" len="lg"/>
              <a:tailEnd type="non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4" name="Freeform 143"/>
          <p:cNvSpPr/>
          <p:nvPr/>
        </p:nvSpPr>
        <p:spPr>
          <a:xfrm>
            <a:off x="4815063" y="5023011"/>
            <a:ext cx="1933589" cy="619057"/>
          </a:xfrm>
          <a:custGeom>
            <a:avLst/>
            <a:gdLst>
              <a:gd name="connsiteX0" fmla="*/ 0 w 3031066"/>
              <a:gd name="connsiteY0" fmla="*/ 0 h 783167"/>
              <a:gd name="connsiteX1" fmla="*/ 1960033 w 3031066"/>
              <a:gd name="connsiteY1" fmla="*/ 783167 h 783167"/>
              <a:gd name="connsiteX2" fmla="*/ 3031066 w 3031066"/>
              <a:gd name="connsiteY2" fmla="*/ 241300 h 783167"/>
              <a:gd name="connsiteX0" fmla="*/ 0 w 3276600"/>
              <a:gd name="connsiteY0" fmla="*/ 0 h 783167"/>
              <a:gd name="connsiteX1" fmla="*/ 1960033 w 3276600"/>
              <a:gd name="connsiteY1" fmla="*/ 783167 h 783167"/>
              <a:gd name="connsiteX2" fmla="*/ 3276600 w 3276600"/>
              <a:gd name="connsiteY2" fmla="*/ 177800 h 783167"/>
              <a:gd name="connsiteX0" fmla="*/ 0 w 3276600"/>
              <a:gd name="connsiteY0" fmla="*/ 0 h 784613"/>
              <a:gd name="connsiteX1" fmla="*/ 1960033 w 3276600"/>
              <a:gd name="connsiteY1" fmla="*/ 783167 h 784613"/>
              <a:gd name="connsiteX2" fmla="*/ 3276600 w 3276600"/>
              <a:gd name="connsiteY2" fmla="*/ 177800 h 784613"/>
              <a:gd name="connsiteX0" fmla="*/ 0 w 3276600"/>
              <a:gd name="connsiteY0" fmla="*/ 0 h 742427"/>
              <a:gd name="connsiteX1" fmla="*/ 1968499 w 3276600"/>
              <a:gd name="connsiteY1" fmla="*/ 740834 h 742427"/>
              <a:gd name="connsiteX2" fmla="*/ 3276600 w 3276600"/>
              <a:gd name="connsiteY2" fmla="*/ 177800 h 742427"/>
              <a:gd name="connsiteX0" fmla="*/ 0 w 3276600"/>
              <a:gd name="connsiteY0" fmla="*/ 0 h 744237"/>
              <a:gd name="connsiteX1" fmla="*/ 1968499 w 3276600"/>
              <a:gd name="connsiteY1" fmla="*/ 740834 h 744237"/>
              <a:gd name="connsiteX2" fmla="*/ 3276600 w 3276600"/>
              <a:gd name="connsiteY2" fmla="*/ 177800 h 744237"/>
              <a:gd name="connsiteX0" fmla="*/ 0 w 3276600"/>
              <a:gd name="connsiteY0" fmla="*/ 0 h 747940"/>
              <a:gd name="connsiteX1" fmla="*/ 1968499 w 3276600"/>
              <a:gd name="connsiteY1" fmla="*/ 740834 h 747940"/>
              <a:gd name="connsiteX2" fmla="*/ 3276600 w 3276600"/>
              <a:gd name="connsiteY2" fmla="*/ 177800 h 747940"/>
              <a:gd name="connsiteX0" fmla="*/ 0 w 1938867"/>
              <a:gd name="connsiteY0" fmla="*/ 0 h 626755"/>
              <a:gd name="connsiteX1" fmla="*/ 630766 w 1938867"/>
              <a:gd name="connsiteY1" fmla="*/ 626534 h 626755"/>
              <a:gd name="connsiteX2" fmla="*/ 1938867 w 1938867"/>
              <a:gd name="connsiteY2" fmla="*/ 63500 h 626755"/>
              <a:gd name="connsiteX0" fmla="*/ 0 w 1938867"/>
              <a:gd name="connsiteY0" fmla="*/ 0 h 626755"/>
              <a:gd name="connsiteX1" fmla="*/ 630766 w 1938867"/>
              <a:gd name="connsiteY1" fmla="*/ 626534 h 626755"/>
              <a:gd name="connsiteX2" fmla="*/ 1938867 w 1938867"/>
              <a:gd name="connsiteY2" fmla="*/ 63500 h 626755"/>
              <a:gd name="connsiteX0" fmla="*/ 0 w 1951567"/>
              <a:gd name="connsiteY0" fmla="*/ 0 h 652359"/>
              <a:gd name="connsiteX1" fmla="*/ 643466 w 1951567"/>
              <a:gd name="connsiteY1" fmla="*/ 651934 h 652359"/>
              <a:gd name="connsiteX2" fmla="*/ 1951567 w 1951567"/>
              <a:gd name="connsiteY2" fmla="*/ 88900 h 652359"/>
              <a:gd name="connsiteX0" fmla="*/ 0 w 1951567"/>
              <a:gd name="connsiteY0" fmla="*/ 0 h 652359"/>
              <a:gd name="connsiteX1" fmla="*/ 643466 w 1951567"/>
              <a:gd name="connsiteY1" fmla="*/ 651934 h 652359"/>
              <a:gd name="connsiteX2" fmla="*/ 1951567 w 1951567"/>
              <a:gd name="connsiteY2" fmla="*/ 88900 h 652359"/>
              <a:gd name="connsiteX0" fmla="*/ 0 w 1858433"/>
              <a:gd name="connsiteY0" fmla="*/ 0 h 652732"/>
              <a:gd name="connsiteX1" fmla="*/ 643466 w 1858433"/>
              <a:gd name="connsiteY1" fmla="*/ 651934 h 652732"/>
              <a:gd name="connsiteX2" fmla="*/ 1858433 w 1858433"/>
              <a:gd name="connsiteY2" fmla="*/ 118533 h 652732"/>
              <a:gd name="connsiteX0" fmla="*/ 0 w 1858433"/>
              <a:gd name="connsiteY0" fmla="*/ 0 h 618946"/>
              <a:gd name="connsiteX1" fmla="*/ 664633 w 1858433"/>
              <a:gd name="connsiteY1" fmla="*/ 618067 h 618946"/>
              <a:gd name="connsiteX2" fmla="*/ 1858433 w 1858433"/>
              <a:gd name="connsiteY2" fmla="*/ 118533 h 618946"/>
              <a:gd name="connsiteX0" fmla="*/ 0 w 1933589"/>
              <a:gd name="connsiteY0" fmla="*/ 0 h 619057"/>
              <a:gd name="connsiteX1" fmla="*/ 664633 w 1933589"/>
              <a:gd name="connsiteY1" fmla="*/ 618067 h 619057"/>
              <a:gd name="connsiteX2" fmla="*/ 1933589 w 1933589"/>
              <a:gd name="connsiteY2" fmla="*/ 156111 h 61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3589" h="619057">
                <a:moveTo>
                  <a:pt x="0" y="0"/>
                </a:moveTo>
                <a:cubicBezTo>
                  <a:pt x="314678" y="476956"/>
                  <a:pt x="354894" y="598312"/>
                  <a:pt x="664633" y="618067"/>
                </a:cubicBezTo>
                <a:cubicBezTo>
                  <a:pt x="974372" y="637823"/>
                  <a:pt x="1494733" y="357900"/>
                  <a:pt x="1933589" y="156111"/>
                </a:cubicBezTo>
              </a:path>
            </a:pathLst>
          </a:custGeom>
          <a:ln w="101600">
            <a:solidFill>
              <a:schemeClr val="accent5">
                <a:lumMod val="60000"/>
                <a:lumOff val="40000"/>
                <a:alpha val="60000"/>
              </a:schemeClr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latinLnBrk="1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772584" y="3652561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775292" y="3235982"/>
            <a:ext cx="36576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6735" y="1540010"/>
            <a:ext cx="365760" cy="36576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algn="ctr" defTabSz="825500" hangingPunct="0"/>
            <a:r>
              <a: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A</a:t>
            </a:r>
          </a:p>
        </p:txBody>
      </p:sp>
      <p:sp>
        <p:nvSpPr>
          <p:cNvPr id="143" name="Rounded Rectangular Callout 142"/>
          <p:cNvSpPr/>
          <p:nvPr/>
        </p:nvSpPr>
        <p:spPr>
          <a:xfrm>
            <a:off x="7792763" y="2046020"/>
            <a:ext cx="3960657" cy="893665"/>
          </a:xfrm>
          <a:prstGeom prst="wedgeRoundRectCallout">
            <a:avLst>
              <a:gd name="adj1" fmla="val -62441"/>
              <a:gd name="adj2" fmla="val -4171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40" tIns="91440" rIns="91440" bIns="50800" numCol="1" spcCol="38100" rtlCol="0" anchor="ctr">
            <a:noAutofit/>
          </a:bodyPr>
          <a:lstStyle/>
          <a:p>
            <a:pPr algn="ctr" defTabSz="825500" hangingPunct="0"/>
            <a:r>
              <a:rPr lang="en-US" sz="2000" dirty="0">
                <a:solidFill>
                  <a:srgbClr val="000000"/>
                </a:solidFill>
                <a:sym typeface="Helvetica Light"/>
              </a:rPr>
              <a:t>Jointly assigning jobs and allocating bandwidth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904404" y="1530634"/>
            <a:ext cx="365760" cy="36576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7432" rIns="50800" bIns="50800" numCol="1" spcCol="38100" rtlCol="0" anchor="ctr">
            <a:noAutofit/>
          </a:bodyPr>
          <a:lstStyle/>
          <a:p>
            <a:pPr algn="ctr" defTabSz="825500" hangingPunct="0"/>
            <a:r>
              <a:rPr lang="en-US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A</a:t>
            </a:r>
          </a:p>
        </p:txBody>
      </p:sp>
      <p:sp>
        <p:nvSpPr>
          <p:cNvPr id="116" name="Down Arrow 115"/>
          <p:cNvSpPr/>
          <p:nvPr/>
        </p:nvSpPr>
        <p:spPr>
          <a:xfrm>
            <a:off x="5529358" y="1198311"/>
            <a:ext cx="191272" cy="817303"/>
          </a:xfrm>
          <a:prstGeom prst="downArrow">
            <a:avLst>
              <a:gd name="adj1" fmla="val 50000"/>
              <a:gd name="adj2" fmla="val 4679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7049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46 L 0.09739 0.3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6" grpId="0" animBg="1"/>
      <p:bldP spid="143" grpId="0" animBg="1"/>
      <p:bldP spid="115" grpId="0" animBg="1"/>
      <p:bldP spid="1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BA68-1FC4-EE44-915F-1F6802A3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DC260-75C6-0149-AF34-A171E2DC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770742"/>
            <a:ext cx="11091672" cy="47076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Large scale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Parallelism in workload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Heterogeneity and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D1FA8-3010-634E-A82C-99B34886A8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6023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81852</TotalTime>
  <Words>1211</Words>
  <Application>Microsoft Macintosh PowerPoint</Application>
  <PresentationFormat>Widescreen</PresentationFormat>
  <Paragraphs>455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Gill Sans Light</vt:lpstr>
      <vt:lpstr>Helvetica</vt:lpstr>
      <vt:lpstr>Helvetica Light</vt:lpstr>
      <vt:lpstr>Wingdings</vt:lpstr>
      <vt:lpstr>Office Theme</vt:lpstr>
      <vt:lpstr>1_White</vt:lpstr>
      <vt:lpstr>Acrobat Document</vt:lpstr>
      <vt:lpstr>Scheduling for Learning and Learning for Scheduling</vt:lpstr>
      <vt:lpstr>Outline</vt:lpstr>
      <vt:lpstr>Large-scale computing clusters</vt:lpstr>
      <vt:lpstr>PowerPoint Presentation</vt:lpstr>
      <vt:lpstr>PowerPoint Presentation</vt:lpstr>
      <vt:lpstr>How to analyze and optimize job delay?</vt:lpstr>
      <vt:lpstr>How to analyze and optimize job delay?</vt:lpstr>
      <vt:lpstr>How to analyze and optimize job delay?</vt:lpstr>
      <vt:lpstr>Challenges and opportunities</vt:lpstr>
      <vt:lpstr>Outline</vt:lpstr>
      <vt:lpstr>Load balancing</vt:lpstr>
      <vt:lpstr>Zero queueing delay</vt:lpstr>
      <vt:lpstr>Sampling overhead</vt:lpstr>
      <vt:lpstr>Jobs with parallel components</vt:lpstr>
      <vt:lpstr>Load balancing for parallel jobs</vt:lpstr>
      <vt:lpstr>Zero queueing delay for parallel jobs</vt:lpstr>
      <vt:lpstr>Batch-filling</vt:lpstr>
      <vt:lpstr>Load balancing for parallel jobs</vt:lpstr>
      <vt:lpstr>Results</vt:lpstr>
      <vt:lpstr>Take-away message</vt:lpstr>
      <vt:lpstr>Outline</vt:lpstr>
      <vt:lpstr>Load balancing</vt:lpstr>
      <vt:lpstr>Optimal Weighted Random Routing</vt:lpstr>
      <vt:lpstr>Sampling service times</vt:lpstr>
      <vt:lpstr>ϵ_t-Exploration algorithm</vt:lpstr>
      <vt:lpstr>Simulations</vt:lpstr>
      <vt:lpstr>Outline</vt:lpstr>
      <vt:lpstr>Conclusions</vt:lpstr>
      <vt:lpstr>Future direction</vt:lpstr>
      <vt:lpstr>Future direction</vt:lpstr>
      <vt:lpstr>Future direction</vt:lpstr>
      <vt:lpstr>THANK YOU!  weinaw@cs.cmu.edu</vt:lpstr>
    </vt:vector>
  </TitlesOfParts>
  <Company>Engineering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Weina</dc:creator>
  <cp:lastModifiedBy>weinaw</cp:lastModifiedBy>
  <cp:revision>3697</cp:revision>
  <cp:lastPrinted>2017-12-08T15:01:54Z</cp:lastPrinted>
  <dcterms:created xsi:type="dcterms:W3CDTF">2017-05-23T15:28:10Z</dcterms:created>
  <dcterms:modified xsi:type="dcterms:W3CDTF">2021-06-25T17:04:03Z</dcterms:modified>
</cp:coreProperties>
</file>