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1434" r:id="rId2"/>
    <p:sldId id="542" r:id="rId3"/>
    <p:sldId id="1411" r:id="rId4"/>
    <p:sldId id="1432" r:id="rId5"/>
    <p:sldId id="1262" r:id="rId6"/>
    <p:sldId id="1286" r:id="rId7"/>
    <p:sldId id="1285" r:id="rId8"/>
    <p:sldId id="1264" r:id="rId9"/>
    <p:sldId id="1412" r:id="rId10"/>
    <p:sldId id="1265" r:id="rId11"/>
    <p:sldId id="1437" r:id="rId12"/>
    <p:sldId id="1268" r:id="rId13"/>
    <p:sldId id="1289" r:id="rId14"/>
    <p:sldId id="1290" r:id="rId15"/>
    <p:sldId id="1212" r:id="rId16"/>
    <p:sldId id="1291" r:id="rId17"/>
    <p:sldId id="1292" r:id="rId18"/>
    <p:sldId id="1293" r:id="rId19"/>
    <p:sldId id="1294" r:id="rId20"/>
    <p:sldId id="1435" r:id="rId21"/>
    <p:sldId id="1438" r:id="rId22"/>
    <p:sldId id="1439" r:id="rId23"/>
    <p:sldId id="1273" r:id="rId24"/>
    <p:sldId id="1414" r:id="rId25"/>
    <p:sldId id="1274" r:id="rId26"/>
    <p:sldId id="1295" r:id="rId27"/>
    <p:sldId id="1440" r:id="rId28"/>
    <p:sldId id="1415" r:id="rId29"/>
    <p:sldId id="1278" r:id="rId30"/>
    <p:sldId id="310" r:id="rId31"/>
    <p:sldId id="1416" r:id="rId32"/>
    <p:sldId id="1427" r:id="rId33"/>
    <p:sldId id="1428" r:id="rId34"/>
    <p:sldId id="1417" r:id="rId35"/>
    <p:sldId id="1418" r:id="rId36"/>
    <p:sldId id="1419" r:id="rId37"/>
    <p:sldId id="1420" r:id="rId38"/>
    <p:sldId id="1421" r:id="rId39"/>
    <p:sldId id="1433" r:id="rId40"/>
    <p:sldId id="1431" r:id="rId41"/>
    <p:sldId id="1422" r:id="rId42"/>
    <p:sldId id="1423" r:id="rId43"/>
    <p:sldId id="1424" r:id="rId44"/>
    <p:sldId id="1425" r:id="rId45"/>
    <p:sldId id="1429" r:id="rId46"/>
    <p:sldId id="1426" r:id="rId47"/>
  </p:sldIdLst>
  <p:sldSz cx="9144000" cy="6858000" type="screen4x3"/>
  <p:notesSz cx="7302500" cy="9586913"/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DEDFF5"/>
    <a:srgbClr val="F5F5F5"/>
    <a:srgbClr val="FFFFFF"/>
    <a:srgbClr val="DBF2DA"/>
    <a:srgbClr val="F6D2D2"/>
    <a:srgbClr val="990000"/>
    <a:srgbClr val="F6F5BD"/>
    <a:srgbClr val="D5F1CF"/>
    <a:srgbClr val="F1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E6237-936E-406F-91D1-4A133F8165EF}" v="62" dt="2023-10-03T02:20:39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2" autoAdjust="0"/>
    <p:restoredTop sz="86385" autoAdjust="0"/>
  </p:normalViewPr>
  <p:slideViewPr>
    <p:cSldViewPr snapToObjects="1">
      <p:cViewPr varScale="1">
        <p:scale>
          <a:sx n="83" d="100"/>
          <a:sy n="83" d="100"/>
        </p:scale>
        <p:origin x="2256" y="52"/>
      </p:cViewPr>
      <p:guideLst>
        <p:guide orient="horz" pos="33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728"/>
    </p:cViewPr>
  </p:sorterViewPr>
  <p:notesViewPr>
    <p:cSldViewPr snapToObjects="1">
      <p:cViewPr varScale="1">
        <p:scale>
          <a:sx n="68" d="100"/>
          <a:sy n="68" d="100"/>
        </p:scale>
        <p:origin x="1840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0F8E6237-936E-406F-91D1-4A133F8165EF}"/>
    <pc:docChg chg="addSld delSld modSld">
      <pc:chgData name="Phil Gibbons" userId="f619c6e5d38ed7a7" providerId="LiveId" clId="{0F8E6237-936E-406F-91D1-4A133F8165EF}" dt="2023-10-03T02:20:39.262" v="69"/>
      <pc:docMkLst>
        <pc:docMk/>
      </pc:docMkLst>
      <pc:sldChg chg="modSp add mod">
        <pc:chgData name="Phil Gibbons" userId="f619c6e5d38ed7a7" providerId="LiveId" clId="{0F8E6237-936E-406F-91D1-4A133F8165EF}" dt="2023-10-03T02:12:00.108" v="20" actId="20577"/>
        <pc:sldMkLst>
          <pc:docMk/>
          <pc:sldMk cId="1233805520" sldId="310"/>
        </pc:sldMkLst>
        <pc:spChg chg="mod">
          <ac:chgData name="Phil Gibbons" userId="f619c6e5d38ed7a7" providerId="LiveId" clId="{0F8E6237-936E-406F-91D1-4A133F8165EF}" dt="2023-10-03T02:12:00.108" v="20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del">
        <pc:chgData name="Phil Gibbons" userId="f619c6e5d38ed7a7" providerId="LiveId" clId="{0F8E6237-936E-406F-91D1-4A133F8165EF}" dt="2023-10-03T02:07:23.080" v="6" actId="47"/>
        <pc:sldMkLst>
          <pc:docMk/>
          <pc:sldMk cId="0" sldId="1266"/>
        </pc:sldMkLst>
      </pc:sldChg>
      <pc:sldChg chg="add del">
        <pc:chgData name="Phil Gibbons" userId="f619c6e5d38ed7a7" providerId="LiveId" clId="{0F8E6237-936E-406F-91D1-4A133F8165EF}" dt="2023-10-03T02:11:48.662" v="17"/>
        <pc:sldMkLst>
          <pc:docMk/>
          <pc:sldMk cId="0" sldId="1277"/>
        </pc:sldMkLst>
      </pc:sldChg>
      <pc:sldChg chg="addSp modSp">
        <pc:chgData name="Phil Gibbons" userId="f619c6e5d38ed7a7" providerId="LiveId" clId="{0F8E6237-936E-406F-91D1-4A133F8165EF}" dt="2023-10-03T02:15:20.240" v="22"/>
        <pc:sldMkLst>
          <pc:docMk/>
          <pc:sldMk cId="0" sldId="1425"/>
        </pc:sldMkLst>
        <pc:spChg chg="add mod">
          <ac:chgData name="Phil Gibbons" userId="f619c6e5d38ed7a7" providerId="LiveId" clId="{0F8E6237-936E-406F-91D1-4A133F8165EF}" dt="2023-10-03T02:15:20.240" v="22"/>
          <ac:spMkLst>
            <pc:docMk/>
            <pc:sldMk cId="0" sldId="1425"/>
            <ac:spMk id="2" creationId="{403EF4C4-3A32-3B7F-328B-8ADC9F730D70}"/>
          </ac:spMkLst>
        </pc:spChg>
      </pc:sldChg>
      <pc:sldChg chg="del">
        <pc:chgData name="Phil Gibbons" userId="f619c6e5d38ed7a7" providerId="LiveId" clId="{0F8E6237-936E-406F-91D1-4A133F8165EF}" dt="2023-10-03T02:09:41.908" v="11" actId="47"/>
        <pc:sldMkLst>
          <pc:docMk/>
          <pc:sldMk cId="1701938458" sldId="1430"/>
        </pc:sldMkLst>
      </pc:sldChg>
      <pc:sldChg chg="add del">
        <pc:chgData name="Phil Gibbons" userId="f619c6e5d38ed7a7" providerId="LiveId" clId="{0F8E6237-936E-406F-91D1-4A133F8165EF}" dt="2023-10-03T02:05:25.699" v="2"/>
        <pc:sldMkLst>
          <pc:docMk/>
          <pc:sldMk cId="95829684" sldId="1434"/>
        </pc:sldMkLst>
      </pc:sldChg>
      <pc:sldChg chg="del">
        <pc:chgData name="Phil Gibbons" userId="f619c6e5d38ed7a7" providerId="LiveId" clId="{0F8E6237-936E-406F-91D1-4A133F8165EF}" dt="2023-10-03T02:12:03.926" v="21" actId="47"/>
        <pc:sldMkLst>
          <pc:docMk/>
          <pc:sldMk cId="2548095738" sldId="1436"/>
        </pc:sldMkLst>
      </pc:sldChg>
      <pc:sldChg chg="add del">
        <pc:chgData name="Phil Gibbons" userId="f619c6e5d38ed7a7" providerId="LiveId" clId="{0F8E6237-936E-406F-91D1-4A133F8165EF}" dt="2023-10-03T02:07:17.686" v="5"/>
        <pc:sldMkLst>
          <pc:docMk/>
          <pc:sldMk cId="0" sldId="1437"/>
        </pc:sldMkLst>
      </pc:sldChg>
      <pc:sldChg chg="add del">
        <pc:chgData name="Phil Gibbons" userId="f619c6e5d38ed7a7" providerId="LiveId" clId="{0F8E6237-936E-406F-91D1-4A133F8165EF}" dt="2023-10-03T02:09:28.151" v="8"/>
        <pc:sldMkLst>
          <pc:docMk/>
          <pc:sldMk cId="1351243328" sldId="1438"/>
        </pc:sldMkLst>
      </pc:sldChg>
      <pc:sldChg chg="add">
        <pc:chgData name="Phil Gibbons" userId="f619c6e5d38ed7a7" providerId="LiveId" clId="{0F8E6237-936E-406F-91D1-4A133F8165EF}" dt="2023-10-03T02:09:28.166" v="9"/>
        <pc:sldMkLst>
          <pc:docMk/>
          <pc:sldMk cId="2571099070" sldId="1438"/>
        </pc:sldMkLst>
      </pc:sldChg>
      <pc:sldChg chg="modSp add mod modAnim modNotesTx">
        <pc:chgData name="Phil Gibbons" userId="f619c6e5d38ed7a7" providerId="LiveId" clId="{0F8E6237-936E-406F-91D1-4A133F8165EF}" dt="2023-10-03T02:20:39.262" v="69"/>
        <pc:sldMkLst>
          <pc:docMk/>
          <pc:sldMk cId="3753261167" sldId="1439"/>
        </pc:sldMkLst>
        <pc:spChg chg="mod">
          <ac:chgData name="Phil Gibbons" userId="f619c6e5d38ed7a7" providerId="LiveId" clId="{0F8E6237-936E-406F-91D1-4A133F8165EF}" dt="2023-10-03T02:19:58.991" v="67" actId="20577"/>
          <ac:spMkLst>
            <pc:docMk/>
            <pc:sldMk cId="3753261167" sldId="1439"/>
            <ac:spMk id="3" creationId="{00000000-0000-0000-0000-000000000000}"/>
          </ac:spMkLst>
        </pc:spChg>
      </pc:sldChg>
      <pc:sldChg chg="add del">
        <pc:chgData name="Phil Gibbons" userId="f619c6e5d38ed7a7" providerId="LiveId" clId="{0F8E6237-936E-406F-91D1-4A133F8165EF}" dt="2023-10-03T02:11:25.699" v="14"/>
        <pc:sldMkLst>
          <pc:docMk/>
          <pc:sldMk cId="0" sldId="144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53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84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Minimizing cache misses is paramount.  Fully associative avoids conflict misses, and likely no worse on capacity misses.</a:t>
            </a:r>
          </a:p>
          <a:p>
            <a:r>
              <a:rPr lang="en-US" dirty="0"/>
              <a:t>Sophisticated replacement algorithms likely better than simpler ones at minimizing misses.</a:t>
            </a:r>
          </a:p>
          <a:p>
            <a:r>
              <a:rPr lang="en-US" dirty="0"/>
              <a:t>Write-through would slow computation down to speed of the disk.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2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93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42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03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4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615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0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415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-96" charset="-128"/>
                <a:cs typeface="Courier New" panose="02070309020205020404" pitchFamily="49" charset="0"/>
              </a:rPr>
              <a:pPr/>
              <a:t>‹#›</a:t>
            </a:fld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6ECDE-4071-3843-A9B3-38BFF6BA19AA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33D98-B938-A946-B284-59E5D1E72D36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Condensed" panose="020B0506020104020203" pitchFamily="34" charset="0"/>
                <a:ea typeface="+mn-ea"/>
                <a:cs typeface="+mn-cs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9582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VM as a Tool for Caching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7896225" cy="2066925"/>
          </a:xfrm>
        </p:spPr>
        <p:txBody>
          <a:bodyPr/>
          <a:lstStyle/>
          <a:p>
            <a:r>
              <a:rPr lang="en-US" dirty="0"/>
              <a:t>Conceptually,</a:t>
            </a:r>
            <a:r>
              <a:rPr lang="en-US" i="1" dirty="0">
                <a:solidFill>
                  <a:srgbClr val="990000"/>
                </a:solidFill>
              </a:rPr>
              <a:t> virtual memory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is an array of N contiguous bytes stored on disk. </a:t>
            </a:r>
          </a:p>
          <a:p>
            <a:r>
              <a:rPr lang="en-US" dirty="0"/>
              <a:t>The contents of the array on disk are cached in </a:t>
            </a:r>
            <a:r>
              <a:rPr lang="en-US" i="1" dirty="0">
                <a:solidFill>
                  <a:srgbClr val="990000"/>
                </a:solidFill>
              </a:rPr>
              <a:t>physical memory</a:t>
            </a:r>
            <a:r>
              <a:rPr lang="en-US" dirty="0"/>
              <a:t> (</a:t>
            </a:r>
            <a:r>
              <a:rPr lang="en-US" i="1" dirty="0">
                <a:solidFill>
                  <a:srgbClr val="990000"/>
                </a:solidFill>
              </a:rPr>
              <a:t>DRAM cache</a:t>
            </a:r>
            <a:r>
              <a:rPr lang="en-US" dirty="0"/>
              <a:t>)</a:t>
            </a:r>
          </a:p>
          <a:p>
            <a:pPr lvl="1"/>
            <a:r>
              <a:rPr lang="en-GB" dirty="0"/>
              <a:t>These cache blocks are called </a:t>
            </a:r>
            <a:r>
              <a:rPr lang="en-GB" i="1" dirty="0"/>
              <a:t>pages </a:t>
            </a:r>
            <a:r>
              <a:rPr lang="en-GB" dirty="0"/>
              <a:t>(size is P = 2</a:t>
            </a:r>
            <a:r>
              <a:rPr lang="en-GB" baseline="30000" dirty="0"/>
              <a:t>p</a:t>
            </a:r>
            <a:r>
              <a:rPr lang="en-GB" dirty="0"/>
              <a:t> bytes)</a:t>
            </a:r>
            <a:endParaRPr lang="en-GB" baseline="300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145248" y="53022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21510" y="5281613"/>
            <a:ext cx="850938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2</a:t>
            </a:r>
            <a:r>
              <a:rPr lang="en-GB" sz="1400" baseline="30000" dirty="0">
                <a:latin typeface="Calibri" pitchFamily="34" charset="0"/>
              </a:rPr>
              <a:t>m-p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62661" y="3503913"/>
            <a:ext cx="162788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145248" y="41719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45248" y="44005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145248" y="46291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329023" y="55086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834983" y="39163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834983" y="41449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0" y="5505450"/>
            <a:ext cx="826892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  <a:r>
              <a:rPr lang="en-GB" sz="1400" baseline="30000" dirty="0">
                <a:latin typeface="Calibri" pitchFamily="34" charset="0"/>
              </a:rPr>
              <a:t>n-p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019461" y="3503913"/>
            <a:ext cx="152509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memory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329023" y="3927024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329023" y="4155624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329023" y="4384224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329023" y="461010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329023" y="483552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329023" y="50641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021510" y="41417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0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021510" y="43703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1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243423" y="4264025"/>
            <a:ext cx="1905000" cy="26035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5145248" y="50736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3243423" y="4981575"/>
            <a:ext cx="1905000" cy="45720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329023" y="528637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5145248" y="48577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3243423" y="4979988"/>
            <a:ext cx="1905000" cy="384175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189448" y="3810000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203286" y="5606794"/>
            <a:ext cx="370486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N-1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799216" y="5414351"/>
            <a:ext cx="398101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M-1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948131" y="4055885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913533" y="5899495"/>
            <a:ext cx="1794579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pages (VPs)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stored on disk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4708977" y="5899495"/>
            <a:ext cx="1872124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pages (</a:t>
            </a:r>
            <a:r>
              <a:rPr lang="en-GB" sz="1600" dirty="0" err="1">
                <a:latin typeface="Calibri" pitchFamily="34" charset="0"/>
              </a:rPr>
              <a:t>PPs</a:t>
            </a:r>
            <a:r>
              <a:rPr lang="en-GB" sz="1600" dirty="0">
                <a:latin typeface="Calibri" pitchFamily="34" charset="0"/>
              </a:rPr>
              <a:t>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cached in DRAM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78169" y="468757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DRAM Cache Organization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47788"/>
            <a:ext cx="8548687" cy="53578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cache organization driven by the enormous miss penalty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is about </a:t>
            </a:r>
            <a:r>
              <a:rPr lang="en-GB" b="1" i="1" dirty="0">
                <a:solidFill>
                  <a:srgbClr val="C00000"/>
                </a:solidFill>
              </a:rPr>
              <a:t>10x</a:t>
            </a:r>
            <a:r>
              <a:rPr lang="en-GB" dirty="0"/>
              <a:t> slower than SRAM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 is about </a:t>
            </a:r>
            <a:r>
              <a:rPr lang="en-GB" b="1" i="1" dirty="0">
                <a:solidFill>
                  <a:srgbClr val="C00000"/>
                </a:solidFill>
              </a:rPr>
              <a:t>10,000x</a:t>
            </a:r>
            <a:r>
              <a:rPr lang="en-GB" dirty="0"/>
              <a:t> slower than DRAM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Time to load block from disk &gt; 1ms (&gt; 1 million clock cycles)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CPU can do a lot of computation during that time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Consequences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Large page (block) size: typically 4 KB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Linux “huge pages” are 2 MB (default) to 1 GB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Fully associative.  </a:t>
            </a:r>
            <a:r>
              <a:rPr lang="en-GB" i="1" dirty="0"/>
              <a:t>Why?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Any VP can be placed in any PP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Requires a “large” mapping function – different from cache memories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Highly sophisticated, expensive replacement algorithms.  </a:t>
            </a:r>
            <a:r>
              <a:rPr lang="en-GB" i="1" dirty="0"/>
              <a:t>Why?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Too complicated and open-ended to be implemented in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Write-back rather than write-through.  </a:t>
            </a:r>
            <a:r>
              <a:rPr lang="en-GB" i="1" dirty="0"/>
              <a:t>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Enabling Data Structure: Page Table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147763"/>
            <a:ext cx="8307387" cy="12906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</a:t>
            </a:r>
            <a:r>
              <a:rPr lang="en-GB" i="1" dirty="0">
                <a:solidFill>
                  <a:srgbClr val="C00000"/>
                </a:solidFill>
              </a:rPr>
              <a:t>page table </a:t>
            </a:r>
            <a:r>
              <a:rPr lang="en-GB" dirty="0"/>
              <a:t>is an array of page table entries (PTEs) that maps virtual pages to physical pages.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Per-process kernel data structure in DRAM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120900" y="4676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20900" y="4905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20900" y="4448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20900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20900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120900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120900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120900" y="4219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073631" y="5175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48288" y="2362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65763" y="3400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465763" y="3609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946400" y="4797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2946400" y="3427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2971800" y="3198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2921000" y="2970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400675" y="4359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816100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1816100" y="4905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816100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1816100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1816100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1816100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1816100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1816100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1587500" y="3000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824127" y="3275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1824920" y="3507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1824127" y="3973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824920" y="4180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1824127" y="4420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1824920" y="4879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1824127" y="4646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1824920" y="3740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2187575" y="2511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209497" y="3239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1206322" y="4852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6831013" y="2909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5465763" y="3175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546576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2895600" y="5003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2895600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2895600" y="3867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2895600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6843713" y="3570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473700" y="4987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473700" y="5298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5473700" y="5919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473700" y="6229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5473700" y="6540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2895600" y="4076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2908300" y="4121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2895600" y="4286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2940050" y="3643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5473700" y="5608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/>
      <p:bldP spid="14376" grpId="0"/>
      <p:bldP spid="14377" grpId="0" animBg="1"/>
      <p:bldP spid="14378" grpId="0" animBg="1"/>
      <p:bldP spid="14383" grpId="0"/>
      <p:bldP spid="14384" grpId="0" animBg="1"/>
      <p:bldP spid="14385" grpId="0" animBg="1"/>
      <p:bldP spid="14386" grpId="0" animBg="1"/>
      <p:bldP spid="14387" grpId="0" animBg="1"/>
      <p:bldP spid="14388" grpId="0" animBg="1"/>
      <p:bldP spid="14390" grpId="0" animBg="1"/>
      <p:bldP spid="14392" grpId="0" animBg="1"/>
      <p:bldP spid="143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6048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hit: </a:t>
            </a:r>
            <a:r>
              <a:rPr lang="en-GB" dirty="0"/>
              <a:t>reference to VM word that is in physical memory (DRAM cache hit)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849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849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849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849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1849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1849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1849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1849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376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123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298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298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104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104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35839" y="2970213"/>
            <a:ext cx="2501900" cy="698500"/>
          </a:xfrm>
          <a:prstGeom prst="line">
            <a:avLst/>
          </a:prstGeom>
          <a:noFill/>
          <a:ln w="1908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39850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4647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8801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8801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8801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8801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8801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8801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8801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8801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6515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8881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8889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8881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8889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8881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8889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8881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8889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2516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2735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2703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8950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298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298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39596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39596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39596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39596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077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377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377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377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377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377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39596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39723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9596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040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377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81000" y="24384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543358" y="23190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C7C47B0-E212-4A68-B855-967644CE386F}"/>
              </a:ext>
            </a:extLst>
          </p:cNvPr>
          <p:cNvSpPr/>
          <p:nvPr/>
        </p:nvSpPr>
        <p:spPr bwMode="auto">
          <a:xfrm>
            <a:off x="6553200" y="2971800"/>
            <a:ext cx="1341852" cy="1717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9F85F3B-3CD5-4B91-9CAD-E929E9ABE051}"/>
              </a:ext>
            </a:extLst>
          </p:cNvPr>
          <p:cNvSpPr/>
          <p:nvPr/>
        </p:nvSpPr>
        <p:spPr bwMode="auto">
          <a:xfrm>
            <a:off x="2888165" y="3529466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25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fault: </a:t>
            </a:r>
            <a:r>
              <a:rPr lang="en-GB" dirty="0"/>
              <a:t>reference to VM word that is not in physical memory (DRAM cache miss)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80CF6A43-CE96-42B8-9EAD-99B2A750EB9A}"/>
              </a:ext>
            </a:extLst>
          </p:cNvPr>
          <p:cNvSpPr/>
          <p:nvPr/>
        </p:nvSpPr>
        <p:spPr bwMode="auto">
          <a:xfrm>
            <a:off x="2951084" y="3773369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4801DB-4638-465A-BFF9-63B468A9B6A3}"/>
              </a:ext>
            </a:extLst>
          </p:cNvPr>
          <p:cNvSpPr/>
          <p:nvPr/>
        </p:nvSpPr>
        <p:spPr bwMode="auto">
          <a:xfrm>
            <a:off x="6621462" y="5390831"/>
            <a:ext cx="1379538" cy="2181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Triggering a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pPr lvl="1"/>
            <a:endParaRPr lang="en-US" sz="1600" b="0" dirty="0"/>
          </a:p>
          <a:p>
            <a:pPr lvl="2"/>
            <a:endParaRPr lang="en-US" sz="1600" b="0" dirty="0"/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r>
              <a:rPr lang="en-US" sz="2000" b="0" dirty="0"/>
              <a:t>MMU triggers page fault exception</a:t>
            </a:r>
          </a:p>
          <a:p>
            <a:pPr lvl="1"/>
            <a:r>
              <a:rPr lang="en-US" sz="1600" dirty="0"/>
              <a:t>(More details in later lecture)</a:t>
            </a:r>
          </a:p>
          <a:p>
            <a:pPr lvl="1"/>
            <a:r>
              <a:rPr lang="en-US" sz="1600" b="0" dirty="0"/>
              <a:t>Raise privilege level to supervisor mode</a:t>
            </a:r>
          </a:p>
          <a:p>
            <a:pPr lvl="1"/>
            <a:r>
              <a:rPr lang="en-US" sz="1600" dirty="0"/>
              <a:t>Causes procedure call to software page fault handler</a:t>
            </a:r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400800" y="2318227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780289" y="1789058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215D1B-18E0-DC44-8F0A-4FC9D0B18F81}"/>
              </a:ext>
            </a:extLst>
          </p:cNvPr>
          <p:cNvGrpSpPr/>
          <p:nvPr/>
        </p:nvGrpSpPr>
        <p:grpSpPr>
          <a:xfrm>
            <a:off x="1066800" y="4191000"/>
            <a:ext cx="5715000" cy="2286000"/>
            <a:chOff x="762000" y="3581400"/>
            <a:chExt cx="5715000" cy="22860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762000" y="3581400"/>
              <a:ext cx="5715000" cy="2286000"/>
            </a:xfrm>
            <a:prstGeom prst="rect">
              <a:avLst/>
            </a:prstGeom>
            <a:solidFill>
              <a:srgbClr val="E9E1C9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838200" y="3633951"/>
              <a:ext cx="1511126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User code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581400" y="3633951"/>
              <a:ext cx="1746317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Kernel code</a:t>
              </a: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652588" y="4156238"/>
              <a:ext cx="0" cy="598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658938" y="4761076"/>
              <a:ext cx="280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4471988" y="4767426"/>
              <a:ext cx="0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2124964" y="4395951"/>
              <a:ext cx="2213116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Exception: page fault</a:t>
              </a: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4502150" y="4740166"/>
              <a:ext cx="1974850" cy="6437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Execute page fault handler</a:t>
              </a: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1098332" y="4595649"/>
              <a:ext cx="544573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0" dirty="0" err="1">
                  <a:latin typeface="Calibri" pitchFamily="34" charset="0"/>
                </a:rPr>
                <a:t>movl</a:t>
              </a:r>
              <a:endParaRPr lang="en-US" sz="1400" b="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58094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rgbClr val="F1C7C7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Offending instruction is restarted: page hit!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09831" y="5791200"/>
            <a:ext cx="578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Key point</a:t>
            </a:r>
            <a:r>
              <a:rPr lang="en-US" sz="1800" dirty="0">
                <a:latin typeface="Calibri" pitchFamily="34" charset="0"/>
              </a:rPr>
              <a:t>: Waiting until the miss to copy the page to DRAM is known as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demand paging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2101850"/>
          </a:xfrm>
        </p:spPr>
        <p:txBody>
          <a:bodyPr/>
          <a:lstStyle/>
          <a:p>
            <a:pPr marL="0" indent="0"/>
            <a:r>
              <a:rPr lang="en-US" dirty="0"/>
              <a:t>Virtual Memory: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15-213/14-513/15-513: Introduction to Computer Systems</a:t>
            </a:r>
            <a:br>
              <a:rPr lang="en-US" sz="2000" b="0" dirty="0"/>
            </a:br>
            <a:r>
              <a:rPr lang="en-US" sz="2000" b="0" dirty="0"/>
              <a:t>11</a:t>
            </a:r>
            <a:r>
              <a:rPr lang="en-US" sz="2000" b="0" baseline="30000" dirty="0"/>
              <a:t>th</a:t>
            </a:r>
            <a:r>
              <a:rPr lang="en-US" sz="2000" b="0" dirty="0"/>
              <a:t> Lecture, </a:t>
            </a:r>
            <a:r>
              <a:rPr lang="en-US" sz="2000" b="0"/>
              <a:t>October 3, </a:t>
            </a:r>
            <a:r>
              <a:rPr lang="en-US" sz="2000" b="0" dirty="0"/>
              <a:t>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Completing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410200" cy="1783394"/>
          </a:xfrm>
        </p:spPr>
        <p:txBody>
          <a:bodyPr/>
          <a:lstStyle/>
          <a:p>
            <a:r>
              <a:rPr lang="en-US" sz="2000" b="0" dirty="0"/>
              <a:t>Page fault handler executes return from interrupt (</a:t>
            </a:r>
            <a:r>
              <a:rPr lang="en-US" sz="2000" dirty="0" err="1">
                <a:latin typeface="Courier" pitchFamily="2" charset="0"/>
              </a:rPr>
              <a:t>iret</a:t>
            </a:r>
            <a:r>
              <a:rPr lang="en-US" sz="2000" b="0" dirty="0"/>
              <a:t>) instruction</a:t>
            </a:r>
          </a:p>
          <a:p>
            <a:pPr lvl="1"/>
            <a:r>
              <a:rPr lang="en-US" sz="1600" dirty="0"/>
              <a:t>Like </a:t>
            </a:r>
            <a:r>
              <a:rPr lang="en-US" sz="1600" b="1" dirty="0">
                <a:latin typeface="Courier" pitchFamily="2" charset="0"/>
              </a:rPr>
              <a:t>ret</a:t>
            </a:r>
            <a:r>
              <a:rPr lang="en-US" sz="1600" dirty="0"/>
              <a:t> instruction, but also restores privilege level</a:t>
            </a:r>
          </a:p>
          <a:p>
            <a:pPr lvl="1"/>
            <a:r>
              <a:rPr lang="en-US" sz="1600" b="0" dirty="0"/>
              <a:t>Return to instruction that caused fault</a:t>
            </a:r>
          </a:p>
          <a:p>
            <a:pPr lvl="1"/>
            <a:r>
              <a:rPr lang="en-US" sz="1600" dirty="0"/>
              <a:t>But, this time there is no page fault</a:t>
            </a:r>
            <a:endParaRPr lang="en-US" sz="1600" b="0" dirty="0"/>
          </a:p>
          <a:p>
            <a:pPr lvl="1"/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30166" y="2995776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5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Memory resident</a:t>
            </a:r>
          </a:p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page table</a:t>
            </a:r>
          </a:p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Physical memory</a:t>
            </a:r>
          </a:p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Virtual memory</a:t>
            </a:r>
          </a:p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Physical page</a:t>
            </a:r>
          </a:p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number or </a:t>
            </a:r>
          </a:p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VP 5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id="{81CBDCEF-0D4B-4D68-A97F-C8EA86C9F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139" y="384711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null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14D0186-75F0-4A8F-8BE7-84BF0C54697B}"/>
              </a:ext>
            </a:extLst>
          </p:cNvPr>
          <p:cNvSpPr/>
          <p:nvPr/>
        </p:nvSpPr>
        <p:spPr bwMode="auto">
          <a:xfrm>
            <a:off x="2946179" y="3847110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099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343525"/>
          </a:xfrm>
        </p:spPr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Subsequent miss will bring it into memory</a:t>
            </a:r>
          </a:p>
          <a:p>
            <a:pPr lvl="1"/>
            <a:r>
              <a:rPr lang="en-US" dirty="0"/>
              <a:t>Note: Valid bit is 0 until subsequent miss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>
            <a:off x="4094576" y="393283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5FD2AE-08D8-4D47-8CCA-C1820775F777}"/>
              </a:ext>
            </a:extLst>
          </p:cNvPr>
          <p:cNvSpPr/>
          <p:nvPr/>
        </p:nvSpPr>
        <p:spPr bwMode="auto">
          <a:xfrm>
            <a:off x="2946179" y="3847110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32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to the Rescue Again!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28738"/>
            <a:ext cx="8307387" cy="522446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Virtual memory seems terribly inefficient, but it works because of locality. 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At any point in time, programs tend to access a set of active virtual pages called the </a:t>
            </a:r>
            <a:r>
              <a:rPr lang="en-GB" i="1" dirty="0">
                <a:solidFill>
                  <a:srgbClr val="C00000"/>
                </a:solidFill>
              </a:rPr>
              <a:t>working set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Programs with better temporal locality will have smaller working sets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&lt; main memory size)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performance for one process (after cold misses)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&gt; main memory size 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</a:t>
            </a:r>
            <a:r>
              <a:rPr lang="en-GB" dirty="0"/>
              <a:t>Performance meltdown</a:t>
            </a:r>
            <a:r>
              <a:rPr lang="en-GB" i="1" dirty="0"/>
              <a:t> </a:t>
            </a:r>
            <a:r>
              <a:rPr lang="en-GB" dirty="0"/>
              <a:t>where pages are swapped (copied) in and out continuously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multiple processes run at the same time, thrashing occurs if</a:t>
            </a:r>
            <a:br>
              <a:rPr lang="en-GB" dirty="0"/>
            </a:br>
            <a:r>
              <a:rPr lang="en-GB" dirty="0"/>
              <a:t>their total working set size &gt; main memory size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Key idea: each process has its own virtual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It can view memory as a simple linear array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Mapping function scatters addresses through physical memory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Well-chosen mappings can improve locality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1" y="533400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VM as a Tool for Memory Management</a:t>
            </a:r>
            <a:endParaRPr lang="en-GB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190500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Simplifying memory allocation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virtual page can be mapped to any physical page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virtual page can be stored in different physical pages at different times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Sharing code and data among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virtual pages to the same physical page (here: PP 6)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222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96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146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445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710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203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301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809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319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938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127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427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78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86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96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915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98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552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812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4065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321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79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835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95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350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609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270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818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146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420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84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937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963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78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3048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Simplifying Linking and Loading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91828" y="1276771"/>
            <a:ext cx="3962400" cy="5433062"/>
          </a:xfrm>
          <a:ln/>
        </p:spPr>
        <p:txBody>
          <a:bodyPr/>
          <a:lstStyle/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Linking</a:t>
            </a:r>
            <a:r>
              <a:rPr lang="en-GB" b="0" dirty="0">
                <a:effectLst/>
              </a:rPr>
              <a:t> 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Each program has similar virtual address space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Code, data, and heap always start at the same addresses.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700" dirty="0"/>
          </a:p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Loading </a:t>
            </a:r>
          </a:p>
          <a:p>
            <a:pPr marL="457200" lvl="1" indent="-228600">
              <a:lnSpc>
                <a:spcPct val="94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execve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/>
              <a:t>allocates virtual pages for .text and .data sections &amp; creates PTEs marked as invalid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The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.text </a:t>
            </a:r>
            <a:r>
              <a:rPr lang="en-GB" sz="1800" dirty="0"/>
              <a:t>and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.data </a:t>
            </a:r>
            <a:r>
              <a:rPr lang="en-GB" sz="1800" dirty="0"/>
              <a:t>sections are copied, page by page, on demand by the virtual memory system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200" dirty="0"/>
          </a:p>
          <a:p>
            <a:pPr marL="57150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>
                <a:solidFill>
                  <a:srgbClr val="FF0000"/>
                </a:solidFill>
              </a:rPr>
              <a:t>Discussed later in lecture</a:t>
            </a:r>
            <a:br>
              <a:rPr lang="en-GB" sz="2200" dirty="0">
                <a:solidFill>
                  <a:srgbClr val="FF0000"/>
                </a:solidFill>
              </a:rPr>
            </a:br>
            <a:r>
              <a:rPr lang="en-GB" sz="2200" dirty="0">
                <a:solidFill>
                  <a:srgbClr val="FF0000"/>
                </a:solidFill>
              </a:rPr>
              <a:t>   on Linking and Loading</a:t>
            </a:r>
          </a:p>
          <a:p>
            <a:pPr>
              <a:spcBef>
                <a:spcPts val="1125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>
              <a:solidFill>
                <a:srgbClr val="000066"/>
              </a:solidFill>
              <a:effectLst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998661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4998661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998661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4998662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4998661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 flipV="1">
            <a:off x="6388782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98661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6388782" y="2738438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>
            <a:off x="6388782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4998661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4733026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8146053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 flipH="1">
            <a:off x="7839666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8008032" y="990600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 flipV="1">
            <a:off x="7855632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8200120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68" name="Line 30"/>
          <p:cNvSpPr>
            <a:spLocks noChangeShapeType="1"/>
          </p:cNvSpPr>
          <p:nvPr/>
        </p:nvSpPr>
        <p:spPr bwMode="auto">
          <a:xfrm flipH="1">
            <a:off x="7815945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3985528" y="6189452"/>
            <a:ext cx="1043672" cy="29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4998661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4998661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marL="0" marR="0" lvl="0" indent="0" algn="ctr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2" name="AutoShape 36"/>
          <p:cNvSpPr>
            <a:spLocks/>
          </p:cNvSpPr>
          <p:nvPr/>
        </p:nvSpPr>
        <p:spPr bwMode="auto">
          <a:xfrm>
            <a:off x="7836582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>
            <a:off x="7988982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 marL="0" marR="0" lvl="0" indent="0" algn="l" defTabSz="9144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27025" y="381000"/>
            <a:ext cx="88931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Protection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8668" y="1212321"/>
            <a:ext cx="8307387" cy="921279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Extend PTEs with permission bits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 checks these bits on each access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400" y="2870188"/>
            <a:ext cx="107208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297363" y="2871788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76441" y="2871788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16199" y="2871788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003675" y="31765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951037" y="31765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636837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003675" y="34813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4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9510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6368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003675" y="37861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2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9510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33400" y="31718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33400" y="34766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34987" y="37814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605213" y="4167188"/>
            <a:ext cx="246062" cy="456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52400" y="5099453"/>
            <a:ext cx="1075293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j: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26368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356256" y="2871788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1262062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1262062" y="34813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1262062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4300538" y="5080000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981879" y="5080000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2621637" y="5080000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4006850" y="53848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9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1959650" y="5384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2645450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4006850" y="56896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19596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26454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4006850" y="59944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11</a:t>
            </a:r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19596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26454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1361694" y="5080000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1270675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1270675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1270675" y="59944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659488" y="53863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659488" y="56911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661075" y="59959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086600" y="2548468"/>
            <a:ext cx="1676400" cy="632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Space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161212" y="318086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7161212" y="343644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1212" y="369494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7161212" y="395653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161212" y="421212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7161212" y="446636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161212" y="472620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7161212" y="497681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7161212" y="5232891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7161212" y="548640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162800" y="573673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162800" y="599281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11</a:t>
            </a:r>
          </a:p>
        </p:txBody>
      </p:sp>
      <p:cxnSp>
        <p:nvCxnSpPr>
          <p:cNvPr id="114" name="Straight Arrow Connector 113"/>
          <p:cNvCxnSpPr>
            <a:stCxn id="24584" idx="3"/>
            <a:endCxn id="101" idx="1"/>
          </p:cNvCxnSpPr>
          <p:nvPr/>
        </p:nvCxnSpPr>
        <p:spPr bwMode="auto">
          <a:xfrm>
            <a:off x="5527675" y="3328988"/>
            <a:ext cx="1633537" cy="152501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/>
        </p:nvCxnSpPr>
        <p:spPr bwMode="auto">
          <a:xfrm>
            <a:off x="5527675" y="3633788"/>
            <a:ext cx="1633537" cy="7061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/>
        </p:nvCxnSpPr>
        <p:spPr bwMode="auto">
          <a:xfrm flipV="1">
            <a:off x="5527675" y="3822739"/>
            <a:ext cx="1633537" cy="11584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/>
        </p:nvCxnSpPr>
        <p:spPr bwMode="auto">
          <a:xfrm>
            <a:off x="5530850" y="5537200"/>
            <a:ext cx="1630362" cy="769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/>
        </p:nvCxnSpPr>
        <p:spPr bwMode="auto">
          <a:xfrm flipV="1">
            <a:off x="5530850" y="4854001"/>
            <a:ext cx="1630362" cy="9879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/>
        </p:nvCxnSpPr>
        <p:spPr bwMode="auto">
          <a:xfrm flipV="1">
            <a:off x="5530850" y="6120607"/>
            <a:ext cx="1631950" cy="261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367100" y="287020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3320511" y="3479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370868" y="507612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3324279" y="56857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324279" y="59905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3316607" y="3173057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3326117" y="53809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4" name="Rectangle 10"/>
          <p:cNvSpPr>
            <a:spLocks noChangeArrowheads="1"/>
          </p:cNvSpPr>
          <p:nvPr/>
        </p:nvSpPr>
        <p:spPr bwMode="auto">
          <a:xfrm>
            <a:off x="3316607" y="37861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EA605-9119-4E68-913D-788743B2D274}"/>
              </a:ext>
            </a:extLst>
          </p:cNvPr>
          <p:cNvSpPr txBox="1"/>
          <p:nvPr/>
        </p:nvSpPr>
        <p:spPr>
          <a:xfrm>
            <a:off x="5714999" y="6520934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SUP: requires kernel mode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Hmmm, How Does This Work?!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2"/>
          <a:stretch/>
        </p:blipFill>
        <p:spPr bwMode="auto">
          <a:xfrm>
            <a:off x="4114800" y="1611212"/>
            <a:ext cx="1151406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59436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4008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8082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7070" y="1219200"/>
            <a:ext cx="108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n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32549" y="6143017"/>
            <a:ext cx="496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Solution: Virtual Memory (today and next lecture)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4" grpId="0"/>
      <p:bldP spid="25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11 – VM Concepts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protection</a:t>
            </a:r>
          </a:p>
          <a:p>
            <a:r>
              <a:rPr lang="en-US" dirty="0"/>
              <a:t>Address translation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906" y="4569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310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 Address Translation</a:t>
            </a:r>
          </a:p>
        </p:txBody>
      </p:sp>
      <p:sp>
        <p:nvSpPr>
          <p:cNvPr id="56631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Virtual Address Space</a:t>
            </a:r>
          </a:p>
          <a:p>
            <a:pPr lvl="1"/>
            <a:r>
              <a:rPr lang="en-US" i="1" dirty="0"/>
              <a:t>V = {0, 1, …, N–1}</a:t>
            </a:r>
          </a:p>
          <a:p>
            <a:r>
              <a:rPr lang="en-US" dirty="0"/>
              <a:t>Physical Address Space</a:t>
            </a:r>
          </a:p>
          <a:p>
            <a:pPr lvl="1"/>
            <a:r>
              <a:rPr lang="en-US" i="1" dirty="0"/>
              <a:t>P = {0, 1, …, M–1}</a:t>
            </a:r>
          </a:p>
          <a:p>
            <a:r>
              <a:rPr lang="en-US" dirty="0"/>
              <a:t>Address Translation</a:t>
            </a:r>
          </a:p>
          <a:p>
            <a:pPr lvl="1"/>
            <a:r>
              <a:rPr lang="en-US" b="1" i="1" dirty="0"/>
              <a:t>MAP:  V </a:t>
            </a:r>
            <a:r>
              <a:rPr lang="en-US" b="1" i="1" dirty="0" err="1">
                <a:sym typeface="Symbol" charset="2"/>
              </a:rPr>
              <a:t></a:t>
            </a:r>
            <a:r>
              <a:rPr lang="en-US" b="1" i="1" dirty="0"/>
              <a:t>  P  U  {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}</a:t>
            </a:r>
          </a:p>
          <a:p>
            <a:pPr lvl="1"/>
            <a:r>
              <a:rPr lang="en-US" dirty="0"/>
              <a:t>For virtual address </a:t>
            </a:r>
            <a:r>
              <a:rPr lang="en-US" b="1" i="1" dirty="0"/>
              <a:t>a</a:t>
            </a:r>
            <a:r>
              <a:rPr lang="en-US" dirty="0"/>
              <a:t>: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 a</a:t>
            </a:r>
            <a:r>
              <a:rPr lang="en-US" i="1" dirty="0"/>
              <a:t>’</a:t>
            </a:r>
            <a:r>
              <a:rPr lang="en-US" dirty="0"/>
              <a:t>  if data at virtual address </a:t>
            </a:r>
            <a:r>
              <a:rPr lang="en-US" b="1" i="1" dirty="0"/>
              <a:t>a</a:t>
            </a:r>
            <a:r>
              <a:rPr lang="en-US" dirty="0"/>
              <a:t> is at physical address </a:t>
            </a:r>
            <a:r>
              <a:rPr lang="en-US" b="1" i="1" dirty="0"/>
              <a:t>a’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b="1" i="1" dirty="0"/>
              <a:t>P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 </a:t>
            </a:r>
            <a:r>
              <a:rPr lang="en-US" dirty="0"/>
              <a:t>if data at virtual address </a:t>
            </a:r>
            <a:r>
              <a:rPr lang="en-US" b="1" i="1" dirty="0"/>
              <a:t>a</a:t>
            </a:r>
            <a:r>
              <a:rPr lang="en-US" dirty="0"/>
              <a:t> is not in physical memory</a:t>
            </a:r>
          </a:p>
          <a:p>
            <a:pPr lvl="3"/>
            <a:r>
              <a:rPr lang="en-US" dirty="0"/>
              <a:t>Either invalid or stored on disk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a Page Table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53117" y="1840468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number (VPN)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67717" y="18404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offset (VPO)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753117" y="32120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372117" y="32120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753117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372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753117" y="38216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372117" y="38216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753117" y="41264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372117" y="41264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753117" y="57266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267717" y="57266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Physical page offset (PPO)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3117" y="1207070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3117" y="6031468"/>
            <a:ext cx="17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85355" y="2939463"/>
            <a:ext cx="55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0703" y="2940531"/>
            <a:ext cx="227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Physical page number (PPN)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/>
        </p:nvCxnSpPr>
        <p:spPr bwMode="auto">
          <a:xfrm rot="10800000" flipV="1">
            <a:off x="3372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/>
        </p:nvCxnSpPr>
        <p:spPr bwMode="auto">
          <a:xfrm rot="5400000">
            <a:off x="5543817" y="3935968"/>
            <a:ext cx="35814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3976677" y="4692134"/>
            <a:ext cx="2069068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357762" y="1633336"/>
            <a:ext cx="1740959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Page table </a:t>
            </a:r>
            <a:br>
              <a:rPr lang="en-US" sz="14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base register (PTBR)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(CR3 in x86)</a:t>
            </a:r>
          </a:p>
        </p:txBody>
      </p:sp>
      <p:cxnSp>
        <p:nvCxnSpPr>
          <p:cNvPr id="38" name="Shape 37"/>
          <p:cNvCxnSpPr/>
          <p:nvPr/>
        </p:nvCxnSpPr>
        <p:spPr bwMode="auto">
          <a:xfrm rot="5400000">
            <a:off x="2286267" y="3459719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/>
        </p:nvCxnSpPr>
        <p:spPr bwMode="auto">
          <a:xfrm rot="16200000" flipH="1">
            <a:off x="1870345" y="1710296"/>
            <a:ext cx="859668" cy="2143874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272477" y="2639892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3279" y="3196475"/>
            <a:ext cx="19030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Physical page table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address for the current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8992" y="4371965"/>
            <a:ext cx="16997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(page fault)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9600" y="1551801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7045" y="1551801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57354" y="1551801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3117" y="1551801"/>
            <a:ext cx="42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n-1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35796" y="5450463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3241" y="5450463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22765" y="5450463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18528" y="5450463"/>
            <a:ext cx="469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m-1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4691628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1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Hit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6781800" cy="2057400"/>
          </a:xfrm>
          <a:ln/>
        </p:spPr>
        <p:txBody>
          <a:bodyPr/>
          <a:lstStyle/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MMU sends physical address to cache/memory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Cache/memory sends data word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1524728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606298" y="2631411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3580538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2157277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57714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5513388" y="1717011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66800" y="202181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Fault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001000" cy="20574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Handler identifies victim (and, if dirty, pages it out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6) 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7) 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274202" y="2829849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4766" y="224124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738003" y="2394344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791415" y="2835472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fault handler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/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/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773333" y="2353733"/>
            <a:ext cx="105828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858000" y="3302001"/>
            <a:ext cx="91952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267200" y="1180238"/>
            <a:ext cx="9079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71" name="Rectangle 79"/>
          <p:cNvSpPr>
            <a:spLocks noChangeArrowheads="1"/>
          </p:cNvSpPr>
          <p:nvPr/>
        </p:nvSpPr>
        <p:spPr bwMode="auto">
          <a:xfrm>
            <a:off x="827088" y="2222211"/>
            <a:ext cx="3646487" cy="2438400"/>
          </a:xfrm>
          <a:prstGeom prst="rect">
            <a:avLst/>
          </a:prstGeom>
          <a:solidFill>
            <a:srgbClr val="EBEBEB"/>
          </a:solidFill>
          <a:ln w="12700" cap="flat" cmpd="sng" algn="ctr">
            <a:noFill/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2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Integrating VM and Cache</a:t>
            </a:r>
          </a:p>
        </p:txBody>
      </p:sp>
      <p:sp>
        <p:nvSpPr>
          <p:cNvPr id="571458" name="Rectangle 66"/>
          <p:cNvSpPr>
            <a:spLocks noChangeArrowheads="1"/>
          </p:cNvSpPr>
          <p:nvPr/>
        </p:nvSpPr>
        <p:spPr bwMode="auto">
          <a:xfrm>
            <a:off x="2552700" y="3411249"/>
            <a:ext cx="384721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VA</a:t>
            </a:r>
          </a:p>
        </p:txBody>
      </p:sp>
      <p:sp>
        <p:nvSpPr>
          <p:cNvPr id="571459" name="Rectangle 67"/>
          <p:cNvSpPr>
            <a:spLocks noChangeArrowheads="1"/>
          </p:cNvSpPr>
          <p:nvPr/>
        </p:nvSpPr>
        <p:spPr bwMode="auto">
          <a:xfrm>
            <a:off x="1028700" y="3182649"/>
            <a:ext cx="1230313" cy="457200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CPU</a:t>
            </a:r>
          </a:p>
        </p:txBody>
      </p:sp>
      <p:sp>
        <p:nvSpPr>
          <p:cNvPr id="571460" name="Rectangle 68"/>
          <p:cNvSpPr>
            <a:spLocks noChangeArrowheads="1"/>
          </p:cNvSpPr>
          <p:nvPr/>
        </p:nvSpPr>
        <p:spPr bwMode="auto">
          <a:xfrm>
            <a:off x="3267075" y="2420649"/>
            <a:ext cx="1022350" cy="21193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MMU</a:t>
            </a:r>
          </a:p>
        </p:txBody>
      </p:sp>
      <p:sp>
        <p:nvSpPr>
          <p:cNvPr id="571461" name="Rectangle 69"/>
          <p:cNvSpPr>
            <a:spLocks noChangeArrowheads="1"/>
          </p:cNvSpPr>
          <p:nvPr/>
        </p:nvSpPr>
        <p:spPr bwMode="auto">
          <a:xfrm>
            <a:off x="5448300" y="2420649"/>
            <a:ext cx="925513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b="0">
              <a:latin typeface="+mn-lt"/>
            </a:endParaRPr>
          </a:p>
        </p:txBody>
      </p:sp>
      <p:sp>
        <p:nvSpPr>
          <p:cNvPr id="571462" name="Line 70"/>
          <p:cNvSpPr>
            <a:spLocks noChangeShapeType="1"/>
          </p:cNvSpPr>
          <p:nvPr/>
        </p:nvSpPr>
        <p:spPr bwMode="auto">
          <a:xfrm flipV="1">
            <a:off x="2259013" y="3411249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3" name="Line 71"/>
          <p:cNvSpPr>
            <a:spLocks noChangeShapeType="1"/>
          </p:cNvSpPr>
          <p:nvPr/>
        </p:nvSpPr>
        <p:spPr bwMode="auto">
          <a:xfrm flipV="1">
            <a:off x="1638300" y="3639849"/>
            <a:ext cx="0" cy="1249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4" name="Rectangle 72"/>
          <p:cNvSpPr>
            <a:spLocks noChangeArrowheads="1"/>
          </p:cNvSpPr>
          <p:nvPr/>
        </p:nvSpPr>
        <p:spPr bwMode="auto">
          <a:xfrm>
            <a:off x="4564063" y="2922299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PTEA</a:t>
            </a:r>
          </a:p>
        </p:txBody>
      </p:sp>
      <p:sp>
        <p:nvSpPr>
          <p:cNvPr id="571465" name="Text Box 73"/>
          <p:cNvSpPr txBox="1">
            <a:spLocks noChangeArrowheads="1"/>
          </p:cNvSpPr>
          <p:nvPr/>
        </p:nvSpPr>
        <p:spPr bwMode="auto">
          <a:xfrm>
            <a:off x="4286250" y="176400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66" name="Line 74"/>
          <p:cNvSpPr>
            <a:spLocks noChangeShapeType="1"/>
          </p:cNvSpPr>
          <p:nvPr/>
        </p:nvSpPr>
        <p:spPr bwMode="auto">
          <a:xfrm>
            <a:off x="4286250" y="3181061"/>
            <a:ext cx="11620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7" name="Rectangle 75"/>
          <p:cNvSpPr>
            <a:spLocks noChangeArrowheads="1"/>
          </p:cNvSpPr>
          <p:nvPr/>
        </p:nvSpPr>
        <p:spPr bwMode="auto">
          <a:xfrm>
            <a:off x="4692650" y="3563649"/>
            <a:ext cx="3478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68" name="Line 76"/>
          <p:cNvSpPr>
            <a:spLocks noChangeShapeType="1"/>
          </p:cNvSpPr>
          <p:nvPr/>
        </p:nvSpPr>
        <p:spPr bwMode="auto">
          <a:xfrm flipH="1">
            <a:off x="1638300" y="4889211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9" name="Text Box 77"/>
          <p:cNvSpPr txBox="1">
            <a:spLocks noChangeArrowheads="1"/>
          </p:cNvSpPr>
          <p:nvPr/>
        </p:nvSpPr>
        <p:spPr bwMode="auto">
          <a:xfrm>
            <a:off x="3200400" y="4813011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+mn-lt"/>
              </a:rPr>
              <a:t>Data</a:t>
            </a:r>
          </a:p>
        </p:txBody>
      </p:sp>
      <p:sp>
        <p:nvSpPr>
          <p:cNvPr id="571470" name="Line 78"/>
          <p:cNvSpPr>
            <a:spLocks noChangeShapeType="1"/>
          </p:cNvSpPr>
          <p:nvPr/>
        </p:nvSpPr>
        <p:spPr bwMode="auto">
          <a:xfrm flipV="1">
            <a:off x="4305300" y="3822411"/>
            <a:ext cx="1162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3" name="Rectangle 81"/>
          <p:cNvSpPr>
            <a:spLocks noChangeArrowheads="1"/>
          </p:cNvSpPr>
          <p:nvPr/>
        </p:nvSpPr>
        <p:spPr bwMode="auto">
          <a:xfrm>
            <a:off x="7532688" y="2420649"/>
            <a:ext cx="925512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Memory</a:t>
            </a:r>
          </a:p>
        </p:txBody>
      </p:sp>
      <p:sp>
        <p:nvSpPr>
          <p:cNvPr id="571474" name="Line 82"/>
          <p:cNvSpPr>
            <a:spLocks noChangeShapeType="1"/>
          </p:cNvSpPr>
          <p:nvPr/>
        </p:nvSpPr>
        <p:spPr bwMode="auto">
          <a:xfrm>
            <a:off x="6373813" y="3822411"/>
            <a:ext cx="1177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5" name="Text Box 83"/>
          <p:cNvSpPr txBox="1">
            <a:spLocks noChangeArrowheads="1"/>
          </p:cNvSpPr>
          <p:nvPr/>
        </p:nvSpPr>
        <p:spPr bwMode="auto">
          <a:xfrm>
            <a:off x="6750050" y="3516609"/>
            <a:ext cx="40427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76" name="Text Box 84"/>
          <p:cNvSpPr txBox="1">
            <a:spLocks noChangeArrowheads="1"/>
          </p:cNvSpPr>
          <p:nvPr/>
        </p:nvSpPr>
        <p:spPr bwMode="auto">
          <a:xfrm>
            <a:off x="5981507" y="3575704"/>
            <a:ext cx="47961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7" name="Rectangle 85"/>
          <p:cNvSpPr>
            <a:spLocks noChangeArrowheads="1"/>
          </p:cNvSpPr>
          <p:nvPr/>
        </p:nvSpPr>
        <p:spPr bwMode="auto">
          <a:xfrm>
            <a:off x="6648450" y="2861974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PTEA</a:t>
            </a:r>
          </a:p>
        </p:txBody>
      </p:sp>
      <p:sp>
        <p:nvSpPr>
          <p:cNvPr id="571478" name="Text Box 86"/>
          <p:cNvSpPr txBox="1">
            <a:spLocks noChangeArrowheads="1"/>
          </p:cNvSpPr>
          <p:nvPr/>
        </p:nvSpPr>
        <p:spPr bwMode="auto">
          <a:xfrm>
            <a:off x="5933633" y="2905779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PTEA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9" name="Line 87"/>
          <p:cNvSpPr>
            <a:spLocks noChangeShapeType="1"/>
          </p:cNvSpPr>
          <p:nvPr/>
        </p:nvSpPr>
        <p:spPr bwMode="auto">
          <a:xfrm flipH="1">
            <a:off x="3763963" y="2071399"/>
            <a:ext cx="144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0" name="Line 88"/>
          <p:cNvSpPr>
            <a:spLocks noChangeShapeType="1"/>
          </p:cNvSpPr>
          <p:nvPr/>
        </p:nvSpPr>
        <p:spPr bwMode="auto">
          <a:xfrm flipV="1">
            <a:off x="3763963" y="2071399"/>
            <a:ext cx="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1" name="Line 89"/>
          <p:cNvSpPr>
            <a:spLocks noChangeShapeType="1"/>
          </p:cNvSpPr>
          <p:nvPr/>
        </p:nvSpPr>
        <p:spPr bwMode="auto">
          <a:xfrm flipH="1">
            <a:off x="5207000" y="26032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2" name="Line 90"/>
          <p:cNvSpPr>
            <a:spLocks noChangeShapeType="1"/>
          </p:cNvSpPr>
          <p:nvPr/>
        </p:nvSpPr>
        <p:spPr bwMode="auto">
          <a:xfrm flipV="1">
            <a:off x="5207000" y="2071399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3" name="Text Box 91"/>
          <p:cNvSpPr txBox="1">
            <a:spLocks noChangeArrowheads="1"/>
          </p:cNvSpPr>
          <p:nvPr/>
        </p:nvSpPr>
        <p:spPr bwMode="auto">
          <a:xfrm>
            <a:off x="5399088" y="2402542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PTEA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4" name="Line 92"/>
          <p:cNvSpPr>
            <a:spLocks noChangeShapeType="1"/>
          </p:cNvSpPr>
          <p:nvPr/>
        </p:nvSpPr>
        <p:spPr bwMode="auto">
          <a:xfrm flipH="1">
            <a:off x="5207000" y="43558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5" name="Line 93"/>
          <p:cNvSpPr>
            <a:spLocks noChangeShapeType="1"/>
          </p:cNvSpPr>
          <p:nvPr/>
        </p:nvSpPr>
        <p:spPr bwMode="auto">
          <a:xfrm flipH="1" flipV="1">
            <a:off x="5207000" y="4355811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6" name="Text Box 94"/>
          <p:cNvSpPr txBox="1">
            <a:spLocks noChangeArrowheads="1"/>
          </p:cNvSpPr>
          <p:nvPr/>
        </p:nvSpPr>
        <p:spPr bwMode="auto">
          <a:xfrm>
            <a:off x="5399088" y="4155142"/>
            <a:ext cx="35839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7" name="Line 95"/>
          <p:cNvSpPr>
            <a:spLocks noChangeShapeType="1"/>
          </p:cNvSpPr>
          <p:nvPr/>
        </p:nvSpPr>
        <p:spPr bwMode="auto">
          <a:xfrm>
            <a:off x="6389688" y="3182649"/>
            <a:ext cx="11620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8" name="Line 96"/>
          <p:cNvSpPr>
            <a:spLocks noChangeShapeType="1"/>
          </p:cNvSpPr>
          <p:nvPr/>
        </p:nvSpPr>
        <p:spPr bwMode="auto">
          <a:xfrm flipH="1">
            <a:off x="6373813" y="43558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9" name="Text Box 97"/>
          <p:cNvSpPr txBox="1">
            <a:spLocks noChangeArrowheads="1"/>
          </p:cNvSpPr>
          <p:nvPr/>
        </p:nvSpPr>
        <p:spPr bwMode="auto">
          <a:xfrm>
            <a:off x="6672263" y="4050009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Data</a:t>
            </a:r>
          </a:p>
        </p:txBody>
      </p:sp>
      <p:sp>
        <p:nvSpPr>
          <p:cNvPr id="571490" name="Line 98"/>
          <p:cNvSpPr>
            <a:spLocks noChangeShapeType="1"/>
          </p:cNvSpPr>
          <p:nvPr/>
        </p:nvSpPr>
        <p:spPr bwMode="auto">
          <a:xfrm flipH="1">
            <a:off x="6361113" y="26032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91" name="Text Box 99"/>
          <p:cNvSpPr txBox="1">
            <a:spLocks noChangeArrowheads="1"/>
          </p:cNvSpPr>
          <p:nvPr/>
        </p:nvSpPr>
        <p:spPr bwMode="auto">
          <a:xfrm>
            <a:off x="6689725" y="226565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92" name="Text Box 100"/>
          <p:cNvSpPr txBox="1">
            <a:spLocks noChangeArrowheads="1"/>
          </p:cNvSpPr>
          <p:nvPr/>
        </p:nvSpPr>
        <p:spPr bwMode="auto">
          <a:xfrm>
            <a:off x="5573713" y="4596824"/>
            <a:ext cx="671979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L1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cache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2222211"/>
            <a:ext cx="110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CPU Chip</a:t>
            </a:r>
          </a:p>
        </p:txBody>
      </p:sp>
      <p:sp>
        <p:nvSpPr>
          <p:cNvPr id="44" name="Rectangle 72"/>
          <p:cNvSpPr>
            <a:spLocks noChangeArrowheads="1"/>
          </p:cNvSpPr>
          <p:nvPr/>
        </p:nvSpPr>
        <p:spPr bwMode="auto">
          <a:xfrm>
            <a:off x="943437" y="6191230"/>
            <a:ext cx="72412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i="1" dirty="0">
                <a:latin typeface="+mn-lt"/>
              </a:rPr>
              <a:t>VA: virtual address, PA: physical address, PTE: page table entry, PTEA = PTE address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9467" y="493712"/>
            <a:ext cx="8382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81138"/>
            <a:ext cx="8548687" cy="5224462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Page table entries (PTEs) are cached in L1 like any other memory word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PTEs may be evicted by other data references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 hit still requires a small L1 delay</a:t>
            </a:r>
          </a:p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</a:t>
            </a:r>
            <a:r>
              <a:rPr lang="en-GB" i="1" dirty="0">
                <a:solidFill>
                  <a:srgbClr val="C00000"/>
                </a:solidFill>
                <a:effectLst/>
              </a:rPr>
              <a:t>Translation </a:t>
            </a:r>
            <a:r>
              <a:rPr lang="en-GB" i="1" dirty="0" err="1">
                <a:solidFill>
                  <a:srgbClr val="C00000"/>
                </a:solidFill>
                <a:effectLst/>
              </a:rPr>
              <a:t>Lookaside</a:t>
            </a:r>
            <a:r>
              <a:rPr lang="en-GB" i="1" dirty="0">
                <a:solidFill>
                  <a:srgbClr val="C00000"/>
                </a:solidFill>
                <a:effectLst/>
              </a:rPr>
              <a:t> Buffer</a:t>
            </a:r>
            <a:r>
              <a:rPr lang="en-GB" dirty="0">
                <a:effectLst/>
              </a:rPr>
              <a:t> (TLB)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set-associative hardware cache in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complete page table entries for small number of pages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TLBI</a:t>
            </a:r>
            <a:r>
              <a:rPr lang="en-US" i="1" dirty="0">
                <a:solidFill>
                  <a:srgbClr val="FF0000"/>
                </a:solidFill>
              </a:rPr>
              <a:t>: TLB index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TLBT</a:t>
            </a:r>
            <a:r>
              <a:rPr lang="en-US" i="1" dirty="0">
                <a:solidFill>
                  <a:srgbClr val="FF0000"/>
                </a:solidFill>
              </a:rPr>
              <a:t>: TLB tag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3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Address spaces					</a:t>
            </a:r>
            <a:r>
              <a:rPr lang="en-US" dirty="0">
                <a:solidFill>
                  <a:schemeClr val="bg2"/>
                </a:solidFill>
              </a:rPr>
              <a:t>CSAPP 9.1-9.2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				CSAPP 9.3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		CSAPP 9.4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		CSAPP 9.5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				CSAPP 9.6</a:t>
            </a:r>
          </a:p>
        </p:txBody>
      </p:sp>
    </p:spTree>
    <p:extLst>
      <p:ext uri="{BB962C8B-B14F-4D97-AF65-F5344CB8AC3E}">
        <p14:creationId xmlns:p14="http://schemas.microsoft.com/office/powerpoint/2010/main" val="2367767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TLB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MMU uses the VPN portion of the virtual address to access the TLB: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4454526" y="2908300"/>
            <a:ext cx="1658937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j-lt"/>
              </a:rPr>
              <a:t>TLB tag (TLBT)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6108701" y="2908300"/>
            <a:ext cx="17700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TLB index (TLBI)</a:t>
            </a:r>
          </a:p>
        </p:txBody>
      </p:sp>
      <p:sp>
        <p:nvSpPr>
          <p:cNvPr id="6" name="Text Box 381"/>
          <p:cNvSpPr txBox="1">
            <a:spLocks noChangeArrowheads="1"/>
          </p:cNvSpPr>
          <p:nvPr/>
        </p:nvSpPr>
        <p:spPr bwMode="auto">
          <a:xfrm>
            <a:off x="8670926" y="2607261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0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7842251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p-1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7637463" y="2607261"/>
            <a:ext cx="2952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</a:t>
            </a:r>
          </a:p>
        </p:txBody>
      </p:sp>
      <p:sp>
        <p:nvSpPr>
          <p:cNvPr id="9" name="Text Box 384"/>
          <p:cNvSpPr txBox="1">
            <a:spLocks noChangeArrowheads="1"/>
          </p:cNvSpPr>
          <p:nvPr/>
        </p:nvSpPr>
        <p:spPr bwMode="auto">
          <a:xfrm>
            <a:off x="4343400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n-1</a:t>
            </a: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7880351" y="2908300"/>
            <a:ext cx="9191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VPO</a:t>
            </a:r>
          </a:p>
        </p:txBody>
      </p:sp>
      <p:sp>
        <p:nvSpPr>
          <p:cNvPr id="11" name="AutoShape 386"/>
          <p:cNvSpPr>
            <a:spLocks/>
          </p:cNvSpPr>
          <p:nvPr/>
        </p:nvSpPr>
        <p:spPr bwMode="auto">
          <a:xfrm rot="5400000" flipV="1">
            <a:off x="6056313" y="869950"/>
            <a:ext cx="177800" cy="3403600"/>
          </a:xfrm>
          <a:prstGeom prst="leftBrace">
            <a:avLst>
              <a:gd name="adj1" fmla="val 159524"/>
              <a:gd name="adj2" fmla="val 4994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5840413" y="2113518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j-lt"/>
              </a:rPr>
              <a:t>VPN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6107113" y="2607261"/>
            <a:ext cx="6351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p+t-1</a:t>
            </a:r>
          </a:p>
        </p:txBody>
      </p:sp>
      <p:sp>
        <p:nvSpPr>
          <p:cNvPr id="14" name="Text Box 389"/>
          <p:cNvSpPr txBox="1">
            <a:spLocks noChangeArrowheads="1"/>
          </p:cNvSpPr>
          <p:nvPr/>
        </p:nvSpPr>
        <p:spPr bwMode="auto">
          <a:xfrm>
            <a:off x="5749926" y="2607261"/>
            <a:ext cx="4683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+mj-lt"/>
              </a:rPr>
              <a:t>p+t</a:t>
            </a:r>
            <a:endParaRPr lang="en-US" sz="16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8200" y="3739782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876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809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5017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0969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3050943" y="4994139"/>
            <a:ext cx="549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…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35403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48336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40544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36496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03200" y="3847561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863600" y="4520968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0130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23063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1527188" y="4695837"/>
            <a:ext cx="61978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11223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35657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8590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4079888" y="4695837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6750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8600" y="4628747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863600" y="5559357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0130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23063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15271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11223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35657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8590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40798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36750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0" y="5667136"/>
            <a:ext cx="84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T-1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377610" y="1928852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T = 2</a:t>
            </a:r>
            <a:r>
              <a:rPr lang="en-US" sz="1800" baseline="30000" dirty="0">
                <a:latin typeface="+mj-lt"/>
              </a:rPr>
              <a:t>t</a:t>
            </a:r>
            <a:r>
              <a:rPr lang="en-US" sz="1800" dirty="0">
                <a:latin typeface="+mj-lt"/>
              </a:rPr>
              <a:t> sets</a:t>
            </a:r>
            <a:endParaRPr lang="en-US" sz="1800" baseline="30000" dirty="0">
              <a:latin typeface="+mj-lt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6121401" y="3213100"/>
            <a:ext cx="2967558" cy="1663700"/>
            <a:chOff x="6121401" y="3213100"/>
            <a:chExt cx="2967558" cy="1663700"/>
          </a:xfrm>
        </p:grpSpPr>
        <p:cxnSp>
          <p:nvCxnSpPr>
            <p:cNvPr id="136" name="Straight Connector 135"/>
            <p:cNvCxnSpPr>
              <a:stCxn id="5" idx="2"/>
            </p:cNvCxnSpPr>
            <p:nvPr/>
          </p:nvCxnSpPr>
          <p:spPr bwMode="auto">
            <a:xfrm>
              <a:off x="6993732" y="3213100"/>
              <a:ext cx="0" cy="1663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 flipH="1">
              <a:off x="6121401" y="4876800"/>
              <a:ext cx="87233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3" name="TextBox 142"/>
            <p:cNvSpPr txBox="1"/>
            <p:nvPr/>
          </p:nvSpPr>
          <p:spPr>
            <a:xfrm>
              <a:off x="7086600" y="4177761"/>
              <a:ext cx="200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TLBI selects the set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828800" y="2395319"/>
            <a:ext cx="2625726" cy="2300518"/>
            <a:chOff x="1828800" y="2395319"/>
            <a:chExt cx="2625726" cy="2300518"/>
          </a:xfrm>
        </p:grpSpPr>
        <p:cxnSp>
          <p:nvCxnSpPr>
            <p:cNvPr id="145" name="Straight Connector 144"/>
            <p:cNvCxnSpPr>
              <a:stCxn id="4" idx="1"/>
            </p:cNvCxnSpPr>
            <p:nvPr/>
          </p:nvCxnSpPr>
          <p:spPr bwMode="auto">
            <a:xfrm flipH="1" flipV="1">
              <a:off x="1828800" y="3048000"/>
              <a:ext cx="2625726" cy="12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Arrow Connector 146"/>
            <p:cNvCxnSpPr>
              <a:endCxn id="117" idx="0"/>
            </p:cNvCxnSpPr>
            <p:nvPr/>
          </p:nvCxnSpPr>
          <p:spPr bwMode="auto">
            <a:xfrm>
              <a:off x="1828800" y="3048000"/>
              <a:ext cx="8283" cy="164783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8" name="TextBox 147"/>
            <p:cNvSpPr txBox="1"/>
            <p:nvPr/>
          </p:nvSpPr>
          <p:spPr>
            <a:xfrm>
              <a:off x="2281787" y="2395319"/>
              <a:ext cx="2061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TLBT matches tag of line within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4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52600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2387" y="3119439"/>
            <a:ext cx="1370013" cy="541005"/>
            <a:chOff x="2592387" y="3119439"/>
            <a:chExt cx="1370013" cy="541005"/>
          </a:xfrm>
        </p:grpSpPr>
        <p:cxnSp>
          <p:nvCxnSpPr>
            <p:cNvPr id="38" name="Straight Arrow Connector 37"/>
            <p:cNvCxnSpPr>
              <a:stCxn id="37" idx="3"/>
            </p:cNvCxnSpPr>
            <p:nvPr/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3049587" y="3354782"/>
              <a:ext cx="38700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VA</a:t>
              </a:r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30787" y="33528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8988" y="3893139"/>
            <a:ext cx="4494213" cy="1444567"/>
            <a:chOff x="2058988" y="3893139"/>
            <a:chExt cx="4494213" cy="1444567"/>
          </a:xfrm>
        </p:grpSpPr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3887787" y="4778043"/>
              <a:ext cx="53102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Data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/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06411" y="5822950"/>
            <a:ext cx="71897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hit eliminates a cache/memory access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2860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2860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24358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576700" y="38100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40628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6218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37202" y="2361338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3893139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038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26760" y="41297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506306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40581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42867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928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VPN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26760" y="2121431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513388" y="3371716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5030787" y="3624575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5626760" y="3124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 bwMode="auto">
          <a:xfrm rot="10800000">
            <a:off x="4648200" y="2636839"/>
            <a:ext cx="1905000" cy="482601"/>
          </a:xfrm>
          <a:prstGeom prst="bentConnector3">
            <a:avLst>
              <a:gd name="adj1" fmla="val 2155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19113" y="5715000"/>
            <a:ext cx="8243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miss incurs an additional cache/memory access (the PTE)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Fortunately, TLB misses are rare. 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  <p:bldP spid="27" grpId="0"/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Page Tables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295400"/>
            <a:ext cx="6918325" cy="4972050"/>
          </a:xfrm>
        </p:spPr>
        <p:txBody>
          <a:bodyPr/>
          <a:lstStyle/>
          <a:p>
            <a:r>
              <a:rPr lang="en-GB" dirty="0"/>
              <a:t>Suppose:</a:t>
            </a:r>
          </a:p>
          <a:p>
            <a:pPr lvl="1"/>
            <a:r>
              <a:rPr lang="en-GB" dirty="0"/>
              <a:t>4KB (2</a:t>
            </a:r>
            <a:r>
              <a:rPr lang="en-GB" baseline="30000" dirty="0"/>
              <a:t>12</a:t>
            </a:r>
            <a:r>
              <a:rPr lang="en-GB" dirty="0"/>
              <a:t>) page size, 48-bit address space, 8-byte PTE </a:t>
            </a:r>
          </a:p>
          <a:p>
            <a:endParaRPr lang="en-GB" dirty="0"/>
          </a:p>
          <a:p>
            <a:r>
              <a:rPr lang="en-GB" dirty="0"/>
              <a:t>Problem:</a:t>
            </a:r>
          </a:p>
          <a:p>
            <a:pPr lvl="1"/>
            <a:r>
              <a:rPr lang="en-GB" dirty="0"/>
              <a:t>Would need a 512 GB page table!</a:t>
            </a:r>
          </a:p>
          <a:p>
            <a:pPr lvl="2"/>
            <a:r>
              <a:rPr lang="en-GB" dirty="0"/>
              <a:t>2</a:t>
            </a:r>
            <a:r>
              <a:rPr lang="en-GB" baseline="30000" dirty="0"/>
              <a:t>48</a:t>
            </a:r>
            <a:r>
              <a:rPr lang="en-GB" dirty="0"/>
              <a:t> * 2</a:t>
            </a:r>
            <a:r>
              <a:rPr lang="en-GB" baseline="30000" dirty="0"/>
              <a:t>-12  </a:t>
            </a:r>
            <a:r>
              <a:rPr lang="en-GB" dirty="0"/>
              <a:t>* 2</a:t>
            </a:r>
            <a:r>
              <a:rPr lang="en-GB" baseline="30000" dirty="0"/>
              <a:t>3</a:t>
            </a:r>
            <a:r>
              <a:rPr lang="en-GB" dirty="0"/>
              <a:t> = 2</a:t>
            </a:r>
            <a:r>
              <a:rPr lang="en-GB" baseline="30000" dirty="0"/>
              <a:t>39</a:t>
            </a:r>
            <a:r>
              <a:rPr lang="en-GB" dirty="0"/>
              <a:t> bytes</a:t>
            </a:r>
          </a:p>
          <a:p>
            <a:endParaRPr lang="en-GB" dirty="0"/>
          </a:p>
          <a:p>
            <a:r>
              <a:rPr lang="en-GB" dirty="0"/>
              <a:t>Common solution: Multi-level page table</a:t>
            </a:r>
          </a:p>
          <a:p>
            <a:r>
              <a:rPr lang="en-GB" dirty="0"/>
              <a:t>Example: 2-level page table</a:t>
            </a:r>
          </a:p>
          <a:p>
            <a:pPr lvl="1"/>
            <a:r>
              <a:rPr lang="en-GB" dirty="0"/>
              <a:t>Level 1 table: each PTE points to a page table (always memory resident)</a:t>
            </a:r>
          </a:p>
          <a:p>
            <a:pPr lvl="1"/>
            <a:r>
              <a:rPr lang="en-GB" dirty="0"/>
              <a:t>Level 2 table: each PTE points to a page </a:t>
            </a:r>
            <a:br>
              <a:rPr lang="en-GB" dirty="0"/>
            </a:br>
            <a:r>
              <a:rPr lang="en-GB" dirty="0"/>
              <a:t>(paged in and out like any other data)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43743" y="1333500"/>
            <a:ext cx="2671657" cy="4696895"/>
            <a:chOff x="6243743" y="1333500"/>
            <a:chExt cx="2671657" cy="4696895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243743" y="2719927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1</a:t>
              </a:r>
            </a:p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</a:t>
              </a: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6327247" y="3363395"/>
              <a:ext cx="758952" cy="1143000"/>
            </a:xfrm>
            <a:prstGeom prst="rect">
              <a:avLst/>
            </a:prstGeom>
            <a:solidFill>
              <a:srgbClr val="F6F5BD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8170334" y="19917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8170334" y="3363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8170334" y="4887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 rot="16200000">
              <a:off x="8261381" y="4527581"/>
              <a:ext cx="365227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8072543" y="1333500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2</a:t>
              </a:r>
            </a:p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Tables</a:t>
              </a: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 flipV="1">
              <a:off x="6874934" y="1990208"/>
              <a:ext cx="1295400" cy="14509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V="1">
              <a:off x="6874934" y="3361808"/>
              <a:ext cx="1295400" cy="2317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7027334" y="4423845"/>
              <a:ext cx="1143000" cy="463550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6333067" y="35157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6333067" y="36681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6333067" y="43539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6572490" y="3820595"/>
              <a:ext cx="426270" cy="272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>
              <a:spAutoFit/>
            </a:bodyPr>
            <a:lstStyle/>
            <a:p>
              <a:pPr rtl="1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841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Two-Level Page Table Hierarchy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00886" y="1106488"/>
            <a:ext cx="120571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1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858933" y="6426198"/>
            <a:ext cx="507510" cy="334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>
            <a:spAutoFit/>
          </a:bodyPr>
          <a:lstStyle/>
          <a:p>
            <a:pPr rtl="1"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1025" y="1112838"/>
            <a:ext cx="129708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2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538788" y="1779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538788" y="20843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538788" y="23891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1023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538788" y="26939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1024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538788" y="29987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538788" y="3303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2047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538788" y="17795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538788" y="26939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538788" y="3608388"/>
            <a:ext cx="990600" cy="1841500"/>
          </a:xfrm>
          <a:prstGeom prst="rect">
            <a:avLst/>
          </a:prstGeom>
          <a:solidFill>
            <a:srgbClr val="F6F5BD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Gap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473825" y="1641475"/>
            <a:ext cx="2667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252788" y="21732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52788" y="24780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252788" y="2782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3252788" y="2173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3252788" y="3544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3252788" y="38496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3252788" y="4154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252788" y="3544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3252788" y="4840288"/>
            <a:ext cx="9906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null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PTEs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3252788" y="5449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3252788" y="4840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5538788" y="5449888"/>
            <a:ext cx="990600" cy="609600"/>
          </a:xfrm>
          <a:prstGeom prst="rect">
            <a:avLst/>
          </a:prstGeom>
          <a:solidFill>
            <a:srgbClr val="DEDFF5"/>
          </a:solidFill>
          <a:ln w="12600">
            <a:solidFill>
              <a:srgbClr val="DEDFF5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unallocated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pages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5538788" y="6059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9215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5538788" y="5449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5537199" y="1106488"/>
            <a:ext cx="982256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V="1">
            <a:off x="4243388" y="17907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V="1">
            <a:off x="4243388" y="24003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V="1">
            <a:off x="4243388" y="27051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4243388" y="33147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4243388" y="5602288"/>
            <a:ext cx="1219200" cy="457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1957388" y="2171700"/>
            <a:ext cx="1243012" cy="231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1957388" y="2706688"/>
            <a:ext cx="1295400" cy="838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1957388" y="4840288"/>
            <a:ext cx="12954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838200" y="4992688"/>
            <a:ext cx="1119188" cy="8382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(1K - 9)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null PTEs 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838200" y="22494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838200" y="25542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</a:t>
            </a: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838200" y="2859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2 (null)</a:t>
            </a:r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838200" y="31638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3 (null)</a:t>
            </a: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838200" y="34686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4 (null)</a:t>
            </a:r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838200" y="37734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5 (null)</a:t>
            </a:r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838200" y="40782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6 (null)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838200" y="4383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7 (null)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838200" y="46878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8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838200" y="2249488"/>
            <a:ext cx="1119188" cy="3581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AutoShape 49"/>
          <p:cNvSpPr>
            <a:spLocks/>
          </p:cNvSpPr>
          <p:nvPr/>
        </p:nvSpPr>
        <p:spPr bwMode="auto">
          <a:xfrm>
            <a:off x="6665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6918090" y="2403475"/>
            <a:ext cx="1885942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2K allocated VM pages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code and data</a:t>
            </a:r>
          </a:p>
        </p:txBody>
      </p:sp>
      <p:sp>
        <p:nvSpPr>
          <p:cNvPr id="42035" name="AutoShape 51"/>
          <p:cNvSpPr>
            <a:spLocks/>
          </p:cNvSpPr>
          <p:nvPr/>
        </p:nvSpPr>
        <p:spPr bwMode="auto">
          <a:xfrm>
            <a:off x="6665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6916503" y="4306888"/>
            <a:ext cx="207509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6K unallocated VM pages</a:t>
            </a:r>
          </a:p>
        </p:txBody>
      </p:sp>
      <p:sp>
        <p:nvSpPr>
          <p:cNvPr id="42037" name="AutoShape 53"/>
          <p:cNvSpPr>
            <a:spLocks/>
          </p:cNvSpPr>
          <p:nvPr/>
        </p:nvSpPr>
        <p:spPr bwMode="auto">
          <a:xfrm>
            <a:off x="6589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6916503" y="5588000"/>
            <a:ext cx="19885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1023 unallocated  pages</a:t>
            </a:r>
          </a:p>
        </p:txBody>
      </p:sp>
      <p:sp>
        <p:nvSpPr>
          <p:cNvPr id="42039" name="AutoShape 55"/>
          <p:cNvSpPr>
            <a:spLocks/>
          </p:cNvSpPr>
          <p:nvPr/>
        </p:nvSpPr>
        <p:spPr bwMode="auto">
          <a:xfrm>
            <a:off x="6589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6918090" y="6000750"/>
            <a:ext cx="171762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 allocated VM page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the stack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" y="6324600"/>
            <a:ext cx="405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64 bit addresses, 8KB pages, 8-byte PTEs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3EF4C4-3A32-3B7F-328B-8ADC9F730D70}"/>
              </a:ext>
            </a:extLst>
          </p:cNvPr>
          <p:cNvSpPr txBox="1"/>
          <p:nvPr/>
        </p:nvSpPr>
        <p:spPr>
          <a:xfrm>
            <a:off x="7180815" y="1066800"/>
            <a:ext cx="1738077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Here, addresses increase from top to bottom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77800" y="1833361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+mn-lt"/>
              </a:rPr>
            </a:br>
            <a:r>
              <a:rPr lang="en-US" sz="1600" dirty="0">
                <a:solidFill>
                  <a:srgbClr val="000000"/>
                </a:solidFill>
                <a:latin typeface="+mn-lt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(PTBR)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>
            <a:off x="939800" y="2552424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939800" y="4038600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071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47676" y="493713"/>
            <a:ext cx="5292725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Summary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7" cy="48006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Programmer’s view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has its own private linear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be corrupted by other processes</a:t>
            </a:r>
            <a:endParaRPr lang="en-GB" dirty="0">
              <a:effectLst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System </a:t>
            </a:r>
            <a:r>
              <a:rPr lang="en-GB" dirty="0"/>
              <a:t>v</a:t>
            </a:r>
            <a:r>
              <a:rPr lang="en-GB" dirty="0">
                <a:effectLst/>
              </a:rPr>
              <a:t>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Uses memory efficiently by caching virtual memory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Efficient only because of locality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memory management and programming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protection by providing a convenient </a:t>
            </a:r>
            <a:r>
              <a:rPr lang="en-GB" dirty="0" err="1"/>
              <a:t>interpositioning</a:t>
            </a:r>
            <a:r>
              <a:rPr lang="en-GB" dirty="0"/>
              <a:t> point to check permissions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Implemented via combination of hardware &amp; software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MMU, TLB, exception handling mechanisms part of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fault handlers, TLB management performed in software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System Using Physical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791200"/>
            <a:ext cx="8307388" cy="881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“simple” systems like embedded microcontrollers in devices like cars, elevators, and digital picture frames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48200" y="42338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41813" y="1665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41813" y="1893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03002" y="41862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79913" y="13716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00200" y="246740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343400" y="2122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341813" y="2351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648200" y="1670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648200" y="1898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648200" y="2127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648200" y="23558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648200" y="2584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648200" y="2813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341813" y="2579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341813" y="2808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4648200" y="3041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648200" y="32702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341813" y="3036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343400" y="3265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4648200" y="40100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33628" y="2133600"/>
            <a:ext cx="1567353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5638801" y="25844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715726" y="4832740"/>
            <a:ext cx="10693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4648200" y="34993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341813" y="35004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4724400" y="37338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2667000" y="2732732"/>
            <a:ext cx="16748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5791201" y="30416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5403850" y="39568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/>
          <p:nvPr/>
        </p:nvCxnSpPr>
        <p:spPr bwMode="auto">
          <a:xfrm rot="10800000">
            <a:off x="2133602" y="3000809"/>
            <a:ext cx="4189410" cy="1876787"/>
          </a:xfrm>
          <a:prstGeom prst="bentConnector3">
            <a:avLst>
              <a:gd name="adj1" fmla="val 9999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352800" y="26670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849998" y="2280692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443537"/>
            <a:ext cx="8307388" cy="1262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all modern servers, laptops, and smart phones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of the great ideas in computer science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324600" y="43862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18213" y="1817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18213" y="2046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79402" y="43386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56313" y="15240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429000" y="2619808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019800" y="2274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018213" y="2503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324600" y="18224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324600" y="2051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6324600" y="2279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324600" y="2508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324600" y="27368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6324600" y="2965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018213" y="2732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018213" y="2960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6324600" y="3194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324600" y="3422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018213" y="3189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019800" y="3417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324600" y="41624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57652" y="2378791"/>
            <a:ext cx="139580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7315201" y="27368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000500" y="5000625"/>
            <a:ext cx="95697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6324600" y="36517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018213" y="36528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6400800" y="38862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4495800" y="2885132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7467601" y="31940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7080250" y="41092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/>
        </p:nvCxnSpPr>
        <p:spPr bwMode="auto">
          <a:xfrm rot="10800000">
            <a:off x="1524000" y="3153695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990600" y="2620295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057400" y="2882426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057839" y="2378791"/>
            <a:ext cx="130507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000" y="19767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5400" y="2815141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2200" y="2882426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4100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sz="2000" dirty="0">
                <a:solidFill>
                  <a:srgbClr val="990000"/>
                </a:solidFill>
              </a:rPr>
              <a:t>Linear address space: </a:t>
            </a:r>
            <a:r>
              <a:rPr lang="en-US" sz="2000" b="0" dirty="0"/>
              <a:t>Ordered set of contiguous non-negative integer addresses:</a:t>
            </a:r>
            <a:br>
              <a:rPr lang="en-US" sz="2000" b="0" dirty="0"/>
            </a:br>
            <a:r>
              <a:rPr lang="en-US" sz="2000" b="0" dirty="0"/>
              <a:t>		{0, 1, 2, 3 … 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Virtual address space: </a:t>
            </a:r>
            <a:r>
              <a:rPr lang="en-US" sz="2000" b="0" dirty="0"/>
              <a:t>Set of N = 2</a:t>
            </a:r>
            <a:r>
              <a:rPr lang="en-US" sz="2000" b="0" baseline="30000" dirty="0"/>
              <a:t>n</a:t>
            </a:r>
            <a:r>
              <a:rPr lang="en-US" sz="2000" b="0" dirty="0"/>
              <a:t> virtual addresses</a:t>
            </a:r>
            <a:br>
              <a:rPr lang="en-US" sz="2000" b="0" dirty="0"/>
            </a:br>
            <a:r>
              <a:rPr lang="en-US" sz="2000" b="0" dirty="0"/>
              <a:t>		{0, 1, 2, 3, …, N-1}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Physical address space: </a:t>
            </a:r>
            <a:r>
              <a:rPr lang="en-US" sz="2000" b="0" dirty="0"/>
              <a:t>Set of M = 2</a:t>
            </a:r>
            <a:r>
              <a:rPr lang="en-US" sz="2000" b="0" baseline="30000" dirty="0"/>
              <a:t>m</a:t>
            </a:r>
            <a:r>
              <a:rPr lang="en-US" sz="2000" b="0" dirty="0"/>
              <a:t> physical addresses</a:t>
            </a:r>
            <a:br>
              <a:rPr lang="en-US" sz="2000" b="0" dirty="0"/>
            </a:br>
            <a:r>
              <a:rPr lang="en-US" sz="2000" b="0" dirty="0"/>
              <a:t>		{0, 1, 2, 3, …, M-1}</a:t>
            </a:r>
          </a:p>
          <a:p>
            <a:pPr marL="0" indent="0">
              <a:buNone/>
            </a:pPr>
            <a:endParaRPr lang="en-US" sz="2000" b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00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Virtual Memory (VM)?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01750"/>
            <a:ext cx="8686800" cy="54800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Uses main </a:t>
            </a:r>
            <a:r>
              <a:rPr lang="en-GB" dirty="0"/>
              <a:t>memory efficiently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DRAM as a cache for parts of a virtual address space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Simplifies memory management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gets the same uniform linear address space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Isolates address spaces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process can’t interfere with another’s memory	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User program cannot access privileged kernel information and 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/>
              <a:t>VM as a tool for caching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20006</TotalTime>
  <Words>3442</Words>
  <Application>Microsoft Office PowerPoint</Application>
  <PresentationFormat>On-screen Show (4:3)</PresentationFormat>
  <Paragraphs>1067</Paragraphs>
  <Slides>46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Virtual Memory: Concepts  15-213/14-513/15-513: Introduction to Computer Systems 11th Lecture, October 3, 2023</vt:lpstr>
      <vt:lpstr>Hmmm, How Does This Work?!  </vt:lpstr>
      <vt:lpstr>Today  </vt:lpstr>
      <vt:lpstr>A System Using Physical Addressing</vt:lpstr>
      <vt:lpstr>A System Using Virtual Addressing</vt:lpstr>
      <vt:lpstr>Address Spaces</vt:lpstr>
      <vt:lpstr>Why Virtual Memory (VM)?</vt:lpstr>
      <vt:lpstr>Today  </vt:lpstr>
      <vt:lpstr>VM as a Tool for Caching</vt:lpstr>
      <vt:lpstr>DRAM Cache Organization</vt:lpstr>
      <vt:lpstr>Enabling Data Structure: Page Table</vt:lpstr>
      <vt:lpstr>Page Hit</vt:lpstr>
      <vt:lpstr>Page Fault</vt:lpstr>
      <vt:lpstr>Triggering a Page Fault</vt:lpstr>
      <vt:lpstr>Handling Page Fault</vt:lpstr>
      <vt:lpstr>Handling Page Fault</vt:lpstr>
      <vt:lpstr>Handling Page Fault</vt:lpstr>
      <vt:lpstr>Handling Page Fault</vt:lpstr>
      <vt:lpstr>Completing page fault</vt:lpstr>
      <vt:lpstr>Allocating Pages</vt:lpstr>
      <vt:lpstr>Allocating Pages</vt:lpstr>
      <vt:lpstr>Locality to the Rescue Again!</vt:lpstr>
      <vt:lpstr>Today  </vt:lpstr>
      <vt:lpstr>PowerPoint Presentation</vt:lpstr>
      <vt:lpstr>VM as a Tool for Memory Management</vt:lpstr>
      <vt:lpstr>Simplifying Linking and Loading</vt:lpstr>
      <vt:lpstr>Today  </vt:lpstr>
      <vt:lpstr>VM as a Tool for Memory Protection</vt:lpstr>
      <vt:lpstr>Quiz Time!</vt:lpstr>
      <vt:lpstr>Today  </vt:lpstr>
      <vt:lpstr>VM Address Translation</vt:lpstr>
      <vt:lpstr>Summary of Address Translation Symbols</vt:lpstr>
      <vt:lpstr>Address Translation With a Page Table</vt:lpstr>
      <vt:lpstr>Address Translation: Page Hit</vt:lpstr>
      <vt:lpstr>Address Translation: Page Fault</vt:lpstr>
      <vt:lpstr>Integrating VM and Cache</vt:lpstr>
      <vt:lpstr>Speeding up Translation with a TLB</vt:lpstr>
      <vt:lpstr>Summary of Address Translation Symbols</vt:lpstr>
      <vt:lpstr>Accessing the TLB</vt:lpstr>
      <vt:lpstr>TLB Hit</vt:lpstr>
      <vt:lpstr>TLB Miss</vt:lpstr>
      <vt:lpstr>Multi-Level Page Tables</vt:lpstr>
      <vt:lpstr>A Two-Level Page Table Hierarchy</vt:lpstr>
      <vt:lpstr>Translating with a k-level Page Table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Phil Gibbons</cp:lastModifiedBy>
  <cp:revision>613</cp:revision>
  <cp:lastPrinted>2019-10-21T18:08:37Z</cp:lastPrinted>
  <dcterms:created xsi:type="dcterms:W3CDTF">2011-01-05T23:17:11Z</dcterms:created>
  <dcterms:modified xsi:type="dcterms:W3CDTF">2023-10-03T02:20:48Z</dcterms:modified>
</cp:coreProperties>
</file>