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542" r:id="rId2"/>
    <p:sldId id="738" r:id="rId3"/>
    <p:sldId id="645" r:id="rId4"/>
    <p:sldId id="580" r:id="rId5"/>
    <p:sldId id="581" r:id="rId6"/>
    <p:sldId id="734" r:id="rId7"/>
    <p:sldId id="733" r:id="rId8"/>
    <p:sldId id="732" r:id="rId9"/>
    <p:sldId id="735" r:id="rId10"/>
    <p:sldId id="585" r:id="rId11"/>
    <p:sldId id="586" r:id="rId12"/>
    <p:sldId id="646" r:id="rId13"/>
    <p:sldId id="680" r:id="rId14"/>
    <p:sldId id="632" r:id="rId15"/>
    <p:sldId id="661" r:id="rId16"/>
    <p:sldId id="683" r:id="rId17"/>
    <p:sldId id="736" r:id="rId18"/>
    <p:sldId id="651" r:id="rId19"/>
    <p:sldId id="639" r:id="rId20"/>
    <p:sldId id="684" r:id="rId21"/>
    <p:sldId id="739" r:id="rId22"/>
    <p:sldId id="649" r:id="rId23"/>
    <p:sldId id="597" r:id="rId24"/>
    <p:sldId id="598" r:id="rId25"/>
    <p:sldId id="682" r:id="rId26"/>
    <p:sldId id="599" r:id="rId27"/>
    <p:sldId id="601" r:id="rId28"/>
    <p:sldId id="602" r:id="rId29"/>
    <p:sldId id="663" r:id="rId30"/>
    <p:sldId id="664" r:id="rId31"/>
    <p:sldId id="665" r:id="rId32"/>
    <p:sldId id="666" r:id="rId33"/>
    <p:sldId id="667" r:id="rId34"/>
    <p:sldId id="668" r:id="rId35"/>
    <p:sldId id="669" r:id="rId36"/>
    <p:sldId id="689" r:id="rId37"/>
    <p:sldId id="678" r:id="rId38"/>
    <p:sldId id="670" r:id="rId39"/>
    <p:sldId id="737" r:id="rId40"/>
    <p:sldId id="672" r:id="rId41"/>
    <p:sldId id="673" r:id="rId42"/>
    <p:sldId id="674" r:id="rId43"/>
    <p:sldId id="679" r:id="rId44"/>
    <p:sldId id="647" r:id="rId45"/>
    <p:sldId id="588" r:id="rId46"/>
    <p:sldId id="589" r:id="rId47"/>
    <p:sldId id="685" r:id="rId48"/>
    <p:sldId id="686" r:id="rId49"/>
    <p:sldId id="591" r:id="rId50"/>
    <p:sldId id="592" r:id="rId51"/>
    <p:sldId id="593" r:id="rId52"/>
    <p:sldId id="687" r:id="rId53"/>
    <p:sldId id="594" r:id="rId54"/>
    <p:sldId id="595" r:id="rId55"/>
    <p:sldId id="659" r:id="rId56"/>
  </p:sldIdLst>
  <p:sldSz cx="9144000" cy="6858000" type="screen4x3"/>
  <p:notesSz cx="7302500" cy="9586913"/>
  <p:custDataLst>
    <p:tags r:id="rId5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542"/>
            <p14:sldId id="738"/>
            <p14:sldId id="645"/>
            <p14:sldId id="580"/>
            <p14:sldId id="581"/>
            <p14:sldId id="734"/>
            <p14:sldId id="733"/>
            <p14:sldId id="732"/>
            <p14:sldId id="735"/>
            <p14:sldId id="585"/>
            <p14:sldId id="586"/>
            <p14:sldId id="646"/>
            <p14:sldId id="680"/>
            <p14:sldId id="632"/>
            <p14:sldId id="661"/>
            <p14:sldId id="683"/>
            <p14:sldId id="736"/>
            <p14:sldId id="651"/>
            <p14:sldId id="639"/>
            <p14:sldId id="684"/>
            <p14:sldId id="739"/>
            <p14:sldId id="649"/>
            <p14:sldId id="597"/>
            <p14:sldId id="598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7"/>
            <p14:sldId id="668"/>
            <p14:sldId id="669"/>
            <p14:sldId id="689"/>
            <p14:sldId id="678"/>
            <p14:sldId id="670"/>
            <p14:sldId id="737"/>
            <p14:sldId id="672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EFBFBF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 autoAdjust="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496" y="176"/>
      </p:cViewPr>
      <p:guideLst>
        <p:guide orient="horz" pos="25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33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3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48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28101/quizzes/77020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 January 26,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AA0A1-8A76-44AF-9B48-8DA29170A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All but low-end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Architecture:</a:t>
            </a:r>
            <a:r>
              <a:rPr lang="en-US" dirty="0"/>
              <a:t> (also ISA: instruction set architecture) The parts of a processor design that one needs to understand for writing assembly/machine code. 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r>
              <a:rPr lang="en-US" dirty="0"/>
              <a:t>Code Forms: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430851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0386604-72F0-B744-8944-BD8BE066806B}"/>
              </a:ext>
            </a:extLst>
          </p:cNvPr>
          <p:cNvSpPr txBox="1"/>
          <p:nvPr/>
        </p:nvSpPr>
        <p:spPr>
          <a:xfrm>
            <a:off x="3120887" y="3192045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add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CD3173-069D-7843-8429-66BC9F091431}"/>
              </a:ext>
            </a:extLst>
          </p:cNvPr>
          <p:cNvSpPr txBox="1"/>
          <p:nvPr/>
        </p:nvSpPr>
        <p:spPr>
          <a:xfrm>
            <a:off x="3806687" y="2325757"/>
            <a:ext cx="224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Register names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EDF267-28FC-F746-81A2-6866323458CD}"/>
              </a:ext>
            </a:extLst>
          </p:cNvPr>
          <p:cNvSpPr txBox="1"/>
          <p:nvPr/>
        </p:nvSpPr>
        <p:spPr>
          <a:xfrm>
            <a:off x="3120887" y="3190461"/>
            <a:ext cx="3568148" cy="369332"/>
          </a:xfrm>
          <a:prstGeom prst="rect">
            <a:avLst/>
          </a:prstGeom>
          <a:solidFill>
            <a:srgbClr val="F6F5BD"/>
          </a:solidFill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addq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 %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BA8A97-C453-2D48-890B-7E1B8BB9658E}"/>
              </a:ext>
            </a:extLst>
          </p:cNvPr>
          <p:cNvSpPr txBox="1"/>
          <p:nvPr/>
        </p:nvSpPr>
        <p:spPr>
          <a:xfrm>
            <a:off x="3120887" y="4181205"/>
            <a:ext cx="35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rax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+=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rbx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0C937F-4F27-A540-BAED-6E380AA9F6B5}"/>
              </a:ext>
            </a:extLst>
          </p:cNvPr>
          <p:cNvCxnSpPr>
            <a:cxnSpLocks/>
            <a:stCxn id="4" idx="2"/>
          </p:cNvCxnSpPr>
          <p:nvPr/>
        </p:nvCxnSpPr>
        <p:spPr bwMode="auto">
          <a:xfrm flipH="1">
            <a:off x="4492487" y="2695089"/>
            <a:ext cx="437322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4ECDEF-B0BC-C04D-9455-2FEB9D9CA036}"/>
              </a:ext>
            </a:extLst>
          </p:cNvPr>
          <p:cNvCxnSpPr>
            <a:cxnSpLocks/>
            <a:stCxn id="4" idx="2"/>
          </p:cNvCxnSpPr>
          <p:nvPr/>
        </p:nvCxnSpPr>
        <p:spPr bwMode="auto">
          <a:xfrm>
            <a:off x="4929809" y="2695089"/>
            <a:ext cx="288234" cy="495372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66B1732-3A45-614C-8937-D6C6CE993250}"/>
              </a:ext>
            </a:extLst>
          </p:cNvPr>
          <p:cNvSpPr txBox="1"/>
          <p:nvPr/>
        </p:nvSpPr>
        <p:spPr>
          <a:xfrm>
            <a:off x="4492487" y="3685833"/>
            <a:ext cx="775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7247EC-76A6-D745-B2A9-26B44D4B7282}"/>
              </a:ext>
            </a:extLst>
          </p:cNvPr>
          <p:cNvSpPr txBox="1"/>
          <p:nvPr/>
        </p:nvSpPr>
        <p:spPr>
          <a:xfrm>
            <a:off x="2261153" y="5055993"/>
            <a:ext cx="4621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ffectLst/>
                <a:latin typeface="Arial Narrow" panose="020B0604020202020204" pitchFamily="34" charset="0"/>
              </a:rPr>
              <a:t>These are 64-bit registers, so we know this is a 64-bit add</a:t>
            </a:r>
            <a:endParaRPr lang="en-US" dirty="0">
              <a:solidFill>
                <a:srgbClr val="000000"/>
              </a:solidFill>
              <a:effectLst/>
              <a:latin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%rdi</a:t>
            </a: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8CE1E-F764-634B-A4E5-9E55E24B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B0B07-55C3-0C4B-B153-FE1FEB9FC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2 (bomb lab) will be hopefully be available via </a:t>
            </a:r>
            <a:r>
              <a:rPr lang="en-US" dirty="0" err="1"/>
              <a:t>Autolab</a:t>
            </a:r>
            <a:r>
              <a:rPr lang="en-US" dirty="0"/>
              <a:t> tonight</a:t>
            </a:r>
          </a:p>
          <a:p>
            <a:pPr lvl="1"/>
            <a:r>
              <a:rPr lang="en-US" dirty="0"/>
              <a:t>Due Thursday Feb 9</a:t>
            </a:r>
          </a:p>
          <a:p>
            <a:r>
              <a:rPr lang="en-US" dirty="0"/>
              <a:t>Lab 1 is due Thursday Feb 2 (</a:t>
            </a:r>
            <a:r>
              <a:rPr lang="en-US" dirty="0" err="1"/>
              <a:t>handin</a:t>
            </a:r>
            <a:r>
              <a:rPr lang="en-US" dirty="0"/>
              <a:t> via </a:t>
            </a:r>
            <a:r>
              <a:rPr lang="en-US" dirty="0" err="1"/>
              <a:t>Autolab</a:t>
            </a:r>
            <a:r>
              <a:rPr lang="en-US" dirty="0"/>
              <a:t>)</a:t>
            </a:r>
          </a:p>
          <a:p>
            <a:r>
              <a:rPr lang="en-US" dirty="0"/>
              <a:t>Written Assignment 1 is due Wednesday Feb 1</a:t>
            </a:r>
          </a:p>
          <a:p>
            <a:r>
              <a:rPr lang="en-US" dirty="0"/>
              <a:t>GDB bootcamp will be this Sunday, Jan 29</a:t>
            </a:r>
          </a:p>
          <a:p>
            <a:pPr lvl="1"/>
            <a:r>
              <a:rPr lang="en-US" dirty="0"/>
              <a:t>Exceptionally useful for labs–you’ll really want it for Lab 2.</a:t>
            </a:r>
          </a:p>
        </p:txBody>
      </p:sp>
    </p:spTree>
    <p:extLst>
      <p:ext uri="{BB962C8B-B14F-4D97-AF65-F5344CB8AC3E}">
        <p14:creationId xmlns:p14="http://schemas.microsoft.com/office/powerpoint/2010/main" val="2998267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96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E8DBD-4728-004F-8FA3-19668A48B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 x64 instructions are two-operand: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movq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move ”quad-word” (64 bits) from </a:t>
            </a:r>
            <a:r>
              <a:rPr lang="en-US" dirty="0" err="1"/>
              <a:t>src</a:t>
            </a:r>
            <a:r>
              <a:rPr lang="en-US" dirty="0"/>
              <a:t> to </a:t>
            </a:r>
            <a:r>
              <a:rPr lang="en-US" dirty="0" err="1"/>
              <a:t>dst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Ex: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rax</a:t>
            </a:r>
            <a:r>
              <a:rPr lang="en-US" dirty="0"/>
              <a:t>, %</a:t>
            </a:r>
            <a:r>
              <a:rPr lang="en-US" dirty="0" err="1"/>
              <a:t>rcx</a:t>
            </a:r>
            <a:r>
              <a:rPr lang="en-US" dirty="0"/>
              <a:t>   moves the value from register </a:t>
            </a:r>
            <a:r>
              <a:rPr lang="en-US" dirty="0" err="1"/>
              <a:t>rax</a:t>
            </a:r>
            <a:r>
              <a:rPr lang="en-US" dirty="0"/>
              <a:t> to </a:t>
            </a:r>
            <a:r>
              <a:rPr lang="en-US" dirty="0" err="1"/>
              <a:t>rcx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addq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Implements </a:t>
            </a:r>
            <a:r>
              <a:rPr lang="en-US" dirty="0" err="1"/>
              <a:t>dst</a:t>
            </a:r>
            <a:r>
              <a:rPr lang="en-US" dirty="0"/>
              <a:t> += </a:t>
            </a:r>
            <a:r>
              <a:rPr lang="en-US" dirty="0" err="1"/>
              <a:t>src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subq</a:t>
            </a:r>
            <a:r>
              <a:rPr lang="en-US" dirty="0"/>
              <a:t> </a:t>
            </a:r>
            <a:r>
              <a:rPr lang="en-US" dirty="0" err="1"/>
              <a:t>src</a:t>
            </a:r>
            <a:r>
              <a:rPr lang="en-US" dirty="0"/>
              <a:t>, </a:t>
            </a:r>
            <a:r>
              <a:rPr lang="en-US" dirty="0" err="1"/>
              <a:t>dst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Implements </a:t>
            </a:r>
            <a:r>
              <a:rPr lang="en-US" dirty="0" err="1"/>
              <a:t>dst</a:t>
            </a:r>
            <a:r>
              <a:rPr lang="en-US" dirty="0"/>
              <a:t> -= </a:t>
            </a:r>
            <a:r>
              <a:rPr lang="en-US" dirty="0" err="1"/>
              <a:t>src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87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/>
              <a:t>Example of Simple Addressing Modes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9912"/>
            <a:ext cx="7035800" cy="573088"/>
          </a:xfrm>
        </p:spPr>
        <p:txBody>
          <a:bodyPr/>
          <a:lstStyle/>
          <a:p>
            <a:r>
              <a:rPr lang="en-US" dirty="0"/>
              <a:t>Simple Memory Addressing Modes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Normal	(R)	</a:t>
            </a:r>
            <a:r>
              <a:rPr lang="en-US" dirty="0" err="1"/>
              <a:t>Mem[Reg[R</a:t>
            </a:r>
            <a:r>
              <a:rPr lang="en-US" dirty="0"/>
              <a:t>]]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memory address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Aha! Pointer dereferencing in C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(%</a:t>
            </a:r>
            <a:r>
              <a:rPr lang="en-US" sz="2400" b="1" dirty="0" err="1">
                <a:latin typeface="Courier New" pitchFamily="49" charset="0"/>
              </a:rPr>
              <a:t>rcx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rax</a:t>
            </a:r>
            <a:endParaRPr lang="en-US" sz="2400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endParaRPr lang="en-US" sz="2400" dirty="0"/>
          </a:p>
          <a:p>
            <a:pPr marL="223838" indent="-223838" defTabSz="895350">
              <a:tabLst>
                <a:tab pos="2349500" algn="l"/>
                <a:tab pos="4114800" algn="l"/>
              </a:tabLst>
            </a:pPr>
            <a:r>
              <a:rPr lang="en-US" dirty="0"/>
              <a:t>Displacement	D(R)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[R]+D]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Register R specifies start of memory region</a:t>
            </a:r>
          </a:p>
          <a:p>
            <a:pPr marL="560388" lvl="1" indent="-222250" defTabSz="895350">
              <a:tabLst>
                <a:tab pos="2349500" algn="l"/>
                <a:tab pos="4114800" algn="l"/>
              </a:tabLst>
            </a:pPr>
            <a:r>
              <a:rPr lang="en-US" sz="2400" dirty="0"/>
              <a:t>Constant displacement D specifies offset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dirty="0" err="1">
                <a:latin typeface="Courier New" pitchFamily="49" charset="0"/>
              </a:rPr>
              <a:t>movq</a:t>
            </a:r>
            <a:r>
              <a:rPr lang="en-US" sz="2400" b="1" dirty="0">
                <a:latin typeface="Courier New" pitchFamily="49" charset="0"/>
              </a:rPr>
              <a:t> 8(%</a:t>
            </a:r>
            <a:r>
              <a:rPr lang="en-US" sz="2400" b="1" dirty="0" err="1">
                <a:latin typeface="Courier New" pitchFamily="49" charset="0"/>
              </a:rPr>
              <a:t>rbp</a:t>
            </a:r>
            <a:r>
              <a:rPr lang="en-US" sz="2400" b="1" dirty="0">
                <a:latin typeface="Courier New" pitchFamily="49" charset="0"/>
              </a:rPr>
              <a:t>),%</a:t>
            </a:r>
            <a:r>
              <a:rPr lang="en-US" sz="2400" b="1" dirty="0" err="1">
                <a:latin typeface="Courier New" pitchFamily="49" charset="0"/>
              </a:rPr>
              <a:t>rdx</a:t>
            </a:r>
            <a:endParaRPr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520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Complete 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767607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201848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175022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80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400" dirty="0">
                <a:hlinkClick r:id="rId3"/>
              </a:rPr>
              <a:t>https://canvas.cmu.edu/courses/28101/quizzes/77020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673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7896225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endParaRPr lang="en-US" dirty="0"/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pPr lvl="2"/>
            <a:r>
              <a:rPr lang="en-US" dirty="0"/>
              <a:t>Now 3 volumes, about 5,000 pages of documentation</a:t>
            </a:r>
          </a:p>
          <a:p>
            <a:r>
              <a:rPr lang="en-US" dirty="0"/>
              <a:t>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pPr lvl="1"/>
            <a:r>
              <a:rPr lang="en-US" dirty="0"/>
              <a:t>Hard to match performance of Reduced Instruction Set Computers (RISC)</a:t>
            </a:r>
          </a:p>
          <a:p>
            <a:pPr lvl="1"/>
            <a:r>
              <a:rPr lang="en-US" dirty="0"/>
              <a:t>But, Intel has done just that!</a:t>
            </a:r>
          </a:p>
          <a:p>
            <a:pPr lvl="2"/>
            <a:r>
              <a:rPr lang="en-US" dirty="0"/>
              <a:t>In terms of speed.  Less so for low power.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Also called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shlq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But, only used once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–c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debugging-friendly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198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sz="2000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2022	  “intel 7” (10nm+++)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  <a:p>
            <a:pPr algn="ctr"/>
            <a:endParaRPr lang="en-US" sz="1800" dirty="0">
              <a:latin typeface="Calibri" pitchFamily="34" charset="0"/>
            </a:endParaRPr>
          </a:p>
          <a:p>
            <a:pPr algn="ctr"/>
            <a:r>
              <a:rPr lang="en-US" sz="1800" dirty="0">
                <a:latin typeface="Calibri" pitchFamily="34" charset="0"/>
              </a:rPr>
              <a:t>(But this is changing now.)</a:t>
            </a:r>
          </a:p>
        </p:txBody>
      </p:sp>
    </p:spTree>
    <p:extLst>
      <p:ext uri="{BB962C8B-B14F-4D97-AF65-F5344CB8AC3E}">
        <p14:creationId xmlns:p14="http://schemas.microsoft.com/office/powerpoint/2010/main" val="11566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199" y="304800"/>
            <a:ext cx="8413531" cy="573088"/>
          </a:xfrm>
        </p:spPr>
        <p:txBody>
          <a:bodyPr/>
          <a:lstStyle/>
          <a:p>
            <a:r>
              <a:rPr lang="en-US" dirty="0"/>
              <a:t>2018 State of the Art: Coffee Lake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5098" y="4252710"/>
            <a:ext cx="3421117" cy="12967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Mobile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2.2-3.2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45 W</a:t>
            </a:r>
          </a:p>
          <a:p>
            <a:pPr marL="623888" lvl="1" indent="-223838" defTabSz="895350">
              <a:tabLst>
                <a:tab pos="2349500" algn="l"/>
              </a:tabLst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46FDBC-2631-46BA-8F5D-E506176A0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36" y="934556"/>
            <a:ext cx="5796455" cy="3170215"/>
          </a:xfrm>
          <a:prstGeom prst="rect">
            <a:avLst/>
          </a:prstGeom>
        </p:spPr>
      </p:pic>
      <p:sp>
        <p:nvSpPr>
          <p:cNvPr id="7" name="Rectangle 1027">
            <a:extLst>
              <a:ext uri="{FF2B5EF4-FFF2-40B4-BE49-F238E27FC236}">
                <a16:creationId xmlns:a16="http://schemas.microsoft.com/office/drawing/2014/main" id="{2C482700-1189-413C-9B54-FF345A8B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895" y="4252710"/>
            <a:ext cx="3746938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Server Model: Xeon E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Multi-socket enabled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3.3-3.8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80-95 W</a:t>
            </a:r>
          </a:p>
        </p:txBody>
      </p:sp>
      <p:sp>
        <p:nvSpPr>
          <p:cNvPr id="8" name="Rectangle 1027">
            <a:extLst>
              <a:ext uri="{FF2B5EF4-FFF2-40B4-BE49-F238E27FC236}">
                <a16:creationId xmlns:a16="http://schemas.microsoft.com/office/drawing/2014/main" id="{E09629B4-1777-4CF7-AB21-6A092591D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3862" y="5070584"/>
            <a:ext cx="3531476" cy="133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23838" indent="-223838" defTabSz="895350">
              <a:tabLst>
                <a:tab pos="2349500" algn="l"/>
              </a:tabLst>
            </a:pPr>
            <a:r>
              <a:rPr lang="en-US" kern="0" dirty="0"/>
              <a:t>Desktop Model: Core i7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Integrated graphics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2.4-4.0 GHz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b="0" kern="0" dirty="0"/>
              <a:t>35-95 W</a:t>
            </a:r>
          </a:p>
        </p:txBody>
      </p:sp>
    </p:spTree>
    <p:extLst>
      <p:ext uri="{BB962C8B-B14F-4D97-AF65-F5344CB8AC3E}">
        <p14:creationId xmlns:p14="http://schemas.microsoft.com/office/powerpoint/2010/main" val="83955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behind: Spun off </a:t>
            </a:r>
            <a:r>
              <a:rPr lang="en-US" dirty="0" err="1"/>
              <a:t>GlobalFoundaries</a:t>
            </a:r>
            <a:endParaRPr lang="en-US" dirty="0"/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2019-20: Pulled ahead! Used TSMC for part of fab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2022: Intel re-took the lead</a:t>
            </a:r>
          </a:p>
        </p:txBody>
      </p:sp>
    </p:spTree>
    <p:extLst>
      <p:ext uri="{BB962C8B-B14F-4D97-AF65-F5344CB8AC3E}">
        <p14:creationId xmlns:p14="http://schemas.microsoft.com/office/powerpoint/2010/main" val="20813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27860</TotalTime>
  <Words>4706</Words>
  <Application>Microsoft Macintosh PowerPoint</Application>
  <PresentationFormat>On-screen Show (4:3)</PresentationFormat>
  <Paragraphs>966</Paragraphs>
  <Slides>55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9" baseType="lpstr">
      <vt:lpstr>Calibri Bold</vt:lpstr>
      <vt:lpstr>Calibri Bold Italic</vt:lpstr>
      <vt:lpstr>Calibri Italic</vt:lpstr>
      <vt:lpstr>Arial</vt:lpstr>
      <vt:lpstr>Arial Narrow</vt:lpstr>
      <vt:lpstr>Calibri</vt:lpstr>
      <vt:lpstr>Consolas</vt:lpstr>
      <vt:lpstr>Courier</vt:lpstr>
      <vt:lpstr>Courier New</vt:lpstr>
      <vt:lpstr>Courier New Bold</vt:lpstr>
      <vt:lpstr>Times New Roman</vt:lpstr>
      <vt:lpstr>Wingdings</vt:lpstr>
      <vt:lpstr>Wingdings 2</vt:lpstr>
      <vt:lpstr>template2007</vt:lpstr>
      <vt:lpstr>Machine-Level Programming I: Basics  15-213/14-513/15-513: Introduction to Computer Systems 4th Lecture,  January 26, 2023</vt:lpstr>
      <vt:lpstr>Announcements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2018 State of the Art: Coffee Lake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Assembly: Data Types</vt:lpstr>
      <vt:lpstr>PowerPoint Presentation</vt:lpstr>
      <vt:lpstr>x86-64 Integer Registers</vt:lpstr>
      <vt:lpstr>Some History: IA32 Registers</vt:lpstr>
      <vt:lpstr>Assembly: Operations</vt:lpstr>
      <vt:lpstr>PowerPoint Presentation</vt:lpstr>
      <vt:lpstr>Moving Data</vt:lpstr>
      <vt:lpstr>movq Operand Combinations</vt:lpstr>
      <vt:lpstr>Simple Memory Addressing Modes</vt:lpstr>
      <vt:lpstr>Example of Simple Addressing Modes</vt:lpstr>
      <vt:lpstr>Example of Simple Addressing Modes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Simple Memory Addressing Modes</vt:lpstr>
      <vt:lpstr>Complete 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Quiz Time!</vt:lpstr>
      <vt:lpstr>Some Arithmetic Operations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David Godbe Andersen</cp:lastModifiedBy>
  <cp:revision>749</cp:revision>
  <cp:lastPrinted>2011-09-12T20:37:42Z</cp:lastPrinted>
  <dcterms:created xsi:type="dcterms:W3CDTF">2012-09-11T15:51:41Z</dcterms:created>
  <dcterms:modified xsi:type="dcterms:W3CDTF">2023-01-28T00:39:47Z</dcterms:modified>
  <cp:category/>
</cp:coreProperties>
</file>