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8" r:id="rId2"/>
    <p:sldMasterId id="2147483772" r:id="rId3"/>
  </p:sldMasterIdLst>
  <p:notesMasterIdLst>
    <p:notesMasterId r:id="rId56"/>
  </p:notesMasterIdLst>
  <p:handoutMasterIdLst>
    <p:handoutMasterId r:id="rId57"/>
  </p:handoutMasterIdLst>
  <p:sldIdLst>
    <p:sldId id="542" r:id="rId4"/>
    <p:sldId id="616" r:id="rId5"/>
    <p:sldId id="710" r:id="rId6"/>
    <p:sldId id="618" r:id="rId7"/>
    <p:sldId id="619" r:id="rId8"/>
    <p:sldId id="620" r:id="rId9"/>
    <p:sldId id="621" r:id="rId10"/>
    <p:sldId id="622" r:id="rId11"/>
    <p:sldId id="625" r:id="rId12"/>
    <p:sldId id="626" r:id="rId13"/>
    <p:sldId id="629" r:id="rId14"/>
    <p:sldId id="630" r:id="rId15"/>
    <p:sldId id="631" r:id="rId16"/>
    <p:sldId id="632" r:id="rId17"/>
    <p:sldId id="633" r:id="rId18"/>
    <p:sldId id="634" r:id="rId19"/>
    <p:sldId id="635" r:id="rId20"/>
    <p:sldId id="636" r:id="rId21"/>
    <p:sldId id="637" r:id="rId22"/>
    <p:sldId id="638" r:id="rId23"/>
    <p:sldId id="639" r:id="rId24"/>
    <p:sldId id="640" r:id="rId25"/>
    <p:sldId id="641" r:id="rId26"/>
    <p:sldId id="642" r:id="rId27"/>
    <p:sldId id="713" r:id="rId28"/>
    <p:sldId id="714" r:id="rId29"/>
    <p:sldId id="647" r:id="rId30"/>
    <p:sldId id="715" r:id="rId31"/>
    <p:sldId id="716" r:id="rId32"/>
    <p:sldId id="651" r:id="rId33"/>
    <p:sldId id="649" r:id="rId34"/>
    <p:sldId id="653" r:id="rId35"/>
    <p:sldId id="717" r:id="rId36"/>
    <p:sldId id="648" r:id="rId37"/>
    <p:sldId id="718" r:id="rId38"/>
    <p:sldId id="719" r:id="rId39"/>
    <p:sldId id="698" r:id="rId40"/>
    <p:sldId id="680" r:id="rId41"/>
    <p:sldId id="702" r:id="rId42"/>
    <p:sldId id="688" r:id="rId43"/>
    <p:sldId id="720" r:id="rId44"/>
    <p:sldId id="721" r:id="rId45"/>
    <p:sldId id="722" r:id="rId46"/>
    <p:sldId id="723" r:id="rId47"/>
    <p:sldId id="724" r:id="rId48"/>
    <p:sldId id="731" r:id="rId49"/>
    <p:sldId id="725" r:id="rId50"/>
    <p:sldId id="726" r:id="rId51"/>
    <p:sldId id="727" r:id="rId52"/>
    <p:sldId id="728" r:id="rId53"/>
    <p:sldId id="729" r:id="rId54"/>
    <p:sldId id="730" r:id="rId55"/>
  </p:sldIdLst>
  <p:sldSz cx="9144000" cy="6858000" type="screen4x3"/>
  <p:notesSz cx="7302500" cy="9586913"/>
  <p:custDataLst>
    <p:tags r:id="rId58"/>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4074"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08147"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62222"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16295"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70369" algn="l" defTabSz="908147" rtl="0" eaLnBrk="1" latinLnBrk="0" hangingPunct="1">
      <a:defRPr sz="2400" b="1" kern="1200">
        <a:solidFill>
          <a:schemeClr val="tx1"/>
        </a:solidFill>
        <a:latin typeface="Arial Narrow" pitchFamily="34" charset="0"/>
        <a:ea typeface="+mn-ea"/>
        <a:cs typeface="+mn-cs"/>
      </a:defRPr>
    </a:lvl6pPr>
    <a:lvl7pPr marL="2724443" algn="l" defTabSz="908147" rtl="0" eaLnBrk="1" latinLnBrk="0" hangingPunct="1">
      <a:defRPr sz="2400" b="1" kern="1200">
        <a:solidFill>
          <a:schemeClr val="tx1"/>
        </a:solidFill>
        <a:latin typeface="Arial Narrow" pitchFamily="34" charset="0"/>
        <a:ea typeface="+mn-ea"/>
        <a:cs typeface="+mn-cs"/>
      </a:defRPr>
    </a:lvl7pPr>
    <a:lvl8pPr marL="3178518" algn="l" defTabSz="908147" rtl="0" eaLnBrk="1" latinLnBrk="0" hangingPunct="1">
      <a:defRPr sz="2400" b="1" kern="1200">
        <a:solidFill>
          <a:schemeClr val="tx1"/>
        </a:solidFill>
        <a:latin typeface="Arial Narrow" pitchFamily="34" charset="0"/>
        <a:ea typeface="+mn-ea"/>
        <a:cs typeface="+mn-cs"/>
      </a:defRPr>
    </a:lvl8pPr>
    <a:lvl9pPr marL="3632591" algn="l" defTabSz="908147"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0E0E0"/>
    <a:srgbClr val="990000"/>
    <a:srgbClr val="D5F1CF"/>
    <a:srgbClr val="F1C7C7"/>
    <a:srgbClr val="F6F5BD"/>
    <a:srgbClr val="EBAFAF"/>
    <a:srgbClr val="DB6F6F"/>
    <a:srgbClr val="E49494"/>
    <a:srgbClr val="D09E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47" autoAdjust="0"/>
    <p:restoredTop sz="94626" autoAdjust="0"/>
  </p:normalViewPr>
  <p:slideViewPr>
    <p:cSldViewPr snapToGrid="0">
      <p:cViewPr>
        <p:scale>
          <a:sx n="112" d="100"/>
          <a:sy n="112" d="100"/>
        </p:scale>
        <p:origin x="3320" y="1984"/>
      </p:cViewPr>
      <p:guideLst>
        <p:guide orient="horz" pos="2208"/>
        <p:guide pos="2880"/>
      </p:guideLst>
    </p:cSldViewPr>
  </p:slideViewPr>
  <p:notesTextViewPr>
    <p:cViewPr>
      <p:scale>
        <a:sx n="100" d="100"/>
        <a:sy n="100" d="100"/>
      </p:scale>
      <p:origin x="0" y="0"/>
    </p:cViewPr>
  </p:notesTextViewPr>
  <p:sorterViewPr>
    <p:cViewPr>
      <p:scale>
        <a:sx n="1" d="1"/>
        <a:sy n="1" d="1"/>
      </p:scale>
      <p:origin x="0" y="0"/>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Book%20HD:Users:bryant:Documents:Writings:Papers:moore-100:tcount-2015-09-0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0HD:Users:bryant:Documents:Writings:Papers:moore-100:tcount-2015-09-0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20HD:Users:bryant:Documents:Writings:Papers:moore-100:tcount-2015-09-0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ini%20HD:Users:bryant:Documents:Writings:Papers:moore-100:tcount-2015-09-06.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Mini%20HD:Users:bryant:Documents:Writings:Papers:moore-100:tcount-2015-09-06.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Mini%20HD:Users:bryant:Documents:Writings:Papers:moore-100:tcount-2015-09-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Transistor Count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1985</c:v>
                </c:pt>
                <c:pt idx="7">
                  <c:v>1989</c:v>
                </c:pt>
                <c:pt idx="8">
                  <c:v>1991</c:v>
                </c:pt>
                <c:pt idx="9">
                  <c:v>1993</c:v>
                </c:pt>
                <c:pt idx="10">
                  <c:v>1996</c:v>
                </c:pt>
                <c:pt idx="11">
                  <c:v>1997</c:v>
                </c:pt>
                <c:pt idx="12">
                  <c:v>1997</c:v>
                </c:pt>
                <c:pt idx="13">
                  <c:v>1998</c:v>
                </c:pt>
                <c:pt idx="14">
                  <c:v>1999</c:v>
                </c:pt>
                <c:pt idx="15">
                  <c:v>1999</c:v>
                </c:pt>
                <c:pt idx="16">
                  <c:v>1999</c:v>
                </c:pt>
                <c:pt idx="17">
                  <c:v>1999</c:v>
                </c:pt>
                <c:pt idx="18">
                  <c:v>2000</c:v>
                </c:pt>
                <c:pt idx="19">
                  <c:v>2000</c:v>
                </c:pt>
                <c:pt idx="20">
                  <c:v>2001</c:v>
                </c:pt>
                <c:pt idx="21">
                  <c:v>2002</c:v>
                </c:pt>
                <c:pt idx="22">
                  <c:v>2003</c:v>
                </c:pt>
                <c:pt idx="23">
                  <c:v>2003</c:v>
                </c:pt>
                <c:pt idx="24">
                  <c:v>2004</c:v>
                </c:pt>
                <c:pt idx="25">
                  <c:v>2005</c:v>
                </c:pt>
                <c:pt idx="26">
                  <c:v>2006</c:v>
                </c:pt>
                <c:pt idx="27">
                  <c:v>2006</c:v>
                </c:pt>
                <c:pt idx="28">
                  <c:v>2007</c:v>
                </c:pt>
                <c:pt idx="29">
                  <c:v>2007</c:v>
                </c:pt>
                <c:pt idx="30">
                  <c:v>2008</c:v>
                </c:pt>
                <c:pt idx="31" formatCode="0.00">
                  <c:v>17.535639892992979</c:v>
                </c:pt>
                <c:pt idx="32" formatCode="0.00">
                  <c:v>14.60964047443681</c:v>
                </c:pt>
                <c:pt idx="33" formatCode="0.00">
                  <c:v>14.60964047443681</c:v>
                </c:pt>
                <c:pt idx="34">
                  <c:v>2008</c:v>
                </c:pt>
                <c:pt idx="35">
                  <c:v>2008</c:v>
                </c:pt>
                <c:pt idx="36">
                  <c:v>2011</c:v>
                </c:pt>
                <c:pt idx="37">
                  <c:v>2012</c:v>
                </c:pt>
                <c:pt idx="38">
                  <c:v>2012</c:v>
                </c:pt>
                <c:pt idx="39">
                  <c:v>2014</c:v>
                </c:pt>
                <c:pt idx="40">
                  <c:v>2015</c:v>
                </c:pt>
              </c:numCache>
            </c:numRef>
          </c:xVal>
          <c:yVal>
            <c:numRef>
              <c:f>'By Class'!$Q$2:$Q$42</c:f>
              <c:numCache>
                <c:formatCode>General</c:formatCode>
                <c:ptCount val="41"/>
                <c:pt idx="0">
                  <c:v>6500</c:v>
                </c:pt>
                <c:pt idx="1">
                  <c:v>8500</c:v>
                </c:pt>
                <c:pt idx="2">
                  <c:v>29000</c:v>
                </c:pt>
                <c:pt idx="3">
                  <c:v>68000</c:v>
                </c:pt>
                <c:pt idx="4">
                  <c:v>55000</c:v>
                </c:pt>
                <c:pt idx="5">
                  <c:v>134000</c:v>
                </c:pt>
                <c:pt idx="6">
                  <c:v>275000</c:v>
                </c:pt>
                <c:pt idx="7">
                  <c:v>1180235</c:v>
                </c:pt>
                <c:pt idx="8">
                  <c:v>1350000</c:v>
                </c:pt>
                <c:pt idx="9">
                  <c:v>3100000</c:v>
                </c:pt>
                <c:pt idx="10">
                  <c:v>4300000</c:v>
                </c:pt>
                <c:pt idx="11">
                  <c:v>7500000</c:v>
                </c:pt>
                <c:pt idx="12">
                  <c:v>8800000</c:v>
                </c:pt>
                <c:pt idx="13">
                  <c:v>7500000</c:v>
                </c:pt>
                <c:pt idx="14">
                  <c:v>9500000</c:v>
                </c:pt>
                <c:pt idx="15">
                  <c:v>27400000</c:v>
                </c:pt>
                <c:pt idx="16">
                  <c:v>21300000</c:v>
                </c:pt>
                <c:pt idx="17">
                  <c:v>22000000</c:v>
                </c:pt>
                <c:pt idx="18">
                  <c:v>21000000</c:v>
                </c:pt>
                <c:pt idx="19">
                  <c:v>42000000</c:v>
                </c:pt>
                <c:pt idx="20">
                  <c:v>45000000</c:v>
                </c:pt>
                <c:pt idx="21">
                  <c:v>55000000</c:v>
                </c:pt>
                <c:pt idx="22">
                  <c:v>54300000</c:v>
                </c:pt>
                <c:pt idx="23">
                  <c:v>105900000</c:v>
                </c:pt>
                <c:pt idx="24">
                  <c:v>112000000</c:v>
                </c:pt>
                <c:pt idx="25">
                  <c:v>169000000</c:v>
                </c:pt>
                <c:pt idx="26">
                  <c:v>184000000</c:v>
                </c:pt>
                <c:pt idx="27">
                  <c:v>291000000</c:v>
                </c:pt>
                <c:pt idx="28">
                  <c:v>169000000</c:v>
                </c:pt>
                <c:pt idx="29">
                  <c:v>411000000</c:v>
                </c:pt>
                <c:pt idx="30">
                  <c:v>230000000</c:v>
                </c:pt>
                <c:pt idx="31">
                  <c:v>190000</c:v>
                </c:pt>
                <c:pt idx="32">
                  <c:v>25000</c:v>
                </c:pt>
                <c:pt idx="33">
                  <c:v>25000</c:v>
                </c:pt>
                <c:pt idx="34">
                  <c:v>731000000</c:v>
                </c:pt>
                <c:pt idx="35">
                  <c:v>758000000</c:v>
                </c:pt>
                <c:pt idx="36">
                  <c:v>1160000000</c:v>
                </c:pt>
                <c:pt idx="37">
                  <c:v>1303000000</c:v>
                </c:pt>
                <c:pt idx="38">
                  <c:v>1400000000</c:v>
                </c:pt>
                <c:pt idx="39">
                  <c:v>1400000000</c:v>
                </c:pt>
                <c:pt idx="40">
                  <c:v>1900000000</c:v>
                </c:pt>
              </c:numCache>
            </c:numRef>
          </c:yVal>
          <c:smooth val="0"/>
          <c:extLst>
            <c:ext xmlns:c16="http://schemas.microsoft.com/office/drawing/2014/chart" uri="{C3380CC4-5D6E-409C-BE32-E72D297353CC}">
              <c16:uniqueId val="{00000000-0021-B94E-87E3-484917CE2D8E}"/>
            </c:ext>
          </c:extLst>
        </c:ser>
        <c:ser>
          <c:idx val="1"/>
          <c:order val="1"/>
          <c:tx>
            <c:v>Embedded</c:v>
          </c:tx>
          <c:spPr>
            <a:ln w="47625">
              <a:noFill/>
            </a:ln>
          </c:spPr>
          <c:xVal>
            <c:numRef>
              <c:f>'By Class'!$M$43:$M$55</c:f>
              <c:numCache>
                <c:formatCode>0.00</c:formatCode>
                <c:ptCount val="13"/>
                <c:pt idx="0" formatCode="General">
                  <c:v>1971</c:v>
                </c:pt>
                <c:pt idx="1">
                  <c:v>24.575424759098901</c:v>
                </c:pt>
                <c:pt idx="2">
                  <c:v>31.482315354707421</c:v>
                </c:pt>
                <c:pt idx="3" formatCode="General">
                  <c:v>1972</c:v>
                </c:pt>
                <c:pt idx="4" formatCode="General">
                  <c:v>1974</c:v>
                </c:pt>
                <c:pt idx="5" formatCode="General">
                  <c:v>1974</c:v>
                </c:pt>
                <c:pt idx="6" formatCode="General">
                  <c:v>1974</c:v>
                </c:pt>
                <c:pt idx="7" formatCode="General">
                  <c:v>1975</c:v>
                </c:pt>
                <c:pt idx="8" formatCode="General">
                  <c:v>1978</c:v>
                </c:pt>
                <c:pt idx="9" formatCode="General">
                  <c:v>1981</c:v>
                </c:pt>
                <c:pt idx="10" formatCode="General">
                  <c:v>2008</c:v>
                </c:pt>
                <c:pt idx="11" formatCode="General">
                  <c:v>2013</c:v>
                </c:pt>
                <c:pt idx="12" formatCode="General">
                  <c:v>2014</c:v>
                </c:pt>
              </c:numCache>
            </c:numRef>
          </c:xVal>
          <c:yVal>
            <c:numRef>
              <c:f>'By Class'!$Q$43:$Q$55</c:f>
              <c:numCache>
                <c:formatCode>General</c:formatCode>
                <c:ptCount val="13"/>
                <c:pt idx="0">
                  <c:v>2300</c:v>
                </c:pt>
                <c:pt idx="1">
                  <c:v>25000000</c:v>
                </c:pt>
                <c:pt idx="2">
                  <c:v>3000000000</c:v>
                </c:pt>
                <c:pt idx="3">
                  <c:v>3500</c:v>
                </c:pt>
                <c:pt idx="4">
                  <c:v>4100</c:v>
                </c:pt>
                <c:pt idx="5">
                  <c:v>4500</c:v>
                </c:pt>
                <c:pt idx="6">
                  <c:v>5000</c:v>
                </c:pt>
                <c:pt idx="7">
                  <c:v>3510</c:v>
                </c:pt>
                <c:pt idx="8">
                  <c:v>9000</c:v>
                </c:pt>
                <c:pt idx="9">
                  <c:v>11500</c:v>
                </c:pt>
                <c:pt idx="10">
                  <c:v>47000000</c:v>
                </c:pt>
                <c:pt idx="11">
                  <c:v>1000000000</c:v>
                </c:pt>
                <c:pt idx="12">
                  <c:v>2000000000</c:v>
                </c:pt>
              </c:numCache>
            </c:numRef>
          </c:yVal>
          <c:smooth val="0"/>
          <c:extLst>
            <c:ext xmlns:c16="http://schemas.microsoft.com/office/drawing/2014/chart" uri="{C3380CC4-5D6E-409C-BE32-E72D297353CC}">
              <c16:uniqueId val="{00000001-0021-B94E-87E3-484917CE2D8E}"/>
            </c:ext>
          </c:extLst>
        </c:ser>
        <c:ser>
          <c:idx val="2"/>
          <c:order val="2"/>
          <c:tx>
            <c:v>GPU</c:v>
          </c:tx>
          <c:spPr>
            <a:ln w="47625">
              <a:noFill/>
            </a:ln>
          </c:spPr>
          <c:marker>
            <c:spPr>
              <a:solidFill>
                <a:srgbClr val="FFFF00"/>
              </a:solidFill>
            </c:spPr>
          </c:marker>
          <c:xVal>
            <c:numRef>
              <c:f>'By Class'!$M$56:$M$89</c:f>
              <c:numCache>
                <c:formatCode>General</c:formatCode>
                <c:ptCount val="34"/>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numCache>
            </c:numRef>
          </c:xVal>
          <c:yVal>
            <c:numRef>
              <c:f>'By Class'!$Q$56:$Q$89</c:f>
              <c:numCache>
                <c:formatCode>General</c:formatCode>
                <c:ptCount val="34"/>
                <c:pt idx="0">
                  <c:v>3500000</c:v>
                </c:pt>
                <c:pt idx="1">
                  <c:v>8000000</c:v>
                </c:pt>
                <c:pt idx="2">
                  <c:v>23000000</c:v>
                </c:pt>
                <c:pt idx="3">
                  <c:v>20000000</c:v>
                </c:pt>
                <c:pt idx="4">
                  <c:v>25000000</c:v>
                </c:pt>
                <c:pt idx="5">
                  <c:v>30000000</c:v>
                </c:pt>
                <c:pt idx="6">
                  <c:v>57000000</c:v>
                </c:pt>
                <c:pt idx="7">
                  <c:v>60000000</c:v>
                </c:pt>
                <c:pt idx="8">
                  <c:v>63000000</c:v>
                </c:pt>
                <c:pt idx="9">
                  <c:v>107000000</c:v>
                </c:pt>
                <c:pt idx="10">
                  <c:v>117000000</c:v>
                </c:pt>
                <c:pt idx="11">
                  <c:v>135000000</c:v>
                </c:pt>
                <c:pt idx="12">
                  <c:v>160000000</c:v>
                </c:pt>
                <c:pt idx="13">
                  <c:v>222000000</c:v>
                </c:pt>
                <c:pt idx="14">
                  <c:v>303000000</c:v>
                </c:pt>
                <c:pt idx="15">
                  <c:v>321000000</c:v>
                </c:pt>
                <c:pt idx="16">
                  <c:v>241000000</c:v>
                </c:pt>
                <c:pt idx="17">
                  <c:v>384000000</c:v>
                </c:pt>
                <c:pt idx="18">
                  <c:v>681000000</c:v>
                </c:pt>
                <c:pt idx="19">
                  <c:v>700000000</c:v>
                </c:pt>
                <c:pt idx="20">
                  <c:v>754000000</c:v>
                </c:pt>
                <c:pt idx="21">
                  <c:v>959000000</c:v>
                </c:pt>
                <c:pt idx="22">
                  <c:v>1400000000</c:v>
                </c:pt>
                <c:pt idx="23">
                  <c:v>2154000000</c:v>
                </c:pt>
                <c:pt idx="24">
                  <c:v>2640000000</c:v>
                </c:pt>
                <c:pt idx="25">
                  <c:v>3200000000</c:v>
                </c:pt>
                <c:pt idx="26">
                  <c:v>3000000000</c:v>
                </c:pt>
                <c:pt idx="27">
                  <c:v>4312711873</c:v>
                </c:pt>
                <c:pt idx="28">
                  <c:v>3540000000</c:v>
                </c:pt>
                <c:pt idx="29">
                  <c:v>7080000000</c:v>
                </c:pt>
                <c:pt idx="30">
                  <c:v>5000000000</c:v>
                </c:pt>
                <c:pt idx="31">
                  <c:v>6300000000</c:v>
                </c:pt>
                <c:pt idx="32">
                  <c:v>5200000000</c:v>
                </c:pt>
                <c:pt idx="33">
                  <c:v>8100000000</c:v>
                </c:pt>
              </c:numCache>
            </c:numRef>
          </c:yVal>
          <c:smooth val="0"/>
          <c:extLst>
            <c:ext xmlns:c16="http://schemas.microsoft.com/office/drawing/2014/chart" uri="{C3380CC4-5D6E-409C-BE32-E72D297353CC}">
              <c16:uniqueId val="{00000002-0021-B94E-87E3-484917CE2D8E}"/>
            </c:ext>
          </c:extLst>
        </c:ser>
        <c:ser>
          <c:idx val="3"/>
          <c:order val="3"/>
          <c:tx>
            <c:v>Server</c:v>
          </c:tx>
          <c:spPr>
            <a:ln w="47625">
              <a:noFill/>
            </a:ln>
          </c:spPr>
          <c:xVal>
            <c:numRef>
              <c:f>'By Class'!$M$90:$M$117</c:f>
              <c:numCache>
                <c:formatCode>General</c:formatCode>
                <c:ptCount val="28"/>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formatCode="0.00">
                  <c:v>32.219280948873617</c:v>
                </c:pt>
                <c:pt idx="26">
                  <c:v>2014</c:v>
                </c:pt>
                <c:pt idx="27">
                  <c:v>2015</c:v>
                </c:pt>
              </c:numCache>
            </c:numRef>
          </c:xVal>
          <c:yVal>
            <c:numRef>
              <c:f>'By Class'!$Q$90:$Q$117</c:f>
              <c:numCache>
                <c:formatCode>General</c:formatCode>
                <c:ptCount val="28"/>
                <c:pt idx="0">
                  <c:v>5500000</c:v>
                </c:pt>
                <c:pt idx="1">
                  <c:v>220000000</c:v>
                </c:pt>
                <c:pt idx="2">
                  <c:v>410000000</c:v>
                </c:pt>
                <c:pt idx="3">
                  <c:v>592000000</c:v>
                </c:pt>
                <c:pt idx="4">
                  <c:v>1700000000</c:v>
                </c:pt>
                <c:pt idx="5">
                  <c:v>463000000</c:v>
                </c:pt>
                <c:pt idx="6">
                  <c:v>789000000</c:v>
                </c:pt>
                <c:pt idx="7">
                  <c:v>1900000000</c:v>
                </c:pt>
                <c:pt idx="8">
                  <c:v>904000000</c:v>
                </c:pt>
                <c:pt idx="9">
                  <c:v>1000000000</c:v>
                </c:pt>
                <c:pt idx="10">
                  <c:v>1170000000</c:v>
                </c:pt>
                <c:pt idx="11">
                  <c:v>1200000000</c:v>
                </c:pt>
                <c:pt idx="12">
                  <c:v>1400000000</c:v>
                </c:pt>
                <c:pt idx="13">
                  <c:v>2000000000</c:v>
                </c:pt>
                <c:pt idx="14">
                  <c:v>2300000000</c:v>
                </c:pt>
                <c:pt idx="15">
                  <c:v>2270000000</c:v>
                </c:pt>
                <c:pt idx="16">
                  <c:v>2600000000</c:v>
                </c:pt>
                <c:pt idx="17">
                  <c:v>1200000000</c:v>
                </c:pt>
                <c:pt idx="18">
                  <c:v>2100000000</c:v>
                </c:pt>
                <c:pt idx="19">
                  <c:v>2750000000</c:v>
                </c:pt>
                <c:pt idx="20">
                  <c:v>3100000000</c:v>
                </c:pt>
                <c:pt idx="21">
                  <c:v>1860000000</c:v>
                </c:pt>
                <c:pt idx="22">
                  <c:v>4200000000</c:v>
                </c:pt>
                <c:pt idx="23">
                  <c:v>2600000000</c:v>
                </c:pt>
                <c:pt idx="24">
                  <c:v>4310000000</c:v>
                </c:pt>
                <c:pt idx="25">
                  <c:v>5000000000</c:v>
                </c:pt>
                <c:pt idx="26">
                  <c:v>5560000000</c:v>
                </c:pt>
                <c:pt idx="27">
                  <c:v>3990000000</c:v>
                </c:pt>
              </c:numCache>
            </c:numRef>
          </c:yVal>
          <c:smooth val="0"/>
          <c:extLst>
            <c:ext xmlns:c16="http://schemas.microsoft.com/office/drawing/2014/chart" uri="{C3380CC4-5D6E-409C-BE32-E72D297353CC}">
              <c16:uniqueId val="{00000003-0021-B94E-87E3-484917CE2D8E}"/>
            </c:ext>
          </c:extLst>
        </c:ser>
        <c:ser>
          <c:idx val="4"/>
          <c:order val="4"/>
          <c:tx>
            <c:v>General Trend</c:v>
          </c:tx>
          <c:spPr>
            <a:ln>
              <a:solidFill>
                <a:schemeClr val="accent4">
                  <a:lumMod val="90000"/>
                  <a:lumOff val="10000"/>
                </a:schemeClr>
              </a:solidFill>
            </a:ln>
          </c:spPr>
          <c:marker>
            <c:symbol val="none"/>
          </c:marker>
          <c:xVal>
            <c:numRef>
              <c:f>'By Class'!$A$122:$A$123</c:f>
              <c:numCache>
                <c:formatCode>General</c:formatCode>
                <c:ptCount val="2"/>
                <c:pt idx="0">
                  <c:v>1970</c:v>
                </c:pt>
                <c:pt idx="1">
                  <c:v>2015</c:v>
                </c:pt>
              </c:numCache>
            </c:numRef>
          </c:xVal>
          <c:yVal>
            <c:numRef>
              <c:f>'By Class'!$B$122:$B$123</c:f>
              <c:numCache>
                <c:formatCode>0.00E+00</c:formatCode>
                <c:ptCount val="2"/>
                <c:pt idx="0">
                  <c:v>887.36826231594455</c:v>
                </c:pt>
                <c:pt idx="1">
                  <c:v>7064171172.8161402</c:v>
                </c:pt>
              </c:numCache>
            </c:numRef>
          </c:yVal>
          <c:smooth val="0"/>
          <c:extLst>
            <c:ext xmlns:c16="http://schemas.microsoft.com/office/drawing/2014/chart" uri="{C3380CC4-5D6E-409C-BE32-E72D297353CC}">
              <c16:uniqueId val="{00000004-0021-B94E-87E3-484917CE2D8E}"/>
            </c:ext>
          </c:extLst>
        </c:ser>
        <c:ser>
          <c:idx val="6"/>
          <c:order val="5"/>
          <c:tx>
            <c:v>Moore's Prediction</c:v>
          </c:tx>
          <c:spPr>
            <a:ln>
              <a:solidFill>
                <a:schemeClr val="accent3">
                  <a:lumMod val="50000"/>
                </a:schemeClr>
              </a:solidFill>
            </a:ln>
          </c:spPr>
          <c:marker>
            <c:symbol val="none"/>
          </c:marker>
          <c:xVal>
            <c:numRef>
              <c:f>'By Class'!$A$122:$A$123</c:f>
              <c:numCache>
                <c:formatCode>General</c:formatCode>
                <c:ptCount val="2"/>
                <c:pt idx="0">
                  <c:v>1970</c:v>
                </c:pt>
                <c:pt idx="1">
                  <c:v>2015</c:v>
                </c:pt>
              </c:numCache>
            </c:numRef>
          </c:xVal>
          <c:yVal>
            <c:numRef>
              <c:f>'By Class'!$D$122:$D$123</c:f>
              <c:numCache>
                <c:formatCode>0.00E+00</c:formatCode>
                <c:ptCount val="2"/>
                <c:pt idx="0">
                  <c:v>282.84271247461902</c:v>
                </c:pt>
                <c:pt idx="1">
                  <c:v>1677721600</c:v>
                </c:pt>
              </c:numCache>
            </c:numRef>
          </c:yVal>
          <c:smooth val="0"/>
          <c:extLst>
            <c:ext xmlns:c16="http://schemas.microsoft.com/office/drawing/2014/chart" uri="{C3380CC4-5D6E-409C-BE32-E72D297353CC}">
              <c16:uniqueId val="{00000005-0021-B94E-87E3-484917CE2D8E}"/>
            </c:ext>
          </c:extLst>
        </c:ser>
        <c:dLbls>
          <c:showLegendKey val="0"/>
          <c:showVal val="0"/>
          <c:showCatName val="0"/>
          <c:showSerName val="0"/>
          <c:showPercent val="0"/>
          <c:showBubbleSize val="0"/>
        </c:dLbls>
        <c:axId val="2082212552"/>
        <c:axId val="2082250536"/>
      </c:scatterChart>
      <c:valAx>
        <c:axId val="2082212552"/>
        <c:scaling>
          <c:orientation val="minMax"/>
          <c:max val="2015"/>
          <c:min val="1970"/>
        </c:scaling>
        <c:delete val="0"/>
        <c:axPos val="b"/>
        <c:title>
          <c:tx>
            <c:rich>
              <a:bodyPr/>
              <a:lstStyle/>
              <a:p>
                <a:pPr>
                  <a:defRPr/>
                </a:pPr>
                <a:r>
                  <a:rPr lang="en-US"/>
                  <a:t>Year</a:t>
                </a:r>
              </a:p>
            </c:rich>
          </c:tx>
          <c:overlay val="0"/>
        </c:title>
        <c:numFmt formatCode="General" sourceLinked="1"/>
        <c:majorTickMark val="cross"/>
        <c:minorTickMark val="cross"/>
        <c:tickLblPos val="nextTo"/>
        <c:crossAx val="2082250536"/>
        <c:crosses val="autoZero"/>
        <c:crossBetween val="midCat"/>
      </c:valAx>
      <c:valAx>
        <c:axId val="2082250536"/>
        <c:scaling>
          <c:logBase val="10"/>
          <c:orientation val="minMax"/>
          <c:min val="1000"/>
        </c:scaling>
        <c:delete val="0"/>
        <c:axPos val="l"/>
        <c:majorGridlines/>
        <c:title>
          <c:tx>
            <c:rich>
              <a:bodyPr/>
              <a:lstStyle/>
              <a:p>
                <a:pPr>
                  <a:defRPr/>
                </a:pPr>
                <a:r>
                  <a:rPr lang="en-US"/>
                  <a:t>Transistors</a:t>
                </a:r>
              </a:p>
            </c:rich>
          </c:tx>
          <c:overlay val="0"/>
        </c:title>
        <c:numFmt formatCode="0.E+00" sourceLinked="0"/>
        <c:majorTickMark val="none"/>
        <c:minorTickMark val="none"/>
        <c:tickLblPos val="nextTo"/>
        <c:crossAx val="2082212552"/>
        <c:crosses val="autoZero"/>
        <c:crossBetween val="midCat"/>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Area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1985</c:v>
                </c:pt>
                <c:pt idx="7">
                  <c:v>1989</c:v>
                </c:pt>
                <c:pt idx="8">
                  <c:v>1991</c:v>
                </c:pt>
                <c:pt idx="9">
                  <c:v>1993</c:v>
                </c:pt>
                <c:pt idx="10">
                  <c:v>1996</c:v>
                </c:pt>
                <c:pt idx="11">
                  <c:v>1997</c:v>
                </c:pt>
                <c:pt idx="12">
                  <c:v>1997</c:v>
                </c:pt>
                <c:pt idx="13">
                  <c:v>1998</c:v>
                </c:pt>
                <c:pt idx="14">
                  <c:v>1999</c:v>
                </c:pt>
                <c:pt idx="15">
                  <c:v>1999</c:v>
                </c:pt>
                <c:pt idx="16">
                  <c:v>1999</c:v>
                </c:pt>
                <c:pt idx="17">
                  <c:v>1999</c:v>
                </c:pt>
                <c:pt idx="18">
                  <c:v>2000</c:v>
                </c:pt>
                <c:pt idx="19">
                  <c:v>2000</c:v>
                </c:pt>
                <c:pt idx="20">
                  <c:v>2001</c:v>
                </c:pt>
                <c:pt idx="21">
                  <c:v>2002</c:v>
                </c:pt>
                <c:pt idx="22">
                  <c:v>2003</c:v>
                </c:pt>
                <c:pt idx="23">
                  <c:v>2003</c:v>
                </c:pt>
                <c:pt idx="24">
                  <c:v>2004</c:v>
                </c:pt>
                <c:pt idx="25">
                  <c:v>2005</c:v>
                </c:pt>
                <c:pt idx="26">
                  <c:v>2006</c:v>
                </c:pt>
                <c:pt idx="27">
                  <c:v>2006</c:v>
                </c:pt>
                <c:pt idx="28">
                  <c:v>2007</c:v>
                </c:pt>
                <c:pt idx="29">
                  <c:v>2007</c:v>
                </c:pt>
                <c:pt idx="30">
                  <c:v>2008</c:v>
                </c:pt>
                <c:pt idx="31" formatCode="0.00">
                  <c:v>17.535639892992979</c:v>
                </c:pt>
                <c:pt idx="32" formatCode="0.00">
                  <c:v>14.60964047443681</c:v>
                </c:pt>
                <c:pt idx="33" formatCode="0.00">
                  <c:v>14.60964047443681</c:v>
                </c:pt>
                <c:pt idx="34">
                  <c:v>2008</c:v>
                </c:pt>
                <c:pt idx="35">
                  <c:v>2008</c:v>
                </c:pt>
                <c:pt idx="36">
                  <c:v>2011</c:v>
                </c:pt>
                <c:pt idx="37">
                  <c:v>2012</c:v>
                </c:pt>
                <c:pt idx="38">
                  <c:v>2012</c:v>
                </c:pt>
                <c:pt idx="39">
                  <c:v>2014</c:v>
                </c:pt>
                <c:pt idx="40">
                  <c:v>2015</c:v>
                </c:pt>
              </c:numCache>
            </c:numRef>
          </c:xVal>
          <c:yVal>
            <c:numRef>
              <c:f>'By Class'!$P$2:$P$42</c:f>
              <c:numCache>
                <c:formatCode>General</c:formatCode>
                <c:ptCount val="41"/>
                <c:pt idx="0">
                  <c:v>20</c:v>
                </c:pt>
                <c:pt idx="1">
                  <c:v>18</c:v>
                </c:pt>
                <c:pt idx="2">
                  <c:v>33</c:v>
                </c:pt>
                <c:pt idx="3">
                  <c:v>44</c:v>
                </c:pt>
                <c:pt idx="4">
                  <c:v>60</c:v>
                </c:pt>
                <c:pt idx="5">
                  <c:v>49</c:v>
                </c:pt>
                <c:pt idx="6">
                  <c:v>104</c:v>
                </c:pt>
                <c:pt idx="7">
                  <c:v>173</c:v>
                </c:pt>
                <c:pt idx="8">
                  <c:v>213</c:v>
                </c:pt>
                <c:pt idx="9">
                  <c:v>294</c:v>
                </c:pt>
                <c:pt idx="10">
                  <c:v>251</c:v>
                </c:pt>
                <c:pt idx="11">
                  <c:v>195</c:v>
                </c:pt>
                <c:pt idx="12">
                  <c:v>162</c:v>
                </c:pt>
                <c:pt idx="13">
                  <c:v>113</c:v>
                </c:pt>
                <c:pt idx="14">
                  <c:v>128</c:v>
                </c:pt>
                <c:pt idx="15">
                  <c:v>180</c:v>
                </c:pt>
                <c:pt idx="16">
                  <c:v>118</c:v>
                </c:pt>
                <c:pt idx="17">
                  <c:v>184</c:v>
                </c:pt>
                <c:pt idx="18">
                  <c:v>80</c:v>
                </c:pt>
                <c:pt idx="19">
                  <c:v>217</c:v>
                </c:pt>
                <c:pt idx="20">
                  <c:v>81</c:v>
                </c:pt>
                <c:pt idx="21">
                  <c:v>145</c:v>
                </c:pt>
                <c:pt idx="22">
                  <c:v>101</c:v>
                </c:pt>
                <c:pt idx="23">
                  <c:v>193</c:v>
                </c:pt>
                <c:pt idx="24">
                  <c:v>110</c:v>
                </c:pt>
                <c:pt idx="25">
                  <c:v>143</c:v>
                </c:pt>
                <c:pt idx="26">
                  <c:v>90</c:v>
                </c:pt>
                <c:pt idx="27">
                  <c:v>143</c:v>
                </c:pt>
                <c:pt idx="28">
                  <c:v>111</c:v>
                </c:pt>
                <c:pt idx="29">
                  <c:v>107</c:v>
                </c:pt>
                <c:pt idx="30">
                  <c:v>83</c:v>
                </c:pt>
                <c:pt idx="31">
                  <c:v>85</c:v>
                </c:pt>
                <c:pt idx="32">
                  <c:v>50</c:v>
                </c:pt>
                <c:pt idx="33">
                  <c:v>30</c:v>
                </c:pt>
                <c:pt idx="34">
                  <c:v>263</c:v>
                </c:pt>
                <c:pt idx="35">
                  <c:v>258</c:v>
                </c:pt>
                <c:pt idx="36">
                  <c:v>216</c:v>
                </c:pt>
                <c:pt idx="37">
                  <c:v>246</c:v>
                </c:pt>
                <c:pt idx="38">
                  <c:v>160</c:v>
                </c:pt>
                <c:pt idx="39">
                  <c:v>177</c:v>
                </c:pt>
                <c:pt idx="40">
                  <c:v>133</c:v>
                </c:pt>
              </c:numCache>
            </c:numRef>
          </c:yVal>
          <c:smooth val="0"/>
          <c:extLst>
            <c:ext xmlns:c16="http://schemas.microsoft.com/office/drawing/2014/chart" uri="{C3380CC4-5D6E-409C-BE32-E72D297353CC}">
              <c16:uniqueId val="{00000000-98A7-7442-9335-E3162E6E3222}"/>
            </c:ext>
          </c:extLst>
        </c:ser>
        <c:ser>
          <c:idx val="1"/>
          <c:order val="1"/>
          <c:tx>
            <c:v>Embedded</c:v>
          </c:tx>
          <c:spPr>
            <a:ln w="47625">
              <a:noFill/>
            </a:ln>
          </c:spPr>
          <c:xVal>
            <c:numRef>
              <c:f>'By Class'!$M$43:$M$55</c:f>
              <c:numCache>
                <c:formatCode>0.00</c:formatCode>
                <c:ptCount val="13"/>
                <c:pt idx="0" formatCode="General">
                  <c:v>1971</c:v>
                </c:pt>
                <c:pt idx="1">
                  <c:v>24.575424759098901</c:v>
                </c:pt>
                <c:pt idx="2">
                  <c:v>31.482315354707421</c:v>
                </c:pt>
                <c:pt idx="3" formatCode="General">
                  <c:v>1972</c:v>
                </c:pt>
                <c:pt idx="4" formatCode="General">
                  <c:v>1974</c:v>
                </c:pt>
                <c:pt idx="5" formatCode="General">
                  <c:v>1974</c:v>
                </c:pt>
                <c:pt idx="6" formatCode="General">
                  <c:v>1974</c:v>
                </c:pt>
                <c:pt idx="7" formatCode="General">
                  <c:v>1975</c:v>
                </c:pt>
                <c:pt idx="8" formatCode="General">
                  <c:v>1978</c:v>
                </c:pt>
                <c:pt idx="9" formatCode="General">
                  <c:v>1981</c:v>
                </c:pt>
                <c:pt idx="10" formatCode="General">
                  <c:v>2008</c:v>
                </c:pt>
                <c:pt idx="11" formatCode="General">
                  <c:v>2013</c:v>
                </c:pt>
                <c:pt idx="12" formatCode="General">
                  <c:v>2014</c:v>
                </c:pt>
              </c:numCache>
            </c:numRef>
          </c:xVal>
          <c:yVal>
            <c:numRef>
              <c:f>'By Class'!$P$43:$P$55</c:f>
              <c:numCache>
                <c:formatCode>General</c:formatCode>
                <c:ptCount val="13"/>
                <c:pt idx="0">
                  <c:v>12</c:v>
                </c:pt>
                <c:pt idx="1">
                  <c:v>50</c:v>
                </c:pt>
                <c:pt idx="2">
                  <c:v>128</c:v>
                </c:pt>
                <c:pt idx="3">
                  <c:v>14</c:v>
                </c:pt>
                <c:pt idx="4">
                  <c:v>16</c:v>
                </c:pt>
                <c:pt idx="5">
                  <c:v>20</c:v>
                </c:pt>
                <c:pt idx="6">
                  <c:v>27</c:v>
                </c:pt>
                <c:pt idx="7">
                  <c:v>21</c:v>
                </c:pt>
                <c:pt idx="8">
                  <c:v>21</c:v>
                </c:pt>
                <c:pt idx="9">
                  <c:v>6</c:v>
                </c:pt>
                <c:pt idx="10">
                  <c:v>24</c:v>
                </c:pt>
                <c:pt idx="11">
                  <c:v>102</c:v>
                </c:pt>
                <c:pt idx="12">
                  <c:v>89</c:v>
                </c:pt>
              </c:numCache>
            </c:numRef>
          </c:yVal>
          <c:smooth val="0"/>
          <c:extLst>
            <c:ext xmlns:c16="http://schemas.microsoft.com/office/drawing/2014/chart" uri="{C3380CC4-5D6E-409C-BE32-E72D297353CC}">
              <c16:uniqueId val="{00000001-98A7-7442-9335-E3162E6E3222}"/>
            </c:ext>
          </c:extLst>
        </c:ser>
        <c:ser>
          <c:idx val="2"/>
          <c:order val="2"/>
          <c:tx>
            <c:v>GPU</c:v>
          </c:tx>
          <c:spPr>
            <a:ln w="47625">
              <a:noFill/>
            </a:ln>
          </c:spPr>
          <c:marker>
            <c:symbol val="triangle"/>
            <c:size val="9"/>
            <c:spPr>
              <a:solidFill>
                <a:srgbClr val="FFFF00"/>
              </a:solidFill>
            </c:spPr>
          </c:marker>
          <c:xVal>
            <c:numRef>
              <c:f>'By Class'!$M$56:$M$89</c:f>
              <c:numCache>
                <c:formatCode>General</c:formatCode>
                <c:ptCount val="34"/>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numCache>
            </c:numRef>
          </c:xVal>
          <c:yVal>
            <c:numRef>
              <c:f>'By Class'!$P$56:$P$89</c:f>
              <c:numCache>
                <c:formatCode>General</c:formatCode>
                <c:ptCount val="34"/>
                <c:pt idx="0">
                  <c:v>90</c:v>
                </c:pt>
                <c:pt idx="1">
                  <c:v>70</c:v>
                </c:pt>
                <c:pt idx="2">
                  <c:v>111</c:v>
                </c:pt>
                <c:pt idx="3">
                  <c:v>65</c:v>
                </c:pt>
                <c:pt idx="4">
                  <c:v>81</c:v>
                </c:pt>
                <c:pt idx="5">
                  <c:v>97</c:v>
                </c:pt>
                <c:pt idx="6">
                  <c:v>128</c:v>
                </c:pt>
                <c:pt idx="7">
                  <c:v>68</c:v>
                </c:pt>
                <c:pt idx="8">
                  <c:v>142</c:v>
                </c:pt>
                <c:pt idx="9">
                  <c:v>218</c:v>
                </c:pt>
                <c:pt idx="10">
                  <c:v>218</c:v>
                </c:pt>
                <c:pt idx="11">
                  <c:v>207</c:v>
                </c:pt>
                <c:pt idx="12">
                  <c:v>297</c:v>
                </c:pt>
                <c:pt idx="13">
                  <c:v>305</c:v>
                </c:pt>
                <c:pt idx="14">
                  <c:v>333</c:v>
                </c:pt>
                <c:pt idx="15">
                  <c:v>288</c:v>
                </c:pt>
                <c:pt idx="16">
                  <c:v>221</c:v>
                </c:pt>
                <c:pt idx="17">
                  <c:v>352</c:v>
                </c:pt>
                <c:pt idx="18">
                  <c:v>480</c:v>
                </c:pt>
                <c:pt idx="19">
                  <c:v>420</c:v>
                </c:pt>
                <c:pt idx="20">
                  <c:v>324</c:v>
                </c:pt>
                <c:pt idx="21">
                  <c:v>282</c:v>
                </c:pt>
                <c:pt idx="22">
                  <c:v>576</c:v>
                </c:pt>
                <c:pt idx="23">
                  <c:v>334</c:v>
                </c:pt>
                <c:pt idx="24">
                  <c:v>389</c:v>
                </c:pt>
                <c:pt idx="25">
                  <c:v>526</c:v>
                </c:pt>
                <c:pt idx="26">
                  <c:v>520</c:v>
                </c:pt>
                <c:pt idx="27">
                  <c:v>365</c:v>
                </c:pt>
                <c:pt idx="28">
                  <c:v>294</c:v>
                </c:pt>
                <c:pt idx="29">
                  <c:v>561</c:v>
                </c:pt>
                <c:pt idx="30">
                  <c:v>363</c:v>
                </c:pt>
                <c:pt idx="31">
                  <c:v>438</c:v>
                </c:pt>
                <c:pt idx="32">
                  <c:v>398</c:v>
                </c:pt>
                <c:pt idx="33">
                  <c:v>601</c:v>
                </c:pt>
              </c:numCache>
            </c:numRef>
          </c:yVal>
          <c:smooth val="0"/>
          <c:extLst>
            <c:ext xmlns:c16="http://schemas.microsoft.com/office/drawing/2014/chart" uri="{C3380CC4-5D6E-409C-BE32-E72D297353CC}">
              <c16:uniqueId val="{00000002-98A7-7442-9335-E3162E6E3222}"/>
            </c:ext>
          </c:extLst>
        </c:ser>
        <c:ser>
          <c:idx val="3"/>
          <c:order val="3"/>
          <c:tx>
            <c:v>Server</c:v>
          </c:tx>
          <c:spPr>
            <a:ln w="47625">
              <a:noFill/>
            </a:ln>
          </c:spPr>
          <c:xVal>
            <c:numRef>
              <c:f>'By Class'!$M$90:$M$117</c:f>
              <c:numCache>
                <c:formatCode>General</c:formatCode>
                <c:ptCount val="28"/>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formatCode="0.00">
                  <c:v>32.219280948873617</c:v>
                </c:pt>
                <c:pt idx="26">
                  <c:v>2014</c:v>
                </c:pt>
                <c:pt idx="27">
                  <c:v>2015</c:v>
                </c:pt>
              </c:numCache>
            </c:numRef>
          </c:xVal>
          <c:yVal>
            <c:numRef>
              <c:f>'By Class'!$P$90:$P$117</c:f>
              <c:numCache>
                <c:formatCode>General</c:formatCode>
                <c:ptCount val="28"/>
                <c:pt idx="0">
                  <c:v>307</c:v>
                </c:pt>
                <c:pt idx="1">
                  <c:v>421</c:v>
                </c:pt>
                <c:pt idx="2">
                  <c:v>374</c:v>
                </c:pt>
                <c:pt idx="3">
                  <c:v>432</c:v>
                </c:pt>
                <c:pt idx="4">
                  <c:v>596</c:v>
                </c:pt>
                <c:pt idx="5">
                  <c:v>283</c:v>
                </c:pt>
                <c:pt idx="6">
                  <c:v>341</c:v>
                </c:pt>
                <c:pt idx="7">
                  <c:v>503</c:v>
                </c:pt>
                <c:pt idx="8">
                  <c:v>346</c:v>
                </c:pt>
                <c:pt idx="9">
                  <c:v>377</c:v>
                </c:pt>
                <c:pt idx="10">
                  <c:v>240</c:v>
                </c:pt>
                <c:pt idx="11">
                  <c:v>567</c:v>
                </c:pt>
                <c:pt idx="12">
                  <c:v>512</c:v>
                </c:pt>
                <c:pt idx="13">
                  <c:v>699</c:v>
                </c:pt>
                <c:pt idx="14">
                  <c:v>684</c:v>
                </c:pt>
                <c:pt idx="15">
                  <c:v>434</c:v>
                </c:pt>
                <c:pt idx="16">
                  <c:v>512</c:v>
                </c:pt>
                <c:pt idx="17">
                  <c:v>315</c:v>
                </c:pt>
                <c:pt idx="18">
                  <c:v>567</c:v>
                </c:pt>
                <c:pt idx="19">
                  <c:v>597</c:v>
                </c:pt>
                <c:pt idx="20">
                  <c:v>544</c:v>
                </c:pt>
                <c:pt idx="21">
                  <c:v>256</c:v>
                </c:pt>
                <c:pt idx="22">
                  <c:v>650</c:v>
                </c:pt>
                <c:pt idx="23">
                  <c:v>355</c:v>
                </c:pt>
                <c:pt idx="24">
                  <c:v>541</c:v>
                </c:pt>
                <c:pt idx="25">
                  <c:v>541</c:v>
                </c:pt>
                <c:pt idx="26">
                  <c:v>661</c:v>
                </c:pt>
                <c:pt idx="27">
                  <c:v>678</c:v>
                </c:pt>
              </c:numCache>
            </c:numRef>
          </c:yVal>
          <c:smooth val="0"/>
          <c:extLst>
            <c:ext xmlns:c16="http://schemas.microsoft.com/office/drawing/2014/chart" uri="{C3380CC4-5D6E-409C-BE32-E72D297353CC}">
              <c16:uniqueId val="{00000003-98A7-7442-9335-E3162E6E3222}"/>
            </c:ext>
          </c:extLst>
        </c:ser>
        <c:ser>
          <c:idx val="4"/>
          <c:order val="4"/>
          <c:tx>
            <c:v>Trend</c:v>
          </c:tx>
          <c:marker>
            <c:symbol val="none"/>
          </c:marker>
          <c:xVal>
            <c:numRef>
              <c:f>Entry!$P$2:$P$3</c:f>
              <c:numCache>
                <c:formatCode>0.00</c:formatCode>
                <c:ptCount val="2"/>
                <c:pt idx="0">
                  <c:v>1970</c:v>
                </c:pt>
                <c:pt idx="1">
                  <c:v>2015</c:v>
                </c:pt>
              </c:numCache>
            </c:numRef>
          </c:xVal>
          <c:yVal>
            <c:numRef>
              <c:f>Entry!$V$2:$V$3</c:f>
              <c:numCache>
                <c:formatCode>0.00</c:formatCode>
                <c:ptCount val="2"/>
                <c:pt idx="0">
                  <c:v>16.408180158491259</c:v>
                </c:pt>
                <c:pt idx="1">
                  <c:v>443.87959511729832</c:v>
                </c:pt>
              </c:numCache>
            </c:numRef>
          </c:yVal>
          <c:smooth val="0"/>
          <c:extLst>
            <c:ext xmlns:c16="http://schemas.microsoft.com/office/drawing/2014/chart" uri="{C3380CC4-5D6E-409C-BE32-E72D297353CC}">
              <c16:uniqueId val="{00000004-98A7-7442-9335-E3162E6E3222}"/>
            </c:ext>
          </c:extLst>
        </c:ser>
        <c:dLbls>
          <c:showLegendKey val="0"/>
          <c:showVal val="0"/>
          <c:showCatName val="0"/>
          <c:showSerName val="0"/>
          <c:showPercent val="0"/>
          <c:showBubbleSize val="0"/>
        </c:dLbls>
        <c:axId val="2137564600"/>
        <c:axId val="2137570232"/>
      </c:scatterChart>
      <c:valAx>
        <c:axId val="2137564600"/>
        <c:scaling>
          <c:orientation val="minMax"/>
          <c:max val="2015"/>
          <c:min val="1970"/>
        </c:scaling>
        <c:delete val="0"/>
        <c:axPos val="b"/>
        <c:title>
          <c:tx>
            <c:rich>
              <a:bodyPr/>
              <a:lstStyle/>
              <a:p>
                <a:pPr>
                  <a:defRPr/>
                </a:pPr>
                <a:r>
                  <a:rPr lang="en-US"/>
                  <a:t>Year</a:t>
                </a:r>
              </a:p>
            </c:rich>
          </c:tx>
          <c:overlay val="0"/>
        </c:title>
        <c:numFmt formatCode="General" sourceLinked="1"/>
        <c:majorTickMark val="cross"/>
        <c:minorTickMark val="cross"/>
        <c:tickLblPos val="nextTo"/>
        <c:crossAx val="2137570232"/>
        <c:crosses val="autoZero"/>
        <c:crossBetween val="midCat"/>
      </c:valAx>
      <c:valAx>
        <c:axId val="2137570232"/>
        <c:scaling>
          <c:logBase val="2"/>
          <c:orientation val="minMax"/>
          <c:min val="4"/>
        </c:scaling>
        <c:delete val="0"/>
        <c:axPos val="l"/>
        <c:majorGridlines/>
        <c:title>
          <c:tx>
            <c:rich>
              <a:bodyPr/>
              <a:lstStyle/>
              <a:p>
                <a:pPr>
                  <a:defRPr/>
                </a:pPr>
                <a:r>
                  <a:rPr lang="en-US"/>
                  <a:t>Area (mm^2)</a:t>
                </a:r>
              </a:p>
            </c:rich>
          </c:tx>
          <c:overlay val="0"/>
        </c:title>
        <c:numFmt formatCode="General" sourceLinked="1"/>
        <c:majorTickMark val="none"/>
        <c:minorTickMark val="none"/>
        <c:tickLblPos val="nextTo"/>
        <c:crossAx val="2137564600"/>
        <c:crosses val="autoZero"/>
        <c:crossBetween val="midCat"/>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Area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1985</c:v>
                </c:pt>
                <c:pt idx="7">
                  <c:v>1989</c:v>
                </c:pt>
                <c:pt idx="8">
                  <c:v>1991</c:v>
                </c:pt>
                <c:pt idx="9">
                  <c:v>1993</c:v>
                </c:pt>
                <c:pt idx="10">
                  <c:v>1996</c:v>
                </c:pt>
                <c:pt idx="11">
                  <c:v>1997</c:v>
                </c:pt>
                <c:pt idx="12">
                  <c:v>1997</c:v>
                </c:pt>
                <c:pt idx="13">
                  <c:v>1998</c:v>
                </c:pt>
                <c:pt idx="14">
                  <c:v>1999</c:v>
                </c:pt>
                <c:pt idx="15">
                  <c:v>1999</c:v>
                </c:pt>
                <c:pt idx="16">
                  <c:v>1999</c:v>
                </c:pt>
                <c:pt idx="17">
                  <c:v>1999</c:v>
                </c:pt>
                <c:pt idx="18">
                  <c:v>2000</c:v>
                </c:pt>
                <c:pt idx="19">
                  <c:v>2000</c:v>
                </c:pt>
                <c:pt idx="20">
                  <c:v>2001</c:v>
                </c:pt>
                <c:pt idx="21">
                  <c:v>2002</c:v>
                </c:pt>
                <c:pt idx="22">
                  <c:v>2003</c:v>
                </c:pt>
                <c:pt idx="23">
                  <c:v>2003</c:v>
                </c:pt>
                <c:pt idx="24">
                  <c:v>2004</c:v>
                </c:pt>
                <c:pt idx="25">
                  <c:v>2005</c:v>
                </c:pt>
                <c:pt idx="26">
                  <c:v>2006</c:v>
                </c:pt>
                <c:pt idx="27">
                  <c:v>2006</c:v>
                </c:pt>
                <c:pt idx="28">
                  <c:v>2007</c:v>
                </c:pt>
                <c:pt idx="29">
                  <c:v>2007</c:v>
                </c:pt>
                <c:pt idx="30">
                  <c:v>2008</c:v>
                </c:pt>
                <c:pt idx="31" formatCode="0.00">
                  <c:v>17.535639892992979</c:v>
                </c:pt>
                <c:pt idx="32" formatCode="0.00">
                  <c:v>14.60964047443681</c:v>
                </c:pt>
                <c:pt idx="33" formatCode="0.00">
                  <c:v>14.60964047443681</c:v>
                </c:pt>
                <c:pt idx="34">
                  <c:v>2008</c:v>
                </c:pt>
                <c:pt idx="35">
                  <c:v>2008</c:v>
                </c:pt>
                <c:pt idx="36">
                  <c:v>2011</c:v>
                </c:pt>
                <c:pt idx="37">
                  <c:v>2012</c:v>
                </c:pt>
                <c:pt idx="38">
                  <c:v>2012</c:v>
                </c:pt>
                <c:pt idx="39">
                  <c:v>2014</c:v>
                </c:pt>
                <c:pt idx="40">
                  <c:v>2015</c:v>
                </c:pt>
              </c:numCache>
            </c:numRef>
          </c:xVal>
          <c:yVal>
            <c:numRef>
              <c:f>'By Class'!$P$2:$P$42</c:f>
              <c:numCache>
                <c:formatCode>General</c:formatCode>
                <c:ptCount val="41"/>
                <c:pt idx="0">
                  <c:v>20</c:v>
                </c:pt>
                <c:pt idx="1">
                  <c:v>18</c:v>
                </c:pt>
                <c:pt idx="2">
                  <c:v>33</c:v>
                </c:pt>
                <c:pt idx="3">
                  <c:v>44</c:v>
                </c:pt>
                <c:pt idx="4">
                  <c:v>60</c:v>
                </c:pt>
                <c:pt idx="5">
                  <c:v>49</c:v>
                </c:pt>
                <c:pt idx="6">
                  <c:v>104</c:v>
                </c:pt>
                <c:pt idx="7">
                  <c:v>173</c:v>
                </c:pt>
                <c:pt idx="8">
                  <c:v>213</c:v>
                </c:pt>
                <c:pt idx="9">
                  <c:v>294</c:v>
                </c:pt>
                <c:pt idx="10">
                  <c:v>251</c:v>
                </c:pt>
                <c:pt idx="11">
                  <c:v>195</c:v>
                </c:pt>
                <c:pt idx="12">
                  <c:v>162</c:v>
                </c:pt>
                <c:pt idx="13">
                  <c:v>113</c:v>
                </c:pt>
                <c:pt idx="14">
                  <c:v>128</c:v>
                </c:pt>
                <c:pt idx="15">
                  <c:v>180</c:v>
                </c:pt>
                <c:pt idx="16">
                  <c:v>118</c:v>
                </c:pt>
                <c:pt idx="17">
                  <c:v>184</c:v>
                </c:pt>
                <c:pt idx="18">
                  <c:v>80</c:v>
                </c:pt>
                <c:pt idx="19">
                  <c:v>217</c:v>
                </c:pt>
                <c:pt idx="20">
                  <c:v>81</c:v>
                </c:pt>
                <c:pt idx="21">
                  <c:v>145</c:v>
                </c:pt>
                <c:pt idx="22">
                  <c:v>101</c:v>
                </c:pt>
                <c:pt idx="23">
                  <c:v>193</c:v>
                </c:pt>
                <c:pt idx="24">
                  <c:v>110</c:v>
                </c:pt>
                <c:pt idx="25">
                  <c:v>143</c:v>
                </c:pt>
                <c:pt idx="26">
                  <c:v>90</c:v>
                </c:pt>
                <c:pt idx="27">
                  <c:v>143</c:v>
                </c:pt>
                <c:pt idx="28">
                  <c:v>111</c:v>
                </c:pt>
                <c:pt idx="29">
                  <c:v>107</c:v>
                </c:pt>
                <c:pt idx="30">
                  <c:v>83</c:v>
                </c:pt>
                <c:pt idx="31">
                  <c:v>85</c:v>
                </c:pt>
                <c:pt idx="32">
                  <c:v>50</c:v>
                </c:pt>
                <c:pt idx="33">
                  <c:v>30</c:v>
                </c:pt>
                <c:pt idx="34">
                  <c:v>263</c:v>
                </c:pt>
                <c:pt idx="35">
                  <c:v>258</c:v>
                </c:pt>
                <c:pt idx="36">
                  <c:v>216</c:v>
                </c:pt>
                <c:pt idx="37">
                  <c:v>246</c:v>
                </c:pt>
                <c:pt idx="38">
                  <c:v>160</c:v>
                </c:pt>
                <c:pt idx="39">
                  <c:v>177</c:v>
                </c:pt>
                <c:pt idx="40">
                  <c:v>133</c:v>
                </c:pt>
              </c:numCache>
            </c:numRef>
          </c:yVal>
          <c:smooth val="0"/>
          <c:extLst>
            <c:ext xmlns:c16="http://schemas.microsoft.com/office/drawing/2014/chart" uri="{C3380CC4-5D6E-409C-BE32-E72D297353CC}">
              <c16:uniqueId val="{00000000-D03C-DC45-8DA7-258712284011}"/>
            </c:ext>
          </c:extLst>
        </c:ser>
        <c:ser>
          <c:idx val="1"/>
          <c:order val="1"/>
          <c:tx>
            <c:v>Embedded</c:v>
          </c:tx>
          <c:spPr>
            <a:ln w="47625">
              <a:noFill/>
            </a:ln>
          </c:spPr>
          <c:xVal>
            <c:numRef>
              <c:f>'By Class'!$M$43:$M$55</c:f>
              <c:numCache>
                <c:formatCode>0.00</c:formatCode>
                <c:ptCount val="13"/>
                <c:pt idx="0" formatCode="General">
                  <c:v>1971</c:v>
                </c:pt>
                <c:pt idx="1">
                  <c:v>24.575424759098901</c:v>
                </c:pt>
                <c:pt idx="2">
                  <c:v>31.482315354707421</c:v>
                </c:pt>
                <c:pt idx="3" formatCode="General">
                  <c:v>1972</c:v>
                </c:pt>
                <c:pt idx="4" formatCode="General">
                  <c:v>1974</c:v>
                </c:pt>
                <c:pt idx="5" formatCode="General">
                  <c:v>1974</c:v>
                </c:pt>
                <c:pt idx="6" formatCode="General">
                  <c:v>1974</c:v>
                </c:pt>
                <c:pt idx="7" formatCode="General">
                  <c:v>1975</c:v>
                </c:pt>
                <c:pt idx="8" formatCode="General">
                  <c:v>1978</c:v>
                </c:pt>
                <c:pt idx="9" formatCode="General">
                  <c:v>1981</c:v>
                </c:pt>
                <c:pt idx="10" formatCode="General">
                  <c:v>2008</c:v>
                </c:pt>
                <c:pt idx="11" formatCode="General">
                  <c:v>2013</c:v>
                </c:pt>
                <c:pt idx="12" formatCode="General">
                  <c:v>2014</c:v>
                </c:pt>
              </c:numCache>
            </c:numRef>
          </c:xVal>
          <c:yVal>
            <c:numRef>
              <c:f>'By Class'!$P$43:$P$55</c:f>
              <c:numCache>
                <c:formatCode>General</c:formatCode>
                <c:ptCount val="13"/>
                <c:pt idx="0">
                  <c:v>12</c:v>
                </c:pt>
                <c:pt idx="1">
                  <c:v>50</c:v>
                </c:pt>
                <c:pt idx="2">
                  <c:v>128</c:v>
                </c:pt>
                <c:pt idx="3">
                  <c:v>14</c:v>
                </c:pt>
                <c:pt idx="4">
                  <c:v>16</c:v>
                </c:pt>
                <c:pt idx="5">
                  <c:v>20</c:v>
                </c:pt>
                <c:pt idx="6">
                  <c:v>27</c:v>
                </c:pt>
                <c:pt idx="7">
                  <c:v>21</c:v>
                </c:pt>
                <c:pt idx="8">
                  <c:v>21</c:v>
                </c:pt>
                <c:pt idx="9">
                  <c:v>6</c:v>
                </c:pt>
                <c:pt idx="10">
                  <c:v>24</c:v>
                </c:pt>
                <c:pt idx="11">
                  <c:v>102</c:v>
                </c:pt>
                <c:pt idx="12">
                  <c:v>89</c:v>
                </c:pt>
              </c:numCache>
            </c:numRef>
          </c:yVal>
          <c:smooth val="0"/>
          <c:extLst>
            <c:ext xmlns:c16="http://schemas.microsoft.com/office/drawing/2014/chart" uri="{C3380CC4-5D6E-409C-BE32-E72D297353CC}">
              <c16:uniqueId val="{00000001-D03C-DC45-8DA7-258712284011}"/>
            </c:ext>
          </c:extLst>
        </c:ser>
        <c:ser>
          <c:idx val="2"/>
          <c:order val="2"/>
          <c:tx>
            <c:v>GPU</c:v>
          </c:tx>
          <c:spPr>
            <a:ln w="47625">
              <a:noFill/>
            </a:ln>
          </c:spPr>
          <c:marker>
            <c:spPr>
              <a:solidFill>
                <a:srgbClr val="FFFF00"/>
              </a:solidFill>
            </c:spPr>
          </c:marker>
          <c:xVal>
            <c:numRef>
              <c:f>'By Class'!$M$56:$M$89</c:f>
              <c:numCache>
                <c:formatCode>General</c:formatCode>
                <c:ptCount val="34"/>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numCache>
            </c:numRef>
          </c:xVal>
          <c:yVal>
            <c:numRef>
              <c:f>'By Class'!$P$56:$P$89</c:f>
              <c:numCache>
                <c:formatCode>General</c:formatCode>
                <c:ptCount val="34"/>
                <c:pt idx="0">
                  <c:v>90</c:v>
                </c:pt>
                <c:pt idx="1">
                  <c:v>70</c:v>
                </c:pt>
                <c:pt idx="2">
                  <c:v>111</c:v>
                </c:pt>
                <c:pt idx="3">
                  <c:v>65</c:v>
                </c:pt>
                <c:pt idx="4">
                  <c:v>81</c:v>
                </c:pt>
                <c:pt idx="5">
                  <c:v>97</c:v>
                </c:pt>
                <c:pt idx="6">
                  <c:v>128</c:v>
                </c:pt>
                <c:pt idx="7">
                  <c:v>68</c:v>
                </c:pt>
                <c:pt idx="8">
                  <c:v>142</c:v>
                </c:pt>
                <c:pt idx="9">
                  <c:v>218</c:v>
                </c:pt>
                <c:pt idx="10">
                  <c:v>218</c:v>
                </c:pt>
                <c:pt idx="11">
                  <c:v>207</c:v>
                </c:pt>
                <c:pt idx="12">
                  <c:v>297</c:v>
                </c:pt>
                <c:pt idx="13">
                  <c:v>305</c:v>
                </c:pt>
                <c:pt idx="14">
                  <c:v>333</c:v>
                </c:pt>
                <c:pt idx="15">
                  <c:v>288</c:v>
                </c:pt>
                <c:pt idx="16">
                  <c:v>221</c:v>
                </c:pt>
                <c:pt idx="17">
                  <c:v>352</c:v>
                </c:pt>
                <c:pt idx="18">
                  <c:v>480</c:v>
                </c:pt>
                <c:pt idx="19">
                  <c:v>420</c:v>
                </c:pt>
                <c:pt idx="20">
                  <c:v>324</c:v>
                </c:pt>
                <c:pt idx="21">
                  <c:v>282</c:v>
                </c:pt>
                <c:pt idx="22">
                  <c:v>576</c:v>
                </c:pt>
                <c:pt idx="23">
                  <c:v>334</c:v>
                </c:pt>
                <c:pt idx="24">
                  <c:v>389</c:v>
                </c:pt>
                <c:pt idx="25">
                  <c:v>526</c:v>
                </c:pt>
                <c:pt idx="26">
                  <c:v>520</c:v>
                </c:pt>
                <c:pt idx="27">
                  <c:v>365</c:v>
                </c:pt>
                <c:pt idx="28">
                  <c:v>294</c:v>
                </c:pt>
                <c:pt idx="29">
                  <c:v>561</c:v>
                </c:pt>
                <c:pt idx="30">
                  <c:v>363</c:v>
                </c:pt>
                <c:pt idx="31">
                  <c:v>438</c:v>
                </c:pt>
                <c:pt idx="32">
                  <c:v>398</c:v>
                </c:pt>
                <c:pt idx="33">
                  <c:v>601</c:v>
                </c:pt>
              </c:numCache>
            </c:numRef>
          </c:yVal>
          <c:smooth val="0"/>
          <c:extLst>
            <c:ext xmlns:c16="http://schemas.microsoft.com/office/drawing/2014/chart" uri="{C3380CC4-5D6E-409C-BE32-E72D297353CC}">
              <c16:uniqueId val="{00000002-D03C-DC45-8DA7-258712284011}"/>
            </c:ext>
          </c:extLst>
        </c:ser>
        <c:ser>
          <c:idx val="3"/>
          <c:order val="3"/>
          <c:tx>
            <c:v>Server</c:v>
          </c:tx>
          <c:spPr>
            <a:ln w="47625">
              <a:noFill/>
            </a:ln>
          </c:spPr>
          <c:xVal>
            <c:numRef>
              <c:f>'By Class'!$M$90:$M$117</c:f>
              <c:numCache>
                <c:formatCode>General</c:formatCode>
                <c:ptCount val="28"/>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formatCode="0.00">
                  <c:v>32.219280948873617</c:v>
                </c:pt>
                <c:pt idx="26">
                  <c:v>2014</c:v>
                </c:pt>
                <c:pt idx="27">
                  <c:v>2015</c:v>
                </c:pt>
              </c:numCache>
            </c:numRef>
          </c:xVal>
          <c:yVal>
            <c:numRef>
              <c:f>'By Class'!$P$90:$P$117</c:f>
              <c:numCache>
                <c:formatCode>General</c:formatCode>
                <c:ptCount val="28"/>
                <c:pt idx="0">
                  <c:v>307</c:v>
                </c:pt>
                <c:pt idx="1">
                  <c:v>421</c:v>
                </c:pt>
                <c:pt idx="2">
                  <c:v>374</c:v>
                </c:pt>
                <c:pt idx="3">
                  <c:v>432</c:v>
                </c:pt>
                <c:pt idx="4">
                  <c:v>596</c:v>
                </c:pt>
                <c:pt idx="5">
                  <c:v>283</c:v>
                </c:pt>
                <c:pt idx="6">
                  <c:v>341</c:v>
                </c:pt>
                <c:pt idx="7">
                  <c:v>503</c:v>
                </c:pt>
                <c:pt idx="8">
                  <c:v>346</c:v>
                </c:pt>
                <c:pt idx="9">
                  <c:v>377</c:v>
                </c:pt>
                <c:pt idx="10">
                  <c:v>240</c:v>
                </c:pt>
                <c:pt idx="11">
                  <c:v>567</c:v>
                </c:pt>
                <c:pt idx="12">
                  <c:v>512</c:v>
                </c:pt>
                <c:pt idx="13">
                  <c:v>699</c:v>
                </c:pt>
                <c:pt idx="14">
                  <c:v>684</c:v>
                </c:pt>
                <c:pt idx="15">
                  <c:v>434</c:v>
                </c:pt>
                <c:pt idx="16">
                  <c:v>512</c:v>
                </c:pt>
                <c:pt idx="17">
                  <c:v>315</c:v>
                </c:pt>
                <c:pt idx="18">
                  <c:v>567</c:v>
                </c:pt>
                <c:pt idx="19">
                  <c:v>597</c:v>
                </c:pt>
                <c:pt idx="20">
                  <c:v>544</c:v>
                </c:pt>
                <c:pt idx="21">
                  <c:v>256</c:v>
                </c:pt>
                <c:pt idx="22">
                  <c:v>650</c:v>
                </c:pt>
                <c:pt idx="23">
                  <c:v>355</c:v>
                </c:pt>
                <c:pt idx="24">
                  <c:v>541</c:v>
                </c:pt>
                <c:pt idx="25">
                  <c:v>541</c:v>
                </c:pt>
                <c:pt idx="26">
                  <c:v>661</c:v>
                </c:pt>
                <c:pt idx="27">
                  <c:v>678</c:v>
                </c:pt>
              </c:numCache>
            </c:numRef>
          </c:yVal>
          <c:smooth val="0"/>
          <c:extLst>
            <c:ext xmlns:c16="http://schemas.microsoft.com/office/drawing/2014/chart" uri="{C3380CC4-5D6E-409C-BE32-E72D297353CC}">
              <c16:uniqueId val="{00000003-D03C-DC45-8DA7-258712284011}"/>
            </c:ext>
          </c:extLst>
        </c:ser>
        <c:ser>
          <c:idx val="4"/>
          <c:order val="4"/>
          <c:tx>
            <c:v>Trend</c:v>
          </c:tx>
          <c:marker>
            <c:symbol val="none"/>
          </c:marker>
          <c:xVal>
            <c:numRef>
              <c:f>Entry!$P$2:$P$4</c:f>
              <c:numCache>
                <c:formatCode>0.00</c:formatCode>
                <c:ptCount val="3"/>
                <c:pt idx="0">
                  <c:v>1970</c:v>
                </c:pt>
                <c:pt idx="1">
                  <c:v>2015</c:v>
                </c:pt>
                <c:pt idx="2">
                  <c:v>2065</c:v>
                </c:pt>
              </c:numCache>
            </c:numRef>
          </c:xVal>
          <c:yVal>
            <c:numRef>
              <c:f>Entry!$V$2:$V$4</c:f>
              <c:numCache>
                <c:formatCode>0.00</c:formatCode>
                <c:ptCount val="3"/>
                <c:pt idx="0">
                  <c:v>16.408180158491259</c:v>
                </c:pt>
                <c:pt idx="1">
                  <c:v>443.87959511729832</c:v>
                </c:pt>
                <c:pt idx="2">
                  <c:v>17322.230345573818</c:v>
                </c:pt>
              </c:numCache>
            </c:numRef>
          </c:yVal>
          <c:smooth val="0"/>
          <c:extLst>
            <c:ext xmlns:c16="http://schemas.microsoft.com/office/drawing/2014/chart" uri="{C3380CC4-5D6E-409C-BE32-E72D297353CC}">
              <c16:uniqueId val="{00000004-D03C-DC45-8DA7-258712284011}"/>
            </c:ext>
          </c:extLst>
        </c:ser>
        <c:dLbls>
          <c:showLegendKey val="0"/>
          <c:showVal val="0"/>
          <c:showCatName val="0"/>
          <c:showSerName val="0"/>
          <c:showPercent val="0"/>
          <c:showBubbleSize val="0"/>
        </c:dLbls>
        <c:axId val="2137838136"/>
        <c:axId val="2137113704"/>
      </c:scatterChart>
      <c:valAx>
        <c:axId val="2137838136"/>
        <c:scaling>
          <c:orientation val="minMax"/>
          <c:max val="2065"/>
          <c:min val="1970"/>
        </c:scaling>
        <c:delete val="0"/>
        <c:axPos val="b"/>
        <c:title>
          <c:tx>
            <c:rich>
              <a:bodyPr/>
              <a:lstStyle/>
              <a:p>
                <a:pPr>
                  <a:defRPr/>
                </a:pPr>
                <a:r>
                  <a:rPr lang="en-US"/>
                  <a:t>Year</a:t>
                </a:r>
              </a:p>
            </c:rich>
          </c:tx>
          <c:overlay val="0"/>
        </c:title>
        <c:numFmt formatCode="General" sourceLinked="1"/>
        <c:majorTickMark val="cross"/>
        <c:minorTickMark val="cross"/>
        <c:tickLblPos val="nextTo"/>
        <c:crossAx val="2137113704"/>
        <c:crosses val="autoZero"/>
        <c:crossBetween val="midCat"/>
      </c:valAx>
      <c:valAx>
        <c:axId val="2137113704"/>
        <c:scaling>
          <c:logBase val="2"/>
          <c:orientation val="minMax"/>
          <c:min val="4"/>
        </c:scaling>
        <c:delete val="0"/>
        <c:axPos val="l"/>
        <c:majorGridlines/>
        <c:title>
          <c:tx>
            <c:rich>
              <a:bodyPr/>
              <a:lstStyle/>
              <a:p>
                <a:pPr>
                  <a:defRPr/>
                </a:pPr>
                <a:r>
                  <a:rPr lang="en-US"/>
                  <a:t>Area (mm^2)</a:t>
                </a:r>
              </a:p>
            </c:rich>
          </c:tx>
          <c:overlay val="0"/>
        </c:title>
        <c:numFmt formatCode="General" sourceLinked="1"/>
        <c:majorTickMark val="none"/>
        <c:minorTickMark val="none"/>
        <c:tickLblPos val="nextTo"/>
        <c:crossAx val="2137838136"/>
        <c:crosses val="autoZero"/>
        <c:crossBetween val="midCat"/>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Linear Scale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1985</c:v>
                </c:pt>
                <c:pt idx="7">
                  <c:v>1989</c:v>
                </c:pt>
                <c:pt idx="8">
                  <c:v>1991</c:v>
                </c:pt>
                <c:pt idx="9">
                  <c:v>1993</c:v>
                </c:pt>
                <c:pt idx="10">
                  <c:v>1996</c:v>
                </c:pt>
                <c:pt idx="11">
                  <c:v>1997</c:v>
                </c:pt>
                <c:pt idx="12">
                  <c:v>1997</c:v>
                </c:pt>
                <c:pt idx="13">
                  <c:v>1998</c:v>
                </c:pt>
                <c:pt idx="14">
                  <c:v>1999</c:v>
                </c:pt>
                <c:pt idx="15">
                  <c:v>1999</c:v>
                </c:pt>
                <c:pt idx="16">
                  <c:v>1999</c:v>
                </c:pt>
                <c:pt idx="17">
                  <c:v>1999</c:v>
                </c:pt>
                <c:pt idx="18">
                  <c:v>2000</c:v>
                </c:pt>
                <c:pt idx="19">
                  <c:v>2000</c:v>
                </c:pt>
                <c:pt idx="20">
                  <c:v>2001</c:v>
                </c:pt>
                <c:pt idx="21">
                  <c:v>2002</c:v>
                </c:pt>
                <c:pt idx="22">
                  <c:v>2003</c:v>
                </c:pt>
                <c:pt idx="23">
                  <c:v>2003</c:v>
                </c:pt>
                <c:pt idx="24">
                  <c:v>2004</c:v>
                </c:pt>
                <c:pt idx="25">
                  <c:v>2005</c:v>
                </c:pt>
                <c:pt idx="26">
                  <c:v>2006</c:v>
                </c:pt>
                <c:pt idx="27">
                  <c:v>2006</c:v>
                </c:pt>
                <c:pt idx="28">
                  <c:v>2007</c:v>
                </c:pt>
                <c:pt idx="29">
                  <c:v>2007</c:v>
                </c:pt>
                <c:pt idx="30">
                  <c:v>2008</c:v>
                </c:pt>
                <c:pt idx="31" formatCode="0.00">
                  <c:v>17.535639892992979</c:v>
                </c:pt>
                <c:pt idx="32" formatCode="0.00">
                  <c:v>14.60964047443681</c:v>
                </c:pt>
                <c:pt idx="33" formatCode="0.00">
                  <c:v>14.60964047443681</c:v>
                </c:pt>
                <c:pt idx="34">
                  <c:v>2008</c:v>
                </c:pt>
                <c:pt idx="35">
                  <c:v>2008</c:v>
                </c:pt>
                <c:pt idx="36">
                  <c:v>2011</c:v>
                </c:pt>
                <c:pt idx="37">
                  <c:v>2012</c:v>
                </c:pt>
                <c:pt idx="38">
                  <c:v>2012</c:v>
                </c:pt>
                <c:pt idx="39">
                  <c:v>2014</c:v>
                </c:pt>
                <c:pt idx="40">
                  <c:v>2015</c:v>
                </c:pt>
              </c:numCache>
            </c:numRef>
          </c:xVal>
          <c:yVal>
            <c:numRef>
              <c:f>'By Class'!$R$2:$R$42</c:f>
              <c:numCache>
                <c:formatCode>0</c:formatCode>
                <c:ptCount val="41"/>
                <c:pt idx="0">
                  <c:v>55470.019622522908</c:v>
                </c:pt>
                <c:pt idx="1">
                  <c:v>46017.899330842221</c:v>
                </c:pt>
                <c:pt idx="2">
                  <c:v>33733.233383160077</c:v>
                </c:pt>
                <c:pt idx="3">
                  <c:v>25437.350953458419</c:v>
                </c:pt>
                <c:pt idx="4">
                  <c:v>33028.912953790808</c:v>
                </c:pt>
                <c:pt idx="5">
                  <c:v>19122.542764785361</c:v>
                </c:pt>
                <c:pt idx="6">
                  <c:v>19446.89739217591</c:v>
                </c:pt>
                <c:pt idx="7">
                  <c:v>12107.06312518397</c:v>
                </c:pt>
                <c:pt idx="8">
                  <c:v>12560.962454277849</c:v>
                </c:pt>
                <c:pt idx="9">
                  <c:v>9738.5168109634997</c:v>
                </c:pt>
                <c:pt idx="10">
                  <c:v>7640.1631542301384</c:v>
                </c:pt>
                <c:pt idx="11">
                  <c:v>5099.0195135927843</c:v>
                </c:pt>
                <c:pt idx="12">
                  <c:v>4290.5816516051646</c:v>
                </c:pt>
                <c:pt idx="13">
                  <c:v>3881.580434135903</c:v>
                </c:pt>
                <c:pt idx="14">
                  <c:v>3670.651741928988</c:v>
                </c:pt>
                <c:pt idx="15">
                  <c:v>2563.0729731502829</c:v>
                </c:pt>
                <c:pt idx="16">
                  <c:v>2353.7005126579702</c:v>
                </c:pt>
                <c:pt idx="17">
                  <c:v>2891.9952219248848</c:v>
                </c:pt>
                <c:pt idx="18">
                  <c:v>1951.8001458970659</c:v>
                </c:pt>
                <c:pt idx="19">
                  <c:v>2273.0302828309759</c:v>
                </c:pt>
                <c:pt idx="20">
                  <c:v>1341.6407864998739</c:v>
                </c:pt>
                <c:pt idx="21">
                  <c:v>1623.688281771977</c:v>
                </c:pt>
                <c:pt idx="22">
                  <c:v>1363.8316730493259</c:v>
                </c:pt>
                <c:pt idx="23">
                  <c:v>1349.9903822271331</c:v>
                </c:pt>
                <c:pt idx="24">
                  <c:v>991.03120896511439</c:v>
                </c:pt>
                <c:pt idx="25">
                  <c:v>919.86621100779735</c:v>
                </c:pt>
                <c:pt idx="26">
                  <c:v>699.37860618023535</c:v>
                </c:pt>
                <c:pt idx="27">
                  <c:v>701.00565954056583</c:v>
                </c:pt>
                <c:pt idx="28">
                  <c:v>810.43490406559522</c:v>
                </c:pt>
                <c:pt idx="29">
                  <c:v>510.23585977801122</c:v>
                </c:pt>
                <c:pt idx="30">
                  <c:v>600.72420062570416</c:v>
                </c:pt>
                <c:pt idx="31">
                  <c:v>21151.08557622118</c:v>
                </c:pt>
                <c:pt idx="32">
                  <c:v>44721.359549995803</c:v>
                </c:pt>
                <c:pt idx="33">
                  <c:v>34641.016151377538</c:v>
                </c:pt>
                <c:pt idx="34">
                  <c:v>599.81757372640038</c:v>
                </c:pt>
                <c:pt idx="35">
                  <c:v>583.41185550161879</c:v>
                </c:pt>
                <c:pt idx="36">
                  <c:v>431.5169713368457</c:v>
                </c:pt>
                <c:pt idx="37">
                  <c:v>434.50556757982571</c:v>
                </c:pt>
                <c:pt idx="38">
                  <c:v>338.06170189140659</c:v>
                </c:pt>
                <c:pt idx="39">
                  <c:v>355.56795613296123</c:v>
                </c:pt>
                <c:pt idx="40">
                  <c:v>264.57513110645903</c:v>
                </c:pt>
              </c:numCache>
            </c:numRef>
          </c:yVal>
          <c:smooth val="0"/>
          <c:extLst>
            <c:ext xmlns:c16="http://schemas.microsoft.com/office/drawing/2014/chart" uri="{C3380CC4-5D6E-409C-BE32-E72D297353CC}">
              <c16:uniqueId val="{00000000-85BA-1D4C-88DE-C022DE71B18B}"/>
            </c:ext>
          </c:extLst>
        </c:ser>
        <c:ser>
          <c:idx val="1"/>
          <c:order val="1"/>
          <c:tx>
            <c:v>Embedded</c:v>
          </c:tx>
          <c:spPr>
            <a:ln w="47625">
              <a:noFill/>
            </a:ln>
          </c:spPr>
          <c:xVal>
            <c:numRef>
              <c:f>'By Class'!$M$43:$M$55</c:f>
              <c:numCache>
                <c:formatCode>0.00</c:formatCode>
                <c:ptCount val="13"/>
                <c:pt idx="0" formatCode="General">
                  <c:v>1971</c:v>
                </c:pt>
                <c:pt idx="1">
                  <c:v>24.575424759098901</c:v>
                </c:pt>
                <c:pt idx="2">
                  <c:v>31.482315354707421</c:v>
                </c:pt>
                <c:pt idx="3" formatCode="General">
                  <c:v>1972</c:v>
                </c:pt>
                <c:pt idx="4" formatCode="General">
                  <c:v>1974</c:v>
                </c:pt>
                <c:pt idx="5" formatCode="General">
                  <c:v>1974</c:v>
                </c:pt>
                <c:pt idx="6" formatCode="General">
                  <c:v>1974</c:v>
                </c:pt>
                <c:pt idx="7" formatCode="General">
                  <c:v>1975</c:v>
                </c:pt>
                <c:pt idx="8" formatCode="General">
                  <c:v>1978</c:v>
                </c:pt>
                <c:pt idx="9" formatCode="General">
                  <c:v>1981</c:v>
                </c:pt>
                <c:pt idx="10" formatCode="General">
                  <c:v>2008</c:v>
                </c:pt>
                <c:pt idx="11" formatCode="General">
                  <c:v>2013</c:v>
                </c:pt>
                <c:pt idx="12" formatCode="General">
                  <c:v>2014</c:v>
                </c:pt>
              </c:numCache>
            </c:numRef>
          </c:xVal>
          <c:yVal>
            <c:numRef>
              <c:f>'By Class'!$R$43:$R$55</c:f>
              <c:numCache>
                <c:formatCode>0</c:formatCode>
                <c:ptCount val="13"/>
                <c:pt idx="0">
                  <c:v>72231.511851461386</c:v>
                </c:pt>
                <c:pt idx="1">
                  <c:v>1414.2135623730951</c:v>
                </c:pt>
                <c:pt idx="2">
                  <c:v>206.55911179772889</c:v>
                </c:pt>
                <c:pt idx="3">
                  <c:v>63245.553203367577</c:v>
                </c:pt>
                <c:pt idx="4">
                  <c:v>62469.504755442431</c:v>
                </c:pt>
                <c:pt idx="5">
                  <c:v>66666.666666666672</c:v>
                </c:pt>
                <c:pt idx="6">
                  <c:v>73484.692283495344</c:v>
                </c:pt>
                <c:pt idx="7">
                  <c:v>77349.246815375765</c:v>
                </c:pt>
                <c:pt idx="8">
                  <c:v>48304.589153964793</c:v>
                </c:pt>
                <c:pt idx="9">
                  <c:v>22841.609628806269</c:v>
                </c:pt>
                <c:pt idx="10">
                  <c:v>714.58960101049627</c:v>
                </c:pt>
                <c:pt idx="11">
                  <c:v>319.37438845342621</c:v>
                </c:pt>
                <c:pt idx="12">
                  <c:v>210.95023109728979</c:v>
                </c:pt>
              </c:numCache>
            </c:numRef>
          </c:yVal>
          <c:smooth val="0"/>
          <c:extLst>
            <c:ext xmlns:c16="http://schemas.microsoft.com/office/drawing/2014/chart" uri="{C3380CC4-5D6E-409C-BE32-E72D297353CC}">
              <c16:uniqueId val="{00000001-85BA-1D4C-88DE-C022DE71B18B}"/>
            </c:ext>
          </c:extLst>
        </c:ser>
        <c:ser>
          <c:idx val="2"/>
          <c:order val="2"/>
          <c:tx>
            <c:v>GPU</c:v>
          </c:tx>
          <c:spPr>
            <a:ln w="47625">
              <a:noFill/>
            </a:ln>
          </c:spPr>
          <c:marker>
            <c:spPr>
              <a:solidFill>
                <a:srgbClr val="FFFF00"/>
              </a:solidFill>
            </c:spPr>
          </c:marker>
          <c:xVal>
            <c:numRef>
              <c:f>'By Class'!$M$56:$M$89</c:f>
              <c:numCache>
                <c:formatCode>General</c:formatCode>
                <c:ptCount val="34"/>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numCache>
            </c:numRef>
          </c:xVal>
          <c:yVal>
            <c:numRef>
              <c:f>'By Class'!$R$56:$R$89</c:f>
              <c:numCache>
                <c:formatCode>0</c:formatCode>
                <c:ptCount val="34"/>
                <c:pt idx="0">
                  <c:v>5070.9255283711</c:v>
                </c:pt>
                <c:pt idx="1">
                  <c:v>2958.0398915498081</c:v>
                </c:pt>
                <c:pt idx="2">
                  <c:v>2196.8356689843099</c:v>
                </c:pt>
                <c:pt idx="3">
                  <c:v>1802.775637731994</c:v>
                </c:pt>
                <c:pt idx="4">
                  <c:v>1800</c:v>
                </c:pt>
                <c:pt idx="5">
                  <c:v>1798.1471945681569</c:v>
                </c:pt>
                <c:pt idx="6">
                  <c:v>1498.5372985307099</c:v>
                </c:pt>
                <c:pt idx="7">
                  <c:v>1064.581294844754</c:v>
                </c:pt>
                <c:pt idx="8">
                  <c:v>1501.322168612804</c:v>
                </c:pt>
                <c:pt idx="9">
                  <c:v>1427.3693206630489</c:v>
                </c:pt>
                <c:pt idx="10">
                  <c:v>1365.0083747903759</c:v>
                </c:pt>
                <c:pt idx="11">
                  <c:v>1238.278374733781</c:v>
                </c:pt>
                <c:pt idx="12">
                  <c:v>1362.4426593438709</c:v>
                </c:pt>
                <c:pt idx="13">
                  <c:v>1172.123659804661</c:v>
                </c:pt>
                <c:pt idx="14">
                  <c:v>1048.336730726392</c:v>
                </c:pt>
                <c:pt idx="15">
                  <c:v>947.20444555663005</c:v>
                </c:pt>
                <c:pt idx="16">
                  <c:v>957.60766921155141</c:v>
                </c:pt>
                <c:pt idx="17">
                  <c:v>957.42710775633805</c:v>
                </c:pt>
                <c:pt idx="18">
                  <c:v>839.55096032222696</c:v>
                </c:pt>
                <c:pt idx="19">
                  <c:v>774.59666924148326</c:v>
                </c:pt>
                <c:pt idx="20">
                  <c:v>655.52133665630697</c:v>
                </c:pt>
                <c:pt idx="21">
                  <c:v>542.26959038364737</c:v>
                </c:pt>
                <c:pt idx="22">
                  <c:v>641.42698058981841</c:v>
                </c:pt>
                <c:pt idx="23">
                  <c:v>393.77703441407112</c:v>
                </c:pt>
                <c:pt idx="24">
                  <c:v>383.85998078529212</c:v>
                </c:pt>
                <c:pt idx="25">
                  <c:v>405.43186850567122</c:v>
                </c:pt>
                <c:pt idx="26">
                  <c:v>416.33319989322649</c:v>
                </c:pt>
                <c:pt idx="27">
                  <c:v>290.91841316232058</c:v>
                </c:pt>
                <c:pt idx="28">
                  <c:v>288.18543935741639</c:v>
                </c:pt>
                <c:pt idx="29">
                  <c:v>281.4911866037607</c:v>
                </c:pt>
                <c:pt idx="30">
                  <c:v>269.44387170614959</c:v>
                </c:pt>
                <c:pt idx="31">
                  <c:v>263.67367999823102</c:v>
                </c:pt>
                <c:pt idx="32">
                  <c:v>276.65585397468379</c:v>
                </c:pt>
                <c:pt idx="33">
                  <c:v>272.39223715847191</c:v>
                </c:pt>
              </c:numCache>
            </c:numRef>
          </c:yVal>
          <c:smooth val="0"/>
          <c:extLst>
            <c:ext xmlns:c16="http://schemas.microsoft.com/office/drawing/2014/chart" uri="{C3380CC4-5D6E-409C-BE32-E72D297353CC}">
              <c16:uniqueId val="{00000002-85BA-1D4C-88DE-C022DE71B18B}"/>
            </c:ext>
          </c:extLst>
        </c:ser>
        <c:ser>
          <c:idx val="3"/>
          <c:order val="3"/>
          <c:tx>
            <c:v>Server</c:v>
          </c:tx>
          <c:spPr>
            <a:ln w="47625">
              <a:noFill/>
            </a:ln>
          </c:spPr>
          <c:xVal>
            <c:numRef>
              <c:f>'By Class'!$M$90:$M$117</c:f>
              <c:numCache>
                <c:formatCode>General</c:formatCode>
                <c:ptCount val="28"/>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formatCode="0.00">
                  <c:v>32.219280948873617</c:v>
                </c:pt>
                <c:pt idx="26">
                  <c:v>2014</c:v>
                </c:pt>
                <c:pt idx="27">
                  <c:v>2015</c:v>
                </c:pt>
              </c:numCache>
            </c:numRef>
          </c:xVal>
          <c:yVal>
            <c:numRef>
              <c:f>'By Class'!$R$90:$R$117</c:f>
              <c:numCache>
                <c:formatCode>0</c:formatCode>
                <c:ptCount val="28"/>
                <c:pt idx="0">
                  <c:v>7471.1566586561303</c:v>
                </c:pt>
                <c:pt idx="1">
                  <c:v>1383.342460721987</c:v>
                </c:pt>
                <c:pt idx="2">
                  <c:v>955.08906493123425</c:v>
                </c:pt>
                <c:pt idx="3">
                  <c:v>854.24219617724907</c:v>
                </c:pt>
                <c:pt idx="4">
                  <c:v>592.10491916054684</c:v>
                </c:pt>
                <c:pt idx="5">
                  <c:v>781.81270232190286</c:v>
                </c:pt>
                <c:pt idx="6">
                  <c:v>657.41360567202059</c:v>
                </c:pt>
                <c:pt idx="7">
                  <c:v>514.525842018905</c:v>
                </c:pt>
                <c:pt idx="8">
                  <c:v>618.66255974631144</c:v>
                </c:pt>
                <c:pt idx="9">
                  <c:v>614.00325732035003</c:v>
                </c:pt>
                <c:pt idx="10">
                  <c:v>452.91081365783828</c:v>
                </c:pt>
                <c:pt idx="11">
                  <c:v>687.38635424337599</c:v>
                </c:pt>
                <c:pt idx="12">
                  <c:v>604.74315681476287</c:v>
                </c:pt>
                <c:pt idx="13">
                  <c:v>591.18525015429805</c:v>
                </c:pt>
                <c:pt idx="14">
                  <c:v>545.33595548783137</c:v>
                </c:pt>
                <c:pt idx="15">
                  <c:v>437.25213242793382</c:v>
                </c:pt>
                <c:pt idx="16">
                  <c:v>443.7601569801817</c:v>
                </c:pt>
                <c:pt idx="17">
                  <c:v>512.34753829797796</c:v>
                </c:pt>
                <c:pt idx="18">
                  <c:v>519.61524227066354</c:v>
                </c:pt>
                <c:pt idx="19">
                  <c:v>465.93015473449361</c:v>
                </c:pt>
                <c:pt idx="20">
                  <c:v>418.90795047091422</c:v>
                </c:pt>
                <c:pt idx="21">
                  <c:v>370.99111660813259</c:v>
                </c:pt>
                <c:pt idx="22">
                  <c:v>393.39789623472149</c:v>
                </c:pt>
                <c:pt idx="23">
                  <c:v>369.51111152232153</c:v>
                </c:pt>
                <c:pt idx="24">
                  <c:v>354.29089991607322</c:v>
                </c:pt>
                <c:pt idx="25">
                  <c:v>328.93768406797051</c:v>
                </c:pt>
                <c:pt idx="26">
                  <c:v>344.79688526193348</c:v>
                </c:pt>
                <c:pt idx="27">
                  <c:v>412.21937367144108</c:v>
                </c:pt>
              </c:numCache>
            </c:numRef>
          </c:yVal>
          <c:smooth val="0"/>
          <c:extLst>
            <c:ext xmlns:c16="http://schemas.microsoft.com/office/drawing/2014/chart" uri="{C3380CC4-5D6E-409C-BE32-E72D297353CC}">
              <c16:uniqueId val="{00000003-85BA-1D4C-88DE-C022DE71B18B}"/>
            </c:ext>
          </c:extLst>
        </c:ser>
        <c:ser>
          <c:idx val="4"/>
          <c:order val="4"/>
          <c:tx>
            <c:v>Trend</c:v>
          </c:tx>
          <c:marker>
            <c:symbol val="none"/>
          </c:marker>
          <c:xVal>
            <c:numRef>
              <c:f>'By Class'!$A$122:$A$123</c:f>
              <c:numCache>
                <c:formatCode>General</c:formatCode>
                <c:ptCount val="2"/>
                <c:pt idx="0">
                  <c:v>1970</c:v>
                </c:pt>
                <c:pt idx="1">
                  <c:v>2015</c:v>
                </c:pt>
              </c:numCache>
            </c:numRef>
          </c:xVal>
          <c:yVal>
            <c:numRef>
              <c:f>'By Class'!$I$122:$I$123</c:f>
              <c:numCache>
                <c:formatCode>0.000</c:formatCode>
                <c:ptCount val="2"/>
                <c:pt idx="0">
                  <c:v>135981.00985178351</c:v>
                </c:pt>
                <c:pt idx="1">
                  <c:v>250.66978211996491</c:v>
                </c:pt>
              </c:numCache>
            </c:numRef>
          </c:yVal>
          <c:smooth val="0"/>
          <c:extLst>
            <c:ext xmlns:c16="http://schemas.microsoft.com/office/drawing/2014/chart" uri="{C3380CC4-5D6E-409C-BE32-E72D297353CC}">
              <c16:uniqueId val="{00000004-85BA-1D4C-88DE-C022DE71B18B}"/>
            </c:ext>
          </c:extLst>
        </c:ser>
        <c:dLbls>
          <c:showLegendKey val="0"/>
          <c:showVal val="0"/>
          <c:showCatName val="0"/>
          <c:showSerName val="0"/>
          <c:showPercent val="0"/>
          <c:showBubbleSize val="0"/>
        </c:dLbls>
        <c:axId val="2137021128"/>
        <c:axId val="2137015448"/>
      </c:scatterChart>
      <c:valAx>
        <c:axId val="2137021128"/>
        <c:scaling>
          <c:orientation val="minMax"/>
          <c:max val="2015"/>
          <c:min val="1970"/>
        </c:scaling>
        <c:delete val="0"/>
        <c:axPos val="b"/>
        <c:title>
          <c:tx>
            <c:rich>
              <a:bodyPr/>
              <a:lstStyle/>
              <a:p>
                <a:pPr>
                  <a:defRPr/>
                </a:pPr>
                <a:r>
                  <a:rPr lang="en-US"/>
                  <a:t>Year</a:t>
                </a:r>
              </a:p>
            </c:rich>
          </c:tx>
          <c:overlay val="0"/>
        </c:title>
        <c:numFmt formatCode="General" sourceLinked="1"/>
        <c:majorTickMark val="cross"/>
        <c:minorTickMark val="cross"/>
        <c:tickLblPos val="nextTo"/>
        <c:crossAx val="2137015448"/>
        <c:crosses val="autoZero"/>
        <c:crossBetween val="midCat"/>
      </c:valAx>
      <c:valAx>
        <c:axId val="2137015448"/>
        <c:scaling>
          <c:logBase val="10"/>
          <c:orientation val="minMax"/>
          <c:max val="100000"/>
          <c:min val="100"/>
        </c:scaling>
        <c:delete val="0"/>
        <c:axPos val="l"/>
        <c:majorGridlines/>
        <c:title>
          <c:tx>
            <c:rich>
              <a:bodyPr/>
              <a:lstStyle/>
              <a:p>
                <a:pPr>
                  <a:defRPr/>
                </a:pPr>
                <a:r>
                  <a:rPr lang="en-US"/>
                  <a:t>Sqrt(A/N) (nm)</a:t>
                </a:r>
              </a:p>
            </c:rich>
          </c:tx>
          <c:overlay val="0"/>
        </c:title>
        <c:numFmt formatCode="#,##0" sourceLinked="0"/>
        <c:majorTickMark val="none"/>
        <c:minorTickMark val="none"/>
        <c:tickLblPos val="nextTo"/>
        <c:crossAx val="2137021128"/>
        <c:crosses val="autoZero"/>
        <c:crossBetween val="midCat"/>
        <c:minorUnit val="10"/>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dirty="0"/>
              <a:t>Linear Scale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1985</c:v>
                </c:pt>
                <c:pt idx="7">
                  <c:v>1989</c:v>
                </c:pt>
                <c:pt idx="8">
                  <c:v>1991</c:v>
                </c:pt>
                <c:pt idx="9">
                  <c:v>1993</c:v>
                </c:pt>
                <c:pt idx="10">
                  <c:v>1996</c:v>
                </c:pt>
                <c:pt idx="11">
                  <c:v>1997</c:v>
                </c:pt>
                <c:pt idx="12">
                  <c:v>1997</c:v>
                </c:pt>
                <c:pt idx="13">
                  <c:v>1998</c:v>
                </c:pt>
                <c:pt idx="14">
                  <c:v>1999</c:v>
                </c:pt>
                <c:pt idx="15">
                  <c:v>1999</c:v>
                </c:pt>
                <c:pt idx="16">
                  <c:v>1999</c:v>
                </c:pt>
                <c:pt idx="17">
                  <c:v>1999</c:v>
                </c:pt>
                <c:pt idx="18">
                  <c:v>2000</c:v>
                </c:pt>
                <c:pt idx="19">
                  <c:v>2000</c:v>
                </c:pt>
                <c:pt idx="20">
                  <c:v>2001</c:v>
                </c:pt>
                <c:pt idx="21">
                  <c:v>2002</c:v>
                </c:pt>
                <c:pt idx="22">
                  <c:v>2003</c:v>
                </c:pt>
                <c:pt idx="23">
                  <c:v>2003</c:v>
                </c:pt>
                <c:pt idx="24">
                  <c:v>2004</c:v>
                </c:pt>
                <c:pt idx="25">
                  <c:v>2005</c:v>
                </c:pt>
                <c:pt idx="26">
                  <c:v>2006</c:v>
                </c:pt>
                <c:pt idx="27">
                  <c:v>2006</c:v>
                </c:pt>
                <c:pt idx="28">
                  <c:v>2007</c:v>
                </c:pt>
                <c:pt idx="29">
                  <c:v>2007</c:v>
                </c:pt>
                <c:pt idx="30">
                  <c:v>2008</c:v>
                </c:pt>
                <c:pt idx="31" formatCode="0.00">
                  <c:v>17.535639892992979</c:v>
                </c:pt>
                <c:pt idx="32" formatCode="0.00">
                  <c:v>14.60964047443681</c:v>
                </c:pt>
                <c:pt idx="33" formatCode="0.00">
                  <c:v>14.60964047443681</c:v>
                </c:pt>
                <c:pt idx="34">
                  <c:v>2008</c:v>
                </c:pt>
                <c:pt idx="35">
                  <c:v>2008</c:v>
                </c:pt>
                <c:pt idx="36">
                  <c:v>2011</c:v>
                </c:pt>
                <c:pt idx="37">
                  <c:v>2012</c:v>
                </c:pt>
                <c:pt idx="38">
                  <c:v>2012</c:v>
                </c:pt>
                <c:pt idx="39">
                  <c:v>2014</c:v>
                </c:pt>
                <c:pt idx="40">
                  <c:v>2015</c:v>
                </c:pt>
              </c:numCache>
            </c:numRef>
          </c:xVal>
          <c:yVal>
            <c:numRef>
              <c:f>'By Class'!$R$2:$R$42</c:f>
              <c:numCache>
                <c:formatCode>0</c:formatCode>
                <c:ptCount val="41"/>
                <c:pt idx="0">
                  <c:v>55470.019622522908</c:v>
                </c:pt>
                <c:pt idx="1">
                  <c:v>46017.899330842221</c:v>
                </c:pt>
                <c:pt idx="2">
                  <c:v>33733.23338316007</c:v>
                </c:pt>
                <c:pt idx="3">
                  <c:v>25437.350953458419</c:v>
                </c:pt>
                <c:pt idx="4">
                  <c:v>33028.912953790808</c:v>
                </c:pt>
                <c:pt idx="5">
                  <c:v>19122.542764785361</c:v>
                </c:pt>
                <c:pt idx="6">
                  <c:v>19446.89739217591</c:v>
                </c:pt>
                <c:pt idx="7">
                  <c:v>12107.06312518397</c:v>
                </c:pt>
                <c:pt idx="8">
                  <c:v>12560.962454277849</c:v>
                </c:pt>
                <c:pt idx="9">
                  <c:v>9738.5168109634978</c:v>
                </c:pt>
                <c:pt idx="10">
                  <c:v>7640.1631542301384</c:v>
                </c:pt>
                <c:pt idx="11">
                  <c:v>5099.0195135927843</c:v>
                </c:pt>
                <c:pt idx="12">
                  <c:v>4290.5816516051646</c:v>
                </c:pt>
                <c:pt idx="13">
                  <c:v>3881.580434135903</c:v>
                </c:pt>
                <c:pt idx="14">
                  <c:v>3670.651741928988</c:v>
                </c:pt>
                <c:pt idx="15">
                  <c:v>2563.0729731502829</c:v>
                </c:pt>
                <c:pt idx="16">
                  <c:v>2353.7005126579702</c:v>
                </c:pt>
                <c:pt idx="17">
                  <c:v>2891.9952219248848</c:v>
                </c:pt>
                <c:pt idx="18">
                  <c:v>1951.8001458970659</c:v>
                </c:pt>
                <c:pt idx="19">
                  <c:v>2273.0302828309759</c:v>
                </c:pt>
                <c:pt idx="20">
                  <c:v>1341.6407864998739</c:v>
                </c:pt>
                <c:pt idx="21">
                  <c:v>1623.688281771977</c:v>
                </c:pt>
                <c:pt idx="22">
                  <c:v>1363.8316730493259</c:v>
                </c:pt>
                <c:pt idx="23">
                  <c:v>1349.9903822271331</c:v>
                </c:pt>
                <c:pt idx="24">
                  <c:v>991.03120896511439</c:v>
                </c:pt>
                <c:pt idx="25">
                  <c:v>919.86621100779723</c:v>
                </c:pt>
                <c:pt idx="26">
                  <c:v>699.37860618023535</c:v>
                </c:pt>
                <c:pt idx="27">
                  <c:v>701.00565954056583</c:v>
                </c:pt>
                <c:pt idx="28">
                  <c:v>810.43490406559522</c:v>
                </c:pt>
                <c:pt idx="29">
                  <c:v>510.23585977801122</c:v>
                </c:pt>
                <c:pt idx="30">
                  <c:v>600.72420062570416</c:v>
                </c:pt>
                <c:pt idx="31">
                  <c:v>21151.08557622118</c:v>
                </c:pt>
                <c:pt idx="32">
                  <c:v>44721.359549995803</c:v>
                </c:pt>
                <c:pt idx="33">
                  <c:v>34641.016151377538</c:v>
                </c:pt>
                <c:pt idx="34">
                  <c:v>599.81757372640038</c:v>
                </c:pt>
                <c:pt idx="35">
                  <c:v>583.41185550161879</c:v>
                </c:pt>
                <c:pt idx="36">
                  <c:v>431.5169713368457</c:v>
                </c:pt>
                <c:pt idx="37">
                  <c:v>434.50556757982571</c:v>
                </c:pt>
                <c:pt idx="38">
                  <c:v>338.06170189140659</c:v>
                </c:pt>
                <c:pt idx="39">
                  <c:v>355.56795613296123</c:v>
                </c:pt>
                <c:pt idx="40">
                  <c:v>264.57513110645903</c:v>
                </c:pt>
              </c:numCache>
            </c:numRef>
          </c:yVal>
          <c:smooth val="0"/>
          <c:extLst>
            <c:ext xmlns:c16="http://schemas.microsoft.com/office/drawing/2014/chart" uri="{C3380CC4-5D6E-409C-BE32-E72D297353CC}">
              <c16:uniqueId val="{00000000-05B5-A144-ABD2-319EA84C0BCD}"/>
            </c:ext>
          </c:extLst>
        </c:ser>
        <c:ser>
          <c:idx val="1"/>
          <c:order val="1"/>
          <c:tx>
            <c:v>Embedded</c:v>
          </c:tx>
          <c:spPr>
            <a:ln w="47625">
              <a:noFill/>
            </a:ln>
          </c:spPr>
          <c:xVal>
            <c:numRef>
              <c:f>'By Class'!$M$43:$M$55</c:f>
              <c:numCache>
                <c:formatCode>0.00</c:formatCode>
                <c:ptCount val="13"/>
                <c:pt idx="0" formatCode="General">
                  <c:v>1971</c:v>
                </c:pt>
                <c:pt idx="1">
                  <c:v>24.575424759098901</c:v>
                </c:pt>
                <c:pt idx="2">
                  <c:v>31.482315354707421</c:v>
                </c:pt>
                <c:pt idx="3" formatCode="General">
                  <c:v>1972</c:v>
                </c:pt>
                <c:pt idx="4" formatCode="General">
                  <c:v>1974</c:v>
                </c:pt>
                <c:pt idx="5" formatCode="General">
                  <c:v>1974</c:v>
                </c:pt>
                <c:pt idx="6" formatCode="General">
                  <c:v>1974</c:v>
                </c:pt>
                <c:pt idx="7" formatCode="General">
                  <c:v>1975</c:v>
                </c:pt>
                <c:pt idx="8" formatCode="General">
                  <c:v>1978</c:v>
                </c:pt>
                <c:pt idx="9" formatCode="General">
                  <c:v>1981</c:v>
                </c:pt>
                <c:pt idx="10" formatCode="General">
                  <c:v>2008</c:v>
                </c:pt>
                <c:pt idx="11" formatCode="General">
                  <c:v>2013</c:v>
                </c:pt>
                <c:pt idx="12" formatCode="General">
                  <c:v>2014</c:v>
                </c:pt>
              </c:numCache>
            </c:numRef>
          </c:xVal>
          <c:yVal>
            <c:numRef>
              <c:f>'By Class'!$R$43:$R$55</c:f>
              <c:numCache>
                <c:formatCode>0</c:formatCode>
                <c:ptCount val="13"/>
                <c:pt idx="0">
                  <c:v>72231.511851461386</c:v>
                </c:pt>
                <c:pt idx="1">
                  <c:v>1414.2135623730951</c:v>
                </c:pt>
                <c:pt idx="2">
                  <c:v>206.55911179772889</c:v>
                </c:pt>
                <c:pt idx="3">
                  <c:v>63245.553203367577</c:v>
                </c:pt>
                <c:pt idx="4">
                  <c:v>62469.504755442431</c:v>
                </c:pt>
                <c:pt idx="5">
                  <c:v>66666.666666666672</c:v>
                </c:pt>
                <c:pt idx="6">
                  <c:v>73484.692283495344</c:v>
                </c:pt>
                <c:pt idx="7">
                  <c:v>77349.246815375751</c:v>
                </c:pt>
                <c:pt idx="8">
                  <c:v>48304.589153964793</c:v>
                </c:pt>
                <c:pt idx="9">
                  <c:v>22841.609628806262</c:v>
                </c:pt>
                <c:pt idx="10">
                  <c:v>714.58960101049627</c:v>
                </c:pt>
                <c:pt idx="11">
                  <c:v>319.37438845342621</c:v>
                </c:pt>
                <c:pt idx="12">
                  <c:v>210.95023109728979</c:v>
                </c:pt>
              </c:numCache>
            </c:numRef>
          </c:yVal>
          <c:smooth val="0"/>
          <c:extLst>
            <c:ext xmlns:c16="http://schemas.microsoft.com/office/drawing/2014/chart" uri="{C3380CC4-5D6E-409C-BE32-E72D297353CC}">
              <c16:uniqueId val="{00000001-05B5-A144-ABD2-319EA84C0BCD}"/>
            </c:ext>
          </c:extLst>
        </c:ser>
        <c:ser>
          <c:idx val="2"/>
          <c:order val="2"/>
          <c:tx>
            <c:v>GPU</c:v>
          </c:tx>
          <c:spPr>
            <a:ln w="47625">
              <a:noFill/>
            </a:ln>
          </c:spPr>
          <c:marker>
            <c:spPr>
              <a:solidFill>
                <a:srgbClr val="FFFF00"/>
              </a:solidFill>
            </c:spPr>
          </c:marker>
          <c:xVal>
            <c:numRef>
              <c:f>'By Class'!$M$56:$M$89</c:f>
              <c:numCache>
                <c:formatCode>General</c:formatCode>
                <c:ptCount val="34"/>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numCache>
            </c:numRef>
          </c:xVal>
          <c:yVal>
            <c:numRef>
              <c:f>'By Class'!$R$56:$R$89</c:f>
              <c:numCache>
                <c:formatCode>0</c:formatCode>
                <c:ptCount val="34"/>
                <c:pt idx="0">
                  <c:v>5070.9255283711</c:v>
                </c:pt>
                <c:pt idx="1">
                  <c:v>2958.0398915498081</c:v>
                </c:pt>
                <c:pt idx="2">
                  <c:v>2196.8356689843099</c:v>
                </c:pt>
                <c:pt idx="3">
                  <c:v>1802.775637731994</c:v>
                </c:pt>
                <c:pt idx="4">
                  <c:v>1800</c:v>
                </c:pt>
                <c:pt idx="5">
                  <c:v>1798.1471945681569</c:v>
                </c:pt>
                <c:pt idx="6">
                  <c:v>1498.5372985307099</c:v>
                </c:pt>
                <c:pt idx="7">
                  <c:v>1064.581294844754</c:v>
                </c:pt>
                <c:pt idx="8">
                  <c:v>1501.322168612804</c:v>
                </c:pt>
                <c:pt idx="9">
                  <c:v>1427.3693206630489</c:v>
                </c:pt>
                <c:pt idx="10">
                  <c:v>1365.0083747903759</c:v>
                </c:pt>
                <c:pt idx="11">
                  <c:v>1238.278374733781</c:v>
                </c:pt>
                <c:pt idx="12">
                  <c:v>1362.4426593438709</c:v>
                </c:pt>
                <c:pt idx="13">
                  <c:v>1172.123659804661</c:v>
                </c:pt>
                <c:pt idx="14">
                  <c:v>1048.336730726392</c:v>
                </c:pt>
                <c:pt idx="15">
                  <c:v>947.20444555663005</c:v>
                </c:pt>
                <c:pt idx="16">
                  <c:v>957.60766921155141</c:v>
                </c:pt>
                <c:pt idx="17">
                  <c:v>957.42710775633805</c:v>
                </c:pt>
                <c:pt idx="18">
                  <c:v>839.55096032222696</c:v>
                </c:pt>
                <c:pt idx="19">
                  <c:v>774.59666924148326</c:v>
                </c:pt>
                <c:pt idx="20">
                  <c:v>655.52133665630697</c:v>
                </c:pt>
                <c:pt idx="21">
                  <c:v>542.26959038364737</c:v>
                </c:pt>
                <c:pt idx="22">
                  <c:v>641.42698058981841</c:v>
                </c:pt>
                <c:pt idx="23">
                  <c:v>393.77703441407112</c:v>
                </c:pt>
                <c:pt idx="24">
                  <c:v>383.85998078529212</c:v>
                </c:pt>
                <c:pt idx="25">
                  <c:v>405.43186850567122</c:v>
                </c:pt>
                <c:pt idx="26">
                  <c:v>416.33319989322649</c:v>
                </c:pt>
                <c:pt idx="27">
                  <c:v>290.91841316232058</c:v>
                </c:pt>
                <c:pt idx="28">
                  <c:v>288.18543935741639</c:v>
                </c:pt>
                <c:pt idx="29">
                  <c:v>281.4911866037607</c:v>
                </c:pt>
                <c:pt idx="30">
                  <c:v>269.44387170614959</c:v>
                </c:pt>
                <c:pt idx="31">
                  <c:v>263.67367999823102</c:v>
                </c:pt>
                <c:pt idx="32">
                  <c:v>276.65585397468379</c:v>
                </c:pt>
                <c:pt idx="33">
                  <c:v>272.39223715847191</c:v>
                </c:pt>
              </c:numCache>
            </c:numRef>
          </c:yVal>
          <c:smooth val="0"/>
          <c:extLst>
            <c:ext xmlns:c16="http://schemas.microsoft.com/office/drawing/2014/chart" uri="{C3380CC4-5D6E-409C-BE32-E72D297353CC}">
              <c16:uniqueId val="{00000002-05B5-A144-ABD2-319EA84C0BCD}"/>
            </c:ext>
          </c:extLst>
        </c:ser>
        <c:ser>
          <c:idx val="3"/>
          <c:order val="3"/>
          <c:tx>
            <c:v>Server</c:v>
          </c:tx>
          <c:spPr>
            <a:ln w="47625">
              <a:noFill/>
            </a:ln>
          </c:spPr>
          <c:xVal>
            <c:numRef>
              <c:f>'By Class'!$M$90:$M$117</c:f>
              <c:numCache>
                <c:formatCode>General</c:formatCode>
                <c:ptCount val="28"/>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formatCode="0.00">
                  <c:v>32.219280948873617</c:v>
                </c:pt>
                <c:pt idx="26">
                  <c:v>2014</c:v>
                </c:pt>
                <c:pt idx="27">
                  <c:v>2015</c:v>
                </c:pt>
              </c:numCache>
            </c:numRef>
          </c:xVal>
          <c:yVal>
            <c:numRef>
              <c:f>'By Class'!$R$90:$R$117</c:f>
              <c:numCache>
                <c:formatCode>0</c:formatCode>
                <c:ptCount val="28"/>
                <c:pt idx="0">
                  <c:v>7471.1566586561303</c:v>
                </c:pt>
                <c:pt idx="1">
                  <c:v>1383.342460721987</c:v>
                </c:pt>
                <c:pt idx="2">
                  <c:v>955.08906493123425</c:v>
                </c:pt>
                <c:pt idx="3">
                  <c:v>854.24219617724907</c:v>
                </c:pt>
                <c:pt idx="4">
                  <c:v>592.10491916054684</c:v>
                </c:pt>
                <c:pt idx="5">
                  <c:v>781.81270232190286</c:v>
                </c:pt>
                <c:pt idx="6">
                  <c:v>657.41360567202059</c:v>
                </c:pt>
                <c:pt idx="7">
                  <c:v>514.525842018905</c:v>
                </c:pt>
                <c:pt idx="8">
                  <c:v>618.66255974631144</c:v>
                </c:pt>
                <c:pt idx="9">
                  <c:v>614.00325732035003</c:v>
                </c:pt>
                <c:pt idx="10">
                  <c:v>452.91081365783828</c:v>
                </c:pt>
                <c:pt idx="11">
                  <c:v>687.38635424337599</c:v>
                </c:pt>
                <c:pt idx="12">
                  <c:v>604.74315681476287</c:v>
                </c:pt>
                <c:pt idx="13">
                  <c:v>591.18525015429805</c:v>
                </c:pt>
                <c:pt idx="14">
                  <c:v>545.33595548783137</c:v>
                </c:pt>
                <c:pt idx="15">
                  <c:v>437.25213242793382</c:v>
                </c:pt>
                <c:pt idx="16">
                  <c:v>443.76015698018159</c:v>
                </c:pt>
                <c:pt idx="17">
                  <c:v>512.34753829797785</c:v>
                </c:pt>
                <c:pt idx="18">
                  <c:v>519.61524227066354</c:v>
                </c:pt>
                <c:pt idx="19">
                  <c:v>465.93015473449361</c:v>
                </c:pt>
                <c:pt idx="20">
                  <c:v>418.90795047091422</c:v>
                </c:pt>
                <c:pt idx="21">
                  <c:v>370.99111660813247</c:v>
                </c:pt>
                <c:pt idx="22">
                  <c:v>393.39789623472149</c:v>
                </c:pt>
                <c:pt idx="23">
                  <c:v>369.51111152232153</c:v>
                </c:pt>
                <c:pt idx="24">
                  <c:v>354.29089991607322</c:v>
                </c:pt>
                <c:pt idx="25">
                  <c:v>328.93768406797051</c:v>
                </c:pt>
                <c:pt idx="26">
                  <c:v>344.79688526193348</c:v>
                </c:pt>
                <c:pt idx="27">
                  <c:v>412.21937367144108</c:v>
                </c:pt>
              </c:numCache>
            </c:numRef>
          </c:yVal>
          <c:smooth val="0"/>
          <c:extLst>
            <c:ext xmlns:c16="http://schemas.microsoft.com/office/drawing/2014/chart" uri="{C3380CC4-5D6E-409C-BE32-E72D297353CC}">
              <c16:uniqueId val="{00000003-05B5-A144-ABD2-319EA84C0BCD}"/>
            </c:ext>
          </c:extLst>
        </c:ser>
        <c:ser>
          <c:idx val="4"/>
          <c:order val="4"/>
          <c:tx>
            <c:v>Trend</c:v>
          </c:tx>
          <c:marker>
            <c:symbol val="none"/>
          </c:marker>
          <c:xVal>
            <c:numRef>
              <c:f>'By Class'!$A$122:$A$123</c:f>
              <c:numCache>
                <c:formatCode>General</c:formatCode>
                <c:ptCount val="2"/>
                <c:pt idx="0">
                  <c:v>1970</c:v>
                </c:pt>
                <c:pt idx="1">
                  <c:v>2015</c:v>
                </c:pt>
              </c:numCache>
            </c:numRef>
          </c:xVal>
          <c:yVal>
            <c:numRef>
              <c:f>'By Class'!$I$122:$I$123</c:f>
              <c:numCache>
                <c:formatCode>0.000</c:formatCode>
                <c:ptCount val="2"/>
                <c:pt idx="0">
                  <c:v>135981.00985178351</c:v>
                </c:pt>
                <c:pt idx="1">
                  <c:v>250.66978211996491</c:v>
                </c:pt>
              </c:numCache>
            </c:numRef>
          </c:yVal>
          <c:smooth val="0"/>
          <c:extLst>
            <c:ext xmlns:c16="http://schemas.microsoft.com/office/drawing/2014/chart" uri="{C3380CC4-5D6E-409C-BE32-E72D297353CC}">
              <c16:uniqueId val="{00000004-05B5-A144-ABD2-319EA84C0BCD}"/>
            </c:ext>
          </c:extLst>
        </c:ser>
        <c:dLbls>
          <c:showLegendKey val="0"/>
          <c:showVal val="0"/>
          <c:showCatName val="0"/>
          <c:showSerName val="0"/>
          <c:showPercent val="0"/>
          <c:showBubbleSize val="0"/>
        </c:dLbls>
        <c:axId val="2036632584"/>
        <c:axId val="2036637688"/>
      </c:scatterChart>
      <c:valAx>
        <c:axId val="2036632584"/>
        <c:scaling>
          <c:orientation val="minMax"/>
          <c:max val="2015"/>
          <c:min val="1970"/>
        </c:scaling>
        <c:delete val="0"/>
        <c:axPos val="b"/>
        <c:title>
          <c:tx>
            <c:rich>
              <a:bodyPr/>
              <a:lstStyle/>
              <a:p>
                <a:pPr>
                  <a:defRPr/>
                </a:pPr>
                <a:r>
                  <a:rPr lang="en-US"/>
                  <a:t>Year</a:t>
                </a:r>
              </a:p>
            </c:rich>
          </c:tx>
          <c:overlay val="0"/>
        </c:title>
        <c:numFmt formatCode="General" sourceLinked="1"/>
        <c:majorTickMark val="cross"/>
        <c:minorTickMark val="cross"/>
        <c:tickLblPos val="nextTo"/>
        <c:crossAx val="2036637688"/>
        <c:crosses val="autoZero"/>
        <c:crossBetween val="midCat"/>
      </c:valAx>
      <c:valAx>
        <c:axId val="2036637688"/>
        <c:scaling>
          <c:logBase val="10"/>
          <c:orientation val="minMax"/>
          <c:max val="1000000"/>
          <c:min val="1"/>
        </c:scaling>
        <c:delete val="0"/>
        <c:axPos val="l"/>
        <c:majorGridlines/>
        <c:title>
          <c:tx>
            <c:rich>
              <a:bodyPr/>
              <a:lstStyle/>
              <a:p>
                <a:pPr>
                  <a:defRPr/>
                </a:pPr>
                <a:r>
                  <a:rPr lang="en-US"/>
                  <a:t>Sqrt(A/N) (nm)</a:t>
                </a:r>
              </a:p>
            </c:rich>
          </c:tx>
          <c:overlay val="0"/>
        </c:title>
        <c:numFmt formatCode="#,##0" sourceLinked="0"/>
        <c:majorTickMark val="none"/>
        <c:minorTickMark val="none"/>
        <c:tickLblPos val="nextTo"/>
        <c:crossAx val="2036632584"/>
        <c:crosses val="autoZero"/>
        <c:crossBetween val="midCat"/>
        <c:minorUnit val="10"/>
      </c:valAx>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Linear Scale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1985</c:v>
                </c:pt>
                <c:pt idx="7">
                  <c:v>1989</c:v>
                </c:pt>
                <c:pt idx="8">
                  <c:v>1991</c:v>
                </c:pt>
                <c:pt idx="9">
                  <c:v>1993</c:v>
                </c:pt>
                <c:pt idx="10">
                  <c:v>1996</c:v>
                </c:pt>
                <c:pt idx="11">
                  <c:v>1997</c:v>
                </c:pt>
                <c:pt idx="12">
                  <c:v>1997</c:v>
                </c:pt>
                <c:pt idx="13">
                  <c:v>1998</c:v>
                </c:pt>
                <c:pt idx="14">
                  <c:v>1999</c:v>
                </c:pt>
                <c:pt idx="15">
                  <c:v>1999</c:v>
                </c:pt>
                <c:pt idx="16">
                  <c:v>1999</c:v>
                </c:pt>
                <c:pt idx="17">
                  <c:v>1999</c:v>
                </c:pt>
                <c:pt idx="18">
                  <c:v>2000</c:v>
                </c:pt>
                <c:pt idx="19">
                  <c:v>2000</c:v>
                </c:pt>
                <c:pt idx="20">
                  <c:v>2001</c:v>
                </c:pt>
                <c:pt idx="21">
                  <c:v>2002</c:v>
                </c:pt>
                <c:pt idx="22">
                  <c:v>2003</c:v>
                </c:pt>
                <c:pt idx="23">
                  <c:v>2003</c:v>
                </c:pt>
                <c:pt idx="24">
                  <c:v>2004</c:v>
                </c:pt>
                <c:pt idx="25">
                  <c:v>2005</c:v>
                </c:pt>
                <c:pt idx="26">
                  <c:v>2006</c:v>
                </c:pt>
                <c:pt idx="27">
                  <c:v>2006</c:v>
                </c:pt>
                <c:pt idx="28">
                  <c:v>2007</c:v>
                </c:pt>
                <c:pt idx="29">
                  <c:v>2007</c:v>
                </c:pt>
                <c:pt idx="30">
                  <c:v>2008</c:v>
                </c:pt>
                <c:pt idx="31" formatCode="0.00">
                  <c:v>17.535639892992979</c:v>
                </c:pt>
                <c:pt idx="32" formatCode="0.00">
                  <c:v>14.60964047443681</c:v>
                </c:pt>
                <c:pt idx="33" formatCode="0.00">
                  <c:v>14.60964047443681</c:v>
                </c:pt>
                <c:pt idx="34">
                  <c:v>2008</c:v>
                </c:pt>
                <c:pt idx="35">
                  <c:v>2008</c:v>
                </c:pt>
                <c:pt idx="36">
                  <c:v>2011</c:v>
                </c:pt>
                <c:pt idx="37">
                  <c:v>2012</c:v>
                </c:pt>
                <c:pt idx="38">
                  <c:v>2012</c:v>
                </c:pt>
                <c:pt idx="39">
                  <c:v>2014</c:v>
                </c:pt>
                <c:pt idx="40">
                  <c:v>2015</c:v>
                </c:pt>
              </c:numCache>
            </c:numRef>
          </c:xVal>
          <c:yVal>
            <c:numRef>
              <c:f>'By Class'!$R$2:$R$42</c:f>
              <c:numCache>
                <c:formatCode>0</c:formatCode>
                <c:ptCount val="41"/>
                <c:pt idx="0">
                  <c:v>55470.019622522908</c:v>
                </c:pt>
                <c:pt idx="1">
                  <c:v>46017.899330842221</c:v>
                </c:pt>
                <c:pt idx="2">
                  <c:v>33733.233383160077</c:v>
                </c:pt>
                <c:pt idx="3">
                  <c:v>25437.350953458419</c:v>
                </c:pt>
                <c:pt idx="4">
                  <c:v>33028.912953790808</c:v>
                </c:pt>
                <c:pt idx="5">
                  <c:v>19122.542764785361</c:v>
                </c:pt>
                <c:pt idx="6">
                  <c:v>19446.89739217591</c:v>
                </c:pt>
                <c:pt idx="7">
                  <c:v>12107.06312518397</c:v>
                </c:pt>
                <c:pt idx="8">
                  <c:v>12560.962454277849</c:v>
                </c:pt>
                <c:pt idx="9">
                  <c:v>9738.5168109634997</c:v>
                </c:pt>
                <c:pt idx="10">
                  <c:v>7640.1631542301384</c:v>
                </c:pt>
                <c:pt idx="11">
                  <c:v>5099.0195135927843</c:v>
                </c:pt>
                <c:pt idx="12">
                  <c:v>4290.5816516051646</c:v>
                </c:pt>
                <c:pt idx="13">
                  <c:v>3881.580434135903</c:v>
                </c:pt>
                <c:pt idx="14">
                  <c:v>3670.651741928988</c:v>
                </c:pt>
                <c:pt idx="15">
                  <c:v>2563.0729731502829</c:v>
                </c:pt>
                <c:pt idx="16">
                  <c:v>2353.7005126579702</c:v>
                </c:pt>
                <c:pt idx="17">
                  <c:v>2891.9952219248848</c:v>
                </c:pt>
                <c:pt idx="18">
                  <c:v>1951.8001458970659</c:v>
                </c:pt>
                <c:pt idx="19">
                  <c:v>2273.0302828309759</c:v>
                </c:pt>
                <c:pt idx="20">
                  <c:v>1341.6407864998739</c:v>
                </c:pt>
                <c:pt idx="21">
                  <c:v>1623.688281771977</c:v>
                </c:pt>
                <c:pt idx="22">
                  <c:v>1363.8316730493259</c:v>
                </c:pt>
                <c:pt idx="23">
                  <c:v>1349.9903822271331</c:v>
                </c:pt>
                <c:pt idx="24">
                  <c:v>991.03120896511439</c:v>
                </c:pt>
                <c:pt idx="25">
                  <c:v>919.86621100779735</c:v>
                </c:pt>
                <c:pt idx="26">
                  <c:v>699.37860618023535</c:v>
                </c:pt>
                <c:pt idx="27">
                  <c:v>701.00565954056583</c:v>
                </c:pt>
                <c:pt idx="28">
                  <c:v>810.43490406559522</c:v>
                </c:pt>
                <c:pt idx="29">
                  <c:v>510.23585977801122</c:v>
                </c:pt>
                <c:pt idx="30">
                  <c:v>600.72420062570416</c:v>
                </c:pt>
                <c:pt idx="31">
                  <c:v>21151.08557622118</c:v>
                </c:pt>
                <c:pt idx="32">
                  <c:v>44721.359549995803</c:v>
                </c:pt>
                <c:pt idx="33">
                  <c:v>34641.016151377538</c:v>
                </c:pt>
                <c:pt idx="34">
                  <c:v>599.81757372640038</c:v>
                </c:pt>
                <c:pt idx="35">
                  <c:v>583.41185550161879</c:v>
                </c:pt>
                <c:pt idx="36">
                  <c:v>431.5169713368457</c:v>
                </c:pt>
                <c:pt idx="37">
                  <c:v>434.50556757982571</c:v>
                </c:pt>
                <c:pt idx="38">
                  <c:v>338.06170189140659</c:v>
                </c:pt>
                <c:pt idx="39">
                  <c:v>355.56795613296123</c:v>
                </c:pt>
                <c:pt idx="40">
                  <c:v>264.57513110645903</c:v>
                </c:pt>
              </c:numCache>
            </c:numRef>
          </c:yVal>
          <c:smooth val="0"/>
          <c:extLst>
            <c:ext xmlns:c16="http://schemas.microsoft.com/office/drawing/2014/chart" uri="{C3380CC4-5D6E-409C-BE32-E72D297353CC}">
              <c16:uniqueId val="{00000000-D7B6-B04C-B220-1DD9EB7101CA}"/>
            </c:ext>
          </c:extLst>
        </c:ser>
        <c:ser>
          <c:idx val="1"/>
          <c:order val="1"/>
          <c:tx>
            <c:v>Embedded</c:v>
          </c:tx>
          <c:spPr>
            <a:ln w="47625">
              <a:noFill/>
            </a:ln>
          </c:spPr>
          <c:xVal>
            <c:numRef>
              <c:f>'By Class'!$M$43:$M$55</c:f>
              <c:numCache>
                <c:formatCode>0.00</c:formatCode>
                <c:ptCount val="13"/>
                <c:pt idx="0" formatCode="General">
                  <c:v>1971</c:v>
                </c:pt>
                <c:pt idx="1">
                  <c:v>24.575424759098901</c:v>
                </c:pt>
                <c:pt idx="2">
                  <c:v>31.482315354707421</c:v>
                </c:pt>
                <c:pt idx="3" formatCode="General">
                  <c:v>1972</c:v>
                </c:pt>
                <c:pt idx="4" formatCode="General">
                  <c:v>1974</c:v>
                </c:pt>
                <c:pt idx="5" formatCode="General">
                  <c:v>1974</c:v>
                </c:pt>
                <c:pt idx="6" formatCode="General">
                  <c:v>1974</c:v>
                </c:pt>
                <c:pt idx="7" formatCode="General">
                  <c:v>1975</c:v>
                </c:pt>
                <c:pt idx="8" formatCode="General">
                  <c:v>1978</c:v>
                </c:pt>
                <c:pt idx="9" formatCode="General">
                  <c:v>1981</c:v>
                </c:pt>
                <c:pt idx="10" formatCode="General">
                  <c:v>2008</c:v>
                </c:pt>
                <c:pt idx="11" formatCode="General">
                  <c:v>2013</c:v>
                </c:pt>
                <c:pt idx="12" formatCode="General">
                  <c:v>2014</c:v>
                </c:pt>
              </c:numCache>
            </c:numRef>
          </c:xVal>
          <c:yVal>
            <c:numRef>
              <c:f>'By Class'!$R$43:$R$55</c:f>
              <c:numCache>
                <c:formatCode>0</c:formatCode>
                <c:ptCount val="13"/>
                <c:pt idx="0">
                  <c:v>72231.511851461386</c:v>
                </c:pt>
                <c:pt idx="1">
                  <c:v>1414.2135623730951</c:v>
                </c:pt>
                <c:pt idx="2">
                  <c:v>206.55911179772889</c:v>
                </c:pt>
                <c:pt idx="3">
                  <c:v>63245.553203367577</c:v>
                </c:pt>
                <c:pt idx="4">
                  <c:v>62469.504755442431</c:v>
                </c:pt>
                <c:pt idx="5">
                  <c:v>66666.666666666672</c:v>
                </c:pt>
                <c:pt idx="6">
                  <c:v>73484.692283495344</c:v>
                </c:pt>
                <c:pt idx="7">
                  <c:v>77349.246815375765</c:v>
                </c:pt>
                <c:pt idx="8">
                  <c:v>48304.589153964793</c:v>
                </c:pt>
                <c:pt idx="9">
                  <c:v>22841.609628806269</c:v>
                </c:pt>
                <c:pt idx="10">
                  <c:v>714.58960101049627</c:v>
                </c:pt>
                <c:pt idx="11">
                  <c:v>319.37438845342621</c:v>
                </c:pt>
                <c:pt idx="12">
                  <c:v>210.95023109728979</c:v>
                </c:pt>
              </c:numCache>
            </c:numRef>
          </c:yVal>
          <c:smooth val="0"/>
          <c:extLst>
            <c:ext xmlns:c16="http://schemas.microsoft.com/office/drawing/2014/chart" uri="{C3380CC4-5D6E-409C-BE32-E72D297353CC}">
              <c16:uniqueId val="{00000001-D7B6-B04C-B220-1DD9EB7101CA}"/>
            </c:ext>
          </c:extLst>
        </c:ser>
        <c:ser>
          <c:idx val="2"/>
          <c:order val="2"/>
          <c:tx>
            <c:v>GPU</c:v>
          </c:tx>
          <c:spPr>
            <a:ln w="47625">
              <a:noFill/>
            </a:ln>
          </c:spPr>
          <c:marker>
            <c:spPr>
              <a:solidFill>
                <a:srgbClr val="FFFF00"/>
              </a:solidFill>
            </c:spPr>
          </c:marker>
          <c:xVal>
            <c:numRef>
              <c:f>'By Class'!$M$56:$M$89</c:f>
              <c:numCache>
                <c:formatCode>General</c:formatCode>
                <c:ptCount val="34"/>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numCache>
            </c:numRef>
          </c:xVal>
          <c:yVal>
            <c:numRef>
              <c:f>'By Class'!$R$56:$R$89</c:f>
              <c:numCache>
                <c:formatCode>0</c:formatCode>
                <c:ptCount val="34"/>
                <c:pt idx="0">
                  <c:v>5070.9255283711</c:v>
                </c:pt>
                <c:pt idx="1">
                  <c:v>2958.0398915498081</c:v>
                </c:pt>
                <c:pt idx="2">
                  <c:v>2196.8356689843099</c:v>
                </c:pt>
                <c:pt idx="3">
                  <c:v>1802.775637731994</c:v>
                </c:pt>
                <c:pt idx="4">
                  <c:v>1800</c:v>
                </c:pt>
                <c:pt idx="5">
                  <c:v>1798.1471945681569</c:v>
                </c:pt>
                <c:pt idx="6">
                  <c:v>1498.5372985307099</c:v>
                </c:pt>
                <c:pt idx="7">
                  <c:v>1064.581294844754</c:v>
                </c:pt>
                <c:pt idx="8">
                  <c:v>1501.322168612804</c:v>
                </c:pt>
                <c:pt idx="9">
                  <c:v>1427.3693206630489</c:v>
                </c:pt>
                <c:pt idx="10">
                  <c:v>1365.0083747903759</c:v>
                </c:pt>
                <c:pt idx="11">
                  <c:v>1238.278374733781</c:v>
                </c:pt>
                <c:pt idx="12">
                  <c:v>1362.4426593438709</c:v>
                </c:pt>
                <c:pt idx="13">
                  <c:v>1172.123659804661</c:v>
                </c:pt>
                <c:pt idx="14">
                  <c:v>1048.336730726392</c:v>
                </c:pt>
                <c:pt idx="15">
                  <c:v>947.20444555663005</c:v>
                </c:pt>
                <c:pt idx="16">
                  <c:v>957.60766921155141</c:v>
                </c:pt>
                <c:pt idx="17">
                  <c:v>957.42710775633805</c:v>
                </c:pt>
                <c:pt idx="18">
                  <c:v>839.55096032222696</c:v>
                </c:pt>
                <c:pt idx="19">
                  <c:v>774.59666924148326</c:v>
                </c:pt>
                <c:pt idx="20">
                  <c:v>655.52133665630697</c:v>
                </c:pt>
                <c:pt idx="21">
                  <c:v>542.26959038364737</c:v>
                </c:pt>
                <c:pt idx="22">
                  <c:v>641.42698058981841</c:v>
                </c:pt>
                <c:pt idx="23">
                  <c:v>393.77703441407112</c:v>
                </c:pt>
                <c:pt idx="24">
                  <c:v>383.85998078529212</c:v>
                </c:pt>
                <c:pt idx="25">
                  <c:v>405.43186850567122</c:v>
                </c:pt>
                <c:pt idx="26">
                  <c:v>416.33319989322649</c:v>
                </c:pt>
                <c:pt idx="27">
                  <c:v>290.91841316232058</c:v>
                </c:pt>
                <c:pt idx="28">
                  <c:v>288.18543935741639</c:v>
                </c:pt>
                <c:pt idx="29">
                  <c:v>281.4911866037607</c:v>
                </c:pt>
                <c:pt idx="30">
                  <c:v>269.44387170614959</c:v>
                </c:pt>
                <c:pt idx="31">
                  <c:v>263.67367999823102</c:v>
                </c:pt>
                <c:pt idx="32">
                  <c:v>276.65585397468379</c:v>
                </c:pt>
                <c:pt idx="33">
                  <c:v>272.39223715847191</c:v>
                </c:pt>
              </c:numCache>
            </c:numRef>
          </c:yVal>
          <c:smooth val="0"/>
          <c:extLst>
            <c:ext xmlns:c16="http://schemas.microsoft.com/office/drawing/2014/chart" uri="{C3380CC4-5D6E-409C-BE32-E72D297353CC}">
              <c16:uniqueId val="{00000002-D7B6-B04C-B220-1DD9EB7101CA}"/>
            </c:ext>
          </c:extLst>
        </c:ser>
        <c:ser>
          <c:idx val="3"/>
          <c:order val="3"/>
          <c:tx>
            <c:v>Server</c:v>
          </c:tx>
          <c:spPr>
            <a:ln w="47625">
              <a:noFill/>
            </a:ln>
          </c:spPr>
          <c:xVal>
            <c:numRef>
              <c:f>'By Class'!$M$90:$M$117</c:f>
              <c:numCache>
                <c:formatCode>General</c:formatCode>
                <c:ptCount val="28"/>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formatCode="0.00">
                  <c:v>32.219280948873617</c:v>
                </c:pt>
                <c:pt idx="26">
                  <c:v>2014</c:v>
                </c:pt>
                <c:pt idx="27">
                  <c:v>2015</c:v>
                </c:pt>
              </c:numCache>
            </c:numRef>
          </c:xVal>
          <c:yVal>
            <c:numRef>
              <c:f>'By Class'!$R$90:$R$117</c:f>
              <c:numCache>
                <c:formatCode>0</c:formatCode>
                <c:ptCount val="28"/>
                <c:pt idx="0">
                  <c:v>7471.1566586561303</c:v>
                </c:pt>
                <c:pt idx="1">
                  <c:v>1383.342460721987</c:v>
                </c:pt>
                <c:pt idx="2">
                  <c:v>955.08906493123425</c:v>
                </c:pt>
                <c:pt idx="3">
                  <c:v>854.24219617724907</c:v>
                </c:pt>
                <c:pt idx="4">
                  <c:v>592.10491916054684</c:v>
                </c:pt>
                <c:pt idx="5">
                  <c:v>781.81270232190286</c:v>
                </c:pt>
                <c:pt idx="6">
                  <c:v>657.41360567202059</c:v>
                </c:pt>
                <c:pt idx="7">
                  <c:v>514.525842018905</c:v>
                </c:pt>
                <c:pt idx="8">
                  <c:v>618.66255974631144</c:v>
                </c:pt>
                <c:pt idx="9">
                  <c:v>614.00325732035003</c:v>
                </c:pt>
                <c:pt idx="10">
                  <c:v>452.91081365783828</c:v>
                </c:pt>
                <c:pt idx="11">
                  <c:v>687.38635424337599</c:v>
                </c:pt>
                <c:pt idx="12">
                  <c:v>604.74315681476287</c:v>
                </c:pt>
                <c:pt idx="13">
                  <c:v>591.18525015429805</c:v>
                </c:pt>
                <c:pt idx="14">
                  <c:v>545.33595548783137</c:v>
                </c:pt>
                <c:pt idx="15">
                  <c:v>437.25213242793382</c:v>
                </c:pt>
                <c:pt idx="16">
                  <c:v>443.7601569801817</c:v>
                </c:pt>
                <c:pt idx="17">
                  <c:v>512.34753829797796</c:v>
                </c:pt>
                <c:pt idx="18">
                  <c:v>519.61524227066354</c:v>
                </c:pt>
                <c:pt idx="19">
                  <c:v>465.93015473449361</c:v>
                </c:pt>
                <c:pt idx="20">
                  <c:v>418.90795047091422</c:v>
                </c:pt>
                <c:pt idx="21">
                  <c:v>370.99111660813259</c:v>
                </c:pt>
                <c:pt idx="22">
                  <c:v>393.39789623472149</c:v>
                </c:pt>
                <c:pt idx="23">
                  <c:v>369.51111152232153</c:v>
                </c:pt>
                <c:pt idx="24">
                  <c:v>354.29089991607322</c:v>
                </c:pt>
                <c:pt idx="25">
                  <c:v>328.93768406797051</c:v>
                </c:pt>
                <c:pt idx="26">
                  <c:v>344.79688526193348</c:v>
                </c:pt>
                <c:pt idx="27">
                  <c:v>412.21937367144108</c:v>
                </c:pt>
              </c:numCache>
            </c:numRef>
          </c:yVal>
          <c:smooth val="0"/>
          <c:extLst>
            <c:ext xmlns:c16="http://schemas.microsoft.com/office/drawing/2014/chart" uri="{C3380CC4-5D6E-409C-BE32-E72D297353CC}">
              <c16:uniqueId val="{00000003-D7B6-B04C-B220-1DD9EB7101CA}"/>
            </c:ext>
          </c:extLst>
        </c:ser>
        <c:ser>
          <c:idx val="4"/>
          <c:order val="4"/>
          <c:tx>
            <c:v>Trend</c:v>
          </c:tx>
          <c:marker>
            <c:symbol val="none"/>
          </c:marker>
          <c:xVal>
            <c:numRef>
              <c:f>'By Class'!$A$122:$A$124</c:f>
              <c:numCache>
                <c:formatCode>General</c:formatCode>
                <c:ptCount val="3"/>
                <c:pt idx="0">
                  <c:v>1970</c:v>
                </c:pt>
                <c:pt idx="1">
                  <c:v>2015</c:v>
                </c:pt>
                <c:pt idx="2">
                  <c:v>2065</c:v>
                </c:pt>
              </c:numCache>
            </c:numRef>
          </c:xVal>
          <c:yVal>
            <c:numRef>
              <c:f>'By Class'!$I$122:$I$124</c:f>
              <c:numCache>
                <c:formatCode>0.000</c:formatCode>
                <c:ptCount val="3"/>
                <c:pt idx="0">
                  <c:v>135981.00985178351</c:v>
                </c:pt>
                <c:pt idx="1">
                  <c:v>250.66978211996491</c:v>
                </c:pt>
                <c:pt idx="2">
                  <c:v>0.229565234283682</c:v>
                </c:pt>
              </c:numCache>
            </c:numRef>
          </c:yVal>
          <c:smooth val="0"/>
          <c:extLst>
            <c:ext xmlns:c16="http://schemas.microsoft.com/office/drawing/2014/chart" uri="{C3380CC4-5D6E-409C-BE32-E72D297353CC}">
              <c16:uniqueId val="{00000004-D7B6-B04C-B220-1DD9EB7101CA}"/>
            </c:ext>
          </c:extLst>
        </c:ser>
        <c:dLbls>
          <c:showLegendKey val="0"/>
          <c:showVal val="0"/>
          <c:showCatName val="0"/>
          <c:showSerName val="0"/>
          <c:showPercent val="0"/>
          <c:showBubbleSize val="0"/>
        </c:dLbls>
        <c:axId val="2118272152"/>
        <c:axId val="2118342760"/>
      </c:scatterChart>
      <c:valAx>
        <c:axId val="2118272152"/>
        <c:scaling>
          <c:orientation val="minMax"/>
          <c:max val="2065"/>
          <c:min val="1970"/>
        </c:scaling>
        <c:delete val="0"/>
        <c:axPos val="b"/>
        <c:title>
          <c:tx>
            <c:rich>
              <a:bodyPr/>
              <a:lstStyle/>
              <a:p>
                <a:pPr>
                  <a:defRPr/>
                </a:pPr>
                <a:r>
                  <a:rPr lang="en-US"/>
                  <a:t>Year</a:t>
                </a:r>
              </a:p>
            </c:rich>
          </c:tx>
          <c:overlay val="0"/>
        </c:title>
        <c:numFmt formatCode="General" sourceLinked="1"/>
        <c:majorTickMark val="cross"/>
        <c:minorTickMark val="cross"/>
        <c:tickLblPos val="nextTo"/>
        <c:crossAx val="2118342760"/>
        <c:crossesAt val="0.125"/>
        <c:crossBetween val="midCat"/>
      </c:valAx>
      <c:valAx>
        <c:axId val="2118342760"/>
        <c:scaling>
          <c:logBase val="10"/>
          <c:orientation val="minMax"/>
          <c:max val="100000"/>
          <c:min val="0.1"/>
        </c:scaling>
        <c:delete val="0"/>
        <c:axPos val="l"/>
        <c:majorGridlines/>
        <c:title>
          <c:tx>
            <c:rich>
              <a:bodyPr/>
              <a:lstStyle/>
              <a:p>
                <a:pPr>
                  <a:defRPr/>
                </a:pPr>
                <a:r>
                  <a:rPr lang="en-US"/>
                  <a:t>Sqrt(A/N) (nm)</a:t>
                </a:r>
              </a:p>
            </c:rich>
          </c:tx>
          <c:overlay val="0"/>
        </c:title>
        <c:numFmt formatCode="#,##0.0" sourceLinked="0"/>
        <c:majorTickMark val="none"/>
        <c:minorTickMark val="none"/>
        <c:tickLblPos val="nextTo"/>
        <c:crossAx val="2118272152"/>
        <c:crosses val="autoZero"/>
        <c:crossBetween val="midCat"/>
        <c:minorUnit val="10"/>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3640678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3460280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4074"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8147"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2222"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1629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70369" algn="l" defTabSz="908147" rtl="0" eaLnBrk="1" latinLnBrk="0" hangingPunct="1">
      <a:defRPr sz="1200" kern="1200">
        <a:solidFill>
          <a:schemeClr val="tx1"/>
        </a:solidFill>
        <a:latin typeface="+mn-lt"/>
        <a:ea typeface="+mn-ea"/>
        <a:cs typeface="+mn-cs"/>
      </a:defRPr>
    </a:lvl6pPr>
    <a:lvl7pPr marL="2724443" algn="l" defTabSz="908147" rtl="0" eaLnBrk="1" latinLnBrk="0" hangingPunct="1">
      <a:defRPr sz="1200" kern="1200">
        <a:solidFill>
          <a:schemeClr val="tx1"/>
        </a:solidFill>
        <a:latin typeface="+mn-lt"/>
        <a:ea typeface="+mn-ea"/>
        <a:cs typeface="+mn-cs"/>
      </a:defRPr>
    </a:lvl7pPr>
    <a:lvl8pPr marL="3178518" algn="l" defTabSz="908147" rtl="0" eaLnBrk="1" latinLnBrk="0" hangingPunct="1">
      <a:defRPr sz="1200" kern="1200">
        <a:solidFill>
          <a:schemeClr val="tx1"/>
        </a:solidFill>
        <a:latin typeface="+mn-lt"/>
        <a:ea typeface="+mn-ea"/>
        <a:cs typeface="+mn-cs"/>
      </a:defRPr>
    </a:lvl8pPr>
    <a:lvl9pPr marL="3632591" algn="l" defTabSz="9081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3F653402-50E2-4C0E-AF88-425899DE0871}" type="slidenum">
              <a:rPr lang="en-US" smtClean="0"/>
              <a:pPr/>
              <a:t>37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73033" y="4414609"/>
            <a:ext cx="5036316" cy="2529880"/>
          </a:xfrm>
          <a:noFill/>
          <a:ln w="9525"/>
        </p:spPr>
        <p:txBody>
          <a:bodyPr wrap="square"/>
          <a:lstStyle/>
          <a:p>
            <a:r>
              <a:rPr lang="en-US"/>
              <a:t>One of the biggest users of cluster computing is Google.  They have set up dozens of data centers around the world, containing more computer power than just about anyone else.</a:t>
            </a:r>
          </a:p>
          <a:p>
            <a:endParaRPr lang="en-US"/>
          </a:p>
          <a:p>
            <a:r>
              <a:rPr lang="en-US"/>
              <a:t>Here’s a picture of their data center in Dalles, Oregon.  It cost them $600M and requires around 50 megawatts of power.  (For reference, that much power would supply the residential electricity needs of 6,000 households in the U.S.).  They located the data center near the Columbia River to take advantage of low-cost electricity.</a:t>
            </a:r>
          </a:p>
          <a:p>
            <a:endParaRPr lang="en-US"/>
          </a:p>
          <a:p>
            <a:r>
              <a:rPr lang="en-US"/>
              <a:t>Imagine what our intelligence sources could do if they had facilities on this scale to store and process satellite imagery, voice signals, and feeds from media outlets.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708079"/>
            <a:ext cx="7772400" cy="1470025"/>
          </a:xfrm>
        </p:spPr>
        <p:txBody>
          <a:bodyPr/>
          <a:lstStyle>
            <a:lvl1pPr>
              <a:defRPr>
                <a:latin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4074" indent="0" algn="ctr">
              <a:buNone/>
              <a:defRPr/>
            </a:lvl2pPr>
            <a:lvl3pPr marL="908147" indent="0" algn="ctr">
              <a:buNone/>
              <a:defRPr/>
            </a:lvl3pPr>
            <a:lvl4pPr marL="1362222" indent="0" algn="ctr">
              <a:buNone/>
              <a:defRPr/>
            </a:lvl4pPr>
            <a:lvl5pPr marL="1816295" indent="0" algn="ctr">
              <a:buNone/>
              <a:defRPr/>
            </a:lvl5pPr>
            <a:lvl6pPr marL="2270369" indent="0" algn="ctr">
              <a:buNone/>
              <a:defRPr/>
            </a:lvl6pPr>
            <a:lvl7pPr marL="2724443" indent="0" algn="ctr">
              <a:buNone/>
              <a:defRPr/>
            </a:lvl7pPr>
            <a:lvl8pPr marL="3178518" indent="0" algn="ctr">
              <a:buNone/>
              <a:defRPr/>
            </a:lvl8pPr>
            <a:lvl9pPr marL="3632591"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81" y="228600"/>
            <a:ext cx="2185987" cy="6105525"/>
          </a:xfrm>
        </p:spPr>
        <p:txBody>
          <a:bodyPr vert="eaVert"/>
          <a:lstStyle>
            <a:lvl1pPr>
              <a:defRPr>
                <a:latin typeface="Calibri"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96942"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a:t>Click to edit Master title style</a:t>
            </a:r>
          </a:p>
        </p:txBody>
      </p:sp>
      <p:sp>
        <p:nvSpPr>
          <p:cNvPr id="3" name="Text Placeholder 2"/>
          <p:cNvSpPr>
            <a:spLocks noGrp="1"/>
          </p:cNvSpPr>
          <p:nvPr>
            <p:ph type="body"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2488" y="1362141"/>
            <a:ext cx="3871912"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0"/>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94"/>
            <a:ext cx="7773672" cy="2668767"/>
          </a:xfrm>
          <a:effectLst>
            <a:outerShdw dist="71842" dir="2700000" algn="ctr" rotWithShape="0">
              <a:schemeClr val="bg2"/>
            </a:outerShdw>
          </a:effectLst>
        </p:spPr>
        <p:txBody>
          <a:bodyPr lIns="91519" tIns="45781" rIns="91519" bIns="45781"/>
          <a:lstStyle>
            <a:lvl1pPr algn="ctr">
              <a:defRPr sz="4800"/>
            </a:lvl1pPr>
          </a:lstStyle>
          <a:p>
            <a:r>
              <a:rPr lang="en-US"/>
              <a:t>Click to edit Master title style</a:t>
            </a:r>
          </a:p>
        </p:txBody>
      </p:sp>
    </p:spTree>
    <p:extLst>
      <p:ext uri="{BB962C8B-B14F-4D97-AF65-F5344CB8AC3E}">
        <p14:creationId xmlns:p14="http://schemas.microsoft.com/office/powerpoint/2010/main" val="36747290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5947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6"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6" y="2907393"/>
            <a:ext cx="7773672" cy="1499790"/>
          </a:xfrm>
        </p:spPr>
        <p:txBody>
          <a:bodyPr anchor="b"/>
          <a:lstStyle>
            <a:lvl1pPr marL="0" indent="0">
              <a:buNone/>
              <a:defRPr sz="2000"/>
            </a:lvl1pPr>
            <a:lvl2pPr marL="455175" indent="0">
              <a:buNone/>
              <a:defRPr sz="1800"/>
            </a:lvl2pPr>
            <a:lvl3pPr marL="910349" indent="0">
              <a:buNone/>
              <a:defRPr sz="1600"/>
            </a:lvl3pPr>
            <a:lvl4pPr marL="1365522" indent="0">
              <a:buNone/>
              <a:defRPr sz="1400"/>
            </a:lvl4pPr>
            <a:lvl5pPr marL="1820699" indent="0">
              <a:buNone/>
              <a:defRPr sz="1400"/>
            </a:lvl5pPr>
            <a:lvl6pPr marL="2275871" indent="0">
              <a:buNone/>
              <a:defRPr sz="1400"/>
            </a:lvl6pPr>
            <a:lvl7pPr marL="2731045" indent="0">
              <a:buNone/>
              <a:defRPr sz="1400"/>
            </a:lvl7pPr>
            <a:lvl8pPr marL="3186221" indent="0">
              <a:buNone/>
              <a:defRPr sz="1400"/>
            </a:lvl8pPr>
            <a:lvl9pPr marL="3641391" indent="0">
              <a:buNone/>
              <a:defRPr sz="1400"/>
            </a:lvl9pPr>
          </a:lstStyle>
          <a:p>
            <a:pPr lvl="0"/>
            <a:r>
              <a:rPr lang="en-US"/>
              <a:t>Click to edit Master text styles</a:t>
            </a:r>
          </a:p>
        </p:txBody>
      </p:sp>
    </p:spTree>
    <p:extLst>
      <p:ext uri="{BB962C8B-B14F-4D97-AF65-F5344CB8AC3E}">
        <p14:creationId xmlns:p14="http://schemas.microsoft.com/office/powerpoint/2010/main" val="276816489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1023"/>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99" y="1371023"/>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95244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6"/>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39"/>
            <a:ext cx="403944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198"/>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5" y="1534839"/>
            <a:ext cx="404103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85" y="2174198"/>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9047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8243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85" y="435678"/>
            <a:ext cx="7592093" cy="762000"/>
          </a:xfrm>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3930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15"/>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a:t>Click to edit Master text styles</a:t>
            </a:r>
          </a:p>
        </p:txBody>
      </p:sp>
    </p:spTree>
    <p:extLst>
      <p:ext uri="{BB962C8B-B14F-4D97-AF65-F5344CB8AC3E}">
        <p14:creationId xmlns:p14="http://schemas.microsoft.com/office/powerpoint/2010/main" val="23955401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175" indent="0">
              <a:buNone/>
              <a:defRPr sz="2800"/>
            </a:lvl2pPr>
            <a:lvl3pPr marL="910349" indent="0">
              <a:buNone/>
              <a:defRPr sz="2400"/>
            </a:lvl3pPr>
            <a:lvl4pPr marL="1365522" indent="0">
              <a:buNone/>
              <a:defRPr sz="2000"/>
            </a:lvl4pPr>
            <a:lvl5pPr marL="1820699" indent="0">
              <a:buNone/>
              <a:defRPr sz="2000"/>
            </a:lvl5pPr>
            <a:lvl6pPr marL="2275871" indent="0">
              <a:buNone/>
              <a:defRPr sz="2000"/>
            </a:lvl6pPr>
            <a:lvl7pPr marL="2731045" indent="0">
              <a:buNone/>
              <a:defRPr sz="2000"/>
            </a:lvl7pPr>
            <a:lvl8pPr marL="3186221" indent="0">
              <a:buNone/>
              <a:defRPr sz="2000"/>
            </a:lvl8pPr>
            <a:lvl9pPr marL="3641391" indent="0">
              <a:buNone/>
              <a:defRPr sz="2000"/>
            </a:lvl9pPr>
          </a:lstStyle>
          <a:p>
            <a:pPr lvl="0"/>
            <a:endParaRPr lang="en-US" noProof="0"/>
          </a:p>
        </p:txBody>
      </p:sp>
      <p:sp>
        <p:nvSpPr>
          <p:cNvPr id="4" name="Text Placeholder 3"/>
          <p:cNvSpPr>
            <a:spLocks noGrp="1"/>
          </p:cNvSpPr>
          <p:nvPr>
            <p:ph type="body" sz="half" idx="2"/>
          </p:nvPr>
        </p:nvSpPr>
        <p:spPr>
          <a:xfrm>
            <a:off x="1791601" y="5367812"/>
            <a:ext cx="5487672" cy="804765"/>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a:t>Click to edit Master text styles</a:t>
            </a:r>
          </a:p>
        </p:txBody>
      </p:sp>
    </p:spTree>
    <p:extLst>
      <p:ext uri="{BB962C8B-B14F-4D97-AF65-F5344CB8AC3E}">
        <p14:creationId xmlns:p14="http://schemas.microsoft.com/office/powerpoint/2010/main" val="89858535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20488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15835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464"/>
            <a:ext cx="6400164" cy="1752671"/>
          </a:xfrm>
        </p:spPr>
        <p:txBody>
          <a:bodyPr/>
          <a:lstStyle>
            <a:lvl1pPr marL="0" indent="0" algn="ctr">
              <a:defRPr/>
            </a:lvl1pPr>
          </a:lstStyle>
          <a:p>
            <a:pPr lvl="0"/>
            <a:r>
              <a:rPr lang="en-US" noProof="0"/>
              <a:t>Click to edit Master subtitle style</a:t>
            </a:r>
          </a:p>
        </p:txBody>
      </p:sp>
      <p:sp>
        <p:nvSpPr>
          <p:cNvPr id="58371" name="Rectangle 3"/>
          <p:cNvSpPr>
            <a:spLocks noGrp="1" noChangeArrowheads="1"/>
          </p:cNvSpPr>
          <p:nvPr>
            <p:ph type="ctrTitle" sz="quarter"/>
          </p:nvPr>
        </p:nvSpPr>
        <p:spPr>
          <a:xfrm>
            <a:off x="685165" y="1342338"/>
            <a:ext cx="7773672" cy="2668767"/>
          </a:xfrm>
          <a:effectLst>
            <a:outerShdw blurRad="63500" dist="71842" dir="2700000" algn="ctr" rotWithShape="0">
              <a:schemeClr val="bg2">
                <a:alpha val="74998"/>
              </a:schemeClr>
            </a:outerShdw>
          </a:effectLst>
        </p:spPr>
        <p:txBody>
          <a:bodyPr lIns="92048" tIns="46023" rIns="92048" bIns="46023"/>
          <a:lstStyle>
            <a:lvl1pPr algn="ctr">
              <a:defRPr sz="4800">
                <a:solidFill>
                  <a:schemeClr val="accent4">
                    <a:lumMod val="90000"/>
                    <a:lumOff val="10000"/>
                  </a:schemeClr>
                </a:solidFill>
                <a:effectLst>
                  <a:outerShdw blurRad="50800" dist="38100" dir="2700000" algn="tl" rotWithShape="0">
                    <a:srgbClr val="000000">
                      <a:alpha val="43000"/>
                    </a:srgbClr>
                  </a:outerShdw>
                </a:effectLst>
              </a:defRPr>
            </a:lvl1pPr>
          </a:lstStyle>
          <a:p>
            <a:pPr lvl="0"/>
            <a:r>
              <a:rPr lang="en-US" noProof="0" dirty="0"/>
              <a:t>Click to edit Master title style</a:t>
            </a:r>
          </a:p>
        </p:txBody>
      </p:sp>
    </p:spTree>
    <p:extLst>
      <p:ext uri="{BB962C8B-B14F-4D97-AF65-F5344CB8AC3E}">
        <p14:creationId xmlns:p14="http://schemas.microsoft.com/office/powerpoint/2010/main" val="99664841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15927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30"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30" y="2907337"/>
            <a:ext cx="7773672" cy="1499790"/>
          </a:xfrm>
        </p:spPr>
        <p:txBody>
          <a:bodyPr anchor="b"/>
          <a:lstStyle>
            <a:lvl1pPr marL="0" indent="0">
              <a:buNone/>
              <a:defRPr sz="2000"/>
            </a:lvl1pPr>
            <a:lvl2pPr marL="457792" indent="0">
              <a:buNone/>
              <a:defRPr sz="1800"/>
            </a:lvl2pPr>
            <a:lvl3pPr marL="915584" indent="0">
              <a:buNone/>
              <a:defRPr sz="1600"/>
            </a:lvl3pPr>
            <a:lvl4pPr marL="1373375" indent="0">
              <a:buNone/>
              <a:defRPr sz="1400"/>
            </a:lvl4pPr>
            <a:lvl5pPr marL="1831169" indent="0">
              <a:buNone/>
              <a:defRPr sz="1400"/>
            </a:lvl5pPr>
            <a:lvl6pPr marL="2288960" indent="0">
              <a:buNone/>
              <a:defRPr sz="1400"/>
            </a:lvl6pPr>
            <a:lvl7pPr marL="2746752" indent="0">
              <a:buNone/>
              <a:defRPr sz="1400"/>
            </a:lvl7pPr>
            <a:lvl8pPr marL="3204545" indent="0">
              <a:buNone/>
              <a:defRPr sz="1400"/>
            </a:lvl8pPr>
            <a:lvl9pPr marL="3662336" indent="0">
              <a:buNone/>
              <a:defRPr sz="1400"/>
            </a:lvl9pPr>
          </a:lstStyle>
          <a:p>
            <a:pPr lvl="0"/>
            <a:r>
              <a:rPr lang="en-US"/>
              <a:t>Click to edit Master text styles</a:t>
            </a:r>
          </a:p>
        </p:txBody>
      </p:sp>
    </p:spTree>
    <p:extLst>
      <p:ext uri="{BB962C8B-B14F-4D97-AF65-F5344CB8AC3E}">
        <p14:creationId xmlns:p14="http://schemas.microsoft.com/office/powerpoint/2010/main" val="185050305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0967"/>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43" y="1370967"/>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77863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50"/>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783"/>
            <a:ext cx="4039448" cy="639359"/>
          </a:xfrm>
        </p:spPr>
        <p:txBody>
          <a:bodyPr anchor="b"/>
          <a:lstStyle>
            <a:lvl1pPr marL="0" indent="0">
              <a:buNone/>
              <a:defRPr sz="2400" b="1"/>
            </a:lvl1pPr>
            <a:lvl2pPr marL="457792" indent="0">
              <a:buNone/>
              <a:defRPr sz="2000" b="1"/>
            </a:lvl2pPr>
            <a:lvl3pPr marL="915584" indent="0">
              <a:buNone/>
              <a:defRPr sz="1800" b="1"/>
            </a:lvl3pPr>
            <a:lvl4pPr marL="1373375" indent="0">
              <a:buNone/>
              <a:defRPr sz="1600" b="1"/>
            </a:lvl4pPr>
            <a:lvl5pPr marL="1831169" indent="0">
              <a:buNone/>
              <a:defRPr sz="1600" b="1"/>
            </a:lvl5pPr>
            <a:lvl6pPr marL="2288960" indent="0">
              <a:buNone/>
              <a:defRPr sz="1600" b="1"/>
            </a:lvl6pPr>
            <a:lvl7pPr marL="2746752" indent="0">
              <a:buNone/>
              <a:defRPr sz="1600" b="1"/>
            </a:lvl7pPr>
            <a:lvl8pPr marL="3204545" indent="0">
              <a:buNone/>
              <a:defRPr sz="1600" b="1"/>
            </a:lvl8pPr>
            <a:lvl9pPr marL="36623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142"/>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9" y="1534783"/>
            <a:ext cx="4041038" cy="639359"/>
          </a:xfrm>
        </p:spPr>
        <p:txBody>
          <a:bodyPr anchor="b"/>
          <a:lstStyle>
            <a:lvl1pPr marL="0" indent="0">
              <a:buNone/>
              <a:defRPr sz="2400" b="1"/>
            </a:lvl1pPr>
            <a:lvl2pPr marL="457792" indent="0">
              <a:buNone/>
              <a:defRPr sz="2000" b="1"/>
            </a:lvl2pPr>
            <a:lvl3pPr marL="915584" indent="0">
              <a:buNone/>
              <a:defRPr sz="1800" b="1"/>
            </a:lvl3pPr>
            <a:lvl4pPr marL="1373375" indent="0">
              <a:buNone/>
              <a:defRPr sz="1600" b="1"/>
            </a:lvl4pPr>
            <a:lvl5pPr marL="1831169" indent="0">
              <a:buNone/>
              <a:defRPr sz="1600" b="1"/>
            </a:lvl5pPr>
            <a:lvl6pPr marL="2288960" indent="0">
              <a:buNone/>
              <a:defRPr sz="1600" b="1"/>
            </a:lvl6pPr>
            <a:lvl7pPr marL="2746752" indent="0">
              <a:buNone/>
              <a:defRPr sz="1600" b="1"/>
            </a:lvl7pPr>
            <a:lvl8pPr marL="3204545" indent="0">
              <a:buNone/>
              <a:defRPr sz="1600" b="1"/>
            </a:lvl8pPr>
            <a:lvl9pPr marL="36623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29" y="2174142"/>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0388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80" y="4406967"/>
            <a:ext cx="7772400" cy="1362075"/>
          </a:xfrm>
        </p:spPr>
        <p:txBody>
          <a:bodyPr anchor="t"/>
          <a:lstStyle>
            <a:lvl1pPr algn="l">
              <a:defRPr sz="4000" b="1" cap="all">
                <a:latin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722380" y="2906780"/>
            <a:ext cx="7772400" cy="1500187"/>
          </a:xfrm>
        </p:spPr>
        <p:txBody>
          <a:bodyPr anchor="b"/>
          <a:lstStyle>
            <a:lvl1pPr marL="0" indent="0">
              <a:buNone/>
              <a:defRPr sz="2000">
                <a:latin typeface="Calibri" pitchFamily="34" charset="0"/>
              </a:defRPr>
            </a:lvl1pPr>
            <a:lvl2pPr marL="454074" indent="0">
              <a:buNone/>
              <a:defRPr sz="1800"/>
            </a:lvl2pPr>
            <a:lvl3pPr marL="908147" indent="0">
              <a:buNone/>
              <a:defRPr sz="1600"/>
            </a:lvl3pPr>
            <a:lvl4pPr marL="1362222" indent="0">
              <a:buNone/>
              <a:defRPr sz="1400"/>
            </a:lvl4pPr>
            <a:lvl5pPr marL="1816295" indent="0">
              <a:buNone/>
              <a:defRPr sz="1400"/>
            </a:lvl5pPr>
            <a:lvl6pPr marL="2270369" indent="0">
              <a:buNone/>
              <a:defRPr sz="1400"/>
            </a:lvl6pPr>
            <a:lvl7pPr marL="2724443" indent="0">
              <a:buNone/>
              <a:defRPr sz="1400"/>
            </a:lvl7pPr>
            <a:lvl8pPr marL="3178518" indent="0">
              <a:buNone/>
              <a:defRPr sz="1400"/>
            </a:lvl8pPr>
            <a:lvl9pPr marL="3632591" indent="0">
              <a:buNone/>
              <a:defRPr sz="1400"/>
            </a:lvl9pPr>
          </a:lstStyle>
          <a:p>
            <a:pPr lvl="0"/>
            <a:r>
              <a:rPr lang="en-US" dirty="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011071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2906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59"/>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584"/>
            <a:ext cx="3007727" cy="4691814"/>
          </a:xfrm>
        </p:spPr>
        <p:txBody>
          <a:bodyPr/>
          <a:lstStyle>
            <a:lvl1pPr marL="0" indent="0">
              <a:buNone/>
              <a:defRPr sz="1400"/>
            </a:lvl1pPr>
            <a:lvl2pPr marL="457792" indent="0">
              <a:buNone/>
              <a:defRPr sz="1200"/>
            </a:lvl2pPr>
            <a:lvl3pPr marL="915584" indent="0">
              <a:buNone/>
              <a:defRPr sz="1000"/>
            </a:lvl3pPr>
            <a:lvl4pPr marL="1373375" indent="0">
              <a:buNone/>
              <a:defRPr sz="900"/>
            </a:lvl4pPr>
            <a:lvl5pPr marL="1831169" indent="0">
              <a:buNone/>
              <a:defRPr sz="900"/>
            </a:lvl5pPr>
            <a:lvl6pPr marL="2288960" indent="0">
              <a:buNone/>
              <a:defRPr sz="900"/>
            </a:lvl6pPr>
            <a:lvl7pPr marL="2746752" indent="0">
              <a:buNone/>
              <a:defRPr sz="900"/>
            </a:lvl7pPr>
            <a:lvl8pPr marL="3204545" indent="0">
              <a:buNone/>
              <a:defRPr sz="900"/>
            </a:lvl8pPr>
            <a:lvl9pPr marL="3662336" indent="0">
              <a:buNone/>
              <a:defRPr sz="900"/>
            </a:lvl9pPr>
          </a:lstStyle>
          <a:p>
            <a:pPr lvl="0"/>
            <a:r>
              <a:rPr lang="en-US"/>
              <a:t>Click to edit Master text styles</a:t>
            </a:r>
          </a:p>
        </p:txBody>
      </p:sp>
    </p:spTree>
    <p:extLst>
      <p:ext uri="{BB962C8B-B14F-4D97-AF65-F5344CB8AC3E}">
        <p14:creationId xmlns:p14="http://schemas.microsoft.com/office/powerpoint/2010/main" val="48378435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7792" indent="0">
              <a:buNone/>
              <a:defRPr sz="2800"/>
            </a:lvl2pPr>
            <a:lvl3pPr marL="915584" indent="0">
              <a:buNone/>
              <a:defRPr sz="2400"/>
            </a:lvl3pPr>
            <a:lvl4pPr marL="1373375" indent="0">
              <a:buNone/>
              <a:defRPr sz="2000"/>
            </a:lvl4pPr>
            <a:lvl5pPr marL="1831169" indent="0">
              <a:buNone/>
              <a:defRPr sz="2000"/>
            </a:lvl5pPr>
            <a:lvl6pPr marL="2288960" indent="0">
              <a:buNone/>
              <a:defRPr sz="2000"/>
            </a:lvl6pPr>
            <a:lvl7pPr marL="2746752" indent="0">
              <a:buNone/>
              <a:defRPr sz="2000"/>
            </a:lvl7pPr>
            <a:lvl8pPr marL="3204545" indent="0">
              <a:buNone/>
              <a:defRPr sz="2000"/>
            </a:lvl8pPr>
            <a:lvl9pPr marL="3662336" indent="0">
              <a:buNone/>
              <a:defRPr sz="2000"/>
            </a:lvl9pPr>
          </a:lstStyle>
          <a:p>
            <a:pPr lvl="0"/>
            <a:endParaRPr lang="en-US" noProof="0" dirty="0"/>
          </a:p>
        </p:txBody>
      </p:sp>
      <p:sp>
        <p:nvSpPr>
          <p:cNvPr id="4" name="Text Placeholder 3"/>
          <p:cNvSpPr>
            <a:spLocks noGrp="1"/>
          </p:cNvSpPr>
          <p:nvPr>
            <p:ph type="body" sz="half" idx="2"/>
          </p:nvPr>
        </p:nvSpPr>
        <p:spPr>
          <a:xfrm>
            <a:off x="1791601" y="5367756"/>
            <a:ext cx="5487672" cy="804765"/>
          </a:xfrm>
        </p:spPr>
        <p:txBody>
          <a:bodyPr/>
          <a:lstStyle>
            <a:lvl1pPr marL="0" indent="0">
              <a:buNone/>
              <a:defRPr sz="1400"/>
            </a:lvl1pPr>
            <a:lvl2pPr marL="457792" indent="0">
              <a:buNone/>
              <a:defRPr sz="1200"/>
            </a:lvl2pPr>
            <a:lvl3pPr marL="915584" indent="0">
              <a:buNone/>
              <a:defRPr sz="1000"/>
            </a:lvl3pPr>
            <a:lvl4pPr marL="1373375" indent="0">
              <a:buNone/>
              <a:defRPr sz="900"/>
            </a:lvl4pPr>
            <a:lvl5pPr marL="1831169" indent="0">
              <a:buNone/>
              <a:defRPr sz="900"/>
            </a:lvl5pPr>
            <a:lvl6pPr marL="2288960" indent="0">
              <a:buNone/>
              <a:defRPr sz="900"/>
            </a:lvl6pPr>
            <a:lvl7pPr marL="2746752" indent="0">
              <a:buNone/>
              <a:defRPr sz="900"/>
            </a:lvl7pPr>
            <a:lvl8pPr marL="3204545" indent="0">
              <a:buNone/>
              <a:defRPr sz="900"/>
            </a:lvl8pPr>
            <a:lvl9pPr marL="3662336" indent="0">
              <a:buNone/>
              <a:defRPr sz="900"/>
            </a:lvl9pPr>
          </a:lstStyle>
          <a:p>
            <a:pPr lvl="0"/>
            <a:r>
              <a:rPr lang="en-US"/>
              <a:t>Click to edit Master text styles</a:t>
            </a:r>
          </a:p>
        </p:txBody>
      </p:sp>
    </p:spTree>
    <p:extLst>
      <p:ext uri="{BB962C8B-B14F-4D97-AF65-F5344CB8AC3E}">
        <p14:creationId xmlns:p14="http://schemas.microsoft.com/office/powerpoint/2010/main" val="148603976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58192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4789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638242" y="1362141"/>
            <a:ext cx="3871913"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2488" y="1362141"/>
            <a:ext cx="3871912"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81"/>
            <a:ext cx="8229600" cy="1143000"/>
          </a:xfrm>
        </p:spPr>
        <p:txBody>
          <a:bodyPr/>
          <a:lstStyle>
            <a:lvl1pPr>
              <a:defRPr>
                <a:latin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457267" y="1535113"/>
            <a:ext cx="4040188"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67"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829" y="445137"/>
            <a:ext cx="7591425" cy="762000"/>
          </a:xfrm>
        </p:spPr>
        <p:txBody>
          <a:bodyPr/>
          <a:lstStyle>
            <a:lvl1pPr>
              <a:defRPr>
                <a:latin typeface="Calibri" pitchFamily="34"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7" y="273050"/>
            <a:ext cx="3008313" cy="1162050"/>
          </a:xfrm>
        </p:spPr>
        <p:txBody>
          <a:bodyPr anchor="b"/>
          <a:lstStyle>
            <a:lvl1pPr algn="l">
              <a:defRPr sz="2000" b="1">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3575050" y="273117"/>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67" y="1435167"/>
            <a:ext cx="3008313" cy="4691063"/>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4074" indent="0">
              <a:buNone/>
              <a:defRPr sz="2800"/>
            </a:lvl2pPr>
            <a:lvl3pPr marL="908147" indent="0">
              <a:buNone/>
              <a:defRPr sz="2400"/>
            </a:lvl3pPr>
            <a:lvl4pPr marL="1362222" indent="0">
              <a:buNone/>
              <a:defRPr sz="2000"/>
            </a:lvl4pPr>
            <a:lvl5pPr marL="1816295" indent="0">
              <a:buNone/>
              <a:defRPr sz="2000"/>
            </a:lvl5pPr>
            <a:lvl6pPr marL="2270369" indent="0">
              <a:buNone/>
              <a:defRPr sz="2000"/>
            </a:lvl6pPr>
            <a:lvl7pPr marL="2724443" indent="0">
              <a:buNone/>
              <a:defRPr sz="2000"/>
            </a:lvl7pPr>
            <a:lvl8pPr marL="3178518" indent="0">
              <a:buNone/>
              <a:defRPr sz="2000"/>
            </a:lvl8pPr>
            <a:lvl9pPr marL="3632591"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157" y="371221"/>
            <a:ext cx="7591425" cy="762000"/>
          </a:xfrm>
          <a:prstGeom prst="rect">
            <a:avLst/>
          </a:prstGeom>
          <a:noFill/>
          <a:ln w="9525">
            <a:noFill/>
            <a:miter lim="800000"/>
            <a:headEnd/>
            <a:tailEnd/>
          </a:ln>
        </p:spPr>
        <p:txBody>
          <a:bodyPr vert="horz" wrap="square" lIns="90816" tIns="45385" rIns="90816" bIns="45385" numCol="1" anchor="ctr" anchorCtr="0" compatLnSpc="1">
            <a:prstTxWarp prst="textNoShape">
              <a:avLst/>
            </a:prstTxWarp>
          </a:bodyPr>
          <a:lstStyle/>
          <a:p>
            <a:pPr lvl="0"/>
            <a:r>
              <a:rPr lang="en-US" dirty="0"/>
              <a:t>Click to edit Master title style</a:t>
            </a:r>
          </a:p>
        </p:txBody>
      </p:sp>
      <p:sp>
        <p:nvSpPr>
          <p:cNvPr id="8195" name="Rectangle 3"/>
          <p:cNvSpPr>
            <a:spLocks noGrp="1" noChangeArrowheads="1"/>
          </p:cNvSpPr>
          <p:nvPr>
            <p:ph type="body" idx="1"/>
          </p:nvPr>
        </p:nvSpPr>
        <p:spPr bwMode="auto">
          <a:xfrm>
            <a:off x="396875" y="1362141"/>
            <a:ext cx="7896225" cy="4972051"/>
          </a:xfrm>
          <a:prstGeom prst="rect">
            <a:avLst/>
          </a:prstGeom>
          <a:noFill/>
          <a:ln w="9525">
            <a:noFill/>
            <a:miter lim="800000"/>
            <a:headEnd/>
            <a:tailEnd/>
          </a:ln>
        </p:spPr>
        <p:txBody>
          <a:bodyPr vert="horz" wrap="square" lIns="90816" tIns="45385" rIns="90816" bIns="4538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Rectangle 8"/>
          <p:cNvSpPr>
            <a:spLocks noChangeArrowheads="1"/>
          </p:cNvSpPr>
          <p:nvPr/>
        </p:nvSpPr>
        <p:spPr bwMode="auto">
          <a:xfrm>
            <a:off x="0" y="67"/>
            <a:ext cx="9144000" cy="228600"/>
          </a:xfrm>
          <a:prstGeom prst="rect">
            <a:avLst/>
          </a:prstGeom>
          <a:solidFill>
            <a:srgbClr val="990000"/>
          </a:solidFill>
          <a:ln w="9525">
            <a:noFill/>
            <a:miter lim="800000"/>
            <a:headEnd/>
            <a:tailEnd/>
          </a:ln>
          <a:effectLst/>
        </p:spPr>
        <p:txBody>
          <a:bodyPr wrap="none" lIns="90816" tIns="45385" rIns="90816" bIns="45385" anchor="ctr"/>
          <a:lstStyle/>
          <a:p>
            <a:pPr algn="ctr">
              <a:defRPr/>
            </a:pPr>
            <a:endParaRPr lang="en-US" b="0">
              <a:latin typeface="Times New Roman" pitchFamily="18" charset="0"/>
            </a:endParaRPr>
          </a:p>
        </p:txBody>
      </p:sp>
      <p:sp>
        <p:nvSpPr>
          <p:cNvPr id="7" name="Text Box 5"/>
          <p:cNvSpPr txBox="1">
            <a:spLocks noChangeArrowheads="1"/>
          </p:cNvSpPr>
          <p:nvPr/>
        </p:nvSpPr>
        <p:spPr bwMode="auto">
          <a:xfrm>
            <a:off x="7897813" y="-26921"/>
            <a:ext cx="1309687" cy="277813"/>
          </a:xfrm>
          <a:prstGeom prst="rect">
            <a:avLst/>
          </a:prstGeom>
          <a:noFill/>
          <a:ln w="25400">
            <a:noFill/>
            <a:miter lim="800000"/>
            <a:headEnd/>
            <a:tailEnd/>
          </a:ln>
          <a:effectLst/>
        </p:spPr>
        <p:txBody>
          <a:bodyPr lIns="90816" tIns="45385" rIns="90816" bIns="45385">
            <a:spAutoFit/>
          </a:bodyPr>
          <a:lstStyle/>
          <a:p>
            <a:pPr>
              <a:defRPr/>
            </a:pPr>
            <a:r>
              <a:rPr lang="en-US" sz="1200" dirty="0">
                <a:solidFill>
                  <a:schemeClr val="bg1"/>
                </a:solidFill>
                <a:latin typeface="Times New Roman" pitchFamily="18" charset="0"/>
              </a:rPr>
              <a:t>Carnegie Mellon</a:t>
            </a:r>
          </a:p>
        </p:txBody>
      </p:sp>
      <p:sp>
        <p:nvSpPr>
          <p:cNvPr id="6" name="Rectangle 5"/>
          <p:cNvSpPr/>
          <p:nvPr userDrawn="1"/>
        </p:nvSpPr>
        <p:spPr>
          <a:xfrm>
            <a:off x="8830843" y="6611846"/>
            <a:ext cx="313157" cy="246221"/>
          </a:xfrm>
          <a:prstGeom prst="rect">
            <a:avLst/>
          </a:prstGeom>
        </p:spPr>
        <p:txBody>
          <a:bodyPr wrap="none" lIns="90816" tIns="45385" rIns="90816" bIns="45385">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Arial Narrow" pitchFamily="-96" charset="0"/>
                <a:ea typeface="ＭＳ Ｐゴシック" pitchFamily="-96" charset="-128"/>
                <a:cs typeface="ＭＳ Ｐゴシック" pitchFamily="-96" charset="-128"/>
              </a:rPr>
              <a:pPr/>
              <a:t>‹#›</a:t>
            </a:fld>
            <a:endParaRPr lang="en-US" sz="1000" dirty="0"/>
          </a:p>
        </p:txBody>
      </p:sp>
      <p:sp>
        <p:nvSpPr>
          <p:cNvPr id="8" name="TextBox 7"/>
          <p:cNvSpPr txBox="1"/>
          <p:nvPr userDrawn="1"/>
        </p:nvSpPr>
        <p:spPr>
          <a:xfrm>
            <a:off x="-16031" y="6629467"/>
            <a:ext cx="4649342" cy="246221"/>
          </a:xfrm>
          <a:prstGeom prst="rect">
            <a:avLst/>
          </a:prstGeom>
          <a:noFill/>
        </p:spPr>
        <p:txBody>
          <a:bodyPr wrap="none" lIns="90816" tIns="45385" rIns="90816" bIns="45385"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marL="118251" indent="-118251" algn="l" rtl="0" eaLnBrk="1" fontAlgn="base" hangingPunct="1">
        <a:spcBef>
          <a:spcPct val="0"/>
        </a:spcBef>
        <a:spcAft>
          <a:spcPct val="0"/>
        </a:spcAft>
        <a:defRPr sz="3600" b="1">
          <a:solidFill>
            <a:schemeClr val="tx1"/>
          </a:solidFill>
          <a:latin typeface="Calibri" pitchFamily="34" charset="0"/>
          <a:ea typeface="+mj-ea"/>
          <a:cs typeface="+mj-cs"/>
        </a:defRPr>
      </a:lvl1pPr>
      <a:lvl2pPr marL="118251" indent="-118251" algn="l" rtl="0" eaLnBrk="1" fontAlgn="base" hangingPunct="1">
        <a:spcBef>
          <a:spcPct val="0"/>
        </a:spcBef>
        <a:spcAft>
          <a:spcPct val="0"/>
        </a:spcAft>
        <a:defRPr sz="3600" b="1">
          <a:solidFill>
            <a:schemeClr val="tx1"/>
          </a:solidFill>
          <a:latin typeface="Arial Narrow" pitchFamily="34" charset="0"/>
        </a:defRPr>
      </a:lvl2pPr>
      <a:lvl3pPr marL="118251" indent="-118251" algn="l" rtl="0" eaLnBrk="1" fontAlgn="base" hangingPunct="1">
        <a:spcBef>
          <a:spcPct val="0"/>
        </a:spcBef>
        <a:spcAft>
          <a:spcPct val="0"/>
        </a:spcAft>
        <a:defRPr sz="3600" b="1">
          <a:solidFill>
            <a:schemeClr val="tx1"/>
          </a:solidFill>
          <a:latin typeface="Arial Narrow" pitchFamily="34" charset="0"/>
        </a:defRPr>
      </a:lvl3pPr>
      <a:lvl4pPr marL="118251" indent="-118251" algn="l" rtl="0" eaLnBrk="1" fontAlgn="base" hangingPunct="1">
        <a:spcBef>
          <a:spcPct val="0"/>
        </a:spcBef>
        <a:spcAft>
          <a:spcPct val="0"/>
        </a:spcAft>
        <a:defRPr sz="3600" b="1">
          <a:solidFill>
            <a:schemeClr val="tx1"/>
          </a:solidFill>
          <a:latin typeface="Arial Narrow" pitchFamily="34" charset="0"/>
        </a:defRPr>
      </a:lvl4pPr>
      <a:lvl5pPr marL="118251" indent="-118251" algn="l" rtl="0" eaLnBrk="1" fontAlgn="base" hangingPunct="1">
        <a:spcBef>
          <a:spcPct val="0"/>
        </a:spcBef>
        <a:spcAft>
          <a:spcPct val="0"/>
        </a:spcAft>
        <a:defRPr sz="3600" b="1">
          <a:solidFill>
            <a:schemeClr val="tx1"/>
          </a:solidFill>
          <a:latin typeface="Arial Narrow" pitchFamily="34" charset="0"/>
        </a:defRPr>
      </a:lvl5pPr>
      <a:lvl6pPr marL="572323" algn="l" rtl="0" eaLnBrk="1" fontAlgn="base" hangingPunct="1">
        <a:spcBef>
          <a:spcPct val="0"/>
        </a:spcBef>
        <a:spcAft>
          <a:spcPct val="0"/>
        </a:spcAft>
        <a:defRPr sz="3600" b="1">
          <a:solidFill>
            <a:schemeClr val="tx1"/>
          </a:solidFill>
          <a:latin typeface="Arial Narrow" pitchFamily="34" charset="0"/>
        </a:defRPr>
      </a:lvl6pPr>
      <a:lvl7pPr marL="1026396" algn="l" rtl="0" eaLnBrk="1" fontAlgn="base" hangingPunct="1">
        <a:spcBef>
          <a:spcPct val="0"/>
        </a:spcBef>
        <a:spcAft>
          <a:spcPct val="0"/>
        </a:spcAft>
        <a:defRPr sz="3600" b="1">
          <a:solidFill>
            <a:schemeClr val="tx1"/>
          </a:solidFill>
          <a:latin typeface="Arial Narrow" pitchFamily="34" charset="0"/>
        </a:defRPr>
      </a:lvl7pPr>
      <a:lvl8pPr marL="1480471" algn="l" rtl="0" eaLnBrk="1" fontAlgn="base" hangingPunct="1">
        <a:spcBef>
          <a:spcPct val="0"/>
        </a:spcBef>
        <a:spcAft>
          <a:spcPct val="0"/>
        </a:spcAft>
        <a:defRPr sz="3600" b="1">
          <a:solidFill>
            <a:schemeClr val="tx1"/>
          </a:solidFill>
          <a:latin typeface="Arial Narrow" pitchFamily="34" charset="0"/>
        </a:defRPr>
      </a:lvl8pPr>
      <a:lvl9pPr marL="1934544" algn="l" rtl="0" eaLnBrk="1" fontAlgn="base" hangingPunct="1">
        <a:spcBef>
          <a:spcPct val="0"/>
        </a:spcBef>
        <a:spcAft>
          <a:spcPct val="0"/>
        </a:spcAft>
        <a:defRPr sz="3600" b="1">
          <a:solidFill>
            <a:schemeClr val="tx1"/>
          </a:solidFill>
          <a:latin typeface="Arial Narrow" pitchFamily="34" charset="0"/>
        </a:defRPr>
      </a:lvl9pPr>
    </p:titleStyle>
    <p:bodyStyle>
      <a:lvl1pPr marL="340554" indent="-340554"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37870" indent="-283797"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35185" indent="-227036"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589258" indent="-227036" algn="l" rtl="0" eaLnBrk="1" fontAlgn="base" hangingPunct="1">
        <a:spcBef>
          <a:spcPct val="20000"/>
        </a:spcBef>
        <a:spcAft>
          <a:spcPct val="0"/>
        </a:spcAft>
        <a:buChar char="–"/>
        <a:defRPr sz="2000">
          <a:solidFill>
            <a:schemeClr val="tx1"/>
          </a:solidFill>
          <a:latin typeface="Calibri" pitchFamily="34" charset="0"/>
        </a:defRPr>
      </a:lvl4pPr>
      <a:lvl5pPr marL="2043336" indent="-227036" algn="l" rtl="0" eaLnBrk="1" fontAlgn="base" hangingPunct="1">
        <a:spcBef>
          <a:spcPct val="20000"/>
        </a:spcBef>
        <a:spcAft>
          <a:spcPct val="0"/>
        </a:spcAft>
        <a:buChar char="»"/>
        <a:defRPr sz="2000">
          <a:solidFill>
            <a:schemeClr val="tx1"/>
          </a:solidFill>
          <a:latin typeface="Calibri" pitchFamily="34" charset="0"/>
        </a:defRPr>
      </a:lvl5pPr>
      <a:lvl6pPr marL="2497405" indent="-227036" algn="l" rtl="0" eaLnBrk="1" fontAlgn="base" hangingPunct="1">
        <a:spcBef>
          <a:spcPct val="20000"/>
        </a:spcBef>
        <a:spcAft>
          <a:spcPct val="0"/>
        </a:spcAft>
        <a:buChar char="»"/>
        <a:defRPr sz="2000">
          <a:solidFill>
            <a:schemeClr val="tx1"/>
          </a:solidFill>
          <a:latin typeface="Arial" charset="0"/>
        </a:defRPr>
      </a:lvl6pPr>
      <a:lvl7pPr marL="2951478" indent="-227036" algn="l" rtl="0" eaLnBrk="1" fontAlgn="base" hangingPunct="1">
        <a:spcBef>
          <a:spcPct val="20000"/>
        </a:spcBef>
        <a:spcAft>
          <a:spcPct val="0"/>
        </a:spcAft>
        <a:buChar char="»"/>
        <a:defRPr sz="2000">
          <a:solidFill>
            <a:schemeClr val="tx1"/>
          </a:solidFill>
          <a:latin typeface="Arial" charset="0"/>
        </a:defRPr>
      </a:lvl7pPr>
      <a:lvl8pPr marL="3405555" indent="-227036" algn="l" rtl="0" eaLnBrk="1" fontAlgn="base" hangingPunct="1">
        <a:spcBef>
          <a:spcPct val="20000"/>
        </a:spcBef>
        <a:spcAft>
          <a:spcPct val="0"/>
        </a:spcAft>
        <a:buChar char="»"/>
        <a:defRPr sz="2000">
          <a:solidFill>
            <a:schemeClr val="tx1"/>
          </a:solidFill>
          <a:latin typeface="Arial" charset="0"/>
        </a:defRPr>
      </a:lvl8pPr>
      <a:lvl9pPr marL="3859627" indent="-227036"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08147" rtl="0" eaLnBrk="1" latinLnBrk="0" hangingPunct="1">
        <a:defRPr sz="1800" kern="1200">
          <a:solidFill>
            <a:schemeClr val="tx1"/>
          </a:solidFill>
          <a:latin typeface="+mn-lt"/>
          <a:ea typeface="+mn-ea"/>
          <a:cs typeface="+mn-cs"/>
        </a:defRPr>
      </a:lvl1pPr>
      <a:lvl2pPr marL="454074" algn="l" defTabSz="908147" rtl="0" eaLnBrk="1" latinLnBrk="0" hangingPunct="1">
        <a:defRPr sz="1800" kern="1200">
          <a:solidFill>
            <a:schemeClr val="tx1"/>
          </a:solidFill>
          <a:latin typeface="+mn-lt"/>
          <a:ea typeface="+mn-ea"/>
          <a:cs typeface="+mn-cs"/>
        </a:defRPr>
      </a:lvl2pPr>
      <a:lvl3pPr marL="908147" algn="l" defTabSz="908147" rtl="0" eaLnBrk="1" latinLnBrk="0" hangingPunct="1">
        <a:defRPr sz="1800" kern="1200">
          <a:solidFill>
            <a:schemeClr val="tx1"/>
          </a:solidFill>
          <a:latin typeface="+mn-lt"/>
          <a:ea typeface="+mn-ea"/>
          <a:cs typeface="+mn-cs"/>
        </a:defRPr>
      </a:lvl3pPr>
      <a:lvl4pPr marL="1362222" algn="l" defTabSz="908147" rtl="0" eaLnBrk="1" latinLnBrk="0" hangingPunct="1">
        <a:defRPr sz="1800" kern="1200">
          <a:solidFill>
            <a:schemeClr val="tx1"/>
          </a:solidFill>
          <a:latin typeface="+mn-lt"/>
          <a:ea typeface="+mn-ea"/>
          <a:cs typeface="+mn-cs"/>
        </a:defRPr>
      </a:lvl4pPr>
      <a:lvl5pPr marL="1816295" algn="l" defTabSz="908147" rtl="0" eaLnBrk="1" latinLnBrk="0" hangingPunct="1">
        <a:defRPr sz="1800" kern="1200">
          <a:solidFill>
            <a:schemeClr val="tx1"/>
          </a:solidFill>
          <a:latin typeface="+mn-lt"/>
          <a:ea typeface="+mn-ea"/>
          <a:cs typeface="+mn-cs"/>
        </a:defRPr>
      </a:lvl5pPr>
      <a:lvl6pPr marL="2270369" algn="l" defTabSz="908147" rtl="0" eaLnBrk="1" latinLnBrk="0" hangingPunct="1">
        <a:defRPr sz="1800" kern="1200">
          <a:solidFill>
            <a:schemeClr val="tx1"/>
          </a:solidFill>
          <a:latin typeface="+mn-lt"/>
          <a:ea typeface="+mn-ea"/>
          <a:cs typeface="+mn-cs"/>
        </a:defRPr>
      </a:lvl6pPr>
      <a:lvl7pPr marL="2724443" algn="l" defTabSz="908147" rtl="0" eaLnBrk="1" latinLnBrk="0" hangingPunct="1">
        <a:defRPr sz="1800" kern="1200">
          <a:solidFill>
            <a:schemeClr val="tx1"/>
          </a:solidFill>
          <a:latin typeface="+mn-lt"/>
          <a:ea typeface="+mn-ea"/>
          <a:cs typeface="+mn-cs"/>
        </a:defRPr>
      </a:lvl7pPr>
      <a:lvl8pPr marL="3178518" algn="l" defTabSz="908147" rtl="0" eaLnBrk="1" latinLnBrk="0" hangingPunct="1">
        <a:defRPr sz="1800" kern="1200">
          <a:solidFill>
            <a:schemeClr val="tx1"/>
          </a:solidFill>
          <a:latin typeface="+mn-lt"/>
          <a:ea typeface="+mn-ea"/>
          <a:cs typeface="+mn-cs"/>
        </a:defRPr>
      </a:lvl8pPr>
      <a:lvl9pPr marL="3632591" algn="l" defTabSz="9081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6" y="1371023"/>
            <a:ext cx="8306223" cy="5073520"/>
          </a:xfrm>
          <a:prstGeom prst="rect">
            <a:avLst/>
          </a:prstGeom>
          <a:noFill/>
          <a:ln w="9525">
            <a:noFill/>
            <a:miter lim="800000"/>
            <a:headEnd/>
            <a:tailEnd/>
          </a:ln>
          <a:effectLst/>
        </p:spPr>
        <p:txBody>
          <a:bodyPr vert="horz" wrap="square" lIns="89941" tIns="44167" rIns="89941" bIns="441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68"/>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39"/>
            <a:ext cx="618108" cy="289813"/>
          </a:xfrm>
          <a:prstGeom prst="rect">
            <a:avLst/>
          </a:prstGeom>
          <a:noFill/>
          <a:ln w="19050">
            <a:noFill/>
            <a:miter lim="800000"/>
            <a:headEnd/>
            <a:tailEnd type="none" w="sm" len="sm"/>
          </a:ln>
          <a:effectLst/>
        </p:spPr>
        <p:txBody>
          <a:bodyPr wrap="none" lIns="45425" tIns="45425" rIns="45425" bIns="45425" anchor="ctr">
            <a:spAutoFit/>
          </a:bodyPr>
          <a:lstStyle/>
          <a:p>
            <a:pPr algn="ctr" defTabSz="908769">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8769">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1887034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med"/>
  <p:txStyles>
    <p:titleStyle>
      <a:lvl1pPr algn="l" defTabSz="908769"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8769"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8769"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8769"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8769" rtl="0" eaLnBrk="0" fontAlgn="base" hangingPunct="0">
        <a:lnSpc>
          <a:spcPct val="87000"/>
        </a:lnSpc>
        <a:spcBef>
          <a:spcPct val="0"/>
        </a:spcBef>
        <a:spcAft>
          <a:spcPct val="0"/>
        </a:spcAft>
        <a:defRPr sz="3800" b="1">
          <a:solidFill>
            <a:schemeClr val="hlink"/>
          </a:solidFill>
          <a:latin typeface="Helvetica" pitchFamily="34" charset="0"/>
        </a:defRPr>
      </a:lvl5pPr>
      <a:lvl6pPr marL="455175" algn="l" defTabSz="908769" rtl="0" fontAlgn="base">
        <a:lnSpc>
          <a:spcPct val="87000"/>
        </a:lnSpc>
        <a:spcBef>
          <a:spcPct val="0"/>
        </a:spcBef>
        <a:spcAft>
          <a:spcPct val="0"/>
        </a:spcAft>
        <a:defRPr sz="3800" b="1">
          <a:solidFill>
            <a:schemeClr val="hlink"/>
          </a:solidFill>
          <a:latin typeface="Helvetica" pitchFamily="34" charset="0"/>
        </a:defRPr>
      </a:lvl6pPr>
      <a:lvl7pPr marL="910349" algn="l" defTabSz="908769" rtl="0" fontAlgn="base">
        <a:lnSpc>
          <a:spcPct val="87000"/>
        </a:lnSpc>
        <a:spcBef>
          <a:spcPct val="0"/>
        </a:spcBef>
        <a:spcAft>
          <a:spcPct val="0"/>
        </a:spcAft>
        <a:defRPr sz="3800" b="1">
          <a:solidFill>
            <a:schemeClr val="hlink"/>
          </a:solidFill>
          <a:latin typeface="Helvetica" pitchFamily="34" charset="0"/>
        </a:defRPr>
      </a:lvl7pPr>
      <a:lvl8pPr marL="1365522" algn="l" defTabSz="908769" rtl="0" fontAlgn="base">
        <a:lnSpc>
          <a:spcPct val="87000"/>
        </a:lnSpc>
        <a:spcBef>
          <a:spcPct val="0"/>
        </a:spcBef>
        <a:spcAft>
          <a:spcPct val="0"/>
        </a:spcAft>
        <a:defRPr sz="3800" b="1">
          <a:solidFill>
            <a:schemeClr val="hlink"/>
          </a:solidFill>
          <a:latin typeface="Helvetica" pitchFamily="34" charset="0"/>
        </a:defRPr>
      </a:lvl8pPr>
      <a:lvl9pPr marL="1820699" algn="l" defTabSz="908769" rtl="0" fontAlgn="base">
        <a:lnSpc>
          <a:spcPct val="87000"/>
        </a:lnSpc>
        <a:spcBef>
          <a:spcPct val="0"/>
        </a:spcBef>
        <a:spcAft>
          <a:spcPct val="0"/>
        </a:spcAft>
        <a:defRPr sz="3800" b="1">
          <a:solidFill>
            <a:schemeClr val="hlink"/>
          </a:solidFill>
          <a:latin typeface="Helvetica" pitchFamily="34" charset="0"/>
        </a:defRPr>
      </a:lvl9pPr>
    </p:titleStyle>
    <p:bodyStyle>
      <a:lvl1pPr marL="384053" indent="-384053" algn="l" defTabSz="908769"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9657" indent="-243391" algn="l" defTabSz="908769"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9516" indent="-237071" algn="l" defTabSz="908769"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9949" indent="-226008" algn="l" defTabSz="908769" rtl="0" eaLnBrk="0" fontAlgn="base" hangingPunct="0">
        <a:spcBef>
          <a:spcPct val="20000"/>
        </a:spcBef>
        <a:spcAft>
          <a:spcPct val="0"/>
        </a:spcAft>
        <a:buChar char="»"/>
        <a:defRPr>
          <a:solidFill>
            <a:schemeClr val="tx1"/>
          </a:solidFill>
          <a:latin typeface="+mn-lt"/>
        </a:defRPr>
      </a:lvl4pPr>
      <a:lvl5pPr marL="2437075" indent="-227589" algn="l" defTabSz="908769" rtl="0" eaLnBrk="0" fontAlgn="base" hangingPunct="0">
        <a:spcBef>
          <a:spcPct val="20000"/>
        </a:spcBef>
        <a:spcAft>
          <a:spcPct val="0"/>
        </a:spcAft>
        <a:buChar char="•"/>
        <a:defRPr sz="2000">
          <a:solidFill>
            <a:schemeClr val="tx1"/>
          </a:solidFill>
          <a:latin typeface="Times New Roman" pitchFamily="18" charset="0"/>
        </a:defRPr>
      </a:lvl5pPr>
      <a:lvl6pPr marL="2892253" indent="-227589" algn="l" defTabSz="908769" rtl="0" fontAlgn="base">
        <a:spcBef>
          <a:spcPct val="20000"/>
        </a:spcBef>
        <a:spcAft>
          <a:spcPct val="0"/>
        </a:spcAft>
        <a:buChar char="•"/>
        <a:defRPr sz="2000">
          <a:solidFill>
            <a:schemeClr val="tx1"/>
          </a:solidFill>
          <a:latin typeface="Times New Roman" pitchFamily="18" charset="0"/>
        </a:defRPr>
      </a:lvl6pPr>
      <a:lvl7pPr marL="3347426" indent="-227589" algn="l" defTabSz="908769" rtl="0" fontAlgn="base">
        <a:spcBef>
          <a:spcPct val="20000"/>
        </a:spcBef>
        <a:spcAft>
          <a:spcPct val="0"/>
        </a:spcAft>
        <a:buChar char="•"/>
        <a:defRPr sz="2000">
          <a:solidFill>
            <a:schemeClr val="tx1"/>
          </a:solidFill>
          <a:latin typeface="Times New Roman" pitchFamily="18" charset="0"/>
        </a:defRPr>
      </a:lvl7pPr>
      <a:lvl8pPr marL="3802599" indent="-227589" algn="l" defTabSz="908769" rtl="0" fontAlgn="base">
        <a:spcBef>
          <a:spcPct val="20000"/>
        </a:spcBef>
        <a:spcAft>
          <a:spcPct val="0"/>
        </a:spcAft>
        <a:buChar char="•"/>
        <a:defRPr sz="2000">
          <a:solidFill>
            <a:schemeClr val="tx1"/>
          </a:solidFill>
          <a:latin typeface="Times New Roman" pitchFamily="18" charset="0"/>
        </a:defRPr>
      </a:lvl8pPr>
      <a:lvl9pPr marL="4257773" indent="-227589" algn="l" defTabSz="908769"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349" rtl="0" eaLnBrk="1" latinLnBrk="0" hangingPunct="1">
        <a:defRPr sz="1800" kern="1200">
          <a:solidFill>
            <a:schemeClr val="tx1"/>
          </a:solidFill>
          <a:latin typeface="+mn-lt"/>
          <a:ea typeface="+mn-ea"/>
          <a:cs typeface="+mn-cs"/>
        </a:defRPr>
      </a:lvl1pPr>
      <a:lvl2pPr marL="455175" algn="l" defTabSz="910349" rtl="0" eaLnBrk="1" latinLnBrk="0" hangingPunct="1">
        <a:defRPr sz="1800" kern="1200">
          <a:solidFill>
            <a:schemeClr val="tx1"/>
          </a:solidFill>
          <a:latin typeface="+mn-lt"/>
          <a:ea typeface="+mn-ea"/>
          <a:cs typeface="+mn-cs"/>
        </a:defRPr>
      </a:lvl2pPr>
      <a:lvl3pPr marL="910349" algn="l" defTabSz="910349" rtl="0" eaLnBrk="1" latinLnBrk="0" hangingPunct="1">
        <a:defRPr sz="1800" kern="1200">
          <a:solidFill>
            <a:schemeClr val="tx1"/>
          </a:solidFill>
          <a:latin typeface="+mn-lt"/>
          <a:ea typeface="+mn-ea"/>
          <a:cs typeface="+mn-cs"/>
        </a:defRPr>
      </a:lvl3pPr>
      <a:lvl4pPr marL="1365522" algn="l" defTabSz="910349" rtl="0" eaLnBrk="1" latinLnBrk="0" hangingPunct="1">
        <a:defRPr sz="1800" kern="1200">
          <a:solidFill>
            <a:schemeClr val="tx1"/>
          </a:solidFill>
          <a:latin typeface="+mn-lt"/>
          <a:ea typeface="+mn-ea"/>
          <a:cs typeface="+mn-cs"/>
        </a:defRPr>
      </a:lvl4pPr>
      <a:lvl5pPr marL="1820699" algn="l" defTabSz="910349" rtl="0" eaLnBrk="1" latinLnBrk="0" hangingPunct="1">
        <a:defRPr sz="1800" kern="1200">
          <a:solidFill>
            <a:schemeClr val="tx1"/>
          </a:solidFill>
          <a:latin typeface="+mn-lt"/>
          <a:ea typeface="+mn-ea"/>
          <a:cs typeface="+mn-cs"/>
        </a:defRPr>
      </a:lvl5pPr>
      <a:lvl6pPr marL="2275871" algn="l" defTabSz="910349" rtl="0" eaLnBrk="1" latinLnBrk="0" hangingPunct="1">
        <a:defRPr sz="1800" kern="1200">
          <a:solidFill>
            <a:schemeClr val="tx1"/>
          </a:solidFill>
          <a:latin typeface="+mn-lt"/>
          <a:ea typeface="+mn-ea"/>
          <a:cs typeface="+mn-cs"/>
        </a:defRPr>
      </a:lvl6pPr>
      <a:lvl7pPr marL="2731045" algn="l" defTabSz="910349" rtl="0" eaLnBrk="1" latinLnBrk="0" hangingPunct="1">
        <a:defRPr sz="1800" kern="1200">
          <a:solidFill>
            <a:schemeClr val="tx1"/>
          </a:solidFill>
          <a:latin typeface="+mn-lt"/>
          <a:ea typeface="+mn-ea"/>
          <a:cs typeface="+mn-cs"/>
        </a:defRPr>
      </a:lvl7pPr>
      <a:lvl8pPr marL="3186221" algn="l" defTabSz="910349" rtl="0" eaLnBrk="1" latinLnBrk="0" hangingPunct="1">
        <a:defRPr sz="1800" kern="1200">
          <a:solidFill>
            <a:schemeClr val="tx1"/>
          </a:solidFill>
          <a:latin typeface="+mn-lt"/>
          <a:ea typeface="+mn-ea"/>
          <a:cs typeface="+mn-cs"/>
        </a:defRPr>
      </a:lvl8pPr>
      <a:lvl9pPr marL="3641391" algn="l" defTabSz="91034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20" y="1370967"/>
            <a:ext cx="8306223" cy="50735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60" tIns="44438" rIns="90460" bIns="444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12"/>
            <a:ext cx="8716368" cy="780909"/>
          </a:xfrm>
          <a:prstGeom prst="rect">
            <a:avLst/>
          </a:prstGeom>
          <a:noFill/>
          <a:ln>
            <a:noFill/>
          </a:ln>
          <a:effectLst>
            <a:outerShdw blurRad="63500" dist="53882" dir="2700000" algn="ctr" rotWithShape="0">
              <a:srgbClr val="96969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8983"/>
            <a:ext cx="618108" cy="28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tx2"/>
                </a:solidFill>
                <a:miter lim="800000"/>
                <a:headEnd/>
                <a:tailEnd type="none" w="sm" len="sm"/>
              </a14:hiddenLine>
            </a:ext>
            <a:ext uri="{AF507438-7753-43e0-B8FC-AC1667EBCBE1}">
              <a14:hiddenEffects xmlns:a14="http://schemas.microsoft.com/office/drawing/2010/main" xmlns="">
                <a:effectLst>
                  <a:outerShdw blurRad="63500" dist="17961" dir="2700000" algn="ctr" rotWithShape="0">
                    <a:schemeClr val="tx2">
                      <a:alpha val="74998"/>
                    </a:schemeClr>
                  </a:outerShdw>
                </a:effectLst>
              </a14:hiddenEffects>
            </a:ext>
          </a:extLst>
        </p:spPr>
        <p:txBody>
          <a:bodyPr wrap="none" lIns="45705" tIns="45705" rIns="45705" bIns="45705" anchor="ctr">
            <a:spAutoFit/>
          </a:bodyPr>
          <a:lstStyle>
            <a:lvl1pPr algn="l" defTabSz="912813">
              <a:defRPr sz="2400">
                <a:solidFill>
                  <a:schemeClr val="tx1"/>
                </a:solidFill>
                <a:latin typeface="Times New Roman" charset="0"/>
                <a:ea typeface="ＭＳ Ｐゴシック" charset="0"/>
              </a:defRPr>
            </a:lvl1pPr>
            <a:lvl2pPr algn="l" defTabSz="912813">
              <a:defRPr sz="2400">
                <a:solidFill>
                  <a:schemeClr val="tx1"/>
                </a:solidFill>
                <a:latin typeface="Times New Roman" charset="0"/>
                <a:ea typeface="ＭＳ Ｐゴシック" charset="0"/>
              </a:defRPr>
            </a:lvl2pPr>
            <a:lvl3pPr marL="912813" algn="l" defTabSz="912813">
              <a:defRPr sz="2400">
                <a:solidFill>
                  <a:schemeClr val="tx1"/>
                </a:solidFill>
                <a:latin typeface="Times New Roman" charset="0"/>
                <a:ea typeface="ＭＳ Ｐゴシック" charset="0"/>
              </a:defRPr>
            </a:lvl3pPr>
            <a:lvl4pPr marL="1370013" algn="l" defTabSz="912813">
              <a:defRPr sz="2400">
                <a:solidFill>
                  <a:schemeClr val="tx1"/>
                </a:solidFill>
                <a:latin typeface="Times New Roman" charset="0"/>
                <a:ea typeface="ＭＳ Ｐゴシック" charset="0"/>
              </a:defRPr>
            </a:lvl4pPr>
            <a:lvl5pPr marL="1825625" algn="l" defTabSz="912813">
              <a:defRPr sz="2400">
                <a:solidFill>
                  <a:schemeClr val="tx1"/>
                </a:solidFill>
                <a:latin typeface="Times New Roman" charset="0"/>
                <a:ea typeface="ＭＳ Ｐゴシック" charset="0"/>
              </a:defRPr>
            </a:lvl5pPr>
            <a:lvl6pPr marL="2282825"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740025"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197225"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654425"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0000"/>
              </a:lnSpc>
              <a:defRPr/>
            </a:pPr>
            <a:r>
              <a:rPr lang="en-US" sz="1400" b="0" dirty="0">
                <a:solidFill>
                  <a:srgbClr val="660033"/>
                </a:solidFill>
                <a:latin typeface="Helvetica" charset="0"/>
                <a:cs typeface="ＭＳ Ｐゴシック" charset="0"/>
              </a:rPr>
              <a:t>– </a:t>
            </a:r>
            <a:fld id="{1B7E99C1-B5D0-6D47-B4E8-5F6283AD3494}" type="slidenum">
              <a:rPr lang="en-US" sz="1400" b="0" smtClean="0">
                <a:solidFill>
                  <a:srgbClr val="660033"/>
                </a:solidFill>
                <a:latin typeface="Helvetica" charset="0"/>
                <a:cs typeface="ＭＳ Ｐゴシック" charset="0"/>
              </a:rPr>
              <a:pPr algn="ctr">
                <a:lnSpc>
                  <a:spcPct val="90000"/>
                </a:lnSpc>
                <a:defRPr/>
              </a:pPr>
              <a:t>‹#›</a:t>
            </a:fld>
            <a:r>
              <a:rPr lang="en-US" sz="1400" b="0" dirty="0">
                <a:solidFill>
                  <a:srgbClr val="660033"/>
                </a:solidFill>
                <a:latin typeface="Helvetica" charset="0"/>
                <a:cs typeface="ＭＳ Ｐゴシック" charset="0"/>
              </a:rPr>
              <a:t> –</a:t>
            </a:r>
            <a:endParaRPr lang="en-US" sz="1400" b="0" dirty="0">
              <a:solidFill>
                <a:srgbClr val="000066"/>
              </a:solidFill>
              <a:latin typeface="Helvetica" charset="0"/>
              <a:cs typeface="ＭＳ Ｐゴシック" charset="0"/>
            </a:endParaRPr>
          </a:p>
        </p:txBody>
      </p:sp>
    </p:spTree>
    <p:extLst>
      <p:ext uri="{BB962C8B-B14F-4D97-AF65-F5344CB8AC3E}">
        <p14:creationId xmlns:p14="http://schemas.microsoft.com/office/powerpoint/2010/main" val="268211602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spd="med"/>
  <p:txStyles>
    <p:titleStyle>
      <a:lvl1pPr algn="l" defTabSz="913994" rtl="0" eaLnBrk="0" fontAlgn="base" hangingPunct="0">
        <a:lnSpc>
          <a:spcPct val="87000"/>
        </a:lnSpc>
        <a:spcBef>
          <a:spcPct val="0"/>
        </a:spcBef>
        <a:spcAft>
          <a:spcPct val="0"/>
        </a:spcAft>
        <a:defRPr sz="3800" b="1">
          <a:solidFill>
            <a:schemeClr val="hlink"/>
          </a:solidFill>
          <a:latin typeface="+mj-lt"/>
          <a:ea typeface="+mj-ea"/>
          <a:cs typeface="ＭＳ Ｐゴシック" charset="0"/>
        </a:defRPr>
      </a:lvl1pPr>
      <a:lvl2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2pPr>
      <a:lvl3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3pPr>
      <a:lvl4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4pPr>
      <a:lvl5pPr algn="l" defTabSz="913994" rtl="0" eaLnBrk="0" fontAlgn="base" hangingPunct="0">
        <a:lnSpc>
          <a:spcPct val="87000"/>
        </a:lnSpc>
        <a:spcBef>
          <a:spcPct val="0"/>
        </a:spcBef>
        <a:spcAft>
          <a:spcPct val="0"/>
        </a:spcAft>
        <a:defRPr sz="3800" b="1">
          <a:solidFill>
            <a:schemeClr val="hlink"/>
          </a:solidFill>
          <a:latin typeface="Helvetica" charset="0"/>
          <a:ea typeface="ＭＳ Ｐゴシック" charset="0"/>
          <a:cs typeface="ＭＳ Ｐゴシック" charset="0"/>
        </a:defRPr>
      </a:lvl5pPr>
      <a:lvl6pPr marL="457792" algn="l" defTabSz="913994" rtl="0" fontAlgn="base">
        <a:lnSpc>
          <a:spcPct val="87000"/>
        </a:lnSpc>
        <a:spcBef>
          <a:spcPct val="0"/>
        </a:spcBef>
        <a:spcAft>
          <a:spcPct val="0"/>
        </a:spcAft>
        <a:defRPr sz="3800" b="1">
          <a:solidFill>
            <a:schemeClr val="hlink"/>
          </a:solidFill>
          <a:latin typeface="Helvetica" charset="0"/>
          <a:ea typeface="ＭＳ Ｐゴシック" charset="0"/>
        </a:defRPr>
      </a:lvl6pPr>
      <a:lvl7pPr marL="915584" algn="l" defTabSz="913994" rtl="0" fontAlgn="base">
        <a:lnSpc>
          <a:spcPct val="87000"/>
        </a:lnSpc>
        <a:spcBef>
          <a:spcPct val="0"/>
        </a:spcBef>
        <a:spcAft>
          <a:spcPct val="0"/>
        </a:spcAft>
        <a:defRPr sz="3800" b="1">
          <a:solidFill>
            <a:schemeClr val="hlink"/>
          </a:solidFill>
          <a:latin typeface="Helvetica" charset="0"/>
          <a:ea typeface="ＭＳ Ｐゴシック" charset="0"/>
        </a:defRPr>
      </a:lvl7pPr>
      <a:lvl8pPr marL="1373375" algn="l" defTabSz="913994" rtl="0" fontAlgn="base">
        <a:lnSpc>
          <a:spcPct val="87000"/>
        </a:lnSpc>
        <a:spcBef>
          <a:spcPct val="0"/>
        </a:spcBef>
        <a:spcAft>
          <a:spcPct val="0"/>
        </a:spcAft>
        <a:defRPr sz="3800" b="1">
          <a:solidFill>
            <a:schemeClr val="hlink"/>
          </a:solidFill>
          <a:latin typeface="Helvetica" charset="0"/>
          <a:ea typeface="ＭＳ Ｐゴシック" charset="0"/>
        </a:defRPr>
      </a:lvl8pPr>
      <a:lvl9pPr marL="1831169" algn="l" defTabSz="913994" rtl="0" fontAlgn="base">
        <a:lnSpc>
          <a:spcPct val="87000"/>
        </a:lnSpc>
        <a:spcBef>
          <a:spcPct val="0"/>
        </a:spcBef>
        <a:spcAft>
          <a:spcPct val="0"/>
        </a:spcAft>
        <a:defRPr sz="3800" b="1">
          <a:solidFill>
            <a:schemeClr val="hlink"/>
          </a:solidFill>
          <a:latin typeface="Helvetica" charset="0"/>
          <a:ea typeface="ＭＳ Ｐゴシック" charset="0"/>
        </a:defRPr>
      </a:lvl9pPr>
    </p:titleStyle>
    <p:bodyStyle>
      <a:lvl1pPr marL="386264" indent="-386264" algn="l" defTabSz="913994" rtl="0" eaLnBrk="0" fontAlgn="base" hangingPunct="0">
        <a:lnSpc>
          <a:spcPct val="95000"/>
        </a:lnSpc>
        <a:spcBef>
          <a:spcPct val="50000"/>
        </a:spcBef>
        <a:spcAft>
          <a:spcPct val="0"/>
        </a:spcAft>
        <a:buClr>
          <a:schemeClr val="hlink"/>
        </a:buClr>
        <a:buFont typeface="Wingdings" charset="0"/>
        <a:defRPr sz="2400" b="1">
          <a:solidFill>
            <a:schemeClr val="tx2"/>
          </a:solidFill>
          <a:effectLst>
            <a:outerShdw blurRad="38100" dist="38100" dir="2700000" algn="tl">
              <a:srgbClr val="DDDDDD"/>
            </a:outerShdw>
          </a:effectLst>
          <a:latin typeface="+mn-lt"/>
          <a:ea typeface="+mn-ea"/>
          <a:cs typeface="ＭＳ Ｐゴシック" charset="0"/>
        </a:defRPr>
      </a:lvl1pPr>
      <a:lvl2pPr marL="743911" indent="-244792" algn="l" defTabSz="913994" rtl="0" eaLnBrk="0" fontAlgn="base" hangingPunct="0">
        <a:spcBef>
          <a:spcPct val="25000"/>
        </a:spcBef>
        <a:spcAft>
          <a:spcPct val="0"/>
        </a:spcAft>
        <a:buClr>
          <a:schemeClr val="hlink"/>
        </a:buClr>
        <a:buSzPct val="75000"/>
        <a:buFont typeface="Wingdings" charset="0"/>
        <a:buChar char="n"/>
        <a:defRPr sz="2000" b="1">
          <a:solidFill>
            <a:schemeClr val="tx1"/>
          </a:solidFill>
          <a:latin typeface="+mn-lt"/>
          <a:ea typeface="+mn-ea"/>
        </a:defRPr>
      </a:lvl2pPr>
      <a:lvl3pPr marL="1146071" indent="-238432" algn="l" defTabSz="913994" rtl="0" eaLnBrk="0" fontAlgn="base" hangingPunct="0">
        <a:lnSpc>
          <a:spcPct val="107000"/>
        </a:lnSpc>
        <a:spcBef>
          <a:spcPct val="10000"/>
        </a:spcBef>
        <a:spcAft>
          <a:spcPct val="0"/>
        </a:spcAft>
        <a:buClr>
          <a:srgbClr val="005400"/>
        </a:buClr>
        <a:buSzPct val="90000"/>
        <a:buFont typeface="Wingdings" charset="0"/>
        <a:buChar char="l"/>
        <a:defRPr>
          <a:solidFill>
            <a:schemeClr val="folHlink"/>
          </a:solidFill>
          <a:latin typeface="+mn-lt"/>
          <a:ea typeface="+mn-ea"/>
        </a:defRPr>
      </a:lvl3pPr>
      <a:lvl4pPr marL="1599093" indent="-227306" algn="l" defTabSz="913994" rtl="0" eaLnBrk="0" fontAlgn="base" hangingPunct="0">
        <a:spcBef>
          <a:spcPct val="20000"/>
        </a:spcBef>
        <a:spcAft>
          <a:spcPct val="0"/>
        </a:spcAft>
        <a:buChar char="»"/>
        <a:defRPr>
          <a:solidFill>
            <a:schemeClr val="tx1"/>
          </a:solidFill>
          <a:latin typeface="+mn-lt"/>
          <a:ea typeface="+mn-ea"/>
        </a:defRPr>
      </a:lvl4pPr>
      <a:lvl5pPr marL="2451095" indent="-228897" algn="l" defTabSz="913994" rtl="0" eaLnBrk="0" fontAlgn="base" hangingPunct="0">
        <a:spcBef>
          <a:spcPct val="20000"/>
        </a:spcBef>
        <a:spcAft>
          <a:spcPct val="0"/>
        </a:spcAft>
        <a:buChar char="•"/>
        <a:defRPr sz="2000">
          <a:solidFill>
            <a:schemeClr val="tx1"/>
          </a:solidFill>
          <a:latin typeface="Times New Roman" charset="0"/>
          <a:ea typeface="+mn-ea"/>
        </a:defRPr>
      </a:lvl5pPr>
      <a:lvl6pPr marL="2908887" indent="-228897" algn="l" defTabSz="913994" rtl="0" fontAlgn="base">
        <a:spcBef>
          <a:spcPct val="20000"/>
        </a:spcBef>
        <a:spcAft>
          <a:spcPct val="0"/>
        </a:spcAft>
        <a:buChar char="•"/>
        <a:defRPr sz="2000">
          <a:solidFill>
            <a:schemeClr val="tx1"/>
          </a:solidFill>
          <a:latin typeface="Times New Roman" charset="0"/>
          <a:ea typeface="+mn-ea"/>
        </a:defRPr>
      </a:lvl6pPr>
      <a:lvl7pPr marL="3366678" indent="-228897" algn="l" defTabSz="913994" rtl="0" fontAlgn="base">
        <a:spcBef>
          <a:spcPct val="20000"/>
        </a:spcBef>
        <a:spcAft>
          <a:spcPct val="0"/>
        </a:spcAft>
        <a:buChar char="•"/>
        <a:defRPr sz="2000">
          <a:solidFill>
            <a:schemeClr val="tx1"/>
          </a:solidFill>
          <a:latin typeface="Times New Roman" charset="0"/>
          <a:ea typeface="+mn-ea"/>
        </a:defRPr>
      </a:lvl7pPr>
      <a:lvl8pPr marL="3824471" indent="-228897" algn="l" defTabSz="913994" rtl="0" fontAlgn="base">
        <a:spcBef>
          <a:spcPct val="20000"/>
        </a:spcBef>
        <a:spcAft>
          <a:spcPct val="0"/>
        </a:spcAft>
        <a:buChar char="•"/>
        <a:defRPr sz="2000">
          <a:solidFill>
            <a:schemeClr val="tx1"/>
          </a:solidFill>
          <a:latin typeface="Times New Roman" charset="0"/>
          <a:ea typeface="+mn-ea"/>
        </a:defRPr>
      </a:lvl8pPr>
      <a:lvl9pPr marL="4282263" indent="-228897" algn="l" defTabSz="913994"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792" rtl="0" eaLnBrk="1" latinLnBrk="0" hangingPunct="1">
        <a:defRPr sz="1800" kern="1200">
          <a:solidFill>
            <a:schemeClr val="tx1"/>
          </a:solidFill>
          <a:latin typeface="+mn-lt"/>
          <a:ea typeface="+mn-ea"/>
          <a:cs typeface="+mn-cs"/>
        </a:defRPr>
      </a:lvl1pPr>
      <a:lvl2pPr marL="457792" algn="l" defTabSz="457792" rtl="0" eaLnBrk="1" latinLnBrk="0" hangingPunct="1">
        <a:defRPr sz="1800" kern="1200">
          <a:solidFill>
            <a:schemeClr val="tx1"/>
          </a:solidFill>
          <a:latin typeface="+mn-lt"/>
          <a:ea typeface="+mn-ea"/>
          <a:cs typeface="+mn-cs"/>
        </a:defRPr>
      </a:lvl2pPr>
      <a:lvl3pPr marL="915584" algn="l" defTabSz="457792" rtl="0" eaLnBrk="1" latinLnBrk="0" hangingPunct="1">
        <a:defRPr sz="1800" kern="1200">
          <a:solidFill>
            <a:schemeClr val="tx1"/>
          </a:solidFill>
          <a:latin typeface="+mn-lt"/>
          <a:ea typeface="+mn-ea"/>
          <a:cs typeface="+mn-cs"/>
        </a:defRPr>
      </a:lvl3pPr>
      <a:lvl4pPr marL="1373375" algn="l" defTabSz="457792" rtl="0" eaLnBrk="1" latinLnBrk="0" hangingPunct="1">
        <a:defRPr sz="1800" kern="1200">
          <a:solidFill>
            <a:schemeClr val="tx1"/>
          </a:solidFill>
          <a:latin typeface="+mn-lt"/>
          <a:ea typeface="+mn-ea"/>
          <a:cs typeface="+mn-cs"/>
        </a:defRPr>
      </a:lvl4pPr>
      <a:lvl5pPr marL="1831169" algn="l" defTabSz="457792" rtl="0" eaLnBrk="1" latinLnBrk="0" hangingPunct="1">
        <a:defRPr sz="1800" kern="1200">
          <a:solidFill>
            <a:schemeClr val="tx1"/>
          </a:solidFill>
          <a:latin typeface="+mn-lt"/>
          <a:ea typeface="+mn-ea"/>
          <a:cs typeface="+mn-cs"/>
        </a:defRPr>
      </a:lvl5pPr>
      <a:lvl6pPr marL="2288960" algn="l" defTabSz="457792" rtl="0" eaLnBrk="1" latinLnBrk="0" hangingPunct="1">
        <a:defRPr sz="1800" kern="1200">
          <a:solidFill>
            <a:schemeClr val="tx1"/>
          </a:solidFill>
          <a:latin typeface="+mn-lt"/>
          <a:ea typeface="+mn-ea"/>
          <a:cs typeface="+mn-cs"/>
        </a:defRPr>
      </a:lvl6pPr>
      <a:lvl7pPr marL="2746752" algn="l" defTabSz="457792" rtl="0" eaLnBrk="1" latinLnBrk="0" hangingPunct="1">
        <a:defRPr sz="1800" kern="1200">
          <a:solidFill>
            <a:schemeClr val="tx1"/>
          </a:solidFill>
          <a:latin typeface="+mn-lt"/>
          <a:ea typeface="+mn-ea"/>
          <a:cs typeface="+mn-cs"/>
        </a:defRPr>
      </a:lvl7pPr>
      <a:lvl8pPr marL="3204545" algn="l" defTabSz="457792" rtl="0" eaLnBrk="1" latinLnBrk="0" hangingPunct="1">
        <a:defRPr sz="1800" kern="1200">
          <a:solidFill>
            <a:schemeClr val="tx1"/>
          </a:solidFill>
          <a:latin typeface="+mn-lt"/>
          <a:ea typeface="+mn-ea"/>
          <a:cs typeface="+mn-cs"/>
        </a:defRPr>
      </a:lvl8pPr>
      <a:lvl9pPr marL="3662336" algn="l" defTabSz="4577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png"/><Relationship Id="rId1" Type="http://schemas.openxmlformats.org/officeDocument/2006/relationships/slideLayout" Target="../slideLayouts/slideLayout4.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microsoft.com/office/2007/relationships/hdphoto" Target="../media/hdphoto6.wdp"/><Relationship Id="rId5"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705961" y="1295467"/>
            <a:ext cx="7772400" cy="1470025"/>
          </a:xfrm>
        </p:spPr>
        <p:txBody>
          <a:bodyPr/>
          <a:lstStyle/>
          <a:p>
            <a:pPr marL="0" indent="0"/>
            <a:r>
              <a:rPr lang="en-US" dirty="0"/>
              <a:t>Future of Computing:</a:t>
            </a:r>
            <a:br>
              <a:rPr lang="en-US" dirty="0"/>
            </a:br>
            <a:r>
              <a:rPr lang="en-US" dirty="0"/>
              <a:t>Moore’s Law,</a:t>
            </a:r>
            <a:br>
              <a:rPr lang="en-US" dirty="0"/>
            </a:br>
            <a:r>
              <a:rPr lang="en-US" dirty="0"/>
              <a:t>The End of Frequency Scaling,</a:t>
            </a:r>
            <a:br>
              <a:rPr lang="en-US" dirty="0"/>
            </a:br>
            <a:r>
              <a:rPr lang="en-US" dirty="0"/>
              <a:t>Domain-specific accelerators</a:t>
            </a:r>
            <a:br>
              <a:rPr lang="en-US" dirty="0"/>
            </a:br>
            <a:r>
              <a:rPr lang="en-US" sz="2000" b="0" dirty="0"/>
              <a:t>15-213: Introduction to Computer Systems</a:t>
            </a:r>
            <a:br>
              <a:rPr lang="en-US" sz="2000" b="0" dirty="0"/>
            </a:br>
            <a:r>
              <a:rPr lang="en-US" sz="2000" b="0" dirty="0"/>
              <a:t>27</a:t>
            </a:r>
            <a:r>
              <a:rPr lang="en-US" sz="2000" b="0" baseline="30000" dirty="0"/>
              <a:t>th</a:t>
            </a:r>
            <a:r>
              <a:rPr lang="en-US" sz="2000" b="0" dirty="0"/>
              <a:t> Lecture, Apr. 28, 2022</a:t>
            </a:r>
          </a:p>
        </p:txBody>
      </p:sp>
      <p:sp>
        <p:nvSpPr>
          <p:cNvPr id="9219" name="Subtitle 2"/>
          <p:cNvSpPr>
            <a:spLocks noGrp="1"/>
          </p:cNvSpPr>
          <p:nvPr>
            <p:ph type="subTitle" idx="1"/>
          </p:nvPr>
        </p:nvSpPr>
        <p:spPr>
          <a:xfrm>
            <a:off x="705963" y="3886200"/>
            <a:ext cx="7678738" cy="1752600"/>
          </a:xfrm>
        </p:spPr>
        <p:txBody>
          <a:bodyPr/>
          <a:lstStyle/>
          <a:p>
            <a:r>
              <a:rPr lang="en-US" b="1" dirty="0"/>
              <a:t>Instructor:</a:t>
            </a:r>
            <a:r>
              <a:rPr lang="en-US" dirty="0"/>
              <a:t> </a:t>
            </a:r>
          </a:p>
          <a:p>
            <a:r>
              <a:rPr lang="en-US" dirty="0"/>
              <a:t>David Andersen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Requirements for Future Technology</a:t>
            </a:r>
          </a:p>
        </p:txBody>
      </p:sp>
      <p:sp>
        <p:nvSpPr>
          <p:cNvPr id="6" name="Content Placeholder 5"/>
          <p:cNvSpPr>
            <a:spLocks noGrp="1"/>
          </p:cNvSpPr>
          <p:nvPr>
            <p:ph idx="1"/>
          </p:nvPr>
        </p:nvSpPr>
        <p:spPr/>
        <p:txBody>
          <a:bodyPr/>
          <a:lstStyle/>
          <a:p>
            <a:r>
              <a:rPr lang="en-US" dirty="0"/>
              <a:t>Must be suitable for portable, low-power operation</a:t>
            </a:r>
          </a:p>
          <a:p>
            <a:pPr lvl="1"/>
            <a:r>
              <a:rPr lang="en-US" dirty="0"/>
              <a:t>Consumer products</a:t>
            </a:r>
          </a:p>
          <a:p>
            <a:pPr lvl="1"/>
            <a:r>
              <a:rPr lang="en-US" dirty="0"/>
              <a:t>Internet of Things components</a:t>
            </a:r>
          </a:p>
          <a:p>
            <a:pPr lvl="1"/>
            <a:r>
              <a:rPr lang="en-US" dirty="0"/>
              <a:t>Not cryogenic, not quantum</a:t>
            </a:r>
          </a:p>
          <a:p>
            <a:r>
              <a:rPr lang="en-US" dirty="0"/>
              <a:t>Must be inexpensive to manufacture</a:t>
            </a:r>
          </a:p>
          <a:p>
            <a:pPr lvl="1"/>
            <a:r>
              <a:rPr lang="en-US" dirty="0"/>
              <a:t>Comparable to current semiconductor technology</a:t>
            </a:r>
          </a:p>
          <a:p>
            <a:pPr lvl="2"/>
            <a:r>
              <a:rPr lang="en-US" dirty="0"/>
              <a:t>O(1) cost to make chip with O(</a:t>
            </a:r>
            <a:r>
              <a:rPr lang="en-US" i="1" dirty="0"/>
              <a:t>N</a:t>
            </a:r>
            <a:r>
              <a:rPr lang="en-US" dirty="0"/>
              <a:t>) devices</a:t>
            </a:r>
          </a:p>
          <a:p>
            <a:r>
              <a:rPr lang="en-US" dirty="0"/>
              <a:t>Need not be based on transistors</a:t>
            </a:r>
          </a:p>
          <a:p>
            <a:pPr lvl="1"/>
            <a:r>
              <a:rPr lang="en-US" dirty="0" err="1"/>
              <a:t>Memristors</a:t>
            </a:r>
            <a:r>
              <a:rPr lang="en-US" dirty="0"/>
              <a:t>, carbon nanotubes, DNA transcription, ...</a:t>
            </a:r>
          </a:p>
          <a:p>
            <a:pPr lvl="1"/>
            <a:r>
              <a:rPr lang="en-US" dirty="0"/>
              <a:t>Possibly new models of computation</a:t>
            </a:r>
          </a:p>
          <a:p>
            <a:pPr lvl="1"/>
            <a:r>
              <a:rPr lang="en-US" dirty="0"/>
              <a:t>But, still want lots of devices in an integrated system</a:t>
            </a:r>
          </a:p>
          <a:p>
            <a:endParaRPr lang="en-US" dirty="0"/>
          </a:p>
        </p:txBody>
      </p:sp>
    </p:spTree>
    <p:extLst>
      <p:ext uri="{BB962C8B-B14F-4D97-AF65-F5344CB8AC3E}">
        <p14:creationId xmlns:p14="http://schemas.microsoft.com/office/powerpoint/2010/main" val="236209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Increasing Transistor Counts</a:t>
            </a:r>
          </a:p>
        </p:txBody>
      </p:sp>
      <p:sp>
        <p:nvSpPr>
          <p:cNvPr id="4" name="Content Placeholder 3"/>
          <p:cNvSpPr>
            <a:spLocks noGrp="1"/>
          </p:cNvSpPr>
          <p:nvPr>
            <p:ph idx="1"/>
          </p:nvPr>
        </p:nvSpPr>
        <p:spPr>
          <a:xfrm>
            <a:off x="909313" y="1902172"/>
            <a:ext cx="7687828" cy="4542312"/>
          </a:xfrm>
        </p:spPr>
        <p:txBody>
          <a:bodyPr/>
          <a:lstStyle/>
          <a:p>
            <a:pPr marL="454755" indent="-454755">
              <a:buAutoNum type="arabicPeriod"/>
            </a:pPr>
            <a:r>
              <a:rPr lang="en-US" sz="3200" dirty="0"/>
              <a:t>Chips have gotten bigger</a:t>
            </a:r>
          </a:p>
          <a:p>
            <a:pPr marL="810028" lvl="1" indent="-454755"/>
            <a:r>
              <a:rPr lang="en-US" sz="2800" dirty="0"/>
              <a:t>1 area doubling / 10 years</a:t>
            </a:r>
          </a:p>
          <a:p>
            <a:pPr marL="454755" indent="-454755">
              <a:buAutoNum type="arabicPeriod"/>
            </a:pPr>
            <a:r>
              <a:rPr lang="en-US" sz="3200" dirty="0"/>
              <a:t>Transistors have gotten smaller</a:t>
            </a:r>
          </a:p>
          <a:p>
            <a:pPr marL="810028" lvl="1" indent="-454755"/>
            <a:r>
              <a:rPr lang="en-US" sz="2800" dirty="0"/>
              <a:t>4 density doublings / 10 years</a:t>
            </a:r>
          </a:p>
          <a:p>
            <a:pPr marL="454755" indent="-454755">
              <a:buAutoNum type="arabicPeriod"/>
            </a:pPr>
            <a:endParaRPr lang="en-US" sz="3200" dirty="0"/>
          </a:p>
          <a:p>
            <a:pPr marL="0" indent="0">
              <a:buNone/>
            </a:pPr>
            <a:r>
              <a:rPr lang="en-US" sz="3200" i="1" dirty="0">
                <a:solidFill>
                  <a:srgbClr val="990000"/>
                </a:solidFill>
              </a:rPr>
              <a:t>Will these trends continue?</a:t>
            </a:r>
          </a:p>
        </p:txBody>
      </p:sp>
    </p:spTree>
    <p:extLst>
      <p:ext uri="{BB962C8B-B14F-4D97-AF65-F5344CB8AC3E}">
        <p14:creationId xmlns:p14="http://schemas.microsoft.com/office/powerpoint/2010/main" val="178834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2"/>
          <a:stretch>
            <a:fillRect/>
          </a:stretch>
        </p:blipFill>
        <p:spPr>
          <a:xfrm>
            <a:off x="527783" y="3822667"/>
            <a:ext cx="3052239" cy="3035333"/>
          </a:xfrm>
          <a:prstGeom prst="rect">
            <a:avLst/>
          </a:prstGeom>
        </p:spPr>
      </p:pic>
      <p:sp>
        <p:nvSpPr>
          <p:cNvPr id="2" name="Title 1"/>
          <p:cNvSpPr>
            <a:spLocks noGrp="1"/>
          </p:cNvSpPr>
          <p:nvPr>
            <p:ph type="title"/>
          </p:nvPr>
        </p:nvSpPr>
        <p:spPr/>
        <p:txBody>
          <a:bodyPr/>
          <a:lstStyle/>
          <a:p>
            <a:r>
              <a:rPr lang="en-US" dirty="0"/>
              <a:t>Chips Have Gotten Bigger</a:t>
            </a:r>
          </a:p>
        </p:txBody>
      </p:sp>
      <p:grpSp>
        <p:nvGrpSpPr>
          <p:cNvPr id="7" name="Group 6"/>
          <p:cNvGrpSpPr/>
          <p:nvPr/>
        </p:nvGrpSpPr>
        <p:grpSpPr>
          <a:xfrm>
            <a:off x="184283" y="1238011"/>
            <a:ext cx="1967205" cy="1829729"/>
            <a:chOff x="183959" y="1235651"/>
            <a:chExt cx="1964473" cy="1826341"/>
          </a:xfrm>
        </p:grpSpPr>
        <p:pic>
          <p:nvPicPr>
            <p:cNvPr id="3" name="Picture 2"/>
            <p:cNvPicPr>
              <a:picLocks noChangeAspect="1"/>
            </p:cNvPicPr>
            <p:nvPr/>
          </p:nvPicPr>
          <p:blipFill>
            <a:blip r:embed="rId3"/>
            <a:stretch>
              <a:fillRect/>
            </a:stretch>
          </p:blipFill>
          <p:spPr>
            <a:xfrm>
              <a:off x="812704" y="2508250"/>
              <a:ext cx="762000" cy="553742"/>
            </a:xfrm>
            <a:prstGeom prst="rect">
              <a:avLst/>
            </a:prstGeom>
          </p:spPr>
        </p:pic>
        <p:sp>
          <p:nvSpPr>
            <p:cNvPr id="73" name="TextBox 72"/>
            <p:cNvSpPr txBox="1"/>
            <p:nvPr/>
          </p:nvSpPr>
          <p:spPr>
            <a:xfrm>
              <a:off x="183959" y="1235651"/>
              <a:ext cx="1964473" cy="1320988"/>
            </a:xfrm>
            <a:prstGeom prst="rect">
              <a:avLst/>
            </a:prstGeom>
            <a:noFill/>
          </p:spPr>
          <p:txBody>
            <a:bodyPr wrap="none" rtlCol="0">
              <a:spAutoFit/>
            </a:bodyPr>
            <a:lstStyle/>
            <a:p>
              <a:pPr>
                <a:lnSpc>
                  <a:spcPct val="100000"/>
                </a:lnSpc>
              </a:pPr>
              <a:r>
                <a:rPr lang="en-US" sz="2000" dirty="0">
                  <a:latin typeface="+mn-lt"/>
                </a:rPr>
                <a:t>Intel 4004</a:t>
              </a:r>
            </a:p>
            <a:p>
              <a:pPr>
                <a:lnSpc>
                  <a:spcPct val="100000"/>
                </a:lnSpc>
              </a:pPr>
              <a:r>
                <a:rPr lang="en-US" sz="2000" dirty="0">
                  <a:latin typeface="+mn-lt"/>
                </a:rPr>
                <a:t>1970</a:t>
              </a:r>
            </a:p>
            <a:p>
              <a:pPr>
                <a:lnSpc>
                  <a:spcPct val="100000"/>
                </a:lnSpc>
              </a:pPr>
              <a:r>
                <a:rPr lang="en-US" sz="2000" dirty="0">
                  <a:latin typeface="+mn-lt"/>
                </a:rPr>
                <a:t>2,300 transistors</a:t>
              </a:r>
            </a:p>
            <a:p>
              <a:pPr>
                <a:lnSpc>
                  <a:spcPct val="100000"/>
                </a:lnSpc>
              </a:pPr>
              <a:r>
                <a:rPr lang="en-US" sz="2000" dirty="0">
                  <a:latin typeface="+mn-lt"/>
                </a:rPr>
                <a:t>12 mm</a:t>
              </a:r>
              <a:r>
                <a:rPr lang="en-US" sz="2000" baseline="30000" dirty="0">
                  <a:latin typeface="+mn-lt"/>
                </a:rPr>
                <a:t>2</a:t>
              </a:r>
            </a:p>
          </p:txBody>
        </p:sp>
      </p:grpSp>
      <p:grpSp>
        <p:nvGrpSpPr>
          <p:cNvPr id="8" name="Group 7"/>
          <p:cNvGrpSpPr/>
          <p:nvPr/>
        </p:nvGrpSpPr>
        <p:grpSpPr>
          <a:xfrm>
            <a:off x="2563850" y="1238011"/>
            <a:ext cx="1723549" cy="2801787"/>
            <a:chOff x="2560222" y="1235651"/>
            <a:chExt cx="1721155" cy="2796599"/>
          </a:xfrm>
        </p:grpSpPr>
        <p:pic>
          <p:nvPicPr>
            <p:cNvPr id="4" name="Picture 3"/>
            <p:cNvPicPr>
              <a:picLocks noChangeAspect="1"/>
            </p:cNvPicPr>
            <p:nvPr/>
          </p:nvPicPr>
          <p:blipFill>
            <a:blip r:embed="rId4"/>
            <a:stretch>
              <a:fillRect/>
            </a:stretch>
          </p:blipFill>
          <p:spPr>
            <a:xfrm>
              <a:off x="2842616" y="2508250"/>
              <a:ext cx="1236269" cy="1524000"/>
            </a:xfrm>
            <a:prstGeom prst="rect">
              <a:avLst/>
            </a:prstGeom>
          </p:spPr>
        </p:pic>
        <p:sp>
          <p:nvSpPr>
            <p:cNvPr id="74" name="TextBox 73"/>
            <p:cNvSpPr txBox="1"/>
            <p:nvPr/>
          </p:nvSpPr>
          <p:spPr>
            <a:xfrm>
              <a:off x="2560222" y="1235651"/>
              <a:ext cx="1721155" cy="1320988"/>
            </a:xfrm>
            <a:prstGeom prst="rect">
              <a:avLst/>
            </a:prstGeom>
            <a:noFill/>
          </p:spPr>
          <p:txBody>
            <a:bodyPr wrap="none" rtlCol="0">
              <a:spAutoFit/>
            </a:bodyPr>
            <a:lstStyle/>
            <a:p>
              <a:pPr>
                <a:lnSpc>
                  <a:spcPct val="100000"/>
                </a:lnSpc>
              </a:pPr>
              <a:r>
                <a:rPr lang="en-US" sz="2000" dirty="0">
                  <a:latin typeface="+mn-lt"/>
                </a:rPr>
                <a:t>Apple A8</a:t>
              </a:r>
            </a:p>
            <a:p>
              <a:pPr>
                <a:lnSpc>
                  <a:spcPct val="100000"/>
                </a:lnSpc>
              </a:pPr>
              <a:r>
                <a:rPr lang="en-US" sz="2000" dirty="0">
                  <a:latin typeface="+mn-lt"/>
                </a:rPr>
                <a:t>2014</a:t>
              </a:r>
            </a:p>
            <a:p>
              <a:pPr>
                <a:lnSpc>
                  <a:spcPct val="100000"/>
                </a:lnSpc>
              </a:pPr>
              <a:r>
                <a:rPr lang="en-US" sz="2000" dirty="0">
                  <a:latin typeface="+mn-lt"/>
                </a:rPr>
                <a:t>2 B transistors</a:t>
              </a:r>
            </a:p>
            <a:p>
              <a:pPr>
                <a:lnSpc>
                  <a:spcPct val="100000"/>
                </a:lnSpc>
              </a:pPr>
              <a:r>
                <a:rPr lang="en-US" sz="2000" dirty="0">
                  <a:latin typeface="+mn-lt"/>
                </a:rPr>
                <a:t>89 mm</a:t>
              </a:r>
              <a:r>
                <a:rPr lang="en-US" sz="2000" baseline="30000" dirty="0">
                  <a:latin typeface="+mn-lt"/>
                </a:rPr>
                <a:t>2</a:t>
              </a:r>
            </a:p>
          </p:txBody>
        </p:sp>
      </p:grpSp>
      <p:grpSp>
        <p:nvGrpSpPr>
          <p:cNvPr id="9" name="Group 8"/>
          <p:cNvGrpSpPr/>
          <p:nvPr/>
        </p:nvGrpSpPr>
        <p:grpSpPr>
          <a:xfrm>
            <a:off x="4648306" y="1238011"/>
            <a:ext cx="4257485" cy="4863005"/>
            <a:chOff x="4641850" y="1235651"/>
            <a:chExt cx="4251572" cy="4853999"/>
          </a:xfrm>
        </p:grpSpPr>
        <p:sp>
          <p:nvSpPr>
            <p:cNvPr id="75" name="TextBox 74"/>
            <p:cNvSpPr txBox="1"/>
            <p:nvPr/>
          </p:nvSpPr>
          <p:spPr>
            <a:xfrm>
              <a:off x="5951122" y="1235651"/>
              <a:ext cx="1708349" cy="1320988"/>
            </a:xfrm>
            <a:prstGeom prst="rect">
              <a:avLst/>
            </a:prstGeom>
            <a:noFill/>
          </p:spPr>
          <p:txBody>
            <a:bodyPr wrap="none" rtlCol="0">
              <a:spAutoFit/>
            </a:bodyPr>
            <a:lstStyle/>
            <a:p>
              <a:pPr>
                <a:lnSpc>
                  <a:spcPct val="100000"/>
                </a:lnSpc>
              </a:pPr>
              <a:r>
                <a:rPr lang="en-US" sz="2000" dirty="0">
                  <a:latin typeface="+mn-lt"/>
                </a:rPr>
                <a:t>IBM z13</a:t>
              </a:r>
            </a:p>
            <a:p>
              <a:pPr>
                <a:lnSpc>
                  <a:spcPct val="100000"/>
                </a:lnSpc>
              </a:pPr>
              <a:r>
                <a:rPr lang="en-US" sz="2000" dirty="0">
                  <a:latin typeface="+mn-lt"/>
                </a:rPr>
                <a:t>205</a:t>
              </a:r>
            </a:p>
            <a:p>
              <a:pPr>
                <a:lnSpc>
                  <a:spcPct val="100000"/>
                </a:lnSpc>
              </a:pPr>
              <a:r>
                <a:rPr lang="en-US" sz="2000" dirty="0">
                  <a:latin typeface="+mn-lt"/>
                </a:rPr>
                <a:t>4 B transistors</a:t>
              </a:r>
            </a:p>
            <a:p>
              <a:pPr>
                <a:lnSpc>
                  <a:spcPct val="100000"/>
                </a:lnSpc>
              </a:pPr>
              <a:r>
                <a:rPr lang="en-US" sz="2000" dirty="0">
                  <a:latin typeface="+mn-lt"/>
                </a:rPr>
                <a:t>678 mm</a:t>
              </a:r>
              <a:r>
                <a:rPr lang="en-US" sz="2000" baseline="30000" dirty="0">
                  <a:latin typeface="+mn-lt"/>
                </a:rPr>
                <a:t>2</a:t>
              </a:r>
            </a:p>
          </p:txBody>
        </p:sp>
        <p:pic>
          <p:nvPicPr>
            <p:cNvPr id="5" name="Picture 4"/>
            <p:cNvPicPr>
              <a:picLocks noChangeAspect="1"/>
            </p:cNvPicPr>
            <p:nvPr/>
          </p:nvPicPr>
          <p:blipFill>
            <a:blip r:embed="rId5"/>
            <a:stretch>
              <a:fillRect/>
            </a:stretch>
          </p:blipFill>
          <p:spPr>
            <a:xfrm>
              <a:off x="4641850" y="2508250"/>
              <a:ext cx="4251572" cy="3581400"/>
            </a:xfrm>
            <a:prstGeom prst="rect">
              <a:avLst/>
            </a:prstGeom>
          </p:spPr>
        </p:pic>
      </p:grpSp>
    </p:spTree>
    <p:extLst>
      <p:ext uri="{BB962C8B-B14F-4D97-AF65-F5344CB8AC3E}">
        <p14:creationId xmlns:p14="http://schemas.microsoft.com/office/powerpoint/2010/main" val="13269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 Size Trend</a:t>
            </a:r>
          </a:p>
        </p:txBody>
      </p:sp>
      <p:graphicFrame>
        <p:nvGraphicFramePr>
          <p:cNvPr id="3" name="Chart 2"/>
          <p:cNvGraphicFramePr>
            <a:graphicFrameLocks/>
          </p:cNvGraphicFramePr>
          <p:nvPr>
            <p:extLst>
              <p:ext uri="{D42A27DB-BD31-4B8C-83A1-F6EECF244321}">
                <p14:modId xmlns:p14="http://schemas.microsoft.com/office/powerpoint/2010/main" val="4021718163"/>
              </p:ext>
            </p:extLst>
          </p:nvPr>
        </p:nvGraphicFramePr>
        <p:xfrm>
          <a:off x="68" y="986075"/>
          <a:ext cx="9143999" cy="54965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284196" y="4879486"/>
            <a:ext cx="2036486" cy="400249"/>
          </a:xfrm>
          <a:prstGeom prst="rect">
            <a:avLst/>
          </a:prstGeom>
          <a:solidFill>
            <a:schemeClr val="bg1"/>
          </a:solidFill>
        </p:spPr>
        <p:txBody>
          <a:bodyPr wrap="none" lIns="90953" tIns="45467" rIns="90953" bIns="45467" rtlCol="0">
            <a:spAutoFit/>
          </a:bodyPr>
          <a:lstStyle/>
          <a:p>
            <a:r>
              <a:rPr lang="en-US" sz="2000" i="1" dirty="0">
                <a:solidFill>
                  <a:srgbClr val="990000"/>
                </a:solidFill>
              </a:rPr>
              <a:t>2x every 9.5 years</a:t>
            </a:r>
          </a:p>
        </p:txBody>
      </p:sp>
    </p:spTree>
    <p:extLst>
      <p:ext uri="{BB962C8B-B14F-4D97-AF65-F5344CB8AC3E}">
        <p14:creationId xmlns:p14="http://schemas.microsoft.com/office/powerpoint/2010/main" val="14843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 Size Extrapolation</a:t>
            </a:r>
          </a:p>
        </p:txBody>
      </p:sp>
      <p:sp>
        <p:nvSpPr>
          <p:cNvPr id="4" name="TextBox 3"/>
          <p:cNvSpPr txBox="1"/>
          <p:nvPr/>
        </p:nvSpPr>
        <p:spPr>
          <a:xfrm>
            <a:off x="6890185" y="1749491"/>
            <a:ext cx="1205655" cy="461804"/>
          </a:xfrm>
          <a:prstGeom prst="rect">
            <a:avLst/>
          </a:prstGeom>
          <a:solidFill>
            <a:schemeClr val="bg1"/>
          </a:solidFill>
        </p:spPr>
        <p:txBody>
          <a:bodyPr wrap="none" lIns="90953" tIns="45467" rIns="90953" bIns="45467" rtlCol="0">
            <a:spAutoFit/>
          </a:bodyPr>
          <a:lstStyle/>
          <a:p>
            <a:r>
              <a:rPr lang="en-US" dirty="0">
                <a:solidFill>
                  <a:srgbClr val="990000"/>
                </a:solidFill>
                <a:latin typeface="+mn-lt"/>
              </a:rPr>
              <a:t>173 cm</a:t>
            </a:r>
            <a:r>
              <a:rPr lang="en-US" baseline="30000" dirty="0">
                <a:solidFill>
                  <a:srgbClr val="990000"/>
                </a:solidFill>
                <a:latin typeface="+mn-lt"/>
              </a:rPr>
              <a:t>2</a:t>
            </a:r>
          </a:p>
        </p:txBody>
      </p:sp>
      <p:graphicFrame>
        <p:nvGraphicFramePr>
          <p:cNvPr id="5" name="Chart 4"/>
          <p:cNvGraphicFramePr>
            <a:graphicFrameLocks/>
          </p:cNvGraphicFramePr>
          <p:nvPr>
            <p:extLst>
              <p:ext uri="{D42A27DB-BD31-4B8C-83A1-F6EECF244321}">
                <p14:modId xmlns:p14="http://schemas.microsoft.com/office/powerpoint/2010/main" val="2471914561"/>
              </p:ext>
            </p:extLst>
          </p:nvPr>
        </p:nvGraphicFramePr>
        <p:xfrm>
          <a:off x="-30647" y="986144"/>
          <a:ext cx="8927799" cy="5854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8126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Extrapolation: The iPhone 31s</a:t>
            </a:r>
          </a:p>
        </p:txBody>
      </p:sp>
      <p:grpSp>
        <p:nvGrpSpPr>
          <p:cNvPr id="7" name="Group 6"/>
          <p:cNvGrpSpPr/>
          <p:nvPr/>
        </p:nvGrpSpPr>
        <p:grpSpPr>
          <a:xfrm>
            <a:off x="1039246" y="1286249"/>
            <a:ext cx="3150982" cy="5107611"/>
            <a:chOff x="1060450" y="1517650"/>
            <a:chExt cx="3146606" cy="5098152"/>
          </a:xfrm>
        </p:grpSpPr>
        <p:pic>
          <p:nvPicPr>
            <p:cNvPr id="4" name="Picture 3"/>
            <p:cNvPicPr>
              <a:picLocks noChangeAspect="1"/>
            </p:cNvPicPr>
            <p:nvPr/>
          </p:nvPicPr>
          <p:blipFill>
            <a:blip r:embed="rId2"/>
            <a:stretch>
              <a:fillRect/>
            </a:stretch>
          </p:blipFill>
          <p:spPr>
            <a:xfrm>
              <a:off x="1060450" y="2736850"/>
              <a:ext cx="3146606" cy="3878952"/>
            </a:xfrm>
            <a:prstGeom prst="rect">
              <a:avLst/>
            </a:prstGeom>
          </p:spPr>
        </p:pic>
        <p:sp>
          <p:nvSpPr>
            <p:cNvPr id="5" name="TextBox 4"/>
            <p:cNvSpPr txBox="1"/>
            <p:nvPr/>
          </p:nvSpPr>
          <p:spPr>
            <a:xfrm>
              <a:off x="1698867" y="1517650"/>
              <a:ext cx="1823605" cy="1320988"/>
            </a:xfrm>
            <a:prstGeom prst="rect">
              <a:avLst/>
            </a:prstGeom>
            <a:noFill/>
          </p:spPr>
          <p:txBody>
            <a:bodyPr wrap="none" rtlCol="0">
              <a:spAutoFit/>
            </a:bodyPr>
            <a:lstStyle/>
            <a:p>
              <a:pPr>
                <a:lnSpc>
                  <a:spcPct val="100000"/>
                </a:lnSpc>
              </a:pPr>
              <a:r>
                <a:rPr lang="en-US" sz="2000" dirty="0">
                  <a:latin typeface="+mn-lt"/>
                </a:rPr>
                <a:t>Apple A59</a:t>
              </a:r>
            </a:p>
            <a:p>
              <a:pPr>
                <a:lnSpc>
                  <a:spcPct val="100000"/>
                </a:lnSpc>
              </a:pPr>
              <a:r>
                <a:rPr lang="en-US" sz="2000" dirty="0">
                  <a:latin typeface="+mn-lt"/>
                </a:rPr>
                <a:t>2065</a:t>
              </a:r>
            </a:p>
            <a:p>
              <a:pPr>
                <a:lnSpc>
                  <a:spcPct val="100000"/>
                </a:lnSpc>
              </a:pPr>
              <a:r>
                <a:rPr lang="en-US" sz="2000" dirty="0">
                  <a:latin typeface="+mn-lt"/>
                </a:rPr>
                <a:t>10</a:t>
              </a:r>
              <a:r>
                <a:rPr lang="en-US" sz="2000" baseline="30000" dirty="0">
                  <a:latin typeface="+mn-lt"/>
                </a:rPr>
                <a:t>17</a:t>
              </a:r>
              <a:r>
                <a:rPr lang="en-US" sz="2000" dirty="0">
                  <a:latin typeface="+mn-lt"/>
                </a:rPr>
                <a:t> transistors</a:t>
              </a:r>
            </a:p>
            <a:p>
              <a:pPr>
                <a:lnSpc>
                  <a:spcPct val="100000"/>
                </a:lnSpc>
              </a:pPr>
              <a:r>
                <a:rPr lang="en-US" sz="2000" dirty="0">
                  <a:latin typeface="+mn-lt"/>
                </a:rPr>
                <a:t>173 cm</a:t>
              </a:r>
              <a:r>
                <a:rPr lang="en-US" sz="2000" baseline="30000" dirty="0">
                  <a:latin typeface="+mn-lt"/>
                </a:rPr>
                <a:t>2</a:t>
              </a:r>
            </a:p>
          </p:txBody>
        </p:sp>
      </p:grpSp>
      <p:pic>
        <p:nvPicPr>
          <p:cNvPr id="6" name="Picture 5"/>
          <p:cNvPicPr>
            <a:picLocks noChangeAspect="1"/>
          </p:cNvPicPr>
          <p:nvPr/>
        </p:nvPicPr>
        <p:blipFill>
          <a:blip r:embed="rId3"/>
          <a:stretch>
            <a:fillRect/>
          </a:stretch>
        </p:blipFill>
        <p:spPr>
          <a:xfrm>
            <a:off x="4800937" y="2897361"/>
            <a:ext cx="3662687" cy="1590408"/>
          </a:xfrm>
          <a:prstGeom prst="rect">
            <a:avLst/>
          </a:prstGeom>
        </p:spPr>
      </p:pic>
    </p:spTree>
    <p:extLst>
      <p:ext uri="{BB962C8B-B14F-4D97-AF65-F5344CB8AC3E}">
        <p14:creationId xmlns:p14="http://schemas.microsoft.com/office/powerpoint/2010/main" val="312857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Transistors Have Gotten Smaller</a:t>
            </a:r>
          </a:p>
        </p:txBody>
      </p:sp>
      <p:sp>
        <p:nvSpPr>
          <p:cNvPr id="8" name="Content Placeholder 7"/>
          <p:cNvSpPr>
            <a:spLocks noGrp="1"/>
          </p:cNvSpPr>
          <p:nvPr>
            <p:ph idx="1"/>
          </p:nvPr>
        </p:nvSpPr>
        <p:spPr>
          <a:xfrm>
            <a:off x="290985" y="1367851"/>
            <a:ext cx="8306223" cy="1294622"/>
          </a:xfrm>
        </p:spPr>
        <p:txBody>
          <a:bodyPr/>
          <a:lstStyle/>
          <a:p>
            <a:pPr lvl="1"/>
            <a:r>
              <a:rPr lang="en-US" dirty="0"/>
              <a:t>Area </a:t>
            </a:r>
            <a:r>
              <a:rPr lang="en-US" i="1" dirty="0"/>
              <a:t>A</a:t>
            </a:r>
          </a:p>
          <a:p>
            <a:pPr lvl="1"/>
            <a:r>
              <a:rPr lang="en-US" i="1" dirty="0"/>
              <a:t>N</a:t>
            </a:r>
            <a:r>
              <a:rPr lang="en-US" dirty="0"/>
              <a:t> devices</a:t>
            </a:r>
          </a:p>
          <a:p>
            <a:pPr lvl="1"/>
            <a:r>
              <a:rPr lang="en-US" dirty="0"/>
              <a:t>Linear Scale </a:t>
            </a:r>
            <a:r>
              <a:rPr lang="en-US" i="1" dirty="0"/>
              <a:t>L</a:t>
            </a:r>
          </a:p>
        </p:txBody>
      </p:sp>
      <p:graphicFrame>
        <p:nvGraphicFramePr>
          <p:cNvPr id="7" name="Object 6"/>
          <p:cNvGraphicFramePr>
            <a:graphicFrameLocks noChangeAspect="1"/>
          </p:cNvGraphicFramePr>
          <p:nvPr>
            <p:extLst>
              <p:ext uri="{D42A27DB-BD31-4B8C-83A1-F6EECF244321}">
                <p14:modId xmlns:p14="http://schemas.microsoft.com/office/powerpoint/2010/main" val="2002659927"/>
              </p:ext>
            </p:extLst>
          </p:nvPr>
        </p:nvGraphicFramePr>
        <p:xfrm>
          <a:off x="3503716" y="1474342"/>
          <a:ext cx="3496340" cy="1081503"/>
        </p:xfrm>
        <a:graphic>
          <a:graphicData uri="http://schemas.openxmlformats.org/presentationml/2006/ole">
            <mc:AlternateContent xmlns:mc="http://schemas.openxmlformats.org/markup-compatibility/2006">
              <mc:Choice xmlns:v="urn:schemas-microsoft-com:vml" Requires="v">
                <p:oleObj spid="_x0000_s1050" name="Equation" r:id="rId3" imgW="1104900" imgH="317500" progId="Equation.3">
                  <p:embed/>
                </p:oleObj>
              </mc:Choice>
              <mc:Fallback>
                <p:oleObj name="Equation" r:id="rId3" imgW="1104900" imgH="317500" progId="Equation.3">
                  <p:embed/>
                  <p:pic>
                    <p:nvPicPr>
                      <p:cNvPr id="0" name=""/>
                      <p:cNvPicPr/>
                      <p:nvPr/>
                    </p:nvPicPr>
                    <p:blipFill>
                      <a:blip r:embed="rId4"/>
                      <a:stretch>
                        <a:fillRect/>
                      </a:stretch>
                    </p:blipFill>
                    <p:spPr>
                      <a:xfrm>
                        <a:off x="3503716" y="1474342"/>
                        <a:ext cx="3496340" cy="1081503"/>
                      </a:xfrm>
                      <a:prstGeom prst="rect">
                        <a:avLst/>
                      </a:prstGeom>
                    </p:spPr>
                  </p:pic>
                </p:oleObj>
              </mc:Fallback>
            </mc:AlternateContent>
          </a:graphicData>
        </a:graphic>
      </p:graphicFrame>
      <p:sp>
        <p:nvSpPr>
          <p:cNvPr id="12" name="Rectangle 11"/>
          <p:cNvSpPr/>
          <p:nvPr/>
        </p:nvSpPr>
        <p:spPr bwMode="auto">
          <a:xfrm>
            <a:off x="4220540" y="4362807"/>
            <a:ext cx="92472" cy="346388"/>
          </a:xfrm>
          <a:prstGeom prst="rect">
            <a:avLst/>
          </a:prstGeom>
          <a:solidFill>
            <a:schemeClr val="bg1"/>
          </a:solidFill>
          <a:ln w="19050" cap="flat" cmpd="sng" algn="ctr">
            <a:solidFill>
              <a:schemeClr val="bg1">
                <a:lumMod val="50000"/>
              </a:schemeClr>
            </a:solidFill>
            <a:prstDash val="solid"/>
            <a:round/>
            <a:headEnd type="none" w="med" len="med"/>
            <a:tailEnd type="triangle" w="sm" len="sm"/>
          </a:ln>
          <a:effectLst/>
        </p:spPr>
        <p:txBody>
          <a:bodyPr vert="horz" wrap="none" lIns="45467" tIns="45467" rIns="45467" bIns="45467" numCol="1" rtlCol="0" anchor="ctr" anchorCtr="0" compatLnSpc="1">
            <a:prstTxWarp prst="textNoShape">
              <a:avLst/>
            </a:prstTxWarp>
            <a:spAutoFit/>
          </a:bodyPr>
          <a:lstStyle/>
          <a:p>
            <a:pPr algn="ctr" defTabSz="909510">
              <a:lnSpc>
                <a:spcPct val="90000"/>
              </a:lnSpc>
            </a:pPr>
            <a:endParaRPr lang="en-US" sz="1800">
              <a:latin typeface="Arial" charset="0"/>
              <a:ea typeface="ＭＳ Ｐゴシック" charset="0"/>
            </a:endParaRPr>
          </a:p>
        </p:txBody>
      </p:sp>
      <p:grpSp>
        <p:nvGrpSpPr>
          <p:cNvPr id="11" name="Group 10"/>
          <p:cNvGrpSpPr/>
          <p:nvPr/>
        </p:nvGrpSpPr>
        <p:grpSpPr>
          <a:xfrm>
            <a:off x="1138231" y="3200001"/>
            <a:ext cx="6217348" cy="2640139"/>
            <a:chOff x="1136650" y="3194050"/>
            <a:chExt cx="6208713" cy="2635250"/>
          </a:xfrm>
        </p:grpSpPr>
        <p:grpSp>
          <p:nvGrpSpPr>
            <p:cNvPr id="10" name="Group 9"/>
            <p:cNvGrpSpPr/>
            <p:nvPr/>
          </p:nvGrpSpPr>
          <p:grpSpPr>
            <a:xfrm>
              <a:off x="1136650" y="3194050"/>
              <a:ext cx="6208713" cy="577850"/>
              <a:chOff x="1365250" y="3194050"/>
              <a:chExt cx="6208713" cy="577850"/>
            </a:xfrm>
          </p:grpSpPr>
          <p:pic>
            <p:nvPicPr>
              <p:cNvPr id="9" name="Picture 8"/>
              <p:cNvPicPr>
                <a:picLocks noChangeAspect="1"/>
              </p:cNvPicPr>
              <p:nvPr/>
            </p:nvPicPr>
            <p:blipFill>
              <a:blip r:embed="rId5"/>
              <a:stretch>
                <a:fillRect/>
              </a:stretch>
            </p:blipFill>
            <p:spPr>
              <a:xfrm>
                <a:off x="1365250" y="3194050"/>
                <a:ext cx="722313" cy="577850"/>
              </a:xfrm>
              <a:prstGeom prst="rect">
                <a:avLst/>
              </a:prstGeom>
            </p:spPr>
          </p:pic>
          <p:pic>
            <p:nvPicPr>
              <p:cNvPr id="16" name="Picture 15"/>
              <p:cNvPicPr>
                <a:picLocks noChangeAspect="1"/>
              </p:cNvPicPr>
              <p:nvPr/>
            </p:nvPicPr>
            <p:blipFill>
              <a:blip r:embed="rId5"/>
              <a:stretch>
                <a:fillRect/>
              </a:stretch>
            </p:blipFill>
            <p:spPr>
              <a:xfrm>
                <a:off x="2279650" y="3194050"/>
                <a:ext cx="722313" cy="577850"/>
              </a:xfrm>
              <a:prstGeom prst="rect">
                <a:avLst/>
              </a:prstGeom>
            </p:spPr>
          </p:pic>
          <p:pic>
            <p:nvPicPr>
              <p:cNvPr id="17" name="Picture 16"/>
              <p:cNvPicPr>
                <a:picLocks noChangeAspect="1"/>
              </p:cNvPicPr>
              <p:nvPr/>
            </p:nvPicPr>
            <p:blipFill>
              <a:blip r:embed="rId5"/>
              <a:stretch>
                <a:fillRect/>
              </a:stretch>
            </p:blipFill>
            <p:spPr>
              <a:xfrm>
                <a:off x="3194050" y="3194050"/>
                <a:ext cx="722313" cy="577850"/>
              </a:xfrm>
              <a:prstGeom prst="rect">
                <a:avLst/>
              </a:prstGeom>
            </p:spPr>
          </p:pic>
          <p:pic>
            <p:nvPicPr>
              <p:cNvPr id="18" name="Picture 17"/>
              <p:cNvPicPr>
                <a:picLocks noChangeAspect="1"/>
              </p:cNvPicPr>
              <p:nvPr/>
            </p:nvPicPr>
            <p:blipFill>
              <a:blip r:embed="rId5"/>
              <a:stretch>
                <a:fillRect/>
              </a:stretch>
            </p:blipFill>
            <p:spPr>
              <a:xfrm>
                <a:off x="4108450" y="3194050"/>
                <a:ext cx="722313" cy="577850"/>
              </a:xfrm>
              <a:prstGeom prst="rect">
                <a:avLst/>
              </a:prstGeom>
            </p:spPr>
          </p:pic>
          <p:pic>
            <p:nvPicPr>
              <p:cNvPr id="19" name="Picture 18"/>
              <p:cNvPicPr>
                <a:picLocks noChangeAspect="1"/>
              </p:cNvPicPr>
              <p:nvPr/>
            </p:nvPicPr>
            <p:blipFill>
              <a:blip r:embed="rId5"/>
              <a:stretch>
                <a:fillRect/>
              </a:stretch>
            </p:blipFill>
            <p:spPr>
              <a:xfrm>
                <a:off x="5022850" y="3194050"/>
                <a:ext cx="722313" cy="577850"/>
              </a:xfrm>
              <a:prstGeom prst="rect">
                <a:avLst/>
              </a:prstGeom>
            </p:spPr>
          </p:pic>
          <p:pic>
            <p:nvPicPr>
              <p:cNvPr id="20" name="Picture 19"/>
              <p:cNvPicPr>
                <a:picLocks noChangeAspect="1"/>
              </p:cNvPicPr>
              <p:nvPr/>
            </p:nvPicPr>
            <p:blipFill>
              <a:blip r:embed="rId5"/>
              <a:stretch>
                <a:fillRect/>
              </a:stretch>
            </p:blipFill>
            <p:spPr>
              <a:xfrm>
                <a:off x="5937250" y="3194050"/>
                <a:ext cx="722313" cy="577850"/>
              </a:xfrm>
              <a:prstGeom prst="rect">
                <a:avLst/>
              </a:prstGeom>
            </p:spPr>
          </p:pic>
          <p:pic>
            <p:nvPicPr>
              <p:cNvPr id="21" name="Picture 20"/>
              <p:cNvPicPr>
                <a:picLocks noChangeAspect="1"/>
              </p:cNvPicPr>
              <p:nvPr/>
            </p:nvPicPr>
            <p:blipFill>
              <a:blip r:embed="rId5"/>
              <a:stretch>
                <a:fillRect/>
              </a:stretch>
            </p:blipFill>
            <p:spPr>
              <a:xfrm>
                <a:off x="6851650" y="3194050"/>
                <a:ext cx="722313" cy="577850"/>
              </a:xfrm>
              <a:prstGeom prst="rect">
                <a:avLst/>
              </a:prstGeom>
            </p:spPr>
          </p:pic>
        </p:grpSp>
        <p:grpSp>
          <p:nvGrpSpPr>
            <p:cNvPr id="23" name="Group 22"/>
            <p:cNvGrpSpPr/>
            <p:nvPr/>
          </p:nvGrpSpPr>
          <p:grpSpPr>
            <a:xfrm>
              <a:off x="1136650" y="3879850"/>
              <a:ext cx="6208713" cy="577850"/>
              <a:chOff x="1365250" y="3194050"/>
              <a:chExt cx="6208713" cy="577850"/>
            </a:xfrm>
          </p:grpSpPr>
          <p:pic>
            <p:nvPicPr>
              <p:cNvPr id="24" name="Picture 23"/>
              <p:cNvPicPr>
                <a:picLocks noChangeAspect="1"/>
              </p:cNvPicPr>
              <p:nvPr/>
            </p:nvPicPr>
            <p:blipFill>
              <a:blip r:embed="rId5"/>
              <a:stretch>
                <a:fillRect/>
              </a:stretch>
            </p:blipFill>
            <p:spPr>
              <a:xfrm>
                <a:off x="1365250" y="3194050"/>
                <a:ext cx="722313" cy="577850"/>
              </a:xfrm>
              <a:prstGeom prst="rect">
                <a:avLst/>
              </a:prstGeom>
            </p:spPr>
          </p:pic>
          <p:pic>
            <p:nvPicPr>
              <p:cNvPr id="25" name="Picture 24"/>
              <p:cNvPicPr>
                <a:picLocks noChangeAspect="1"/>
              </p:cNvPicPr>
              <p:nvPr/>
            </p:nvPicPr>
            <p:blipFill>
              <a:blip r:embed="rId5"/>
              <a:stretch>
                <a:fillRect/>
              </a:stretch>
            </p:blipFill>
            <p:spPr>
              <a:xfrm>
                <a:off x="2279650" y="3194050"/>
                <a:ext cx="722313" cy="577850"/>
              </a:xfrm>
              <a:prstGeom prst="rect">
                <a:avLst/>
              </a:prstGeom>
            </p:spPr>
          </p:pic>
          <p:pic>
            <p:nvPicPr>
              <p:cNvPr id="26" name="Picture 25"/>
              <p:cNvPicPr>
                <a:picLocks noChangeAspect="1"/>
              </p:cNvPicPr>
              <p:nvPr/>
            </p:nvPicPr>
            <p:blipFill>
              <a:blip r:embed="rId5"/>
              <a:stretch>
                <a:fillRect/>
              </a:stretch>
            </p:blipFill>
            <p:spPr>
              <a:xfrm>
                <a:off x="3194050" y="3194050"/>
                <a:ext cx="722313" cy="577850"/>
              </a:xfrm>
              <a:prstGeom prst="rect">
                <a:avLst/>
              </a:prstGeom>
            </p:spPr>
          </p:pic>
          <p:pic>
            <p:nvPicPr>
              <p:cNvPr id="27" name="Picture 26"/>
              <p:cNvPicPr>
                <a:picLocks noChangeAspect="1"/>
              </p:cNvPicPr>
              <p:nvPr/>
            </p:nvPicPr>
            <p:blipFill>
              <a:blip r:embed="rId5"/>
              <a:stretch>
                <a:fillRect/>
              </a:stretch>
            </p:blipFill>
            <p:spPr>
              <a:xfrm>
                <a:off x="4108450" y="3194050"/>
                <a:ext cx="722313" cy="577850"/>
              </a:xfrm>
              <a:prstGeom prst="rect">
                <a:avLst/>
              </a:prstGeom>
            </p:spPr>
          </p:pic>
          <p:pic>
            <p:nvPicPr>
              <p:cNvPr id="28" name="Picture 27"/>
              <p:cNvPicPr>
                <a:picLocks noChangeAspect="1"/>
              </p:cNvPicPr>
              <p:nvPr/>
            </p:nvPicPr>
            <p:blipFill>
              <a:blip r:embed="rId5"/>
              <a:stretch>
                <a:fillRect/>
              </a:stretch>
            </p:blipFill>
            <p:spPr>
              <a:xfrm>
                <a:off x="5022850" y="3194050"/>
                <a:ext cx="722313" cy="577850"/>
              </a:xfrm>
              <a:prstGeom prst="rect">
                <a:avLst/>
              </a:prstGeom>
            </p:spPr>
          </p:pic>
          <p:pic>
            <p:nvPicPr>
              <p:cNvPr id="29" name="Picture 28"/>
              <p:cNvPicPr>
                <a:picLocks noChangeAspect="1"/>
              </p:cNvPicPr>
              <p:nvPr/>
            </p:nvPicPr>
            <p:blipFill>
              <a:blip r:embed="rId5"/>
              <a:stretch>
                <a:fillRect/>
              </a:stretch>
            </p:blipFill>
            <p:spPr>
              <a:xfrm>
                <a:off x="5937250" y="3194050"/>
                <a:ext cx="722313" cy="577850"/>
              </a:xfrm>
              <a:prstGeom prst="rect">
                <a:avLst/>
              </a:prstGeom>
            </p:spPr>
          </p:pic>
          <p:pic>
            <p:nvPicPr>
              <p:cNvPr id="30" name="Picture 29"/>
              <p:cNvPicPr>
                <a:picLocks noChangeAspect="1"/>
              </p:cNvPicPr>
              <p:nvPr/>
            </p:nvPicPr>
            <p:blipFill>
              <a:blip r:embed="rId5"/>
              <a:stretch>
                <a:fillRect/>
              </a:stretch>
            </p:blipFill>
            <p:spPr>
              <a:xfrm>
                <a:off x="6851650" y="3194050"/>
                <a:ext cx="722313" cy="577850"/>
              </a:xfrm>
              <a:prstGeom prst="rect">
                <a:avLst/>
              </a:prstGeom>
            </p:spPr>
          </p:pic>
        </p:grpSp>
        <p:grpSp>
          <p:nvGrpSpPr>
            <p:cNvPr id="31" name="Group 30"/>
            <p:cNvGrpSpPr/>
            <p:nvPr/>
          </p:nvGrpSpPr>
          <p:grpSpPr>
            <a:xfrm>
              <a:off x="1136650" y="4565650"/>
              <a:ext cx="6208713" cy="577850"/>
              <a:chOff x="1365250" y="3194050"/>
              <a:chExt cx="6208713" cy="577850"/>
            </a:xfrm>
          </p:grpSpPr>
          <p:pic>
            <p:nvPicPr>
              <p:cNvPr id="32" name="Picture 31"/>
              <p:cNvPicPr>
                <a:picLocks noChangeAspect="1"/>
              </p:cNvPicPr>
              <p:nvPr/>
            </p:nvPicPr>
            <p:blipFill>
              <a:blip r:embed="rId5"/>
              <a:stretch>
                <a:fillRect/>
              </a:stretch>
            </p:blipFill>
            <p:spPr>
              <a:xfrm>
                <a:off x="1365250" y="3194050"/>
                <a:ext cx="722313" cy="577850"/>
              </a:xfrm>
              <a:prstGeom prst="rect">
                <a:avLst/>
              </a:prstGeom>
            </p:spPr>
          </p:pic>
          <p:pic>
            <p:nvPicPr>
              <p:cNvPr id="33" name="Picture 32"/>
              <p:cNvPicPr>
                <a:picLocks noChangeAspect="1"/>
              </p:cNvPicPr>
              <p:nvPr/>
            </p:nvPicPr>
            <p:blipFill>
              <a:blip r:embed="rId5"/>
              <a:stretch>
                <a:fillRect/>
              </a:stretch>
            </p:blipFill>
            <p:spPr>
              <a:xfrm>
                <a:off x="2279650" y="3194050"/>
                <a:ext cx="722313" cy="577850"/>
              </a:xfrm>
              <a:prstGeom prst="rect">
                <a:avLst/>
              </a:prstGeom>
            </p:spPr>
          </p:pic>
          <p:pic>
            <p:nvPicPr>
              <p:cNvPr id="34" name="Picture 33"/>
              <p:cNvPicPr>
                <a:picLocks noChangeAspect="1"/>
              </p:cNvPicPr>
              <p:nvPr/>
            </p:nvPicPr>
            <p:blipFill>
              <a:blip r:embed="rId5"/>
              <a:stretch>
                <a:fillRect/>
              </a:stretch>
            </p:blipFill>
            <p:spPr>
              <a:xfrm>
                <a:off x="3194050" y="3194050"/>
                <a:ext cx="722313" cy="577850"/>
              </a:xfrm>
              <a:prstGeom prst="rect">
                <a:avLst/>
              </a:prstGeom>
            </p:spPr>
          </p:pic>
          <p:pic>
            <p:nvPicPr>
              <p:cNvPr id="35" name="Picture 34"/>
              <p:cNvPicPr>
                <a:picLocks noChangeAspect="1"/>
              </p:cNvPicPr>
              <p:nvPr/>
            </p:nvPicPr>
            <p:blipFill>
              <a:blip r:embed="rId5"/>
              <a:stretch>
                <a:fillRect/>
              </a:stretch>
            </p:blipFill>
            <p:spPr>
              <a:xfrm>
                <a:off x="4108450" y="3194050"/>
                <a:ext cx="722313" cy="577850"/>
              </a:xfrm>
              <a:prstGeom prst="rect">
                <a:avLst/>
              </a:prstGeom>
            </p:spPr>
          </p:pic>
          <p:pic>
            <p:nvPicPr>
              <p:cNvPr id="36" name="Picture 35"/>
              <p:cNvPicPr>
                <a:picLocks noChangeAspect="1"/>
              </p:cNvPicPr>
              <p:nvPr/>
            </p:nvPicPr>
            <p:blipFill>
              <a:blip r:embed="rId5"/>
              <a:stretch>
                <a:fillRect/>
              </a:stretch>
            </p:blipFill>
            <p:spPr>
              <a:xfrm>
                <a:off x="5022850" y="3194050"/>
                <a:ext cx="722313" cy="577850"/>
              </a:xfrm>
              <a:prstGeom prst="rect">
                <a:avLst/>
              </a:prstGeom>
            </p:spPr>
          </p:pic>
          <p:pic>
            <p:nvPicPr>
              <p:cNvPr id="37" name="Picture 36"/>
              <p:cNvPicPr>
                <a:picLocks noChangeAspect="1"/>
              </p:cNvPicPr>
              <p:nvPr/>
            </p:nvPicPr>
            <p:blipFill>
              <a:blip r:embed="rId5"/>
              <a:stretch>
                <a:fillRect/>
              </a:stretch>
            </p:blipFill>
            <p:spPr>
              <a:xfrm>
                <a:off x="5937250" y="3194050"/>
                <a:ext cx="722313" cy="577850"/>
              </a:xfrm>
              <a:prstGeom prst="rect">
                <a:avLst/>
              </a:prstGeom>
            </p:spPr>
          </p:pic>
          <p:pic>
            <p:nvPicPr>
              <p:cNvPr id="38" name="Picture 37"/>
              <p:cNvPicPr>
                <a:picLocks noChangeAspect="1"/>
              </p:cNvPicPr>
              <p:nvPr/>
            </p:nvPicPr>
            <p:blipFill>
              <a:blip r:embed="rId5"/>
              <a:stretch>
                <a:fillRect/>
              </a:stretch>
            </p:blipFill>
            <p:spPr>
              <a:xfrm>
                <a:off x="6851650" y="3194050"/>
                <a:ext cx="722313" cy="577850"/>
              </a:xfrm>
              <a:prstGeom prst="rect">
                <a:avLst/>
              </a:prstGeom>
            </p:spPr>
          </p:pic>
        </p:grpSp>
        <p:grpSp>
          <p:nvGrpSpPr>
            <p:cNvPr id="39" name="Group 38"/>
            <p:cNvGrpSpPr/>
            <p:nvPr/>
          </p:nvGrpSpPr>
          <p:grpSpPr>
            <a:xfrm>
              <a:off x="1136650" y="5251450"/>
              <a:ext cx="6208713" cy="577850"/>
              <a:chOff x="1365250" y="3194050"/>
              <a:chExt cx="6208713" cy="577850"/>
            </a:xfrm>
          </p:grpSpPr>
          <p:pic>
            <p:nvPicPr>
              <p:cNvPr id="40" name="Picture 39"/>
              <p:cNvPicPr>
                <a:picLocks noChangeAspect="1"/>
              </p:cNvPicPr>
              <p:nvPr/>
            </p:nvPicPr>
            <p:blipFill>
              <a:blip r:embed="rId5"/>
              <a:stretch>
                <a:fillRect/>
              </a:stretch>
            </p:blipFill>
            <p:spPr>
              <a:xfrm>
                <a:off x="1365250" y="3194050"/>
                <a:ext cx="722313" cy="577850"/>
              </a:xfrm>
              <a:prstGeom prst="rect">
                <a:avLst/>
              </a:prstGeom>
            </p:spPr>
          </p:pic>
          <p:pic>
            <p:nvPicPr>
              <p:cNvPr id="41" name="Picture 40"/>
              <p:cNvPicPr>
                <a:picLocks noChangeAspect="1"/>
              </p:cNvPicPr>
              <p:nvPr/>
            </p:nvPicPr>
            <p:blipFill>
              <a:blip r:embed="rId5"/>
              <a:stretch>
                <a:fillRect/>
              </a:stretch>
            </p:blipFill>
            <p:spPr>
              <a:xfrm>
                <a:off x="2279650" y="3194050"/>
                <a:ext cx="722313" cy="577850"/>
              </a:xfrm>
              <a:prstGeom prst="rect">
                <a:avLst/>
              </a:prstGeom>
            </p:spPr>
          </p:pic>
          <p:pic>
            <p:nvPicPr>
              <p:cNvPr id="42" name="Picture 41"/>
              <p:cNvPicPr>
                <a:picLocks noChangeAspect="1"/>
              </p:cNvPicPr>
              <p:nvPr/>
            </p:nvPicPr>
            <p:blipFill>
              <a:blip r:embed="rId5"/>
              <a:stretch>
                <a:fillRect/>
              </a:stretch>
            </p:blipFill>
            <p:spPr>
              <a:xfrm>
                <a:off x="3194050" y="3194050"/>
                <a:ext cx="722313" cy="577850"/>
              </a:xfrm>
              <a:prstGeom prst="rect">
                <a:avLst/>
              </a:prstGeom>
            </p:spPr>
          </p:pic>
          <p:pic>
            <p:nvPicPr>
              <p:cNvPr id="43" name="Picture 42"/>
              <p:cNvPicPr>
                <a:picLocks noChangeAspect="1"/>
              </p:cNvPicPr>
              <p:nvPr/>
            </p:nvPicPr>
            <p:blipFill>
              <a:blip r:embed="rId5"/>
              <a:stretch>
                <a:fillRect/>
              </a:stretch>
            </p:blipFill>
            <p:spPr>
              <a:xfrm>
                <a:off x="4108450" y="3194050"/>
                <a:ext cx="722313" cy="577850"/>
              </a:xfrm>
              <a:prstGeom prst="rect">
                <a:avLst/>
              </a:prstGeom>
            </p:spPr>
          </p:pic>
          <p:pic>
            <p:nvPicPr>
              <p:cNvPr id="44" name="Picture 43"/>
              <p:cNvPicPr>
                <a:picLocks noChangeAspect="1"/>
              </p:cNvPicPr>
              <p:nvPr/>
            </p:nvPicPr>
            <p:blipFill>
              <a:blip r:embed="rId5"/>
              <a:stretch>
                <a:fillRect/>
              </a:stretch>
            </p:blipFill>
            <p:spPr>
              <a:xfrm>
                <a:off x="5022850" y="3194050"/>
                <a:ext cx="722313" cy="577850"/>
              </a:xfrm>
              <a:prstGeom prst="rect">
                <a:avLst/>
              </a:prstGeom>
            </p:spPr>
          </p:pic>
          <p:pic>
            <p:nvPicPr>
              <p:cNvPr id="45" name="Picture 44"/>
              <p:cNvPicPr>
                <a:picLocks noChangeAspect="1"/>
              </p:cNvPicPr>
              <p:nvPr/>
            </p:nvPicPr>
            <p:blipFill>
              <a:blip r:embed="rId5"/>
              <a:stretch>
                <a:fillRect/>
              </a:stretch>
            </p:blipFill>
            <p:spPr>
              <a:xfrm>
                <a:off x="5937250" y="3194050"/>
                <a:ext cx="722313" cy="577850"/>
              </a:xfrm>
              <a:prstGeom prst="rect">
                <a:avLst/>
              </a:prstGeom>
            </p:spPr>
          </p:pic>
          <p:pic>
            <p:nvPicPr>
              <p:cNvPr id="46" name="Picture 45"/>
              <p:cNvPicPr>
                <a:picLocks noChangeAspect="1"/>
              </p:cNvPicPr>
              <p:nvPr/>
            </p:nvPicPr>
            <p:blipFill>
              <a:blip r:embed="rId5"/>
              <a:stretch>
                <a:fillRect/>
              </a:stretch>
            </p:blipFill>
            <p:spPr>
              <a:xfrm>
                <a:off x="6851650" y="3194050"/>
                <a:ext cx="722313" cy="577850"/>
              </a:xfrm>
              <a:prstGeom prst="rect">
                <a:avLst/>
              </a:prstGeom>
            </p:spPr>
          </p:pic>
        </p:grpSp>
      </p:grpSp>
      <p:grpSp>
        <p:nvGrpSpPr>
          <p:cNvPr id="54" name="Group 53"/>
          <p:cNvGrpSpPr/>
          <p:nvPr/>
        </p:nvGrpSpPr>
        <p:grpSpPr>
          <a:xfrm>
            <a:off x="604091" y="3505342"/>
            <a:ext cx="340825" cy="687072"/>
            <a:chOff x="603250" y="3498850"/>
            <a:chExt cx="340351" cy="685800"/>
          </a:xfrm>
        </p:grpSpPr>
        <p:grpSp>
          <p:nvGrpSpPr>
            <p:cNvPr id="51" name="Group 50"/>
            <p:cNvGrpSpPr/>
            <p:nvPr/>
          </p:nvGrpSpPr>
          <p:grpSpPr>
            <a:xfrm>
              <a:off x="638801" y="3498850"/>
              <a:ext cx="304800" cy="685800"/>
              <a:chOff x="679450" y="3498850"/>
              <a:chExt cx="304800" cy="685800"/>
            </a:xfrm>
          </p:grpSpPr>
          <p:cxnSp>
            <p:nvCxnSpPr>
              <p:cNvPr id="22" name="Straight Connector 21"/>
              <p:cNvCxnSpPr/>
              <p:nvPr/>
            </p:nvCxnSpPr>
            <p:spPr bwMode="auto">
              <a:xfrm>
                <a:off x="679450" y="34988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cxnSp>
            <p:nvCxnSpPr>
              <p:cNvPr id="53" name="Straight Connector 52"/>
              <p:cNvCxnSpPr/>
              <p:nvPr/>
            </p:nvCxnSpPr>
            <p:spPr bwMode="auto">
              <a:xfrm>
                <a:off x="679450" y="41846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cxnSp>
            <p:nvCxnSpPr>
              <p:cNvPr id="48" name="Straight Arrow Connector 47"/>
              <p:cNvCxnSpPr/>
              <p:nvPr/>
            </p:nvCxnSpPr>
            <p:spPr bwMode="auto">
              <a:xfrm>
                <a:off x="831850" y="3498850"/>
                <a:ext cx="0" cy="685800"/>
              </a:xfrm>
              <a:prstGeom prst="straightConnector1">
                <a:avLst/>
              </a:prstGeom>
              <a:noFill/>
              <a:ln w="19050" cap="flat" cmpd="sng" algn="ctr">
                <a:solidFill>
                  <a:schemeClr val="tx2"/>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grpSp>
        <p:sp>
          <p:nvSpPr>
            <p:cNvPr id="52" name="TextBox 51"/>
            <p:cNvSpPr txBox="1"/>
            <p:nvPr/>
          </p:nvSpPr>
          <p:spPr>
            <a:xfrm>
              <a:off x="603250" y="3668626"/>
              <a:ext cx="338284" cy="368648"/>
            </a:xfrm>
            <a:prstGeom prst="rect">
              <a:avLst/>
            </a:prstGeom>
            <a:solidFill>
              <a:srgbClr val="FFFFFF"/>
            </a:solidFill>
          </p:spPr>
          <p:txBody>
            <a:bodyPr wrap="none" rtlCol="0">
              <a:spAutoFit/>
            </a:bodyPr>
            <a:lstStyle/>
            <a:p>
              <a:r>
                <a:rPr lang="en-US" sz="1800" i="1" dirty="0">
                  <a:latin typeface="+mn-lt"/>
                </a:rPr>
                <a:t>L</a:t>
              </a:r>
            </a:p>
          </p:txBody>
        </p:sp>
      </p:grpSp>
    </p:spTree>
    <p:extLst>
      <p:ext uri="{BB962C8B-B14F-4D97-AF65-F5344CB8AC3E}">
        <p14:creationId xmlns:p14="http://schemas.microsoft.com/office/powerpoint/2010/main" val="45621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Scaling Trend</a:t>
            </a:r>
          </a:p>
        </p:txBody>
      </p:sp>
      <p:sp>
        <p:nvSpPr>
          <p:cNvPr id="4" name="TextBox 3"/>
          <p:cNvSpPr txBox="1"/>
          <p:nvPr/>
        </p:nvSpPr>
        <p:spPr>
          <a:xfrm>
            <a:off x="4266777" y="1978518"/>
            <a:ext cx="4068969" cy="708025"/>
          </a:xfrm>
          <a:prstGeom prst="rect">
            <a:avLst/>
          </a:prstGeom>
          <a:solidFill>
            <a:schemeClr val="bg1"/>
          </a:solidFill>
        </p:spPr>
        <p:txBody>
          <a:bodyPr wrap="none" lIns="90953" tIns="45467" rIns="90953" bIns="45467" rtlCol="0">
            <a:spAutoFit/>
          </a:bodyPr>
          <a:lstStyle/>
          <a:p>
            <a:pPr algn="l">
              <a:lnSpc>
                <a:spcPct val="100000"/>
              </a:lnSpc>
            </a:pPr>
            <a:r>
              <a:rPr lang="en-US" sz="2000" i="1" dirty="0">
                <a:solidFill>
                  <a:srgbClr val="990000"/>
                </a:solidFill>
                <a:latin typeface="+mn-lt"/>
              </a:rPr>
              <a:t>1/2x every 5 years </a:t>
            </a:r>
            <a:r>
              <a:rPr lang="en-US" sz="2000" dirty="0">
                <a:solidFill>
                  <a:srgbClr val="990000"/>
                </a:solidFill>
                <a:latin typeface="+mn-lt"/>
                <a:sym typeface="Wingdings"/>
              </a:rPr>
              <a:t></a:t>
            </a:r>
            <a:endParaRPr lang="en-US" sz="2000" dirty="0">
              <a:solidFill>
                <a:srgbClr val="990000"/>
              </a:solidFill>
              <a:latin typeface="+mn-lt"/>
            </a:endParaRPr>
          </a:p>
          <a:p>
            <a:pPr>
              <a:lnSpc>
                <a:spcPct val="100000"/>
              </a:lnSpc>
            </a:pPr>
            <a:r>
              <a:rPr lang="en-US" sz="2000" i="1" dirty="0">
                <a:solidFill>
                  <a:srgbClr val="990000"/>
                </a:solidFill>
                <a:latin typeface="+mn-lt"/>
              </a:rPr>
              <a:t>2x transistor density every 2.5 years</a:t>
            </a:r>
          </a:p>
        </p:txBody>
      </p:sp>
      <p:graphicFrame>
        <p:nvGraphicFramePr>
          <p:cNvPr id="5" name="Chart 4"/>
          <p:cNvGraphicFramePr>
            <a:graphicFrameLocks/>
          </p:cNvGraphicFramePr>
          <p:nvPr>
            <p:extLst>
              <p:ext uri="{D42A27DB-BD31-4B8C-83A1-F6EECF244321}">
                <p14:modId xmlns:p14="http://schemas.microsoft.com/office/powerpoint/2010/main" val="2102831678"/>
              </p:ext>
            </p:extLst>
          </p:nvPr>
        </p:nvGraphicFramePr>
        <p:xfrm>
          <a:off x="-158971" y="1138760"/>
          <a:ext cx="9144000" cy="5719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6597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Decreasing Feature Sizes</a:t>
            </a:r>
          </a:p>
        </p:txBody>
      </p:sp>
      <p:grpSp>
        <p:nvGrpSpPr>
          <p:cNvPr id="76" name="Group 75"/>
          <p:cNvGrpSpPr/>
          <p:nvPr/>
        </p:nvGrpSpPr>
        <p:grpSpPr>
          <a:xfrm>
            <a:off x="1824985" y="2589312"/>
            <a:ext cx="1980042" cy="1852573"/>
            <a:chOff x="-314159" y="2355850"/>
            <a:chExt cx="1977293" cy="1849142"/>
          </a:xfrm>
        </p:grpSpPr>
        <p:pic>
          <p:nvPicPr>
            <p:cNvPr id="3" name="Picture 2"/>
            <p:cNvPicPr>
              <a:picLocks noChangeAspect="1"/>
            </p:cNvPicPr>
            <p:nvPr/>
          </p:nvPicPr>
          <p:blipFill>
            <a:blip r:embed="rId2"/>
            <a:stretch>
              <a:fillRect/>
            </a:stretch>
          </p:blipFill>
          <p:spPr>
            <a:xfrm>
              <a:off x="314586" y="3651250"/>
              <a:ext cx="762000" cy="553742"/>
            </a:xfrm>
            <a:prstGeom prst="rect">
              <a:avLst/>
            </a:prstGeom>
          </p:spPr>
        </p:pic>
        <p:sp>
          <p:nvSpPr>
            <p:cNvPr id="73" name="TextBox 72"/>
            <p:cNvSpPr txBox="1"/>
            <p:nvPr/>
          </p:nvSpPr>
          <p:spPr>
            <a:xfrm>
              <a:off x="-314159" y="2355850"/>
              <a:ext cx="1977293" cy="1320988"/>
            </a:xfrm>
            <a:prstGeom prst="rect">
              <a:avLst/>
            </a:prstGeom>
            <a:noFill/>
          </p:spPr>
          <p:txBody>
            <a:bodyPr wrap="none" rtlCol="0">
              <a:spAutoFit/>
            </a:bodyPr>
            <a:lstStyle/>
            <a:p>
              <a:pPr>
                <a:lnSpc>
                  <a:spcPct val="100000"/>
                </a:lnSpc>
              </a:pPr>
              <a:r>
                <a:rPr lang="en-US" sz="2000" dirty="0">
                  <a:latin typeface="+mn-lt"/>
                </a:rPr>
                <a:t>Intel 4004</a:t>
              </a:r>
            </a:p>
            <a:p>
              <a:pPr>
                <a:lnSpc>
                  <a:spcPct val="100000"/>
                </a:lnSpc>
              </a:pPr>
              <a:r>
                <a:rPr lang="en-US" sz="2000" dirty="0">
                  <a:latin typeface="+mn-lt"/>
                </a:rPr>
                <a:t>1970</a:t>
              </a:r>
            </a:p>
            <a:p>
              <a:pPr>
                <a:lnSpc>
                  <a:spcPct val="100000"/>
                </a:lnSpc>
              </a:pPr>
              <a:r>
                <a:rPr lang="en-US" sz="2000" dirty="0">
                  <a:latin typeface="+mn-lt"/>
                </a:rPr>
                <a:t>2,300 transistors</a:t>
              </a:r>
            </a:p>
            <a:p>
              <a:pPr>
                <a:lnSpc>
                  <a:spcPct val="100000"/>
                </a:lnSpc>
              </a:pPr>
              <a:r>
                <a:rPr lang="en-US" sz="2000" i="1" dirty="0">
                  <a:latin typeface="+mn-lt"/>
                </a:rPr>
                <a:t>L</a:t>
              </a:r>
              <a:r>
                <a:rPr lang="en-US" sz="2000" dirty="0">
                  <a:latin typeface="+mn-lt"/>
                </a:rPr>
                <a:t> = 72,000 nm</a:t>
              </a:r>
              <a:endParaRPr lang="en-US" sz="2000" baseline="30000" dirty="0">
                <a:latin typeface="+mn-lt"/>
              </a:endParaRPr>
            </a:p>
          </p:txBody>
        </p:sp>
      </p:grpSp>
      <p:grpSp>
        <p:nvGrpSpPr>
          <p:cNvPr id="77" name="Group 76"/>
          <p:cNvGrpSpPr/>
          <p:nvPr/>
        </p:nvGrpSpPr>
        <p:grpSpPr>
          <a:xfrm>
            <a:off x="5487738" y="2360225"/>
            <a:ext cx="1723561" cy="2748289"/>
            <a:chOff x="2312668" y="1898650"/>
            <a:chExt cx="1721168" cy="2743200"/>
          </a:xfrm>
        </p:grpSpPr>
        <p:pic>
          <p:nvPicPr>
            <p:cNvPr id="4" name="Picture 3"/>
            <p:cNvPicPr>
              <a:picLocks noChangeAspect="1"/>
            </p:cNvPicPr>
            <p:nvPr/>
          </p:nvPicPr>
          <p:blipFill>
            <a:blip r:embed="rId3"/>
            <a:stretch>
              <a:fillRect/>
            </a:stretch>
          </p:blipFill>
          <p:spPr>
            <a:xfrm>
              <a:off x="2595062" y="3117850"/>
              <a:ext cx="1236269" cy="1524000"/>
            </a:xfrm>
            <a:prstGeom prst="rect">
              <a:avLst/>
            </a:prstGeom>
          </p:spPr>
        </p:pic>
        <p:sp>
          <p:nvSpPr>
            <p:cNvPr id="74" name="TextBox 73"/>
            <p:cNvSpPr txBox="1"/>
            <p:nvPr/>
          </p:nvSpPr>
          <p:spPr>
            <a:xfrm>
              <a:off x="2312668" y="1898650"/>
              <a:ext cx="1721168" cy="1320988"/>
            </a:xfrm>
            <a:prstGeom prst="rect">
              <a:avLst/>
            </a:prstGeom>
            <a:noFill/>
          </p:spPr>
          <p:txBody>
            <a:bodyPr wrap="none" rtlCol="0">
              <a:spAutoFit/>
            </a:bodyPr>
            <a:lstStyle/>
            <a:p>
              <a:pPr>
                <a:lnSpc>
                  <a:spcPct val="100000"/>
                </a:lnSpc>
              </a:pPr>
              <a:r>
                <a:rPr lang="en-US" sz="2000" dirty="0">
                  <a:latin typeface="+mn-lt"/>
                </a:rPr>
                <a:t>Apple A8</a:t>
              </a:r>
            </a:p>
            <a:p>
              <a:pPr>
                <a:lnSpc>
                  <a:spcPct val="100000"/>
                </a:lnSpc>
              </a:pPr>
              <a:r>
                <a:rPr lang="en-US" sz="2000" dirty="0">
                  <a:latin typeface="+mn-lt"/>
                </a:rPr>
                <a:t>2014</a:t>
              </a:r>
            </a:p>
            <a:p>
              <a:pPr>
                <a:lnSpc>
                  <a:spcPct val="100000"/>
                </a:lnSpc>
              </a:pPr>
              <a:r>
                <a:rPr lang="en-US" sz="2000" dirty="0">
                  <a:latin typeface="+mn-lt"/>
                </a:rPr>
                <a:t>2 B transistors</a:t>
              </a:r>
            </a:p>
            <a:p>
              <a:pPr>
                <a:lnSpc>
                  <a:spcPct val="100000"/>
                </a:lnSpc>
              </a:pPr>
              <a:r>
                <a:rPr lang="en-US" sz="2000" i="1" dirty="0">
                  <a:latin typeface="+mn-lt"/>
                </a:rPr>
                <a:t>L</a:t>
              </a:r>
              <a:r>
                <a:rPr lang="en-US" sz="2000" dirty="0">
                  <a:latin typeface="+mn-lt"/>
                </a:rPr>
                <a:t> = 211 nm</a:t>
              </a:r>
              <a:endParaRPr lang="en-US" sz="2000" baseline="30000" dirty="0">
                <a:latin typeface="+mn-lt"/>
              </a:endParaRPr>
            </a:p>
          </p:txBody>
        </p:sp>
      </p:grpSp>
    </p:spTree>
    <p:extLst>
      <p:ext uri="{BB962C8B-B14F-4D97-AF65-F5344CB8AC3E}">
        <p14:creationId xmlns:p14="http://schemas.microsoft.com/office/powerpoint/2010/main" val="693618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Scaling Trend</a:t>
            </a:r>
          </a:p>
        </p:txBody>
      </p:sp>
      <p:graphicFrame>
        <p:nvGraphicFramePr>
          <p:cNvPr id="5" name="Chart 4"/>
          <p:cNvGraphicFramePr>
            <a:graphicFrameLocks/>
          </p:cNvGraphicFramePr>
          <p:nvPr>
            <p:extLst>
              <p:ext uri="{D42A27DB-BD31-4B8C-83A1-F6EECF244321}">
                <p14:modId xmlns:p14="http://schemas.microsoft.com/office/powerpoint/2010/main" val="1090118700"/>
              </p:ext>
            </p:extLst>
          </p:nvPr>
        </p:nvGraphicFramePr>
        <p:xfrm>
          <a:off x="-158971" y="1138760"/>
          <a:ext cx="9144000" cy="571924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5335107" y="1825831"/>
            <a:ext cx="1989547" cy="2061217"/>
            <a:chOff x="5327650" y="1822450"/>
            <a:chExt cx="1986783" cy="2743200"/>
          </a:xfrm>
        </p:grpSpPr>
        <p:cxnSp>
          <p:nvCxnSpPr>
            <p:cNvPr id="6" name="Straight Arrow Connector 5"/>
            <p:cNvCxnSpPr/>
            <p:nvPr/>
          </p:nvCxnSpPr>
          <p:spPr bwMode="auto">
            <a:xfrm>
              <a:off x="6165850" y="1822450"/>
              <a:ext cx="0" cy="2743200"/>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sp>
          <p:nvSpPr>
            <p:cNvPr id="7" name="TextBox 6"/>
            <p:cNvSpPr txBox="1"/>
            <p:nvPr/>
          </p:nvSpPr>
          <p:spPr>
            <a:xfrm>
              <a:off x="5327650" y="3117849"/>
              <a:ext cx="1986783" cy="614413"/>
            </a:xfrm>
            <a:prstGeom prst="rect">
              <a:avLst/>
            </a:prstGeom>
            <a:solidFill>
              <a:schemeClr val="bg1"/>
            </a:solidFill>
          </p:spPr>
          <p:txBody>
            <a:bodyPr wrap="none" rtlCol="0">
              <a:spAutoFit/>
            </a:bodyPr>
            <a:lstStyle/>
            <a:p>
              <a:r>
                <a:rPr lang="en-US" dirty="0" err="1">
                  <a:latin typeface="+mn-lt"/>
                </a:rPr>
                <a:t>Submillimeter</a:t>
              </a:r>
              <a:endParaRPr lang="en-US" dirty="0">
                <a:latin typeface="+mn-lt"/>
              </a:endParaRPr>
            </a:p>
          </p:txBody>
        </p:sp>
      </p:grpSp>
      <p:cxnSp>
        <p:nvCxnSpPr>
          <p:cNvPr id="11" name="Straight Arrow Connector 10"/>
          <p:cNvCxnSpPr/>
          <p:nvPr/>
        </p:nvCxnSpPr>
        <p:spPr bwMode="auto">
          <a:xfrm>
            <a:off x="2893268" y="3887048"/>
            <a:ext cx="0" cy="2061217"/>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sp>
        <p:nvSpPr>
          <p:cNvPr id="12" name="TextBox 11"/>
          <p:cNvSpPr txBox="1"/>
          <p:nvPr/>
        </p:nvSpPr>
        <p:spPr>
          <a:xfrm>
            <a:off x="1977664" y="4726839"/>
            <a:ext cx="2166705" cy="461804"/>
          </a:xfrm>
          <a:prstGeom prst="rect">
            <a:avLst/>
          </a:prstGeom>
          <a:solidFill>
            <a:schemeClr val="bg1"/>
          </a:solidFill>
        </p:spPr>
        <p:txBody>
          <a:bodyPr wrap="none" lIns="90953" tIns="45467" rIns="90953" bIns="45467" rtlCol="0">
            <a:spAutoFit/>
          </a:bodyPr>
          <a:lstStyle/>
          <a:p>
            <a:r>
              <a:rPr lang="en-US" dirty="0" err="1">
                <a:latin typeface="+mn-lt"/>
              </a:rPr>
              <a:t>Submicrometer</a:t>
            </a:r>
            <a:endParaRPr lang="en-US" dirty="0">
              <a:latin typeface="+mn-lt"/>
            </a:endParaRPr>
          </a:p>
        </p:txBody>
      </p:sp>
    </p:spTree>
    <p:extLst>
      <p:ext uri="{BB962C8B-B14F-4D97-AF65-F5344CB8AC3E}">
        <p14:creationId xmlns:p14="http://schemas.microsoft.com/office/powerpoint/2010/main" val="4179371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7410" y="3276317"/>
            <a:ext cx="5501022" cy="3225423"/>
          </a:xfrm>
          <a:prstGeom prst="rect">
            <a:avLst/>
          </a:prstGeom>
        </p:spPr>
        <p:style>
          <a:lnRef idx="0">
            <a:schemeClr val="accent3"/>
          </a:lnRef>
          <a:fillRef idx="3">
            <a:schemeClr val="accent3"/>
          </a:fillRef>
          <a:effectRef idx="3">
            <a:schemeClr val="accent3"/>
          </a:effectRef>
          <a:fontRef idx="minor">
            <a:schemeClr val="lt1"/>
          </a:fontRef>
        </p:style>
      </p:pic>
      <p:sp>
        <p:nvSpPr>
          <p:cNvPr id="6" name="Title 5"/>
          <p:cNvSpPr>
            <a:spLocks noGrp="1"/>
          </p:cNvSpPr>
          <p:nvPr>
            <p:ph type="title"/>
          </p:nvPr>
        </p:nvSpPr>
        <p:spPr/>
        <p:txBody>
          <a:bodyPr/>
          <a:lstStyle/>
          <a:p>
            <a:r>
              <a:rPr lang="en-US" dirty="0"/>
              <a:t>Moore’s Law Origins</a:t>
            </a:r>
          </a:p>
        </p:txBody>
      </p:sp>
      <p:grpSp>
        <p:nvGrpSpPr>
          <p:cNvPr id="17" name="Group 16"/>
          <p:cNvGrpSpPr/>
          <p:nvPr/>
        </p:nvGrpSpPr>
        <p:grpSpPr>
          <a:xfrm>
            <a:off x="222559" y="1291508"/>
            <a:ext cx="2950498" cy="4431417"/>
            <a:chOff x="222250" y="1289050"/>
            <a:chExt cx="2946400" cy="4423210"/>
          </a:xfrm>
        </p:grpSpPr>
        <p:sp>
          <p:nvSpPr>
            <p:cNvPr id="13" name="TextBox 12"/>
            <p:cNvSpPr txBox="1"/>
            <p:nvPr/>
          </p:nvSpPr>
          <p:spPr>
            <a:xfrm>
              <a:off x="858886" y="5251450"/>
              <a:ext cx="1948666" cy="460810"/>
            </a:xfrm>
            <a:prstGeom prst="rect">
              <a:avLst/>
            </a:prstGeom>
            <a:noFill/>
          </p:spPr>
          <p:txBody>
            <a:bodyPr wrap="none" rtlCol="0">
              <a:spAutoFit/>
            </a:bodyPr>
            <a:lstStyle/>
            <a:p>
              <a:pPr>
                <a:lnSpc>
                  <a:spcPct val="100000"/>
                </a:lnSpc>
              </a:pPr>
              <a:r>
                <a:rPr lang="en-US" dirty="0">
                  <a:latin typeface="+mn-lt"/>
                </a:rPr>
                <a:t>April 19, 1965</a:t>
              </a:r>
            </a:p>
          </p:txBody>
        </p:sp>
        <p:pic>
          <p:nvPicPr>
            <p:cNvPr id="14" name="Picture 13"/>
            <p:cNvPicPr>
              <a:picLocks noChangeAspect="1"/>
            </p:cNvPicPr>
            <p:nvPr/>
          </p:nvPicPr>
          <p:blipFill>
            <a:blip r:embed="rId3"/>
            <a:stretch>
              <a:fillRect/>
            </a:stretch>
          </p:blipFill>
          <p:spPr>
            <a:xfrm>
              <a:off x="222250" y="1289050"/>
              <a:ext cx="2946400" cy="3810000"/>
            </a:xfrm>
            <a:prstGeom prst="rect">
              <a:avLst/>
            </a:prstGeom>
          </p:spPr>
        </p:pic>
      </p:grpSp>
      <p:pic>
        <p:nvPicPr>
          <p:cNvPr id="15" name="Picture 14"/>
          <p:cNvPicPr>
            <a:picLocks noChangeAspect="1"/>
          </p:cNvPicPr>
          <p:nvPr/>
        </p:nvPicPr>
        <p:blipFill>
          <a:blip r:embed="rId4"/>
          <a:stretch>
            <a:fillRect/>
          </a:stretch>
        </p:blipFill>
        <p:spPr>
          <a:xfrm>
            <a:off x="6098187" y="375345"/>
            <a:ext cx="2369651" cy="2741928"/>
          </a:xfrm>
          <a:prstGeom prst="rect">
            <a:avLst/>
          </a:prstGeom>
        </p:spPr>
      </p:pic>
    </p:spTree>
    <p:extLst>
      <p:ext uri="{BB962C8B-B14F-4D97-AF65-F5344CB8AC3E}">
        <p14:creationId xmlns:p14="http://schemas.microsoft.com/office/powerpoint/2010/main" val="102507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Submillimeter</a:t>
            </a:r>
            <a:r>
              <a:rPr lang="en-US" dirty="0"/>
              <a:t> Dimensions</a:t>
            </a:r>
          </a:p>
        </p:txBody>
      </p:sp>
      <p:cxnSp>
        <p:nvCxnSpPr>
          <p:cNvPr id="3" name="Straight Connector 2"/>
          <p:cNvCxnSpPr/>
          <p:nvPr/>
        </p:nvCxnSpPr>
        <p:spPr>
          <a:xfrm>
            <a:off x="2833066" y="1548833"/>
            <a:ext cx="0" cy="46819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2756866" y="1853633"/>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756866" y="3210092"/>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756866" y="4566550"/>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56866" y="5923008"/>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1889" y="5676786"/>
            <a:ext cx="2386292"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a:solidFill>
                  <a:prstClr val="black"/>
                </a:solidFill>
                <a:latin typeface="Calibri"/>
                <a:ea typeface="+mn-ea"/>
                <a:cs typeface="Times"/>
              </a:rPr>
              <a:t>1 micrometer (</a:t>
            </a:r>
            <a:r>
              <a:rPr lang="en-US" b="0" dirty="0" err="1">
                <a:solidFill>
                  <a:prstClr val="black"/>
                </a:solidFill>
                <a:latin typeface="Calibri"/>
                <a:ea typeface="+mn-ea"/>
                <a:cs typeface="Times"/>
              </a:rPr>
              <a:t>μm</a:t>
            </a:r>
            <a:r>
              <a:rPr lang="en-US" b="0" dirty="0">
                <a:solidFill>
                  <a:prstClr val="black"/>
                </a:solidFill>
                <a:latin typeface="Calibri"/>
                <a:ea typeface="+mn-ea"/>
                <a:cs typeface="Times"/>
              </a:rPr>
              <a:t>)</a:t>
            </a:r>
          </a:p>
        </p:txBody>
      </p:sp>
      <p:sp>
        <p:nvSpPr>
          <p:cNvPr id="9" name="TextBox 8"/>
          <p:cNvSpPr txBox="1"/>
          <p:nvPr/>
        </p:nvSpPr>
        <p:spPr>
          <a:xfrm>
            <a:off x="341845" y="1607478"/>
            <a:ext cx="2415863"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-3</a:t>
            </a:r>
          </a:p>
        </p:txBody>
      </p:sp>
      <p:sp>
        <p:nvSpPr>
          <p:cNvPr id="10" name="TextBox 9"/>
          <p:cNvSpPr txBox="1"/>
          <p:nvPr/>
        </p:nvSpPr>
        <p:spPr>
          <a:xfrm>
            <a:off x="328333" y="2963936"/>
            <a:ext cx="2436131"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-4</a:t>
            </a:r>
          </a:p>
        </p:txBody>
      </p:sp>
      <p:sp>
        <p:nvSpPr>
          <p:cNvPr id="11" name="TextBox 10"/>
          <p:cNvSpPr txBox="1"/>
          <p:nvPr/>
        </p:nvSpPr>
        <p:spPr>
          <a:xfrm>
            <a:off x="335089" y="4320395"/>
            <a:ext cx="2436131"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-5</a:t>
            </a:r>
          </a:p>
        </p:txBody>
      </p:sp>
      <p:sp>
        <p:nvSpPr>
          <p:cNvPr id="12" name="TextBox 11"/>
          <p:cNvSpPr txBox="1"/>
          <p:nvPr/>
        </p:nvSpPr>
        <p:spPr>
          <a:xfrm>
            <a:off x="341845" y="5676853"/>
            <a:ext cx="2436131"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-6</a:t>
            </a:r>
          </a:p>
        </p:txBody>
      </p:sp>
      <p:grpSp>
        <p:nvGrpSpPr>
          <p:cNvPr id="13" name="Group 12"/>
          <p:cNvGrpSpPr/>
          <p:nvPr/>
        </p:nvGrpSpPr>
        <p:grpSpPr>
          <a:xfrm>
            <a:off x="2833081" y="4866391"/>
            <a:ext cx="3232319" cy="338554"/>
            <a:chOff x="4495800" y="6201489"/>
            <a:chExt cx="3232319" cy="169277"/>
          </a:xfrm>
        </p:grpSpPr>
        <p:cxnSp>
          <p:nvCxnSpPr>
            <p:cNvPr id="14" name="Straight Connector 13"/>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53000" y="6201489"/>
              <a:ext cx="2775119"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5μm:		Spider silk thickness</a:t>
              </a:r>
            </a:p>
          </p:txBody>
        </p:sp>
      </p:grpSp>
      <p:grpSp>
        <p:nvGrpSpPr>
          <p:cNvPr id="16" name="Group 15"/>
          <p:cNvGrpSpPr/>
          <p:nvPr/>
        </p:nvGrpSpPr>
        <p:grpSpPr>
          <a:xfrm>
            <a:off x="2833135" y="3127870"/>
            <a:ext cx="3386107" cy="338554"/>
            <a:chOff x="4495800" y="6201489"/>
            <a:chExt cx="3386107" cy="169277"/>
          </a:xfrm>
        </p:grpSpPr>
        <p:cxnSp>
          <p:nvCxnSpPr>
            <p:cNvPr id="17" name="Straight Connector 1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53000" y="6201489"/>
              <a:ext cx="2928907"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srgbClr val="FF0000"/>
                  </a:solidFill>
                  <a:latin typeface="Calibri"/>
                  <a:cs typeface="Times"/>
                </a:rPr>
                <a:t>72μm:	Intel 4004 linear scale</a:t>
              </a:r>
            </a:p>
          </p:txBody>
        </p:sp>
      </p:grpSp>
      <p:grpSp>
        <p:nvGrpSpPr>
          <p:cNvPr id="19" name="Group 18"/>
          <p:cNvGrpSpPr/>
          <p:nvPr/>
        </p:nvGrpSpPr>
        <p:grpSpPr>
          <a:xfrm>
            <a:off x="2833066" y="3377633"/>
            <a:ext cx="4467232" cy="338554"/>
            <a:chOff x="4495800" y="6201489"/>
            <a:chExt cx="4467232" cy="169277"/>
          </a:xfrm>
        </p:grpSpPr>
        <p:cxnSp>
          <p:nvCxnSpPr>
            <p:cNvPr id="20" name="Straight Connector 19"/>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53000" y="6201489"/>
              <a:ext cx="4010032"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50μm:	Average size of cell in human body</a:t>
              </a:r>
            </a:p>
          </p:txBody>
        </p:sp>
      </p:grpSp>
      <p:grpSp>
        <p:nvGrpSpPr>
          <p:cNvPr id="22" name="Group 21"/>
          <p:cNvGrpSpPr/>
          <p:nvPr/>
        </p:nvGrpSpPr>
        <p:grpSpPr>
          <a:xfrm>
            <a:off x="2833066" y="2006033"/>
            <a:ext cx="3057892" cy="338554"/>
            <a:chOff x="4495800" y="6201489"/>
            <a:chExt cx="3057892" cy="169277"/>
          </a:xfrm>
        </p:grpSpPr>
        <p:cxnSp>
          <p:nvCxnSpPr>
            <p:cNvPr id="23" name="Straight Connector 22"/>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53000" y="6201489"/>
              <a:ext cx="2600692"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500μm:	Length of amoeba</a:t>
              </a:r>
            </a:p>
          </p:txBody>
        </p:sp>
      </p:grpSp>
      <p:sp>
        <p:nvSpPr>
          <p:cNvPr id="25" name="TextBox 24"/>
          <p:cNvSpPr txBox="1"/>
          <p:nvPr/>
        </p:nvSpPr>
        <p:spPr>
          <a:xfrm>
            <a:off x="3290335" y="4393801"/>
            <a:ext cx="4333037"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10μm:	Thickness of sheet of plastic food wrap</a:t>
            </a:r>
          </a:p>
        </p:txBody>
      </p:sp>
      <p:grpSp>
        <p:nvGrpSpPr>
          <p:cNvPr id="26" name="Group 25"/>
          <p:cNvGrpSpPr/>
          <p:nvPr/>
        </p:nvGrpSpPr>
        <p:grpSpPr>
          <a:xfrm>
            <a:off x="2834677" y="5202038"/>
            <a:ext cx="3477779" cy="338554"/>
            <a:chOff x="4495800" y="6201489"/>
            <a:chExt cx="3477779" cy="169277"/>
          </a:xfrm>
        </p:grpSpPr>
        <p:cxnSp>
          <p:nvCxnSpPr>
            <p:cNvPr id="27" name="Straight Connector 2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53000" y="6201489"/>
              <a:ext cx="3020579" cy="169277"/>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2μm:		E coli bacterium length</a:t>
              </a:r>
            </a:p>
          </p:txBody>
        </p:sp>
      </p:grpSp>
      <p:grpSp>
        <p:nvGrpSpPr>
          <p:cNvPr id="29" name="Group 28"/>
          <p:cNvGrpSpPr/>
          <p:nvPr/>
        </p:nvGrpSpPr>
        <p:grpSpPr>
          <a:xfrm>
            <a:off x="2833135" y="4566549"/>
            <a:ext cx="446729" cy="53806"/>
            <a:chOff x="4495800" y="1813658"/>
            <a:chExt cx="446729" cy="26903"/>
          </a:xfrm>
        </p:grpSpPr>
        <p:cxnSp>
          <p:nvCxnSpPr>
            <p:cNvPr id="30" name="Straight Connector 29"/>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358790" y="1607478"/>
            <a:ext cx="2386292"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a:solidFill>
                  <a:prstClr val="black"/>
                </a:solidFill>
                <a:latin typeface="Calibri"/>
                <a:ea typeface="+mn-ea"/>
                <a:cs typeface="Times"/>
              </a:rPr>
              <a:t>1 millimeter (mm)</a:t>
            </a:r>
          </a:p>
        </p:txBody>
      </p:sp>
      <p:pic>
        <p:nvPicPr>
          <p:cNvPr id="33" name="Picture 32"/>
          <p:cNvPicPr>
            <a:picLocks noChangeAspect="1"/>
          </p:cNvPicPr>
          <p:nvPr/>
        </p:nvPicPr>
        <p:blipFill>
          <a:blip r:embed="rId2"/>
          <a:stretch>
            <a:fillRect/>
          </a:stretch>
        </p:blipFill>
        <p:spPr>
          <a:xfrm>
            <a:off x="6085088" y="1258353"/>
            <a:ext cx="2592969" cy="1705516"/>
          </a:xfrm>
          <a:prstGeom prst="rect">
            <a:avLst/>
          </a:prstGeom>
        </p:spPr>
      </p:pic>
      <p:pic>
        <p:nvPicPr>
          <p:cNvPr id="34" name="Picture 33"/>
          <p:cNvPicPr>
            <a:picLocks noChangeAspect="1"/>
          </p:cNvPicPr>
          <p:nvPr/>
        </p:nvPicPr>
        <p:blipFill>
          <a:blip r:embed="rId3"/>
          <a:stretch>
            <a:fillRect/>
          </a:stretch>
        </p:blipFill>
        <p:spPr>
          <a:xfrm>
            <a:off x="6312386" y="4977258"/>
            <a:ext cx="2603013" cy="1658147"/>
          </a:xfrm>
          <a:prstGeom prst="rect">
            <a:avLst/>
          </a:prstGeom>
        </p:spPr>
      </p:pic>
      <p:pic>
        <p:nvPicPr>
          <p:cNvPr id="35" name="Picture 34"/>
          <p:cNvPicPr>
            <a:picLocks noChangeAspect="1"/>
          </p:cNvPicPr>
          <p:nvPr/>
        </p:nvPicPr>
        <p:blipFill>
          <a:blip r:embed="rId4"/>
          <a:stretch>
            <a:fillRect/>
          </a:stretch>
        </p:blipFill>
        <p:spPr>
          <a:xfrm>
            <a:off x="1447800" y="2989893"/>
            <a:ext cx="1066800" cy="775239"/>
          </a:xfrm>
          <a:prstGeom prst="rect">
            <a:avLst/>
          </a:prstGeom>
        </p:spPr>
      </p:pic>
    </p:spTree>
    <p:extLst>
      <p:ext uri="{BB962C8B-B14F-4D97-AF65-F5344CB8AC3E}">
        <p14:creationId xmlns:p14="http://schemas.microsoft.com/office/powerpoint/2010/main" val="416166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Submicrometer</a:t>
            </a:r>
            <a:r>
              <a:rPr lang="en-US" dirty="0"/>
              <a:t> Dimensions</a:t>
            </a:r>
          </a:p>
        </p:txBody>
      </p:sp>
      <p:cxnSp>
        <p:nvCxnSpPr>
          <p:cNvPr id="36" name="Straight Connector 35"/>
          <p:cNvCxnSpPr/>
          <p:nvPr/>
        </p:nvCxnSpPr>
        <p:spPr>
          <a:xfrm>
            <a:off x="2991913" y="1691300"/>
            <a:ext cx="0" cy="463867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887546" y="1938253"/>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887546" y="3299226"/>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887546" y="4660199"/>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87546" y="6021171"/>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65912" y="1691286"/>
            <a:ext cx="2241116"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a:solidFill>
                  <a:prstClr val="black"/>
                </a:solidFill>
                <a:latin typeface="Calibri"/>
                <a:ea typeface="+mn-ea"/>
                <a:cs typeface="Times"/>
              </a:rPr>
              <a:t>1 micrometer (</a:t>
            </a:r>
            <a:r>
              <a:rPr lang="en-US" b="0" dirty="0" err="1">
                <a:solidFill>
                  <a:prstClr val="black"/>
                </a:solidFill>
                <a:latin typeface="Calibri"/>
                <a:ea typeface="+mn-ea"/>
                <a:cs typeface="Times"/>
              </a:rPr>
              <a:t>μm</a:t>
            </a:r>
            <a:r>
              <a:rPr lang="en-US" b="0" dirty="0">
                <a:solidFill>
                  <a:prstClr val="black"/>
                </a:solidFill>
                <a:latin typeface="Calibri"/>
                <a:ea typeface="+mn-ea"/>
                <a:cs typeface="Times"/>
              </a:rPr>
              <a:t>)</a:t>
            </a:r>
          </a:p>
        </p:txBody>
      </p:sp>
      <p:sp>
        <p:nvSpPr>
          <p:cNvPr id="42" name="TextBox 41"/>
          <p:cNvSpPr txBox="1"/>
          <p:nvPr/>
        </p:nvSpPr>
        <p:spPr>
          <a:xfrm>
            <a:off x="649766" y="5774204"/>
            <a:ext cx="2241116"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a:solidFill>
                  <a:prstClr val="black"/>
                </a:solidFill>
                <a:latin typeface="Calibri"/>
                <a:ea typeface="+mn-ea"/>
                <a:cs typeface="Times"/>
              </a:rPr>
              <a:t>1 nanometer (nm)</a:t>
            </a:r>
          </a:p>
        </p:txBody>
      </p:sp>
      <p:sp>
        <p:nvSpPr>
          <p:cNvPr id="43" name="TextBox 42"/>
          <p:cNvSpPr txBox="1"/>
          <p:nvPr/>
        </p:nvSpPr>
        <p:spPr>
          <a:xfrm>
            <a:off x="478462" y="1691286"/>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-6</a:t>
            </a:r>
          </a:p>
        </p:txBody>
      </p:sp>
      <p:sp>
        <p:nvSpPr>
          <p:cNvPr id="44" name="TextBox 43"/>
          <p:cNvSpPr txBox="1"/>
          <p:nvPr/>
        </p:nvSpPr>
        <p:spPr>
          <a:xfrm>
            <a:off x="485218" y="3052193"/>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-7</a:t>
            </a:r>
          </a:p>
        </p:txBody>
      </p:sp>
      <p:sp>
        <p:nvSpPr>
          <p:cNvPr id="45" name="TextBox 44"/>
          <p:cNvSpPr txBox="1"/>
          <p:nvPr/>
        </p:nvSpPr>
        <p:spPr>
          <a:xfrm>
            <a:off x="491973" y="4413165"/>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-8</a:t>
            </a:r>
          </a:p>
        </p:txBody>
      </p:sp>
      <p:sp>
        <p:nvSpPr>
          <p:cNvPr id="46" name="TextBox 45"/>
          <p:cNvSpPr txBox="1"/>
          <p:nvPr/>
        </p:nvSpPr>
        <p:spPr>
          <a:xfrm>
            <a:off x="498729" y="5774204"/>
            <a:ext cx="2458292"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-9</a:t>
            </a:r>
          </a:p>
        </p:txBody>
      </p:sp>
      <p:cxnSp>
        <p:nvCxnSpPr>
          <p:cNvPr id="47" name="Straight Connector 46"/>
          <p:cNvCxnSpPr/>
          <p:nvPr/>
        </p:nvCxnSpPr>
        <p:spPr>
          <a:xfrm>
            <a:off x="2991961" y="602153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449113" y="5832824"/>
            <a:ext cx="3373840"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1nm:		Carbon nanotube diameter</a:t>
            </a:r>
          </a:p>
        </p:txBody>
      </p:sp>
      <p:cxnSp>
        <p:nvCxnSpPr>
          <p:cNvPr id="49" name="Straight Connector 48"/>
          <p:cNvCxnSpPr/>
          <p:nvPr/>
        </p:nvCxnSpPr>
        <p:spPr>
          <a:xfrm>
            <a:off x="2991961" y="5559479"/>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449182" y="5375606"/>
            <a:ext cx="2732639"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2nm:		DNA helix diameter</a:t>
            </a:r>
          </a:p>
        </p:txBody>
      </p:sp>
      <p:cxnSp>
        <p:nvCxnSpPr>
          <p:cNvPr id="51" name="Straight Connector 50"/>
          <p:cNvCxnSpPr/>
          <p:nvPr/>
        </p:nvCxnSpPr>
        <p:spPr>
          <a:xfrm>
            <a:off x="2991961" y="4721873"/>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449182" y="4537405"/>
            <a:ext cx="3198311"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9nm:		Cell membrane thickness</a:t>
            </a:r>
          </a:p>
        </p:txBody>
      </p:sp>
      <p:grpSp>
        <p:nvGrpSpPr>
          <p:cNvPr id="53" name="Group 52"/>
          <p:cNvGrpSpPr/>
          <p:nvPr/>
        </p:nvGrpSpPr>
        <p:grpSpPr>
          <a:xfrm>
            <a:off x="2991913" y="2708606"/>
            <a:ext cx="3298944" cy="338554"/>
            <a:chOff x="2991913" y="3319047"/>
            <a:chExt cx="3298944" cy="338554"/>
          </a:xfrm>
        </p:grpSpPr>
        <p:cxnSp>
          <p:nvCxnSpPr>
            <p:cNvPr id="54" name="Straight Connector 53"/>
            <p:cNvCxnSpPr/>
            <p:nvPr/>
          </p:nvCxnSpPr>
          <p:spPr>
            <a:xfrm>
              <a:off x="2991913" y="3499607"/>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449113" y="3319047"/>
              <a:ext cx="2841744" cy="338554"/>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srgbClr val="FF0000"/>
                  </a:solidFill>
                  <a:latin typeface="Calibri"/>
                  <a:cs typeface="Times"/>
                </a:rPr>
                <a:t>211nm:	Apple A8 linear scale</a:t>
              </a:r>
            </a:p>
          </p:txBody>
        </p:sp>
      </p:grpSp>
      <p:cxnSp>
        <p:nvCxnSpPr>
          <p:cNvPr id="56" name="Straight Connector 55"/>
          <p:cNvCxnSpPr/>
          <p:nvPr/>
        </p:nvCxnSpPr>
        <p:spPr>
          <a:xfrm>
            <a:off x="2991961" y="4030407"/>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449113" y="3851674"/>
            <a:ext cx="4931558" cy="338553"/>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30nm:	Minimum cooking oil smoke particle diameter</a:t>
            </a:r>
          </a:p>
        </p:txBody>
      </p:sp>
      <p:sp>
        <p:nvSpPr>
          <p:cNvPr id="58" name="TextBox 57"/>
          <p:cNvSpPr txBox="1"/>
          <p:nvPr/>
        </p:nvSpPr>
        <p:spPr>
          <a:xfrm>
            <a:off x="3449113" y="2159474"/>
            <a:ext cx="3320340" cy="338553"/>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400-700nm: Visible light wavelengths</a:t>
            </a:r>
          </a:p>
        </p:txBody>
      </p:sp>
      <p:cxnSp>
        <p:nvCxnSpPr>
          <p:cNvPr id="59" name="Straight Connector 58"/>
          <p:cNvCxnSpPr>
            <a:stCxn id="60" idx="1"/>
            <a:endCxn id="58" idx="1"/>
          </p:cNvCxnSpPr>
          <p:nvPr/>
        </p:nvCxnSpPr>
        <p:spPr>
          <a:xfrm>
            <a:off x="3133911" y="2328743"/>
            <a:ext cx="31527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Right Brace 59"/>
          <p:cNvSpPr/>
          <p:nvPr/>
        </p:nvSpPr>
        <p:spPr>
          <a:xfrm>
            <a:off x="2991913" y="2081710"/>
            <a:ext cx="141929" cy="494081"/>
          </a:xfrm>
          <a:prstGeom prst="rightBrace">
            <a:avLst>
              <a:gd name="adj1" fmla="val 34874"/>
              <a:gd name="adj2" fmla="val 50000"/>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lIns="90798" tIns="45375" rIns="90798" bIns="45375" rtlCol="0" anchor="ctr"/>
          <a:lstStyle/>
          <a:p>
            <a:pPr defTabSz="453981" eaLnBrk="1" fontAlgn="auto" hangingPunct="1">
              <a:spcBef>
                <a:spcPts val="0"/>
              </a:spcBef>
              <a:spcAft>
                <a:spcPts val="0"/>
              </a:spcAft>
            </a:pPr>
            <a:endParaRPr lang="en-US" sz="1600" b="0">
              <a:solidFill>
                <a:prstClr val="black"/>
              </a:solidFill>
              <a:latin typeface="Calibri"/>
              <a:cs typeface="Times"/>
            </a:endParaRPr>
          </a:p>
        </p:txBody>
      </p:sp>
      <p:pic>
        <p:nvPicPr>
          <p:cNvPr id="63" name="Picture 62"/>
          <p:cNvPicPr>
            <a:picLocks noChangeAspect="1"/>
          </p:cNvPicPr>
          <p:nvPr/>
        </p:nvPicPr>
        <p:blipFill>
          <a:blip r:embed="rId2"/>
          <a:stretch>
            <a:fillRect/>
          </a:stretch>
        </p:blipFill>
        <p:spPr>
          <a:xfrm rot="5400000">
            <a:off x="2286429" y="2076866"/>
            <a:ext cx="515242" cy="482600"/>
          </a:xfrm>
          <a:prstGeom prst="rect">
            <a:avLst/>
          </a:prstGeom>
        </p:spPr>
      </p:pic>
      <p:pic>
        <p:nvPicPr>
          <p:cNvPr id="64" name="Picture 63"/>
          <p:cNvPicPr>
            <a:picLocks noChangeAspect="1"/>
          </p:cNvPicPr>
          <p:nvPr/>
        </p:nvPicPr>
        <p:blipFill>
          <a:blip r:embed="rId3"/>
          <a:stretch>
            <a:fillRect/>
          </a:stretch>
        </p:blipFill>
        <p:spPr>
          <a:xfrm rot="5400000">
            <a:off x="6643926" y="4486437"/>
            <a:ext cx="887721" cy="1826587"/>
          </a:xfrm>
          <a:prstGeom prst="rect">
            <a:avLst/>
          </a:prstGeom>
        </p:spPr>
      </p:pic>
      <p:pic>
        <p:nvPicPr>
          <p:cNvPr id="66" name="Picture 65"/>
          <p:cNvPicPr>
            <a:picLocks noChangeAspect="1"/>
          </p:cNvPicPr>
          <p:nvPr/>
        </p:nvPicPr>
        <p:blipFill>
          <a:blip r:embed="rId4"/>
          <a:stretch>
            <a:fillRect/>
          </a:stretch>
        </p:blipFill>
        <p:spPr>
          <a:xfrm>
            <a:off x="2053970" y="2665587"/>
            <a:ext cx="742793" cy="916096"/>
          </a:xfrm>
          <a:prstGeom prst="rect">
            <a:avLst/>
          </a:prstGeom>
        </p:spPr>
      </p:pic>
    </p:spTree>
    <p:extLst>
      <p:ext uri="{BB962C8B-B14F-4D97-AF65-F5344CB8AC3E}">
        <p14:creationId xmlns:p14="http://schemas.microsoft.com/office/powerpoint/2010/main" val="58257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Scaling Extrapolation</a:t>
            </a:r>
          </a:p>
        </p:txBody>
      </p:sp>
      <p:sp>
        <p:nvSpPr>
          <p:cNvPr id="4" name="TextBox 3"/>
          <p:cNvSpPr txBox="1"/>
          <p:nvPr/>
        </p:nvSpPr>
        <p:spPr>
          <a:xfrm>
            <a:off x="7013858" y="5642900"/>
            <a:ext cx="1206769" cy="461804"/>
          </a:xfrm>
          <a:prstGeom prst="rect">
            <a:avLst/>
          </a:prstGeom>
          <a:solidFill>
            <a:schemeClr val="bg1"/>
          </a:solidFill>
        </p:spPr>
        <p:txBody>
          <a:bodyPr wrap="none" lIns="90953" tIns="45467" rIns="90953" bIns="45467" rtlCol="0">
            <a:spAutoFit/>
          </a:bodyPr>
          <a:lstStyle/>
          <a:p>
            <a:pPr algn="l">
              <a:lnSpc>
                <a:spcPct val="100000"/>
              </a:lnSpc>
            </a:pPr>
            <a:r>
              <a:rPr lang="en-US" i="1" dirty="0">
                <a:solidFill>
                  <a:srgbClr val="990000"/>
                </a:solidFill>
                <a:latin typeface="+mn-lt"/>
              </a:rPr>
              <a:t>230 pm</a:t>
            </a:r>
          </a:p>
        </p:txBody>
      </p:sp>
      <p:graphicFrame>
        <p:nvGraphicFramePr>
          <p:cNvPr id="6" name="Chart 5"/>
          <p:cNvGraphicFramePr>
            <a:graphicFrameLocks/>
          </p:cNvGraphicFramePr>
          <p:nvPr>
            <p:extLst>
              <p:ext uri="{D42A27DB-BD31-4B8C-83A1-F6EECF244321}">
                <p14:modId xmlns:p14="http://schemas.microsoft.com/office/powerpoint/2010/main" val="3046003765"/>
              </p:ext>
            </p:extLst>
          </p:nvPr>
        </p:nvGraphicFramePr>
        <p:xfrm>
          <a:off x="0" y="986076"/>
          <a:ext cx="9144000" cy="58877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3853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Subnanometer</a:t>
            </a:r>
            <a:r>
              <a:rPr lang="en-US" dirty="0"/>
              <a:t> Dimensions</a:t>
            </a:r>
          </a:p>
        </p:txBody>
      </p:sp>
      <p:cxnSp>
        <p:nvCxnSpPr>
          <p:cNvPr id="31" name="Straight Connector 30"/>
          <p:cNvCxnSpPr/>
          <p:nvPr/>
        </p:nvCxnSpPr>
        <p:spPr>
          <a:xfrm>
            <a:off x="2825468" y="1660354"/>
            <a:ext cx="0" cy="428690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749268" y="1897451"/>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749268" y="3203644"/>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49268" y="4509838"/>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49268" y="5829237"/>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76478" y="1660420"/>
            <a:ext cx="2347959"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a:solidFill>
                  <a:prstClr val="black"/>
                </a:solidFill>
                <a:latin typeface="Calibri"/>
                <a:ea typeface="+mn-ea"/>
                <a:cs typeface="Times"/>
              </a:rPr>
              <a:t>1 nanometer (nm)</a:t>
            </a:r>
          </a:p>
        </p:txBody>
      </p:sp>
      <p:sp>
        <p:nvSpPr>
          <p:cNvPr id="62" name="TextBox 61"/>
          <p:cNvSpPr txBox="1"/>
          <p:nvPr/>
        </p:nvSpPr>
        <p:spPr>
          <a:xfrm>
            <a:off x="360195" y="5578932"/>
            <a:ext cx="2347959" cy="830977"/>
          </a:xfrm>
          <a:prstGeom prst="rect">
            <a:avLst/>
          </a:prstGeom>
          <a:noFill/>
        </p:spPr>
        <p:txBody>
          <a:bodyPr wrap="square" lIns="90798" tIns="45375" rIns="90798" bIns="45375" rtlCol="0">
            <a:spAutoFit/>
          </a:bodyPr>
          <a:lstStyle/>
          <a:p>
            <a:pPr algn="r" defTabSz="453981" eaLnBrk="1" fontAlgn="auto" hangingPunct="1">
              <a:spcBef>
                <a:spcPts val="0"/>
              </a:spcBef>
              <a:spcAft>
                <a:spcPts val="0"/>
              </a:spcAft>
            </a:pPr>
            <a:r>
              <a:rPr lang="en-US" b="0" dirty="0">
                <a:solidFill>
                  <a:prstClr val="black"/>
                </a:solidFill>
                <a:latin typeface="Calibri"/>
                <a:ea typeface="+mn-ea"/>
                <a:cs typeface="Times"/>
              </a:rPr>
              <a:t>1 </a:t>
            </a:r>
            <a:r>
              <a:rPr lang="en-US" b="0" dirty="0" err="1">
                <a:solidFill>
                  <a:prstClr val="black"/>
                </a:solidFill>
                <a:latin typeface="Calibri"/>
                <a:ea typeface="+mn-ea"/>
                <a:cs typeface="Times"/>
              </a:rPr>
              <a:t>picometer</a:t>
            </a:r>
            <a:endParaRPr lang="en-US" b="0" dirty="0">
              <a:solidFill>
                <a:prstClr val="black"/>
              </a:solidFill>
              <a:latin typeface="Calibri"/>
              <a:cs typeface="Times"/>
            </a:endParaRPr>
          </a:p>
          <a:p>
            <a:pPr algn="r" defTabSz="453981" eaLnBrk="1" fontAlgn="auto" hangingPunct="1">
              <a:spcBef>
                <a:spcPts val="0"/>
              </a:spcBef>
              <a:spcAft>
                <a:spcPts val="0"/>
              </a:spcAft>
            </a:pPr>
            <a:r>
              <a:rPr lang="en-US" b="0" dirty="0">
                <a:solidFill>
                  <a:prstClr val="black"/>
                </a:solidFill>
                <a:latin typeface="Calibri"/>
                <a:ea typeface="+mn-ea"/>
                <a:cs typeface="Times"/>
              </a:rPr>
              <a:t>(pm)</a:t>
            </a:r>
          </a:p>
        </p:txBody>
      </p:sp>
      <p:sp>
        <p:nvSpPr>
          <p:cNvPr id="65" name="TextBox 64"/>
          <p:cNvSpPr txBox="1"/>
          <p:nvPr/>
        </p:nvSpPr>
        <p:spPr>
          <a:xfrm>
            <a:off x="215088" y="1660421"/>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-9</a:t>
            </a:r>
          </a:p>
        </p:txBody>
      </p:sp>
      <p:sp>
        <p:nvSpPr>
          <p:cNvPr id="67" name="TextBox 66"/>
          <p:cNvSpPr txBox="1"/>
          <p:nvPr/>
        </p:nvSpPr>
        <p:spPr>
          <a:xfrm>
            <a:off x="221913" y="2966614"/>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-10</a:t>
            </a:r>
          </a:p>
        </p:txBody>
      </p:sp>
      <p:sp>
        <p:nvSpPr>
          <p:cNvPr id="68" name="TextBox 67"/>
          <p:cNvSpPr txBox="1"/>
          <p:nvPr/>
        </p:nvSpPr>
        <p:spPr>
          <a:xfrm>
            <a:off x="228600" y="4272742"/>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-11</a:t>
            </a:r>
          </a:p>
        </p:txBody>
      </p:sp>
      <p:sp>
        <p:nvSpPr>
          <p:cNvPr id="69" name="TextBox 68"/>
          <p:cNvSpPr txBox="1"/>
          <p:nvPr/>
        </p:nvSpPr>
        <p:spPr>
          <a:xfrm>
            <a:off x="228598" y="5598414"/>
            <a:ext cx="2575488" cy="461645"/>
          </a:xfrm>
          <a:prstGeom prst="rect">
            <a:avLst/>
          </a:prstGeom>
          <a:noFill/>
        </p:spPr>
        <p:txBody>
          <a:bodyPr wrap="square" lIns="90798" tIns="45375" rIns="90798" bIns="45375" rtlCol="0">
            <a:spAutoFit/>
          </a:bodyPr>
          <a:lstStyle/>
          <a:p>
            <a:pPr defTabSz="453981" eaLnBrk="1" fontAlgn="auto" hangingPunct="1">
              <a:spcBef>
                <a:spcPts val="0"/>
              </a:spcBef>
              <a:spcAft>
                <a:spcPts val="0"/>
              </a:spcAft>
            </a:pPr>
            <a:r>
              <a:rPr lang="en-US" b="0" dirty="0">
                <a:solidFill>
                  <a:prstClr val="black"/>
                </a:solidFill>
                <a:latin typeface="Calibri"/>
                <a:ea typeface="+mn-ea"/>
                <a:cs typeface="Times"/>
              </a:rPr>
              <a:t>10</a:t>
            </a:r>
            <a:r>
              <a:rPr lang="en-US" b="0" baseline="30000" dirty="0">
                <a:solidFill>
                  <a:prstClr val="black"/>
                </a:solidFill>
                <a:latin typeface="Calibri"/>
                <a:ea typeface="+mn-ea"/>
                <a:cs typeface="Times"/>
              </a:rPr>
              <a:t>-12</a:t>
            </a:r>
          </a:p>
        </p:txBody>
      </p:sp>
      <p:grpSp>
        <p:nvGrpSpPr>
          <p:cNvPr id="70" name="Group 69"/>
          <p:cNvGrpSpPr/>
          <p:nvPr/>
        </p:nvGrpSpPr>
        <p:grpSpPr>
          <a:xfrm>
            <a:off x="2825537" y="5123217"/>
            <a:ext cx="5234870" cy="338554"/>
            <a:chOff x="4495800" y="6201489"/>
            <a:chExt cx="5234870" cy="175791"/>
          </a:xfrm>
        </p:grpSpPr>
        <p:cxnSp>
          <p:nvCxnSpPr>
            <p:cNvPr id="71" name="Straight Connector 7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953000" y="6201489"/>
              <a:ext cx="4777670"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2.4pm:	Electron wavelength (Compton wavelength)</a:t>
              </a:r>
            </a:p>
          </p:txBody>
        </p:sp>
      </p:grpSp>
      <p:sp>
        <p:nvSpPr>
          <p:cNvPr id="73" name="TextBox 72"/>
          <p:cNvSpPr txBox="1"/>
          <p:nvPr/>
        </p:nvSpPr>
        <p:spPr>
          <a:xfrm>
            <a:off x="3282737" y="3452504"/>
            <a:ext cx="5277907" cy="338554"/>
          </a:xfrm>
          <a:prstGeom prst="rect">
            <a:avLst/>
          </a:prstGeom>
          <a:noFill/>
        </p:spPr>
        <p:txBody>
          <a:bodyPr wrap="none" lIns="90798" tIns="45375" rIns="90798" bIns="45375"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53pm:	Electron-proton spacing in hydrogen (Bohr radius)</a:t>
            </a:r>
          </a:p>
        </p:txBody>
      </p:sp>
      <p:grpSp>
        <p:nvGrpSpPr>
          <p:cNvPr id="74" name="Group 73"/>
          <p:cNvGrpSpPr/>
          <p:nvPr/>
        </p:nvGrpSpPr>
        <p:grpSpPr>
          <a:xfrm>
            <a:off x="2825537" y="1660757"/>
            <a:ext cx="3831040" cy="338554"/>
            <a:chOff x="4495800" y="6201489"/>
            <a:chExt cx="3831040" cy="175791"/>
          </a:xfrm>
        </p:grpSpPr>
        <p:cxnSp>
          <p:nvCxnSpPr>
            <p:cNvPr id="75" name="Straight Connector 74"/>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953000" y="6201489"/>
              <a:ext cx="3373840"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1nm:		Carbon nanotube diameter</a:t>
              </a:r>
            </a:p>
          </p:txBody>
        </p:sp>
      </p:grpSp>
      <p:grpSp>
        <p:nvGrpSpPr>
          <p:cNvPr id="77" name="Group 76"/>
          <p:cNvGrpSpPr/>
          <p:nvPr/>
        </p:nvGrpSpPr>
        <p:grpSpPr>
          <a:xfrm>
            <a:off x="2825468" y="1984937"/>
            <a:ext cx="3922612" cy="338554"/>
            <a:chOff x="4495800" y="6201489"/>
            <a:chExt cx="3922612" cy="175791"/>
          </a:xfrm>
        </p:grpSpPr>
        <p:cxnSp>
          <p:nvCxnSpPr>
            <p:cNvPr id="78" name="Straight Connector 77"/>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953000" y="6201489"/>
              <a:ext cx="3465412"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543pm:	Silicon crystal lattice spacing</a:t>
              </a:r>
            </a:p>
          </p:txBody>
        </p:sp>
      </p:grpSp>
      <p:grpSp>
        <p:nvGrpSpPr>
          <p:cNvPr id="80" name="Group 79"/>
          <p:cNvGrpSpPr/>
          <p:nvPr/>
        </p:nvGrpSpPr>
        <p:grpSpPr>
          <a:xfrm>
            <a:off x="2825468" y="3129389"/>
            <a:ext cx="5406992" cy="338554"/>
            <a:chOff x="4495800" y="6201489"/>
            <a:chExt cx="5406992" cy="175791"/>
          </a:xfrm>
        </p:grpSpPr>
        <p:cxnSp>
          <p:nvCxnSpPr>
            <p:cNvPr id="81" name="Straight Connector 8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953000" y="6201489"/>
              <a:ext cx="4949792"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prstClr val="black"/>
                  </a:solidFill>
                  <a:latin typeface="Calibri"/>
                  <a:cs typeface="Times"/>
                </a:rPr>
                <a:t>74pm:	Spacing between atoms in hydrogen molecule</a:t>
              </a:r>
            </a:p>
          </p:txBody>
        </p:sp>
      </p:grpSp>
      <p:grpSp>
        <p:nvGrpSpPr>
          <p:cNvPr id="83" name="Group 82"/>
          <p:cNvGrpSpPr/>
          <p:nvPr/>
        </p:nvGrpSpPr>
        <p:grpSpPr>
          <a:xfrm>
            <a:off x="2836008" y="3640776"/>
            <a:ext cx="446729" cy="51812"/>
            <a:chOff x="4495800" y="1813658"/>
            <a:chExt cx="446729" cy="26903"/>
          </a:xfrm>
        </p:grpSpPr>
        <p:cxnSp>
          <p:nvCxnSpPr>
            <p:cNvPr id="84" name="Straight Connector 83"/>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86" name="Picture 85"/>
          <p:cNvPicPr>
            <a:picLocks noChangeAspect="1"/>
          </p:cNvPicPr>
          <p:nvPr/>
        </p:nvPicPr>
        <p:blipFill>
          <a:blip r:embed="rId2"/>
          <a:stretch>
            <a:fillRect/>
          </a:stretch>
        </p:blipFill>
        <p:spPr>
          <a:xfrm>
            <a:off x="6934200" y="1266883"/>
            <a:ext cx="1749562" cy="1665887"/>
          </a:xfrm>
          <a:prstGeom prst="rect">
            <a:avLst/>
          </a:prstGeom>
        </p:spPr>
      </p:pic>
      <p:pic>
        <p:nvPicPr>
          <p:cNvPr id="87" name="Picture 86"/>
          <p:cNvPicPr>
            <a:picLocks noChangeAspect="1"/>
          </p:cNvPicPr>
          <p:nvPr/>
        </p:nvPicPr>
        <p:blipFill>
          <a:blip r:embed="rId3"/>
          <a:stretch>
            <a:fillRect/>
          </a:stretch>
        </p:blipFill>
        <p:spPr>
          <a:xfrm>
            <a:off x="3505269" y="3952848"/>
            <a:ext cx="1560138" cy="911965"/>
          </a:xfrm>
          <a:prstGeom prst="rect">
            <a:avLst/>
          </a:prstGeom>
        </p:spPr>
      </p:pic>
      <p:grpSp>
        <p:nvGrpSpPr>
          <p:cNvPr id="88" name="Group 87"/>
          <p:cNvGrpSpPr/>
          <p:nvPr/>
        </p:nvGrpSpPr>
        <p:grpSpPr>
          <a:xfrm>
            <a:off x="2822608" y="2581206"/>
            <a:ext cx="3864503" cy="338554"/>
            <a:chOff x="4495800" y="6201489"/>
            <a:chExt cx="3864503" cy="175791"/>
          </a:xfrm>
        </p:grpSpPr>
        <p:cxnSp>
          <p:nvCxnSpPr>
            <p:cNvPr id="89" name="Straight Connector 88"/>
            <p:cNvCxnSpPr/>
            <p:nvPr/>
          </p:nvCxnSpPr>
          <p:spPr>
            <a:xfrm>
              <a:off x="4495800" y="6298148"/>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953000" y="6201489"/>
              <a:ext cx="3407303" cy="175791"/>
            </a:xfrm>
            <a:prstGeom prst="rect">
              <a:avLst/>
            </a:prstGeom>
            <a:noFill/>
          </p:spPr>
          <p:txBody>
            <a:bodyPr wrap="none" rtlCol="0">
              <a:spAutoFit/>
            </a:bodyPr>
            <a:lstStyle/>
            <a:p>
              <a:pPr defTabSz="453981" eaLnBrk="1" fontAlgn="auto" hangingPunct="1">
                <a:spcBef>
                  <a:spcPts val="0"/>
                </a:spcBef>
                <a:spcAft>
                  <a:spcPts val="0"/>
                </a:spcAft>
              </a:pPr>
              <a:r>
                <a:rPr lang="en-US" sz="1600" b="0" dirty="0">
                  <a:solidFill>
                    <a:srgbClr val="FF0000"/>
                  </a:solidFill>
                  <a:latin typeface="Calibri"/>
                  <a:cs typeface="Times"/>
                </a:rPr>
                <a:t>230pm:	2065 linear scale projection</a:t>
              </a:r>
            </a:p>
          </p:txBody>
        </p:sp>
      </p:grpSp>
    </p:spTree>
    <p:extLst>
      <p:ext uri="{BB962C8B-B14F-4D97-AF65-F5344CB8AC3E}">
        <p14:creationId xmlns:p14="http://schemas.microsoft.com/office/powerpoint/2010/main" val="3748568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1828" y="1367824"/>
            <a:ext cx="3052239" cy="3035333"/>
          </a:xfrm>
          <a:prstGeom prst="rect">
            <a:avLst/>
          </a:prstGeom>
        </p:spPr>
      </p:pic>
      <p:sp>
        <p:nvSpPr>
          <p:cNvPr id="2" name="Title 1"/>
          <p:cNvSpPr>
            <a:spLocks noGrp="1"/>
          </p:cNvSpPr>
          <p:nvPr>
            <p:ph type="title"/>
          </p:nvPr>
        </p:nvSpPr>
        <p:spPr/>
        <p:txBody>
          <a:bodyPr/>
          <a:lstStyle/>
          <a:p>
            <a:r>
              <a:rPr lang="en-US" dirty="0"/>
              <a:t>Reaching 2065 Goal</a:t>
            </a:r>
          </a:p>
        </p:txBody>
      </p:sp>
      <p:sp>
        <p:nvSpPr>
          <p:cNvPr id="7" name="Content Placeholder 6"/>
          <p:cNvSpPr>
            <a:spLocks noGrp="1"/>
          </p:cNvSpPr>
          <p:nvPr>
            <p:ph idx="1"/>
          </p:nvPr>
        </p:nvSpPr>
        <p:spPr>
          <a:xfrm>
            <a:off x="290985" y="1371031"/>
            <a:ext cx="3975859" cy="1752671"/>
          </a:xfrm>
        </p:spPr>
        <p:txBody>
          <a:bodyPr/>
          <a:lstStyle/>
          <a:p>
            <a:r>
              <a:rPr lang="en-US" dirty="0"/>
              <a:t>Target</a:t>
            </a:r>
          </a:p>
          <a:p>
            <a:pPr lvl="1"/>
            <a:r>
              <a:rPr lang="en-US" dirty="0"/>
              <a:t>10</a:t>
            </a:r>
            <a:r>
              <a:rPr lang="en-US" baseline="30000" dirty="0"/>
              <a:t>17</a:t>
            </a:r>
            <a:r>
              <a:rPr lang="en-US" dirty="0"/>
              <a:t> devices</a:t>
            </a:r>
          </a:p>
          <a:p>
            <a:pPr lvl="1"/>
            <a:r>
              <a:rPr lang="en-US" dirty="0"/>
              <a:t>400 mm</a:t>
            </a:r>
            <a:r>
              <a:rPr lang="en-US" baseline="30000" dirty="0"/>
              <a:t>2</a:t>
            </a:r>
          </a:p>
          <a:p>
            <a:pPr lvl="1"/>
            <a:r>
              <a:rPr lang="en-US" i="1" dirty="0"/>
              <a:t>L</a:t>
            </a:r>
            <a:r>
              <a:rPr lang="en-US" dirty="0"/>
              <a:t> = 63 pm</a:t>
            </a:r>
          </a:p>
          <a:p>
            <a:pPr lvl="1"/>
            <a:endParaRPr lang="en-US" baseline="30000" dirty="0"/>
          </a:p>
          <a:p>
            <a:pPr lvl="1"/>
            <a:endParaRPr lang="en-US" baseline="30000" dirty="0"/>
          </a:p>
          <a:p>
            <a:pPr lvl="1"/>
            <a:endParaRPr lang="en-US" baseline="30000" dirty="0"/>
          </a:p>
          <a:p>
            <a:endParaRPr lang="en-US" baseline="30000" dirty="0"/>
          </a:p>
          <a:p>
            <a:endParaRPr lang="en-US" baseline="30000" dirty="0"/>
          </a:p>
          <a:p>
            <a:endParaRPr lang="en-US" baseline="30000" dirty="0"/>
          </a:p>
          <a:p>
            <a:endParaRPr lang="en-US" dirty="0"/>
          </a:p>
          <a:p>
            <a:r>
              <a:rPr lang="en-US" dirty="0"/>
              <a:t>Is this possible?</a:t>
            </a:r>
          </a:p>
        </p:txBody>
      </p:sp>
      <p:pic>
        <p:nvPicPr>
          <p:cNvPr id="5" name="Picture 4"/>
          <p:cNvPicPr>
            <a:picLocks noChangeAspect="1"/>
          </p:cNvPicPr>
          <p:nvPr/>
        </p:nvPicPr>
        <p:blipFill>
          <a:blip r:embed="rId3"/>
          <a:stretch>
            <a:fillRect/>
          </a:stretch>
        </p:blipFill>
        <p:spPr>
          <a:xfrm>
            <a:off x="3198560" y="1291442"/>
            <a:ext cx="2747015" cy="3387930"/>
          </a:xfrm>
          <a:prstGeom prst="rect">
            <a:avLst/>
          </a:prstGeom>
        </p:spPr>
      </p:pic>
      <p:sp>
        <p:nvSpPr>
          <p:cNvPr id="12" name="Rectangle 11"/>
          <p:cNvSpPr/>
          <p:nvPr/>
        </p:nvSpPr>
        <p:spPr>
          <a:xfrm>
            <a:off x="3656080" y="5413943"/>
            <a:ext cx="1340871" cy="1108135"/>
          </a:xfrm>
          <a:prstGeom prst="rect">
            <a:avLst/>
          </a:prstGeom>
          <a:noFill/>
        </p:spPr>
        <p:txBody>
          <a:bodyPr wrap="none" lIns="90953" tIns="45467" rIns="90953" bIns="45467">
            <a:spAutoFit/>
          </a:bodyPr>
          <a:lstStyle/>
          <a:p>
            <a:pPr algn="ctr"/>
            <a:r>
              <a:rPr lang="en-US" sz="6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a:t>
            </a:r>
          </a:p>
        </p:txBody>
      </p:sp>
      <p:sp>
        <p:nvSpPr>
          <p:cNvPr id="13" name="TextBox 12"/>
          <p:cNvSpPr txBox="1"/>
          <p:nvPr/>
        </p:nvSpPr>
        <p:spPr>
          <a:xfrm>
            <a:off x="5487739" y="5413943"/>
            <a:ext cx="2058853" cy="954247"/>
          </a:xfrm>
          <a:prstGeom prst="rect">
            <a:avLst/>
          </a:prstGeom>
          <a:noFill/>
        </p:spPr>
        <p:txBody>
          <a:bodyPr wrap="none" lIns="90953" tIns="45467" rIns="90953" bIns="45467" rtlCol="0">
            <a:spAutoFit/>
          </a:bodyPr>
          <a:lstStyle/>
          <a:p>
            <a:pPr algn="l">
              <a:lnSpc>
                <a:spcPct val="100000"/>
              </a:lnSpc>
            </a:pPr>
            <a:r>
              <a:rPr lang="en-US" sz="2800" dirty="0">
                <a:latin typeface="+mn-lt"/>
              </a:rPr>
              <a:t>Not with 2-d</a:t>
            </a:r>
          </a:p>
          <a:p>
            <a:pPr algn="l">
              <a:lnSpc>
                <a:spcPct val="100000"/>
              </a:lnSpc>
            </a:pPr>
            <a:r>
              <a:rPr lang="en-US" sz="2800" dirty="0">
                <a:latin typeface="+mn-lt"/>
              </a:rPr>
              <a:t>fabrication</a:t>
            </a:r>
          </a:p>
        </p:txBody>
      </p:sp>
    </p:spTree>
    <p:extLst>
      <p:ext uri="{BB962C8B-B14F-4D97-AF65-F5344CB8AC3E}">
        <p14:creationId xmlns:p14="http://schemas.microsoft.com/office/powerpoint/2010/main" val="32960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29E8-AF32-6E38-D908-B2A5AC217776}"/>
              </a:ext>
            </a:extLst>
          </p:cNvPr>
          <p:cNvSpPr>
            <a:spLocks noGrp="1"/>
          </p:cNvSpPr>
          <p:nvPr>
            <p:ph type="title"/>
          </p:nvPr>
        </p:nvSpPr>
        <p:spPr/>
        <p:txBody>
          <a:bodyPr/>
          <a:lstStyle/>
          <a:p>
            <a:endParaRPr lang="en-US"/>
          </a:p>
        </p:txBody>
      </p:sp>
      <p:pic>
        <p:nvPicPr>
          <p:cNvPr id="3074" name="Picture 2" descr="Transistor count over time">
            <a:extLst>
              <a:ext uri="{FF2B5EF4-FFF2-40B4-BE49-F238E27FC236}">
                <a16:creationId xmlns:a16="http://schemas.microsoft.com/office/drawing/2014/main" id="{70B25AD2-54DF-A3FD-7A11-CEF57814C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23362"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410C9DB-4ED0-986A-D11D-00742AB87CBF}"/>
              </a:ext>
            </a:extLst>
          </p:cNvPr>
          <p:cNvCxnSpPr/>
          <p:nvPr/>
        </p:nvCxnSpPr>
        <p:spPr bwMode="auto">
          <a:xfrm flipV="1">
            <a:off x="2205990" y="811530"/>
            <a:ext cx="6035040" cy="4732020"/>
          </a:xfrm>
          <a:prstGeom prst="line">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99158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001C-F02C-5FD9-48D7-BB3C8E928733}"/>
              </a:ext>
            </a:extLst>
          </p:cNvPr>
          <p:cNvSpPr>
            <a:spLocks noGrp="1"/>
          </p:cNvSpPr>
          <p:nvPr>
            <p:ph type="title"/>
          </p:nvPr>
        </p:nvSpPr>
        <p:spPr/>
        <p:txBody>
          <a:bodyPr/>
          <a:lstStyle/>
          <a:p>
            <a:endParaRPr lang="en-US"/>
          </a:p>
        </p:txBody>
      </p:sp>
      <p:pic>
        <p:nvPicPr>
          <p:cNvPr id="4" name="Picture 3" descr="Chart, line chart&#10;&#10;Description automatically generated">
            <a:extLst>
              <a:ext uri="{FF2B5EF4-FFF2-40B4-BE49-F238E27FC236}">
                <a16:creationId xmlns:a16="http://schemas.microsoft.com/office/drawing/2014/main" id="{3B19B4BE-A3E5-889D-25B1-D7BDB636A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706"/>
            <a:ext cx="9144000" cy="6454588"/>
          </a:xfrm>
          <a:prstGeom prst="rect">
            <a:avLst/>
          </a:prstGeom>
        </p:spPr>
      </p:pic>
    </p:spTree>
    <p:extLst>
      <p:ext uri="{BB962C8B-B14F-4D97-AF65-F5344CB8AC3E}">
        <p14:creationId xmlns:p14="http://schemas.microsoft.com/office/powerpoint/2010/main" val="1660533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Fabrication Economics</a:t>
            </a:r>
          </a:p>
        </p:txBody>
      </p:sp>
      <p:sp>
        <p:nvSpPr>
          <p:cNvPr id="3" name="Content Placeholder 2"/>
          <p:cNvSpPr>
            <a:spLocks noGrp="1"/>
          </p:cNvSpPr>
          <p:nvPr>
            <p:ph idx="1"/>
          </p:nvPr>
        </p:nvSpPr>
        <p:spPr/>
        <p:txBody>
          <a:bodyPr/>
          <a:lstStyle/>
          <a:p>
            <a:r>
              <a:rPr lang="en-US" dirty="0"/>
              <a:t>Currently</a:t>
            </a:r>
          </a:p>
          <a:p>
            <a:pPr lvl="1"/>
            <a:r>
              <a:rPr lang="en-US"/>
              <a:t>Fixed number of </a:t>
            </a:r>
            <a:r>
              <a:rPr lang="en-US" dirty="0"/>
              <a:t>lithography steps</a:t>
            </a:r>
          </a:p>
          <a:p>
            <a:pPr lvl="1"/>
            <a:r>
              <a:rPr lang="en-US" dirty="0"/>
              <a:t>Manufacturing cost $10–$20 / chip</a:t>
            </a:r>
          </a:p>
          <a:p>
            <a:pPr lvl="2"/>
            <a:r>
              <a:rPr lang="en-US" dirty="0"/>
              <a:t>Including amortization of facility</a:t>
            </a:r>
          </a:p>
          <a:p>
            <a:r>
              <a:rPr lang="en-US" dirty="0"/>
              <a:t>Fabricating 1,000,000 physical layers</a:t>
            </a:r>
          </a:p>
          <a:p>
            <a:pPr lvl="1"/>
            <a:r>
              <a:rPr lang="en-US" dirty="0"/>
              <a:t>Cannot do lithography on every step</a:t>
            </a:r>
          </a:p>
          <a:p>
            <a:r>
              <a:rPr lang="en-US" dirty="0"/>
              <a:t>Options</a:t>
            </a:r>
          </a:p>
          <a:p>
            <a:pPr lvl="1"/>
            <a:r>
              <a:rPr lang="en-US" dirty="0"/>
              <a:t>Chemical self assembly</a:t>
            </a:r>
          </a:p>
          <a:p>
            <a:pPr lvl="2"/>
            <a:r>
              <a:rPr lang="en-US" dirty="0"/>
              <a:t>Devices generate themselves via chemical processes</a:t>
            </a:r>
          </a:p>
          <a:p>
            <a:pPr lvl="1"/>
            <a:r>
              <a:rPr lang="en-US" dirty="0"/>
              <a:t>Pattern multiple layers at once</a:t>
            </a:r>
          </a:p>
        </p:txBody>
      </p:sp>
    </p:spTree>
    <p:extLst>
      <p:ext uri="{BB962C8B-B14F-4D97-AF65-F5344CB8AC3E}">
        <p14:creationId xmlns:p14="http://schemas.microsoft.com/office/powerpoint/2010/main" val="3187336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D683-072A-4AA2-5AD2-4401D54F34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A73771-418B-A4FF-8515-4ACFEBB19F4D}"/>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458D9824-5966-5EAD-ABCA-921BEEAA2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956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AA39-CA4F-EA28-66BC-6C1381A44D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636C15-F6C2-C8F4-F855-59D70F0F3A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966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Moore’s Law Origins</a:t>
            </a:r>
          </a:p>
        </p:txBody>
      </p:sp>
      <p:sp>
        <p:nvSpPr>
          <p:cNvPr id="11" name="Content Placeholder 10"/>
          <p:cNvSpPr>
            <a:spLocks noGrp="1"/>
          </p:cNvSpPr>
          <p:nvPr>
            <p:ph idx="1"/>
          </p:nvPr>
        </p:nvSpPr>
        <p:spPr>
          <a:xfrm>
            <a:off x="4953533" y="1596807"/>
            <a:ext cx="3967911" cy="1946705"/>
          </a:xfrm>
        </p:spPr>
        <p:txBody>
          <a:bodyPr/>
          <a:lstStyle/>
          <a:p>
            <a:r>
              <a:rPr lang="en-US" dirty="0"/>
              <a:t>Moore’s Thesis</a:t>
            </a:r>
          </a:p>
          <a:p>
            <a:pPr lvl="1"/>
            <a:r>
              <a:rPr lang="en-US" dirty="0"/>
              <a:t>Minimize price per device </a:t>
            </a:r>
          </a:p>
          <a:p>
            <a:pPr lvl="1"/>
            <a:r>
              <a:rPr lang="en-US" dirty="0"/>
              <a:t>Optimum number of devices / chip increasing 2x / year</a:t>
            </a:r>
          </a:p>
          <a:p>
            <a:r>
              <a:rPr lang="en-US" dirty="0"/>
              <a:t>Later</a:t>
            </a:r>
          </a:p>
          <a:p>
            <a:pPr lvl="1"/>
            <a:r>
              <a:rPr lang="en-US" dirty="0"/>
              <a:t>2x / 2 years</a:t>
            </a:r>
          </a:p>
          <a:p>
            <a:pPr lvl="1"/>
            <a:r>
              <a:rPr lang="en-US" dirty="0"/>
              <a:t>“Moore’s Prediction”</a:t>
            </a:r>
          </a:p>
        </p:txBody>
      </p:sp>
      <p:grpSp>
        <p:nvGrpSpPr>
          <p:cNvPr id="2" name="Group 1"/>
          <p:cNvGrpSpPr/>
          <p:nvPr/>
        </p:nvGrpSpPr>
        <p:grpSpPr>
          <a:xfrm>
            <a:off x="222559" y="1291445"/>
            <a:ext cx="4578359" cy="4730852"/>
            <a:chOff x="222250" y="2083569"/>
            <a:chExt cx="4572000" cy="4722091"/>
          </a:xfrm>
        </p:grpSpPr>
        <p:pic>
          <p:nvPicPr>
            <p:cNvPr id="5" name="Picture 4"/>
            <p:cNvPicPr>
              <a:picLocks noChangeAspect="1"/>
            </p:cNvPicPr>
            <p:nvPr/>
          </p:nvPicPr>
          <p:blipFill>
            <a:blip r:embed="rId2"/>
            <a:stretch>
              <a:fillRect/>
            </a:stretch>
          </p:blipFill>
          <p:spPr>
            <a:xfrm>
              <a:off x="222250" y="2083569"/>
              <a:ext cx="4572000" cy="4722091"/>
            </a:xfrm>
            <a:prstGeom prst="rect">
              <a:avLst/>
            </a:prstGeom>
          </p:spPr>
          <p:style>
            <a:lnRef idx="0">
              <a:schemeClr val="accent3"/>
            </a:lnRef>
            <a:fillRef idx="3">
              <a:schemeClr val="accent3"/>
            </a:fillRef>
            <a:effectRef idx="3">
              <a:schemeClr val="accent3"/>
            </a:effectRef>
            <a:fontRef idx="minor">
              <a:schemeClr val="lt1"/>
            </a:fontRef>
          </p:style>
        </p:pic>
        <p:sp>
          <p:nvSpPr>
            <p:cNvPr id="9" name="TextBox 8"/>
            <p:cNvSpPr txBox="1"/>
            <p:nvPr/>
          </p:nvSpPr>
          <p:spPr>
            <a:xfrm>
              <a:off x="2355850" y="3879850"/>
              <a:ext cx="1095936" cy="346249"/>
            </a:xfrm>
            <a:prstGeom prst="rect">
              <a:avLst/>
            </a:prstGeom>
            <a:noFill/>
          </p:spPr>
          <p:txBody>
            <a:bodyPr wrap="none" rtlCol="0">
              <a:spAutoFit/>
            </a:bodyPr>
            <a:lstStyle/>
            <a:p>
              <a:pPr algn="ctr">
                <a:lnSpc>
                  <a:spcPct val="90000"/>
                </a:lnSpc>
              </a:pPr>
              <a:r>
                <a:rPr lang="en-US" sz="1800" dirty="0">
                  <a:solidFill>
                    <a:srgbClr val="000056">
                      <a:lumMod val="50000"/>
                      <a:lumOff val="50000"/>
                    </a:srgbClr>
                  </a:solidFill>
                  <a:latin typeface="Arial" charset="0"/>
                  <a:ea typeface="ＭＳ Ｐゴシック" charset="0"/>
                  <a:cs typeface="ＭＳ Ｐゴシック" charset="0"/>
                </a:rPr>
                <a:t>1965: 50</a:t>
              </a:r>
            </a:p>
          </p:txBody>
        </p:sp>
        <p:sp>
          <p:nvSpPr>
            <p:cNvPr id="10" name="TextBox 9"/>
            <p:cNvSpPr txBox="1"/>
            <p:nvPr/>
          </p:nvSpPr>
          <p:spPr>
            <a:xfrm>
              <a:off x="2660650" y="5022850"/>
              <a:ext cx="1352691" cy="346249"/>
            </a:xfrm>
            <a:prstGeom prst="rect">
              <a:avLst/>
            </a:prstGeom>
            <a:noFill/>
          </p:spPr>
          <p:txBody>
            <a:bodyPr wrap="none" rtlCol="0">
              <a:spAutoFit/>
            </a:bodyPr>
            <a:lstStyle/>
            <a:p>
              <a:pPr algn="ctr">
                <a:lnSpc>
                  <a:spcPct val="90000"/>
                </a:lnSpc>
              </a:pPr>
              <a:r>
                <a:rPr lang="en-US" sz="1800" dirty="0">
                  <a:solidFill>
                    <a:srgbClr val="000056">
                      <a:lumMod val="50000"/>
                      <a:lumOff val="50000"/>
                    </a:srgbClr>
                  </a:solidFill>
                  <a:latin typeface="Arial" charset="0"/>
                  <a:ea typeface="ＭＳ Ｐゴシック" charset="0"/>
                  <a:cs typeface="ＭＳ Ｐゴシック" charset="0"/>
                </a:rPr>
                <a:t>1970: 1000</a:t>
              </a:r>
            </a:p>
          </p:txBody>
        </p:sp>
      </p:grpSp>
      <p:sp>
        <p:nvSpPr>
          <p:cNvPr id="12" name="Oval 11"/>
          <p:cNvSpPr/>
          <p:nvPr/>
        </p:nvSpPr>
        <p:spPr bwMode="auto">
          <a:xfrm>
            <a:off x="2987805" y="4033343"/>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
        <p:nvSpPr>
          <p:cNvPr id="13" name="Oval 12"/>
          <p:cNvSpPr/>
          <p:nvPr/>
        </p:nvSpPr>
        <p:spPr bwMode="auto">
          <a:xfrm>
            <a:off x="2128600" y="3155401"/>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2672435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to Moore’s Law: Economic</a:t>
            </a:r>
          </a:p>
        </p:txBody>
      </p:sp>
      <p:pic>
        <p:nvPicPr>
          <p:cNvPr id="6" name="Picture 5"/>
          <p:cNvPicPr>
            <a:picLocks noChangeAspect="1"/>
          </p:cNvPicPr>
          <p:nvPr/>
        </p:nvPicPr>
        <p:blipFill>
          <a:blip r:embed="rId2"/>
          <a:stretch>
            <a:fillRect/>
          </a:stretch>
        </p:blipFill>
        <p:spPr>
          <a:xfrm>
            <a:off x="985666" y="1215100"/>
            <a:ext cx="7026509" cy="5567576"/>
          </a:xfrm>
          <a:prstGeom prst="rect">
            <a:avLst/>
          </a:prstGeom>
        </p:spPr>
      </p:pic>
      <p:sp>
        <p:nvSpPr>
          <p:cNvPr id="3" name="Content Placeholder 2"/>
          <p:cNvSpPr>
            <a:spLocks noGrp="1"/>
          </p:cNvSpPr>
          <p:nvPr>
            <p:ph idx="1"/>
          </p:nvPr>
        </p:nvSpPr>
        <p:spPr>
          <a:xfrm>
            <a:off x="4123313" y="1062417"/>
            <a:ext cx="5027113" cy="1335974"/>
          </a:xfrm>
        </p:spPr>
        <p:txBody>
          <a:bodyPr/>
          <a:lstStyle/>
          <a:p>
            <a:r>
              <a:rPr lang="en-US" dirty="0"/>
              <a:t>Growing Capital Costs</a:t>
            </a:r>
          </a:p>
          <a:p>
            <a:pPr lvl="1"/>
            <a:r>
              <a:rPr lang="en-US" dirty="0"/>
              <a:t>State of art fab line ~$20B</a:t>
            </a:r>
          </a:p>
          <a:p>
            <a:pPr lvl="1"/>
            <a:r>
              <a:rPr lang="en-US" dirty="0"/>
              <a:t>Must have very high volumes to amortize investment</a:t>
            </a:r>
          </a:p>
          <a:p>
            <a:pPr lvl="1"/>
            <a:r>
              <a:rPr lang="en-US" dirty="0"/>
              <a:t>Has led to major consolidations</a:t>
            </a:r>
          </a:p>
          <a:p>
            <a:endParaRPr lang="en-US" dirty="0"/>
          </a:p>
        </p:txBody>
      </p:sp>
    </p:spTree>
    <p:extLst>
      <p:ext uri="{BB962C8B-B14F-4D97-AF65-F5344CB8AC3E}">
        <p14:creationId xmlns:p14="http://schemas.microsoft.com/office/powerpoint/2010/main" val="43618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Meeting Power Constraints</a:t>
            </a:r>
          </a:p>
        </p:txBody>
      </p:sp>
      <p:sp>
        <p:nvSpPr>
          <p:cNvPr id="4" name="Content Placeholder 3"/>
          <p:cNvSpPr>
            <a:spLocks noGrp="1"/>
          </p:cNvSpPr>
          <p:nvPr>
            <p:ph sz="half" idx="1"/>
          </p:nvPr>
        </p:nvSpPr>
        <p:spPr>
          <a:xfrm>
            <a:off x="290917" y="4116072"/>
            <a:ext cx="4076011" cy="2328412"/>
          </a:xfrm>
        </p:spPr>
        <p:txBody>
          <a:bodyPr/>
          <a:lstStyle/>
          <a:p>
            <a:pPr lvl="1"/>
            <a:r>
              <a:rPr lang="en-US" dirty="0"/>
              <a:t>2 B transistors</a:t>
            </a:r>
          </a:p>
          <a:p>
            <a:pPr lvl="1"/>
            <a:r>
              <a:rPr lang="en-US" dirty="0"/>
              <a:t>2 GHz operation</a:t>
            </a:r>
          </a:p>
          <a:p>
            <a:pPr lvl="1"/>
            <a:r>
              <a:rPr lang="en-US" dirty="0"/>
              <a:t>1—5 W</a:t>
            </a:r>
          </a:p>
        </p:txBody>
      </p:sp>
      <p:sp>
        <p:nvSpPr>
          <p:cNvPr id="5" name="Content Placeholder 4"/>
          <p:cNvSpPr>
            <a:spLocks noGrp="1"/>
          </p:cNvSpPr>
          <p:nvPr>
            <p:ph sz="half" idx="2"/>
          </p:nvPr>
        </p:nvSpPr>
        <p:spPr>
          <a:xfrm>
            <a:off x="4519608" y="4116072"/>
            <a:ext cx="4077600" cy="2328412"/>
          </a:xfrm>
        </p:spPr>
        <p:txBody>
          <a:bodyPr/>
          <a:lstStyle/>
          <a:p>
            <a:pPr lvl="1"/>
            <a:r>
              <a:rPr lang="en-US" dirty="0"/>
              <a:t>64 B neurons</a:t>
            </a:r>
          </a:p>
          <a:p>
            <a:pPr lvl="1"/>
            <a:r>
              <a:rPr lang="en-US" dirty="0"/>
              <a:t>100 Hz operation</a:t>
            </a:r>
          </a:p>
          <a:p>
            <a:pPr lvl="1"/>
            <a:r>
              <a:rPr lang="en-US" dirty="0"/>
              <a:t>15—25 W</a:t>
            </a:r>
          </a:p>
          <a:p>
            <a:pPr lvl="2"/>
            <a:r>
              <a:rPr lang="en-US" dirty="0"/>
              <a:t>Liquid cooling</a:t>
            </a:r>
          </a:p>
          <a:p>
            <a:pPr lvl="2"/>
            <a:r>
              <a:rPr lang="en-US" dirty="0"/>
              <a:t>Up to 25% body’s total energy consumption</a:t>
            </a:r>
          </a:p>
        </p:txBody>
      </p:sp>
      <p:pic>
        <p:nvPicPr>
          <p:cNvPr id="6" name="Picture 5"/>
          <p:cNvPicPr>
            <a:picLocks noChangeAspect="1"/>
          </p:cNvPicPr>
          <p:nvPr/>
        </p:nvPicPr>
        <p:blipFill>
          <a:blip r:embed="rId2"/>
          <a:stretch>
            <a:fillRect/>
          </a:stretch>
        </p:blipFill>
        <p:spPr>
          <a:xfrm>
            <a:off x="4953530" y="1138826"/>
            <a:ext cx="3404282" cy="2245075"/>
          </a:xfrm>
          <a:prstGeom prst="rect">
            <a:avLst/>
          </a:prstGeom>
        </p:spPr>
      </p:pic>
      <p:sp>
        <p:nvSpPr>
          <p:cNvPr id="8" name="TextBox 7"/>
          <p:cNvSpPr txBox="1"/>
          <p:nvPr/>
        </p:nvSpPr>
        <p:spPr>
          <a:xfrm>
            <a:off x="1138298" y="5642968"/>
            <a:ext cx="3967911" cy="1017547"/>
          </a:xfrm>
          <a:prstGeom prst="rect">
            <a:avLst/>
          </a:prstGeom>
          <a:noFill/>
        </p:spPr>
        <p:txBody>
          <a:bodyPr wrap="square" lIns="90953" tIns="45467" rIns="90953" bIns="45467" rtlCol="0">
            <a:spAutoFit/>
          </a:bodyPr>
          <a:lstStyle/>
          <a:p>
            <a:pPr algn="l">
              <a:lnSpc>
                <a:spcPct val="100000"/>
              </a:lnSpc>
            </a:pPr>
            <a:r>
              <a:rPr lang="en-US" sz="2000" i="1" dirty="0">
                <a:solidFill>
                  <a:srgbClr val="990000"/>
                </a:solidFill>
                <a:latin typeface="+mn-lt"/>
              </a:rPr>
              <a:t>Can we increase number of devices by 500,000x without increasing power requirement?</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5204" r="37023" b="3545"/>
          <a:stretch/>
        </p:blipFill>
        <p:spPr>
          <a:xfrm>
            <a:off x="2050830" y="1068564"/>
            <a:ext cx="1189973" cy="3102815"/>
          </a:xfrm>
          <a:prstGeom prst="rect">
            <a:avLst/>
          </a:prstGeom>
        </p:spPr>
      </p:pic>
    </p:spTree>
    <p:extLst>
      <p:ext uri="{BB962C8B-B14F-4D97-AF65-F5344CB8AC3E}">
        <p14:creationId xmlns:p14="http://schemas.microsoft.com/office/powerpoint/2010/main" val="16616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End of </a:t>
            </a:r>
            <a:r>
              <a:rPr lang="en-US" dirty="0" err="1"/>
              <a:t>Dennard</a:t>
            </a:r>
            <a:r>
              <a:rPr lang="en-US" dirty="0"/>
              <a:t> Scaling</a:t>
            </a:r>
          </a:p>
        </p:txBody>
      </p:sp>
      <p:sp>
        <p:nvSpPr>
          <p:cNvPr id="8" name="Content Placeholder 7"/>
          <p:cNvSpPr>
            <a:spLocks noGrp="1"/>
          </p:cNvSpPr>
          <p:nvPr>
            <p:ph idx="1"/>
          </p:nvPr>
        </p:nvSpPr>
        <p:spPr>
          <a:xfrm>
            <a:off x="290985" y="4345096"/>
            <a:ext cx="8306223" cy="2099388"/>
          </a:xfrm>
        </p:spPr>
        <p:txBody>
          <a:bodyPr/>
          <a:lstStyle/>
          <a:p>
            <a:r>
              <a:rPr lang="en-US" dirty="0"/>
              <a:t>What Happened?</a:t>
            </a:r>
          </a:p>
          <a:p>
            <a:pPr lvl="1"/>
            <a:r>
              <a:rPr lang="en-US" dirty="0"/>
              <a:t>Old: Reduce voltage as we reduced transistor size</a:t>
            </a:r>
          </a:p>
          <a:p>
            <a:pPr lvl="1"/>
            <a:r>
              <a:rPr lang="en-US" dirty="0"/>
              <a:t>New: Can’t drop voltage below ~1V</a:t>
            </a:r>
          </a:p>
          <a:p>
            <a:pPr lvl="1"/>
            <a:r>
              <a:rPr lang="en-US" dirty="0"/>
              <a:t>Reached limit of power / chip in 2004</a:t>
            </a:r>
          </a:p>
          <a:p>
            <a:pPr lvl="1"/>
            <a:r>
              <a:rPr lang="en-US" dirty="0"/>
              <a:t>More logic on chip (Moore’s Law), but can’t make them run faster</a:t>
            </a:r>
          </a:p>
          <a:p>
            <a:pPr lvl="2"/>
            <a:r>
              <a:rPr lang="en-US" dirty="0"/>
              <a:t>Response has been to increase cores / chip</a:t>
            </a:r>
          </a:p>
        </p:txBody>
      </p:sp>
      <p:pic>
        <p:nvPicPr>
          <p:cNvPr id="9" name="Picture 8"/>
          <p:cNvPicPr>
            <a:picLocks noChangeAspect="1"/>
          </p:cNvPicPr>
          <p:nvPr/>
        </p:nvPicPr>
        <p:blipFill>
          <a:blip r:embed="rId2"/>
          <a:stretch>
            <a:fillRect/>
          </a:stretch>
        </p:blipFill>
        <p:spPr>
          <a:xfrm>
            <a:off x="2282888" y="1138759"/>
            <a:ext cx="4512325" cy="3129996"/>
          </a:xfrm>
          <a:prstGeom prst="rect">
            <a:avLst/>
          </a:prstGeom>
        </p:spPr>
      </p:pic>
    </p:spTree>
    <p:extLst>
      <p:ext uri="{BB962C8B-B14F-4D97-AF65-F5344CB8AC3E}">
        <p14:creationId xmlns:p14="http://schemas.microsoft.com/office/powerpoint/2010/main" val="2907266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AD90-FE85-AD9F-764B-22A4D6BC32D5}"/>
              </a:ext>
            </a:extLst>
          </p:cNvPr>
          <p:cNvSpPr>
            <a:spLocks noGrp="1"/>
          </p:cNvSpPr>
          <p:nvPr>
            <p:ph type="title"/>
          </p:nvPr>
        </p:nvSpPr>
        <p:spPr/>
        <p:txBody>
          <a:bodyPr/>
          <a:lstStyle/>
          <a:p>
            <a:r>
              <a:rPr lang="en-US" dirty="0"/>
              <a:t>End of Easy Gains – Fun Times Ahead</a:t>
            </a:r>
          </a:p>
        </p:txBody>
      </p:sp>
      <p:sp>
        <p:nvSpPr>
          <p:cNvPr id="3" name="Content Placeholder 2">
            <a:extLst>
              <a:ext uri="{FF2B5EF4-FFF2-40B4-BE49-F238E27FC236}">
                <a16:creationId xmlns:a16="http://schemas.microsoft.com/office/drawing/2014/main" id="{E2750E1F-4F32-F18D-70C1-B30FA6A962CE}"/>
              </a:ext>
            </a:extLst>
          </p:cNvPr>
          <p:cNvSpPr>
            <a:spLocks noGrp="1"/>
          </p:cNvSpPr>
          <p:nvPr>
            <p:ph idx="1"/>
          </p:nvPr>
        </p:nvSpPr>
        <p:spPr/>
        <p:txBody>
          <a:bodyPr/>
          <a:lstStyle/>
          <a:p>
            <a:r>
              <a:rPr lang="en-US" dirty="0"/>
              <a:t>We can’t just crank up the clock</a:t>
            </a:r>
          </a:p>
          <a:p>
            <a:r>
              <a:rPr lang="en-US" dirty="0"/>
              <a:t>We won’t be able to infinitely add cores</a:t>
            </a:r>
          </a:p>
          <a:p>
            <a:r>
              <a:rPr lang="en-US" dirty="0"/>
              <a:t>We </a:t>
            </a:r>
            <a:r>
              <a:rPr lang="en-US" i="1" dirty="0"/>
              <a:t>want</a:t>
            </a:r>
            <a:r>
              <a:rPr lang="en-US" dirty="0"/>
              <a:t> to keep improving perf/$, perf/W, etc.</a:t>
            </a:r>
          </a:p>
          <a:p>
            <a:r>
              <a:rPr lang="en-US" dirty="0"/>
              <a:t>But we’re going to have to be even more clever at all layers of the computation stack…</a:t>
            </a:r>
          </a:p>
        </p:txBody>
      </p:sp>
    </p:spTree>
    <p:extLst>
      <p:ext uri="{BB962C8B-B14F-4D97-AF65-F5344CB8AC3E}">
        <p14:creationId xmlns:p14="http://schemas.microsoft.com/office/powerpoint/2010/main" val="1639599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Samsung V-</a:t>
            </a:r>
            <a:r>
              <a:rPr lang="en-US" dirty="0" err="1"/>
              <a:t>Nand</a:t>
            </a:r>
            <a:r>
              <a:rPr lang="en-US" dirty="0"/>
              <a:t> Flash Example</a:t>
            </a:r>
          </a:p>
        </p:txBody>
      </p:sp>
      <p:sp>
        <p:nvSpPr>
          <p:cNvPr id="3" name="Content Placeholder 2"/>
          <p:cNvSpPr>
            <a:spLocks noGrp="1"/>
          </p:cNvSpPr>
          <p:nvPr>
            <p:ph idx="1"/>
          </p:nvPr>
        </p:nvSpPr>
        <p:spPr>
          <a:xfrm>
            <a:off x="290985" y="4574120"/>
            <a:ext cx="8306223" cy="1870364"/>
          </a:xfrm>
        </p:spPr>
        <p:txBody>
          <a:bodyPr/>
          <a:lstStyle/>
          <a:p>
            <a:pPr lvl="1"/>
            <a:r>
              <a:rPr lang="en-US" dirty="0"/>
              <a:t>Build up layers of </a:t>
            </a:r>
            <a:r>
              <a:rPr lang="en-US" dirty="0" err="1"/>
              <a:t>unpatterned</a:t>
            </a:r>
            <a:r>
              <a:rPr lang="en-US" dirty="0"/>
              <a:t> material</a:t>
            </a:r>
          </a:p>
          <a:p>
            <a:pPr lvl="1"/>
            <a:r>
              <a:rPr lang="en-US" dirty="0"/>
              <a:t>Then use lithography to slice, drill, etch, and deposit material across all layers</a:t>
            </a:r>
          </a:p>
          <a:p>
            <a:pPr lvl="1"/>
            <a:r>
              <a:rPr lang="en-US" dirty="0"/>
              <a:t>~30 total masking steps</a:t>
            </a:r>
          </a:p>
          <a:p>
            <a:pPr lvl="1"/>
            <a:r>
              <a:rPr lang="en-US" dirty="0"/>
              <a:t>Up to 48 layers of memory cells</a:t>
            </a:r>
          </a:p>
          <a:p>
            <a:pPr lvl="1"/>
            <a:r>
              <a:rPr lang="en-US" dirty="0"/>
              <a:t>Exploits particular structure of flash memory circuits</a:t>
            </a:r>
          </a:p>
        </p:txBody>
      </p:sp>
      <p:pic>
        <p:nvPicPr>
          <p:cNvPr id="4" name="Picture 3" descr="samsung-vnand-x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986" y="1291441"/>
            <a:ext cx="3569328" cy="2652863"/>
          </a:xfrm>
          <a:prstGeom prst="rect">
            <a:avLst/>
          </a:prstGeom>
        </p:spPr>
      </p:pic>
      <p:pic>
        <p:nvPicPr>
          <p:cNvPr id="5" name="Picture 4" descr="samsung-vn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01" y="1138826"/>
            <a:ext cx="3471922" cy="3185785"/>
          </a:xfrm>
          <a:prstGeom prst="rect">
            <a:avLst/>
          </a:prstGeom>
        </p:spPr>
      </p:pic>
    </p:spTree>
    <p:extLst>
      <p:ext uri="{BB962C8B-B14F-4D97-AF65-F5344CB8AC3E}">
        <p14:creationId xmlns:p14="http://schemas.microsoft.com/office/powerpoint/2010/main" val="1166375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97E8A-9638-9113-C056-49D991A06A1B}"/>
              </a:ext>
            </a:extLst>
          </p:cNvPr>
          <p:cNvSpPr>
            <a:spLocks noGrp="1"/>
          </p:cNvSpPr>
          <p:nvPr>
            <p:ph type="title"/>
          </p:nvPr>
        </p:nvSpPr>
        <p:spPr/>
        <p:txBody>
          <a:bodyPr/>
          <a:lstStyle/>
          <a:p>
            <a:r>
              <a:rPr lang="en-US" dirty="0"/>
              <a:t>Putting Parallelism on the Programmer</a:t>
            </a:r>
          </a:p>
        </p:txBody>
      </p:sp>
      <p:sp>
        <p:nvSpPr>
          <p:cNvPr id="3" name="Content Placeholder 2">
            <a:extLst>
              <a:ext uri="{FF2B5EF4-FFF2-40B4-BE49-F238E27FC236}">
                <a16:creationId xmlns:a16="http://schemas.microsoft.com/office/drawing/2014/main" id="{74BAE0F0-2AB8-B6E7-D672-282FDBD6A3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57E11D9-7A88-FE1F-657D-678E566DFFE9}"/>
              </a:ext>
            </a:extLst>
          </p:cNvPr>
          <p:cNvPicPr>
            <a:picLocks noChangeAspect="1"/>
          </p:cNvPicPr>
          <p:nvPr/>
        </p:nvPicPr>
        <p:blipFill>
          <a:blip r:embed="rId2"/>
          <a:stretch>
            <a:fillRect/>
          </a:stretch>
        </p:blipFill>
        <p:spPr>
          <a:xfrm>
            <a:off x="0" y="1362141"/>
            <a:ext cx="9144000" cy="5085067"/>
          </a:xfrm>
          <a:prstGeom prst="rect">
            <a:avLst/>
          </a:prstGeom>
        </p:spPr>
      </p:pic>
    </p:spTree>
    <p:extLst>
      <p:ext uri="{BB962C8B-B14F-4D97-AF65-F5344CB8AC3E}">
        <p14:creationId xmlns:p14="http://schemas.microsoft.com/office/powerpoint/2010/main" val="3155694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DD1F-189B-85B7-28B5-39B99D730C1A}"/>
              </a:ext>
            </a:extLst>
          </p:cNvPr>
          <p:cNvSpPr>
            <a:spLocks noGrp="1"/>
          </p:cNvSpPr>
          <p:nvPr>
            <p:ph type="title"/>
          </p:nvPr>
        </p:nvSpPr>
        <p:spPr/>
        <p:txBody>
          <a:bodyPr/>
          <a:lstStyle/>
          <a:p>
            <a:r>
              <a:rPr lang="en-US" dirty="0"/>
              <a:t>A lot of parallelism…</a:t>
            </a:r>
          </a:p>
        </p:txBody>
      </p:sp>
      <p:pic>
        <p:nvPicPr>
          <p:cNvPr id="5122" name="Picture 2" descr="3090 &amp; 3090 Ti Graphics Cards | NVIDIA GeForce">
            <a:extLst>
              <a:ext uri="{FF2B5EF4-FFF2-40B4-BE49-F238E27FC236}">
                <a16:creationId xmlns:a16="http://schemas.microsoft.com/office/drawing/2014/main" id="{3D457B1D-2C7C-B1C1-E777-6F1876014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641158"/>
            <a:ext cx="9144000" cy="4122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1F66D7-5B6E-62DD-F2D4-C529733F5ECA}"/>
              </a:ext>
            </a:extLst>
          </p:cNvPr>
          <p:cNvSpPr txBox="1"/>
          <p:nvPr/>
        </p:nvSpPr>
        <p:spPr>
          <a:xfrm>
            <a:off x="754380" y="6052990"/>
            <a:ext cx="5269230" cy="369332"/>
          </a:xfrm>
          <a:prstGeom prst="rect">
            <a:avLst/>
          </a:prstGeom>
          <a:noFill/>
        </p:spPr>
        <p:txBody>
          <a:bodyPr wrap="square" rtlCol="0">
            <a:spAutoFit/>
          </a:bodyPr>
          <a:lstStyle/>
          <a:p>
            <a:r>
              <a:rPr lang="en-US" sz="1800" dirty="0">
                <a:latin typeface="Calibri" pitchFamily="34" charset="0"/>
              </a:rPr>
              <a:t>At 350W, a lot of power, too</a:t>
            </a:r>
          </a:p>
        </p:txBody>
      </p:sp>
    </p:spTree>
    <p:extLst>
      <p:ext uri="{BB962C8B-B14F-4D97-AF65-F5344CB8AC3E}">
        <p14:creationId xmlns:p14="http://schemas.microsoft.com/office/powerpoint/2010/main" val="3333234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222559" y="1520466"/>
            <a:ext cx="3866170" cy="2900972"/>
          </a:xfrm>
          <a:prstGeom prst="rect">
            <a:avLst/>
          </a:prstGeom>
          <a:noFill/>
          <a:ln w="19050">
            <a:noFill/>
            <a:miter lim="800000"/>
            <a:headEnd/>
            <a:tailEnd type="none" w="lg" len="med"/>
          </a:ln>
        </p:spPr>
      </p:pic>
      <p:sp>
        <p:nvSpPr>
          <p:cNvPr id="524291" name="Rectangle 3"/>
          <p:cNvSpPr>
            <a:spLocks noGrp="1" noChangeArrowheads="1"/>
          </p:cNvSpPr>
          <p:nvPr>
            <p:ph type="title"/>
          </p:nvPr>
        </p:nvSpPr>
        <p:spPr/>
        <p:txBody>
          <a:bodyPr/>
          <a:lstStyle/>
          <a:p>
            <a:pPr eaLnBrk="1" hangingPunct="1">
              <a:defRPr/>
            </a:pPr>
            <a:r>
              <a:rPr lang="en-US" dirty="0"/>
              <a:t>Google Data Centers</a:t>
            </a:r>
          </a:p>
        </p:txBody>
      </p:sp>
      <p:sp>
        <p:nvSpPr>
          <p:cNvPr id="524292" name="Rectangle 4"/>
          <p:cNvSpPr>
            <a:spLocks noGrp="1" noChangeArrowheads="1"/>
          </p:cNvSpPr>
          <p:nvPr>
            <p:ph sz="half" idx="1"/>
          </p:nvPr>
        </p:nvSpPr>
        <p:spPr>
          <a:xfrm>
            <a:off x="290917" y="4497779"/>
            <a:ext cx="4076011" cy="1946705"/>
          </a:xfrm>
        </p:spPr>
        <p:txBody>
          <a:bodyPr/>
          <a:lstStyle/>
          <a:p>
            <a:pPr marL="0" indent="0">
              <a:defRPr/>
            </a:pPr>
            <a:r>
              <a:rPr lang="en-US" sz="2400" dirty="0" err="1"/>
              <a:t>Dalles</a:t>
            </a:r>
            <a:r>
              <a:rPr lang="en-US" sz="2400" dirty="0"/>
              <a:t>, Oregon</a:t>
            </a:r>
          </a:p>
          <a:p>
            <a:pPr marL="227382" lvl="1" indent="-227382">
              <a:defRPr/>
            </a:pPr>
            <a:r>
              <a:rPr lang="en-US" sz="2000" dirty="0"/>
              <a:t>Hydroelectric power @ 2¢ / KW Hr</a:t>
            </a:r>
          </a:p>
          <a:p>
            <a:pPr marL="227382" lvl="1" indent="-227382">
              <a:defRPr/>
            </a:pPr>
            <a:r>
              <a:rPr lang="en-US" sz="2000" dirty="0"/>
              <a:t>50 Megawatts</a:t>
            </a:r>
          </a:p>
          <a:p>
            <a:pPr marL="227382" lvl="2" indent="-227382">
              <a:defRPr/>
            </a:pPr>
            <a:r>
              <a:rPr lang="en-US" sz="1800" dirty="0"/>
              <a:t>Enough to power 60,000 homes</a:t>
            </a:r>
          </a:p>
        </p:txBody>
      </p:sp>
      <p:sp>
        <p:nvSpPr>
          <p:cNvPr id="18437" name="Content Placeholder 5"/>
          <p:cNvSpPr>
            <a:spLocks noGrp="1"/>
          </p:cNvSpPr>
          <p:nvPr>
            <p:ph sz="half" idx="2"/>
          </p:nvPr>
        </p:nvSpPr>
        <p:spPr>
          <a:xfrm>
            <a:off x="4519608" y="4726803"/>
            <a:ext cx="4077600" cy="1717681"/>
          </a:xfrm>
        </p:spPr>
        <p:txBody>
          <a:bodyPr/>
          <a:lstStyle/>
          <a:p>
            <a:pPr marL="227382" lvl="1" indent="-227382"/>
            <a:r>
              <a:rPr lang="en-US" sz="2000" dirty="0"/>
              <a:t>Engineered for low cost, modularity &amp; power efficiency</a:t>
            </a:r>
          </a:p>
          <a:p>
            <a:pPr marL="227382" lvl="1" indent="-227382"/>
            <a:r>
              <a:rPr lang="en-US" sz="2000" dirty="0"/>
              <a:t>Container: 1160 server nodes, 250KW</a:t>
            </a:r>
          </a:p>
        </p:txBody>
      </p:sp>
      <p:pic>
        <p:nvPicPr>
          <p:cNvPr id="18438" name="Picture 5"/>
          <p:cNvPicPr>
            <a:picLocks noChangeAspect="1" noChangeArrowheads="1"/>
          </p:cNvPicPr>
          <p:nvPr/>
        </p:nvPicPr>
        <p:blipFill>
          <a:blip r:embed="rId4"/>
          <a:srcRect/>
          <a:stretch>
            <a:fillRect/>
          </a:stretch>
        </p:blipFill>
        <p:spPr bwMode="auto">
          <a:xfrm>
            <a:off x="4724612" y="1902172"/>
            <a:ext cx="3723096" cy="2043723"/>
          </a:xfrm>
          <a:prstGeom prst="rect">
            <a:avLst/>
          </a:prstGeom>
          <a:noFill/>
          <a:ln w="19050">
            <a:noFill/>
            <a:miter lim="800000"/>
            <a:headEnd/>
            <a:tailEnd type="none" w="lg" len="med"/>
          </a:ln>
        </p:spPr>
      </p:pic>
    </p:spTree>
    <p:extLst>
      <p:ext uri="{BB962C8B-B14F-4D97-AF65-F5344CB8AC3E}">
        <p14:creationId xmlns:p14="http://schemas.microsoft.com/office/powerpoint/2010/main" val="2783697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 name="Shape 1396"/>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xmlns=""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38</a:t>
            </a:fld>
            <a:endParaRPr/>
          </a:p>
        </p:txBody>
      </p:sp>
      <p:sp>
        <p:nvSpPr>
          <p:cNvPr id="1397" name="Shape 1397"/>
          <p:cNvSpPr>
            <a:spLocks noGrp="1"/>
          </p:cNvSpPr>
          <p:nvPr>
            <p:ph type="title"/>
          </p:nvPr>
        </p:nvSpPr>
        <p:spPr>
          <a:xfrm>
            <a:off x="405376" y="248176"/>
            <a:ext cx="8716368" cy="780911"/>
          </a:xfrm>
          <a:prstGeom prst="rect">
            <a:avLst/>
          </a:prstGeom>
        </p:spPr>
        <p:txBody>
          <a:bodyPr/>
          <a:lstStyle/>
          <a:p>
            <a:r>
              <a:t>Cluster Programming Model</a:t>
            </a:r>
          </a:p>
        </p:txBody>
      </p:sp>
      <p:sp>
        <p:nvSpPr>
          <p:cNvPr id="1398" name="Shape 1398"/>
          <p:cNvSpPr>
            <a:spLocks noGrp="1"/>
          </p:cNvSpPr>
          <p:nvPr>
            <p:ph type="body" sz="half" idx="1"/>
          </p:nvPr>
        </p:nvSpPr>
        <p:spPr>
          <a:xfrm>
            <a:off x="290984" y="1367851"/>
            <a:ext cx="4281085" cy="5076702"/>
          </a:xfrm>
          <a:prstGeom prst="rect">
            <a:avLst/>
          </a:prstGeom>
        </p:spPr>
        <p:txBody>
          <a:bodyPr/>
          <a:lstStyle/>
          <a:p>
            <a:pPr marL="738976" lvl="1" indent="-243167">
              <a:spcBef>
                <a:spcPts val="501"/>
              </a:spcBef>
              <a:buClr>
                <a:srgbClr val="660033"/>
              </a:buClr>
              <a:buFont typeface="Wingdings"/>
              <a:defRPr sz="1800">
                <a:solidFill>
                  <a:srgbClr val="000066"/>
                </a:solidFill>
                <a:effectLst/>
              </a:defRPr>
            </a:pPr>
            <a:r>
              <a:t>Application programs written in terms of high-level operations on data</a:t>
            </a:r>
          </a:p>
          <a:p>
            <a:pPr marL="738976" lvl="1" indent="-243167">
              <a:spcBef>
                <a:spcPts val="501"/>
              </a:spcBef>
              <a:buClr>
                <a:srgbClr val="660033"/>
              </a:buClr>
              <a:buFont typeface="Wingdings"/>
              <a:defRPr sz="1800">
                <a:solidFill>
                  <a:srgbClr val="000066"/>
                </a:solidFill>
                <a:effectLst/>
              </a:defRPr>
            </a:pPr>
            <a:r>
              <a:t>Runtime system controls scheduling, load balancing, …</a:t>
            </a:r>
          </a:p>
          <a:p>
            <a:pPr>
              <a:spcBef>
                <a:spcPts val="1302"/>
              </a:spcBef>
              <a:defRPr sz="2200"/>
            </a:pPr>
            <a:r>
              <a:t>Scaling Challenges</a:t>
            </a:r>
          </a:p>
          <a:p>
            <a:pPr marL="738976" lvl="1" indent="-243167">
              <a:spcBef>
                <a:spcPts val="501"/>
              </a:spcBef>
              <a:buClr>
                <a:srgbClr val="660033"/>
              </a:buClr>
              <a:buFont typeface="Wingdings"/>
              <a:defRPr sz="1800">
                <a:solidFill>
                  <a:srgbClr val="000066"/>
                </a:solidFill>
                <a:effectLst/>
              </a:defRPr>
            </a:pPr>
            <a:r>
              <a:t>Centralized scheduler forms bottleneck</a:t>
            </a:r>
          </a:p>
          <a:p>
            <a:pPr marL="738976" lvl="1" indent="-243167">
              <a:spcBef>
                <a:spcPts val="501"/>
              </a:spcBef>
              <a:buClr>
                <a:srgbClr val="660033"/>
              </a:buClr>
              <a:buFont typeface="Wingdings"/>
              <a:defRPr sz="1800">
                <a:solidFill>
                  <a:srgbClr val="000066"/>
                </a:solidFill>
                <a:effectLst/>
              </a:defRPr>
            </a:pPr>
            <a:r>
              <a:t>Copying to/from disk very costly</a:t>
            </a:r>
          </a:p>
          <a:p>
            <a:pPr marL="738976" lvl="1" indent="-243167">
              <a:spcBef>
                <a:spcPts val="501"/>
              </a:spcBef>
              <a:buClr>
                <a:srgbClr val="660033"/>
              </a:buClr>
              <a:buFont typeface="Wingdings"/>
              <a:defRPr sz="1800">
                <a:solidFill>
                  <a:srgbClr val="000066"/>
                </a:solidFill>
                <a:effectLst/>
              </a:defRPr>
            </a:pPr>
            <a:r>
              <a:t>Hard to limit data movement</a:t>
            </a:r>
          </a:p>
          <a:p>
            <a:pPr marL="1138465" lvl="2" indent="-236855">
              <a:lnSpc>
                <a:spcPct val="107000"/>
              </a:lnSpc>
              <a:spcBef>
                <a:spcPts val="100"/>
              </a:spcBef>
              <a:buClr>
                <a:srgbClr val="005400"/>
              </a:buClr>
              <a:buFont typeface="Wingdings"/>
              <a:defRPr sz="1600" b="0">
                <a:solidFill>
                  <a:srgbClr val="000099"/>
                </a:solidFill>
                <a:effectLst/>
              </a:defRPr>
            </a:pPr>
            <a:r>
              <a:t>Significant performance factor</a:t>
            </a:r>
          </a:p>
        </p:txBody>
      </p:sp>
      <p:sp>
        <p:nvSpPr>
          <p:cNvPr id="1399" name="Shape 1399"/>
          <p:cNvSpPr/>
          <p:nvPr/>
        </p:nvSpPr>
        <p:spPr>
          <a:xfrm>
            <a:off x="6708567" y="2600379"/>
            <a:ext cx="1526120" cy="76342"/>
          </a:xfrm>
          <a:prstGeom prst="rect">
            <a:avLst/>
          </a:prstGeom>
          <a:solidFill>
            <a:srgbClr val="990000"/>
          </a:solidFill>
          <a:ln w="19050">
            <a:noFill/>
            <a:miter/>
          </a:ln>
        </p:spPr>
        <p:txBody>
          <a:bodyPr lIns="45466" tIns="45467" rIns="45466" bIns="45467" anchor="ctr"/>
          <a:lstStyle/>
          <a:p>
            <a:pPr>
              <a:defRPr>
                <a:latin typeface="Arial"/>
                <a:ea typeface="Arial"/>
                <a:cs typeface="Arial"/>
                <a:sym typeface="Arial"/>
              </a:defRPr>
            </a:pPr>
            <a:endParaRPr/>
          </a:p>
        </p:txBody>
      </p:sp>
      <p:grpSp>
        <p:nvGrpSpPr>
          <p:cNvPr id="1402" name="Group 1402"/>
          <p:cNvGrpSpPr/>
          <p:nvPr/>
        </p:nvGrpSpPr>
        <p:grpSpPr>
          <a:xfrm>
            <a:off x="6784941" y="3592814"/>
            <a:ext cx="1416431" cy="523259"/>
            <a:chOff x="0" y="-1"/>
            <a:chExt cx="1414463" cy="522289"/>
          </a:xfrm>
        </p:grpSpPr>
        <p:sp>
          <p:nvSpPr>
            <p:cNvPr id="1400" name="Shape 1400"/>
            <p:cNvSpPr/>
            <p:nvPr/>
          </p:nvSpPr>
          <p:spPr>
            <a:xfrm>
              <a:off x="0" y="-1"/>
              <a:ext cx="1414463" cy="522289"/>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1" name="Shape 1401"/>
            <p:cNvSpPr/>
            <p:nvPr/>
          </p:nvSpPr>
          <p:spPr>
            <a:xfrm>
              <a:off x="194203" y="92182"/>
              <a:ext cx="102605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Hardware</a:t>
              </a:r>
            </a:p>
          </p:txBody>
        </p:sp>
      </p:grpSp>
      <p:sp>
        <p:nvSpPr>
          <p:cNvPr id="1403" name="Shape 1403"/>
          <p:cNvSpPr/>
          <p:nvPr/>
        </p:nvSpPr>
        <p:spPr>
          <a:xfrm>
            <a:off x="4688779" y="2341203"/>
            <a:ext cx="1943550" cy="52335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algn="r">
              <a:defRPr sz="1400">
                <a:latin typeface="Arial"/>
                <a:ea typeface="Arial"/>
                <a:cs typeface="Arial"/>
                <a:sym typeface="Arial"/>
              </a:defRPr>
            </a:pPr>
            <a:r>
              <a:t>Machine-Independent</a:t>
            </a:r>
          </a:p>
          <a:p>
            <a:pPr algn="r">
              <a:defRPr sz="1400">
                <a:latin typeface="Arial"/>
                <a:ea typeface="Arial"/>
                <a:cs typeface="Arial"/>
                <a:sym typeface="Arial"/>
              </a:defRPr>
            </a:pPr>
            <a:r>
              <a:t>Programming Model</a:t>
            </a:r>
          </a:p>
        </p:txBody>
      </p:sp>
      <p:grpSp>
        <p:nvGrpSpPr>
          <p:cNvPr id="1406" name="Group 1406"/>
          <p:cNvGrpSpPr/>
          <p:nvPr/>
        </p:nvGrpSpPr>
        <p:grpSpPr>
          <a:xfrm>
            <a:off x="6937553" y="2829402"/>
            <a:ext cx="1166846" cy="675942"/>
            <a:chOff x="0" y="-1"/>
            <a:chExt cx="1165225" cy="674689"/>
          </a:xfrm>
        </p:grpSpPr>
        <p:sp>
          <p:nvSpPr>
            <p:cNvPr id="1404" name="Shape 1404"/>
            <p:cNvSpPr/>
            <p:nvPr/>
          </p:nvSpPr>
          <p:spPr>
            <a:xfrm>
              <a:off x="0" y="-1"/>
              <a:ext cx="1165225" cy="674689"/>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5" name="Shape 1405"/>
            <p:cNvSpPr/>
            <p:nvPr/>
          </p:nvSpPr>
          <p:spPr>
            <a:xfrm>
              <a:off x="126712" y="45500"/>
              <a:ext cx="911800" cy="5836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rPr dirty="0"/>
                <a:t>Runtime</a:t>
              </a:r>
            </a:p>
            <a:p>
              <a:pPr algn="ctr">
                <a:defRPr sz="1600">
                  <a:latin typeface="Arial"/>
                  <a:ea typeface="Arial"/>
                  <a:cs typeface="Arial"/>
                  <a:sym typeface="Arial"/>
                </a:defRPr>
              </a:pPr>
              <a:r>
                <a:rPr dirty="0"/>
                <a:t>System</a:t>
              </a:r>
            </a:p>
          </p:txBody>
        </p:sp>
      </p:grpSp>
      <p:grpSp>
        <p:nvGrpSpPr>
          <p:cNvPr id="1409" name="Group 1409"/>
          <p:cNvGrpSpPr/>
          <p:nvPr/>
        </p:nvGrpSpPr>
        <p:grpSpPr>
          <a:xfrm>
            <a:off x="6708635" y="1718799"/>
            <a:ext cx="1416431" cy="584773"/>
            <a:chOff x="0" y="-30701"/>
            <a:chExt cx="1414463" cy="583689"/>
          </a:xfrm>
        </p:grpSpPr>
        <p:sp>
          <p:nvSpPr>
            <p:cNvPr id="1407" name="Shape 1407"/>
            <p:cNvSpPr/>
            <p:nvPr/>
          </p:nvSpPr>
          <p:spPr>
            <a:xfrm>
              <a:off x="0" y="0"/>
              <a:ext cx="1414463" cy="522288"/>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8" name="Shape 1408"/>
            <p:cNvSpPr/>
            <p:nvPr/>
          </p:nvSpPr>
          <p:spPr>
            <a:xfrm>
              <a:off x="103360" y="-30701"/>
              <a:ext cx="1207744" cy="5836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t>Application</a:t>
              </a:r>
            </a:p>
            <a:p>
              <a:pPr algn="ctr">
                <a:defRPr sz="1600">
                  <a:latin typeface="Arial"/>
                  <a:ea typeface="Arial"/>
                  <a:cs typeface="Arial"/>
                  <a:sym typeface="Arial"/>
                </a:defRPr>
              </a:pPr>
              <a:r>
                <a:t>Programs</a:t>
              </a:r>
            </a:p>
          </p:txBody>
        </p:sp>
      </p:grpSp>
      <p:sp>
        <p:nvSpPr>
          <p:cNvPr id="1410" name="Shape 1410"/>
          <p:cNvSpPr/>
          <p:nvPr/>
        </p:nvSpPr>
        <p:spPr>
          <a:xfrm>
            <a:off x="7548001" y="2283878"/>
            <a:ext cx="1" cy="316500"/>
          </a:xfrm>
          <a:prstGeom prst="line">
            <a:avLst/>
          </a:prstGeom>
          <a:ln w="38100">
            <a:solidFill>
              <a:srgbClr val="003300"/>
            </a:solidFill>
            <a:headEnd type="triangle"/>
            <a:tailEnd type="triangle"/>
          </a:ln>
        </p:spPr>
        <p:txBody>
          <a:bodyPr lIns="45466" tIns="45467" rIns="45466" bIns="45467" anchor="ctr"/>
          <a:lstStyle/>
          <a:p>
            <a:endParaRPr/>
          </a:p>
        </p:txBody>
      </p:sp>
    </p:spTree>
    <p:extLst>
      <p:ext uri="{BB962C8B-B14F-4D97-AF65-F5344CB8AC3E}">
        <p14:creationId xmlns:p14="http://schemas.microsoft.com/office/powerpoint/2010/main" val="407531105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813" y="357909"/>
            <a:ext cx="3586381" cy="780909"/>
          </a:xfrm>
        </p:spPr>
        <p:txBody>
          <a:bodyPr/>
          <a:lstStyle/>
          <a:p>
            <a:pPr algn="r"/>
            <a:r>
              <a:rPr lang="en-US" dirty="0"/>
              <a:t>Computing Landscape Trends</a:t>
            </a:r>
          </a:p>
        </p:txBody>
      </p:sp>
      <p:sp>
        <p:nvSpPr>
          <p:cNvPr id="8" name="TextBox 7"/>
          <p:cNvSpPr txBox="1"/>
          <p:nvPr/>
        </p:nvSpPr>
        <p:spPr>
          <a:xfrm>
            <a:off x="4485230" y="6500706"/>
            <a:ext cx="283951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Computational Intensity</a:t>
            </a:r>
          </a:p>
        </p:txBody>
      </p:sp>
      <p:sp>
        <p:nvSpPr>
          <p:cNvPr id="9" name="TextBox 8"/>
          <p:cNvSpPr txBox="1"/>
          <p:nvPr/>
        </p:nvSpPr>
        <p:spPr>
          <a:xfrm>
            <a:off x="1626037" y="1453335"/>
            <a:ext cx="1711502" cy="595687"/>
          </a:xfrm>
          <a:prstGeom prst="rect">
            <a:avLst/>
          </a:prstGeom>
          <a:noFill/>
        </p:spPr>
        <p:txBody>
          <a:bodyPr wrap="none" lIns="91033" tIns="45507" rIns="91033" bIns="45507" rtlCol="0">
            <a:spAutoFit/>
          </a:bodyPr>
          <a:lstStyle/>
          <a:p>
            <a:pPr algn="ctr">
              <a:lnSpc>
                <a:spcPct val="90000"/>
              </a:lnSpc>
            </a:pPr>
            <a:r>
              <a:rPr lang="en-US" sz="1800" dirty="0">
                <a:solidFill>
                  <a:srgbClr val="000066"/>
                </a:solidFill>
                <a:latin typeface="Arial" charset="0"/>
              </a:rPr>
              <a:t>Internet-Scale</a:t>
            </a:r>
          </a:p>
          <a:p>
            <a:pPr algn="ctr">
              <a:lnSpc>
                <a:spcPct val="90000"/>
              </a:lnSpc>
            </a:pPr>
            <a:r>
              <a:rPr lang="en-US" sz="1800" dirty="0">
                <a:solidFill>
                  <a:srgbClr val="000066"/>
                </a:solidFill>
                <a:latin typeface="Arial" charset="0"/>
              </a:rPr>
              <a:t> Computing</a:t>
            </a:r>
          </a:p>
        </p:txBody>
      </p:sp>
      <p:cxnSp>
        <p:nvCxnSpPr>
          <p:cNvPr id="10" name="Straight Arrow Connector 9"/>
          <p:cNvCxnSpPr/>
          <p:nvPr/>
        </p:nvCxnSpPr>
        <p:spPr>
          <a:xfrm flipV="1">
            <a:off x="939712" y="554406"/>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80857">
            <a:off x="1280683" y="1152236"/>
            <a:ext cx="2491787" cy="1290192"/>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lIns="91033" tIns="45507" rIns="91033" bIns="45507" rtlCol="0" anchor="ctr"/>
          <a:lstStyle/>
          <a:p>
            <a:pPr algn="ctr">
              <a:lnSpc>
                <a:spcPct val="90000"/>
              </a:lnSpc>
            </a:pPr>
            <a:endParaRPr lang="en-US" sz="1200" dirty="0">
              <a:solidFill>
                <a:srgbClr val="0000FF"/>
              </a:solidFill>
              <a:latin typeface="Helvetica"/>
            </a:endParaRPr>
          </a:p>
        </p:txBody>
      </p:sp>
      <p:sp>
        <p:nvSpPr>
          <p:cNvPr id="16" name="TextBox 15"/>
          <p:cNvSpPr txBox="1"/>
          <p:nvPr/>
        </p:nvSpPr>
        <p:spPr>
          <a:xfrm rot="16200000">
            <a:off x="-149147" y="1150553"/>
            <a:ext cx="172382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Data Intensity</a:t>
            </a:r>
          </a:p>
        </p:txBody>
      </p:sp>
      <p:cxnSp>
        <p:nvCxnSpPr>
          <p:cNvPr id="18" name="Straight Arrow Connector 17"/>
          <p:cNvCxnSpPr/>
          <p:nvPr/>
        </p:nvCxnSpPr>
        <p:spPr>
          <a:xfrm rot="5400000" flipV="1">
            <a:off x="3922559" y="3545950"/>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30209" y="528088"/>
            <a:ext cx="2342732" cy="346891"/>
          </a:xfrm>
          <a:prstGeom prst="rect">
            <a:avLst/>
          </a:prstGeom>
          <a:noFill/>
        </p:spPr>
        <p:txBody>
          <a:bodyPr wrap="none" lIns="91033" tIns="45507" rIns="91033" bIns="45507" rtlCol="0">
            <a:spAutoFit/>
          </a:bodyPr>
          <a:lstStyle/>
          <a:p>
            <a:pPr>
              <a:lnSpc>
                <a:spcPct val="90000"/>
              </a:lnSpc>
            </a:pPr>
            <a:r>
              <a:rPr lang="en-US" sz="1800" dirty="0">
                <a:solidFill>
                  <a:srgbClr val="800000"/>
                </a:solidFill>
                <a:latin typeface="Arial" charset="0"/>
              </a:rPr>
              <a:t>Google Data Center</a:t>
            </a:r>
          </a:p>
        </p:txBody>
      </p:sp>
      <p:sp>
        <p:nvSpPr>
          <p:cNvPr id="2" name="Right Arrow 1"/>
          <p:cNvSpPr/>
          <p:nvPr/>
        </p:nvSpPr>
        <p:spPr bwMode="auto">
          <a:xfrm>
            <a:off x="3810001" y="1674114"/>
            <a:ext cx="1219200" cy="688086"/>
          </a:xfrm>
          <a:prstGeom prst="rightArrow">
            <a:avLst/>
          </a:prstGeom>
          <a:noFill/>
          <a:ln w="19050" cap="flat" cmpd="sng" algn="ctr">
            <a:solidFill>
              <a:schemeClr val="tx2"/>
            </a:solidFill>
            <a:prstDash val="solid"/>
            <a:round/>
            <a:headEnd type="none" w="med" len="med"/>
            <a:tailEnd type="triangle" w="lg" len="med"/>
          </a:ln>
          <a:effectLst/>
        </p:spPr>
        <p:txBody>
          <a:bodyPr vert="horz" wrap="square" lIns="45507" tIns="45507" rIns="45507" bIns="45507" numCol="1" rtlCol="0" anchor="ctr" anchorCtr="0" compatLnSpc="1">
            <a:prstTxWarp prst="textNoShape">
              <a:avLst/>
            </a:prstTxWarp>
            <a:spAutoFit/>
          </a:bodyPr>
          <a:lstStyle/>
          <a:p>
            <a:pPr defTabSz="910255">
              <a:lnSpc>
                <a:spcPct val="90000"/>
              </a:lnSpc>
            </a:pPr>
            <a:endParaRPr lang="en-US" sz="1800">
              <a:solidFill>
                <a:srgbClr val="000066"/>
              </a:solidFill>
              <a:latin typeface="Arial" charset="0"/>
            </a:endParaRPr>
          </a:p>
        </p:txBody>
      </p:sp>
      <p:sp>
        <p:nvSpPr>
          <p:cNvPr id="3" name="TextBox 2"/>
          <p:cNvSpPr txBox="1"/>
          <p:nvPr/>
        </p:nvSpPr>
        <p:spPr>
          <a:xfrm>
            <a:off x="3427470" y="1062417"/>
            <a:ext cx="1739565" cy="596653"/>
          </a:xfrm>
          <a:prstGeom prst="rect">
            <a:avLst/>
          </a:prstGeom>
          <a:noFill/>
        </p:spPr>
        <p:txBody>
          <a:bodyPr wrap="none" lIns="91033" tIns="45507" rIns="91033" bIns="45507" rtlCol="0">
            <a:spAutoFit/>
          </a:bodyPr>
          <a:lstStyle/>
          <a:p>
            <a:pPr>
              <a:lnSpc>
                <a:spcPct val="90000"/>
              </a:lnSpc>
            </a:pPr>
            <a:r>
              <a:rPr lang="en-US" sz="1800" dirty="0">
                <a:solidFill>
                  <a:srgbClr val="000066">
                    <a:lumMod val="60000"/>
                    <a:lumOff val="40000"/>
                  </a:srgbClr>
                </a:solidFill>
                <a:latin typeface="Arial" charset="0"/>
              </a:rPr>
              <a:t>Sophisticated</a:t>
            </a:r>
          </a:p>
          <a:p>
            <a:pPr>
              <a:lnSpc>
                <a:spcPct val="90000"/>
              </a:lnSpc>
            </a:pPr>
            <a:r>
              <a:rPr lang="en-US" sz="1800" dirty="0">
                <a:solidFill>
                  <a:srgbClr val="000066">
                    <a:lumMod val="60000"/>
                    <a:lumOff val="40000"/>
                  </a:srgbClr>
                </a:solidFill>
                <a:latin typeface="Arial" charset="0"/>
              </a:rPr>
              <a:t>data analysis</a:t>
            </a:r>
          </a:p>
        </p:txBody>
      </p:sp>
    </p:spTree>
    <p:extLst>
      <p:ext uri="{BB962C8B-B14F-4D97-AF65-F5344CB8AC3E}">
        <p14:creationId xmlns:p14="http://schemas.microsoft.com/office/powerpoint/2010/main" val="8773821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Moore’s Law: 50 Years</a:t>
            </a:r>
          </a:p>
        </p:txBody>
      </p:sp>
      <p:graphicFrame>
        <p:nvGraphicFramePr>
          <p:cNvPr id="3" name="Chart 2"/>
          <p:cNvGraphicFramePr>
            <a:graphicFrameLocks/>
          </p:cNvGraphicFramePr>
          <p:nvPr>
            <p:extLst>
              <p:ext uri="{D42A27DB-BD31-4B8C-83A1-F6EECF244321}">
                <p14:modId xmlns:p14="http://schemas.microsoft.com/office/powerpoint/2010/main" val="4099161437"/>
              </p:ext>
            </p:extLst>
          </p:nvPr>
        </p:nvGraphicFramePr>
        <p:xfrm>
          <a:off x="222559" y="1062418"/>
          <a:ext cx="8775188" cy="563017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632262" y="5566626"/>
            <a:ext cx="2275609" cy="708025"/>
          </a:xfrm>
          <a:prstGeom prst="rect">
            <a:avLst/>
          </a:prstGeom>
          <a:noFill/>
        </p:spPr>
        <p:txBody>
          <a:bodyPr wrap="none" lIns="90953" tIns="45467" rIns="90953" bIns="45467" rtlCol="0">
            <a:spAutoFit/>
          </a:bodyPr>
          <a:lstStyle/>
          <a:p>
            <a:pPr algn="l">
              <a:lnSpc>
                <a:spcPct val="100000"/>
              </a:lnSpc>
            </a:pPr>
            <a:r>
              <a:rPr lang="en-US" sz="2000" dirty="0">
                <a:latin typeface="+mn-lt"/>
              </a:rPr>
              <a:t>Sample of</a:t>
            </a:r>
          </a:p>
          <a:p>
            <a:pPr algn="l">
              <a:lnSpc>
                <a:spcPct val="100000"/>
              </a:lnSpc>
            </a:pPr>
            <a:r>
              <a:rPr lang="en-US" sz="2000" dirty="0">
                <a:latin typeface="+mn-lt"/>
              </a:rPr>
              <a:t>117 processor chips</a:t>
            </a:r>
          </a:p>
        </p:txBody>
      </p:sp>
    </p:spTree>
    <p:extLst>
      <p:ext uri="{BB962C8B-B14F-4D97-AF65-F5344CB8AC3E}">
        <p14:creationId xmlns:p14="http://schemas.microsoft.com/office/powerpoint/2010/main" val="3426666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p:cNvSpPr>
          <p:nvPr>
            <p:ph type="title"/>
          </p:nvPr>
        </p:nvSpPr>
        <p:spPr>
          <a:xfrm>
            <a:off x="405376" y="248176"/>
            <a:ext cx="8716368" cy="780911"/>
          </a:xfrm>
          <a:prstGeom prst="rect">
            <a:avLst/>
          </a:prstGeom>
        </p:spPr>
        <p:txBody>
          <a:bodyPr/>
          <a:lstStyle/>
          <a:p>
            <a:r>
              <a:t>DNN Application Example</a:t>
            </a:r>
          </a:p>
        </p:txBody>
      </p:sp>
      <p:sp>
        <p:nvSpPr>
          <p:cNvPr id="1489" name="Shape 1489"/>
          <p:cNvSpPr>
            <a:spLocks noGrp="1"/>
          </p:cNvSpPr>
          <p:nvPr>
            <p:ph type="body" sz="half" idx="1"/>
          </p:nvPr>
        </p:nvSpPr>
        <p:spPr>
          <a:xfrm>
            <a:off x="298865" y="986144"/>
            <a:ext cx="8306222" cy="1981695"/>
          </a:xfrm>
          <a:prstGeom prst="rect">
            <a:avLst/>
          </a:prstGeom>
        </p:spPr>
        <p:txBody>
          <a:bodyPr/>
          <a:lstStyle/>
          <a:p>
            <a:r>
              <a:t>Facebook DeepFace Architecture</a:t>
            </a:r>
          </a:p>
        </p:txBody>
      </p:sp>
      <p:pic>
        <p:nvPicPr>
          <p:cNvPr id="1490" name="image29.png"/>
          <p:cNvPicPr>
            <a:picLocks noChangeAspect="1"/>
          </p:cNvPicPr>
          <p:nvPr/>
        </p:nvPicPr>
        <p:blipFill>
          <a:blip r:embed="rId2"/>
          <a:srcRect l="2752"/>
          <a:stretch>
            <a:fillRect/>
          </a:stretch>
        </p:blipFill>
        <p:spPr>
          <a:xfrm>
            <a:off x="222627" y="4726871"/>
            <a:ext cx="8622975" cy="1855814"/>
          </a:xfrm>
          <a:prstGeom prst="rect">
            <a:avLst/>
          </a:prstGeom>
          <a:ln w="12700">
            <a:miter lim="400000"/>
          </a:ln>
        </p:spPr>
      </p:pic>
      <p:pic>
        <p:nvPicPr>
          <p:cNvPr id="1491" name="image30.png"/>
          <p:cNvPicPr>
            <a:picLocks noChangeAspect="1"/>
          </p:cNvPicPr>
          <p:nvPr/>
        </p:nvPicPr>
        <p:blipFill>
          <a:blip r:embed="rId3"/>
          <a:stretch>
            <a:fillRect/>
          </a:stretch>
        </p:blipFill>
        <p:spPr>
          <a:xfrm>
            <a:off x="-6359" y="1138759"/>
            <a:ext cx="9144000" cy="3217726"/>
          </a:xfrm>
          <a:prstGeom prst="rect">
            <a:avLst/>
          </a:prstGeom>
          <a:ln w="12700">
            <a:miter lim="400000"/>
          </a:ln>
        </p:spPr>
      </p:pic>
    </p:spTree>
    <p:extLst>
      <p:ext uri="{BB962C8B-B14F-4D97-AF65-F5344CB8AC3E}">
        <p14:creationId xmlns:p14="http://schemas.microsoft.com/office/powerpoint/2010/main" val="339178444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a:extLst>
              <a:ext uri="{FF2B5EF4-FFF2-40B4-BE49-F238E27FC236}">
                <a16:creationId xmlns:a16="http://schemas.microsoft.com/office/drawing/2014/main" id="{BB776E6C-5D85-FB93-4F9F-AC98E28BC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835" y="4381713"/>
            <a:ext cx="3750526" cy="23888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F8171E-F1D9-E56B-50A9-80B75F31C44A}"/>
              </a:ext>
            </a:extLst>
          </p:cNvPr>
          <p:cNvSpPr>
            <a:spLocks noGrp="1"/>
          </p:cNvSpPr>
          <p:nvPr>
            <p:ph type="title"/>
          </p:nvPr>
        </p:nvSpPr>
        <p:spPr/>
        <p:txBody>
          <a:bodyPr/>
          <a:lstStyle/>
          <a:p>
            <a:r>
              <a:rPr lang="en-US" dirty="0"/>
              <a:t>The “More than Moore” approach</a:t>
            </a:r>
          </a:p>
        </p:txBody>
      </p:sp>
      <p:sp>
        <p:nvSpPr>
          <p:cNvPr id="3" name="Content Placeholder 2">
            <a:extLst>
              <a:ext uri="{FF2B5EF4-FFF2-40B4-BE49-F238E27FC236}">
                <a16:creationId xmlns:a16="http://schemas.microsoft.com/office/drawing/2014/main" id="{49D0EF0A-29FE-0D6D-AA87-6EBEBF8F1610}"/>
              </a:ext>
            </a:extLst>
          </p:cNvPr>
          <p:cNvSpPr>
            <a:spLocks noGrp="1"/>
          </p:cNvSpPr>
          <p:nvPr>
            <p:ph idx="1"/>
          </p:nvPr>
        </p:nvSpPr>
        <p:spPr/>
        <p:txBody>
          <a:bodyPr/>
          <a:lstStyle/>
          <a:p>
            <a:r>
              <a:rPr lang="en-US" dirty="0"/>
              <a:t>“Functional diversification of semiconductor-based devices”</a:t>
            </a:r>
          </a:p>
          <a:p>
            <a:pPr lvl="1"/>
            <a:r>
              <a:rPr lang="en-US" dirty="0"/>
              <a:t>Integration of sensors, RF, MEMS, quantum?, storage</a:t>
            </a:r>
          </a:p>
          <a:p>
            <a:endParaRPr lang="en-US" dirty="0"/>
          </a:p>
          <a:p>
            <a:endParaRPr lang="en-US" dirty="0"/>
          </a:p>
          <a:p>
            <a:endParaRPr lang="en-US" dirty="0"/>
          </a:p>
          <a:p>
            <a:endParaRPr lang="en-US" dirty="0"/>
          </a:p>
          <a:p>
            <a:r>
              <a:rPr lang="en-US" dirty="0"/>
              <a:t>Flowering of application-specific chips</a:t>
            </a:r>
          </a:p>
          <a:p>
            <a:pPr lvl="1"/>
            <a:endParaRPr lang="en-US" dirty="0"/>
          </a:p>
        </p:txBody>
      </p:sp>
      <p:pic>
        <p:nvPicPr>
          <p:cNvPr id="6146" name="Picture 2">
            <a:extLst>
              <a:ext uri="{FF2B5EF4-FFF2-40B4-BE49-F238E27FC236}">
                <a16:creationId xmlns:a16="http://schemas.microsoft.com/office/drawing/2014/main" id="{EF8A2718-F536-C6E6-D508-76541FD3A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2857500"/>
            <a:ext cx="71501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63F3390-0516-10B4-A636-855BA8B7A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20" y="4873281"/>
            <a:ext cx="2946273" cy="175183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795BAE19-AD33-541B-0723-4A9BF1817B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769" y="5471727"/>
            <a:ext cx="1194436" cy="66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08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19DE0CA-3F79-EC88-979F-0F46347E4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465" y="780549"/>
            <a:ext cx="3779535" cy="3849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8FAADF-964E-C17D-D92B-80FE75EA0D96}"/>
              </a:ext>
            </a:extLst>
          </p:cNvPr>
          <p:cNvSpPr>
            <a:spLocks noGrp="1"/>
          </p:cNvSpPr>
          <p:nvPr>
            <p:ph type="title"/>
          </p:nvPr>
        </p:nvSpPr>
        <p:spPr>
          <a:xfrm>
            <a:off x="396875" y="780549"/>
            <a:ext cx="7313583" cy="427771"/>
          </a:xfrm>
        </p:spPr>
        <p:txBody>
          <a:bodyPr/>
          <a:lstStyle/>
          <a:p>
            <a:r>
              <a:rPr lang="en-US" dirty="0"/>
              <a:t>ASICs in the wild at </a:t>
            </a:r>
            <a:r>
              <a:rPr lang="en-US" dirty="0" err="1"/>
              <a:t>gigacorps</a:t>
            </a:r>
            <a:endParaRPr lang="en-US" dirty="0"/>
          </a:p>
        </p:txBody>
      </p:sp>
      <p:sp>
        <p:nvSpPr>
          <p:cNvPr id="3" name="Content Placeholder 2">
            <a:extLst>
              <a:ext uri="{FF2B5EF4-FFF2-40B4-BE49-F238E27FC236}">
                <a16:creationId xmlns:a16="http://schemas.microsoft.com/office/drawing/2014/main" id="{C2E4B49D-B920-0620-6AFE-E7E4CF86D1D6}"/>
              </a:ext>
            </a:extLst>
          </p:cNvPr>
          <p:cNvSpPr>
            <a:spLocks noGrp="1"/>
          </p:cNvSpPr>
          <p:nvPr>
            <p:ph idx="1"/>
          </p:nvPr>
        </p:nvSpPr>
        <p:spPr/>
        <p:txBody>
          <a:bodyPr/>
          <a:lstStyle/>
          <a:p>
            <a:r>
              <a:rPr lang="en-US" dirty="0"/>
              <a:t>Google: TPUv1, v2, v3, </a:t>
            </a:r>
            <a:br>
              <a:rPr lang="en-US" dirty="0"/>
            </a:br>
            <a:r>
              <a:rPr lang="en-US" dirty="0"/>
              <a:t>custom network interface card,</a:t>
            </a:r>
            <a:br>
              <a:rPr lang="en-US" dirty="0"/>
            </a:br>
            <a:r>
              <a:rPr lang="en-US" dirty="0"/>
              <a:t>video transcoder,</a:t>
            </a:r>
          </a:p>
          <a:p>
            <a:r>
              <a:rPr lang="en-US" dirty="0"/>
              <a:t>Amazon: AI chip, custom VM</a:t>
            </a:r>
            <a:br>
              <a:rPr lang="en-US" dirty="0"/>
            </a:br>
            <a:r>
              <a:rPr lang="en-US" dirty="0"/>
              <a:t>controller, custom switching chip</a:t>
            </a:r>
          </a:p>
          <a:p>
            <a:r>
              <a:rPr lang="en-US" dirty="0"/>
              <a:t>Apple: Its own ARM chips, M1,</a:t>
            </a:r>
            <a:br>
              <a:rPr lang="en-US" dirty="0"/>
            </a:br>
            <a:r>
              <a:rPr lang="en-US" dirty="0"/>
              <a:t>custom AI chip</a:t>
            </a:r>
          </a:p>
        </p:txBody>
      </p:sp>
      <p:pic>
        <p:nvPicPr>
          <p:cNvPr id="7172" name="Picture 4">
            <a:extLst>
              <a:ext uri="{FF2B5EF4-FFF2-40B4-BE49-F238E27FC236}">
                <a16:creationId xmlns:a16="http://schemas.microsoft.com/office/drawing/2014/main" id="{2CF36E7D-694F-03DE-1441-CC4350842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4354211"/>
            <a:ext cx="1591310" cy="2133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328997-664C-0804-C1FE-88D3303BD4FC}"/>
              </a:ext>
            </a:extLst>
          </p:cNvPr>
          <p:cNvSpPr txBox="1"/>
          <p:nvPr/>
        </p:nvSpPr>
        <p:spPr>
          <a:xfrm>
            <a:off x="2205990" y="4354211"/>
            <a:ext cx="2674620" cy="1477328"/>
          </a:xfrm>
          <a:prstGeom prst="rect">
            <a:avLst/>
          </a:prstGeom>
          <a:noFill/>
        </p:spPr>
        <p:txBody>
          <a:bodyPr wrap="square" rtlCol="0">
            <a:spAutoFit/>
          </a:bodyPr>
          <a:lstStyle/>
          <a:p>
            <a:r>
              <a:rPr lang="en-US" sz="1800" dirty="0">
                <a:latin typeface="Calibri" pitchFamily="34" charset="0"/>
              </a:rPr>
              <a:t>6 core CPU,</a:t>
            </a:r>
            <a:br>
              <a:rPr lang="en-US" sz="1800" dirty="0">
                <a:latin typeface="Calibri" pitchFamily="34" charset="0"/>
              </a:rPr>
            </a:br>
            <a:r>
              <a:rPr lang="en-US" sz="1800" dirty="0">
                <a:latin typeface="Calibri" pitchFamily="34" charset="0"/>
              </a:rPr>
              <a:t>5 core GPU,</a:t>
            </a:r>
            <a:br>
              <a:rPr lang="en-US" sz="1800" dirty="0">
                <a:latin typeface="Calibri" pitchFamily="34" charset="0"/>
              </a:rPr>
            </a:br>
            <a:r>
              <a:rPr lang="en-US" sz="1800" dirty="0">
                <a:latin typeface="Calibri" pitchFamily="34" charset="0"/>
              </a:rPr>
              <a:t>16 core Neural Engine,</a:t>
            </a:r>
            <a:br>
              <a:rPr lang="en-US" sz="1800" dirty="0">
                <a:latin typeface="Calibri" pitchFamily="34" charset="0"/>
              </a:rPr>
            </a:br>
            <a:r>
              <a:rPr lang="en-US" sz="1800" dirty="0">
                <a:latin typeface="Calibri" pitchFamily="34" charset="0"/>
              </a:rPr>
              <a:t>ISP image processor,</a:t>
            </a:r>
            <a:br>
              <a:rPr lang="en-US" sz="1800" dirty="0">
                <a:latin typeface="Calibri" pitchFamily="34" charset="0"/>
              </a:rPr>
            </a:br>
            <a:r>
              <a:rPr lang="en-US" sz="1800" dirty="0">
                <a:latin typeface="Calibri" pitchFamily="34" charset="0"/>
              </a:rPr>
              <a:t>Hardware video codec</a:t>
            </a:r>
          </a:p>
        </p:txBody>
      </p:sp>
    </p:spTree>
    <p:extLst>
      <p:ext uri="{BB962C8B-B14F-4D97-AF65-F5344CB8AC3E}">
        <p14:creationId xmlns:p14="http://schemas.microsoft.com/office/powerpoint/2010/main" val="3138547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412A4-004E-D20A-A042-CD80B3F67252}"/>
              </a:ext>
            </a:extLst>
          </p:cNvPr>
          <p:cNvSpPr>
            <a:spLocks noGrp="1"/>
          </p:cNvSpPr>
          <p:nvPr>
            <p:ph type="title"/>
          </p:nvPr>
        </p:nvSpPr>
        <p:spPr/>
        <p:txBody>
          <a:bodyPr/>
          <a:lstStyle/>
          <a:p>
            <a:r>
              <a:rPr lang="en-US" dirty="0"/>
              <a:t>We will have more advances</a:t>
            </a:r>
          </a:p>
        </p:txBody>
      </p:sp>
      <p:sp>
        <p:nvSpPr>
          <p:cNvPr id="3" name="Content Placeholder 2">
            <a:extLst>
              <a:ext uri="{FF2B5EF4-FFF2-40B4-BE49-F238E27FC236}">
                <a16:creationId xmlns:a16="http://schemas.microsoft.com/office/drawing/2014/main" id="{23289771-8ECC-EED0-3A8D-B4F217ABF24E}"/>
              </a:ext>
            </a:extLst>
          </p:cNvPr>
          <p:cNvSpPr>
            <a:spLocks noGrp="1"/>
          </p:cNvSpPr>
          <p:nvPr>
            <p:ph idx="1"/>
          </p:nvPr>
        </p:nvSpPr>
        <p:spPr/>
        <p:txBody>
          <a:bodyPr/>
          <a:lstStyle/>
          <a:p>
            <a:r>
              <a:rPr lang="en-US" dirty="0"/>
              <a:t>But they’re bumpy!</a:t>
            </a:r>
          </a:p>
          <a:p>
            <a:r>
              <a:rPr lang="en-US" dirty="0"/>
              <a:t>Optical interconnects give us a one time big bump</a:t>
            </a:r>
          </a:p>
          <a:p>
            <a:r>
              <a:rPr lang="en-US" dirty="0"/>
              <a:t>Persistent memory might still – but bumpy</a:t>
            </a:r>
          </a:p>
          <a:p>
            <a:r>
              <a:rPr lang="en-US" dirty="0"/>
              <a:t>We have more lithographic advances – but really hard</a:t>
            </a:r>
          </a:p>
          <a:p>
            <a:r>
              <a:rPr lang="en-US" dirty="0"/>
              <a:t>We have yield improvements for EUV – but slowing over time…</a:t>
            </a:r>
          </a:p>
        </p:txBody>
      </p:sp>
    </p:spTree>
    <p:extLst>
      <p:ext uri="{BB962C8B-B14F-4D97-AF65-F5344CB8AC3E}">
        <p14:creationId xmlns:p14="http://schemas.microsoft.com/office/powerpoint/2010/main" val="3142672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09E2-5942-BB70-B7A3-FDC5966A72A9}"/>
              </a:ext>
            </a:extLst>
          </p:cNvPr>
          <p:cNvSpPr>
            <a:spLocks noGrp="1"/>
          </p:cNvSpPr>
          <p:nvPr>
            <p:ph type="title"/>
          </p:nvPr>
        </p:nvSpPr>
        <p:spPr/>
        <p:txBody>
          <a:bodyPr/>
          <a:lstStyle/>
          <a:p>
            <a:r>
              <a:rPr lang="en-US" dirty="0"/>
              <a:t>Adding accelerators</a:t>
            </a:r>
          </a:p>
        </p:txBody>
      </p:sp>
      <p:sp>
        <p:nvSpPr>
          <p:cNvPr id="3" name="Content Placeholder 2">
            <a:extLst>
              <a:ext uri="{FF2B5EF4-FFF2-40B4-BE49-F238E27FC236}">
                <a16:creationId xmlns:a16="http://schemas.microsoft.com/office/drawing/2014/main" id="{77FA3B82-A5F9-3E9D-064A-B5A187CB0BB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376DE6F-6442-1C91-6AA7-B55143C369F3}"/>
              </a:ext>
            </a:extLst>
          </p:cNvPr>
          <p:cNvPicPr>
            <a:picLocks noChangeAspect="1"/>
          </p:cNvPicPr>
          <p:nvPr/>
        </p:nvPicPr>
        <p:blipFill>
          <a:blip r:embed="rId2"/>
          <a:stretch>
            <a:fillRect/>
          </a:stretch>
        </p:blipFill>
        <p:spPr>
          <a:xfrm>
            <a:off x="0" y="1934308"/>
            <a:ext cx="9144000" cy="4923692"/>
          </a:xfrm>
          <a:prstGeom prst="rect">
            <a:avLst/>
          </a:prstGeom>
        </p:spPr>
      </p:pic>
    </p:spTree>
    <p:extLst>
      <p:ext uri="{BB962C8B-B14F-4D97-AF65-F5344CB8AC3E}">
        <p14:creationId xmlns:p14="http://schemas.microsoft.com/office/powerpoint/2010/main" val="1650012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FC8-A7BF-8770-787B-5D35FE1F802C}"/>
              </a:ext>
            </a:extLst>
          </p:cNvPr>
          <p:cNvSpPr>
            <a:spLocks noGrp="1"/>
          </p:cNvSpPr>
          <p:nvPr>
            <p:ph type="title"/>
          </p:nvPr>
        </p:nvSpPr>
        <p:spPr/>
        <p:txBody>
          <a:bodyPr/>
          <a:lstStyle/>
          <a:p>
            <a:r>
              <a:rPr lang="en-US" dirty="0"/>
              <a:t>Can’t outrun Amdahl</a:t>
            </a:r>
          </a:p>
        </p:txBody>
      </p:sp>
      <p:sp>
        <p:nvSpPr>
          <p:cNvPr id="3" name="Content Placeholder 2">
            <a:extLst>
              <a:ext uri="{FF2B5EF4-FFF2-40B4-BE49-F238E27FC236}">
                <a16:creationId xmlns:a16="http://schemas.microsoft.com/office/drawing/2014/main" id="{4252E737-B36E-8DD3-2E20-7644E2E279D2}"/>
              </a:ext>
            </a:extLst>
          </p:cNvPr>
          <p:cNvSpPr>
            <a:spLocks noGrp="1"/>
          </p:cNvSpPr>
          <p:nvPr>
            <p:ph idx="1"/>
          </p:nvPr>
        </p:nvSpPr>
        <p:spPr/>
        <p:txBody>
          <a:bodyPr/>
          <a:lstStyle/>
          <a:p>
            <a:r>
              <a:rPr lang="en-US" dirty="0"/>
              <a:t>Moore:</a:t>
            </a:r>
          </a:p>
          <a:p>
            <a:pPr lvl="1"/>
            <a:r>
              <a:rPr lang="en-US" dirty="0"/>
              <a:t>Most CPU functions got faster simultaneously</a:t>
            </a:r>
          </a:p>
          <a:p>
            <a:pPr lvl="1"/>
            <a:r>
              <a:rPr lang="en-US" dirty="0"/>
              <a:t>Memory density scaled too!</a:t>
            </a:r>
          </a:p>
          <a:p>
            <a:pPr lvl="1"/>
            <a:r>
              <a:rPr lang="en-US" dirty="0"/>
              <a:t>I/O (&amp; mem latency) was the primary bottleneck to work around</a:t>
            </a:r>
          </a:p>
          <a:p>
            <a:r>
              <a:rPr lang="en-US" dirty="0"/>
              <a:t>Multicore:</a:t>
            </a:r>
          </a:p>
          <a:p>
            <a:pPr lvl="1"/>
            <a:r>
              <a:rPr lang="en-US" dirty="0"/>
              <a:t>Parallelization bottleneck</a:t>
            </a:r>
          </a:p>
          <a:p>
            <a:r>
              <a:rPr lang="en-US" dirty="0"/>
              <a:t>GPUs / SIMD</a:t>
            </a:r>
          </a:p>
          <a:p>
            <a:pPr lvl="1"/>
            <a:r>
              <a:rPr lang="en-US" dirty="0"/>
              <a:t>Vectorization &amp; parallelization</a:t>
            </a:r>
          </a:p>
          <a:p>
            <a:r>
              <a:rPr lang="en-US" dirty="0"/>
              <a:t>Post-Moore:</a:t>
            </a:r>
          </a:p>
          <a:p>
            <a:pPr lvl="1"/>
            <a:r>
              <a:rPr lang="en-US" dirty="0"/>
              <a:t>Specialization bottleneck</a:t>
            </a:r>
          </a:p>
        </p:txBody>
      </p:sp>
    </p:spTree>
    <p:extLst>
      <p:ext uri="{BB962C8B-B14F-4D97-AF65-F5344CB8AC3E}">
        <p14:creationId xmlns:p14="http://schemas.microsoft.com/office/powerpoint/2010/main" val="521042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B722-6AAF-5F7E-7431-E2C5686650A5}"/>
              </a:ext>
            </a:extLst>
          </p:cNvPr>
          <p:cNvSpPr>
            <a:spLocks noGrp="1"/>
          </p:cNvSpPr>
          <p:nvPr>
            <p:ph type="title"/>
          </p:nvPr>
        </p:nvSpPr>
        <p:spPr/>
        <p:txBody>
          <a:bodyPr/>
          <a:lstStyle/>
          <a:p>
            <a:r>
              <a:rPr lang="en-US" dirty="0"/>
              <a:t>Future speedups will need it all…</a:t>
            </a:r>
          </a:p>
        </p:txBody>
      </p:sp>
      <p:sp>
        <p:nvSpPr>
          <p:cNvPr id="3" name="Content Placeholder 2">
            <a:extLst>
              <a:ext uri="{FF2B5EF4-FFF2-40B4-BE49-F238E27FC236}">
                <a16:creationId xmlns:a16="http://schemas.microsoft.com/office/drawing/2014/main" id="{4D3FE8A7-2955-B779-508C-A5B6E817FD07}"/>
              </a:ext>
            </a:extLst>
          </p:cNvPr>
          <p:cNvSpPr>
            <a:spLocks noGrp="1"/>
          </p:cNvSpPr>
          <p:nvPr>
            <p:ph idx="1"/>
          </p:nvPr>
        </p:nvSpPr>
        <p:spPr/>
        <p:txBody>
          <a:bodyPr/>
          <a:lstStyle/>
          <a:p>
            <a:r>
              <a:rPr lang="en-US" dirty="0"/>
              <a:t>Hardware improvements</a:t>
            </a:r>
          </a:p>
          <a:p>
            <a:r>
              <a:rPr lang="en-US" dirty="0"/>
              <a:t>Specialized hardware/software co-design</a:t>
            </a:r>
          </a:p>
          <a:p>
            <a:r>
              <a:rPr lang="en-US" dirty="0"/>
              <a:t>Software implementation improvements</a:t>
            </a:r>
          </a:p>
          <a:p>
            <a:r>
              <a:rPr lang="en-US" dirty="0"/>
              <a:t>Algorithmic improvements</a:t>
            </a:r>
          </a:p>
        </p:txBody>
      </p:sp>
    </p:spTree>
    <p:extLst>
      <p:ext uri="{BB962C8B-B14F-4D97-AF65-F5344CB8AC3E}">
        <p14:creationId xmlns:p14="http://schemas.microsoft.com/office/powerpoint/2010/main" val="1728597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DBF7-8E31-4E23-94AA-D8B4C41214DB}"/>
              </a:ext>
            </a:extLst>
          </p:cNvPr>
          <p:cNvSpPr>
            <a:spLocks noGrp="1"/>
          </p:cNvSpPr>
          <p:nvPr>
            <p:ph type="title"/>
          </p:nvPr>
        </p:nvSpPr>
        <p:spPr/>
        <p:txBody>
          <a:bodyPr/>
          <a:lstStyle/>
          <a:p>
            <a:r>
              <a:rPr lang="en-US" dirty="0"/>
              <a:t>4096 x 4096 Matrix Multiply</a:t>
            </a:r>
          </a:p>
        </p:txBody>
      </p:sp>
      <p:sp>
        <p:nvSpPr>
          <p:cNvPr id="3" name="Content Placeholder 2">
            <a:extLst>
              <a:ext uri="{FF2B5EF4-FFF2-40B4-BE49-F238E27FC236}">
                <a16:creationId xmlns:a16="http://schemas.microsoft.com/office/drawing/2014/main" id="{904D9A53-6108-2DB1-3778-B9256AA701A9}"/>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r>
              <a:rPr lang="en-US" dirty="0" err="1"/>
              <a:t>Leiserson</a:t>
            </a:r>
            <a:r>
              <a:rPr lang="en-US" dirty="0"/>
              <a:t> et al., “There’s Plenty of Room At The Top”)</a:t>
            </a:r>
          </a:p>
        </p:txBody>
      </p:sp>
      <p:pic>
        <p:nvPicPr>
          <p:cNvPr id="8194" name="Picture 2">
            <a:extLst>
              <a:ext uri="{FF2B5EF4-FFF2-40B4-BE49-F238E27FC236}">
                <a16:creationId xmlns:a16="http://schemas.microsoft.com/office/drawing/2014/main" id="{AE090BD3-F8AB-939E-8877-D4EA557B8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8625"/>
            <a:ext cx="9144000" cy="346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20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5A9E-37FD-3A18-666E-13198F431B50}"/>
              </a:ext>
            </a:extLst>
          </p:cNvPr>
          <p:cNvSpPr>
            <a:spLocks noGrp="1"/>
          </p:cNvSpPr>
          <p:nvPr>
            <p:ph type="title"/>
          </p:nvPr>
        </p:nvSpPr>
        <p:spPr/>
        <p:txBody>
          <a:bodyPr/>
          <a:lstStyle/>
          <a:p>
            <a:r>
              <a:rPr lang="en-US" dirty="0" err="1"/>
              <a:t>MaxFlow</a:t>
            </a:r>
            <a:r>
              <a:rPr lang="en-US" dirty="0"/>
              <a:t> over time (</a:t>
            </a:r>
            <a:r>
              <a:rPr lang="en-US" dirty="0" err="1"/>
              <a:t>Leiserson</a:t>
            </a:r>
            <a:r>
              <a:rPr lang="en-US" dirty="0"/>
              <a:t> et al)</a:t>
            </a:r>
          </a:p>
        </p:txBody>
      </p:sp>
      <p:sp>
        <p:nvSpPr>
          <p:cNvPr id="3" name="Content Placeholder 2">
            <a:extLst>
              <a:ext uri="{FF2B5EF4-FFF2-40B4-BE49-F238E27FC236}">
                <a16:creationId xmlns:a16="http://schemas.microsoft.com/office/drawing/2014/main" id="{9976B93F-6571-C9AD-7B96-EB4FF053AFC8}"/>
              </a:ext>
            </a:extLst>
          </p:cNvPr>
          <p:cNvSpPr>
            <a:spLocks noGrp="1"/>
          </p:cNvSpPr>
          <p:nvPr>
            <p:ph idx="1"/>
          </p:nvPr>
        </p:nvSpPr>
        <p:spPr/>
        <p:txBody>
          <a:bodyPr/>
          <a:lstStyle/>
          <a:p>
            <a:endParaRPr lang="en-US"/>
          </a:p>
        </p:txBody>
      </p:sp>
      <p:pic>
        <p:nvPicPr>
          <p:cNvPr id="9218" name="Picture 2">
            <a:extLst>
              <a:ext uri="{FF2B5EF4-FFF2-40B4-BE49-F238E27FC236}">
                <a16:creationId xmlns:a16="http://schemas.microsoft.com/office/drawing/2014/main" id="{50A430FB-4E63-14B5-D675-1FED7512F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3375"/>
            <a:ext cx="9144000" cy="525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80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9E09-FDEC-06FE-AEBD-36781DF0E534}"/>
              </a:ext>
            </a:extLst>
          </p:cNvPr>
          <p:cNvSpPr>
            <a:spLocks noGrp="1"/>
          </p:cNvSpPr>
          <p:nvPr>
            <p:ph type="title"/>
          </p:nvPr>
        </p:nvSpPr>
        <p:spPr/>
        <p:txBody>
          <a:bodyPr/>
          <a:lstStyle/>
          <a:p>
            <a:r>
              <a:rPr lang="en-US" dirty="0"/>
              <a:t>2018--?: Putting Heterogeneity on the programmer</a:t>
            </a:r>
          </a:p>
        </p:txBody>
      </p:sp>
      <p:sp>
        <p:nvSpPr>
          <p:cNvPr id="3" name="Content Placeholder 2">
            <a:extLst>
              <a:ext uri="{FF2B5EF4-FFF2-40B4-BE49-F238E27FC236}">
                <a16:creationId xmlns:a16="http://schemas.microsoft.com/office/drawing/2014/main" id="{0DD91D28-204D-1EBC-3D5E-BECDA15ACB3F}"/>
              </a:ext>
            </a:extLst>
          </p:cNvPr>
          <p:cNvSpPr>
            <a:spLocks noGrp="1"/>
          </p:cNvSpPr>
          <p:nvPr>
            <p:ph idx="1"/>
          </p:nvPr>
        </p:nvSpPr>
        <p:spPr/>
        <p:txBody>
          <a:bodyPr/>
          <a:lstStyle/>
          <a:p>
            <a:endParaRPr lang="en-US" dirty="0"/>
          </a:p>
          <a:p>
            <a:r>
              <a:rPr lang="en-US" dirty="0"/>
              <a:t>Trend in architecture over last decade: Increasingly shift pain to the programmer</a:t>
            </a:r>
          </a:p>
          <a:p>
            <a:pPr lvl="1"/>
            <a:r>
              <a:rPr lang="en-US" dirty="0"/>
              <a:t>Parallelization, vectorization, massive concurrency, etc.</a:t>
            </a:r>
          </a:p>
          <a:p>
            <a:r>
              <a:rPr lang="en-US" dirty="0"/>
              <a:t>This will get worse. (No alternative yet)</a:t>
            </a:r>
          </a:p>
        </p:txBody>
      </p:sp>
    </p:spTree>
    <p:extLst>
      <p:ext uri="{BB962C8B-B14F-4D97-AF65-F5344CB8AC3E}">
        <p14:creationId xmlns:p14="http://schemas.microsoft.com/office/powerpoint/2010/main" val="46920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Moore’s Law Has Meant</a:t>
            </a:r>
          </a:p>
        </p:txBody>
      </p:sp>
      <p:sp>
        <p:nvSpPr>
          <p:cNvPr id="7" name="Content Placeholder 6"/>
          <p:cNvSpPr>
            <a:spLocks noGrp="1"/>
          </p:cNvSpPr>
          <p:nvPr>
            <p:ph sz="half" idx="1"/>
          </p:nvPr>
        </p:nvSpPr>
        <p:spPr>
          <a:xfrm>
            <a:off x="290917" y="3887048"/>
            <a:ext cx="4076011" cy="2557436"/>
          </a:xfrm>
        </p:spPr>
        <p:txBody>
          <a:bodyPr/>
          <a:lstStyle/>
          <a:p>
            <a:r>
              <a:rPr lang="en-US" sz="2400" dirty="0"/>
              <a:t>1976 Cray 1</a:t>
            </a:r>
          </a:p>
          <a:p>
            <a:pPr lvl="1"/>
            <a:r>
              <a:rPr lang="en-US" sz="2000" dirty="0"/>
              <a:t>250 M Ops/second</a:t>
            </a:r>
          </a:p>
          <a:p>
            <a:pPr lvl="1"/>
            <a:r>
              <a:rPr lang="en-US" sz="2000" dirty="0"/>
              <a:t>~170,000 chips</a:t>
            </a:r>
          </a:p>
          <a:p>
            <a:pPr lvl="1"/>
            <a:r>
              <a:rPr lang="en-US" sz="2000" dirty="0"/>
              <a:t>0.5B transistors</a:t>
            </a:r>
          </a:p>
          <a:p>
            <a:pPr lvl="1"/>
            <a:r>
              <a:rPr lang="en-US" sz="2000" dirty="0"/>
              <a:t>5,000 kg, 115 KW</a:t>
            </a:r>
          </a:p>
          <a:p>
            <a:pPr lvl="1"/>
            <a:r>
              <a:rPr lang="en-US" sz="2000" dirty="0"/>
              <a:t>$9M</a:t>
            </a:r>
          </a:p>
          <a:p>
            <a:pPr lvl="1"/>
            <a:r>
              <a:rPr lang="en-US" sz="2000" dirty="0"/>
              <a:t>80 manufactured</a:t>
            </a:r>
          </a:p>
        </p:txBody>
      </p:sp>
      <p:sp>
        <p:nvSpPr>
          <p:cNvPr id="8" name="Content Placeholder 7"/>
          <p:cNvSpPr>
            <a:spLocks noGrp="1"/>
          </p:cNvSpPr>
          <p:nvPr>
            <p:ph sz="half" idx="2"/>
          </p:nvPr>
        </p:nvSpPr>
        <p:spPr>
          <a:xfrm>
            <a:off x="4519608" y="3887048"/>
            <a:ext cx="4401901" cy="2557436"/>
          </a:xfrm>
        </p:spPr>
        <p:txBody>
          <a:bodyPr/>
          <a:lstStyle/>
          <a:p>
            <a:r>
              <a:rPr lang="en-US" sz="2400" dirty="0"/>
              <a:t>2014 iPhone 6</a:t>
            </a:r>
          </a:p>
          <a:p>
            <a:pPr lvl="1"/>
            <a:r>
              <a:rPr lang="en-US" sz="2000" dirty="0"/>
              <a:t>&gt; 4 B Ops/second</a:t>
            </a:r>
          </a:p>
          <a:p>
            <a:pPr lvl="1"/>
            <a:r>
              <a:rPr lang="en-US" sz="2000" dirty="0"/>
              <a:t>~10 chips</a:t>
            </a:r>
          </a:p>
          <a:p>
            <a:pPr lvl="1"/>
            <a:r>
              <a:rPr lang="en-US" sz="2000" dirty="0"/>
              <a:t>&gt; 3B transistors</a:t>
            </a:r>
          </a:p>
          <a:p>
            <a:pPr lvl="1"/>
            <a:r>
              <a:rPr lang="en-US" sz="2000" dirty="0"/>
              <a:t>120 g, &lt; 5 W</a:t>
            </a:r>
          </a:p>
          <a:p>
            <a:pPr lvl="1"/>
            <a:r>
              <a:rPr lang="en-US" sz="2000" dirty="0"/>
              <a:t>$649</a:t>
            </a:r>
          </a:p>
          <a:p>
            <a:pPr lvl="1"/>
            <a:r>
              <a:rPr lang="en-US" sz="2000" dirty="0"/>
              <a:t>10 million sold in first 3 days</a:t>
            </a:r>
          </a:p>
        </p:txBody>
      </p:sp>
      <p:pic>
        <p:nvPicPr>
          <p:cNvPr id="5" name="Picture 4"/>
          <p:cNvPicPr>
            <a:picLocks noChangeAspect="1"/>
          </p:cNvPicPr>
          <p:nvPr/>
        </p:nvPicPr>
        <p:blipFill>
          <a:blip r:embed="rId2"/>
          <a:stretch>
            <a:fillRect/>
          </a:stretch>
        </p:blipFill>
        <p:spPr>
          <a:xfrm>
            <a:off x="451545" y="1444192"/>
            <a:ext cx="3449666" cy="2300844"/>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5204" r="37023" b="3545"/>
          <a:stretch/>
        </p:blipFill>
        <p:spPr>
          <a:xfrm>
            <a:off x="6784873" y="1062485"/>
            <a:ext cx="1189973" cy="3102815"/>
          </a:xfrm>
          <a:prstGeom prst="rect">
            <a:avLst/>
          </a:prstGeom>
        </p:spPr>
      </p:pic>
    </p:spTree>
    <p:extLst>
      <p:ext uri="{BB962C8B-B14F-4D97-AF65-F5344CB8AC3E}">
        <p14:creationId xmlns:p14="http://schemas.microsoft.com/office/powerpoint/2010/main" val="2359867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181A-B8DB-0074-6C34-3F228A2ED1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AD5148-D730-7B82-7333-206E73ECAE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867033E-D06A-B040-B105-C07BCCAC19A4}"/>
              </a:ext>
            </a:extLst>
          </p:cNvPr>
          <p:cNvPicPr>
            <a:picLocks noChangeAspect="1"/>
          </p:cNvPicPr>
          <p:nvPr/>
        </p:nvPicPr>
        <p:blipFill>
          <a:blip r:embed="rId2"/>
          <a:stretch>
            <a:fillRect/>
          </a:stretch>
        </p:blipFill>
        <p:spPr>
          <a:xfrm>
            <a:off x="0" y="321133"/>
            <a:ext cx="9144000" cy="6215734"/>
          </a:xfrm>
          <a:prstGeom prst="rect">
            <a:avLst/>
          </a:prstGeom>
        </p:spPr>
      </p:pic>
    </p:spTree>
    <p:extLst>
      <p:ext uri="{BB962C8B-B14F-4D97-AF65-F5344CB8AC3E}">
        <p14:creationId xmlns:p14="http://schemas.microsoft.com/office/powerpoint/2010/main" val="3174769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B78-2C57-A67F-3848-C5B82291924D}"/>
              </a:ext>
            </a:extLst>
          </p:cNvPr>
          <p:cNvSpPr>
            <a:spLocks noGrp="1"/>
          </p:cNvSpPr>
          <p:nvPr>
            <p:ph type="title"/>
          </p:nvPr>
        </p:nvSpPr>
        <p:spPr/>
        <p:txBody>
          <a:bodyPr/>
          <a:lstStyle/>
          <a:p>
            <a:r>
              <a:rPr lang="en-US" dirty="0"/>
              <a:t>Waists are emerging: ML example</a:t>
            </a:r>
          </a:p>
        </p:txBody>
      </p:sp>
      <p:sp>
        <p:nvSpPr>
          <p:cNvPr id="3" name="Content Placeholder 2">
            <a:extLst>
              <a:ext uri="{FF2B5EF4-FFF2-40B4-BE49-F238E27FC236}">
                <a16:creationId xmlns:a16="http://schemas.microsoft.com/office/drawing/2014/main" id="{B1663E11-D2D7-2647-6703-33F2F7BE6F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A7207E4-D18C-AE42-C4AE-676E7D5FB48C}"/>
              </a:ext>
            </a:extLst>
          </p:cNvPr>
          <p:cNvPicPr>
            <a:picLocks noChangeAspect="1"/>
          </p:cNvPicPr>
          <p:nvPr/>
        </p:nvPicPr>
        <p:blipFill>
          <a:blip r:embed="rId2"/>
          <a:stretch>
            <a:fillRect/>
          </a:stretch>
        </p:blipFill>
        <p:spPr>
          <a:xfrm>
            <a:off x="0" y="1665815"/>
            <a:ext cx="9144000" cy="4006429"/>
          </a:xfrm>
          <a:prstGeom prst="rect">
            <a:avLst/>
          </a:prstGeom>
        </p:spPr>
      </p:pic>
    </p:spTree>
    <p:extLst>
      <p:ext uri="{BB962C8B-B14F-4D97-AF65-F5344CB8AC3E}">
        <p14:creationId xmlns:p14="http://schemas.microsoft.com/office/powerpoint/2010/main" val="1236448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B9A0-E9BD-983E-1323-43C9AF7DD425}"/>
              </a:ext>
            </a:extLst>
          </p:cNvPr>
          <p:cNvSpPr>
            <a:spLocks noGrp="1"/>
          </p:cNvSpPr>
          <p:nvPr>
            <p:ph type="title"/>
          </p:nvPr>
        </p:nvSpPr>
        <p:spPr/>
        <p:txBody>
          <a:bodyPr/>
          <a:lstStyle/>
          <a:p>
            <a:r>
              <a:rPr lang="en-US" dirty="0"/>
              <a:t>How do we manage?</a:t>
            </a:r>
          </a:p>
        </p:txBody>
      </p:sp>
      <p:sp>
        <p:nvSpPr>
          <p:cNvPr id="3" name="Content Placeholder 2">
            <a:extLst>
              <a:ext uri="{FF2B5EF4-FFF2-40B4-BE49-F238E27FC236}">
                <a16:creationId xmlns:a16="http://schemas.microsoft.com/office/drawing/2014/main" id="{E17651E0-0E39-88CB-A4E9-F1030C285917}"/>
              </a:ext>
            </a:extLst>
          </p:cNvPr>
          <p:cNvSpPr>
            <a:spLocks noGrp="1"/>
          </p:cNvSpPr>
          <p:nvPr>
            <p:ph idx="1"/>
          </p:nvPr>
        </p:nvSpPr>
        <p:spPr/>
        <p:txBody>
          <a:bodyPr/>
          <a:lstStyle/>
          <a:p>
            <a:r>
              <a:rPr lang="en-US" dirty="0"/>
              <a:t>By making sure we combine systems knowledge + domain knowledge to craft frameworks that help programmers get things done in this increasingly complex hardware world</a:t>
            </a:r>
          </a:p>
          <a:p>
            <a:endParaRPr lang="en-US" dirty="0"/>
          </a:p>
          <a:p>
            <a:r>
              <a:rPr lang="en-US" dirty="0"/>
              <a:t>Go forth and build awesome systems!</a:t>
            </a:r>
          </a:p>
        </p:txBody>
      </p:sp>
    </p:spTree>
    <p:extLst>
      <p:ext uri="{BB962C8B-B14F-4D97-AF65-F5344CB8AC3E}">
        <p14:creationId xmlns:p14="http://schemas.microsoft.com/office/powerpoint/2010/main" val="1530081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Moore’s Law Has Meant</a:t>
            </a:r>
          </a:p>
        </p:txBody>
      </p:sp>
      <p:sp>
        <p:nvSpPr>
          <p:cNvPr id="6" name="Content Placeholder 5"/>
          <p:cNvSpPr>
            <a:spLocks noGrp="1"/>
          </p:cNvSpPr>
          <p:nvPr>
            <p:ph sz="half" idx="1"/>
          </p:nvPr>
        </p:nvSpPr>
        <p:spPr/>
        <p:txBody>
          <a:bodyPr/>
          <a:lstStyle/>
          <a:p>
            <a:r>
              <a:rPr lang="en-US" dirty="0"/>
              <a:t>1965 Consumer Product</a:t>
            </a:r>
          </a:p>
        </p:txBody>
      </p:sp>
      <p:sp>
        <p:nvSpPr>
          <p:cNvPr id="7" name="Content Placeholder 6"/>
          <p:cNvSpPr>
            <a:spLocks noGrp="1"/>
          </p:cNvSpPr>
          <p:nvPr>
            <p:ph sz="half" idx="2"/>
          </p:nvPr>
        </p:nvSpPr>
        <p:spPr/>
        <p:txBody>
          <a:bodyPr/>
          <a:lstStyle/>
          <a:p>
            <a:r>
              <a:rPr lang="en-US" dirty="0"/>
              <a:t>2015 Consumer Product</a:t>
            </a:r>
          </a:p>
        </p:txBody>
      </p:sp>
      <p:grpSp>
        <p:nvGrpSpPr>
          <p:cNvPr id="10" name="Group 9"/>
          <p:cNvGrpSpPr/>
          <p:nvPr/>
        </p:nvGrpSpPr>
        <p:grpSpPr>
          <a:xfrm>
            <a:off x="6555953" y="3810708"/>
            <a:ext cx="2262158" cy="1700324"/>
            <a:chOff x="6546850" y="3803650"/>
            <a:chExt cx="2259017" cy="1697175"/>
          </a:xfrm>
        </p:grpSpPr>
        <p:pic>
          <p:nvPicPr>
            <p:cNvPr id="3" name="Picture 2"/>
            <p:cNvPicPr>
              <a:picLocks noChangeAspect="1"/>
            </p:cNvPicPr>
            <p:nvPr/>
          </p:nvPicPr>
          <p:blipFill>
            <a:blip r:embed="rId2"/>
            <a:stretch>
              <a:fillRect/>
            </a:stretch>
          </p:blipFill>
          <p:spPr>
            <a:xfrm>
              <a:off x="7350748" y="3803650"/>
              <a:ext cx="762000" cy="939349"/>
            </a:xfrm>
            <a:prstGeom prst="rect">
              <a:avLst/>
            </a:prstGeom>
          </p:spPr>
        </p:pic>
        <p:sp>
          <p:nvSpPr>
            <p:cNvPr id="4" name="TextBox 3"/>
            <p:cNvSpPr txBox="1"/>
            <p:nvPr/>
          </p:nvSpPr>
          <p:spPr>
            <a:xfrm>
              <a:off x="6546850" y="4794250"/>
              <a:ext cx="2259017" cy="706575"/>
            </a:xfrm>
            <a:prstGeom prst="rect">
              <a:avLst/>
            </a:prstGeom>
            <a:noFill/>
          </p:spPr>
          <p:txBody>
            <a:bodyPr wrap="none" rtlCol="0">
              <a:spAutoFit/>
            </a:bodyPr>
            <a:lstStyle/>
            <a:p>
              <a:pPr>
                <a:lnSpc>
                  <a:spcPct val="100000"/>
                </a:lnSpc>
              </a:pPr>
              <a:r>
                <a:rPr lang="en-US" sz="2000" dirty="0">
                  <a:latin typeface="+mn-lt"/>
                </a:rPr>
                <a:t>Apple A8 Processor</a:t>
              </a:r>
            </a:p>
            <a:p>
              <a:pPr>
                <a:lnSpc>
                  <a:spcPct val="100000"/>
                </a:lnSpc>
              </a:pPr>
              <a:r>
                <a:rPr lang="en-US" sz="2000" dirty="0">
                  <a:latin typeface="+mn-lt"/>
                </a:rPr>
                <a:t>2 B transistors</a:t>
              </a:r>
            </a:p>
          </p:txBody>
        </p:sp>
      </p:grpSp>
      <p:pic>
        <p:nvPicPr>
          <p:cNvPr id="8" name="Picture 7"/>
          <p:cNvPicPr>
            <a:picLocks noChangeAspect="1"/>
          </p:cNvPicPr>
          <p:nvPr/>
        </p:nvPicPr>
        <p:blipFill>
          <a:blip r:embed="rId3"/>
          <a:stretch>
            <a:fillRect/>
          </a:stretch>
        </p:blipFill>
        <p:spPr>
          <a:xfrm>
            <a:off x="909381" y="2589245"/>
            <a:ext cx="2033503" cy="3015484"/>
          </a:xfrm>
          <a:prstGeom prst="rect">
            <a:avLst/>
          </a:prstGeom>
        </p:spPr>
      </p:pic>
      <p:grpSp>
        <p:nvGrpSpPr>
          <p:cNvPr id="14" name="Group 13"/>
          <p:cNvGrpSpPr/>
          <p:nvPr/>
        </p:nvGrpSpPr>
        <p:grpSpPr>
          <a:xfrm>
            <a:off x="1901291" y="2512903"/>
            <a:ext cx="1220896" cy="968688"/>
            <a:chOff x="1898650" y="2508251"/>
            <a:chExt cx="1219200" cy="966894"/>
          </a:xfrm>
        </p:grpSpPr>
        <p:sp>
          <p:nvSpPr>
            <p:cNvPr id="11" name="Oval 10"/>
            <p:cNvSpPr/>
            <p:nvPr/>
          </p:nvSpPr>
          <p:spPr bwMode="auto">
            <a:xfrm>
              <a:off x="1898650" y="2989156"/>
              <a:ext cx="990600" cy="485989"/>
            </a:xfrm>
            <a:prstGeom prst="ellipse">
              <a:avLst/>
            </a:prstGeom>
            <a:noFill/>
            <a:ln w="38100" cap="flat" cmpd="sng" algn="ctr">
              <a:solidFill>
                <a:schemeClr val="accent4">
                  <a:lumMod val="90000"/>
                  <a:lumOff val="10000"/>
                </a:schemeClr>
              </a:solidFill>
              <a:prstDash val="solid"/>
              <a:round/>
              <a:headEnd type="none" w="med" len="med"/>
              <a:tailEnd type="triangl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txBody>
            <a:bodyPr vert="horz" wrap="square" lIns="45720" tIns="45720" rIns="45720" bIns="45720" numCol="1" rtlCol="0" anchor="ctr" anchorCtr="0" compatLnSpc="1">
              <a:prstTxWarp prst="textNoShape">
                <a:avLst/>
              </a:prstTxWarp>
              <a:spAutoFit/>
            </a:bodyPr>
            <a:lstStyle/>
            <a:p>
              <a:pPr algn="ctr" defTabSz="909510">
                <a:lnSpc>
                  <a:spcPct val="90000"/>
                </a:lnSpc>
              </a:pPr>
              <a:endParaRPr lang="en-US" sz="1800">
                <a:latin typeface="Arial" charset="0"/>
                <a:ea typeface="ＭＳ Ｐゴシック" charset="0"/>
              </a:endParaRPr>
            </a:p>
          </p:txBody>
        </p:sp>
        <p:cxnSp>
          <p:nvCxnSpPr>
            <p:cNvPr id="13" name="Straight Connector 12"/>
            <p:cNvCxnSpPr>
              <a:stCxn id="11" idx="7"/>
            </p:cNvCxnSpPr>
            <p:nvPr/>
          </p:nvCxnSpPr>
          <p:spPr bwMode="auto">
            <a:xfrm flipV="1">
              <a:off x="2744180" y="2508251"/>
              <a:ext cx="373670" cy="552077"/>
            </a:xfrm>
            <a:prstGeom prst="line">
              <a:avLst/>
            </a:prstGeom>
            <a:noFill/>
            <a:ln w="38100" cap="flat" cmpd="sng" algn="ctr">
              <a:solidFill>
                <a:srgbClr val="000080"/>
              </a:solidFill>
              <a:prstDash val="solid"/>
              <a:round/>
              <a:headEnd type="none" w="med" len="med"/>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gr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5204" r="37023" b="3545"/>
          <a:stretch/>
        </p:blipFill>
        <p:spPr>
          <a:xfrm>
            <a:off x="5029903" y="2360288"/>
            <a:ext cx="1189973" cy="3102815"/>
          </a:xfrm>
          <a:prstGeom prst="rect">
            <a:avLst/>
          </a:prstGeom>
        </p:spPr>
      </p:pic>
    </p:spTree>
    <p:extLst>
      <p:ext uri="{BB962C8B-B14F-4D97-AF65-F5344CB8AC3E}">
        <p14:creationId xmlns:p14="http://schemas.microsoft.com/office/powerpoint/2010/main" val="10146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Visualizing Moore’s Law to Date</a:t>
            </a:r>
          </a:p>
        </p:txBody>
      </p:sp>
      <p:grpSp>
        <p:nvGrpSpPr>
          <p:cNvPr id="7" name="Group 6"/>
          <p:cNvGrpSpPr/>
          <p:nvPr/>
        </p:nvGrpSpPr>
        <p:grpSpPr>
          <a:xfrm>
            <a:off x="4800918" y="3734365"/>
            <a:ext cx="2969574" cy="2970952"/>
            <a:chOff x="1060450" y="2889250"/>
            <a:chExt cx="2965450" cy="296545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060450" y="2889250"/>
              <a:ext cx="2279650" cy="2279650"/>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4">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289050" y="3117850"/>
              <a:ext cx="2279650" cy="2279650"/>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5">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517650" y="3346450"/>
              <a:ext cx="2279650" cy="227965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746250" y="3575050"/>
              <a:ext cx="2279650" cy="2279650"/>
            </a:xfrm>
            <a:prstGeom prst="rect">
              <a:avLst/>
            </a:prstGeom>
          </p:spPr>
        </p:pic>
      </p:grpSp>
      <p:grpSp>
        <p:nvGrpSpPr>
          <p:cNvPr id="16" name="Group 15"/>
          <p:cNvGrpSpPr/>
          <p:nvPr/>
        </p:nvGrpSpPr>
        <p:grpSpPr>
          <a:xfrm>
            <a:off x="1825052" y="1673216"/>
            <a:ext cx="1967205" cy="1547207"/>
            <a:chOff x="450850" y="2813050"/>
            <a:chExt cx="1964473" cy="1544342"/>
          </a:xfrm>
        </p:grpSpPr>
        <p:pic>
          <p:nvPicPr>
            <p:cNvPr id="9" name="Picture 8"/>
            <p:cNvPicPr>
              <a:picLocks noChangeAspect="1"/>
            </p:cNvPicPr>
            <p:nvPr/>
          </p:nvPicPr>
          <p:blipFill>
            <a:blip r:embed="rId7"/>
            <a:stretch>
              <a:fillRect/>
            </a:stretch>
          </p:blipFill>
          <p:spPr>
            <a:xfrm>
              <a:off x="1079595" y="3803650"/>
              <a:ext cx="762000" cy="553742"/>
            </a:xfrm>
            <a:prstGeom prst="rect">
              <a:avLst/>
            </a:prstGeom>
          </p:spPr>
        </p:pic>
        <p:sp>
          <p:nvSpPr>
            <p:cNvPr id="10" name="TextBox 9"/>
            <p:cNvSpPr txBox="1"/>
            <p:nvPr/>
          </p:nvSpPr>
          <p:spPr>
            <a:xfrm>
              <a:off x="450850" y="2813050"/>
              <a:ext cx="1964473" cy="1013782"/>
            </a:xfrm>
            <a:prstGeom prst="rect">
              <a:avLst/>
            </a:prstGeom>
            <a:noFill/>
          </p:spPr>
          <p:txBody>
            <a:bodyPr wrap="none" rtlCol="0">
              <a:spAutoFit/>
            </a:bodyPr>
            <a:lstStyle/>
            <a:p>
              <a:pPr>
                <a:lnSpc>
                  <a:spcPct val="100000"/>
                </a:lnSpc>
              </a:pPr>
              <a:r>
                <a:rPr lang="en-US" sz="2000" dirty="0">
                  <a:latin typeface="+mn-lt"/>
                </a:rPr>
                <a:t>Intel 4004</a:t>
              </a:r>
            </a:p>
            <a:p>
              <a:pPr>
                <a:lnSpc>
                  <a:spcPct val="100000"/>
                </a:lnSpc>
              </a:pPr>
              <a:r>
                <a:rPr lang="en-US" sz="2000" dirty="0">
                  <a:latin typeface="+mn-lt"/>
                </a:rPr>
                <a:t>1970</a:t>
              </a:r>
            </a:p>
            <a:p>
              <a:pPr>
                <a:lnSpc>
                  <a:spcPct val="100000"/>
                </a:lnSpc>
              </a:pPr>
              <a:r>
                <a:rPr lang="en-US" sz="2000" dirty="0">
                  <a:latin typeface="+mn-lt"/>
                </a:rPr>
                <a:t>2,300 transistors</a:t>
              </a:r>
            </a:p>
          </p:txBody>
        </p:sp>
      </p:grpSp>
      <p:grpSp>
        <p:nvGrpSpPr>
          <p:cNvPr id="15" name="Group 14"/>
          <p:cNvGrpSpPr/>
          <p:nvPr/>
        </p:nvGrpSpPr>
        <p:grpSpPr>
          <a:xfrm>
            <a:off x="1858115" y="3887048"/>
            <a:ext cx="1723549" cy="2519265"/>
            <a:chOff x="3422650" y="2355850"/>
            <a:chExt cx="1721155" cy="2514600"/>
          </a:xfrm>
        </p:grpSpPr>
        <p:pic>
          <p:nvPicPr>
            <p:cNvPr id="12" name="Picture 11"/>
            <p:cNvPicPr>
              <a:picLocks noChangeAspect="1"/>
            </p:cNvPicPr>
            <p:nvPr/>
          </p:nvPicPr>
          <p:blipFill>
            <a:blip r:embed="rId8"/>
            <a:stretch>
              <a:fillRect/>
            </a:stretch>
          </p:blipFill>
          <p:spPr>
            <a:xfrm>
              <a:off x="3705044" y="3346450"/>
              <a:ext cx="1236269" cy="1524000"/>
            </a:xfrm>
            <a:prstGeom prst="rect">
              <a:avLst/>
            </a:prstGeom>
          </p:spPr>
        </p:pic>
        <p:sp>
          <p:nvSpPr>
            <p:cNvPr id="13" name="TextBox 12"/>
            <p:cNvSpPr txBox="1"/>
            <p:nvPr/>
          </p:nvSpPr>
          <p:spPr>
            <a:xfrm>
              <a:off x="3422650" y="2355850"/>
              <a:ext cx="1721155" cy="1013782"/>
            </a:xfrm>
            <a:prstGeom prst="rect">
              <a:avLst/>
            </a:prstGeom>
            <a:noFill/>
          </p:spPr>
          <p:txBody>
            <a:bodyPr wrap="none" rtlCol="0">
              <a:spAutoFit/>
            </a:bodyPr>
            <a:lstStyle/>
            <a:p>
              <a:pPr>
                <a:lnSpc>
                  <a:spcPct val="100000"/>
                </a:lnSpc>
              </a:pPr>
              <a:r>
                <a:rPr lang="en-US" sz="2000" dirty="0">
                  <a:latin typeface="+mn-lt"/>
                </a:rPr>
                <a:t>Apple A8</a:t>
              </a:r>
            </a:p>
            <a:p>
              <a:pPr>
                <a:lnSpc>
                  <a:spcPct val="100000"/>
                </a:lnSpc>
              </a:pPr>
              <a:r>
                <a:rPr lang="en-US" sz="2000" dirty="0">
                  <a:latin typeface="+mn-lt"/>
                </a:rPr>
                <a:t>2014</a:t>
              </a:r>
            </a:p>
            <a:p>
              <a:pPr>
                <a:lnSpc>
                  <a:spcPct val="100000"/>
                </a:lnSpc>
              </a:pPr>
              <a:r>
                <a:rPr lang="en-US" sz="2000" dirty="0">
                  <a:latin typeface="+mn-lt"/>
                </a:rPr>
                <a:t>2 B transistors</a:t>
              </a:r>
            </a:p>
          </p:txBody>
        </p:sp>
      </p:grpSp>
      <p:sp>
        <p:nvSpPr>
          <p:cNvPr id="8" name="TextBox 7"/>
          <p:cNvSpPr txBox="1"/>
          <p:nvPr/>
        </p:nvSpPr>
        <p:spPr>
          <a:xfrm>
            <a:off x="647515" y="1062418"/>
            <a:ext cx="5913737" cy="461804"/>
          </a:xfrm>
          <a:prstGeom prst="rect">
            <a:avLst/>
          </a:prstGeom>
          <a:noFill/>
        </p:spPr>
        <p:txBody>
          <a:bodyPr wrap="none" lIns="90953" tIns="45467" rIns="90953" bIns="45467" rtlCol="0">
            <a:spAutoFit/>
          </a:bodyPr>
          <a:lstStyle/>
          <a:p>
            <a:r>
              <a:rPr lang="en-US" i="1" dirty="0">
                <a:solidFill>
                  <a:srgbClr val="008000"/>
                </a:solidFill>
                <a:latin typeface="+mn-lt"/>
              </a:rPr>
              <a:t>If transistors were the size of a grain of sand</a:t>
            </a:r>
          </a:p>
        </p:txBody>
      </p:sp>
      <p:sp>
        <p:nvSpPr>
          <p:cNvPr id="14" name="TextBox 13"/>
          <p:cNvSpPr txBox="1"/>
          <p:nvPr/>
        </p:nvSpPr>
        <p:spPr>
          <a:xfrm>
            <a:off x="7737620" y="2318696"/>
            <a:ext cx="794635" cy="461804"/>
          </a:xfrm>
          <a:prstGeom prst="rect">
            <a:avLst/>
          </a:prstGeom>
          <a:noFill/>
        </p:spPr>
        <p:txBody>
          <a:bodyPr wrap="none" lIns="90953" tIns="45467" rIns="90953" bIns="45467" rtlCol="0">
            <a:spAutoFit/>
          </a:bodyPr>
          <a:lstStyle/>
          <a:p>
            <a:r>
              <a:rPr lang="en-US" dirty="0">
                <a:latin typeface="+mn-lt"/>
              </a:rPr>
              <a:t>0.1 g</a:t>
            </a:r>
          </a:p>
        </p:txBody>
      </p:sp>
      <p:sp>
        <p:nvSpPr>
          <p:cNvPr id="18" name="TextBox 17"/>
          <p:cNvSpPr txBox="1"/>
          <p:nvPr/>
        </p:nvSpPr>
        <p:spPr>
          <a:xfrm>
            <a:off x="7705452" y="4803145"/>
            <a:ext cx="860157" cy="461804"/>
          </a:xfrm>
          <a:prstGeom prst="rect">
            <a:avLst/>
          </a:prstGeom>
          <a:noFill/>
        </p:spPr>
        <p:txBody>
          <a:bodyPr wrap="none" lIns="90953" tIns="45467" rIns="90953" bIns="45467" rtlCol="0">
            <a:spAutoFit/>
          </a:bodyPr>
          <a:lstStyle/>
          <a:p>
            <a:r>
              <a:rPr lang="en-US" dirty="0">
                <a:latin typeface="+mn-lt"/>
              </a:rPr>
              <a:t>88 kg</a:t>
            </a:r>
          </a:p>
        </p:txBody>
      </p:sp>
      <p:pic>
        <p:nvPicPr>
          <p:cNvPr id="17" name="Picture 16" descr="sand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6657" y="1749490"/>
            <a:ext cx="1308103" cy="1575686"/>
          </a:xfrm>
          <a:prstGeom prst="rect">
            <a:avLst/>
          </a:prstGeom>
        </p:spPr>
      </p:pic>
    </p:spTree>
    <p:extLst>
      <p:ext uri="{BB962C8B-B14F-4D97-AF65-F5344CB8AC3E}">
        <p14:creationId xmlns:p14="http://schemas.microsoft.com/office/powerpoint/2010/main" val="211991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Moore’s ”Law” drove itself</a:t>
            </a:r>
          </a:p>
        </p:txBody>
      </p:sp>
      <p:sp>
        <p:nvSpPr>
          <p:cNvPr id="19" name="TextBox 18"/>
          <p:cNvSpPr txBox="1"/>
          <p:nvPr/>
        </p:nvSpPr>
        <p:spPr>
          <a:xfrm>
            <a:off x="2160554" y="5715000"/>
            <a:ext cx="4155380" cy="898847"/>
          </a:xfrm>
          <a:prstGeom prst="rect">
            <a:avLst/>
          </a:prstGeom>
          <a:noFill/>
        </p:spPr>
        <p:txBody>
          <a:bodyPr wrap="none" lIns="90953" tIns="45467" rIns="90953" bIns="45467" rtlCol="0">
            <a:spAutoFit/>
          </a:bodyPr>
          <a:lstStyle/>
          <a:p>
            <a:pPr>
              <a:lnSpc>
                <a:spcPct val="110000"/>
              </a:lnSpc>
            </a:pPr>
            <a:r>
              <a:rPr lang="en-US" dirty="0">
                <a:latin typeface="+mn-lt"/>
              </a:rPr>
              <a:t>Consumer products sustain the</a:t>
            </a:r>
          </a:p>
          <a:p>
            <a:pPr>
              <a:lnSpc>
                <a:spcPct val="110000"/>
              </a:lnSpc>
            </a:pPr>
            <a:r>
              <a:rPr lang="en-US" dirty="0">
                <a:latin typeface="+mn-lt"/>
              </a:rPr>
              <a:t>$300B semiconductor industry</a:t>
            </a:r>
          </a:p>
        </p:txBody>
      </p:sp>
      <p:sp>
        <p:nvSpPr>
          <p:cNvPr id="32" name="TextBox 31"/>
          <p:cNvSpPr txBox="1"/>
          <p:nvPr/>
        </p:nvSpPr>
        <p:spPr>
          <a:xfrm>
            <a:off x="6545523" y="2829295"/>
            <a:ext cx="2058727" cy="1384995"/>
          </a:xfrm>
          <a:prstGeom prst="rect">
            <a:avLst/>
          </a:prstGeom>
          <a:noFill/>
        </p:spPr>
        <p:txBody>
          <a:bodyPr wrap="square" lIns="90816" tIns="45385" rIns="90816" bIns="45385" rtlCol="0">
            <a:spAutoFit/>
          </a:bodyPr>
          <a:lstStyle/>
          <a:p>
            <a:pPr defTabSz="908147" eaLnBrk="1" fontAlgn="auto" hangingPunct="1">
              <a:spcBef>
                <a:spcPts val="0"/>
              </a:spcBef>
              <a:spcAft>
                <a:spcPts val="0"/>
              </a:spcAft>
              <a:defRPr/>
            </a:pPr>
            <a:r>
              <a:rPr lang="en-US" sz="2800" b="0" kern="0" dirty="0">
                <a:solidFill>
                  <a:srgbClr val="800000"/>
                </a:solidFill>
                <a:latin typeface="+mn-lt"/>
              </a:rPr>
              <a:t>Capital +</a:t>
            </a:r>
          </a:p>
          <a:p>
            <a:pPr defTabSz="908147" eaLnBrk="1" fontAlgn="auto" hangingPunct="1">
              <a:spcBef>
                <a:spcPts val="0"/>
              </a:spcBef>
              <a:spcAft>
                <a:spcPts val="0"/>
              </a:spcAft>
              <a:defRPr/>
            </a:pPr>
            <a:r>
              <a:rPr lang="en-US" sz="2800" b="0" kern="0" dirty="0">
                <a:solidFill>
                  <a:srgbClr val="800000"/>
                </a:solidFill>
                <a:latin typeface="+mn-lt"/>
              </a:rPr>
              <a:t>R&amp;D Investment</a:t>
            </a:r>
          </a:p>
        </p:txBody>
      </p:sp>
      <p:sp>
        <p:nvSpPr>
          <p:cNvPr id="33" name="TextBox 32"/>
          <p:cNvSpPr txBox="1"/>
          <p:nvPr/>
        </p:nvSpPr>
        <p:spPr>
          <a:xfrm>
            <a:off x="3049851" y="5099050"/>
            <a:ext cx="2608406" cy="523220"/>
          </a:xfrm>
          <a:prstGeom prst="rect">
            <a:avLst/>
          </a:prstGeom>
          <a:noFill/>
        </p:spPr>
        <p:txBody>
          <a:bodyPr wrap="none" lIns="90816" tIns="45385" rIns="90816" bIns="45385" rtlCol="0">
            <a:spAutoFit/>
          </a:bodyPr>
          <a:lstStyle/>
          <a:p>
            <a:pPr defTabSz="908147" eaLnBrk="1" fontAlgn="auto" hangingPunct="1">
              <a:spcBef>
                <a:spcPts val="0"/>
              </a:spcBef>
              <a:spcAft>
                <a:spcPts val="0"/>
              </a:spcAft>
              <a:defRPr/>
            </a:pPr>
            <a:r>
              <a:rPr lang="en-US" sz="2800" b="0" kern="0" dirty="0">
                <a:solidFill>
                  <a:sysClr val="windowText" lastClr="000000"/>
                </a:solidFill>
                <a:latin typeface="+mn-lt"/>
              </a:rPr>
              <a:t>New Technology</a:t>
            </a:r>
          </a:p>
        </p:txBody>
      </p:sp>
      <p:sp>
        <p:nvSpPr>
          <p:cNvPr id="34" name="TextBox 33"/>
          <p:cNvSpPr txBox="1"/>
          <p:nvPr/>
        </p:nvSpPr>
        <p:spPr>
          <a:xfrm>
            <a:off x="679517" y="3023195"/>
            <a:ext cx="2058727" cy="954107"/>
          </a:xfrm>
          <a:prstGeom prst="rect">
            <a:avLst/>
          </a:prstGeom>
          <a:noFill/>
        </p:spPr>
        <p:txBody>
          <a:bodyPr wrap="square" lIns="90816" tIns="45385" rIns="90816" bIns="45385" rtlCol="0">
            <a:spAutoFit/>
          </a:bodyPr>
          <a:lstStyle/>
          <a:p>
            <a:pPr defTabSz="908147" eaLnBrk="1" fontAlgn="auto" hangingPunct="1">
              <a:spcBef>
                <a:spcPts val="0"/>
              </a:spcBef>
              <a:spcAft>
                <a:spcPts val="0"/>
              </a:spcAft>
              <a:defRPr/>
            </a:pPr>
            <a:r>
              <a:rPr lang="en-US" sz="2800" b="0" kern="0" dirty="0">
                <a:solidFill>
                  <a:srgbClr val="800000"/>
                </a:solidFill>
                <a:latin typeface="+mn-lt"/>
              </a:rPr>
              <a:t>Product</a:t>
            </a:r>
          </a:p>
          <a:p>
            <a:pPr defTabSz="908147" eaLnBrk="1" fontAlgn="auto" hangingPunct="1">
              <a:spcBef>
                <a:spcPts val="0"/>
              </a:spcBef>
              <a:spcAft>
                <a:spcPts val="0"/>
              </a:spcAft>
              <a:defRPr/>
            </a:pPr>
            <a:r>
              <a:rPr lang="en-US" sz="2800" b="0" kern="0" dirty="0">
                <a:solidFill>
                  <a:srgbClr val="800000"/>
                </a:solidFill>
                <a:latin typeface="+mn-lt"/>
              </a:rPr>
              <a:t>Design</a:t>
            </a:r>
          </a:p>
        </p:txBody>
      </p:sp>
      <p:grpSp>
        <p:nvGrpSpPr>
          <p:cNvPr id="35" name="Group 34"/>
          <p:cNvGrpSpPr/>
          <p:nvPr/>
        </p:nvGrpSpPr>
        <p:grpSpPr>
          <a:xfrm>
            <a:off x="1974850" y="1289050"/>
            <a:ext cx="4172946" cy="954107"/>
            <a:chOff x="1939892" y="1289050"/>
            <a:chExt cx="4172946" cy="954107"/>
          </a:xfrm>
        </p:grpSpPr>
        <p:sp>
          <p:nvSpPr>
            <p:cNvPr id="36" name="TextBox 35"/>
            <p:cNvSpPr txBox="1"/>
            <p:nvPr/>
          </p:nvSpPr>
          <p:spPr>
            <a:xfrm>
              <a:off x="4744530" y="1482949"/>
              <a:ext cx="1368308" cy="523220"/>
            </a:xfrm>
            <a:prstGeom prst="rect">
              <a:avLst/>
            </a:prstGeom>
            <a:noFill/>
          </p:spPr>
          <p:txBody>
            <a:bodyPr wrap="none" rtlCol="0">
              <a:spAutoFit/>
            </a:bodyPr>
            <a:lstStyle/>
            <a:p>
              <a:pPr defTabSz="908147" eaLnBrk="1" fontAlgn="auto" hangingPunct="1">
                <a:spcBef>
                  <a:spcPts val="0"/>
                </a:spcBef>
                <a:spcAft>
                  <a:spcPts val="0"/>
                </a:spcAft>
                <a:defRPr/>
              </a:pPr>
              <a:r>
                <a:rPr lang="en-US" sz="2800" b="0" kern="0" dirty="0">
                  <a:solidFill>
                    <a:sysClr val="windowText" lastClr="000000"/>
                  </a:solidFill>
                  <a:latin typeface="+mn-lt"/>
                </a:rPr>
                <a:t>Sales $$</a:t>
              </a:r>
            </a:p>
          </p:txBody>
        </p:sp>
        <p:sp>
          <p:nvSpPr>
            <p:cNvPr id="37" name="TextBox 36"/>
            <p:cNvSpPr txBox="1"/>
            <p:nvPr/>
          </p:nvSpPr>
          <p:spPr>
            <a:xfrm>
              <a:off x="1939892" y="1289050"/>
              <a:ext cx="1474557" cy="954107"/>
            </a:xfrm>
            <a:prstGeom prst="rect">
              <a:avLst/>
            </a:prstGeom>
            <a:noFill/>
          </p:spPr>
          <p:txBody>
            <a:bodyPr wrap="none" rtlCol="0">
              <a:spAutoFit/>
            </a:bodyPr>
            <a:lstStyle/>
            <a:p>
              <a:pPr defTabSz="908147" eaLnBrk="1" fontAlgn="auto" hangingPunct="1">
                <a:spcBef>
                  <a:spcPts val="0"/>
                </a:spcBef>
                <a:spcAft>
                  <a:spcPts val="0"/>
                </a:spcAft>
                <a:defRPr/>
              </a:pPr>
              <a:r>
                <a:rPr lang="en-US" sz="2800" b="0" kern="0" dirty="0">
                  <a:solidFill>
                    <a:sysClr val="windowText" lastClr="000000"/>
                  </a:solidFill>
                  <a:latin typeface="+mn-lt"/>
                </a:rPr>
                <a:t>Better</a:t>
              </a:r>
            </a:p>
            <a:p>
              <a:pPr defTabSz="908147" eaLnBrk="1" fontAlgn="auto" hangingPunct="1">
                <a:spcBef>
                  <a:spcPts val="0"/>
                </a:spcBef>
                <a:spcAft>
                  <a:spcPts val="0"/>
                </a:spcAft>
                <a:defRPr/>
              </a:pPr>
              <a:r>
                <a:rPr lang="en-US" sz="2800" b="0" kern="0" dirty="0">
                  <a:solidFill>
                    <a:sysClr val="windowText" lastClr="000000"/>
                  </a:solidFill>
                  <a:latin typeface="+mn-lt"/>
                </a:rPr>
                <a:t>Products</a:t>
              </a:r>
            </a:p>
          </p:txBody>
        </p:sp>
      </p:grpSp>
      <p:grpSp>
        <p:nvGrpSpPr>
          <p:cNvPr id="16" name="Group 15"/>
          <p:cNvGrpSpPr/>
          <p:nvPr/>
        </p:nvGrpSpPr>
        <p:grpSpPr>
          <a:xfrm>
            <a:off x="2660650" y="1822450"/>
            <a:ext cx="3810000" cy="3276600"/>
            <a:chOff x="2660650" y="1822450"/>
            <a:chExt cx="3810000" cy="3276600"/>
          </a:xfrm>
        </p:grpSpPr>
        <p:sp>
          <p:nvSpPr>
            <p:cNvPr id="17" name="Curved Left Arrow 16"/>
            <p:cNvSpPr/>
            <p:nvPr/>
          </p:nvSpPr>
          <p:spPr bwMode="auto">
            <a:xfrm>
              <a:off x="4565650" y="2051050"/>
              <a:ext cx="1905000" cy="3048000"/>
            </a:xfrm>
            <a:prstGeom prst="curvedLeftArrow">
              <a:avLst/>
            </a:prstGeom>
            <a:solidFill>
              <a:srgbClr val="003300">
                <a:lumMod val="90000"/>
                <a:lumOff val="10000"/>
              </a:srgbClr>
            </a:solidFill>
            <a:ln w="9525" cap="flat" cmpd="sng" algn="ctr">
              <a:solidFill>
                <a:srgbClr val="000066">
                  <a:shade val="95000"/>
                  <a:satMod val="105000"/>
                </a:srgbClr>
              </a:solidFill>
              <a:prstDash val="solid"/>
              <a:headEnd type="none" w="med" len="med"/>
              <a:tailEnd type="none" w="sm" len="sm"/>
            </a:ln>
            <a:effectLst>
              <a:outerShdw blurRad="40000" dist="23000" dir="5400000" rotWithShape="0">
                <a:srgbClr val="000000">
                  <a:alpha val="35000"/>
                </a:srgbClr>
              </a:outerShdw>
            </a:effectLst>
          </p:spPr>
          <p:txBody>
            <a:bodyPr vert="horz" wrap="square" lIns="45720" tIns="45720" rIns="45720" bIns="45720" numCol="1" rtlCol="0" anchor="ctr" anchorCtr="0" compatLnSpc="1">
              <a:prstTxWarp prst="textNoShape">
                <a:avLst/>
              </a:prstTxWarp>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66"/>
                </a:solidFill>
                <a:effectLst/>
                <a:uLnTx/>
                <a:uFillTx/>
                <a:latin typeface="Arial" charset="0"/>
                <a:ea typeface="ＭＳ Ｐゴシック" charset="0"/>
                <a:cs typeface="+mn-cs"/>
              </a:endParaRPr>
            </a:p>
          </p:txBody>
        </p:sp>
        <p:sp>
          <p:nvSpPr>
            <p:cNvPr id="18" name="Curved Left Arrow 17"/>
            <p:cNvSpPr/>
            <p:nvPr/>
          </p:nvSpPr>
          <p:spPr bwMode="auto">
            <a:xfrm rot="10800000">
              <a:off x="2660650" y="1822450"/>
              <a:ext cx="1905000" cy="3048000"/>
            </a:xfrm>
            <a:prstGeom prst="curvedLeftArrow">
              <a:avLst/>
            </a:prstGeom>
            <a:solidFill>
              <a:srgbClr val="FF0000"/>
            </a:solidFill>
            <a:ln w="9525" cap="flat" cmpd="sng" algn="ctr">
              <a:solidFill>
                <a:srgbClr val="000066">
                  <a:shade val="95000"/>
                  <a:satMod val="105000"/>
                </a:srgbClr>
              </a:solidFill>
              <a:prstDash val="solid"/>
              <a:headEnd type="none" w="med" len="med"/>
              <a:tailEnd type="none" w="sm" len="sm"/>
            </a:ln>
            <a:effectLst>
              <a:outerShdw blurRad="40000" dist="23000" dir="5400000" rotWithShape="0">
                <a:srgbClr val="000000">
                  <a:alpha val="35000"/>
                </a:srgbClr>
              </a:outerShdw>
            </a:effectLst>
          </p:spPr>
          <p:txBody>
            <a:bodyPr vert="horz" wrap="square" lIns="45720" tIns="45720" rIns="45720" bIns="45720" numCol="1" rtlCol="0" anchor="ctr" anchorCtr="0" compatLnSpc="1">
              <a:prstTxWarp prst="textNoShape">
                <a:avLst/>
              </a:prstTxWarp>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66"/>
                </a:solidFill>
                <a:effectLst/>
                <a:uLnTx/>
                <a:uFillTx/>
                <a:latin typeface="Arial" charset="0"/>
                <a:ea typeface="ＭＳ Ｐゴシック" charset="0"/>
                <a:cs typeface="+mn-cs"/>
              </a:endParaRPr>
            </a:p>
          </p:txBody>
        </p:sp>
      </p:grpSp>
    </p:spTree>
    <p:extLst>
      <p:ext uri="{BB962C8B-B14F-4D97-AF65-F5344CB8AC3E}">
        <p14:creationId xmlns:p14="http://schemas.microsoft.com/office/powerpoint/2010/main" val="3792019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Moore’s Law Could Mean</a:t>
            </a:r>
          </a:p>
        </p:txBody>
      </p:sp>
      <p:sp>
        <p:nvSpPr>
          <p:cNvPr id="6" name="Content Placeholder 5"/>
          <p:cNvSpPr>
            <a:spLocks noGrp="1"/>
          </p:cNvSpPr>
          <p:nvPr>
            <p:ph sz="half" idx="1"/>
          </p:nvPr>
        </p:nvSpPr>
        <p:spPr/>
        <p:txBody>
          <a:bodyPr/>
          <a:lstStyle/>
          <a:p>
            <a:r>
              <a:rPr lang="en-US" dirty="0"/>
              <a:t>2015 Consumer Product</a:t>
            </a:r>
          </a:p>
        </p:txBody>
      </p:sp>
      <p:sp>
        <p:nvSpPr>
          <p:cNvPr id="7" name="Content Placeholder 6"/>
          <p:cNvSpPr>
            <a:spLocks noGrp="1"/>
          </p:cNvSpPr>
          <p:nvPr>
            <p:ph sz="half" idx="2"/>
          </p:nvPr>
        </p:nvSpPr>
        <p:spPr>
          <a:xfrm>
            <a:off x="4343081" y="1371032"/>
            <a:ext cx="4502054" cy="5073520"/>
          </a:xfrm>
        </p:spPr>
        <p:txBody>
          <a:bodyPr/>
          <a:lstStyle/>
          <a:p>
            <a:r>
              <a:rPr lang="en-US" dirty="0"/>
              <a:t>2065 Consumer Product</a:t>
            </a:r>
          </a:p>
          <a:p>
            <a:endParaRPr lang="en-US" dirty="0"/>
          </a:p>
          <a:p>
            <a:endParaRPr lang="en-US" dirty="0"/>
          </a:p>
          <a:p>
            <a:pPr lvl="1"/>
            <a:endParaRPr lang="en-US" sz="2000" dirty="0"/>
          </a:p>
          <a:p>
            <a:pPr lvl="1"/>
            <a:r>
              <a:rPr lang="en-US" sz="2000" dirty="0"/>
              <a:t>Portable</a:t>
            </a:r>
          </a:p>
          <a:p>
            <a:pPr lvl="1"/>
            <a:r>
              <a:rPr lang="en-US" sz="2000" dirty="0"/>
              <a:t>Low power</a:t>
            </a:r>
          </a:p>
          <a:p>
            <a:pPr lvl="1"/>
            <a:r>
              <a:rPr lang="en-US" sz="2000" dirty="0"/>
              <a:t>Will drive markets &amp; innovation</a:t>
            </a:r>
          </a:p>
        </p:txBody>
      </p:sp>
      <p:sp>
        <p:nvSpPr>
          <p:cNvPr id="5" name="Rectangle 4"/>
          <p:cNvSpPr/>
          <p:nvPr/>
        </p:nvSpPr>
        <p:spPr>
          <a:xfrm>
            <a:off x="5538841" y="2207605"/>
            <a:ext cx="647509" cy="1200468"/>
          </a:xfrm>
          <a:prstGeom prst="rect">
            <a:avLst/>
          </a:prstGeom>
          <a:noFill/>
        </p:spPr>
        <p:txBody>
          <a:bodyPr wrap="none" lIns="90953" tIns="45467" rIns="90953" bIns="45467">
            <a:spAutoFit/>
          </a:bodyPr>
          <a:lstStyle/>
          <a:p>
            <a:pPr algn="ctr"/>
            <a:r>
              <a:rPr lang="en-US" sz="7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35204" r="37023" b="3545"/>
          <a:stretch/>
        </p:blipFill>
        <p:spPr>
          <a:xfrm>
            <a:off x="1214604" y="2436630"/>
            <a:ext cx="1189973" cy="3102815"/>
          </a:xfrm>
          <a:prstGeom prst="rect">
            <a:avLst/>
          </a:prstGeom>
        </p:spPr>
      </p:pic>
    </p:spTree>
    <p:extLst>
      <p:ext uri="{BB962C8B-B14F-4D97-AF65-F5344CB8AC3E}">
        <p14:creationId xmlns:p14="http://schemas.microsoft.com/office/powerpoint/2010/main" val="37545565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25400">
          <a:solidFill>
            <a:schemeClr val="tx1"/>
          </a:solidFill>
          <a:round/>
          <a:headEnd/>
          <a:tailEnd/>
        </a:ln>
        <a:effectLst/>
      </a:spPr>
      <a:bodyPr wrap="none" anchor="ctr">
        <a:spAutoFit/>
      </a:bodyPr>
      <a:lstStyle>
        <a:defPPr>
          <a:defRPr/>
        </a:defPPr>
      </a:lstStyle>
    </a:spDef>
    <a:lnDef>
      <a:spPr bwMode="auto">
        <a:noFill/>
        <a:ln w="12700">
          <a:solidFill>
            <a:srgbClr val="000000"/>
          </a:solidFill>
          <a:miter lim="800000"/>
          <a:headEnd type="none" w="med" len="med"/>
          <a:tailEnd type="triangl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template2007</Template>
  <TotalTime>16179</TotalTime>
  <Words>1584</Words>
  <Application>Microsoft Macintosh PowerPoint</Application>
  <PresentationFormat>On-screen Show (4:3)</PresentationFormat>
  <Paragraphs>351</Paragraphs>
  <Slides>52</Slides>
  <Notes>2</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52</vt:i4>
      </vt:variant>
    </vt:vector>
  </HeadingPairs>
  <TitlesOfParts>
    <vt:vector size="63" baseType="lpstr">
      <vt:lpstr>Arial</vt:lpstr>
      <vt:lpstr>Arial Narrow</vt:lpstr>
      <vt:lpstr>Calibri</vt:lpstr>
      <vt:lpstr>Helvetica</vt:lpstr>
      <vt:lpstr>Times New Roman</vt:lpstr>
      <vt:lpstr>Wingdings</vt:lpstr>
      <vt:lpstr>Wingdings 2</vt:lpstr>
      <vt:lpstr>template2007</vt:lpstr>
      <vt:lpstr>2_ibm-99-01</vt:lpstr>
      <vt:lpstr>9_ibm-99-01</vt:lpstr>
      <vt:lpstr>Equation</vt:lpstr>
      <vt:lpstr>Future of Computing: Moore’s Law, The End of Frequency Scaling, Domain-specific accelerators 15-213: Introduction to Computer Systems 27th Lecture, Apr. 28, 2022</vt:lpstr>
      <vt:lpstr>Moore’s Law Origins</vt:lpstr>
      <vt:lpstr>Moore’s Law Origins</vt:lpstr>
      <vt:lpstr>Moore’s Law: 50 Years</vt:lpstr>
      <vt:lpstr>What Moore’s Law Has Meant</vt:lpstr>
      <vt:lpstr>What Moore’s Law Has Meant</vt:lpstr>
      <vt:lpstr>Visualizing Moore’s Law to Date</vt:lpstr>
      <vt:lpstr>Moore’s ”Law” drove itself</vt:lpstr>
      <vt:lpstr>What Moore’s Law Could Mean</vt:lpstr>
      <vt:lpstr>Requirements for Future Technology</vt:lpstr>
      <vt:lpstr>Increasing Transistor Counts</vt:lpstr>
      <vt:lpstr>Chips Have Gotten Bigger</vt:lpstr>
      <vt:lpstr>Chip Size Trend</vt:lpstr>
      <vt:lpstr>Chip Size Extrapolation</vt:lpstr>
      <vt:lpstr>Extrapolation: The iPhone 31s</vt:lpstr>
      <vt:lpstr>Transistors Have Gotten Smaller</vt:lpstr>
      <vt:lpstr>Linear Scaling Trend</vt:lpstr>
      <vt:lpstr>Decreasing Feature Sizes</vt:lpstr>
      <vt:lpstr>Linear Scaling Trend</vt:lpstr>
      <vt:lpstr>Submillimeter Dimensions</vt:lpstr>
      <vt:lpstr>Submicrometer Dimensions</vt:lpstr>
      <vt:lpstr>Linear Scaling Extrapolation</vt:lpstr>
      <vt:lpstr>Subnanometer Dimensions</vt:lpstr>
      <vt:lpstr>Reaching 2065 Goal</vt:lpstr>
      <vt:lpstr>PowerPoint Presentation</vt:lpstr>
      <vt:lpstr>PowerPoint Presentation</vt:lpstr>
      <vt:lpstr>Fabrication Economics</vt:lpstr>
      <vt:lpstr>PowerPoint Presentation</vt:lpstr>
      <vt:lpstr>PowerPoint Presentation</vt:lpstr>
      <vt:lpstr>Challenges to Moore’s Law: Economic</vt:lpstr>
      <vt:lpstr>Meeting Power Constraints</vt:lpstr>
      <vt:lpstr>End of Dennard Scaling</vt:lpstr>
      <vt:lpstr>End of Easy Gains – Fun Times Ahead</vt:lpstr>
      <vt:lpstr>Samsung V-Nand Flash Example</vt:lpstr>
      <vt:lpstr>Putting Parallelism on the Programmer</vt:lpstr>
      <vt:lpstr>A lot of parallelism…</vt:lpstr>
      <vt:lpstr>Google Data Centers</vt:lpstr>
      <vt:lpstr>Cluster Programming Model</vt:lpstr>
      <vt:lpstr>Computing Landscape Trends</vt:lpstr>
      <vt:lpstr>DNN Application Example</vt:lpstr>
      <vt:lpstr>The “More than Moore” approach</vt:lpstr>
      <vt:lpstr>ASICs in the wild at gigacorps</vt:lpstr>
      <vt:lpstr>We will have more advances</vt:lpstr>
      <vt:lpstr>Adding accelerators</vt:lpstr>
      <vt:lpstr>Can’t outrun Amdahl</vt:lpstr>
      <vt:lpstr>Future speedups will need it all…</vt:lpstr>
      <vt:lpstr>4096 x 4096 Matrix Multiply</vt:lpstr>
      <vt:lpstr>MaxFlow over time (Leiserson et al)</vt:lpstr>
      <vt:lpstr>2018--?: Putting Heterogeneity on the programmer</vt:lpstr>
      <vt:lpstr>PowerPoint Presentation</vt:lpstr>
      <vt:lpstr>Waists are emerging: ML example</vt:lpstr>
      <vt:lpstr>How do we manage?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dc:title>
  <dc:creator>Markus Pueschel</dc:creator>
  <dc:description>Redesign of slides created by Randal E. Bryant and David R. O'Hallaron</dc:description>
  <cp:lastModifiedBy>David Godbe Andersen</cp:lastModifiedBy>
  <cp:revision>799</cp:revision>
  <cp:lastPrinted>2016-11-30T21:18:27Z</cp:lastPrinted>
  <dcterms:created xsi:type="dcterms:W3CDTF">2011-01-05T21:18:09Z</dcterms:created>
  <dcterms:modified xsi:type="dcterms:W3CDTF">2022-04-28T02:27:07Z</dcterms:modified>
</cp:coreProperties>
</file>