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  <p:sldMasterId id="2147483684" r:id="rId2"/>
  </p:sldMasterIdLst>
  <p:notesMasterIdLst>
    <p:notesMasterId r:id="rId30"/>
  </p:notesMasterIdLst>
  <p:sldIdLst>
    <p:sldId id="256" r:id="rId3"/>
    <p:sldId id="258" r:id="rId4"/>
    <p:sldId id="257" r:id="rId5"/>
    <p:sldId id="259" r:id="rId6"/>
    <p:sldId id="260" r:id="rId7"/>
    <p:sldId id="261" r:id="rId8"/>
    <p:sldId id="282" r:id="rId9"/>
    <p:sldId id="283" r:id="rId10"/>
    <p:sldId id="262" r:id="rId11"/>
    <p:sldId id="264" r:id="rId12"/>
    <p:sldId id="284" r:id="rId13"/>
    <p:sldId id="265" r:id="rId14"/>
    <p:sldId id="267" r:id="rId15"/>
    <p:sldId id="266" r:id="rId16"/>
    <p:sldId id="268" r:id="rId17"/>
    <p:sldId id="275" r:id="rId18"/>
    <p:sldId id="281" r:id="rId19"/>
    <p:sldId id="270" r:id="rId20"/>
    <p:sldId id="272" r:id="rId21"/>
    <p:sldId id="273" r:id="rId22"/>
    <p:sldId id="276" r:id="rId23"/>
    <p:sldId id="277" r:id="rId24"/>
    <p:sldId id="278" r:id="rId25"/>
    <p:sldId id="279" r:id="rId26"/>
    <p:sldId id="285" r:id="rId27"/>
    <p:sldId id="286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C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958" autoAdjust="0"/>
  </p:normalViewPr>
  <p:slideViewPr>
    <p:cSldViewPr>
      <p:cViewPr varScale="1">
        <p:scale>
          <a:sx n="153" d="100"/>
          <a:sy n="153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5214"/>
            <a:ext cx="5030390" cy="411389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100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slide is stolen</a:t>
            </a:r>
            <a:r>
              <a:rPr lang="en-US" baseline="0" dirty="0" smtClean="0"/>
              <a:t> from the end of floating point notes. May be helpful if you just want case-by-case rules.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62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15-213: Introduction to Computer Systems</a:t>
            </a:r>
            <a:br>
              <a:rPr lang="en-US" dirty="0" smtClean="0"/>
            </a:br>
            <a:r>
              <a:rPr lang="en-US" dirty="0" smtClean="0"/>
              <a:t>Recitation 3: Monday, Sept.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r>
              <a:rPr lang="en-US" dirty="0" smtClean="0"/>
              <a:t>Ian Hartwig</a:t>
            </a:r>
            <a:br>
              <a:rPr lang="en-US" dirty="0" smtClean="0"/>
            </a:br>
            <a:r>
              <a:rPr lang="en-US" dirty="0" smtClean="0"/>
              <a:t>Section 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9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Integers - Biasing</a:t>
            </a:r>
            <a:endParaRPr lang="en-US" dirty="0" smtClean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Times" pitchFamily="18" charset="0"/>
              </a:rPr>
              <a:t>2</a:t>
            </a:r>
            <a:r>
              <a:rPr lang="en-US" b="0" i="1" baseline="30000" dirty="0">
                <a:latin typeface="Times" pitchFamily="18" charset="0"/>
              </a:rPr>
              <a:t>k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6400800" y="1219200"/>
            <a:ext cx="20592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If this contains a 1…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H="1">
            <a:off x="6248400" y="16002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1447800" y="1219200"/>
            <a:ext cx="41910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Remember biasing flips rounding direction; only use when dividend is negative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70" name="Line 38"/>
          <p:cNvSpPr>
            <a:spLocks noChangeShapeType="1"/>
          </p:cNvSpPr>
          <p:nvPr/>
        </p:nvSpPr>
        <p:spPr bwMode="auto">
          <a:xfrm>
            <a:off x="3352800" y="18288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4653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  <p:bldP spid="67" grpId="0"/>
      <p:bldP spid="68" grpId="0" animBg="1"/>
      <p:bldP spid="69" grpId="0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</a:t>
            </a:r>
            <a:r>
              <a:rPr lang="en-US" dirty="0" smtClean="0"/>
              <a:t>– </a:t>
            </a:r>
            <a:r>
              <a:rPr lang="en-US" dirty="0" err="1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Endianness</a:t>
            </a:r>
            <a:r>
              <a:rPr lang="en-US" dirty="0" smtClean="0"/>
              <a:t> describes which bit is most significant in a binary number</a:t>
            </a:r>
          </a:p>
          <a:p>
            <a:r>
              <a:rPr lang="en-US" dirty="0" smtClean="0"/>
              <a:t>You won’t need to work with this until bomb lab</a:t>
            </a:r>
          </a:p>
          <a:p>
            <a:r>
              <a:rPr lang="en-US" dirty="0" smtClean="0"/>
              <a:t>Big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most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This is how we typically talk about binary numbers</a:t>
            </a:r>
          </a:p>
          <a:p>
            <a:r>
              <a:rPr lang="en-US" dirty="0" smtClean="0"/>
              <a:t>Little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least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Intel x86 (shark/</a:t>
            </a:r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machines) implement this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99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/>
              <a:t>Floating Point – Fractions in Binary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4294967295"/>
          </p:nvPr>
        </p:nvSpPr>
        <p:spPr>
          <a:xfrm>
            <a:off x="685800" y="5105400"/>
            <a:ext cx="4648200" cy="15240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6740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047958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Floating Point – IEEE Standard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8884476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115649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0b10010 represent?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461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0b10010 represent? </a:t>
            </a:r>
            <a:r>
              <a:rPr lang="en-US" b="1" dirty="0" smtClean="0"/>
              <a:t>3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703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1408046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2791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1220622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0 &lt; </a:t>
                      </a:r>
                      <a:r>
                        <a:rPr lang="en-US" sz="2000" b="1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 &lt; (2</a:t>
                      </a:r>
                      <a:r>
                        <a:rPr lang="en-US" sz="2000" b="1" baseline="3000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-1)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Leading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0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 = 1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- Bias. Why?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Evenly spaced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Represents large numbers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1388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Cases (</a:t>
            </a:r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-1)</a:t>
            </a:r>
          </a:p>
          <a:p>
            <a:pPr lvl="1"/>
            <a:r>
              <a:rPr lang="en-US" dirty="0" smtClean="0"/>
              <a:t>Infinity</a:t>
            </a:r>
          </a:p>
          <a:p>
            <a:pPr lvl="2"/>
            <a:r>
              <a:rPr lang="en-US" dirty="0" smtClean="0"/>
              <a:t>Result of an overflow during calculation or division by 0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Not a Number (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Result of illegal operation (</a:t>
            </a:r>
            <a:r>
              <a:rPr lang="en-US" dirty="0" err="1" smtClean="0"/>
              <a:t>sqrt</a:t>
            </a:r>
            <a:r>
              <a:rPr lang="en-US" dirty="0" smtClean="0"/>
              <a:t>(-1), </a:t>
            </a:r>
            <a:r>
              <a:rPr lang="en-US" dirty="0" err="1" smtClean="0"/>
              <a:t>inf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inf</a:t>
            </a:r>
            <a:r>
              <a:rPr lang="en-US" dirty="0" smtClean="0"/>
              <a:t>, </a:t>
            </a:r>
            <a:r>
              <a:rPr lang="en-US" dirty="0" err="1" smtClean="0"/>
              <a:t>inf</a:t>
            </a:r>
            <a:r>
              <a:rPr lang="en-US" dirty="0" smtClean="0"/>
              <a:t> * 0)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!= 0</a:t>
            </a:r>
          </a:p>
          <a:p>
            <a:pPr lvl="1"/>
            <a:r>
              <a:rPr lang="en-US" dirty="0" smtClean="0"/>
              <a:t>Keep in mind these special cases are not the same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7767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to even</a:t>
            </a:r>
          </a:p>
          <a:p>
            <a:pPr lvl="1"/>
            <a:r>
              <a:rPr lang="en-US" dirty="0" smtClean="0"/>
              <a:t>Why? Avoid statistical bias of rounding up or down on half.</a:t>
            </a:r>
          </a:p>
          <a:p>
            <a:pPr lvl="1"/>
            <a:r>
              <a:rPr lang="en-US" dirty="0" smtClean="0"/>
              <a:t>How? Like this: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5246761"/>
              </p:ext>
            </p:extLst>
          </p:nvPr>
        </p:nvGraphicFramePr>
        <p:xfrm>
          <a:off x="1143000" y="2590800"/>
          <a:ext cx="7162800" cy="3581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9573"/>
                <a:gridCol w="4201258"/>
                <a:gridCol w="1101969"/>
              </a:tblGrid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V="1">
            <a:off x="2133600" y="28194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09800" y="3581400"/>
            <a:ext cx="0" cy="838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133600" y="39624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2209800" y="4419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133600" y="44196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628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Recitation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 is a place for interaction</a:t>
            </a:r>
          </a:p>
          <a:p>
            <a:pPr lvl="1"/>
            <a:r>
              <a:rPr lang="en-US" dirty="0" smtClean="0"/>
              <a:t>If you have questions, please ask.</a:t>
            </a:r>
          </a:p>
          <a:p>
            <a:pPr lvl="1"/>
            <a:r>
              <a:rPr lang="en-US" dirty="0" smtClean="0"/>
              <a:t>If you want to go over an example not planned for recitation, let me know.</a:t>
            </a:r>
          </a:p>
          <a:p>
            <a:pPr lvl="1"/>
            <a:r>
              <a:rPr lang="en-US" dirty="0" smtClean="0"/>
              <a:t>We don’t spend a lot of class time on using UNIX/C. Is this needed?</a:t>
            </a:r>
          </a:p>
          <a:p>
            <a:r>
              <a:rPr lang="en-US" dirty="0" smtClean="0"/>
              <a:t>We’ll cover:</a:t>
            </a:r>
          </a:p>
          <a:p>
            <a:pPr lvl="1"/>
            <a:r>
              <a:rPr lang="en-US" dirty="0" smtClean="0"/>
              <a:t>A quick recap of topics from class, especially ones we have found students struggled with in the past</a:t>
            </a:r>
          </a:p>
          <a:p>
            <a:pPr lvl="1"/>
            <a:r>
              <a:rPr lang="en-US" dirty="0" smtClean="0"/>
              <a:t>Example problems to reinforce those topics and prepare for exams</a:t>
            </a:r>
          </a:p>
          <a:p>
            <a:pPr lvl="1"/>
            <a:r>
              <a:rPr lang="en-US" dirty="0" smtClean="0"/>
              <a:t>Tips for labs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4026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693562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</a:t>
            </a:r>
          </a:p>
          <a:p>
            <a:pPr lvl="1"/>
            <a:r>
              <a:rPr lang="en-US" dirty="0" smtClean="0"/>
              <a:t>Smallest normalized number?</a:t>
            </a:r>
          </a:p>
          <a:p>
            <a:pPr lvl="1"/>
            <a:r>
              <a:rPr lang="en-US" dirty="0" smtClean="0"/>
              <a:t>Largest finite number it can represent?</a:t>
            </a:r>
          </a:p>
          <a:p>
            <a:pPr lvl="1"/>
            <a:r>
              <a:rPr lang="en-US" dirty="0" smtClean="0"/>
              <a:t>Smallest non-zero value it can represent?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7567708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7249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 </a:t>
            </a:r>
            <a:r>
              <a:rPr lang="en-US" b="1" dirty="0" smtClean="0"/>
              <a:t>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 </a:t>
            </a:r>
            <a:r>
              <a:rPr lang="en-US" b="1" dirty="0" smtClean="0"/>
              <a:t>000 11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3/16</a:t>
            </a:r>
          </a:p>
          <a:p>
            <a:pPr lvl="1"/>
            <a:r>
              <a:rPr lang="en-US" dirty="0" smtClean="0"/>
              <a:t>Smallest normalized number? </a:t>
            </a:r>
            <a:r>
              <a:rPr lang="en-US" b="1" dirty="0" smtClean="0"/>
              <a:t>001 00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0.0100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1/4</a:t>
            </a:r>
          </a:p>
          <a:p>
            <a:pPr lvl="1"/>
            <a:r>
              <a:rPr lang="en-US" dirty="0" smtClean="0"/>
              <a:t>Largest finite number it can represent? </a:t>
            </a:r>
            <a:r>
              <a:rPr lang="en-US" b="1" dirty="0" smtClean="0"/>
              <a:t>110 11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1110.0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14</a:t>
            </a:r>
          </a:p>
          <a:p>
            <a:pPr lvl="1"/>
            <a:r>
              <a:rPr lang="en-US" dirty="0" smtClean="0"/>
              <a:t>Smallest non-zero value it can represent? </a:t>
            </a:r>
            <a:r>
              <a:rPr lang="en-US" b="1" dirty="0" smtClean="0"/>
              <a:t>000 01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1/16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9873194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4092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774034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000 10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6973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82026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001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1/4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000 10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111 00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/>
                          <a:cs typeface="Calibri"/>
                        </a:rPr>
                        <a:t>inf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8172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Floating point = (-1)</a:t>
            </a:r>
            <a:r>
              <a:rPr lang="en-US" baseline="30000" dirty="0" smtClean="0"/>
              <a:t>s</a:t>
            </a:r>
            <a:r>
              <a:rPr lang="en-US" dirty="0" smtClean="0"/>
              <a:t> M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MSB is sign bit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endParaRPr lang="en-US" dirty="0" smtClean="0"/>
          </a:p>
          <a:p>
            <a:r>
              <a:rPr lang="en-US" dirty="0" smtClean="0"/>
              <a:t>Bias = 2</a:t>
            </a:r>
            <a:r>
              <a:rPr lang="en-US" baseline="30000" dirty="0" smtClean="0"/>
              <a:t>(k-1) </a:t>
            </a:r>
            <a:r>
              <a:rPr lang="en-US" dirty="0" smtClean="0"/>
              <a:t>– 1 (</a:t>
            </a:r>
            <a:r>
              <a:rPr lang="en-US" dirty="0" err="1" smtClean="0"/>
              <a:t>k</a:t>
            </a:r>
            <a:r>
              <a:rPr lang="en-US" dirty="0" smtClean="0"/>
              <a:t> is num of </a:t>
            </a:r>
            <a:r>
              <a:rPr lang="en-US" dirty="0" smtClean="0">
                <a:latin typeface="Courier New"/>
                <a:cs typeface="Courier New"/>
              </a:rPr>
              <a:t>exp</a:t>
            </a:r>
            <a:r>
              <a:rPr lang="en-US" dirty="0" smtClean="0"/>
              <a:t> bits) </a:t>
            </a:r>
          </a:p>
          <a:p>
            <a:r>
              <a:rPr lang="en-US" dirty="0" smtClean="0"/>
              <a:t>Normalized (larger numbers, denser towards 0)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000…0 and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111…1</a:t>
            </a:r>
          </a:p>
          <a:p>
            <a:pPr lvl="1"/>
            <a:r>
              <a:rPr lang="en-US" dirty="0" smtClean="0"/>
              <a:t>M = 1.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</a:p>
          <a:p>
            <a:pPr lvl="1"/>
            <a:r>
              <a:rPr lang="en-US" dirty="0" smtClean="0"/>
              <a:t>E =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- Bias</a:t>
            </a:r>
          </a:p>
          <a:p>
            <a:r>
              <a:rPr lang="en-US" dirty="0" err="1" smtClean="0"/>
              <a:t>Denormalized</a:t>
            </a:r>
            <a:r>
              <a:rPr lang="en-US" dirty="0" smtClean="0"/>
              <a:t> (smaller numbers, evenly spread)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000….0</a:t>
            </a:r>
          </a:p>
          <a:p>
            <a:pPr lvl="1"/>
            <a:r>
              <a:rPr lang="en-US" dirty="0" smtClean="0"/>
              <a:t>M = 0.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  <a:endParaRPr lang="en-US" dirty="0" smtClean="0"/>
          </a:p>
          <a:p>
            <a:pPr lvl="1"/>
            <a:r>
              <a:rPr lang="en-US" dirty="0" smtClean="0"/>
              <a:t>E = - Bias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Special Cases</a:t>
            </a:r>
          </a:p>
          <a:p>
            <a:pPr lvl="1"/>
            <a:r>
              <a:rPr lang="en-US" dirty="0" smtClean="0"/>
              <a:t>+/- Infinity: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000…0</a:t>
            </a:r>
          </a:p>
          <a:p>
            <a:pPr lvl="1"/>
            <a:r>
              <a:rPr lang="en-US" dirty="0" smtClean="0"/>
              <a:t>+/- </a:t>
            </a:r>
            <a:r>
              <a:rPr lang="en-US" dirty="0" err="1" smtClean="0"/>
              <a:t>NaN</a:t>
            </a:r>
            <a:r>
              <a:rPr lang="en-US" dirty="0" smtClean="0"/>
              <a:t>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≠ 000…0</a:t>
            </a:r>
          </a:p>
          <a:p>
            <a:pPr lvl="1"/>
            <a:r>
              <a:rPr lang="en-US" dirty="0" smtClean="0"/>
              <a:t>+0: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0,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pPr lvl="1"/>
            <a:r>
              <a:rPr lang="en-US" dirty="0" smtClean="0"/>
              <a:t>-0: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1,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r>
              <a:rPr lang="en-US" dirty="0" smtClean="0"/>
              <a:t>Round towards even when half way (</a:t>
            </a:r>
            <a:r>
              <a:rPr lang="en-US" dirty="0" err="1" smtClean="0"/>
              <a:t>lsb</a:t>
            </a:r>
            <a:r>
              <a:rPr lang="en-US" dirty="0" smtClean="0"/>
              <a:t> of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366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Tutoring available in </a:t>
            </a:r>
            <a:r>
              <a:rPr lang="en-US" b="0" dirty="0" err="1" smtClean="0"/>
              <a:t>Mudge</a:t>
            </a:r>
            <a:r>
              <a:rPr lang="en-US" b="0" dirty="0" smtClean="0"/>
              <a:t> Reading Room, Tues. 8:30-11pm.</a:t>
            </a:r>
          </a:p>
          <a:p>
            <a:r>
              <a:rPr lang="en-US" dirty="0" smtClean="0"/>
              <a:t>Office hours in </a:t>
            </a:r>
            <a:r>
              <a:rPr lang="en-US" dirty="0" err="1" smtClean="0"/>
              <a:t>WeH</a:t>
            </a:r>
            <a:r>
              <a:rPr lang="en-US" dirty="0" smtClean="0"/>
              <a:t> 5207, Sun.-Thur. 5:30-8:30pm</a:t>
            </a:r>
            <a:endParaRPr lang="en-US" b="0" dirty="0" smtClean="0"/>
          </a:p>
          <a:p>
            <a:r>
              <a:rPr lang="en-US" b="0" dirty="0" smtClean="0"/>
              <a:t>Data lab </a:t>
            </a:r>
            <a:r>
              <a:rPr lang="en-US" b="0" dirty="0"/>
              <a:t>due </a:t>
            </a:r>
            <a:r>
              <a:rPr lang="en-US" b="0" dirty="0" err="1" smtClean="0"/>
              <a:t>thisThursday</a:t>
            </a:r>
            <a:r>
              <a:rPr lang="en-US" b="0" dirty="0" smtClean="0"/>
              <a:t> </a:t>
            </a:r>
            <a:r>
              <a:rPr lang="en-US" b="0" dirty="0"/>
              <a:t>at 11:</a:t>
            </a:r>
            <a:r>
              <a:rPr lang="en-US" b="0" dirty="0" smtClean="0"/>
              <a:t>59pm</a:t>
            </a:r>
            <a:endParaRPr lang="en-US" b="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27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Data Lab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Biasing division</a:t>
            </a:r>
          </a:p>
          <a:p>
            <a:pPr lvl="1"/>
            <a:r>
              <a:rPr lang="en-US" dirty="0" err="1" smtClean="0"/>
              <a:t>Endianness</a:t>
            </a:r>
            <a:endParaRPr lang="en-US" dirty="0" smtClean="0"/>
          </a:p>
          <a:p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Binary fractions</a:t>
            </a:r>
          </a:p>
          <a:p>
            <a:pPr lvl="1"/>
            <a:r>
              <a:rPr lang="en-US" dirty="0" smtClean="0"/>
              <a:t>IEEE standard</a:t>
            </a:r>
          </a:p>
          <a:p>
            <a:pPr lvl="1"/>
            <a:r>
              <a:rPr lang="en-US" dirty="0" smtClean="0"/>
              <a:t>Example problem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267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Download lab files</a:t>
            </a:r>
          </a:p>
          <a:p>
            <a:pPr lvl="1"/>
            <a:r>
              <a:rPr lang="en-US" dirty="0" smtClean="0"/>
              <a:t>All lab files are on </a:t>
            </a:r>
            <a:r>
              <a:rPr lang="en-US" dirty="0" err="1" smtClean="0"/>
              <a:t>autolab</a:t>
            </a:r>
            <a:endParaRPr lang="en-US" dirty="0" smtClean="0"/>
          </a:p>
          <a:p>
            <a:pPr lvl="1"/>
            <a:r>
              <a:rPr lang="en-US" dirty="0" smtClean="0"/>
              <a:t>Remember to also read the lab handout (“view </a:t>
            </a:r>
            <a:r>
              <a:rPr lang="en-US" dirty="0" err="1" smtClean="0"/>
              <a:t>writeup</a:t>
            </a:r>
            <a:r>
              <a:rPr lang="en-US" dirty="0" smtClean="0"/>
              <a:t>” link)</a:t>
            </a:r>
          </a:p>
          <a:p>
            <a:r>
              <a:rPr lang="en-US" dirty="0" smtClean="0"/>
              <a:t>Step 2: Work on the right machines</a:t>
            </a:r>
          </a:p>
          <a:p>
            <a:pPr lvl="1"/>
            <a:r>
              <a:rPr lang="en-US" dirty="0" smtClean="0"/>
              <a:t>Remember to do all your lab work on Andrew or Shark machines</a:t>
            </a:r>
          </a:p>
          <a:p>
            <a:pPr lvl="2"/>
            <a:r>
              <a:rPr lang="en-US" dirty="0" smtClean="0"/>
              <a:t>Some later labs will restrict you to just the shark machines (bomb lab, for example)</a:t>
            </a:r>
          </a:p>
          <a:p>
            <a:pPr lvl="1"/>
            <a:r>
              <a:rPr lang="en-US" dirty="0" smtClean="0"/>
              <a:t>This includes </a:t>
            </a:r>
            <a:r>
              <a:rPr lang="en-US" dirty="0" err="1" smtClean="0"/>
              <a:t>untaring</a:t>
            </a:r>
            <a:r>
              <a:rPr lang="en-US" dirty="0" smtClean="0"/>
              <a:t> the handout. Otherwise, you may lose some permissions bits</a:t>
            </a:r>
          </a:p>
          <a:p>
            <a:pPr lvl="1"/>
            <a:r>
              <a:rPr lang="en-US" dirty="0" smtClean="0"/>
              <a:t>If you get a permission denied error, try “</a:t>
            </a:r>
            <a:r>
              <a:rPr lang="en-US" dirty="0" err="1" smtClean="0"/>
              <a:t>chmod</a:t>
            </a:r>
            <a:r>
              <a:rPr lang="en-US" dirty="0" smtClean="0"/>
              <a:t> +x </a:t>
            </a:r>
            <a:r>
              <a:rPr lang="en-US" i="1" dirty="0" smtClean="0"/>
              <a:t>filename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885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</a:t>
            </a:r>
            <a:r>
              <a:rPr lang="en-US" dirty="0"/>
              <a:t>Edit and test</a:t>
            </a:r>
          </a:p>
          <a:p>
            <a:pPr lvl="1"/>
            <a:r>
              <a:rPr lang="en-US" dirty="0" err="1"/>
              <a:t>Bits.c</a:t>
            </a:r>
            <a:r>
              <a:rPr lang="en-US" dirty="0"/>
              <a:t> is the file you’re looking for</a:t>
            </a:r>
          </a:p>
          <a:p>
            <a:pPr lvl="1"/>
            <a:r>
              <a:rPr lang="en-US" dirty="0"/>
              <a:t>Remember you have 3 ways to test your solutions. See the </a:t>
            </a:r>
            <a:r>
              <a:rPr lang="en-US" dirty="0" err="1"/>
              <a:t>writeup</a:t>
            </a:r>
            <a:r>
              <a:rPr lang="en-US" dirty="0"/>
              <a:t> for details.</a:t>
            </a:r>
          </a:p>
          <a:p>
            <a:pPr lvl="1"/>
            <a:r>
              <a:rPr lang="en-US" dirty="0" err="1"/>
              <a:t>driver.pl</a:t>
            </a:r>
            <a:r>
              <a:rPr lang="en-US" dirty="0"/>
              <a:t> runs the same tests as </a:t>
            </a:r>
            <a:r>
              <a:rPr lang="en-US" dirty="0" err="1" smtClean="0"/>
              <a:t>autolab</a:t>
            </a:r>
            <a:endParaRPr lang="en-US" dirty="0" smtClean="0"/>
          </a:p>
          <a:p>
            <a:r>
              <a:rPr lang="en-US" dirty="0" smtClean="0"/>
              <a:t>Step 4: Submit</a:t>
            </a:r>
          </a:p>
          <a:p>
            <a:pPr lvl="1"/>
            <a:r>
              <a:rPr lang="en-US" dirty="0" smtClean="0"/>
              <a:t>Unlimited submissions, but please don’t use </a:t>
            </a:r>
            <a:r>
              <a:rPr lang="en-US" dirty="0" err="1" smtClean="0"/>
              <a:t>autolab</a:t>
            </a:r>
            <a:r>
              <a:rPr lang="en-US" dirty="0" smtClean="0"/>
              <a:t> in place of </a:t>
            </a:r>
            <a:r>
              <a:rPr lang="en-US" dirty="0" err="1" smtClean="0"/>
              <a:t>driver.pl</a:t>
            </a:r>
            <a:endParaRPr lang="en-US" dirty="0" smtClean="0"/>
          </a:p>
          <a:p>
            <a:pPr lvl="1"/>
            <a:r>
              <a:rPr lang="en-US" dirty="0" smtClean="0"/>
              <a:t>Must submit via web form</a:t>
            </a:r>
          </a:p>
          <a:p>
            <a:pPr lvl="1"/>
            <a:r>
              <a:rPr lang="en-US" dirty="0" smtClean="0"/>
              <a:t>To package/download files to your computer, use</a:t>
            </a:r>
            <a:br>
              <a:rPr lang="en-US" dirty="0" smtClean="0"/>
            </a:br>
            <a:r>
              <a:rPr lang="en-US" dirty="0" smtClean="0"/>
              <a:t>“tar -</a:t>
            </a:r>
            <a:r>
              <a:rPr lang="en-US" dirty="0" err="1" smtClean="0"/>
              <a:t>cvzf</a:t>
            </a:r>
            <a:r>
              <a:rPr lang="en-US" dirty="0" smtClean="0"/>
              <a:t> </a:t>
            </a:r>
            <a:r>
              <a:rPr lang="en-US" i="1" dirty="0" err="1" smtClean="0"/>
              <a:t>out.tar.gz</a:t>
            </a:r>
            <a:r>
              <a:rPr lang="en-US" i="1" dirty="0" smtClean="0"/>
              <a:t> in1 in2 …</a:t>
            </a:r>
            <a:r>
              <a:rPr lang="en-US" dirty="0" smtClean="0"/>
              <a:t>” and your favorite file transfer protocol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860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Write C like it’s 1989</a:t>
            </a:r>
          </a:p>
          <a:p>
            <a:pPr lvl="2"/>
            <a:r>
              <a:rPr lang="en-US" dirty="0" smtClean="0"/>
              <a:t>Declare variable at top of function</a:t>
            </a:r>
          </a:p>
          <a:p>
            <a:pPr lvl="2"/>
            <a:r>
              <a:rPr lang="en-US" dirty="0" smtClean="0"/>
              <a:t>Make sure closing brace (“}”) is in 1</a:t>
            </a:r>
            <a:r>
              <a:rPr lang="en-US" baseline="30000" dirty="0" smtClean="0"/>
              <a:t>st</a:t>
            </a:r>
            <a:r>
              <a:rPr lang="en-US" dirty="0" smtClean="0"/>
              <a:t> column</a:t>
            </a:r>
          </a:p>
          <a:p>
            <a:pPr lvl="2"/>
            <a:r>
              <a:rPr lang="en-US" dirty="0" smtClean="0"/>
              <a:t>We won’t be using the </a:t>
            </a:r>
            <a:r>
              <a:rPr lang="en-US" dirty="0" err="1" smtClean="0"/>
              <a:t>dlc</a:t>
            </a:r>
            <a:r>
              <a:rPr lang="en-US" dirty="0" smtClean="0"/>
              <a:t> compiler for later labs</a:t>
            </a:r>
          </a:p>
          <a:p>
            <a:pPr lvl="1"/>
            <a:r>
              <a:rPr lang="en-US" dirty="0" smtClean="0"/>
              <a:t>Be careful of operator precedence</a:t>
            </a:r>
          </a:p>
          <a:p>
            <a:pPr lvl="2"/>
            <a:r>
              <a:rPr lang="en-US" dirty="0" smtClean="0"/>
              <a:t>Do you know what order </a:t>
            </a:r>
            <a:r>
              <a:rPr lang="en-US" dirty="0" smtClean="0">
                <a:latin typeface="Consolas"/>
                <a:cs typeface="Consolas"/>
              </a:rPr>
              <a:t>~a+1+b*c&lt;&lt;3*2</a:t>
            </a:r>
            <a:r>
              <a:rPr lang="en-US" dirty="0" smtClean="0"/>
              <a:t> will execute in?</a:t>
            </a:r>
          </a:p>
          <a:p>
            <a:pPr lvl="2"/>
            <a:r>
              <a:rPr lang="en-US" dirty="0" smtClean="0"/>
              <a:t>Neither do I. Use parentheses: </a:t>
            </a:r>
            <a:r>
              <a:rPr lang="en-US" dirty="0" smtClean="0">
                <a:latin typeface="Consolas"/>
                <a:cs typeface="Consolas"/>
              </a:rPr>
              <a:t>(~a)+</a:t>
            </a:r>
            <a:r>
              <a:rPr lang="en-US" dirty="0"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+(b*(c</a:t>
            </a:r>
            <a:r>
              <a:rPr lang="en-US" dirty="0">
                <a:latin typeface="Consolas"/>
                <a:cs typeface="Consolas"/>
              </a:rPr>
              <a:t>&lt;&lt;</a:t>
            </a:r>
            <a:r>
              <a:rPr lang="en-US" dirty="0" smtClean="0">
                <a:latin typeface="Consolas"/>
                <a:cs typeface="Consolas"/>
              </a:rPr>
              <a:t>3)*2)</a:t>
            </a:r>
          </a:p>
          <a:p>
            <a:pPr lvl="1"/>
            <a:r>
              <a:rPr lang="en-US" dirty="0" smtClean="0"/>
              <a:t>Take advantage of special operators and values like !, 0,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min</a:t>
            </a:r>
            <a:endParaRPr lang="en-US" baseline="-25000" dirty="0" smtClean="0"/>
          </a:p>
          <a:p>
            <a:pPr lvl="1"/>
            <a:r>
              <a:rPr lang="en-US" dirty="0" smtClean="0"/>
              <a:t>Reducing ops once you’re under the threshold won’t get you extra points.</a:t>
            </a:r>
          </a:p>
          <a:p>
            <a:pPr lvl="1"/>
            <a:r>
              <a:rPr lang="en-US" dirty="0" smtClean="0"/>
              <a:t>Undefined behavior</a:t>
            </a:r>
          </a:p>
          <a:p>
            <a:pPr lvl="2"/>
            <a:r>
              <a:rPr lang="en-US" dirty="0" smtClean="0"/>
              <a:t>Like shifting by &lt;32. See Anita’s rant.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671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Anita’s 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Intel x86 Reference:</a:t>
            </a:r>
          </a:p>
          <a:p>
            <a:pPr marL="457200" lvl="1" indent="0">
              <a:buNone/>
            </a:pPr>
            <a:r>
              <a:rPr lang="en-US" dirty="0"/>
              <a:t>“These instructions shift the bits in the first operand </a:t>
            </a:r>
            <a:r>
              <a:rPr lang="en-US" dirty="0" smtClean="0"/>
              <a:t>(</a:t>
            </a:r>
            <a:r>
              <a:rPr lang="en-US" dirty="0"/>
              <a:t>destination operand) to the left or right by the number of </a:t>
            </a:r>
            <a:r>
              <a:rPr lang="en-US" dirty="0" smtClean="0"/>
              <a:t>bits </a:t>
            </a:r>
            <a:r>
              <a:rPr lang="en-US" dirty="0"/>
              <a:t>specified in the second operand (count operand). </a:t>
            </a:r>
            <a:r>
              <a:rPr lang="en-US" dirty="0">
                <a:solidFill>
                  <a:srgbClr val="C00000"/>
                </a:solidFill>
              </a:rPr>
              <a:t>Bits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beyond the destination operand boundary are first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into the CF flag, then discarded. </a:t>
            </a:r>
            <a:r>
              <a:rPr lang="en-US" dirty="0"/>
              <a:t>At the end of the </a:t>
            </a:r>
            <a:r>
              <a:rPr lang="en-US" dirty="0" smtClean="0"/>
              <a:t>shift </a:t>
            </a:r>
            <a:r>
              <a:rPr lang="en-US" dirty="0"/>
              <a:t>operation, the CF flag contains the last bit shifted out </a:t>
            </a:r>
            <a:r>
              <a:rPr lang="en-US" dirty="0" smtClean="0"/>
              <a:t>of </a:t>
            </a:r>
            <a:r>
              <a:rPr lang="en-US" dirty="0"/>
              <a:t>the destination </a:t>
            </a:r>
            <a:r>
              <a:rPr lang="en-US" dirty="0" smtClean="0"/>
              <a:t>operand.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destination operand can be a register or a memory </a:t>
            </a:r>
            <a:r>
              <a:rPr lang="en-US" dirty="0" smtClean="0"/>
              <a:t>location</a:t>
            </a:r>
            <a:r>
              <a:rPr lang="en-US" dirty="0"/>
              <a:t>. The count operand can be an immediate value or </a:t>
            </a:r>
            <a:r>
              <a:rPr lang="en-US" dirty="0" smtClean="0"/>
              <a:t>register </a:t>
            </a:r>
            <a:r>
              <a:rPr lang="en-US" dirty="0"/>
              <a:t>CL</a:t>
            </a:r>
            <a:r>
              <a:rPr lang="en-US" dirty="0">
                <a:solidFill>
                  <a:srgbClr val="C00000"/>
                </a:solidFill>
              </a:rPr>
              <a:t>. The count is masked to five bits, which limits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count range to 0 to 31.</a:t>
            </a:r>
            <a:r>
              <a:rPr lang="en-US" dirty="0"/>
              <a:t> A special </a:t>
            </a:r>
            <a:r>
              <a:rPr lang="en-US" dirty="0" err="1"/>
              <a:t>opcode</a:t>
            </a:r>
            <a:r>
              <a:rPr lang="en-US" dirty="0"/>
              <a:t> encoding is </a:t>
            </a:r>
            <a:r>
              <a:rPr lang="en-US" dirty="0" smtClean="0"/>
              <a:t>provided </a:t>
            </a:r>
            <a:r>
              <a:rPr lang="en-US" dirty="0"/>
              <a:t>for a count of 1.”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72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-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multiply/divide powers of 2 with shift</a:t>
            </a:r>
          </a:p>
          <a:p>
            <a:pPr lvl="1"/>
            <a:r>
              <a:rPr lang="en-US" dirty="0" smtClean="0"/>
              <a:t>Multiply:</a:t>
            </a:r>
          </a:p>
          <a:p>
            <a:pPr lvl="2"/>
            <a:r>
              <a:rPr lang="en-US" dirty="0" smtClean="0"/>
              <a:t>Left shift by k to multiply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Divide:</a:t>
            </a:r>
          </a:p>
          <a:p>
            <a:pPr lvl="2"/>
            <a:r>
              <a:rPr lang="en-US" dirty="0" smtClean="0"/>
              <a:t>Right shift by k to divide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… for positive numbers</a:t>
            </a:r>
          </a:p>
          <a:p>
            <a:pPr lvl="2"/>
            <a:r>
              <a:rPr lang="en-US" dirty="0" smtClean="0"/>
              <a:t>Shifting rounds towards -</a:t>
            </a:r>
            <a:r>
              <a:rPr lang="en-US" dirty="0" err="1" smtClean="0"/>
              <a:t>inf</a:t>
            </a:r>
            <a:r>
              <a:rPr lang="en-US" dirty="0" smtClean="0"/>
              <a:t>, but we want to round to 0</a:t>
            </a:r>
          </a:p>
          <a:p>
            <a:pPr lvl="2"/>
            <a:r>
              <a:rPr lang="en-US" dirty="0" smtClean="0"/>
              <a:t>Solution: biasing when negative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2022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2141</Words>
  <Application>Microsoft Macintosh PowerPoint</Application>
  <PresentationFormat>On-screen Show (4:3)</PresentationFormat>
  <Paragraphs>377</Paragraphs>
  <Slides>27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template2007</vt:lpstr>
      <vt:lpstr>Office Theme</vt:lpstr>
      <vt:lpstr>Representing Data</vt:lpstr>
      <vt:lpstr>Welcome to Recitation</vt:lpstr>
      <vt:lpstr>News</vt:lpstr>
      <vt:lpstr>Agenda</vt:lpstr>
      <vt:lpstr>How do I Data Lab?</vt:lpstr>
      <vt:lpstr>How do I Data Lab?</vt:lpstr>
      <vt:lpstr>How do I Data Lab?</vt:lpstr>
      <vt:lpstr>Anita’s Rant</vt:lpstr>
      <vt:lpstr>Integers - Biasing</vt:lpstr>
      <vt:lpstr>Integers - Biasing</vt:lpstr>
      <vt:lpstr>Integers – Endianness</vt:lpstr>
      <vt:lpstr>Floating Point – Fractions in Binary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Rounding</vt:lpstr>
      <vt:lpstr>Floating Point – Example</vt:lpstr>
      <vt:lpstr>Floating Point – Example</vt:lpstr>
      <vt:lpstr>Floating Point – Example</vt:lpstr>
      <vt:lpstr>Floating Point – Example</vt:lpstr>
      <vt:lpstr>Floating Point Recap</vt:lpstr>
      <vt:lpstr>Floating Point Recap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Arthur Chang</cp:lastModifiedBy>
  <cp:revision>100</cp:revision>
  <cp:lastPrinted>2013-09-08T09:52:32Z</cp:lastPrinted>
  <dcterms:created xsi:type="dcterms:W3CDTF">2013-09-16T00:28:05Z</dcterms:created>
  <dcterms:modified xsi:type="dcterms:W3CDTF">2013-09-16T00:28:35Z</dcterms:modified>
</cp:coreProperties>
</file>