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312" r:id="rId4"/>
    <p:sldId id="308" r:id="rId5"/>
    <p:sldId id="313" r:id="rId6"/>
    <p:sldId id="314" r:id="rId7"/>
    <p:sldId id="315" r:id="rId8"/>
    <p:sldId id="260" r:id="rId9"/>
    <p:sldId id="261" r:id="rId10"/>
    <p:sldId id="262" r:id="rId11"/>
    <p:sldId id="263" r:id="rId12"/>
    <p:sldId id="310" r:id="rId13"/>
    <p:sldId id="311" r:id="rId14"/>
    <p:sldId id="309" r:id="rId15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EF7A1E-5A2F-43DD-9A71-A7BBDCF7DB09}">
  <a:tblStyle styleId="{D6EF7A1E-5A2F-43DD-9A71-A7BBDCF7DB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AD1781-AB52-4883-B9BD-F317343629BA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19"/>
        <p:guide pos="2300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5896" y="0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213/activities/bits-and-byte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Bits, Bytes and Integers – Part 1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September 1, 2022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3886199"/>
            <a:ext cx="7678738" cy="198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Dave Andersen (15-213)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Zack Weinberg (15-213)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can count in binary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2 Number Representation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15213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11101101101101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1.20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1.0011001100110011[0011]…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1.5213 × 10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as 1.1101101101101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× 2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Byte Values</a:t>
            </a: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5479181" cy="375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= 8 bits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00000000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11111111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Decimal: 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255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Hexadecimal 00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FF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16 number representation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characters ‘0’ to ‘9’ and ‘A’ to ‘F’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FA1D37B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 as</a:t>
            </a:r>
            <a:endParaRPr/>
          </a:p>
          <a:p>
            <a:pPr marL="12954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0xFA1D37B</a:t>
            </a:r>
            <a:endParaRPr/>
          </a:p>
          <a:p>
            <a:pPr marL="12954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0xfa1d37b </a:t>
            </a:r>
            <a:endParaRPr/>
          </a:p>
          <a:p>
            <a:pPr marL="11811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Shape 145"/>
          <p:cNvGrpSpPr/>
          <p:nvPr/>
        </p:nvGrpSpPr>
        <p:grpSpPr>
          <a:xfrm>
            <a:off x="6608762" y="778642"/>
            <a:ext cx="1828297" cy="4334494"/>
            <a:chOff x="0" y="162"/>
            <a:chExt cx="1152" cy="2729"/>
          </a:xfrm>
        </p:grpSpPr>
        <p:grpSp>
          <p:nvGrpSpPr>
            <p:cNvPr id="146" name="Shape 146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47" name="Shape 147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48" name="Shape 14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150" name="Shape 150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153" name="Shape 153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54" name="Shape 15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6" name="Shape 156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57" name="Shape 15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159" name="Shape 159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60" name="Shape 16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1" name="Shape 16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162" name="Shape 162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63" name="Shape 16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165" name="Shape 165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66" name="Shape 16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168" name="Shape 168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69" name="Shape 16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171" name="Shape 171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72" name="Shape 17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174" name="Shape 174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75" name="Shape 17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177" name="Shape 177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78" name="Shape 17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9" name="Shape 17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180" name="Shape 180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81" name="Shape 18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" name="Shape 18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183" name="Shape 183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84" name="Shape 18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186" name="Shape 186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87" name="Shape 18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189" name="Shape 189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90" name="Shape 19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192" name="Shape 192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93" name="Shape 19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195" name="Shape 195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198" name="Shape 198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201" name="Shape 201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202" name="Shape 20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204" name="Shape 204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207" name="Shape 207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208" name="Shape 20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9" name="Shape 20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210" name="Shape 210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211" name="Shape 21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213" name="Shape 213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216" name="Shape 216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217" name="Shape 21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219" name="Shape 219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220" name="Shape 22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222" name="Shape 222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223" name="Shape 22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225" name="Shape 225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226" name="Shape 22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228" name="Shape 228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229" name="Shape 22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0" name="Shape 23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231" name="Shape 231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232" name="Shape 23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234" name="Shape 234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235" name="Shape 23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237" name="Shape 237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238" name="Shape 23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240" name="Shape 240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241" name="Shape 24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243" name="Shape 243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244" name="Shape 24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246" name="Shape 246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247" name="Shape 24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249" name="Shape 249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250" name="Shape 25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252" name="Shape 252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253" name="Shape 25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255" name="Shape 255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256" name="Shape 25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7" name="Shape 25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258" name="Shape 258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259" name="Shape 25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0" name="Shape 260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261" name="Shape 261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262" name="Shape 26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264" name="Shape 264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265" name="Shape 26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267" name="Shape 267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268" name="Shape 26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9" name="Shape 269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270" name="Shape 270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271" name="Shape 27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2" name="Shape 27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273" name="Shape 273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274" name="Shape 27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5" name="Shape 27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276" name="Shape 276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277" name="Shape 27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8" name="Shape 278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279" name="Shape 279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280" name="Shape 28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1" name="Shape 28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282" name="Shape 282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283" name="Shape 28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4" name="Shape 28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285" name="Shape 285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286" name="Shape 28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288" name="Shape 288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289" name="Shape 28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291" name="Shape 291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rot="19260000">
              <a:off x="302" y="162"/>
              <a:ext cx="698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 dirty="0"/>
            </a:p>
          </p:txBody>
        </p:sp>
        <p:sp>
          <p:nvSpPr>
            <p:cNvPr id="293" name="Shape 293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 dirty="0"/>
            </a:p>
          </p:txBody>
        </p:sp>
      </p:grpSp>
      <p:sp>
        <p:nvSpPr>
          <p:cNvPr id="294" name="Shape 294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15213: 0011 1011 0110 1101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5" name="Shape 295"/>
          <p:cNvSpPr/>
          <p:nvPr/>
        </p:nvSpPr>
        <p:spPr>
          <a:xfrm rot="16200000">
            <a:off x="3139304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6" name="Shape 296"/>
          <p:cNvSpPr/>
          <p:nvPr/>
        </p:nvSpPr>
        <p:spPr>
          <a:xfrm rot="16200000">
            <a:off x="4063176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7" name="Shape 297"/>
          <p:cNvSpPr/>
          <p:nvPr/>
        </p:nvSpPr>
        <p:spPr>
          <a:xfrm rot="16200000">
            <a:off x="4983882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Shape 298"/>
          <p:cNvSpPr/>
          <p:nvPr/>
        </p:nvSpPr>
        <p:spPr>
          <a:xfrm rot="16200000">
            <a:off x="5876056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76BE-FCF5-4F54-8526-78722375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Combining bytes…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3ADCC7-B930-4509-899C-66968BBA5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19935"/>
              </p:ext>
            </p:extLst>
          </p:nvPr>
        </p:nvGraphicFramePr>
        <p:xfrm>
          <a:off x="1867064" y="1945640"/>
          <a:ext cx="4572000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9959935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75042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89695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32-bit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64-bit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1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3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1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7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3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21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55F3-0CD4-4C87-A4F8-2E6B67D2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… to make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BC4EA5-D0DC-416D-B0BC-B4C75492FD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96875" y="3505201"/>
                <a:ext cx="8493125" cy="2828924"/>
              </a:xfrm>
            </p:spPr>
            <p:txBody>
              <a:bodyPr/>
              <a:lstStyle/>
              <a:p>
                <a:r>
                  <a:rPr lang="en-US" dirty="0"/>
                  <a:t>U</a:t>
                </a:r>
                <a:r>
                  <a:rPr lang="en-US" dirty="0" err="1"/>
                  <a:t>Max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w</a:t>
                </a:r>
                <a:r>
                  <a:rPr lang="en-US" dirty="0"/>
                  <a:t> is the number of bits (“word size”)</a:t>
                </a:r>
              </a:p>
              <a:p>
                <a:r>
                  <a:rPr lang="en-US" dirty="0" err="1"/>
                  <a:t>UMin</a:t>
                </a:r>
                <a:r>
                  <a:rPr lang="en-US" dirty="0"/>
                  <a:t> = 0</a:t>
                </a:r>
              </a:p>
              <a:p>
                <a:r>
                  <a:rPr lang="en-US" dirty="0" err="1"/>
                  <a:t>TMax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r>
                  <a:rPr lang="en-US" dirty="0" err="1"/>
                  <a:t>TMin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Asymmetric!</a:t>
                </a:r>
              </a:p>
              <a:p>
                <a:pPr lvl="1"/>
                <a:r>
                  <a:rPr lang="en-US" dirty="0"/>
                  <a:t>Because of zero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BC4EA5-D0DC-416D-B0BC-B4C75492F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6875" y="3505201"/>
                <a:ext cx="8493125" cy="28289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hape 826">
            <a:extLst>
              <a:ext uri="{FF2B5EF4-FFF2-40B4-BE49-F238E27FC236}">
                <a16:creationId xmlns:a16="http://schemas.microsoft.com/office/drawing/2014/main" id="{2CA1ECA1-EB73-4D4A-BB85-2E2DDBD1AE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25" y="1554163"/>
            <a:ext cx="8321675" cy="179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74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2E49-0701-42AE-9E33-D2AAAEAF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Activity: binary, hexadecimal, twos complement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83DE-9CF3-4DA1-962E-24AC1E0F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8433858" cy="4972050"/>
          </a:xfrm>
        </p:spPr>
        <p:txBody>
          <a:bodyPr/>
          <a:lstStyle/>
          <a:p>
            <a:pPr marL="137160" indent="0">
              <a:buNone/>
            </a:pPr>
            <a:r>
              <a:rPr lang="en-US" sz="2000" dirty="0">
                <a:hlinkClick r:id="rId2"/>
              </a:rPr>
              <a:t>https://canvas.cmu.edu/courses/30386/assignments/524495</a:t>
            </a:r>
          </a:p>
          <a:p>
            <a:pPr marL="137160" indent="0">
              <a:buNone/>
            </a:pPr>
            <a:r>
              <a:rPr lang="en-US" sz="2000" dirty="0">
                <a:hlinkClick r:id="rId2"/>
              </a:rPr>
              <a:t>https://www.cs.cmu.edu/~213/activities/bits-and-bytes.pdf</a:t>
            </a:r>
            <a:endParaRPr lang="en-US" sz="2000" dirty="0"/>
          </a:p>
          <a:p>
            <a:pPr marL="137160" indent="0">
              <a:buNone/>
            </a:pPr>
            <a:endParaRPr lang="en-US" dirty="0"/>
          </a:p>
          <a:p>
            <a:r>
              <a:rPr lang="en-US" dirty="0"/>
              <a:t>Form groups of three or four people</a:t>
            </a:r>
          </a:p>
          <a:p>
            <a:pPr lvl="1"/>
            <a:r>
              <a:rPr lang="en-US" dirty="0"/>
              <a:t>Three is probably easier in this room, since the chairs don’t move</a:t>
            </a:r>
          </a:p>
          <a:p>
            <a:r>
              <a:rPr lang="en-US" dirty="0"/>
              <a:t>Person in the middle of each group, bring up the PDF in a program that lets you scribble on it</a:t>
            </a:r>
          </a:p>
          <a:p>
            <a:pPr lvl="1"/>
            <a:r>
              <a:rPr lang="en-US" dirty="0"/>
              <a:t>If you can’t do that, swap chairs with someone in your group who can</a:t>
            </a:r>
          </a:p>
          <a:p>
            <a:r>
              <a:rPr lang="en-US" dirty="0"/>
              <a:t>Work through the activity </a:t>
            </a:r>
            <a:r>
              <a:rPr lang="en-US" i="1" dirty="0"/>
              <a:t>as a group</a:t>
            </a:r>
            <a:endParaRPr lang="en-US" dirty="0"/>
          </a:p>
          <a:p>
            <a:pPr lvl="1"/>
            <a:r>
              <a:rPr lang="en-US" dirty="0"/>
              <a:t>Today, we just go start to finish at your own pace</a:t>
            </a:r>
          </a:p>
          <a:p>
            <a:pPr lvl="1"/>
            <a:r>
              <a:rPr lang="en-US" dirty="0"/>
              <a:t>Faculty and TAs will be walking around to help</a:t>
            </a:r>
          </a:p>
          <a:p>
            <a:r>
              <a:rPr lang="en-US" dirty="0"/>
              <a:t>When you’re done, upload your annotated PDF to Canvas</a:t>
            </a:r>
          </a:p>
        </p:txBody>
      </p:sp>
    </p:spTree>
    <p:extLst>
      <p:ext uri="{BB962C8B-B14F-4D97-AF65-F5344CB8AC3E}">
        <p14:creationId xmlns:p14="http://schemas.microsoft.com/office/powerpoint/2010/main" val="395313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Waitlist questions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27299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/>
            <a:r>
              <a:rPr lang="en-US" dirty="0"/>
              <a:t>15-213: Mary Widom (marwidom@cs.cmu.edu)</a:t>
            </a:r>
          </a:p>
          <a:p>
            <a:pPr marL="292100"/>
            <a:r>
              <a:rPr lang="en-US" dirty="0"/>
              <a:t>15-513: Mary Widom (marwidom@cs.cmu.edu)</a:t>
            </a:r>
          </a:p>
          <a:p>
            <a:pPr marL="292100"/>
            <a:r>
              <a:rPr lang="en-US" dirty="0"/>
              <a:t>14-513: INI Enrollment (ini-academic@andrew.cmu.edu)</a:t>
            </a:r>
          </a:p>
          <a:p>
            <a:pPr marL="292100" marR="0" lvl="0" indent="-20066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21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don’t contact the instructors with waitlist questions.</a:t>
            </a:r>
            <a:endParaRPr dirty="0"/>
          </a:p>
          <a:p>
            <a:pPr marL="381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1915-33DF-4BBC-B525-BF52D4CE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Lab Deadlines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C20A-9388-49A3-9B66-936D9211C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Programming Lab: Came out Tuesday, due Sep. 6</a:t>
            </a:r>
          </a:p>
          <a:p>
            <a:r>
              <a:rPr lang="en-US" dirty="0"/>
              <a:t>Data Lab: Comes out today, due Sep. 15</a:t>
            </a:r>
          </a:p>
          <a:p>
            <a:r>
              <a:rPr lang="en-US" dirty="0"/>
              <a:t>Start early, start often</a:t>
            </a:r>
          </a:p>
        </p:txBody>
      </p:sp>
    </p:spTree>
    <p:extLst>
      <p:ext uri="{BB962C8B-B14F-4D97-AF65-F5344CB8AC3E}">
        <p14:creationId xmlns:p14="http://schemas.microsoft.com/office/powerpoint/2010/main" val="39275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F615-A0C9-4425-8D6D-13376B23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– Inside a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0B95-5F58-46CB-BBDA-78B2C66EE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18" y="1450272"/>
            <a:ext cx="3977915" cy="4972050"/>
          </a:xfrm>
        </p:spPr>
        <p:txBody>
          <a:bodyPr/>
          <a:lstStyle/>
          <a:p>
            <a:r>
              <a:rPr lang="en-US" dirty="0"/>
              <a:t>You may have seen this block diagram, or one like it, before.</a:t>
            </a:r>
          </a:p>
          <a:p>
            <a:endParaRPr lang="en-US" dirty="0"/>
          </a:p>
          <a:p>
            <a:r>
              <a:rPr lang="en-US" dirty="0"/>
              <a:t>For the first half of the</a:t>
            </a:r>
            <a:br>
              <a:rPr lang="en-US" dirty="0"/>
            </a:br>
            <a:r>
              <a:rPr lang="en-US" dirty="0"/>
              <a:t>course we’ll be</a:t>
            </a:r>
            <a:br>
              <a:rPr lang="en-US" dirty="0"/>
            </a:br>
            <a:r>
              <a:rPr lang="en-US" dirty="0"/>
              <a:t>concentrating on</a:t>
            </a:r>
            <a:br>
              <a:rPr lang="en-US" dirty="0"/>
            </a:br>
            <a:r>
              <a:rPr lang="en-US" dirty="0"/>
              <a:t>the CPU and RAM</a:t>
            </a:r>
          </a:p>
          <a:p>
            <a:endParaRPr lang="en-US" dirty="0"/>
          </a:p>
          <a:p>
            <a:r>
              <a:rPr lang="en-US" dirty="0"/>
              <a:t>Second half discusses disk and network I/O</a:t>
            </a:r>
          </a:p>
          <a:p>
            <a:r>
              <a:rPr lang="en-US" dirty="0"/>
              <a:t>Graphics? Take 462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B1DB4-DE91-46F6-812D-953FB9AB844A}"/>
              </a:ext>
            </a:extLst>
          </p:cNvPr>
          <p:cNvSpPr/>
          <p:nvPr/>
        </p:nvSpPr>
        <p:spPr>
          <a:xfrm>
            <a:off x="4809069" y="1659818"/>
            <a:ext cx="1100667" cy="44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C905C-A753-4D0C-BD0B-E800D4009BFC}"/>
              </a:ext>
            </a:extLst>
          </p:cNvPr>
          <p:cNvSpPr/>
          <p:nvPr/>
        </p:nvSpPr>
        <p:spPr>
          <a:xfrm>
            <a:off x="6112933" y="1659818"/>
            <a:ext cx="1100667" cy="44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1B02-A939-4810-A7FD-0D91ED6A7001}"/>
              </a:ext>
            </a:extLst>
          </p:cNvPr>
          <p:cNvSpPr/>
          <p:nvPr/>
        </p:nvSpPr>
        <p:spPr>
          <a:xfrm>
            <a:off x="4896547" y="3759904"/>
            <a:ext cx="694267" cy="65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9898E-B1D5-4D68-8CC0-0C375B97FB80}"/>
              </a:ext>
            </a:extLst>
          </p:cNvPr>
          <p:cNvSpPr/>
          <p:nvPr/>
        </p:nvSpPr>
        <p:spPr>
          <a:xfrm>
            <a:off x="4896547" y="5115936"/>
            <a:ext cx="69426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Display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3E29F-94A7-437B-9102-E560B5758257}"/>
              </a:ext>
            </a:extLst>
          </p:cNvPr>
          <p:cNvSpPr/>
          <p:nvPr/>
        </p:nvSpPr>
        <p:spPr>
          <a:xfrm>
            <a:off x="3733800" y="3822524"/>
            <a:ext cx="60113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</a:t>
            </a:r>
          </a:p>
          <a:p>
            <a:pPr algn="ctr"/>
            <a:r>
              <a:rPr lang="en-US" dirty="0"/>
              <a:t>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04376-7A0C-4C36-A2A6-B7BDD6619D2D}"/>
              </a:ext>
            </a:extLst>
          </p:cNvPr>
          <p:cNvSpPr/>
          <p:nvPr/>
        </p:nvSpPr>
        <p:spPr>
          <a:xfrm>
            <a:off x="5882917" y="3759904"/>
            <a:ext cx="863599" cy="65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 Adapter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6F127-235A-4D7E-AD86-BC611CAEE625}"/>
              </a:ext>
            </a:extLst>
          </p:cNvPr>
          <p:cNvSpPr/>
          <p:nvPr/>
        </p:nvSpPr>
        <p:spPr>
          <a:xfrm>
            <a:off x="7038619" y="3759904"/>
            <a:ext cx="1031515" cy="63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</a:t>
            </a:r>
          </a:p>
          <a:p>
            <a:pPr algn="ctr"/>
            <a:r>
              <a:rPr lang="en-US" dirty="0"/>
              <a:t>Disk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84A4339-7542-48A1-BE5D-77725427FB1C}"/>
              </a:ext>
            </a:extLst>
          </p:cNvPr>
          <p:cNvSpPr/>
          <p:nvPr/>
        </p:nvSpPr>
        <p:spPr>
          <a:xfrm>
            <a:off x="5718528" y="5011563"/>
            <a:ext cx="1192378" cy="8212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Internet</a:t>
            </a: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260B57B6-E09B-4C9E-92B5-B906F41B6084}"/>
              </a:ext>
            </a:extLst>
          </p:cNvPr>
          <p:cNvSpPr/>
          <p:nvPr/>
        </p:nvSpPr>
        <p:spPr>
          <a:xfrm>
            <a:off x="7147977" y="5058520"/>
            <a:ext cx="812800" cy="2158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8415201D-CED0-44DF-B111-56DF500539F6}"/>
              </a:ext>
            </a:extLst>
          </p:cNvPr>
          <p:cNvSpPr/>
          <p:nvPr/>
        </p:nvSpPr>
        <p:spPr>
          <a:xfrm>
            <a:off x="7147977" y="5314724"/>
            <a:ext cx="812800" cy="2158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7ACB0E81-6C59-41DB-86FA-BFBA77E93E0C}"/>
              </a:ext>
            </a:extLst>
          </p:cNvPr>
          <p:cNvSpPr/>
          <p:nvPr/>
        </p:nvSpPr>
        <p:spPr>
          <a:xfrm>
            <a:off x="7147977" y="5577190"/>
            <a:ext cx="812800" cy="2158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4E7B2-F216-4716-8F9C-21F58F3C10D8}"/>
              </a:ext>
            </a:extLst>
          </p:cNvPr>
          <p:cNvSpPr txBox="1"/>
          <p:nvPr/>
        </p:nvSpPr>
        <p:spPr>
          <a:xfrm>
            <a:off x="7147977" y="5839656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3F1CD-AD80-4CB0-B970-A0342AE3B669}"/>
              </a:ext>
            </a:extLst>
          </p:cNvPr>
          <p:cNvSpPr txBox="1"/>
          <p:nvPr/>
        </p:nvSpPr>
        <p:spPr>
          <a:xfrm>
            <a:off x="8270516" y="3878613"/>
            <a:ext cx="51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E548C0-5D7C-453B-875E-42215A411AF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359403" y="2100085"/>
            <a:ext cx="0" cy="757412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7DDBA2-A9C1-4401-BE6E-D5B05BE3CE7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63267" y="2100085"/>
            <a:ext cx="0" cy="757412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F1D5EF-1D8D-4C8D-9270-832BE23F9C6A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243681" y="3098096"/>
            <a:ext cx="0" cy="661808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6CC9A7-032E-45EC-817F-0C98FA7BE37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298495" y="3098096"/>
            <a:ext cx="16222" cy="661808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EDCF5E-F7A3-483C-B07C-A3C288EF8C7F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H="1">
            <a:off x="4334933" y="4089224"/>
            <a:ext cx="561614" cy="0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99E22F-9EAA-4423-8851-572556CEB240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5243681" y="4418544"/>
            <a:ext cx="0" cy="697392"/>
          </a:xfrm>
          <a:prstGeom prst="straightConnector1">
            <a:avLst/>
          </a:prstGeom>
          <a:ln w="1270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46C070-BCAF-4375-BAFA-00E4547AAD4B}"/>
              </a:ext>
            </a:extLst>
          </p:cNvPr>
          <p:cNvCxnSpPr>
            <a:stCxn id="10" idx="2"/>
            <a:endCxn id="12" idx="3"/>
          </p:cNvCxnSpPr>
          <p:nvPr/>
        </p:nvCxnSpPr>
        <p:spPr>
          <a:xfrm>
            <a:off x="6314717" y="4418544"/>
            <a:ext cx="0" cy="639976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012656-F0E1-45B1-BBDA-F38E722C74E4}"/>
              </a:ext>
            </a:extLst>
          </p:cNvPr>
          <p:cNvCxnSpPr>
            <a:stCxn id="11" idx="2"/>
            <a:endCxn id="13" idx="1"/>
          </p:cNvCxnSpPr>
          <p:nvPr/>
        </p:nvCxnSpPr>
        <p:spPr>
          <a:xfrm>
            <a:off x="7554377" y="4394906"/>
            <a:ext cx="0" cy="663614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1B2F037-C885-4515-8F71-E5A5496322C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554377" y="3098096"/>
            <a:ext cx="0" cy="661808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D08B8B6-B838-4413-8B06-C337BC318745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528749" y="3098096"/>
            <a:ext cx="0" cy="780517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AD60F8E-96B8-4E24-9E66-1FE185308B9E}"/>
              </a:ext>
            </a:extLst>
          </p:cNvPr>
          <p:cNvSpPr/>
          <p:nvPr/>
        </p:nvSpPr>
        <p:spPr>
          <a:xfrm>
            <a:off x="4782247" y="2857497"/>
            <a:ext cx="3977914" cy="309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132092-DD47-46E5-9BE5-F3CD1FB323FE}"/>
              </a:ext>
            </a:extLst>
          </p:cNvPr>
          <p:cNvSpPr/>
          <p:nvPr/>
        </p:nvSpPr>
        <p:spPr>
          <a:xfrm>
            <a:off x="4572000" y="1386840"/>
            <a:ext cx="2982372" cy="101386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1327BB-E55D-40F9-8453-C478BB392A5B}"/>
              </a:ext>
            </a:extLst>
          </p:cNvPr>
          <p:cNvCxnSpPr/>
          <p:nvPr/>
        </p:nvCxnSpPr>
        <p:spPr>
          <a:xfrm flipV="1">
            <a:off x="3733800" y="2400701"/>
            <a:ext cx="838200" cy="8064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AD2387-2819-491D-B1FC-F7F518B6E774}"/>
              </a:ext>
            </a:extLst>
          </p:cNvPr>
          <p:cNvSpPr/>
          <p:nvPr/>
        </p:nvSpPr>
        <p:spPr>
          <a:xfrm>
            <a:off x="5672674" y="3429000"/>
            <a:ext cx="2624662" cy="278553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424515-941B-4342-A9CC-B3609F13248B}"/>
              </a:ext>
            </a:extLst>
          </p:cNvPr>
          <p:cNvCxnSpPr>
            <a:cxnSpLocks/>
          </p:cNvCxnSpPr>
          <p:nvPr/>
        </p:nvCxnSpPr>
        <p:spPr>
          <a:xfrm>
            <a:off x="3217333" y="5649336"/>
            <a:ext cx="2350895" cy="25580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8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15AB-F5F1-4B19-AD7F-5F9C0F1F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Teaser (Things You May Know Already)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6E27B-5DC5-447F-A363-4F5A36D10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What value do you get if you arithmetic right-shift the hexadecimal number </a:t>
            </a:r>
            <a:r>
              <a:rPr lang="en-US" dirty="0">
                <a:latin typeface="Consolas" panose="020B0609020204030204" pitchFamily="49" charset="0"/>
              </a:rPr>
              <a:t>0x466db400</a:t>
            </a:r>
            <a:r>
              <a:rPr lang="en-US" dirty="0"/>
              <a:t> by eight bits?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24755-4A3F-41C7-B8B0-1EDFC76B6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Hexadecimal is just like decimal … if you have sixteen fingers.</a:t>
            </a:r>
          </a:p>
          <a:p>
            <a:r>
              <a:rPr lang="en-US" dirty="0"/>
              <a:t>“Eight bits” is two hex digits.</a:t>
            </a:r>
          </a:p>
          <a:p>
            <a:r>
              <a:rPr lang="en-US" dirty="0"/>
              <a:t>“Arithmetic right shift” is division by a power of two.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01A263A-7FEC-435A-966E-C5F66F1A0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20898"/>
              </p:ext>
            </p:extLst>
          </p:nvPr>
        </p:nvGraphicFramePr>
        <p:xfrm>
          <a:off x="2690020" y="4821978"/>
          <a:ext cx="3763960" cy="1003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495">
                  <a:extLst>
                    <a:ext uri="{9D8B030D-6E8A-4147-A177-3AD203B41FA5}">
                      <a16:colId xmlns:a16="http://schemas.microsoft.com/office/drawing/2014/main" val="3957213718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2068579641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1895451815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2562311971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734320513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3449145254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1270552939"/>
                    </a:ext>
                  </a:extLst>
                </a:gridCol>
                <a:gridCol w="470495">
                  <a:extLst>
                    <a:ext uri="{9D8B030D-6E8A-4147-A177-3AD203B41FA5}">
                      <a16:colId xmlns:a16="http://schemas.microsoft.com/office/drawing/2014/main" val="605847257"/>
                    </a:ext>
                  </a:extLst>
                </a:gridCol>
              </a:tblGrid>
              <a:tr h="5015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084299"/>
                  </a:ext>
                </a:extLst>
              </a:tr>
              <a:tr h="501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826050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597CA3-C703-4A91-9189-568E6CB7FB99}"/>
              </a:ext>
            </a:extLst>
          </p:cNvPr>
          <p:cNvCxnSpPr/>
          <p:nvPr/>
        </p:nvCxnSpPr>
        <p:spPr>
          <a:xfrm>
            <a:off x="3024983" y="5207000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368469-B17D-4AB0-A274-3FC606A563E9}"/>
              </a:ext>
            </a:extLst>
          </p:cNvPr>
          <p:cNvCxnSpPr/>
          <p:nvPr/>
        </p:nvCxnSpPr>
        <p:spPr>
          <a:xfrm>
            <a:off x="3939383" y="5188055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41F279-7C0F-4446-8F2C-7E09CC4D4BBB}"/>
              </a:ext>
            </a:extLst>
          </p:cNvPr>
          <p:cNvCxnSpPr/>
          <p:nvPr/>
        </p:nvCxnSpPr>
        <p:spPr>
          <a:xfrm>
            <a:off x="3524516" y="5198533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7FD934-3BBC-43DB-A6C2-6B6E0A8D8083}"/>
              </a:ext>
            </a:extLst>
          </p:cNvPr>
          <p:cNvCxnSpPr/>
          <p:nvPr/>
        </p:nvCxnSpPr>
        <p:spPr>
          <a:xfrm>
            <a:off x="4434680" y="5188055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6CDA87-6576-4721-8EE3-7F2E80F21D1B}"/>
              </a:ext>
            </a:extLst>
          </p:cNvPr>
          <p:cNvCxnSpPr/>
          <p:nvPr/>
        </p:nvCxnSpPr>
        <p:spPr>
          <a:xfrm>
            <a:off x="4929977" y="5188054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29E4F-CC0F-4F11-BA4D-13AB6D41666E}"/>
              </a:ext>
            </a:extLst>
          </p:cNvPr>
          <p:cNvCxnSpPr/>
          <p:nvPr/>
        </p:nvCxnSpPr>
        <p:spPr>
          <a:xfrm>
            <a:off x="5344844" y="5188054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A50F2B-ED3E-4867-928C-FE74FEBF5629}"/>
              </a:ext>
            </a:extLst>
          </p:cNvPr>
          <p:cNvCxnSpPr/>
          <p:nvPr/>
        </p:nvCxnSpPr>
        <p:spPr>
          <a:xfrm>
            <a:off x="5912116" y="5188054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1450DE-1F9C-4471-8773-46294108C835}"/>
              </a:ext>
            </a:extLst>
          </p:cNvPr>
          <p:cNvCxnSpPr/>
          <p:nvPr/>
        </p:nvCxnSpPr>
        <p:spPr>
          <a:xfrm>
            <a:off x="6373540" y="5188053"/>
            <a:ext cx="694267" cy="270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Garbage outline">
            <a:extLst>
              <a:ext uri="{FF2B5EF4-FFF2-40B4-BE49-F238E27FC236}">
                <a16:creationId xmlns:a16="http://schemas.microsoft.com/office/drawing/2014/main" id="{D4EB4AC5-4FE8-47DA-B43C-B6260444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4469" y="5477933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44C8-927A-4656-B471-FA63B4D8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Teaser (Things You May Know Already)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24E-A016-4C19-B7DB-36EEA7C65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5" y="1362075"/>
            <a:ext cx="6058958" cy="497205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On an x86-64 machine, how much space does this C struct take? That is, what is the value of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(struct S)</a:t>
            </a:r>
            <a:r>
              <a:rPr lang="en-US" dirty="0"/>
              <a:t>?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struct S {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char c[2];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char *p;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int z;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4D68D-078A-42A1-8475-DD92819D9169}"/>
              </a:ext>
            </a:extLst>
          </p:cNvPr>
          <p:cNvSpPr txBox="1"/>
          <p:nvPr/>
        </p:nvSpPr>
        <p:spPr>
          <a:xfrm>
            <a:off x="3214686" y="3564468"/>
            <a:ext cx="135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 bytes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327B0-2536-4A6C-A293-E5E5182FF686}"/>
              </a:ext>
            </a:extLst>
          </p:cNvPr>
          <p:cNvSpPr txBox="1"/>
          <p:nvPr/>
        </p:nvSpPr>
        <p:spPr>
          <a:xfrm>
            <a:off x="3214686" y="3996694"/>
            <a:ext cx="135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8 bytes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45BA8-45E5-4378-8FAF-0BAAA5D0D45F}"/>
              </a:ext>
            </a:extLst>
          </p:cNvPr>
          <p:cNvSpPr txBox="1"/>
          <p:nvPr/>
        </p:nvSpPr>
        <p:spPr>
          <a:xfrm>
            <a:off x="3214686" y="4425750"/>
            <a:ext cx="135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4 bytes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0E4D4-52A6-4E35-A1E8-AA13BAAE23DF}"/>
              </a:ext>
            </a:extLst>
          </p:cNvPr>
          <p:cNvSpPr txBox="1"/>
          <p:nvPr/>
        </p:nvSpPr>
        <p:spPr>
          <a:xfrm>
            <a:off x="3893343" y="3780581"/>
            <a:ext cx="220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6 bytes wasted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CB821-1889-4789-B590-28D282E3B630}"/>
              </a:ext>
            </a:extLst>
          </p:cNvPr>
          <p:cNvSpPr txBox="1"/>
          <p:nvPr/>
        </p:nvSpPr>
        <p:spPr>
          <a:xfrm>
            <a:off x="3900488" y="4667480"/>
            <a:ext cx="220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4 bytes wasted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BE01F-4D8E-4780-8796-62A57C44F30D}"/>
              </a:ext>
            </a:extLst>
          </p:cNvPr>
          <p:cNvSpPr txBox="1"/>
          <p:nvPr/>
        </p:nvSpPr>
        <p:spPr>
          <a:xfrm>
            <a:off x="3214686" y="5277783"/>
            <a:ext cx="135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24 bytes total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3620D-047B-4DE7-A9A6-E4BABB1EF7F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727200" y="3934470"/>
            <a:ext cx="2166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3E216C-E8D7-441E-A84D-F2C2D02D65F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727200" y="4821369"/>
            <a:ext cx="2173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B742420-B5A0-42F1-88B5-95C9A23C8DC9}"/>
              </a:ext>
            </a:extLst>
          </p:cNvPr>
          <p:cNvSpPr/>
          <p:nvPr/>
        </p:nvSpPr>
        <p:spPr>
          <a:xfrm>
            <a:off x="2726267" y="3598332"/>
            <a:ext cx="313266" cy="381000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7CD2B-DB2A-4656-8E78-EBD4F6B54212}"/>
              </a:ext>
            </a:extLst>
          </p:cNvPr>
          <p:cNvSpPr/>
          <p:nvPr/>
        </p:nvSpPr>
        <p:spPr>
          <a:xfrm>
            <a:off x="1964267" y="2336800"/>
            <a:ext cx="829733" cy="381000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8E735E-83DD-4473-8451-A9E9912C43F9}"/>
              </a:ext>
            </a:extLst>
          </p:cNvPr>
          <p:cNvSpPr/>
          <p:nvPr/>
        </p:nvSpPr>
        <p:spPr>
          <a:xfrm>
            <a:off x="4826000" y="2336800"/>
            <a:ext cx="1134533" cy="381000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644C8-927A-4656-B471-FA63B4D8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Teaser (Things You May Know Already)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0B79A3-DDC2-41DC-92EA-C580F3D3EB8D}"/>
              </a:ext>
            </a:extLst>
          </p:cNvPr>
          <p:cNvSpPr txBox="1"/>
          <p:nvPr/>
        </p:nvSpPr>
        <p:spPr>
          <a:xfrm>
            <a:off x="4763558" y="4258733"/>
            <a:ext cx="3742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What’s wrong with this program?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A45719-6E91-4B0C-8C4F-F09F7B23A08D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2794000" y="2717800"/>
            <a:ext cx="3840692" cy="154093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EF1101-6923-4E98-9076-8AD38B2A0DAA}"/>
              </a:ext>
            </a:extLst>
          </p:cNvPr>
          <p:cNvCxnSpPr>
            <a:stCxn id="21" idx="0"/>
            <a:endCxn id="24" idx="2"/>
          </p:cNvCxnSpPr>
          <p:nvPr/>
        </p:nvCxnSpPr>
        <p:spPr>
          <a:xfrm flipH="1" flipV="1">
            <a:off x="5393267" y="2717800"/>
            <a:ext cx="1241425" cy="154093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F547AF-B9B4-47A8-B5C6-FA1A56ED7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/* </a:t>
            </a:r>
            <a:r>
              <a:rPr lang="en-US" b="0" dirty="0" err="1">
                <a:latin typeface="Consolas" panose="020B0609020204030204" pitchFamily="49" charset="0"/>
              </a:rPr>
              <a:t>a.c</a:t>
            </a:r>
            <a:r>
              <a:rPr lang="en-US" b="0" dirty="0">
                <a:latin typeface="Consolas" panose="020B0609020204030204" pitchFamily="49" charset="0"/>
              </a:rPr>
              <a:t> */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#include &lt;</a:t>
            </a:r>
            <a:r>
              <a:rPr lang="en-US" b="0" dirty="0" err="1">
                <a:latin typeface="Consolas" panose="020B0609020204030204" pitchFamily="49" charset="0"/>
              </a:rPr>
              <a:t>stdio.h</a:t>
            </a:r>
            <a:r>
              <a:rPr lang="en-US" b="0" dirty="0">
                <a:latin typeface="Consolas" panose="020B0609020204030204" pitchFamily="49" charset="0"/>
              </a:rPr>
              <a:t>&gt;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extern long x;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int main(void)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{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</a:t>
            </a:r>
            <a:r>
              <a:rPr lang="en-US" b="0" dirty="0" err="1">
                <a:latin typeface="Consolas" panose="020B0609020204030204" pitchFamily="49" charset="0"/>
              </a:rPr>
              <a:t>printf</a:t>
            </a:r>
            <a:r>
              <a:rPr lang="en-US" b="0" dirty="0">
                <a:latin typeface="Consolas" panose="020B0609020204030204" pitchFamily="49" charset="0"/>
              </a:rPr>
              <a:t>("%</a:t>
            </a:r>
            <a:r>
              <a:rPr lang="en-US" b="0" dirty="0" err="1">
                <a:latin typeface="Consolas" panose="020B0609020204030204" pitchFamily="49" charset="0"/>
              </a:rPr>
              <a:t>ld</a:t>
            </a:r>
            <a:r>
              <a:rPr lang="en-US" b="0" dirty="0">
                <a:latin typeface="Consolas" panose="020B0609020204030204" pitchFamily="49" charset="0"/>
              </a:rPr>
              <a:t>\n", x);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return 0;</a:t>
            </a:r>
          </a:p>
          <a:p>
            <a:pPr marL="13716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E06CE5-8D93-41DF-9337-62F20205DB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b="0" dirty="0">
                <a:latin typeface="Consolas" panose="020B0609020204030204" pitchFamily="49" charset="0"/>
              </a:rPr>
              <a:t>/* </a:t>
            </a:r>
            <a:r>
              <a:rPr lang="fr-FR" b="0" dirty="0" err="1">
                <a:latin typeface="Consolas" panose="020B0609020204030204" pitchFamily="49" charset="0"/>
              </a:rPr>
              <a:t>b.c</a:t>
            </a:r>
            <a:r>
              <a:rPr lang="fr-FR" b="0" dirty="0">
                <a:latin typeface="Consolas" panose="020B0609020204030204" pitchFamily="49" charset="0"/>
              </a:rPr>
              <a:t> */</a:t>
            </a:r>
          </a:p>
          <a:p>
            <a:pPr marL="137160" indent="0">
              <a:buNone/>
            </a:pPr>
            <a:endParaRPr lang="fr-FR" b="0" dirty="0">
              <a:latin typeface="Consolas" panose="020B0609020204030204" pitchFamily="49" charset="0"/>
            </a:endParaRPr>
          </a:p>
          <a:p>
            <a:pPr marL="137160" indent="0">
              <a:buNone/>
            </a:pPr>
            <a:r>
              <a:rPr lang="fr-FR" b="0" dirty="0">
                <a:latin typeface="Consolas" panose="020B0609020204030204" pitchFamily="49" charset="0"/>
              </a:rPr>
              <a:t>double x = 3.14159;</a:t>
            </a:r>
            <a:endParaRPr lang="en-US" b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Expanding, truncating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Addition, negation, multiplication, shifting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is bits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bit is 0 or 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encoding/interpreting sets of bits in various ways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determine what to do (instructions)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represent and manipulate numbers, sets, strings, etc…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bits?  Electronic Implementation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store with bistable elements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Reliably transmitted on noisy and inaccurate wires </a:t>
            </a:r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111" name="Shape 111"/>
            <p:cNvSpPr/>
            <p:nvPr/>
          </p:nvSpPr>
          <p:spPr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576" y="484"/>
              <a:ext cx="3732" cy="71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14" name="Shape 114"/>
            <p:cNvCxnSpPr/>
            <p:nvPr/>
          </p:nvCxnSpPr>
          <p:spPr>
            <a:xfrm flipH="1">
              <a:off x="432" y="1248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 flipH="1">
              <a:off x="432" y="384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" name="Shape 116"/>
            <p:cNvSpPr/>
            <p:nvPr/>
          </p:nvSpPr>
          <p:spPr>
            <a:xfrm>
              <a:off x="0" y="1152"/>
              <a:ext cx="393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0.0V</a:t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912"/>
              <a:ext cx="397" cy="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0.2V</a:t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528"/>
              <a:ext cx="397" cy="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0.9V</a:t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288"/>
              <a:ext cx="397" cy="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1.1V</a:t>
              </a:r>
              <a:endParaRPr/>
            </a:p>
          </p:txBody>
        </p:sp>
        <p:cxnSp>
          <p:nvCxnSpPr>
            <p:cNvPr id="120" name="Shape 120"/>
            <p:cNvCxnSpPr/>
            <p:nvPr/>
          </p:nvCxnSpPr>
          <p:spPr>
            <a:xfrm>
              <a:off x="576" y="96"/>
              <a:ext cx="139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1" name="Shape 121"/>
            <p:cNvCxnSpPr/>
            <p:nvPr/>
          </p:nvCxnSpPr>
          <p:spPr>
            <a:xfrm>
              <a:off x="2160" y="96"/>
              <a:ext cx="1440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>
              <a:off x="3792" y="96"/>
              <a:ext cx="480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>
              <a:off x="1968" y="48"/>
              <a:ext cx="1" cy="1008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2160" y="48"/>
              <a:ext cx="1" cy="576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3600" y="48"/>
              <a:ext cx="1" cy="576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>
              <a:off x="3792" y="48"/>
              <a:ext cx="1" cy="960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" name="Shape 127"/>
            <p:cNvSpPr/>
            <p:nvPr/>
          </p:nvSpPr>
          <p:spPr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/>
            </a:p>
          </p:txBody>
        </p:sp>
        <p:cxnSp>
          <p:nvCxnSpPr>
            <p:cNvPr id="130" name="Shape 130"/>
            <p:cNvCxnSpPr/>
            <p:nvPr/>
          </p:nvCxnSpPr>
          <p:spPr>
            <a:xfrm flipH="1">
              <a:off x="432" y="1008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hape 131"/>
            <p:cNvCxnSpPr/>
            <p:nvPr/>
          </p:nvCxnSpPr>
          <p:spPr>
            <a:xfrm flipH="1">
              <a:off x="432" y="624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858</Words>
  <Application>Microsoft Office PowerPoint</Application>
  <PresentationFormat>On-screen Show (4:3)</PresentationFormat>
  <Paragraphs>232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Gill Sans</vt:lpstr>
      <vt:lpstr>Cambria Math</vt:lpstr>
      <vt:lpstr>Helvetica Neue</vt:lpstr>
      <vt:lpstr>Times New Roman</vt:lpstr>
      <vt:lpstr>Courier New</vt:lpstr>
      <vt:lpstr>Calibri</vt:lpstr>
      <vt:lpstr>Consolas</vt:lpstr>
      <vt:lpstr>Noto Sans Symbols</vt:lpstr>
      <vt:lpstr>Arial Narrow</vt:lpstr>
      <vt:lpstr>Arial</vt:lpstr>
      <vt:lpstr>template2007</vt:lpstr>
      <vt:lpstr>Bits, Bytes and Integers – Part 1  15-213/14-513/15-513: Introduction to Computer Systems 2nd Lecture,  September 1, 2022</vt:lpstr>
      <vt:lpstr> Waitlist questions</vt:lpstr>
      <vt:lpstr>Reminder: Lab Deadlines</vt:lpstr>
      <vt:lpstr>Roadmap – Inside a Computer</vt:lpstr>
      <vt:lpstr>Course Teaser (Things You May Know Already)</vt:lpstr>
      <vt:lpstr>Course Teaser (Things You May Know Already)</vt:lpstr>
      <vt:lpstr>Course Teaser (Things You May Know Already)</vt:lpstr>
      <vt:lpstr>Today: Bits, Bytes, and Integers</vt:lpstr>
      <vt:lpstr>Everything is bits</vt:lpstr>
      <vt:lpstr>For example, can count in binary</vt:lpstr>
      <vt:lpstr>Encoding Byte Values</vt:lpstr>
      <vt:lpstr>Preview: Combining bytes…</vt:lpstr>
      <vt:lpstr>Preview: … to make integers</vt:lpstr>
      <vt:lpstr>Activity: binary, hexadecimal, twos complement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 and Integers – Part 1  15-213/15-513: Introduction to Computer Systems 2nd Lecture,  May 18, 2022</dc:title>
  <cp:lastModifiedBy>Zack Weinberg</cp:lastModifiedBy>
  <cp:revision>13</cp:revision>
  <dcterms:modified xsi:type="dcterms:W3CDTF">2022-09-01T14:08:06Z</dcterms:modified>
</cp:coreProperties>
</file>