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5572"/>
          <c:y val="0.0382348"/>
          <c:w val="0.527998"/>
          <c:h val="0.83203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ptCount val="8"/>
                <c:pt idx="0">
                  <c:v>75000000.000000</c:v>
                </c:pt>
                <c:pt idx="1">
                  <c:v>28000000.000000</c:v>
                </c:pt>
                <c:pt idx="2">
                  <c:v>10000000.000000</c:v>
                </c:pt>
                <c:pt idx="3">
                  <c:v>8000000.000000</c:v>
                </c:pt>
                <c:pt idx="4">
                  <c:v>6000000.000000</c:v>
                </c:pt>
                <c:pt idx="5">
                  <c:v>5000000.000000</c:v>
                </c:pt>
                <c:pt idx="6">
                  <c:v>3000000.000000</c:v>
                </c:pt>
                <c:pt idx="7">
                  <c:v>3000000.000000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ptCount val="1"/>
                <c:pt idx="7">
                  <c:v>50000.000000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ptCount val="8"/>
                <c:pt idx="0">
                  <c:v>200.000000</c:v>
                </c:pt>
                <c:pt idx="1">
                  <c:v>100.000000</c:v>
                </c:pt>
                <c:pt idx="2">
                  <c:v>70.000000</c:v>
                </c:pt>
                <c:pt idx="3">
                  <c:v>60.000000</c:v>
                </c:pt>
                <c:pt idx="4">
                  <c:v>55.000000</c:v>
                </c:pt>
                <c:pt idx="5">
                  <c:v>50.000000</c:v>
                </c:pt>
                <c:pt idx="6">
                  <c:v>40.000000</c:v>
                </c:pt>
                <c:pt idx="7">
                  <c:v>20.000000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ptCount val="8"/>
                <c:pt idx="0">
                  <c:v>150.000000</c:v>
                </c:pt>
                <c:pt idx="1">
                  <c:v>35.000000</c:v>
                </c:pt>
                <c:pt idx="2">
                  <c:v>15.000000</c:v>
                </c:pt>
                <c:pt idx="3">
                  <c:v>3.000000</c:v>
                </c:pt>
                <c:pt idx="4">
                  <c:v>2.500000</c:v>
                </c:pt>
                <c:pt idx="5">
                  <c:v>2.000000</c:v>
                </c:pt>
                <c:pt idx="6">
                  <c:v>1.500000</c:v>
                </c:pt>
                <c:pt idx="7">
                  <c:v>1.300000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0.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ptCount val="8"/>
                <c:pt idx="0">
                  <c:v>166.000000</c:v>
                </c:pt>
                <c:pt idx="1">
                  <c:v>50.000000</c:v>
                </c:pt>
                <c:pt idx="2">
                  <c:v>6.000000</c:v>
                </c:pt>
                <c:pt idx="3">
                  <c:v>1.600000</c:v>
                </c:pt>
                <c:pt idx="4">
                  <c:v>0.300000</c:v>
                </c:pt>
                <c:pt idx="5">
                  <c:v>0.500000</c:v>
                </c:pt>
                <c:pt idx="6">
                  <c:v>0.400000</c:v>
                </c:pt>
                <c:pt idx="7">
                  <c:v>0.330000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dLbls>
            <c:numFmt formatCode="0.##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ptCount val="4"/>
                <c:pt idx="4">
                  <c:v>0.300000</c:v>
                </c:pt>
                <c:pt idx="5">
                  <c:v>0.250000</c:v>
                </c:pt>
                <c:pt idx="6">
                  <c:v>0.100000</c:v>
                </c:pt>
                <c:pt idx="7">
                  <c:v>0.080000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200" u="non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200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200" u="non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layout/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200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"/>
          <c:y val="0.351262"/>
          <c:w val="0.258798"/>
          <c:h val="0.256516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200" u="non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3" name="Shape 15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Goal:</a:t>
            </a:r>
          </a:p>
          <a:p>
            <a:pPr/>
            <a:r>
              <a:t>	Show the inefficeincy of current disk requests.</a:t>
            </a:r>
          </a:p>
          <a:p>
            <a:pPr/>
            <a:r>
              <a:t>Conveyed Ideas:</a:t>
            </a:r>
          </a:p>
          <a:p>
            <a:pPr/>
            <a:r>
              <a:t>	Rotational latency is wasted time that can be used to service tasks</a:t>
            </a:r>
          </a:p>
          <a:p>
            <a:pPr/>
            <a:r>
              <a:t>Background Information:</a:t>
            </a:r>
          </a:p>
          <a:p>
            <a:pPr/>
            <a:r>
              <a:t>	None.</a:t>
            </a:r>
          </a:p>
          <a:p>
            <a:pPr/>
            <a:r>
              <a:t>Slide Background:</a:t>
            </a:r>
          </a:p>
          <a:p>
            <a:pPr/>
            <a:r>
              <a:t>	None.</a:t>
            </a:r>
          </a:p>
          <a:p>
            <a:pPr/>
          </a:p>
          <a:p>
            <a:pPr/>
            <a:r>
              <a:t>Kill text and arrows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685800" y="1708012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None/>
              <a:defRPr b="0" sz="2000"/>
            </a:lvl1pPr>
            <a:lvl2pPr marL="0" indent="457200">
              <a:spcBef>
                <a:spcPts val="400"/>
              </a:spcBef>
              <a:buClrTx/>
              <a:buSzTx/>
              <a:buNone/>
              <a:defRPr b="0" sz="2000"/>
            </a:lvl2pPr>
            <a:lvl3pPr marL="0" indent="914400">
              <a:spcBef>
                <a:spcPts val="400"/>
              </a:spcBef>
              <a:buClrTx/>
              <a:buSzTx/>
              <a:buNone/>
              <a:defRPr b="0"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b="0"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b="0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6" name="Title Text"/>
          <p:cNvSpPr txBox="1"/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Title Text"/>
          <p:cNvSpPr txBox="1"/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Title Text"/>
          <p:cNvSpPr txBox="1"/>
          <p:nvPr>
            <p:ph type="title"/>
          </p:nvPr>
        </p:nvSpPr>
        <p:spPr>
          <a:xfrm>
            <a:off x="357762" y="445070"/>
            <a:ext cx="7591426" cy="762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7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" name="Text Box 5"/>
          <p:cNvSpPr txBox="1"/>
          <p:nvPr/>
        </p:nvSpPr>
        <p:spPr>
          <a:xfrm>
            <a:off x="7943533" y="-26989"/>
            <a:ext cx="121824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Carnegie Mellon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extBox 8"/>
          <p:cNvSpPr txBox="1"/>
          <p:nvPr/>
        </p:nvSpPr>
        <p:spPr>
          <a:xfrm>
            <a:off x="29688" y="6629400"/>
            <a:ext cx="4500524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Bryant and O’Hallaron, Computer Systems: A Programmer’s Perspective, Third Edition</a:t>
            </a: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357018" y="435678"/>
            <a:ext cx="759209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19062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19062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19062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19062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60000"/>
        <a:buFontTx/>
        <a:buChar char="⬛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10000"/>
        <a:buFontTx/>
        <a:buChar char="▪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80000"/>
        <a:buFontTx/>
        <a:buChar char="▪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–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b="1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nvas.cmu.edu/courses/30386/quizzes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6" name="Title 1"/>
          <p:cNvSpPr txBox="1"/>
          <p:nvPr>
            <p:ph type="ctrTitle"/>
          </p:nvPr>
        </p:nvSpPr>
        <p:spPr>
          <a:xfrm>
            <a:off x="685798" y="1631950"/>
            <a:ext cx="8049829" cy="1644650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defRPr sz="3384"/>
            </a:pPr>
            <a:r>
              <a:t>The Memory Hierarchy</a:t>
            </a:r>
            <a:br/>
            <a:br/>
            <a:r>
              <a:rPr b="0" sz="1879"/>
              <a:t>15-213/14-513/15-513: Introduction to Computer Systems</a:t>
            </a:r>
            <a:br>
              <a:rPr b="0" sz="1879"/>
            </a:br>
            <a:r>
              <a:rPr b="0" sz="1879"/>
              <a:t>9</a:t>
            </a:r>
            <a:r>
              <a:rPr b="0" baseline="29872" sz="1879"/>
              <a:t>th</a:t>
            </a:r>
            <a:r>
              <a:rPr b="0" sz="1879"/>
              <a:t> Lecture,  September 27, 2022</a:t>
            </a:r>
          </a:p>
        </p:txBody>
      </p:sp>
      <p:sp>
        <p:nvSpPr>
          <p:cNvPr id="117" name="Shape 80"/>
          <p:cNvSpPr txBox="1"/>
          <p:nvPr>
            <p:ph type="subTitle" sz="half" idx="1"/>
          </p:nvPr>
        </p:nvSpPr>
        <p:spPr>
          <a:xfrm>
            <a:off x="685799" y="4419600"/>
            <a:ext cx="7678740" cy="1752600"/>
          </a:xfrm>
          <a:prstGeom prst="rect">
            <a:avLst/>
          </a:prstGeom>
        </p:spPr>
        <p:txBody>
          <a:bodyPr lIns="45699" tIns="45699" rIns="45699" bIns="45699"/>
          <a:lstStyle/>
          <a:p>
            <a:pPr defTabSz="877823">
              <a:spcBef>
                <a:spcPts val="0"/>
              </a:spcBef>
              <a:defRPr b="1" sz="1919"/>
            </a:pPr>
            <a:r>
              <a:t>Instructors:</a:t>
            </a:r>
            <a:r>
              <a:rPr b="0"/>
              <a:t> </a:t>
            </a:r>
            <a:endParaRPr b="0"/>
          </a:p>
          <a:p>
            <a:pPr defTabSz="877823">
              <a:defRPr sz="1919"/>
            </a:pPr>
            <a:r>
              <a:t>Dave Andersen (15-213)</a:t>
            </a:r>
          </a:p>
          <a:p>
            <a:pPr defTabSz="877823">
              <a:defRPr sz="1919"/>
            </a:pPr>
            <a:r>
              <a:t>Zack Weinberg (15-213)</a:t>
            </a:r>
          </a:p>
          <a:p>
            <a:pPr defTabSz="877823">
              <a:defRPr sz="1919"/>
            </a:pPr>
            <a:r>
              <a:t>Brian Railing (15-513)</a:t>
            </a:r>
          </a:p>
          <a:p>
            <a:pPr defTabSz="877823">
              <a:defRPr sz="1919"/>
            </a:pPr>
            <a:r>
              <a:t>David Varodayan (14-513)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9" name="Rectangle 29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Write Transaction (2)</a:t>
            </a:r>
          </a:p>
        </p:txBody>
      </p:sp>
      <p:sp>
        <p:nvSpPr>
          <p:cNvPr id="290" name="Rectangle 3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pPr/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2" name="Rectangle 26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Write Transaction (3)</a:t>
            </a:r>
          </a:p>
        </p:txBody>
      </p:sp>
      <p:sp>
        <p:nvSpPr>
          <p:cNvPr id="323" name="Rectangle 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pPr/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Today</a:t>
            </a:r>
          </a:p>
        </p:txBody>
      </p:sp>
      <p:sp>
        <p:nvSpPr>
          <p:cNvPr id="354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7" name="Rectangle 10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Random-Access Memory (RAM)</a:t>
            </a:r>
          </a:p>
        </p:txBody>
      </p:sp>
      <p:sp>
        <p:nvSpPr>
          <p:cNvPr id="358" name="Rectangle 1029"/>
          <p:cNvSpPr txBox="1"/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pPr/>
            <a:r>
              <a:t>Key features</a:t>
            </a:r>
          </a:p>
          <a:p>
            <a:pPr lvl="1" marL="742950" indent="-285750">
              <a:spcBef>
                <a:spcPts val="400"/>
              </a:spcBef>
              <a:defRPr b="0" sz="2000">
                <a:solidFill>
                  <a:srgbClr val="C00000"/>
                </a:solidFill>
              </a:defRPr>
            </a:pPr>
            <a:r>
              <a:t>RAM </a:t>
            </a:r>
            <a:r>
              <a:rPr>
                <a:solidFill>
                  <a:srgbClr val="000000"/>
                </a:solidFill>
              </a:rPr>
              <a:t>is traditionally packaged as a chip.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or embedded as part of processor chip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Basic storage unit is normally a </a:t>
            </a:r>
            <a:r>
              <a:rPr>
                <a:solidFill>
                  <a:srgbClr val="C00000"/>
                </a:solidFill>
              </a:rPr>
              <a:t>cell </a:t>
            </a:r>
            <a:r>
              <a:t>(one bit per cell).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Multiple RAM chips form a memory.</a:t>
            </a:r>
          </a:p>
          <a:p>
            <a:pPr/>
            <a:endParaRPr b="0" sz="2000"/>
          </a:p>
          <a:p>
            <a:pPr/>
            <a:r>
              <a:t>RAM comes in two varieties: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SRAM (Static RAM)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DRAM (Dynamic RAM)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1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RAM Technologies</a:t>
            </a:r>
          </a:p>
        </p:txBody>
      </p:sp>
      <p:sp>
        <p:nvSpPr>
          <p:cNvPr id="362" name="Content Placeholder 4"/>
          <p:cNvSpPr txBox="1"/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t>DRAM</a:t>
            </a:r>
          </a:p>
          <a:p>
            <a:pPr marL="315468" indent="-315468" defTabSz="841247">
              <a:defRPr sz="2576"/>
            </a:pPr>
          </a:p>
          <a:p>
            <a:pPr marL="315468" indent="-315468" defTabSz="841247">
              <a:defRPr sz="2576"/>
            </a:pPr>
          </a:p>
          <a:p>
            <a:pPr marL="315468" indent="-315468" defTabSz="841247">
              <a:defRPr sz="2576"/>
            </a:pPr>
          </a:p>
          <a:p>
            <a:pPr marL="0" indent="0" defTabSz="841247">
              <a:buSzTx/>
              <a:buFont typeface="Wingdings 2"/>
              <a:buNone/>
              <a:defRPr sz="2576"/>
            </a:pPr>
          </a:p>
          <a:p>
            <a:pPr marL="315468" indent="-315468" defTabSz="841247">
              <a:defRPr sz="2576"/>
            </a:pPr>
            <a:r>
              <a:t>1 Transistor + 1 capacitor / bit</a:t>
            </a:r>
          </a:p>
          <a:p>
            <a:pPr lvl="1" marL="683513" indent="-262890" defTabSz="841247">
              <a:spcBef>
                <a:spcPts val="500"/>
              </a:spcBef>
              <a:defRPr b="0" sz="2208"/>
            </a:pPr>
            <a:r>
              <a:t>Capacitor oriented vertically</a:t>
            </a:r>
          </a:p>
          <a:p>
            <a:pPr marL="315468" indent="-315468" defTabSz="841247">
              <a:defRPr sz="2576"/>
            </a:pPr>
            <a:r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708207" y="1362075"/>
            <a:ext cx="3780473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SRAM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6 transistors / bit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Holds state indefinitely</a:t>
            </a:r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8" name="Rectangle 1030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SRAM vs DRAM Summary</a:t>
            </a:r>
          </a:p>
        </p:txBody>
      </p:sp>
      <p:sp>
        <p:nvSpPr>
          <p:cNvPr id="369" name="Content Placeholder 2"/>
          <p:cNvSpPr txBox="1"/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SRAM scales with semiconductor technology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Reaching its limits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DRAM scaling limited by need for minimum capacitance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Aspect ratio limits how deep can make capacitor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610601" cy="2194383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 sz="200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b="1"/>
              <a:t>Trans.	Access	Needs	Needs		</a:t>
            </a:r>
            <a:endParaRPr b="1"/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per bit	 time	refresh?	EDC?	Cost	Applications</a:t>
            </a:r>
          </a:p>
          <a:p>
            <a:pPr>
              <a:defRPr b="0"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0" sz="2000">
                <a:latin typeface="Calibri"/>
                <a:ea typeface="Calibri"/>
                <a:cs typeface="Calibri"/>
                <a:sym typeface="Calibri"/>
              </a:defRPr>
            </a:pPr>
            <a:r>
              <a:t>SRAM	6 or 8	1x	No	Maybe	100x	Cache memories</a:t>
            </a:r>
          </a:p>
          <a:p>
            <a:pPr>
              <a:defRPr b="0"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0" sz="2000">
                <a:latin typeface="Calibri"/>
                <a:ea typeface="Calibri"/>
                <a:cs typeface="Calibri"/>
                <a:sym typeface="Calibri"/>
              </a:defRPr>
            </a:pPr>
            <a:r>
              <a:t>DRAM	1	10x	Yes	Yes	1x	Main memories,</a:t>
            </a:r>
          </a:p>
          <a:p>
            <a:pPr>
              <a:defRPr b="0" sz="2000">
                <a:latin typeface="Calibri"/>
                <a:ea typeface="Calibri"/>
                <a:cs typeface="Calibri"/>
                <a:sym typeface="Calibri"/>
              </a:defRPr>
            </a:pPr>
            <a:r>
              <a:t>						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EDC: Error detection and 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5"/>
          <p:cNvSpPr txBox="1"/>
          <p:nvPr>
            <p:ph type="sldNum" sz="quarter" idx="2"/>
          </p:nvPr>
        </p:nvSpPr>
        <p:spPr>
          <a:xfrm>
            <a:off x="8830843" y="6611779"/>
            <a:ext cx="174090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4" name="Rectangle 10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>
            <a:lvl1pPr marL="80962" indent="-80962" defTabSz="621791">
              <a:defRPr sz="2448"/>
            </a:lvl1pPr>
          </a:lstStyle>
          <a:p>
            <a:pPr/>
            <a:r>
              <a:t>Enhanced DRAMs (Hidden Slide, Extra Detail for Modern Systems)</a:t>
            </a:r>
          </a:p>
        </p:txBody>
      </p:sp>
      <p:sp>
        <p:nvSpPr>
          <p:cNvPr id="375" name="Rectangle 1029"/>
          <p:cNvSpPr txBox="1"/>
          <p:nvPr>
            <p:ph type="body" idx="1"/>
          </p:nvPr>
        </p:nvSpPr>
        <p:spPr>
          <a:xfrm>
            <a:off x="396875" y="1362074"/>
            <a:ext cx="8594725" cy="5114926"/>
          </a:xfrm>
          <a:prstGeom prst="rect">
            <a:avLst/>
          </a:prstGeom>
        </p:spPr>
        <p:txBody>
          <a:bodyPr/>
          <a:lstStyle/>
          <a:p>
            <a:pPr/>
            <a:r>
              <a:t>Operation of DRAM cell has not changed since its invention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Commercialized by Intel in 1970. </a:t>
            </a:r>
          </a:p>
          <a:p>
            <a:pPr/>
            <a:r>
              <a:t>DRAM cores with better interface logic and faster I/O :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Synchronous DRAM (</a:t>
            </a:r>
            <a:r>
              <a:rPr>
                <a:solidFill>
                  <a:srgbClr val="FF0000"/>
                </a:solidFill>
              </a:rPr>
              <a:t>SDRAM</a:t>
            </a:r>
            <a:r>
              <a:t>)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Uses a conventional clock signal instead of asynchronous control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Double data-rate synchronous DRAM (</a:t>
            </a:r>
            <a:r>
              <a:rPr>
                <a:solidFill>
                  <a:srgbClr val="FF0000"/>
                </a:solidFill>
              </a:rPr>
              <a:t>DDR SDRAM</a:t>
            </a:r>
            <a:r>
              <a:t>)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Double edge clocking sends two bits per cycle per pin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Different types distinguished by size of small prefetch buffer:</a:t>
            </a:r>
          </a:p>
          <a:p>
            <a:pPr lvl="3" marL="1600200" indent="-228600">
              <a:spcBef>
                <a:spcPts val="400"/>
              </a:spcBef>
              <a:buClrTx/>
              <a:defRPr b="0" sz="2000">
                <a:solidFill>
                  <a:srgbClr val="FF0000"/>
                </a:solidFill>
              </a:defRPr>
            </a:pPr>
            <a:r>
              <a:t>DDR</a:t>
            </a:r>
            <a:r>
              <a:rPr>
                <a:solidFill>
                  <a:srgbClr val="000000"/>
                </a:solidFill>
              </a:rPr>
              <a:t> (2 bits), </a:t>
            </a:r>
            <a:r>
              <a:t>DDR2</a:t>
            </a:r>
            <a:r>
              <a:rPr>
                <a:solidFill>
                  <a:srgbClr val="000000"/>
                </a:solidFill>
              </a:rPr>
              <a:t> (4 bits), </a:t>
            </a:r>
            <a:r>
              <a:t>DDR3</a:t>
            </a:r>
            <a:r>
              <a:rPr>
                <a:solidFill>
                  <a:srgbClr val="000000"/>
                </a:solidFill>
              </a:rPr>
              <a:t> (8 bits),</a:t>
            </a:r>
            <a:r>
              <a:t> DDR4</a:t>
            </a:r>
            <a:r>
              <a:rPr>
                <a:solidFill>
                  <a:srgbClr val="000000"/>
                </a:solidFill>
              </a:rPr>
              <a:t> (16 bits)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By 2010, standard for most server and desktop systems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Intel Core i7 supports DDR3 and DDR4 SDRAM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8" name="Rectangle 5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Conventional DRAM Organization</a:t>
            </a:r>
          </a:p>
        </p:txBody>
      </p:sp>
      <p:sp>
        <p:nvSpPr>
          <p:cNvPr id="379" name="Rectangle 5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  <a:endParaRPr i="0"/>
          </a:p>
          <a:p>
            <a:pPr lvl="1" marL="742950" indent="-285750">
              <a:spcBef>
                <a:spcPts val="400"/>
              </a:spcBef>
              <a:defRPr b="0" i="1" sz="2000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pPr/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(to/from cores)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Rectangle 5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Reading DRAM Supercell (2,1)</a:t>
            </a:r>
          </a:p>
        </p:txBody>
      </p:sp>
      <p:sp>
        <p:nvSpPr>
          <p:cNvPr id="432" name="Rectangle 53"/>
          <p:cNvSpPr txBox="1"/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pPr/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pPr/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3"/>
      <p:bldP build="whole" bldLvl="1" animBg="1" rev="0" advAuto="0" spid="443" grpId="1"/>
      <p:bldP build="whole" bldLvl="1" animBg="1" rev="0" advAuto="0" spid="480" grpId="2"/>
      <p:bldP build="whole" bldLvl="1" animBg="1" rev="0" advAuto="0" spid="430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9" name="Rectangle 50"/>
          <p:cNvSpPr txBox="1"/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Reading DRAM Supercell (2,1)</a:t>
            </a:r>
          </a:p>
        </p:txBody>
      </p:sp>
      <p:sp>
        <p:nvSpPr>
          <p:cNvPr id="490" name="Rectangle 51"/>
          <p:cNvSpPr txBox="1"/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pPr/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pPr/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To Cores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1"/>
      <p:bldP build="whole" bldLvl="1" animBg="1" rev="0" advAuto="0" spid="537" grpId="3"/>
      <p:bldP build="whole" bldLvl="1" animBg="1" rev="0" advAuto="0" spid="546" grpId="5"/>
      <p:bldP build="whole" bldLvl="1" animBg="1" rev="0" advAuto="0" spid="535" grpId="2"/>
      <p:bldP build="whole" bldLvl="1" animBg="1" rev="0" advAuto="0" spid="540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Announcements</a:t>
            </a:r>
          </a:p>
        </p:txBody>
      </p:sp>
      <p:sp>
        <p:nvSpPr>
          <p:cNvPr id="12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Attack lab due this Thursday September 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9" name="Rectangle 86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63500" dist="107762" dir="270000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sx="100000" sy="100000" kx="0" ky="0" algn="b" rotWithShape="0" blurRad="63500" dist="107762" dir="270000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pPr/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/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pPr/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pPr/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099" dir="270000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pPr/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pPr/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4" grpId="3"/>
      <p:bldP build="whole" bldLvl="1" animBg="1" rev="0" advAuto="0" spid="634" grpId="2"/>
      <p:bldP build="whole" bldLvl="1" animBg="1" rev="0" advAuto="0" spid="57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7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Today</a:t>
            </a:r>
          </a:p>
        </p:txBody>
      </p:sp>
      <p:sp>
        <p:nvSpPr>
          <p:cNvPr id="66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71" name="Rectangle 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0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Locality to the Rescue!	</a:t>
            </a:r>
          </a:p>
        </p:txBody>
      </p:sp>
      <p:sp>
        <p:nvSpPr>
          <p:cNvPr id="68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4" name="Title 1"/>
          <p:cNvSpPr txBox="1"/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pPr/>
            <a:r>
              <a:t>Locality</a:t>
            </a:r>
          </a:p>
        </p:txBody>
      </p:sp>
      <p:sp>
        <p:nvSpPr>
          <p:cNvPr id="68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lvl="1" marL="742950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b="0" sz="200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lvl="1" marL="742950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b="0" sz="200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fill="norm" stroke="1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fill="norm" stroke="1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2" grpId="8"/>
      <p:bldP build="whole" bldLvl="1" animBg="1" rev="0" advAuto="0" spid="691" grpId="7"/>
      <p:bldP build="p" bldLvl="5" animBg="1" rev="0" advAuto="0" spid="685" grpId="1"/>
      <p:bldP build="whole" bldLvl="1" animBg="1" rev="0" advAuto="0" spid="690" grpId="6"/>
      <p:bldP build="whole" bldLvl="1" animBg="1" rev="0" advAuto="0" spid="686" grpId="2"/>
      <p:bldP build="whole" bldLvl="1" animBg="1" rev="0" advAuto="0" spid="689" grpId="5"/>
      <p:bldP build="whole" bldLvl="1" animBg="1" rev="0" advAuto="0" spid="687" grpId="3"/>
      <p:bldP build="whole" bldLvl="1" animBg="1" rev="0" advAuto="0" spid="688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5" name="Title 4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Locality Example</a:t>
            </a:r>
          </a:p>
        </p:txBody>
      </p:sp>
      <p:sp>
        <p:nvSpPr>
          <p:cNvPr id="696" name="Content Placeholder 2"/>
          <p:cNvSpPr txBox="1"/>
          <p:nvPr>
            <p:ph type="body" sz="half" idx="1"/>
          </p:nvPr>
        </p:nvSpPr>
        <p:spPr>
          <a:xfrm>
            <a:off x="396875" y="3185396"/>
            <a:ext cx="5318126" cy="2768860"/>
          </a:xfrm>
          <a:prstGeom prst="rect">
            <a:avLst/>
          </a:prstGeom>
        </p:spPr>
        <p:txBody>
          <a:bodyPr/>
          <a:lstStyle/>
          <a:p>
            <a:pPr/>
            <a:r>
              <a:t>Data references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Reference array elements in succession (stride-1 reference pattern).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Reference variable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t> each iteration.</a:t>
            </a:r>
          </a:p>
          <a:p>
            <a:pPr/>
            <a:r>
              <a:t>Instruction references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Reference instructions in sequence.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Cycle through loop repeatedly. </a:t>
            </a:r>
          </a:p>
        </p:txBody>
      </p:sp>
      <p:sp>
        <p:nvSpPr>
          <p:cNvPr id="697" name="Rectangle 4"/>
          <p:cNvSpPr/>
          <p:nvPr/>
        </p:nvSpPr>
        <p:spPr>
          <a:xfrm>
            <a:off x="3049586" y="1651000"/>
            <a:ext cx="3044826" cy="10160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sum = 0;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(i = 0; i &lt; n; i++)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sum += a[i];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sum;</a:t>
            </a:r>
          </a:p>
        </p:txBody>
      </p:sp>
      <p:sp>
        <p:nvSpPr>
          <p:cNvPr id="698" name="TextBox 12"/>
          <p:cNvSpPr txBox="1"/>
          <p:nvPr/>
        </p:nvSpPr>
        <p:spPr>
          <a:xfrm>
            <a:off x="5542247" y="2872769"/>
            <a:ext cx="255563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Spatial or Temporal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Locality?</a:t>
            </a:r>
          </a:p>
        </p:txBody>
      </p:sp>
      <p:sp>
        <p:nvSpPr>
          <p:cNvPr id="699" name="TextBox 13"/>
          <p:cNvSpPr txBox="1"/>
          <p:nvPr/>
        </p:nvSpPr>
        <p:spPr>
          <a:xfrm>
            <a:off x="6188998" y="4251066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temporal</a:t>
            </a:r>
          </a:p>
        </p:txBody>
      </p:sp>
      <p:sp>
        <p:nvSpPr>
          <p:cNvPr id="700" name="TextBox 14"/>
          <p:cNvSpPr txBox="1"/>
          <p:nvPr/>
        </p:nvSpPr>
        <p:spPr>
          <a:xfrm>
            <a:off x="6349299" y="5031430"/>
            <a:ext cx="942787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spatial</a:t>
            </a:r>
          </a:p>
        </p:txBody>
      </p:sp>
      <p:sp>
        <p:nvSpPr>
          <p:cNvPr id="701" name="TextBox 16"/>
          <p:cNvSpPr txBox="1"/>
          <p:nvPr/>
        </p:nvSpPr>
        <p:spPr>
          <a:xfrm>
            <a:off x="6258788" y="5444697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temporal</a:t>
            </a:r>
          </a:p>
        </p:txBody>
      </p:sp>
      <p:sp>
        <p:nvSpPr>
          <p:cNvPr id="702" name="TextBox 8"/>
          <p:cNvSpPr txBox="1"/>
          <p:nvPr/>
        </p:nvSpPr>
        <p:spPr>
          <a:xfrm>
            <a:off x="6349296" y="3769511"/>
            <a:ext cx="9427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spatial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0" grpId="3"/>
      <p:bldP build="whole" bldLvl="1" animBg="1" rev="0" advAuto="0" spid="701" grpId="4"/>
      <p:bldP build="whole" bldLvl="1" animBg="1" rev="0" advAuto="0" spid="702" grpId="1"/>
      <p:bldP build="whole" bldLvl="1" animBg="1" rev="0" advAuto="0" spid="699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5" name="Rectangle 1029"/>
          <p:cNvSpPr txBox="1"/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pPr/>
            <a:r>
              <a:t>Qualitative Estimates of Locality</a:t>
            </a:r>
          </a:p>
        </p:txBody>
      </p:sp>
      <p:sp>
        <p:nvSpPr>
          <p:cNvPr id="706" name="Rectangle 1030"/>
          <p:cNvSpPr txBox="1"/>
          <p:nvPr>
            <p:ph type="body" idx="1"/>
          </p:nvPr>
        </p:nvSpPr>
        <p:spPr>
          <a:xfrm>
            <a:off x="396875" y="1197677"/>
            <a:ext cx="7896225" cy="51364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Claim:</a:t>
            </a:r>
            <a:r>
              <a:rPr>
                <a:solidFill>
                  <a:srgbClr val="000000"/>
                </a:solidFill>
              </a:rPr>
              <a:t> Being able to look at code and get a qualitative sense of its locality is a key skill for a professional programmer.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C00000"/>
                </a:solidFill>
              </a:defRPr>
            </a:pPr>
            <a:r>
              <a:t>Question: </a:t>
            </a:r>
            <a:r>
              <a:rPr>
                <a:solidFill>
                  <a:srgbClr val="000000"/>
                </a:solidFill>
              </a:rPr>
              <a:t>Does this function have good locality with respect to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07" name="Text Box 1028"/>
          <p:cNvSpPr txBox="1"/>
          <p:nvPr/>
        </p:nvSpPr>
        <p:spPr>
          <a:xfrm>
            <a:off x="3481773" y="2819085"/>
            <a:ext cx="4382193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sum_array_rows(int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08" name="TextBox 5"/>
          <p:cNvSpPr txBox="1"/>
          <p:nvPr/>
        </p:nvSpPr>
        <p:spPr>
          <a:xfrm>
            <a:off x="646217" y="4481734"/>
            <a:ext cx="162799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Answer: yes</a:t>
            </a:r>
          </a:p>
        </p:txBody>
      </p:sp>
      <p:grpSp>
        <p:nvGrpSpPr>
          <p:cNvPr id="744" name="Group 1"/>
          <p:cNvGrpSpPr/>
          <p:nvPr/>
        </p:nvGrpSpPr>
        <p:grpSpPr>
          <a:xfrm>
            <a:off x="300935" y="3350402"/>
            <a:ext cx="7777117" cy="3133891"/>
            <a:chOff x="0" y="0"/>
            <a:chExt cx="7777116" cy="3133890"/>
          </a:xfrm>
        </p:grpSpPr>
        <p:sp>
          <p:nvSpPr>
            <p:cNvPr id="709" name="TextBox 4"/>
            <p:cNvSpPr txBox="1"/>
            <p:nvPr/>
          </p:nvSpPr>
          <p:spPr>
            <a:xfrm>
              <a:off x="0" y="0"/>
              <a:ext cx="2533462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Hint: array layout</a:t>
              </a:r>
              <a:br/>
              <a:r>
                <a:t> is row-major order</a:t>
              </a:r>
            </a:p>
          </p:txBody>
        </p:sp>
        <p:grpSp>
          <p:nvGrpSpPr>
            <p:cNvPr id="743" name="Group 16"/>
            <p:cNvGrpSpPr/>
            <p:nvPr/>
          </p:nvGrpSpPr>
          <p:grpSpPr>
            <a:xfrm>
              <a:off x="566161" y="2272372"/>
              <a:ext cx="7210956" cy="861519"/>
              <a:chOff x="0" y="0"/>
              <a:chExt cx="7210954" cy="861518"/>
            </a:xfrm>
          </p:grpSpPr>
          <p:grpSp>
            <p:nvGrpSpPr>
              <p:cNvPr id="719" name="Group 17"/>
              <p:cNvGrpSpPr/>
              <p:nvPr/>
            </p:nvGrpSpPr>
            <p:grpSpPr>
              <a:xfrm>
                <a:off x="0" y="0"/>
                <a:ext cx="1909308" cy="861519"/>
                <a:chOff x="0" y="0"/>
                <a:chExt cx="1909307" cy="861518"/>
              </a:xfrm>
            </p:grpSpPr>
            <p:grpSp>
              <p:nvGrpSpPr>
                <p:cNvPr id="712" name="Rectangle 20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1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1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b="0"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pPr/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15" name="Rectangle 18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1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1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18" name="Rectangle 19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1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1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29" name="Group 21"/>
              <p:cNvGrpSpPr/>
              <p:nvPr/>
            </p:nvGrpSpPr>
            <p:grpSpPr>
              <a:xfrm>
                <a:off x="1855576" y="0"/>
                <a:ext cx="1909309" cy="861519"/>
                <a:chOff x="0" y="0"/>
                <a:chExt cx="1909307" cy="861518"/>
              </a:xfrm>
            </p:grpSpPr>
            <p:grpSp>
              <p:nvGrpSpPr>
                <p:cNvPr id="722" name="Rectangle 24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2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2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b="0"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pPr/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25" name="Rectangle 22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2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2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28" name="Rectangle 23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2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2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39" name="Group 25"/>
              <p:cNvGrpSpPr/>
              <p:nvPr/>
            </p:nvGrpSpPr>
            <p:grpSpPr>
              <a:xfrm>
                <a:off x="5247916" y="0"/>
                <a:ext cx="1963040" cy="861519"/>
                <a:chOff x="0" y="0"/>
                <a:chExt cx="1963038" cy="861518"/>
              </a:xfrm>
            </p:grpSpPr>
            <p:grpSp>
              <p:nvGrpSpPr>
                <p:cNvPr id="732" name="Rectangle 28"/>
                <p:cNvGrpSpPr/>
                <p:nvPr/>
              </p:nvGrpSpPr>
              <p:grpSpPr>
                <a:xfrm>
                  <a:off x="53731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3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D5F1CF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3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b="0"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pPr/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35" name="Rectangle 26"/>
                <p:cNvGrpSpPr/>
                <p:nvPr/>
              </p:nvGrpSpPr>
              <p:grpSpPr>
                <a:xfrm>
                  <a:off x="-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3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34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38" name="Rectangle 27"/>
                <p:cNvGrpSpPr/>
                <p:nvPr/>
              </p:nvGrpSpPr>
              <p:grpSpPr>
                <a:xfrm>
                  <a:off x="132541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</a:p>
                </p:txBody>
              </p:sp>
              <p:sp>
                <p:nvSpPr>
                  <p:cNvPr id="73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42" name="Rectangle 29"/>
              <p:cNvGrpSpPr/>
              <p:nvPr/>
            </p:nvGrpSpPr>
            <p:grpSpPr>
              <a:xfrm>
                <a:off x="3711153" y="0"/>
                <a:ext cx="1590495" cy="861519"/>
                <a:chOff x="0" y="0"/>
                <a:chExt cx="1590494" cy="861518"/>
              </a:xfrm>
            </p:grpSpPr>
            <p:sp>
              <p:nvSpPr>
                <p:cNvPr id="740" name="Rectangle"/>
                <p:cNvSpPr/>
                <p:nvPr/>
              </p:nvSpPr>
              <p:spPr>
                <a:xfrm>
                  <a:off x="-1" y="-1"/>
                  <a:ext cx="1590496" cy="86152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41" name="•  •  •"/>
                <p:cNvSpPr txBox="1"/>
                <p:nvPr/>
              </p:nvSpPr>
              <p:spPr>
                <a:xfrm>
                  <a:off x="369736" y="283438"/>
                  <a:ext cx="851022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b="0"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pPr/>
                  <a:r>
                    <a:t>•  •  •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2"/>
      <p:bldP build="whole" bldLvl="1" animBg="1" rev="0" advAuto="0" spid="74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7" name="Rectangle 5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Locality Example</a:t>
            </a:r>
          </a:p>
        </p:txBody>
      </p:sp>
      <p:sp>
        <p:nvSpPr>
          <p:cNvPr id="748" name="Rectangle 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Question: </a:t>
            </a:r>
            <a:r>
              <a:rPr>
                <a:solidFill>
                  <a:srgbClr val="000000"/>
                </a:solidFill>
              </a:rPr>
              <a:t>Does this function have good locality with respect to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49" name="Text Box 4"/>
          <p:cNvSpPr txBox="1"/>
          <p:nvPr/>
        </p:nvSpPr>
        <p:spPr>
          <a:xfrm>
            <a:off x="867096" y="2506326"/>
            <a:ext cx="4382194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sum_array_cols(int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50" name="TextBox 4"/>
          <p:cNvSpPr txBox="1"/>
          <p:nvPr/>
        </p:nvSpPr>
        <p:spPr>
          <a:xfrm>
            <a:off x="6145197" y="3713243"/>
            <a:ext cx="269791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Answer: no, unless…</a:t>
            </a:r>
          </a:p>
        </p:txBody>
      </p:sp>
      <p:sp>
        <p:nvSpPr>
          <p:cNvPr id="751" name="TextBox 5"/>
          <p:cNvSpPr txBox="1"/>
          <p:nvPr/>
        </p:nvSpPr>
        <p:spPr>
          <a:xfrm>
            <a:off x="6684164" y="4339304"/>
            <a:ext cx="199232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 is very small</a:t>
            </a:r>
          </a:p>
        </p:txBody>
      </p:sp>
      <p:grpSp>
        <p:nvGrpSpPr>
          <p:cNvPr id="785" name="Group 16"/>
          <p:cNvGrpSpPr/>
          <p:nvPr/>
        </p:nvGrpSpPr>
        <p:grpSpPr>
          <a:xfrm>
            <a:off x="867096" y="5622775"/>
            <a:ext cx="7210957" cy="861518"/>
            <a:chOff x="0" y="0"/>
            <a:chExt cx="7210954" cy="861516"/>
          </a:xfrm>
        </p:grpSpPr>
        <p:grpSp>
          <p:nvGrpSpPr>
            <p:cNvPr id="761" name="Group 17"/>
            <p:cNvGrpSpPr/>
            <p:nvPr/>
          </p:nvGrpSpPr>
          <p:grpSpPr>
            <a:xfrm>
              <a:off x="0" y="0"/>
              <a:ext cx="1909308" cy="861517"/>
              <a:chOff x="0" y="0"/>
              <a:chExt cx="1909307" cy="861516"/>
            </a:xfrm>
          </p:grpSpPr>
          <p:grpSp>
            <p:nvGrpSpPr>
              <p:cNvPr id="754" name="Rectangle 20"/>
              <p:cNvGrpSpPr/>
              <p:nvPr/>
            </p:nvGrpSpPr>
            <p:grpSpPr>
              <a:xfrm>
                <a:off x="0" y="0"/>
                <a:ext cx="1855577" cy="861517"/>
                <a:chOff x="0" y="0"/>
                <a:chExt cx="1855576" cy="861516"/>
              </a:xfrm>
            </p:grpSpPr>
            <p:sp>
              <p:nvSpPr>
                <p:cNvPr id="75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F1C7C7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5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b="0"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pPr/>
                  <a:r>
                    <a:t>• • •</a:t>
                  </a:r>
                </a:p>
              </p:txBody>
            </p:sp>
          </p:grpSp>
          <p:grpSp>
            <p:nvGrpSpPr>
              <p:cNvPr id="757" name="Rectangle 20"/>
              <p:cNvGrpSpPr/>
              <p:nvPr/>
            </p:nvGrpSpPr>
            <p:grpSpPr>
              <a:xfrm>
                <a:off x="0" y="0"/>
                <a:ext cx="530165" cy="861517"/>
                <a:chOff x="0" y="0"/>
                <a:chExt cx="530164" cy="861516"/>
              </a:xfrm>
            </p:grpSpPr>
            <p:sp>
              <p:nvSpPr>
                <p:cNvPr id="755" name="Rectangle"/>
                <p:cNvSpPr/>
                <p:nvPr/>
              </p:nvSpPr>
              <p:spPr>
                <a:xfrm>
                  <a:off x="-1" y="0"/>
                  <a:ext cx="530166" cy="861517"/>
                </a:xfrm>
                <a:prstGeom prst="rect">
                  <a:avLst/>
                </a:prstGeom>
                <a:solidFill>
                  <a:srgbClr val="F1C7C7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56" name="a…"/>
                <p:cNvSpPr txBox="1"/>
                <p:nvPr/>
              </p:nvSpPr>
              <p:spPr>
                <a:xfrm>
                  <a:off x="52965" y="80238"/>
                  <a:ext cx="424234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60" name="Rectangle 21"/>
              <p:cNvGrpSpPr/>
              <p:nvPr/>
            </p:nvGrpSpPr>
            <p:grpSpPr>
              <a:xfrm>
                <a:off x="1271680" y="0"/>
                <a:ext cx="637628" cy="861517"/>
                <a:chOff x="0" y="0"/>
                <a:chExt cx="637626" cy="861516"/>
              </a:xfrm>
            </p:grpSpPr>
            <p:sp>
              <p:nvSpPr>
                <p:cNvPr id="75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F1C7C7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5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71" name="Group 21"/>
            <p:cNvGrpSpPr/>
            <p:nvPr/>
          </p:nvGrpSpPr>
          <p:grpSpPr>
            <a:xfrm>
              <a:off x="1855576" y="0"/>
              <a:ext cx="1909309" cy="861517"/>
              <a:chOff x="0" y="0"/>
              <a:chExt cx="1909307" cy="861516"/>
            </a:xfrm>
          </p:grpSpPr>
          <p:grpSp>
            <p:nvGrpSpPr>
              <p:cNvPr id="764" name="Rectangle 24"/>
              <p:cNvGrpSpPr/>
              <p:nvPr/>
            </p:nvGrpSpPr>
            <p:grpSpPr>
              <a:xfrm>
                <a:off x="0" y="0"/>
                <a:ext cx="1855577" cy="861517"/>
                <a:chOff x="0" y="0"/>
                <a:chExt cx="1855576" cy="861516"/>
              </a:xfrm>
            </p:grpSpPr>
            <p:sp>
              <p:nvSpPr>
                <p:cNvPr id="76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F6F5BD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6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b="0"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pPr/>
                  <a:r>
                    <a:t>• • •</a:t>
                  </a:r>
                </a:p>
              </p:txBody>
            </p:sp>
          </p:grpSp>
          <p:grpSp>
            <p:nvGrpSpPr>
              <p:cNvPr id="767" name="Rectangle 22"/>
              <p:cNvGrpSpPr/>
              <p:nvPr/>
            </p:nvGrpSpPr>
            <p:grpSpPr>
              <a:xfrm>
                <a:off x="0" y="0"/>
                <a:ext cx="530165" cy="861517"/>
                <a:chOff x="0" y="0"/>
                <a:chExt cx="530164" cy="861516"/>
              </a:xfrm>
            </p:grpSpPr>
            <p:sp>
              <p:nvSpPr>
                <p:cNvPr id="765" name="Rectangle"/>
                <p:cNvSpPr/>
                <p:nvPr/>
              </p:nvSpPr>
              <p:spPr>
                <a:xfrm>
                  <a:off x="-1" y="0"/>
                  <a:ext cx="530166" cy="861517"/>
                </a:xfrm>
                <a:prstGeom prst="rect">
                  <a:avLst/>
                </a:prstGeom>
                <a:solidFill>
                  <a:srgbClr val="F6F5BD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66" name="a…"/>
                <p:cNvSpPr txBox="1"/>
                <p:nvPr/>
              </p:nvSpPr>
              <p:spPr>
                <a:xfrm>
                  <a:off x="52965" y="80238"/>
                  <a:ext cx="424234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70" name="Rectangle 23"/>
              <p:cNvGrpSpPr/>
              <p:nvPr/>
            </p:nvGrpSpPr>
            <p:grpSpPr>
              <a:xfrm>
                <a:off x="1271680" y="0"/>
                <a:ext cx="637628" cy="861517"/>
                <a:chOff x="0" y="0"/>
                <a:chExt cx="637626" cy="861516"/>
              </a:xfrm>
            </p:grpSpPr>
            <p:sp>
              <p:nvSpPr>
                <p:cNvPr id="76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F6F5BD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6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81" name="Group 25"/>
            <p:cNvGrpSpPr/>
            <p:nvPr/>
          </p:nvGrpSpPr>
          <p:grpSpPr>
            <a:xfrm>
              <a:off x="5247916" y="0"/>
              <a:ext cx="1963040" cy="861517"/>
              <a:chOff x="0" y="0"/>
              <a:chExt cx="1963038" cy="861516"/>
            </a:xfrm>
          </p:grpSpPr>
          <p:grpSp>
            <p:nvGrpSpPr>
              <p:cNvPr id="774" name="Rectangle 28"/>
              <p:cNvGrpSpPr/>
              <p:nvPr/>
            </p:nvGrpSpPr>
            <p:grpSpPr>
              <a:xfrm>
                <a:off x="53731" y="0"/>
                <a:ext cx="1855577" cy="861517"/>
                <a:chOff x="0" y="0"/>
                <a:chExt cx="1855576" cy="861516"/>
              </a:xfrm>
            </p:grpSpPr>
            <p:sp>
              <p:nvSpPr>
                <p:cNvPr id="77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D5F1CF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7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b="0"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pPr/>
                  <a:r>
                    <a:t>• • •</a:t>
                  </a:r>
                </a:p>
              </p:txBody>
            </p:sp>
          </p:grpSp>
          <p:grpSp>
            <p:nvGrpSpPr>
              <p:cNvPr id="777" name="Rectangle 26"/>
              <p:cNvGrpSpPr/>
              <p:nvPr/>
            </p:nvGrpSpPr>
            <p:grpSpPr>
              <a:xfrm>
                <a:off x="-1" y="0"/>
                <a:ext cx="637628" cy="861517"/>
                <a:chOff x="0" y="0"/>
                <a:chExt cx="637626" cy="861516"/>
              </a:xfrm>
            </p:grpSpPr>
            <p:sp>
              <p:nvSpPr>
                <p:cNvPr id="775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D5F1C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76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[M-1]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80" name="Rectangle 27"/>
              <p:cNvGrpSpPr/>
              <p:nvPr/>
            </p:nvGrpSpPr>
            <p:grpSpPr>
              <a:xfrm>
                <a:off x="1325411" y="0"/>
                <a:ext cx="637628" cy="861517"/>
                <a:chOff x="0" y="0"/>
                <a:chExt cx="637626" cy="861516"/>
              </a:xfrm>
            </p:grpSpPr>
            <p:sp>
              <p:nvSpPr>
                <p:cNvPr id="77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D5F1C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</a:p>
              </p:txBody>
            </p:sp>
            <p:sp>
              <p:nvSpPr>
                <p:cNvPr id="77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[M-1]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84" name="Rectangle 29"/>
            <p:cNvGrpSpPr/>
            <p:nvPr/>
          </p:nvGrpSpPr>
          <p:grpSpPr>
            <a:xfrm>
              <a:off x="3711153" y="0"/>
              <a:ext cx="1590495" cy="861517"/>
              <a:chOff x="0" y="0"/>
              <a:chExt cx="1590494" cy="861516"/>
            </a:xfrm>
          </p:grpSpPr>
          <p:sp>
            <p:nvSpPr>
              <p:cNvPr id="782" name="Rectangle"/>
              <p:cNvSpPr/>
              <p:nvPr/>
            </p:nvSpPr>
            <p:spPr>
              <a:xfrm>
                <a:off x="-1" y="0"/>
                <a:ext cx="1590496" cy="8615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783" name="•  •  •"/>
              <p:cNvSpPr txBox="1"/>
              <p:nvPr/>
            </p:nvSpPr>
            <p:spPr>
              <a:xfrm>
                <a:off x="369736" y="283438"/>
                <a:ext cx="85102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b="0" sz="14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/>
                <a:r>
                  <a:t>•  •  •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0" grpId="1"/>
      <p:bldP build="whole" bldLvl="1" animBg="1" rev="0" advAuto="0" spid="751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8" name="Rectangle 1029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Locality Example</a:t>
            </a:r>
          </a:p>
        </p:txBody>
      </p:sp>
      <p:sp>
        <p:nvSpPr>
          <p:cNvPr id="789" name="Rectangle 103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</a:t>
            </a:r>
            <a:r>
              <a:rPr>
                <a:solidFill>
                  <a:srgbClr val="000000"/>
                </a:solidFill>
              </a:rPr>
              <a:t>: Can you permute the loops so that the function scans the 3-d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30922" cy="2656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sum_array_3d(int a[M][N][N])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k,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N;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for (k = 0; k &lt; M; k++)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sum += a[k][i][j];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91" name="TextBox 4"/>
          <p:cNvSpPr txBox="1"/>
          <p:nvPr/>
        </p:nvSpPr>
        <p:spPr>
          <a:xfrm>
            <a:off x="4892232" y="6172510"/>
            <a:ext cx="390789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Answer: make j the inner loop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4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Today</a:t>
            </a:r>
          </a:p>
        </p:txBody>
      </p:sp>
      <p:sp>
        <p:nvSpPr>
          <p:cNvPr id="79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</a:pPr>
            <a:r>
              <a:t>The memory hierarchy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Today</a:t>
            </a:r>
          </a:p>
        </p:txBody>
      </p:sp>
      <p:sp>
        <p:nvSpPr>
          <p:cNvPr id="12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98" name="Rectangle 4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Hierarchies</a:t>
            </a:r>
          </a:p>
        </p:txBody>
      </p:sp>
      <p:sp>
        <p:nvSpPr>
          <p:cNvPr id="799" name="Rectangle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fundamental and enduring properties of hardware and software: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Fast storage technologies cost more per byte, have less capacity, and require more power (heat!). 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The gap between CPU and main memory speed is widening.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Well-written programs tend to exhibit good locality.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</a:p>
          <a:p>
            <a:pPr/>
            <a:r>
              <a:t>These properties complement each other well for many types of programs.</a:t>
            </a:r>
          </a:p>
          <a:p>
            <a:pPr/>
          </a:p>
          <a:p>
            <a:pPr/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2" name="Rectangle 1"/>
          <p:cNvSpPr txBox="1"/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/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0"/>
            <a:ext cx="6902451" cy="6456363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 holds disk blocks retrieved from local disks.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6" name="Rectangle 6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Caches</a:t>
            </a:r>
          </a:p>
        </p:txBody>
      </p:sp>
      <p:sp>
        <p:nvSpPr>
          <p:cNvPr id="837" name="Rectangle 7"/>
          <p:cNvSpPr txBox="1"/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i="1" sz="2208">
                <a:solidFill>
                  <a:srgbClr val="C00000"/>
                </a:solidFill>
              </a:defRPr>
            </a:pPr>
            <a:r>
              <a:t>Cache: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  <a:endParaRPr i="0">
              <a:solidFill>
                <a:srgbClr val="000000"/>
              </a:solidFill>
            </a:endParaRPr>
          </a:p>
          <a:p>
            <a:pPr marL="315468" indent="-315468" defTabSz="841247">
              <a:defRPr sz="2208"/>
            </a:pPr>
            <a:r>
              <a:t>Fundamental idea of a memory hierarchy: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t>Why do memory hierarchies work?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Because of locality: programs tend to access the data at level k more often than they access the data at level k+1. 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Thus, the storage at level k+1 can be slower, and thus larger and cheaper per bit.</a:t>
            </a:r>
          </a:p>
          <a:p>
            <a:pPr marL="315468" indent="-315468" defTabSz="841247">
              <a:defRPr i="1" sz="2208">
                <a:solidFill>
                  <a:srgbClr val="C00000"/>
                </a:solidFill>
              </a:defRPr>
            </a:pPr>
            <a:r>
              <a:t>Big Idea (Ideal):  </a:t>
            </a:r>
            <a:r>
              <a:rPr i="0">
                <a:solidFill>
                  <a:srgbClr val="000000"/>
                </a:solidFill>
              </a:rPr>
              <a:t>The memory hierarchy creates a large pool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of storage that costs as much as the cheap storage near the bottom, but that serves data to programs at the rate of the fast storage near the top.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7" grpId="8"/>
      <p:bldP build="whole" bldLvl="1" animBg="1" rev="0" advAuto="0" spid="915" grpId="3"/>
      <p:bldP build="whole" bldLvl="1" animBg="1" rev="0" advAuto="0" spid="915" grpId="5"/>
      <p:bldP build="whole" bldLvl="1" animBg="1" rev="0" advAuto="0" spid="912" grpId="2"/>
      <p:bldP build="whole" bldLvl="1" animBg="1" rev="0" advAuto="0" spid="921" grpId="6"/>
      <p:bldP build="whole" bldLvl="1" animBg="1" rev="0" advAuto="0" spid="908" grpId="1"/>
      <p:bldP build="whole" bldLvl="1" animBg="1" rev="0" advAuto="0" spid="924" grpId="7"/>
      <p:bldP build="whole" bldLvl="1" animBg="1" rev="0" advAuto="0" spid="924" grpId="9"/>
      <p:bldP build="whole" bldLvl="1" animBg="1" rev="0" advAuto="0" spid="918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8" grpId="2"/>
      <p:bldP build="whole" bldLvl="1" animBg="1" rev="0" advAuto="0" spid="999" grpId="1"/>
      <p:bldP build="whole" bldLvl="1" animBg="1" rev="0" advAuto="0" spid="1002" grpId="3"/>
      <p:bldP build="whole" bldLvl="1" animBg="1" rev="0" advAuto="0" spid="1003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 sz="2000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  <a:endParaRPr>
              <a:solidFill>
                <a:srgbClr val="000000"/>
              </a:solidFill>
            </a:endParaRP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8" grpId="4"/>
      <p:bldP build="whole" bldLvl="1" animBg="1" rev="0" advAuto="0" spid="1077" grpId="5"/>
      <p:bldP build="whole" bldLvl="1" animBg="1" rev="0" advAuto="0" spid="1084" grpId="9"/>
      <p:bldP build="whole" bldLvl="1" animBg="1" rev="0" advAuto="0" spid="1076" grpId="3"/>
      <p:bldP build="whole" bldLvl="1" animBg="1" rev="0" advAuto="0" spid="1081" grpId="6"/>
      <p:bldP build="whole" bldLvl="1" animBg="1" rev="0" advAuto="0" spid="1088" grpId="10"/>
      <p:bldP build="whole" bldLvl="1" animBg="1" rev="0" advAuto="0" spid="1084" grpId="7"/>
      <p:bldP build="whole" bldLvl="1" animBg="1" rev="0" advAuto="0" spid="1075" grpId="1"/>
      <p:bldP build="whole" bldLvl="1" animBg="1" rev="0" advAuto="0" spid="1074" grpId="2"/>
      <p:bldP build="whole" bldLvl="1" animBg="1" rev="0" advAuto="0" spid="1087" grpId="8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1" name="Rectangle 4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 marL="80962" indent="-80962" defTabSz="621791">
              <a:defRPr sz="2448"/>
            </a:pPr>
            <a:r>
              <a:t> General Caching Concepts: </a:t>
            </a:r>
            <a:br/>
            <a:r>
              <a:t>3 Types of Cache Misses</a:t>
            </a:r>
          </a:p>
        </p:txBody>
      </p:sp>
      <p:sp>
        <p:nvSpPr>
          <p:cNvPr id="1092" name="Rectangle 5"/>
          <p:cNvSpPr txBox="1"/>
          <p:nvPr>
            <p:ph type="body" idx="1"/>
          </p:nvPr>
        </p:nvSpPr>
        <p:spPr>
          <a:xfrm>
            <a:off x="396875" y="1733550"/>
            <a:ext cx="8518525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Cold (compulsory) miss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Cold misses occur because the cache starts empty and this is the first reference to the block.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t>Capacity miss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Occurs when the set of active cache blocks (</a:t>
            </a:r>
            <a:r>
              <a:rPr>
                <a:solidFill>
                  <a:srgbClr val="C00000"/>
                </a:solidFill>
              </a:rPr>
              <a:t>working set</a:t>
            </a:r>
            <a:r>
              <a:t>) is larger than the cache.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t>Conflict miss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Most caches limit blocks at level k+1 to a small subset (sometimes a singleton) of the block positions at level k.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E.g. Block i at level k+1 must be placed in block (i mod 4) at level k.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Conflict misses occur when the level k cache is large enough, but multiple data objects all map to the same level k block.</a:t>
            </a:r>
          </a:p>
          <a:p>
            <a:pPr lvl="2" marL="1143000" indent="-228600">
              <a:spcBef>
                <a:spcPts val="400"/>
              </a:spcBef>
              <a:buClrTx/>
              <a:defRPr b="0" sz="2000"/>
            </a:pPr>
            <a:r>
              <a:t>E.g. Referencing blocks 0, 8, 0, 8, 0, 8, ... would miss every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9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5" name="Rectangle 1"/>
          <p:cNvSpPr txBox="1"/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/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300" y="2078038"/>
            <a:ext cx="1828800" cy="350839"/>
            <a:chOff x="0" y="0"/>
            <a:chExt cx="1828800" cy="350838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Registers</a:t>
              </a:r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7"/>
            <a:ext cx="1447800" cy="338138"/>
            <a:chOff x="0" y="0"/>
            <a:chExt cx="1447800" cy="338137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 firmware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64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Quiz</a:t>
            </a:r>
          </a:p>
        </p:txBody>
      </p:sp>
      <p:sp>
        <p:nvSpPr>
          <p:cNvPr id="126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marL="0" indent="0">
              <a:buSzTx/>
              <a:buFont typeface="Wingdings 2"/>
              <a:buNone/>
            </a:pPr>
            <a:r>
              <a:rPr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hlinkClick r:id="rId2" invalidUrl="" action="" tgtFrame="" tooltip="" history="1" highlightClick="0" endSnd="0"/>
              </a:rPr>
              <a:t>https://canvas.cmu.edu/courses/30386/quizzes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68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Today</a:t>
            </a:r>
          </a:p>
        </p:txBody>
      </p:sp>
      <p:sp>
        <p:nvSpPr>
          <p:cNvPr id="126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</a:pPr>
            <a:r>
              <a:t>Storage technologies and trends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Rectangle 2"/>
          <p:cNvSpPr txBox="1"/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/>
          <a:lstStyle/>
          <a:p>
            <a:pPr/>
            <a:r>
              <a:t>Writing &amp; Reading Memory</a:t>
            </a:r>
          </a:p>
        </p:txBody>
      </p:sp>
      <p:sp>
        <p:nvSpPr>
          <p:cNvPr id="129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Write</a:t>
            </a:r>
          </a:p>
          <a:p>
            <a:pPr lvl="1" marL="623887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 sz="2000"/>
            </a:pPr>
            <a:r>
              <a:t>Transfer data from CPU to memory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%rax, 8(%rsp)</a:t>
            </a:r>
          </a:p>
          <a:p>
            <a:pPr lvl="1" marL="623887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 sz="2000"/>
            </a:pPr>
            <a:r>
              <a:t>“Store” operation</a:t>
            </a:r>
          </a:p>
          <a:p>
            <a:pPr lvl="1" marL="560387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Read</a:t>
            </a:r>
          </a:p>
          <a:p>
            <a:pPr lvl="1" marL="623887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 sz="2000"/>
            </a:pPr>
            <a:r>
              <a:t>Transfer data from memory to CPU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8(%rsp),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623887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 sz="2000"/>
            </a:pPr>
            <a:r>
              <a:t>“Load” operation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7126180" y="6488667"/>
            <a:ext cx="158866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  <a:r>
              <a:t>From 5</a:t>
            </a:r>
            <a:r>
              <a:rPr baseline="30000"/>
              <a:t>th</a:t>
            </a:r>
            <a:r>
              <a:t> lecture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Storage Technologies</a:t>
            </a:r>
          </a:p>
        </p:txBody>
      </p:sp>
      <p:sp>
        <p:nvSpPr>
          <p:cNvPr id="1273" name="Content Placeholder 3"/>
          <p:cNvSpPr txBox="1"/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pPr/>
            <a:r>
              <a:t>Magnetic Disks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Store on magnetic medium</a:t>
            </a:r>
          </a:p>
          <a:p>
            <a:pPr/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2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t>Nonvolatile (Flash) Memory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t>Implemented with 3-D structure</a:t>
            </a:r>
          </a:p>
          <a:p>
            <a:pPr lvl="1" marL="676084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b="0" sz="2184">
                <a:latin typeface="Calibri"/>
                <a:ea typeface="Calibri"/>
                <a:cs typeface="Calibri"/>
                <a:sym typeface="Calibri"/>
              </a:defRPr>
            </a:pPr>
            <a:r>
              <a:t>100+ levels of cells</a:t>
            </a:r>
          </a:p>
          <a:p>
            <a:pPr lvl="1" marL="676084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b="0" sz="2184">
                <a:latin typeface="Calibri"/>
                <a:ea typeface="Calibri"/>
                <a:cs typeface="Calibri"/>
                <a:sym typeface="Calibri"/>
              </a:defRPr>
            </a:pPr>
            <a:r>
              <a:t>3-4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1427" t="11632" r="0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5884" y="1981773"/>
            <a:ext cx="3204763" cy="221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1427" t="11632" r="0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79520" y="1219200"/>
            <a:ext cx="104205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83" name="Text Box 6"/>
          <p:cNvSpPr txBox="1"/>
          <p:nvPr/>
        </p:nvSpPr>
        <p:spPr>
          <a:xfrm>
            <a:off x="2331719" y="1371600"/>
            <a:ext cx="64513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85" name="Text Box 8"/>
          <p:cNvSpPr txBox="1"/>
          <p:nvPr/>
        </p:nvSpPr>
        <p:spPr>
          <a:xfrm>
            <a:off x="960120" y="2362200"/>
            <a:ext cx="120814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87" name="Text Box 10"/>
          <p:cNvSpPr txBox="1"/>
          <p:nvPr/>
        </p:nvSpPr>
        <p:spPr>
          <a:xfrm>
            <a:off x="7360920" y="1524000"/>
            <a:ext cx="107256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fill="norm" stroke="1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885018" y="4192587"/>
            <a:ext cx="191210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95" name="Text Box 15"/>
          <p:cNvSpPr txBox="1"/>
          <p:nvPr/>
        </p:nvSpPr>
        <p:spPr>
          <a:xfrm>
            <a:off x="1597466" y="5181599"/>
            <a:ext cx="137706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SCSI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connector</a:t>
            </a:r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Image courtesy of Seagate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9" name="Rectangle 45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Disk Geometry</a:t>
            </a:r>
          </a:p>
        </p:txBody>
      </p:sp>
      <p:sp>
        <p:nvSpPr>
          <p:cNvPr id="1300" name="Rectangle 46"/>
          <p:cNvSpPr txBox="1"/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pPr/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pPr/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pPr/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6" name="Rectangle 4"/>
          <p:cNvSpPr txBox="1"/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pPr/>
            <a:r>
              <a:t>Disk Capacity</a:t>
            </a:r>
          </a:p>
        </p:txBody>
      </p:sp>
      <p:sp>
        <p:nvSpPr>
          <p:cNvPr id="1347" name="Rectangle 5"/>
          <p:cNvSpPr txBox="1"/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  <a:endParaRPr>
              <a:solidFill>
                <a:srgbClr val="000000"/>
              </a:solidFill>
            </a:endParaRP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pPr/>
            <a:r>
              <a:t>Capacity is determined by these technology factors:</a:t>
            </a:r>
          </a:p>
          <a:p>
            <a:pPr lvl="1" marL="742950" indent="-285750">
              <a:spcBef>
                <a:spcPts val="400"/>
              </a:spcBef>
              <a:defRPr b="0" sz="200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lvl="1" marL="742950" indent="-285750">
              <a:spcBef>
                <a:spcPts val="400"/>
              </a:spcBef>
              <a:defRPr b="0" sz="200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lvl="1" marL="742950" indent="-285750">
              <a:spcBef>
                <a:spcPts val="400"/>
              </a:spcBef>
              <a:defRPr b="0" sz="200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Tracks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2" name="Rectangle 27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flipH="1" rot="13622162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  <a:endParaRPr i="1"/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spindle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0" presetID="1" grpId="1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Class="entr" nodeType="afterEffect" presetSubtype="0" presetID="1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5" grpId="3"/>
      <p:bldP build="whole" bldLvl="1" animBg="1" rev="0" advAuto="0" spid="1398" grpId="4"/>
      <p:bldP build="whole" bldLvl="1" animBg="1" rev="0" advAuto="0" spid="1377" grpId="7"/>
      <p:bldP build="whole" bldLvl="1" animBg="1" rev="0" advAuto="0" spid="1409" grpId="12"/>
      <p:bldP build="whole" bldLvl="1" animBg="1" rev="0" advAuto="0" spid="1419" grpId="15"/>
      <p:bldP build="whole" bldLvl="1" animBg="1" rev="0" advAuto="0" spid="1372" grpId="1"/>
      <p:bldP build="whole" bldLvl="1" animBg="1" rev="0" advAuto="0" spid="1432" grpId="2"/>
      <p:bldP build="whole" bldLvl="1" animBg="1" rev="0" advAuto="0" spid="1392" grpId="10"/>
      <p:bldP build="whole" bldLvl="1" animBg="1" rev="0" advAuto="0" spid="1382" grpId="8"/>
      <p:bldP build="whole" bldLvl="1" animBg="1" rev="0" advAuto="0" spid="1424" grpId="11"/>
      <p:bldP build="whole" bldLvl="1" animBg="1" rev="0" advAuto="0" spid="1404" grpId="6"/>
      <p:bldP build="whole" bldLvl="1" animBg="1" rev="0" advAuto="0" spid="1414" grpId="14"/>
      <p:bldP build="whole" bldLvl="1" animBg="1" rev="0" advAuto="0" spid="1401" grpId="5"/>
      <p:bldP build="whole" bldLvl="1" animBg="1" rev="0" advAuto="0" spid="1387" grpId="9"/>
      <p:bldP build="whole" bldLvl="1" animBg="1" rev="0" advAuto="0" spid="1429" grpId="1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5" name="Rectangle 30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6" name="Rectangle 2"/>
          <p:cNvSpPr txBox="1"/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pPr/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7762" dir="270000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7762" dir="270000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7762" dir="270000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7762" dir="270000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fill="norm" stroke="1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fill="norm" stroke="1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34120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34120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34120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34120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601689" y="4574004"/>
            <a:ext cx="1" cy="76783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61349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77366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6" name="Rectangle 10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Disk Access Time</a:t>
            </a:r>
          </a:p>
        </p:txBody>
      </p:sp>
      <p:sp>
        <p:nvSpPr>
          <p:cNvPr id="1567" name="Rectangle 1029"/>
          <p:cNvSpPr txBox="1"/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t>Average time to access some target sector approximated by:</a:t>
            </a: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</a:t>
            </a:r>
            <a:r>
              <a:rPr baseline="-25587"/>
              <a:t>access</a:t>
            </a:r>
            <a:r>
              <a:t>  =  T</a:t>
            </a:r>
            <a:r>
              <a:rPr baseline="-25587"/>
              <a:t>avg seek</a:t>
            </a:r>
            <a:r>
              <a:t> +  T</a:t>
            </a:r>
            <a:r>
              <a:rPr baseline="-25587"/>
              <a:t>avg rotation</a:t>
            </a:r>
            <a:r>
              <a:t> + T</a:t>
            </a:r>
            <a:r>
              <a:rPr baseline="-25587"/>
              <a:t>avg transfer</a:t>
            </a:r>
            <a:r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Seek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seek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Time to position heads over cylinder containing target sector.</a:t>
            </a: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Typical  T</a:t>
            </a:r>
            <a:r>
              <a:rPr baseline="-25587"/>
              <a:t>avg seek</a:t>
            </a:r>
            <a:r>
              <a:t> is 3—9 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Rotational latency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rotation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Time waiting for first bit of target sector to pass under r/w head.</a:t>
            </a: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</a:t>
            </a:r>
            <a:r>
              <a:rPr baseline="-25587"/>
              <a:t>avg rotation</a:t>
            </a:r>
            <a:r>
              <a:t> = 1/2 x 1/RPMs x 60 sec/1 min</a:t>
            </a: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Transfer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transfer</a:t>
            </a:r>
            <a:r>
              <a:rPr>
                <a:solidFill>
                  <a:srgbClr val="000000"/>
                </a:solidFill>
              </a:rPr>
              <a:t>)	</a:t>
            </a:r>
            <a:endParaRPr>
              <a:solidFill>
                <a:srgbClr val="000000"/>
              </a:solidFill>
            </a:endParaRP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Time to read the bits in the target sector.</a:t>
            </a:r>
          </a:p>
          <a:p>
            <a:pPr lvl="1" marL="720661" indent="-277177" defTabSz="886968">
              <a:spcBef>
                <a:spcPts val="400"/>
              </a:spcBef>
              <a:defRPr b="0" sz="1940"/>
            </a:pPr>
            <a:r>
              <a:t>T</a:t>
            </a:r>
            <a:r>
              <a:rPr baseline="-25587"/>
              <a:t>avg transfer</a:t>
            </a:r>
            <a:r>
              <a:t> = </a:t>
            </a:r>
            <a:r>
              <a:rPr>
                <a:solidFill>
                  <a:srgbClr val="00B050"/>
                </a:solidFill>
              </a:rPr>
              <a:t>1/RPM </a:t>
            </a:r>
            <a:r>
              <a:t>x </a:t>
            </a:r>
            <a:r>
              <a:rPr>
                <a:solidFill>
                  <a:schemeClr val="accent2"/>
                </a:solidFill>
              </a:rPr>
              <a:t>1/(avg # sectors/track) </a:t>
            </a:r>
            <a:r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fraction of a rotation to be read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1" grpId="5"/>
      <p:bldP build="p" bldLvl="5" animBg="1" rev="0" advAuto="0" spid="1567" grpId="1"/>
      <p:bldP build="whole" bldLvl="1" animBg="1" rev="0" advAuto="0" spid="1568" grpId="2"/>
      <p:bldP build="whole" bldLvl="1" animBg="1" rev="0" advAuto="0" spid="1569" grpId="3"/>
      <p:bldP build="whole" bldLvl="1" animBg="1" rev="0" advAuto="0" spid="1570" grpId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4" name="Rectangle 10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Disk Access Time Example</a:t>
            </a:r>
          </a:p>
        </p:txBody>
      </p:sp>
      <p:sp>
        <p:nvSpPr>
          <p:cNvPr id="1575" name="Rectangle 1029"/>
          <p:cNvSpPr txBox="1"/>
          <p:nvPr>
            <p:ph type="body" idx="1"/>
          </p:nvPr>
        </p:nvSpPr>
        <p:spPr>
          <a:xfrm>
            <a:off x="396875" y="1288501"/>
            <a:ext cx="8747125" cy="4972051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defRPr sz="2136"/>
            </a:pPr>
            <a:r>
              <a:t>Given: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Rotational rate = 7,200 RPM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Average seek time = </a:t>
            </a:r>
            <a:r>
              <a:rPr>
                <a:solidFill>
                  <a:srgbClr val="C00000"/>
                </a:solidFill>
              </a:rPr>
              <a:t>9 ms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Avg # sectors/track = 400</a:t>
            </a:r>
          </a:p>
          <a:p>
            <a:pPr marL="305180" indent="-305180" defTabSz="813816">
              <a:defRPr sz="2136"/>
            </a:pPr>
            <a:r>
              <a:t>Derived: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T</a:t>
            </a:r>
            <a:r>
              <a:rPr baseline="-27348"/>
              <a:t>avg rotation</a:t>
            </a:r>
            <a:r>
              <a:t> = 1/2 x (60 secs/7200 RPM) x 1000 ms/sec = </a:t>
            </a:r>
            <a:r>
              <a:rPr>
                <a:solidFill>
                  <a:srgbClr val="C00000"/>
                </a:solidFill>
              </a:rPr>
              <a:t>4 ms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T</a:t>
            </a:r>
            <a:r>
              <a:rPr baseline="-27348"/>
              <a:t>avg transfer</a:t>
            </a:r>
            <a:r>
              <a:t> = 60/7200 x 1/400 x 1000 ms/sec = </a:t>
            </a:r>
            <a:r>
              <a:rPr>
                <a:solidFill>
                  <a:srgbClr val="C00000"/>
                </a:solidFill>
              </a:rPr>
              <a:t>0.02 ms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T</a:t>
            </a:r>
            <a:r>
              <a:rPr baseline="-27348"/>
              <a:t>access</a:t>
            </a:r>
            <a:r>
              <a:t>  = </a:t>
            </a:r>
            <a:r>
              <a:rPr>
                <a:solidFill>
                  <a:srgbClr val="C00000"/>
                </a:solidFill>
              </a:rPr>
              <a:t>9 ms + 4 ms + 0.02 ms</a:t>
            </a:r>
          </a:p>
          <a:p>
            <a:pPr marL="305180" indent="-305180" defTabSz="813816">
              <a:defRPr sz="2136"/>
            </a:pPr>
            <a:r>
              <a:t>Important points: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Access time dominated by seek time and rotational latency.</a:t>
            </a:r>
          </a:p>
          <a:p>
            <a:pPr lvl="1" marL="661225" indent="-254317" defTabSz="813816">
              <a:spcBef>
                <a:spcPts val="400"/>
              </a:spcBef>
              <a:defRPr b="0" sz="1779"/>
            </a:pPr>
            <a:r>
              <a:t>First bit in a sector is the most expensive, the rest are free.</a:t>
            </a:r>
          </a:p>
          <a:p>
            <a:pPr lvl="1" marL="661225" indent="-254317" defTabSz="813816">
              <a:spcBef>
                <a:spcPts val="400"/>
              </a:spcBef>
              <a:defRPr i="1" sz="1779">
                <a:solidFill>
                  <a:srgbClr val="404040"/>
                </a:solidFill>
              </a:defRPr>
            </a:pPr>
            <a:r>
              <a:t>SRAM access time is about  4 ns/doubleword, DRAM about  60 ns</a:t>
            </a:r>
            <a:endParaRPr b="0"/>
          </a:p>
          <a:p>
            <a:pPr lvl="2" marL="1017269" indent="-203454" defTabSz="813816">
              <a:spcBef>
                <a:spcPts val="400"/>
              </a:spcBef>
              <a:buClrTx/>
              <a:defRPr i="1" sz="1779">
                <a:solidFill>
                  <a:srgbClr val="404040"/>
                </a:solidFill>
              </a:defRPr>
            </a:pPr>
            <a:r>
              <a:t>Disk is about 40,000 times slower than SRAM, </a:t>
            </a:r>
            <a:endParaRPr b="0"/>
          </a:p>
          <a:p>
            <a:pPr lvl="2" marL="1017269" indent="-203454" defTabSz="813816">
              <a:spcBef>
                <a:spcPts val="400"/>
              </a:spcBef>
              <a:buClrTx/>
              <a:defRPr i="1" sz="1779">
                <a:solidFill>
                  <a:srgbClr val="404040"/>
                </a:solidFill>
              </a:defRPr>
            </a:pPr>
            <a:r>
              <a:t>2,500 times slower than DRAM.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8" name="Rectangle 51"/>
          <p:cNvSpPr txBox="1"/>
          <p:nvPr>
            <p:ph type="title"/>
          </p:nvPr>
        </p:nvSpPr>
        <p:spPr>
          <a:xfrm>
            <a:off x="357017" y="3340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I/O Bus</a:t>
            </a:r>
          </a:p>
        </p:txBody>
      </p:sp>
      <p:grpSp>
        <p:nvGrpSpPr>
          <p:cNvPr id="1581" name="Rectangle 4"/>
          <p:cNvGrpSpPr/>
          <p:nvPr/>
        </p:nvGrpSpPr>
        <p:grpSpPr>
          <a:xfrm>
            <a:off x="6880225" y="2876550"/>
            <a:ext cx="909638" cy="914400"/>
            <a:chOff x="0" y="0"/>
            <a:chExt cx="909637" cy="914400"/>
          </a:xfrm>
        </p:grpSpPr>
        <p:sp>
          <p:nvSpPr>
            <p:cNvPr id="1579" name="Square"/>
            <p:cNvSpPr/>
            <p:nvPr/>
          </p:nvSpPr>
          <p:spPr>
            <a:xfrm>
              <a:off x="0" y="0"/>
              <a:ext cx="909638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80" name="Main…"/>
            <p:cNvSpPr txBox="1"/>
            <p:nvPr/>
          </p:nvSpPr>
          <p:spPr>
            <a:xfrm>
              <a:off x="47000" y="179903"/>
              <a:ext cx="815638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582" name="AutoShape 5"/>
          <p:cNvSpPr/>
          <p:nvPr/>
        </p:nvSpPr>
        <p:spPr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585" name="Rectangle 6"/>
          <p:cNvGrpSpPr/>
          <p:nvPr/>
        </p:nvGrpSpPr>
        <p:grpSpPr>
          <a:xfrm>
            <a:off x="4441825" y="3060700"/>
            <a:ext cx="909638" cy="577850"/>
            <a:chOff x="0" y="0"/>
            <a:chExt cx="909637" cy="577850"/>
          </a:xfrm>
        </p:grpSpPr>
        <p:sp>
          <p:nvSpPr>
            <p:cNvPr id="1583" name="Rectangle"/>
            <p:cNvSpPr/>
            <p:nvPr/>
          </p:nvSpPr>
          <p:spPr>
            <a:xfrm>
              <a:off x="0" y="0"/>
              <a:ext cx="909638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84" name="I/O…"/>
            <p:cNvSpPr txBox="1"/>
            <p:nvPr/>
          </p:nvSpPr>
          <p:spPr>
            <a:xfrm>
              <a:off x="134411" y="11628"/>
              <a:ext cx="640816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I/O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bridge</a:t>
              </a:r>
            </a:p>
          </p:txBody>
        </p:sp>
      </p:grpSp>
      <p:sp>
        <p:nvSpPr>
          <p:cNvPr id="1586" name="AutoShape 7"/>
          <p:cNvSpPr/>
          <p:nvPr/>
        </p:nvSpPr>
        <p:spPr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589" name="Rectangle 8"/>
          <p:cNvGrpSpPr/>
          <p:nvPr/>
        </p:nvGrpSpPr>
        <p:grpSpPr>
          <a:xfrm>
            <a:off x="1084262" y="3060700"/>
            <a:ext cx="1873251" cy="577850"/>
            <a:chOff x="0" y="0"/>
            <a:chExt cx="1873250" cy="577850"/>
          </a:xfrm>
        </p:grpSpPr>
        <p:sp>
          <p:nvSpPr>
            <p:cNvPr id="158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8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Bus interface</a:t>
              </a:r>
            </a:p>
          </p:txBody>
        </p:sp>
      </p:grpSp>
      <p:sp>
        <p:nvSpPr>
          <p:cNvPr id="1590" name="Rectangle 9"/>
          <p:cNvSpPr/>
          <p:nvPr/>
        </p:nvSpPr>
        <p:spPr>
          <a:xfrm>
            <a:off x="2000249" y="17335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1" name="Rectangle 10"/>
          <p:cNvSpPr/>
          <p:nvPr/>
        </p:nvSpPr>
        <p:spPr>
          <a:xfrm>
            <a:off x="2000249" y="18859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2" name="Rectangle 11"/>
          <p:cNvSpPr/>
          <p:nvPr/>
        </p:nvSpPr>
        <p:spPr>
          <a:xfrm>
            <a:off x="2000249" y="20383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3" name="Rectangle 12"/>
          <p:cNvSpPr/>
          <p:nvPr/>
        </p:nvSpPr>
        <p:spPr>
          <a:xfrm>
            <a:off x="2000249" y="21907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4" name="Rectangle 13"/>
          <p:cNvSpPr/>
          <p:nvPr/>
        </p:nvSpPr>
        <p:spPr>
          <a:xfrm>
            <a:off x="2000249" y="23431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5" name="AutoShape 14"/>
          <p:cNvSpPr/>
          <p:nvPr/>
        </p:nvSpPr>
        <p:spPr>
          <a:xfrm>
            <a:off x="2773363" y="1733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6" name="AutoShape 15"/>
          <p:cNvSpPr/>
          <p:nvPr/>
        </p:nvSpPr>
        <p:spPr>
          <a:xfrm flipH="1">
            <a:off x="2684463" y="2114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599" name="Rectangle 16"/>
          <p:cNvGrpSpPr/>
          <p:nvPr/>
        </p:nvGrpSpPr>
        <p:grpSpPr>
          <a:xfrm>
            <a:off x="3217863" y="1581150"/>
            <a:ext cx="533401" cy="1066800"/>
            <a:chOff x="0" y="0"/>
            <a:chExt cx="533400" cy="1066800"/>
          </a:xfrm>
        </p:grpSpPr>
        <p:sp>
          <p:nvSpPr>
            <p:cNvPr id="159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8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1600" name="Text Box 17"/>
          <p:cNvSpPr txBox="1"/>
          <p:nvPr/>
        </p:nvSpPr>
        <p:spPr>
          <a:xfrm>
            <a:off x="1742702" y="143085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1601" name="AutoShape 18"/>
          <p:cNvSpPr/>
          <p:nvPr/>
        </p:nvSpPr>
        <p:spPr>
          <a:xfrm>
            <a:off x="2074863" y="257175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2" name="Rectangle 19"/>
          <p:cNvSpPr/>
          <p:nvPr/>
        </p:nvSpPr>
        <p:spPr>
          <a:xfrm>
            <a:off x="931862" y="1352550"/>
            <a:ext cx="2971801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3" name="Text Box 20"/>
          <p:cNvSpPr txBox="1"/>
          <p:nvPr/>
        </p:nvSpPr>
        <p:spPr>
          <a:xfrm>
            <a:off x="864870" y="106572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 chip</a:t>
            </a:r>
          </a:p>
        </p:txBody>
      </p:sp>
      <p:sp>
        <p:nvSpPr>
          <p:cNvPr id="1604" name="Text Box 21"/>
          <p:cNvSpPr txBox="1"/>
          <p:nvPr/>
        </p:nvSpPr>
        <p:spPr>
          <a:xfrm>
            <a:off x="3911282" y="2361128"/>
            <a:ext cx="105168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System bus</a:t>
            </a:r>
          </a:p>
        </p:txBody>
      </p:sp>
      <p:sp>
        <p:nvSpPr>
          <p:cNvPr id="1605" name="Line 22"/>
          <p:cNvSpPr/>
          <p:nvPr/>
        </p:nvSpPr>
        <p:spPr>
          <a:xfrm flipH="1">
            <a:off x="3751262" y="2647950"/>
            <a:ext cx="68580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06" name="Text Box 23"/>
          <p:cNvSpPr txBox="1"/>
          <p:nvPr/>
        </p:nvSpPr>
        <p:spPr>
          <a:xfrm>
            <a:off x="5432107" y="236112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Memory bus</a:t>
            </a:r>
          </a:p>
        </p:txBody>
      </p:sp>
      <p:sp>
        <p:nvSpPr>
          <p:cNvPr id="1607" name="Line 24"/>
          <p:cNvSpPr/>
          <p:nvPr/>
        </p:nvSpPr>
        <p:spPr>
          <a:xfrm>
            <a:off x="6037262" y="2647950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08" name="AutoShape 25"/>
          <p:cNvSpPr/>
          <p:nvPr/>
        </p:nvSpPr>
        <p:spPr>
          <a:xfrm>
            <a:off x="4665662" y="371475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9" name="AutoShape 26"/>
          <p:cNvSpPr/>
          <p:nvPr/>
        </p:nvSpPr>
        <p:spPr>
          <a:xfrm flipV="1">
            <a:off x="577056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12" name="Rectangle 27"/>
          <p:cNvGrpSpPr/>
          <p:nvPr/>
        </p:nvGrpSpPr>
        <p:grpSpPr>
          <a:xfrm>
            <a:off x="5351462" y="5158303"/>
            <a:ext cx="1295401" cy="554594"/>
            <a:chOff x="0" y="0"/>
            <a:chExt cx="1295400" cy="554593"/>
          </a:xfrm>
        </p:grpSpPr>
        <p:sp>
          <p:nvSpPr>
            <p:cNvPr id="161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11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13" name="AutoShape 28"/>
          <p:cNvSpPr/>
          <p:nvPr/>
        </p:nvSpPr>
        <p:spPr>
          <a:xfrm flipV="1">
            <a:off x="344011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16" name="Rectangle 29"/>
          <p:cNvGrpSpPr/>
          <p:nvPr/>
        </p:nvGrpSpPr>
        <p:grpSpPr>
          <a:xfrm>
            <a:off x="3021013" y="5158303"/>
            <a:ext cx="1295401" cy="554594"/>
            <a:chOff x="0" y="0"/>
            <a:chExt cx="1295400" cy="554593"/>
          </a:xfrm>
        </p:grpSpPr>
        <p:sp>
          <p:nvSpPr>
            <p:cNvPr id="1614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15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17" name="AutoShape 30"/>
          <p:cNvSpPr/>
          <p:nvPr/>
        </p:nvSpPr>
        <p:spPr>
          <a:xfrm flipV="1">
            <a:off x="1763713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20" name="Rectangle 31"/>
          <p:cNvGrpSpPr/>
          <p:nvPr/>
        </p:nvGrpSpPr>
        <p:grpSpPr>
          <a:xfrm>
            <a:off x="1420812" y="5145603"/>
            <a:ext cx="1143001" cy="554594"/>
            <a:chOff x="0" y="0"/>
            <a:chExt cx="1143000" cy="554593"/>
          </a:xfrm>
        </p:grpSpPr>
        <p:sp>
          <p:nvSpPr>
            <p:cNvPr id="1618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19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21" name="Line 32"/>
          <p:cNvSpPr/>
          <p:nvPr/>
        </p:nvSpPr>
        <p:spPr>
          <a:xfrm>
            <a:off x="1649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22" name="Line 33"/>
          <p:cNvSpPr/>
          <p:nvPr/>
        </p:nvSpPr>
        <p:spPr>
          <a:xfrm>
            <a:off x="2411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23" name="Text Box 34"/>
          <p:cNvSpPr txBox="1"/>
          <p:nvPr/>
        </p:nvSpPr>
        <p:spPr>
          <a:xfrm>
            <a:off x="1231530" y="594252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Mouse</a:t>
            </a:r>
          </a:p>
        </p:txBody>
      </p:sp>
      <p:sp>
        <p:nvSpPr>
          <p:cNvPr id="1624" name="Text Box 35"/>
          <p:cNvSpPr txBox="1"/>
          <p:nvPr/>
        </p:nvSpPr>
        <p:spPr>
          <a:xfrm>
            <a:off x="1919795" y="594252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Keyboard</a:t>
            </a:r>
          </a:p>
        </p:txBody>
      </p:sp>
      <p:sp>
        <p:nvSpPr>
          <p:cNvPr id="1625" name="Line 36"/>
          <p:cNvSpPr/>
          <p:nvPr/>
        </p:nvSpPr>
        <p:spPr>
          <a:xfrm>
            <a:off x="3706812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26" name="Text Box 37"/>
          <p:cNvSpPr txBox="1"/>
          <p:nvPr/>
        </p:nvSpPr>
        <p:spPr>
          <a:xfrm>
            <a:off x="3210704" y="594252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Monitor</a:t>
            </a:r>
          </a:p>
        </p:txBody>
      </p:sp>
      <p:sp>
        <p:nvSpPr>
          <p:cNvPr id="1627" name="Line 38"/>
          <p:cNvSpPr/>
          <p:nvPr/>
        </p:nvSpPr>
        <p:spPr>
          <a:xfrm>
            <a:off x="6011862" y="5695950"/>
            <a:ext cx="1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30" name="AutoShape 39"/>
          <p:cNvGrpSpPr/>
          <p:nvPr/>
        </p:nvGrpSpPr>
        <p:grpSpPr>
          <a:xfrm>
            <a:off x="5707062" y="6076950"/>
            <a:ext cx="609601" cy="609601"/>
            <a:chOff x="0" y="0"/>
            <a:chExt cx="609600" cy="609600"/>
          </a:xfrm>
        </p:grpSpPr>
        <p:sp>
          <p:nvSpPr>
            <p:cNvPr id="1628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29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</a:t>
              </a:r>
            </a:p>
          </p:txBody>
        </p:sp>
      </p:grpSp>
      <p:sp>
        <p:nvSpPr>
          <p:cNvPr id="1631" name="AutoShape 40"/>
          <p:cNvSpPr/>
          <p:nvPr/>
        </p:nvSpPr>
        <p:spPr>
          <a:xfrm>
            <a:off x="855662" y="4235450"/>
            <a:ext cx="7277101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2" name="Rectangle 41"/>
          <p:cNvSpPr/>
          <p:nvPr/>
        </p:nvSpPr>
        <p:spPr>
          <a:xfrm>
            <a:off x="1931988" y="4405312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3" name="Rectangle 42"/>
          <p:cNvSpPr/>
          <p:nvPr/>
        </p:nvSpPr>
        <p:spPr>
          <a:xfrm>
            <a:off x="3608387" y="4395787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4" name="Rectangle 43"/>
          <p:cNvSpPr/>
          <p:nvPr/>
        </p:nvSpPr>
        <p:spPr>
          <a:xfrm>
            <a:off x="5942012" y="4386262"/>
            <a:ext cx="161926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5" name="Text Box 44"/>
          <p:cNvSpPr txBox="1"/>
          <p:nvPr/>
        </p:nvSpPr>
        <p:spPr>
          <a:xfrm>
            <a:off x="4574857" y="455822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I/O bus</a:t>
            </a:r>
          </a:p>
        </p:txBody>
      </p:sp>
      <p:sp>
        <p:nvSpPr>
          <p:cNvPr id="1636" name="Rectangle 45"/>
          <p:cNvSpPr/>
          <p:nvPr/>
        </p:nvSpPr>
        <p:spPr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7" name="Rectangle 46"/>
          <p:cNvSpPr/>
          <p:nvPr/>
        </p:nvSpPr>
        <p:spPr>
          <a:xfrm>
            <a:off x="67230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8" name="Rectangle 47"/>
          <p:cNvSpPr/>
          <p:nvPr/>
        </p:nvSpPr>
        <p:spPr>
          <a:xfrm>
            <a:off x="70278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9" name="Rectangle 48"/>
          <p:cNvSpPr/>
          <p:nvPr/>
        </p:nvSpPr>
        <p:spPr>
          <a:xfrm>
            <a:off x="73326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0" name="Text Box 49"/>
          <p:cNvSpPr txBox="1"/>
          <p:nvPr/>
        </p:nvSpPr>
        <p:spPr>
          <a:xfrm>
            <a:off x="6754495" y="4632841"/>
            <a:ext cx="1879759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Expansion slots for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other devices such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as network adapters.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Rectangle 26"/>
          <p:cNvSpPr txBox="1"/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pPr/>
            <a:r>
              <a:t>Modern Connection between CPU and Memory</a:t>
            </a:r>
          </a:p>
        </p:txBody>
      </p:sp>
      <p:sp>
        <p:nvSpPr>
          <p:cNvPr id="134" name="Rectangle 27"/>
          <p:cNvSpPr txBox="1"/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pPr/>
            <a:r>
              <a:t>A </a:t>
            </a:r>
            <a:r>
              <a:rPr>
                <a:solidFill>
                  <a:srgbClr val="C00000"/>
                </a:solidFill>
              </a:rPr>
              <a:t>bus </a:t>
            </a:r>
            <a:r>
              <a:t>is a collection of parallel wires that carry address, data, and control signals.</a:t>
            </a:r>
          </a:p>
          <a:p>
            <a:pPr/>
            <a:r>
              <a:t>Buses are typically shared by multiple devices.</a:t>
            </a:r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41" name="Rectangle 9"/>
          <p:cNvGrpSpPr/>
          <p:nvPr/>
        </p:nvGrpSpPr>
        <p:grpSpPr>
          <a:xfrm>
            <a:off x="950912" y="5548312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Rectangle 20"/>
          <p:cNvSpPr/>
          <p:nvPr/>
        </p:nvSpPr>
        <p:spPr>
          <a:xfrm>
            <a:off x="776287" y="3578225"/>
            <a:ext cx="3427414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Text Box 21"/>
          <p:cNvSpPr txBox="1"/>
          <p:nvPr/>
        </p:nvSpPr>
        <p:spPr>
          <a:xfrm>
            <a:off x="790257" y="3269178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341496" y="4694663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Memory bus</a:t>
            </a:r>
          </a:p>
        </p:txBody>
      </p:sp>
      <p:sp>
        <p:nvSpPr>
          <p:cNvPr id="157" name="Line 25"/>
          <p:cNvSpPr/>
          <p:nvPr/>
        </p:nvSpPr>
        <p:spPr>
          <a:xfrm>
            <a:off x="4940301" y="5002915"/>
            <a:ext cx="1" cy="5270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3" name="Rectangle 47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CPU initiates a disk read by writing a command, logical block number, and destination memory address to a </a:t>
            </a:r>
            <a:r>
              <a:rPr>
                <a:solidFill>
                  <a:srgbClr val="C00000"/>
                </a:solidFill>
              </a:rPr>
              <a:t>port</a:t>
            </a:r>
            <a:r>
              <a:rPr>
                <a:solidFill>
                  <a:srgbClr val="FF0000"/>
                </a:solidFill>
              </a:rPr>
              <a:t> </a:t>
            </a:r>
            <a:r>
              <a:t>(address) associated with disk controller.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3" grpId="1"/>
      <p:bldP build="whole" bldLvl="1" animBg="1" rev="0" advAuto="0" spid="1696" grpId="4"/>
      <p:bldP build="whole" bldLvl="1" animBg="1" rev="0" advAuto="0" spid="1695" grpId="3"/>
      <p:bldP build="whole" bldLvl="1" animBg="1" rev="0" advAuto="0" spid="1694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03" name="Rectangle 47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Disk controller reads the sector and performs a direct memory access (</a:t>
            </a:r>
            <a:r>
              <a:rPr>
                <a:solidFill>
                  <a:srgbClr val="C00000"/>
                </a:solidFill>
              </a:rPr>
              <a:t>DMA</a:t>
            </a:r>
            <a:r>
              <a:t>) transfer into main memory.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3" grpId="3"/>
      <p:bldP build="whole" bldLvl="1" animBg="1" rev="0" advAuto="0" spid="1755" grpId="1"/>
      <p:bldP build="whole" bldLvl="1" animBg="1" rev="0" advAuto="0" spid="1754" grpId="2"/>
      <p:bldP build="whole" bldLvl="1" animBg="1" rev="0" advAuto="0" spid="1752" grpId="4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2" name="Rectangle 4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When the DMA transfer completes, the disk controller notifies the CPU with an </a:t>
            </a:r>
            <a:r>
              <a:rPr i="1">
                <a:solidFill>
                  <a:srgbClr val="C00000"/>
                </a:solidFill>
              </a:rPr>
              <a:t>interrupt</a:t>
            </a:r>
            <a:r>
              <a:t> (i.e., asserts a special “interrupt” pin on the CPU).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4" grpId="2"/>
      <p:bldP build="whole" bldLvl="1" animBg="1" rev="0" advAuto="0" spid="1812" grpId="4"/>
      <p:bldP build="whole" bldLvl="1" animBg="1" rev="0" advAuto="0" spid="1813" grpId="3"/>
      <p:bldP build="whole" bldLvl="1" animBg="1" rev="0" advAuto="0" spid="181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2" name="Rectangle 10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Nonvolatile Memories</a:t>
            </a:r>
          </a:p>
        </p:txBody>
      </p:sp>
      <p:sp>
        <p:nvSpPr>
          <p:cNvPr id="1823" name="Rectangle 1029"/>
          <p:cNvSpPr txBox="1"/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DRAM and SRAM are volatile memories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Lose information if powered off.</a:t>
            </a:r>
          </a:p>
          <a:p>
            <a:pPr>
              <a:lnSpc>
                <a:spcPct val="90000"/>
              </a:lnSpc>
            </a:pPr>
            <a:r>
              <a:t>Nonvolatile memories retain value even if powered off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Read-only memory (</a:t>
            </a:r>
            <a:r>
              <a:rPr>
                <a:solidFill>
                  <a:srgbClr val="C00000"/>
                </a:solidFill>
              </a:rPr>
              <a:t>ROM</a:t>
            </a:r>
            <a:r>
              <a:t>): programmed during production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Electrically eraseable PROM (</a:t>
            </a:r>
            <a:r>
              <a:rPr>
                <a:solidFill>
                  <a:srgbClr val="C00000"/>
                </a:solidFill>
              </a:rPr>
              <a:t>EEPROM</a:t>
            </a:r>
            <a:r>
              <a:t>): electronic erase capability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Flash memory: EEPROMs, with partial (block-level) erase capability</a:t>
            </a: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Tx/>
              <a:defRPr b="0" sz="2000"/>
            </a:pPr>
            <a:r>
              <a:t>Wears out after about 100,000 erasings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3D XPoint (Intel Optane) &amp; emerging NVMs</a:t>
            </a: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Tx/>
              <a:defRPr b="0" sz="2000"/>
            </a:pPr>
            <a:r>
              <a:t>New materials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</a:p>
          <a:p>
            <a:pPr>
              <a:lnSpc>
                <a:spcPct val="90000"/>
              </a:lnSpc>
            </a:pPr>
            <a:r>
              <a:t>Uses for Nonvolatile Memories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Firmware programs stored in a ROM (BIOS, controllers for disks, network cards, graphics accelerators, security subsystems,…)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Solid state disks (replacing rotating disks)</a:t>
            </a:r>
          </a:p>
          <a:p>
            <a:pPr lvl="1" marL="742950" indent="-285750">
              <a:lnSpc>
                <a:spcPct val="90000"/>
              </a:lnSpc>
              <a:spcBef>
                <a:spcPts val="400"/>
              </a:spcBef>
              <a:defRPr b="0" sz="2000"/>
            </a:pPr>
            <a:r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3" grpId="1"/>
      <p:bldP build="whole" bldLvl="1" animBg="1" rev="0" advAuto="0" spid="1824" grpId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8" name="Title 1"/>
          <p:cNvSpPr txBox="1"/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Solid State Disks (SSDs)</a:t>
            </a:r>
          </a:p>
        </p:txBody>
      </p:sp>
      <p:sp>
        <p:nvSpPr>
          <p:cNvPr id="1829" name="Content Placeholder 2"/>
          <p:cNvSpPr txBox="1"/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pPr/>
            <a:r>
              <a:t>Pages: 512KB to 4KB, Blocks: 32 to 128 pages</a:t>
            </a:r>
          </a:p>
          <a:p>
            <a:pPr/>
            <a:r>
              <a:t>Data read/written in units of pages. </a:t>
            </a:r>
          </a:p>
          <a:p>
            <a:pPr/>
            <a:r>
              <a:t>Page can be written only after its block has been erased.</a:t>
            </a:r>
          </a:p>
          <a:p>
            <a:pPr/>
            <a:r>
              <a:t>A block wears out after about 10,000 repeated writes.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b="0" sz="1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b="0" sz="1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b="0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b="0" sz="1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b="0" sz="1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b="0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b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0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0" i="1" sz="1400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b="0" i="1" sz="1400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b="0"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5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SSD Performance Characteristics	</a:t>
            </a:r>
          </a:p>
        </p:txBody>
      </p:sp>
      <p:sp>
        <p:nvSpPr>
          <p:cNvPr id="1876" name="Content Placeholder 2"/>
          <p:cNvSpPr txBox="1"/>
          <p:nvPr>
            <p:ph type="body" idx="1"/>
          </p:nvPr>
        </p:nvSpPr>
        <p:spPr>
          <a:xfrm>
            <a:off x="396875" y="1038687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t>Benchmark of Samsung 970 EVO Plus</a:t>
            </a:r>
          </a:p>
          <a:p>
            <a:pPr marL="315468" indent="-315468" defTabSz="841247">
              <a:defRPr sz="2208"/>
            </a:pPr>
          </a:p>
          <a:p>
            <a:pPr lvl="1" marL="683513" indent="-262890" defTabSz="841247">
              <a:spcBef>
                <a:spcPts val="400"/>
              </a:spcBef>
              <a:defRPr b="0" sz="1840"/>
            </a:pPr>
          </a:p>
          <a:p>
            <a:pPr marL="0" indent="0" defTabSz="841247">
              <a:buSzTx/>
              <a:buFont typeface="Wingdings 2"/>
              <a:buNone/>
              <a:defRPr sz="2208"/>
            </a:pPr>
            <a:endParaRPr b="0" sz="1840"/>
          </a:p>
          <a:p>
            <a:pPr lvl="1" marL="0" indent="368046" defTabSz="841247">
              <a:spcBef>
                <a:spcPts val="400"/>
              </a:spcBef>
              <a:buSzTx/>
              <a:buFont typeface="Wingdings 2"/>
              <a:buNone/>
              <a:defRPr b="0" sz="1840"/>
            </a:pPr>
          </a:p>
          <a:p>
            <a:pPr marL="315468" indent="-315468" defTabSz="841247">
              <a:defRPr sz="2208"/>
            </a:pPr>
            <a:r>
              <a:t>Sequential access faster than random access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Common theme in the memory hierarchy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t>Random writes are tricky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Erasing a block takes a long time (~1 ms), but the SSD has a pool of pre-erased blocks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Modifying a block page requires all other pages to be copied to new block.</a:t>
            </a:r>
          </a:p>
          <a:p>
            <a:pPr lvl="1" marL="683513" indent="-262890" defTabSz="841247">
              <a:spcBef>
                <a:spcPts val="400"/>
              </a:spcBef>
              <a:defRPr b="0" sz="1840"/>
            </a:pPr>
            <a:r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77339" y="2174688"/>
            <a:ext cx="8859220" cy="96883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Sequential read throughput   2,221 MB/s	 Sequential write tput	1,912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ST throughput	         61.7 MB/s	 Random write tput	      165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DQ throughput            947  MB/s      Random DQ write               1028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929047" y="1508299"/>
            <a:ext cx="887056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https://ssd.userbenchmark.com/SpeedTest/711305/Samsung-SSD-970-EVO-Plus-250GB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1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SSD Tradeoffs	vs Rotating Disks</a:t>
            </a:r>
          </a:p>
        </p:txBody>
      </p:sp>
      <p:sp>
        <p:nvSpPr>
          <p:cNvPr id="188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t>Advantages </a:t>
            </a:r>
          </a:p>
          <a:p>
            <a:pPr lvl="1" marL="676084" indent="-260032" defTabSz="832104">
              <a:spcBef>
                <a:spcPts val="400"/>
              </a:spcBef>
              <a:defRPr b="0" sz="1820"/>
            </a:pPr>
            <a:r>
              <a:t>No moving parts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faster, less power, more rugged</a:t>
            </a:r>
          </a:p>
          <a:p>
            <a:pPr lvl="1" marL="676084" indent="-260032" defTabSz="832104">
              <a:spcBef>
                <a:spcPts val="400"/>
              </a:spcBef>
              <a:defRPr b="0" sz="1820"/>
            </a:pPr>
          </a:p>
          <a:p>
            <a:pPr marL="312039" indent="-312039" defTabSz="832104">
              <a:defRPr sz="2184"/>
            </a:pPr>
            <a:r>
              <a:t>Disadvantages</a:t>
            </a:r>
          </a:p>
          <a:p>
            <a:pPr lvl="1" marL="676084" indent="-260032" defTabSz="832104">
              <a:spcBef>
                <a:spcPts val="400"/>
              </a:spcBef>
              <a:defRPr b="0" sz="1820"/>
            </a:pPr>
            <a:r>
              <a:t>Have the potential to wear out </a:t>
            </a:r>
          </a:p>
          <a:p>
            <a:pPr lvl="2" marL="1040130" indent="-208026" defTabSz="832104">
              <a:spcBef>
                <a:spcPts val="400"/>
              </a:spcBef>
              <a:buClrTx/>
              <a:defRPr b="0" sz="1820"/>
            </a:pPr>
            <a:r>
              <a:t>Mitigated by “wear leveling logic” in flash translation layer</a:t>
            </a:r>
          </a:p>
          <a:p>
            <a:pPr lvl="2" marL="1040130" indent="-208026" defTabSz="832104">
              <a:spcBef>
                <a:spcPts val="400"/>
              </a:spcBef>
              <a:buClrTx/>
              <a:defRPr b="0" sz="1820"/>
            </a:pPr>
            <a:r>
              <a:t>E.g. Samsung 940 EVO Plus guarantees 600 writes/byte of writes before they wear out</a:t>
            </a:r>
          </a:p>
          <a:p>
            <a:pPr lvl="2" marL="1040130" indent="-208026" defTabSz="832104">
              <a:spcBef>
                <a:spcPts val="400"/>
              </a:spcBef>
              <a:buClrTx/>
              <a:defRPr b="0" sz="1820"/>
            </a:pPr>
            <a:r>
              <a:t>Controller migrates data to minimize wear level</a:t>
            </a:r>
          </a:p>
          <a:p>
            <a:pPr lvl="1" marL="676084" indent="-260032" defTabSz="832104">
              <a:spcBef>
                <a:spcPts val="400"/>
              </a:spcBef>
              <a:defRPr b="0" sz="1820"/>
            </a:pPr>
            <a:r>
              <a:t>In 2022, about 4-5 times more expensive per byte</a:t>
            </a:r>
          </a:p>
          <a:p>
            <a:pPr lvl="2" marL="1040130" indent="-208026" defTabSz="832104">
              <a:spcBef>
                <a:spcPts val="400"/>
              </a:spcBef>
              <a:buClrTx/>
              <a:defRPr b="0" sz="1820"/>
            </a:pPr>
            <a:r>
              <a:t>And, relative cost will keep dropping</a:t>
            </a:r>
          </a:p>
          <a:p>
            <a:pPr marL="312039" indent="-312039" defTabSz="832104">
              <a:defRPr sz="2184"/>
            </a:pPr>
            <a:r>
              <a:t>Where are are rotating disks still used?</a:t>
            </a:r>
          </a:p>
          <a:p>
            <a:pPr lvl="1" marL="676084" indent="-260032" defTabSz="832104">
              <a:spcBef>
                <a:spcPts val="400"/>
              </a:spcBef>
              <a:defRPr b="0" sz="1820"/>
            </a:pPr>
            <a:r>
              <a:t>Bulk storage – video, huge datasets / databases, etc.</a:t>
            </a:r>
          </a:p>
          <a:p>
            <a:pPr lvl="1" marL="676084" indent="-260032" defTabSz="832104">
              <a:spcBef>
                <a:spcPts val="400"/>
              </a:spcBef>
              <a:defRPr b="0" sz="1820"/>
            </a:pPr>
            <a:r>
              <a:t>Cheap storage – desktops.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5" name="Rectangle 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1886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speed gap between CPU, memory and mass storage continues to widen.</a:t>
            </a:r>
          </a:p>
          <a:p>
            <a:pPr/>
          </a:p>
          <a:p>
            <a:pPr/>
            <a:r>
              <a:t>Well-written programs exhibit a property called </a:t>
            </a:r>
            <a:r>
              <a:rPr i="1"/>
              <a:t>locality</a:t>
            </a:r>
            <a:r>
              <a:t>.</a:t>
            </a:r>
          </a:p>
          <a:p>
            <a:pPr/>
          </a:p>
          <a:p>
            <a:pPr/>
            <a:r>
              <a:t>Memory hierarchies based on </a:t>
            </a:r>
            <a:r>
              <a:rPr i="1"/>
              <a:t>caching</a:t>
            </a:r>
            <a:r>
              <a:t> close the gap by exploiting locality.</a:t>
            </a:r>
          </a:p>
          <a:p>
            <a:pPr/>
          </a:p>
          <a:p>
            <a:pPr/>
            <a:r>
              <a:t>Flash memory progress outpacing all other memory and storage technologies (DRAM, SRAM, magnetic disk)</a:t>
            </a:r>
          </a:p>
          <a:p>
            <a:pPr lvl="1" marL="742950" indent="-285750">
              <a:spcBef>
                <a:spcPts val="400"/>
              </a:spcBef>
              <a:defRPr b="0" sz="2000"/>
            </a:pPr>
            <a:r>
              <a:t>Able to stack cells in three dimensions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9" name="Title 1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Supplemental slides</a:t>
            </a:r>
          </a:p>
        </p:txBody>
      </p:sp>
      <p:sp>
        <p:nvSpPr>
          <p:cNvPr id="189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3" name="Rectangle 18"/>
          <p:cNvSpPr/>
          <p:nvPr/>
        </p:nvSpPr>
        <p:spPr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4" name="Rectangle 3"/>
          <p:cNvSpPr/>
          <p:nvPr/>
        </p:nvSpPr>
        <p:spPr>
          <a:xfrm>
            <a:off x="76200" y="3032125"/>
            <a:ext cx="8893175" cy="17049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880	100	30	1	0.1	0.06	0.02	</a:t>
            </a:r>
            <a:r>
              <a:rPr i="1"/>
              <a:t>44,000</a:t>
            </a: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200	100	70	60	50	40	20	</a:t>
            </a:r>
            <a:r>
              <a:rPr i="1"/>
              <a:t>10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(MB) 	0.256	4	16	64	2,000	8,000	16.000	</a:t>
            </a:r>
            <a:r>
              <a:rPr i="1"/>
              <a:t>62,500</a:t>
            </a:r>
          </a:p>
        </p:txBody>
      </p:sp>
      <p:sp>
        <p:nvSpPr>
          <p:cNvPr id="1895" name="Rectangle 17"/>
          <p:cNvSpPr/>
          <p:nvPr/>
        </p:nvSpPr>
        <p:spPr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6" name="Rectangle 15"/>
          <p:cNvSpPr/>
          <p:nvPr/>
        </p:nvSpPr>
        <p:spPr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7" name="Rectangle 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Storage Trends</a:t>
            </a:r>
          </a:p>
        </p:txBody>
      </p:sp>
      <p:sp>
        <p:nvSpPr>
          <p:cNvPr id="1898" name="Rectangle 5"/>
          <p:cNvSpPr txBox="1"/>
          <p:nvPr/>
        </p:nvSpPr>
        <p:spPr>
          <a:xfrm>
            <a:off x="46036" y="2727324"/>
            <a:ext cx="66361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DRAM</a:t>
            </a:r>
          </a:p>
        </p:txBody>
      </p:sp>
      <p:sp>
        <p:nvSpPr>
          <p:cNvPr id="1899" name="Rectangle 8"/>
          <p:cNvSpPr txBox="1"/>
          <p:nvPr/>
        </p:nvSpPr>
        <p:spPr>
          <a:xfrm>
            <a:off x="68261" y="1142999"/>
            <a:ext cx="6533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SRAM</a:t>
            </a:r>
          </a:p>
        </p:txBody>
      </p:sp>
      <p:sp>
        <p:nvSpPr>
          <p:cNvPr id="1900" name="Rectangle 9"/>
          <p:cNvSpPr/>
          <p:nvPr/>
        </p:nvSpPr>
        <p:spPr>
          <a:xfrm>
            <a:off x="76200" y="5229225"/>
            <a:ext cx="8893175" cy="14382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  <a:endParaRPr i="1"/>
          </a:p>
          <a:p>
            <a:pPr defTabSz="857250">
              <a:defRPr sz="1600">
                <a:solidFill>
                  <a:srgbClr val="22228B"/>
                </a:solidFill>
              </a:defRPr>
            </a:pP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$/GB		100,000	8,000	300	10	5	0.3	0.03	</a:t>
            </a:r>
            <a:r>
              <a:rPr i="1"/>
              <a:t>3,333,333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(ms)	75	28	10	8	</a:t>
            </a:r>
            <a:r>
              <a:rPr i="1"/>
              <a:t>5	3	3	25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(GB) 	0.01	0.16	1	20	160	1,500	3,000	</a:t>
            </a:r>
            <a:r>
              <a:rPr i="1"/>
              <a:t>300,000</a:t>
            </a:r>
          </a:p>
        </p:txBody>
      </p:sp>
      <p:sp>
        <p:nvSpPr>
          <p:cNvPr id="1901" name="Rectangle 11"/>
          <p:cNvSpPr txBox="1"/>
          <p:nvPr/>
        </p:nvSpPr>
        <p:spPr>
          <a:xfrm>
            <a:off x="68261" y="4903787"/>
            <a:ext cx="4975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Disk</a:t>
            </a:r>
          </a:p>
        </p:txBody>
      </p:sp>
      <p:sp>
        <p:nvSpPr>
          <p:cNvPr id="1902" name="Rectangle 6"/>
          <p:cNvSpPr/>
          <p:nvPr/>
        </p:nvSpPr>
        <p:spPr>
          <a:xfrm>
            <a:off x="98425" y="1482724"/>
            <a:ext cx="8893175" cy="11715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  <a:endParaRPr i="1"/>
          </a:p>
          <a:p>
            <a:pPr defTabSz="857250">
              <a:defRPr sz="1600">
                <a:solidFill>
                  <a:srgbClr val="22228B"/>
                </a:solidFill>
              </a:defRPr>
            </a:pP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2,900	320	256	100	75	60	</a:t>
            </a:r>
            <a:r>
              <a:rPr i="1"/>
              <a:t>320	116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150	35	15	3	2	1.5	</a:t>
            </a:r>
            <a:r>
              <a:rPr i="1"/>
              <a:t>200	115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" name="Rectangle 3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Read Transaction (1)</a:t>
            </a:r>
          </a:p>
        </p:txBody>
      </p:sp>
      <p:sp>
        <p:nvSpPr>
          <p:cNvPr id="161" name="Rectangle 3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Rectangle 5"/>
          <p:cNvSpPr txBox="1"/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5" name="Rectangle 14"/>
          <p:cNvSpPr/>
          <p:nvPr/>
        </p:nvSpPr>
        <p:spPr>
          <a:xfrm>
            <a:off x="76200" y="1814513"/>
            <a:ext cx="8826500" cy="395288"/>
          </a:xfrm>
          <a:prstGeom prst="rect">
            <a:avLst/>
          </a:prstGeom>
          <a:solidFill>
            <a:srgbClr val="E0E0E0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6" name="Rectangle 2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CPU Clock Rates</a:t>
            </a:r>
          </a:p>
        </p:txBody>
      </p:sp>
      <p:sp>
        <p:nvSpPr>
          <p:cNvPr id="1907" name="Rectangle 3"/>
          <p:cNvSpPr/>
          <p:nvPr/>
        </p:nvSpPr>
        <p:spPr>
          <a:xfrm>
            <a:off x="76200" y="1814513"/>
            <a:ext cx="8826500" cy="40798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/>
            </a:pPr>
            <a:r>
              <a:t>	</a:t>
            </a:r>
            <a:r>
              <a:rPr sz="2000"/>
              <a:t>1985	1990	1995	</a:t>
            </a:r>
            <a:r>
              <a:rPr sz="1800"/>
              <a:t>2003	2005	2010	2015	</a:t>
            </a:r>
            <a:r>
              <a:rPr i="1" sz="1800"/>
              <a:t>2015:1985</a:t>
            </a:r>
            <a:endParaRPr i="1" sz="1800"/>
          </a:p>
          <a:p>
            <a:pPr>
              <a:defRPr sz="1400"/>
            </a:pPr>
          </a:p>
          <a:p>
            <a:pPr>
              <a:defRPr sz="1800"/>
            </a:pPr>
            <a:r>
              <a:t>CPU	 80286	80386	Pentium	P-4	Core 2	Core i7(n)	Core i7(h)	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Clock </a:t>
            </a:r>
          </a:p>
          <a:p>
            <a:pPr>
              <a:defRPr sz="1800"/>
            </a:pPr>
            <a:r>
              <a:t>rate (MHz) 6	20	150	3,300	2,000	2,500	3,000	500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Cycle </a:t>
            </a:r>
          </a:p>
          <a:p>
            <a:pPr>
              <a:defRPr sz="1800"/>
            </a:pPr>
            <a:r>
              <a:t>time (ns)	166	50	6	0.30	0.50	0.4	0.33	500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Cores	 1  	1	1	1	2	4	4	4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Effective</a:t>
            </a:r>
          </a:p>
          <a:p>
            <a:pPr>
              <a:defRPr sz="1800"/>
            </a:pPr>
            <a:r>
              <a:t>cycle 	166	50	6	0.30	0.25	0.10	0.08	2,075</a:t>
            </a:r>
          </a:p>
          <a:p>
            <a:pPr>
              <a:defRPr sz="1800"/>
            </a:pPr>
            <a:r>
              <a:t>time (ns)</a:t>
            </a:r>
          </a:p>
        </p:txBody>
      </p:sp>
      <p:sp>
        <p:nvSpPr>
          <p:cNvPr id="1908" name="TextBox 6"/>
          <p:cNvSpPr txBox="1"/>
          <p:nvPr/>
        </p:nvSpPr>
        <p:spPr>
          <a:xfrm>
            <a:off x="4516119" y="621267"/>
            <a:ext cx="35975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Inflection point in computer history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when designers hit the “Power Wall”</a:t>
            </a:r>
          </a:p>
        </p:txBody>
      </p:sp>
      <p:sp>
        <p:nvSpPr>
          <p:cNvPr id="1909" name="Straight Arrow Connector 8"/>
          <p:cNvSpPr/>
          <p:nvPr/>
        </p:nvSpPr>
        <p:spPr>
          <a:xfrm flipH="1">
            <a:off x="4470401" y="1267598"/>
            <a:ext cx="457199" cy="3326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10" name="Rectangle 13"/>
          <p:cNvSpPr/>
          <p:nvPr/>
        </p:nvSpPr>
        <p:spPr>
          <a:xfrm>
            <a:off x="3683000" y="1600204"/>
            <a:ext cx="685800" cy="4724398"/>
          </a:xfrm>
          <a:prstGeom prst="rect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1" name="TextBox 1"/>
          <p:cNvSpPr txBox="1"/>
          <p:nvPr/>
        </p:nvSpPr>
        <p:spPr>
          <a:xfrm>
            <a:off x="5341619" y="6197601"/>
            <a:ext cx="2252289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(n) Nehalem processor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(h) Haswell processor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Rectangle 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Read Transaction (2)</a:t>
            </a:r>
          </a:p>
        </p:txBody>
      </p:sp>
      <p:sp>
        <p:nvSpPr>
          <p:cNvPr id="193" name="Rectangle 2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4" name="Rectangle 27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Read Transaction (3)</a:t>
            </a:r>
          </a:p>
        </p:txBody>
      </p:sp>
      <p:sp>
        <p:nvSpPr>
          <p:cNvPr id="225" name="Rectangle 2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i="1"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x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/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Rectangle 28"/>
          <p:cNvSpPr txBox="1"/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pPr/>
            <a:r>
              <a:t>Memory Write Transaction (1)</a:t>
            </a:r>
          </a:p>
        </p:txBody>
      </p:sp>
      <p:sp>
        <p:nvSpPr>
          <p:cNvPr id="258" name="Rectangle 2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i="1" sz="1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i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