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542" r:id="rId2"/>
    <p:sldId id="1251" r:id="rId3"/>
    <p:sldId id="1159" r:id="rId4"/>
    <p:sldId id="1200" r:id="rId5"/>
    <p:sldId id="1201" r:id="rId6"/>
    <p:sldId id="1202" r:id="rId7"/>
    <p:sldId id="1203" r:id="rId8"/>
    <p:sldId id="1204" r:id="rId9"/>
    <p:sldId id="1242" r:id="rId10"/>
    <p:sldId id="1205" r:id="rId11"/>
    <p:sldId id="1206" r:id="rId12"/>
    <p:sldId id="1207" r:id="rId13"/>
    <p:sldId id="1168" r:id="rId14"/>
    <p:sldId id="1169" r:id="rId15"/>
    <p:sldId id="1170" r:id="rId16"/>
    <p:sldId id="1196" r:id="rId17"/>
    <p:sldId id="1241" r:id="rId18"/>
    <p:sldId id="1235" r:id="rId19"/>
    <p:sldId id="1178" r:id="rId20"/>
    <p:sldId id="1179" r:id="rId21"/>
    <p:sldId id="1180" r:id="rId22"/>
    <p:sldId id="1245" r:id="rId23"/>
    <p:sldId id="1199" r:id="rId24"/>
    <p:sldId id="1240" r:id="rId25"/>
    <p:sldId id="1247" r:id="rId26"/>
    <p:sldId id="1250" r:id="rId27"/>
    <p:sldId id="1172" r:id="rId28"/>
    <p:sldId id="1173" r:id="rId29"/>
    <p:sldId id="1176" r:id="rId30"/>
    <p:sldId id="1187" r:id="rId31"/>
    <p:sldId id="1252" r:id="rId32"/>
    <p:sldId id="1243" r:id="rId33"/>
  </p:sldIdLst>
  <p:sldSz cx="9144000" cy="6858000" type="screen4x3"/>
  <p:notesSz cx="7302500" cy="9586913"/>
  <p:custDataLst>
    <p:tags r:id="rId3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02" autoAdjust="0"/>
    <p:restoredTop sz="87322" autoAdjust="0"/>
  </p:normalViewPr>
  <p:slideViewPr>
    <p:cSldViewPr snapToObjects="1">
      <p:cViewPr varScale="1">
        <p:scale>
          <a:sx n="95" d="100"/>
          <a:sy n="95" d="100"/>
        </p:scale>
        <p:origin x="1671" y="51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4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3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2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6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7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</a:t>
            </a:r>
          </a:p>
          <a:p>
            <a:endParaRPr lang="en-US" dirty="0"/>
          </a:p>
          <a:p>
            <a:r>
              <a:rPr lang="en-US" dirty="0" err="1"/>
              <a:t>incr</a:t>
            </a:r>
            <a:r>
              <a:rPr lang="en-US" dirty="0"/>
              <a:t>, foo, main, </a:t>
            </a:r>
            <a:r>
              <a:rPr lang="en-US" dirty="0" err="1"/>
              <a:t>printf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actually make a case for “%d\n”: it’s a global</a:t>
            </a:r>
            <a:r>
              <a:rPr lang="en-US" baseline="0" dirty="0"/>
              <a:t> constant string (in read only section) so it will have a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static-</a:t>
            </a:r>
            <a:r>
              <a:rPr lang="en-US" baseline="0" err="1"/>
              <a:t>local.o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static-</a:t>
            </a:r>
            <a:r>
              <a:rPr lang="en-US" baseline="0" err="1"/>
              <a:t>local.o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If you are not aware of these rules, you can run into very nasty,</a:t>
            </a:r>
            <a:r>
              <a:rPr lang="en-US" baseline="0"/>
              <a:t> difficult problems.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5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6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Try:</a:t>
            </a:r>
          </a:p>
          <a:p>
            <a:endParaRPr lang="en-US" dirty="0"/>
          </a:p>
          <a:p>
            <a:r>
              <a:rPr lang="en-US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main.o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variable.o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83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96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691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776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System code including code</a:t>
            </a:r>
            <a:r>
              <a:rPr lang="en-US" baseline="0"/>
              <a:t> that runs before and after main.  Sets up </a:t>
            </a:r>
            <a:r>
              <a:rPr lang="en-US" baseline="0" err="1"/>
              <a:t>argc</a:t>
            </a:r>
            <a:r>
              <a:rPr lang="en-US" baseline="0"/>
              <a:t>/v and takes the return value</a:t>
            </a:r>
          </a:p>
          <a:p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prog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generates LOTS of stuff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12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What are the </a:t>
            </a:r>
            <a:r>
              <a:rPr lang="en-US" err="1"/>
              <a:t>globals</a:t>
            </a:r>
            <a:r>
              <a:rPr lang="en-US"/>
              <a:t>?  Where are they (address / section)?</a:t>
            </a:r>
            <a:r>
              <a:rPr lang="en-US" baseline="0"/>
              <a:t>  … Then click.</a:t>
            </a:r>
          </a:p>
          <a:p>
            <a:endParaRPr lang="en-US" baseline="0"/>
          </a:p>
          <a:p>
            <a:r>
              <a:rPr lang="en-US" baseline="0"/>
              <a:t>PC32, PC relative to next RIP – 0x4 for the offset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49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1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Large heap in the high addresses (</a:t>
            </a:r>
            <a:r>
              <a:rPr lang="en-US" err="1"/>
              <a:t>mmap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607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9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sum.o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213/activities/linking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Linking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15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25,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1AA874-5F90-D180-6AD8-2C192D4A3DFD}"/>
              </a:ext>
            </a:extLst>
          </p:cNvPr>
          <p:cNvSpPr txBox="1"/>
          <p:nvPr/>
        </p:nvSpPr>
        <p:spPr>
          <a:xfrm>
            <a:off x="685800" y="4382815"/>
            <a:ext cx="461141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Dave Andersen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Zack Weinberg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 (15-513)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Varodayan (14-513)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Linkers Do? (cont’d)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2: Relocation</a:t>
            </a:r>
          </a:p>
          <a:p>
            <a:pPr lvl="1"/>
            <a:endParaRPr lang="en-US"/>
          </a:p>
          <a:p>
            <a:pPr lvl="1"/>
            <a:r>
              <a:rPr lang="en-US"/>
              <a:t>Merges separate code and data sections into single sections</a:t>
            </a:r>
          </a:p>
          <a:p>
            <a:pPr lvl="1"/>
            <a:endParaRPr lang="en-US"/>
          </a:p>
          <a:p>
            <a:pPr lvl="1"/>
            <a:r>
              <a:rPr lang="en-US"/>
              <a:t>Relocates symbols from their relative locations in the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files to their final absolute memory locations in the executable.</a:t>
            </a:r>
          </a:p>
          <a:p>
            <a:pPr lvl="1"/>
            <a:endParaRPr lang="en-US"/>
          </a:p>
          <a:p>
            <a:pPr lvl="1"/>
            <a:r>
              <a:rPr lang="en-US"/>
              <a:t>Updates all references to these symbols to reflect their new positions.</a:t>
            </a:r>
          </a:p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Kinds of Object Files (Modules)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Relocatable object file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/>
              <a:t>Each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 is produced from exactly one source (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c</a:t>
            </a:r>
            <a:r>
              <a:rPr lang="en-US"/>
              <a:t>) file</a:t>
            </a:r>
          </a:p>
          <a:p>
            <a:endParaRPr lang="en-US"/>
          </a:p>
          <a:p>
            <a:r>
              <a:rPr lang="en-US"/>
              <a:t>Executable object file 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copied directly into memory and then executed.</a:t>
            </a:r>
          </a:p>
          <a:p>
            <a:endParaRPr lang="en-US"/>
          </a:p>
          <a:p>
            <a:r>
              <a:rPr lang="en-US"/>
              <a:t>Shared object file (</a:t>
            </a:r>
            <a:r>
              <a:rPr lang="en-US">
                <a:latin typeface="Courier New"/>
                <a:cs typeface="Courier New"/>
              </a:rPr>
              <a:t>.so </a:t>
            </a:r>
            <a:r>
              <a:rPr lang="en-US"/>
              <a:t>file)</a:t>
            </a:r>
          </a:p>
          <a:p>
            <a:pPr lvl="1"/>
            <a:r>
              <a:rPr lang="en-US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/>
              <a:t>Called </a:t>
            </a:r>
            <a:r>
              <a:rPr lang="en-US" i="1"/>
              <a:t>Dynamic Link Libraries</a:t>
            </a:r>
            <a:r>
              <a:rPr lang="en-US"/>
              <a:t> (DLLs) by Windows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Executable and Linkable Format (ELF)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Standard binary format for object files</a:t>
            </a:r>
          </a:p>
          <a:p>
            <a:endParaRPr lang="en-US"/>
          </a:p>
          <a:p>
            <a:r>
              <a:rPr lang="en-US"/>
              <a:t>One unified format for </a:t>
            </a:r>
          </a:p>
          <a:p>
            <a:pPr lvl="1"/>
            <a:r>
              <a:rPr lang="en-US"/>
              <a:t>Relocatable object files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), </a:t>
            </a:r>
          </a:p>
          <a:p>
            <a:pPr lvl="1"/>
            <a:r>
              <a:rPr lang="en-US"/>
              <a:t>Executable object files 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)</a:t>
            </a:r>
          </a:p>
          <a:p>
            <a:pPr lvl="1"/>
            <a:r>
              <a:rPr lang="en-US"/>
              <a:t>Shared object files (</a:t>
            </a:r>
            <a:r>
              <a:rPr lang="en-US">
                <a:latin typeface="Courier New"/>
                <a:cs typeface="Courier New"/>
              </a:rPr>
              <a:t>.so</a:t>
            </a:r>
            <a:r>
              <a:rPr lang="en-US"/>
              <a:t>)</a:t>
            </a:r>
          </a:p>
          <a:p>
            <a:pPr lvl="1"/>
            <a:endParaRPr lang="en-US"/>
          </a:p>
          <a:p>
            <a:r>
              <a:rPr lang="en-US"/>
              <a:t>Generic name: ELF binaries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2286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62012"/>
            <a:ext cx="55768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Word size, byte ordering, file type (.o, exec, .so), machine type, etc.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rodata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Read only data: jump tables, string constants,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e.g.,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External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e.g</a:t>
            </a:r>
            <a:r>
              <a:rPr lang="en-GB" dirty="0"/>
              <a:t>, C functions and global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C00000"/>
                </a:solidFill>
              </a:rPr>
              <a:t>Local 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1: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16017" y="1217472"/>
            <a:ext cx="1102549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48201"/>
            <a:ext cx="1643599" cy="2018436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363907" y="4724400"/>
            <a:ext cx="1338828" cy="1642070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843015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2286000"/>
            <a:ext cx="1358064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incr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printf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Others?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Which </a:t>
            </a:r>
            <a:r>
              <a:rPr lang="en-US" sz="2800" dirty="0"/>
              <a:t>of the following names will be in the symbol table of </a:t>
            </a:r>
            <a:r>
              <a:rPr lang="en-US" sz="2800" dirty="0" err="1">
                <a:latin typeface="Courier"/>
                <a:cs typeface="Courier"/>
              </a:rPr>
              <a:t>symbols.o</a:t>
            </a:r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2362200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entury Gothic"/>
                <a:cs typeface="Century Gothic"/>
              </a:rPr>
              <a:t>symbols</a:t>
            </a:r>
            <a:r>
              <a:rPr lang="en-US" b="1" dirty="0" err="1">
                <a:latin typeface="Century Gothic"/>
                <a:cs typeface="Century Gothic"/>
              </a:rPr>
              <a:t>.c</a:t>
            </a:r>
            <a:r>
              <a:rPr lang="en-US" b="1" dirty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78" y="2928877"/>
            <a:ext cx="3631122" cy="3139321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 = 1;</a:t>
            </a:r>
          </a:p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static int </a:t>
            </a:r>
            <a:r>
              <a:rPr lang="en-US" sz="1800" dirty="0">
                <a:latin typeface="Courier"/>
                <a:cs typeface="Courier"/>
              </a:rPr>
              <a:t>foo(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a)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b = a +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b;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pPr algn="l"/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main(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argc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       char* </a:t>
            </a:r>
            <a:r>
              <a:rPr lang="en-US" sz="1800" dirty="0" err="1">
                <a:latin typeface="Courier"/>
                <a:cs typeface="Courier"/>
              </a:rPr>
              <a:t>argv</a:t>
            </a:r>
            <a:r>
              <a:rPr lang="en-US" sz="1800" dirty="0">
                <a:latin typeface="Courier"/>
                <a:cs typeface="Courier"/>
              </a:rPr>
              <a:t>[])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printf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"%d\n"</a:t>
            </a:r>
            <a:r>
              <a:rPr lang="en-US" sz="1800" dirty="0">
                <a:latin typeface="Courier"/>
                <a:cs typeface="Courier"/>
              </a:rPr>
              <a:t>, foo(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sz="1800" dirty="0">
                <a:latin typeface="Courier"/>
                <a:cs typeface="Courier"/>
              </a:rPr>
              <a:t>));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0;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03815" y="1828800"/>
            <a:ext cx="1315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286000"/>
            <a:ext cx="23622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incr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"%d\n"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50AD7-B84E-0246-B85D-2DB4820334B6}"/>
              </a:ext>
            </a:extLst>
          </p:cNvPr>
          <p:cNvSpPr txBox="1"/>
          <p:nvPr/>
        </p:nvSpPr>
        <p:spPr>
          <a:xfrm>
            <a:off x="4495800" y="5257800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Can find this with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alibri" pitchFamily="34" charset="0"/>
              </a:rPr>
              <a:t>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symbols.o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/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13" y="2574147"/>
            <a:ext cx="3328787" cy="4249498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15;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g()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19;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h()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Compiler allocates space in </a:t>
            </a:r>
            <a:r>
              <a:rPr lang="en-US" sz="2000">
                <a:latin typeface="Courier New"/>
                <a:cs typeface="Courier New"/>
              </a:rPr>
              <a:t>.data </a:t>
            </a:r>
            <a:r>
              <a:rPr lang="en-US" sz="2000">
                <a:latin typeface="Calibri" pitchFamily="34" charset="0"/>
              </a:rPr>
              <a:t>for each definition of </a:t>
            </a:r>
            <a:r>
              <a:rPr lang="en-US" sz="2000">
                <a:latin typeface="Courier New"/>
                <a:cs typeface="Courier New"/>
              </a:rPr>
              <a:t>x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Creates local symbols in the symbol table with unique names, e.g., </a:t>
            </a:r>
            <a:r>
              <a:rPr lang="en-US" sz="2000">
                <a:latin typeface="Courier New"/>
                <a:cs typeface="Courier New"/>
              </a:rPr>
              <a:t>x</a:t>
            </a:r>
            <a:r>
              <a:rPr lang="en-US" sz="2000">
                <a:latin typeface="Calibri" pitchFamily="34" charset="0"/>
              </a:rPr>
              <a:t>, </a:t>
            </a:r>
            <a:r>
              <a:rPr lang="en-US" sz="2000">
                <a:latin typeface="Courier New"/>
                <a:cs typeface="Courier New"/>
              </a:rPr>
              <a:t>x.1721</a:t>
            </a:r>
            <a:r>
              <a:rPr lang="en-US" sz="2000">
                <a:latin typeface="Calibri" pitchFamily="34" charset="0"/>
              </a:rPr>
              <a:t> and </a:t>
            </a:r>
            <a:r>
              <a:rPr lang="en-US" sz="2000">
                <a:latin typeface="Courier New"/>
                <a:cs typeface="Courier New"/>
              </a:rPr>
              <a:t>x.1724</a:t>
            </a:r>
            <a:r>
              <a:rPr lang="en-US" sz="2000">
                <a:latin typeface="Calibri" pitchFamily="34" charset="0"/>
              </a:rPr>
              <a:t>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21392" y="6478338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Or ones declared with specifier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extern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4BEC0-AC3A-4C70-B558-66F27FA3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896225" cy="762000"/>
          </a:xfrm>
        </p:spPr>
        <p:txBody>
          <a:bodyPr/>
          <a:lstStyle/>
          <a:p>
            <a:r>
              <a:rPr lang="en-US" dirty="0"/>
              <a:t>Malloc Lab and Code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10DB7-B0D9-44A4-A1FA-598665396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191125"/>
          </a:xfrm>
        </p:spPr>
        <p:txBody>
          <a:bodyPr/>
          <a:lstStyle/>
          <a:p>
            <a:r>
              <a:rPr lang="en-US" dirty="0"/>
              <a:t>Malloc Deadlines</a:t>
            </a:r>
          </a:p>
          <a:p>
            <a:pPr lvl="1"/>
            <a:r>
              <a:rPr lang="en-US" dirty="0"/>
              <a:t>Checkpoint due Tuesday November 1</a:t>
            </a:r>
          </a:p>
          <a:p>
            <a:pPr lvl="1"/>
            <a:r>
              <a:rPr lang="en-US" dirty="0"/>
              <a:t>Final Submission due Tuesday November 8</a:t>
            </a:r>
          </a:p>
          <a:p>
            <a:endParaRPr lang="en-US" dirty="0"/>
          </a:p>
          <a:p>
            <a:r>
              <a:rPr lang="en-US" dirty="0"/>
              <a:t>Malloc (Final) Bootcamp</a:t>
            </a:r>
          </a:p>
          <a:p>
            <a:pPr lvl="1"/>
            <a:r>
              <a:rPr lang="en-US" dirty="0"/>
              <a:t>Sunday October 30 at 5-8pm ET in Rashid Auditorium (GHC 4401)</a:t>
            </a:r>
          </a:p>
          <a:p>
            <a:pPr lvl="1"/>
            <a:r>
              <a:rPr lang="en-US" dirty="0"/>
              <a:t>Will be on zoom and recorded, but in-person will be better</a:t>
            </a:r>
          </a:p>
          <a:p>
            <a:pPr lvl="1"/>
            <a:r>
              <a:rPr lang="en-US" dirty="0"/>
              <a:t>Most helpful if you have finished the checkpoint (or are close)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Code Reviews</a:t>
            </a:r>
          </a:p>
          <a:p>
            <a:pPr lvl="1"/>
            <a:r>
              <a:rPr lang="en-US" dirty="0"/>
              <a:t>All labs from cache lab onwards will be code reviewed one-on-one</a:t>
            </a:r>
          </a:p>
          <a:p>
            <a:pPr lvl="1"/>
            <a:r>
              <a:rPr lang="en-US" dirty="0"/>
              <a:t>You must make an appointment with a TA for this part of the grade</a:t>
            </a:r>
          </a:p>
        </p:txBody>
      </p:sp>
    </p:spTree>
    <p:extLst>
      <p:ext uri="{BB962C8B-B14F-4D97-AF65-F5344CB8AC3E}">
        <p14:creationId xmlns:p14="http://schemas.microsoft.com/office/powerpoint/2010/main" val="161179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Each item can be defined only 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Otherwise: Linker error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2: Given a strong symbol and multiple weak symbols, choose the strong symbol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References to the weak symbol resolve to the strong symbol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3: If there are multiple weak symbols, pick an arbitrary one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Can override this with </a:t>
            </a:r>
            <a:r>
              <a:rPr lang="en-GB" b="1" err="1">
                <a:latin typeface="Courier New" pitchFamily="49" charset="0"/>
              </a:rPr>
              <a:t>gcc</a:t>
            </a:r>
            <a:r>
              <a:rPr lang="en-GB" b="1">
                <a:latin typeface="Courier New" pitchFamily="49" charset="0"/>
              </a:rPr>
              <a:t> –</a:t>
            </a:r>
            <a:r>
              <a:rPr lang="en-GB" b="1" err="1">
                <a:latin typeface="Courier New" pitchFamily="49" charset="0"/>
              </a:rPr>
              <a:t>fno</a:t>
            </a:r>
            <a:r>
              <a:rPr lang="en-GB" b="1">
                <a:latin typeface="Courier New" pitchFamily="49" charset="0"/>
              </a:rPr>
              <a:t>-common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>
              <a:latin typeface="Courier New" pitchFamily="49" charset="0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/>
              <a:t>Puzzles on the next slide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69663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anose="020F0502020204030204" pitchFamily="34" charset="0"/>
                <a:ea typeface="msgothic" charset="0"/>
                <a:cs typeface="Calibri" panose="020F0502020204030204" pitchFamily="34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4459467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Important: Linker does not do type checking.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724400" y="1951672"/>
            <a:ext cx="4267200" cy="28489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Mismatch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799"/>
            <a:ext cx="7896225" cy="1457325"/>
          </a:xfrm>
        </p:spPr>
        <p:txBody>
          <a:bodyPr/>
          <a:lstStyle/>
          <a:p>
            <a:r>
              <a:rPr lang="en-US" dirty="0"/>
              <a:t>Compiles without any errors or warnings</a:t>
            </a:r>
          </a:p>
          <a:p>
            <a:r>
              <a:rPr lang="en-US" dirty="0"/>
              <a:t>What gets printed?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2"/>
            <a:ext cx="4584700" cy="2871787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;  </a:t>
            </a:r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Weak symbol */</a:t>
            </a:r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5E34FF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"%</a:t>
            </a:r>
            <a:r>
              <a:rPr lang="en-US" sz="1800" dirty="0" err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ld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 x);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D03BFF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2"/>
            <a:ext cx="4267200" cy="14773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96001" y="4433473"/>
            <a:ext cx="2895600" cy="354906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variable.c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362200" y="4441590"/>
            <a:ext cx="226695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830"/>
          <a:stretch/>
        </p:blipFill>
        <p:spPr>
          <a:xfrm>
            <a:off x="3798110" y="5473204"/>
            <a:ext cx="3938833" cy="69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if you can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/>
              <a:t>if you can</a:t>
            </a:r>
          </a:p>
          <a:p>
            <a:pPr lvl="1"/>
            <a:r>
              <a:rPr lang="en-US" dirty="0"/>
              <a:t>Initialize if you define a global variable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if you reference an external global variable</a:t>
            </a:r>
          </a:p>
          <a:p>
            <a:pPr lvl="2"/>
            <a:r>
              <a:rPr lang="en-US" dirty="0"/>
              <a:t>Treated as weak symbol</a:t>
            </a:r>
          </a:p>
          <a:p>
            <a:pPr lvl="2"/>
            <a:r>
              <a:rPr lang="en-US" dirty="0"/>
              <a:t>But also causes linker error if not defined in some file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extern</a:t>
            </a:r>
            <a:r>
              <a:rPr lang="en-US" dirty="0"/>
              <a:t> in .h Files (#1)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1332636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792069"/>
            <a:ext cx="1976823" cy="646331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extern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g;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f();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stdio.h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global.h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 = 0;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argc</a:t>
            </a:r>
            <a:r>
              <a:rPr lang="en-US" sz="1800" dirty="0">
                <a:latin typeface="Courier New"/>
                <a:cs typeface="Courier New"/>
              </a:rPr>
              <a:t>, char </a:t>
            </a:r>
            <a:r>
              <a:rPr lang="en-US" sz="1800" dirty="0" err="1">
                <a:latin typeface="Courier New"/>
                <a:cs typeface="Courier New"/>
              </a:rPr>
              <a:t>argv</a:t>
            </a:r>
            <a:r>
              <a:rPr lang="en-US" sz="1800" dirty="0">
                <a:latin typeface="Courier New"/>
                <a:cs typeface="Courier New"/>
              </a:rPr>
              <a:t>[]) {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</p:spTree>
    <p:extLst>
      <p:ext uri="{BB962C8B-B14F-4D97-AF65-F5344CB8AC3E}">
        <p14:creationId xmlns:p14="http://schemas.microsoft.com/office/powerpoint/2010/main" val="296636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.h Files (#2)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3217547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ifdef</a:t>
            </a:r>
            <a:r>
              <a:rPr lang="en-US" sz="1800">
                <a:latin typeface="Courier New"/>
                <a:cs typeface="Courier New"/>
              </a:rPr>
              <a:t> INITIALIZE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 static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>
                <a:latin typeface="Courier New"/>
                <a:cs typeface="Courier New"/>
              </a:rPr>
              <a:t>#else</a:t>
            </a:r>
          </a:p>
          <a:p>
            <a:r>
              <a:rPr lang="en-US" sz="1800">
                <a:latin typeface="Courier New"/>
                <a:cs typeface="Courier New"/>
              </a:rPr>
              <a:t>  extern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g;</a:t>
            </a:r>
          </a:p>
          <a:p>
            <a:r>
              <a:rPr lang="en-US" sz="1800">
                <a:latin typeface="Courier New"/>
                <a:cs typeface="Courier New"/>
              </a:rPr>
              <a:t>  static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init = 0;</a:t>
            </a:r>
          </a:p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3139321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#define INITIALIZE</a:t>
            </a:r>
          </a:p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stdio.h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main(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 {</a:t>
            </a:r>
          </a:p>
          <a:p>
            <a:r>
              <a:rPr lang="en-US" sz="1800">
                <a:latin typeface="Courier New"/>
                <a:cs typeface="Courier New"/>
              </a:rPr>
              <a:t>  if (</a:t>
            </a:r>
            <a:r>
              <a:rPr lang="en-US" sz="1800" err="1">
                <a:latin typeface="Courier New"/>
                <a:cs typeface="Courier New"/>
              </a:rPr>
              <a:t>init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    // do something, e.g., g=31;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t = f();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printf</a:t>
            </a:r>
            <a:r>
              <a:rPr lang="en-US" sz="180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>
                <a:latin typeface="Courier New"/>
                <a:cs typeface="Courier New"/>
              </a:rPr>
              <a:t>  return 0;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077686" y="3940628"/>
            <a:ext cx="6882311" cy="838200"/>
            <a:chOff x="1077686" y="3940628"/>
            <a:chExt cx="6882311" cy="838200"/>
          </a:xfrm>
        </p:grpSpPr>
        <p:sp>
          <p:nvSpPr>
            <p:cNvPr id="2" name="Rectangle 1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g = 23;</a:t>
              </a:r>
            </a:p>
            <a:p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init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= 1;</a:t>
              </a:r>
            </a:p>
          </p:txBody>
        </p:sp>
        <p:cxnSp>
          <p:nvCxnSpPr>
            <p:cNvPr id="4" name="Straight Arrow Connector 3"/>
            <p:cNvCxnSpPr>
              <a:stCxn id="2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1223023" y="1393180"/>
            <a:ext cx="6882311" cy="838200"/>
            <a:chOff x="1077686" y="3940628"/>
            <a:chExt cx="6882311" cy="8382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>
                  <a:latin typeface="Courier New"/>
                  <a:cs typeface="Courier New"/>
                </a:rPr>
                <a:t>extern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g;</a:t>
              </a:r>
            </a:p>
            <a:p>
              <a:r>
                <a:rPr lang="en-US" sz="1800"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</a:t>
              </a:r>
              <a:r>
                <a:rPr lang="en-US" sz="1800" err="1">
                  <a:latin typeface="Courier New"/>
                  <a:cs typeface="Courier New"/>
                </a:rPr>
                <a:t>init</a:t>
              </a:r>
              <a:r>
                <a:rPr lang="en-US" sz="1800">
                  <a:latin typeface="Courier New"/>
                  <a:cs typeface="Courier New"/>
                </a:rPr>
                <a:t> = 0;</a:t>
              </a: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Example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4565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sum()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14400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0000000000000000 &lt;main&gt;: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0:   48 83 ec 08             sub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4:   be 02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>
                <a:solidFill>
                  <a:srgbClr val="000000"/>
                </a:solidFill>
                <a:latin typeface="Courier New"/>
                <a:cs typeface="Courier New"/>
              </a:rPr>
              <a:t>   9:   bf 00 00 00 00          mov    $0x0,%edi      </a:t>
            </a:r>
            <a:r>
              <a:rPr lang="sk-SK" sz="1600">
                <a:solidFill>
                  <a:srgbClr val="3366FF"/>
                </a:solidFill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a: R_X86_64_32 array    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endParaRPr lang="en-US" sz="160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e:   e8 00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 &lt;main+0x13&gt;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sum()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f: R_X86_64_PC32 sum-0x4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13:   48 83 c4 08             add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17:   c3            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2" y="1219200"/>
            <a:ext cx="4149198" cy="2310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316798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4004d0:       48 83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ec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08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4004d4:       be 02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4004d9: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bf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18 10 60 00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sk-SK" sz="1600" dirty="0">
                <a:solidFill>
                  <a:srgbClr val="7030A0"/>
                </a:solidFill>
                <a:latin typeface="Courier New"/>
                <a:cs typeface="Courier New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,%edi  </a:t>
            </a:r>
            <a:r>
              <a:rPr lang="sk-SK" sz="1600" dirty="0">
                <a:latin typeface="Courier New"/>
                <a:cs typeface="Courier New"/>
              </a:rPr>
              <a:t># %</a:t>
            </a:r>
            <a:r>
              <a:rPr lang="sk-SK" sz="1600" dirty="0" err="1">
                <a:latin typeface="Courier New"/>
                <a:cs typeface="Courier New"/>
              </a:rPr>
              <a:t>edi</a:t>
            </a:r>
            <a:r>
              <a:rPr lang="sk-SK" sz="1600" dirty="0">
                <a:latin typeface="Courier New"/>
                <a:cs typeface="Courier New"/>
              </a:rPr>
              <a:t> = &amp;</a:t>
            </a:r>
            <a:r>
              <a:rPr lang="sk-SK" sz="1600" dirty="0" err="1">
                <a:latin typeface="Courier New"/>
                <a:cs typeface="Courier New"/>
              </a:rPr>
              <a:t>array</a:t>
            </a:r>
            <a:endParaRPr lang="sk-SK" sz="1600" dirty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05 00 00 00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&lt;sum&gt;    # sum()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48 83 c4 08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4004e7:       c3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Courier New"/>
                <a:cs typeface="Courier New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b8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4004ed:       ba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4004f4:       48 63 ca            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movslq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rcx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eax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400501:       f3 c3                  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repz</a:t>
            </a:r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370" y="5943600"/>
            <a:ext cx="6226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>
                <a:latin typeface="Courier New"/>
                <a:cs typeface="Courier New"/>
              </a:rPr>
              <a:t>callq</a:t>
            </a:r>
            <a:r>
              <a:rPr lang="en-US" sz="2000">
                <a:latin typeface="Calibri" pitchFamily="34" charset="0"/>
              </a:rPr>
              <a:t> instruction uses PC-relative addressing for sum():  </a:t>
            </a:r>
          </a:p>
          <a:p>
            <a:r>
              <a:rPr lang="en-US" sz="2000">
                <a:solidFill>
                  <a:srgbClr val="FF0000"/>
                </a:solidFill>
                <a:latin typeface="Courier New"/>
                <a:cs typeface="Courier New"/>
              </a:rPr>
              <a:t>0x4004e8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3366FF"/>
                </a:solidFill>
                <a:latin typeface="Courier New"/>
                <a:cs typeface="Courier New"/>
              </a:rPr>
              <a:t>0x4004e3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CC99"/>
                </a:solidFill>
                <a:latin typeface="Courier New"/>
                <a:cs typeface="Courier New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Linking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Motivation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What it does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it works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Activity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E25E9-861D-F5E0-F8F5-871A0175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D7FB6-4A0B-AD54-497A-61F261C32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activity</a:t>
            </a:r>
          </a:p>
          <a:p>
            <a:pPr lvl="1"/>
            <a:r>
              <a:rPr lang="en-US" dirty="0"/>
              <a:t>Go to Canvas → Assignments </a:t>
            </a:r>
          </a:p>
          <a:p>
            <a:pPr lvl="1"/>
            <a:r>
              <a:rPr lang="en-US" dirty="0"/>
              <a:t>Or here is a direct link: </a:t>
            </a:r>
            <a:r>
              <a:rPr lang="en-US" dirty="0">
                <a:hlinkClick r:id="rId2"/>
              </a:rPr>
              <a:t>https://www.cs.cmu.edu/~213/activities/linking.pdf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Form groups of 2</a:t>
            </a:r>
          </a:p>
          <a:p>
            <a:pPr lvl="1"/>
            <a:r>
              <a:rPr lang="en-US" dirty="0"/>
              <a:t>One person runs the activity on a shark machine</a:t>
            </a:r>
          </a:p>
          <a:p>
            <a:pPr lvl="1"/>
            <a:r>
              <a:rPr lang="en-US" dirty="0"/>
              <a:t>The other person fills in the answers</a:t>
            </a:r>
          </a:p>
          <a:p>
            <a:pPr lvl="1"/>
            <a:endParaRPr lang="en-US" dirty="0"/>
          </a:p>
          <a:p>
            <a:r>
              <a:rPr lang="en-US" dirty="0"/>
              <a:t>Submit on Canvas by 11:59pm ET today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68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Usually: Just happens, no big deal</a:t>
            </a:r>
          </a:p>
          <a:p>
            <a:r>
              <a:rPr lang="en-US" dirty="0"/>
              <a:t>Sometimes: </a:t>
            </a:r>
            <a:r>
              <a:rPr lang="en-US"/>
              <a:t>Strange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 err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    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>
                <a:latin typeface="Calibri"/>
                <a:cs typeface="Calibri"/>
              </a:rPr>
              <a:t>Programs are translated and linked using a </a:t>
            </a:r>
            <a:r>
              <a:rPr lang="en-US" sz="2000" i="1">
                <a:latin typeface="Calibri"/>
                <a:cs typeface="Calibri"/>
              </a:rPr>
              <a:t>compiler driver</a:t>
            </a:r>
            <a:r>
              <a:rPr lang="en-US" sz="200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 err="1">
                <a:latin typeface="Courier New" charset="0"/>
              </a:rPr>
              <a:t>gcc</a:t>
            </a:r>
            <a:r>
              <a:rPr lang="en-US" sz="1800" i="1">
                <a:latin typeface="Courier New" charset="0"/>
              </a:rPr>
              <a:t> -</a:t>
            </a:r>
            <a:r>
              <a:rPr lang="en-US" sz="1800" i="1" err="1">
                <a:latin typeface="Courier New" charset="0"/>
              </a:rPr>
              <a:t>Og</a:t>
            </a:r>
            <a:r>
              <a:rPr lang="en-US" sz="1800" i="1">
                <a:latin typeface="Courier New" charset="0"/>
              </a:rPr>
              <a:t> -o </a:t>
            </a:r>
            <a:r>
              <a:rPr lang="en-US" sz="1800" i="1" err="1">
                <a:latin typeface="Courier New" charset="0"/>
              </a:rPr>
              <a:t>prog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main.c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sum.c</a:t>
            </a:r>
            <a:endParaRPr lang="en-US" sz="1800" i="1">
              <a:latin typeface="Courier New" charset="0"/>
            </a:endParaRP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>
                <a:latin typeface="Courier New" charset="0"/>
              </a:rPr>
              <a:t>./</a:t>
            </a:r>
            <a:r>
              <a:rPr lang="en-US" sz="1800" i="1" err="1">
                <a:latin typeface="Courier New" charset="0"/>
              </a:rPr>
              <a:t>prog</a:t>
            </a:r>
            <a:endParaRPr lang="en-US" sz="1800" i="1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main.c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sum.c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err="1">
                <a:latin typeface="Courier New"/>
                <a:cs typeface="Courier New"/>
              </a:rPr>
              <a:t>sum.o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prog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1: Modularity</a:t>
            </a:r>
          </a:p>
          <a:p>
            <a:endParaRPr lang="en-US" dirty="0"/>
          </a:p>
          <a:p>
            <a:pPr lvl="1"/>
            <a:r>
              <a:rPr lang="en-US" dirty="0"/>
              <a:t>Program can be written as a collection of smaller source files, rather than one monolithic mass.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build libraries of common functions</a:t>
            </a:r>
          </a:p>
          <a:p>
            <a:pPr lvl="2"/>
            <a:r>
              <a:rPr lang="en-US" dirty="0"/>
              <a:t>e.g., Math library, standard C library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(cont)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2: Efficiency</a:t>
            </a:r>
          </a:p>
          <a:p>
            <a:pPr lvl="1"/>
            <a:r>
              <a:rPr lang="en-US" dirty="0"/>
              <a:t>Time: Separate compilation</a:t>
            </a:r>
          </a:p>
          <a:p>
            <a:pPr lvl="2"/>
            <a:r>
              <a:rPr lang="en-US" dirty="0"/>
              <a:t>Change one source file, compile, and then relink.</a:t>
            </a:r>
          </a:p>
          <a:p>
            <a:pPr lvl="2"/>
            <a:r>
              <a:rPr lang="en-US" dirty="0"/>
              <a:t>No need to recompile other source files.</a:t>
            </a:r>
          </a:p>
          <a:p>
            <a:pPr lvl="2"/>
            <a:r>
              <a:rPr lang="en-US" dirty="0"/>
              <a:t>Can compile multiple files concurrently.</a:t>
            </a:r>
          </a:p>
          <a:p>
            <a:pPr lvl="1"/>
            <a:r>
              <a:rPr lang="en-US" dirty="0"/>
              <a:t>Space: Libraries </a:t>
            </a:r>
          </a:p>
          <a:p>
            <a:pPr lvl="2"/>
            <a:r>
              <a:rPr lang="en-US" dirty="0"/>
              <a:t>Common functions can be aggregated into a single file...</a:t>
            </a:r>
          </a:p>
          <a:p>
            <a:pPr lvl="2"/>
            <a:r>
              <a:rPr lang="en-US" b="1" dirty="0"/>
              <a:t>Option 1: </a:t>
            </a:r>
            <a:r>
              <a:rPr lang="en-US" b="1" i="1" dirty="0"/>
              <a:t>Static Linking</a:t>
            </a:r>
          </a:p>
          <a:p>
            <a:pPr lvl="3"/>
            <a:r>
              <a:rPr lang="en-US" dirty="0"/>
              <a:t>Executable files and running memory images contain only the library code they actually use</a:t>
            </a:r>
          </a:p>
          <a:p>
            <a:pPr lvl="2"/>
            <a:r>
              <a:rPr lang="en-US" b="1" dirty="0"/>
              <a:t>Option 2: </a:t>
            </a:r>
            <a:r>
              <a:rPr lang="en-US" b="1" i="1" dirty="0"/>
              <a:t>Dynamic linking</a:t>
            </a:r>
          </a:p>
          <a:p>
            <a:pPr lvl="3"/>
            <a:r>
              <a:rPr lang="en-US" dirty="0"/>
              <a:t>Executable files contain no library code</a:t>
            </a:r>
          </a:p>
          <a:p>
            <a:pPr lvl="3"/>
            <a:r>
              <a:rPr lang="en-US" dirty="0"/>
              <a:t>During execution, single copy of library code can be shared across all executing processes</a:t>
            </a: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/>
              <a:t>Step 1: Symbol resolution</a:t>
            </a:r>
          </a:p>
          <a:p>
            <a:pPr lvl="1"/>
            <a:endParaRPr lang="en-US"/>
          </a:p>
          <a:p>
            <a:pPr lvl="1"/>
            <a:r>
              <a:rPr lang="en-US"/>
              <a:t>Programs define and reference </a:t>
            </a:r>
            <a:r>
              <a:rPr lang="en-US" i="1"/>
              <a:t>symbols</a:t>
            </a:r>
            <a:r>
              <a:rPr lang="en-US"/>
              <a:t> (global variables and functions):</a:t>
            </a:r>
          </a:p>
          <a:p>
            <a:pPr lvl="2"/>
            <a:r>
              <a:rPr lang="en-US" sz="1800" b="1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>
                <a:latin typeface="Courier New" charset="0"/>
              </a:rPr>
              <a:t>swap();           /* reference symbol swap */</a:t>
            </a:r>
          </a:p>
          <a:p>
            <a:pPr lvl="2"/>
            <a:r>
              <a:rPr lang="en-US" sz="1800" b="1" err="1">
                <a:latin typeface="Courier New" charset="0"/>
              </a:rPr>
              <a:t>int</a:t>
            </a:r>
            <a:r>
              <a:rPr lang="en-US" sz="1800" b="1">
                <a:latin typeface="Courier New" charset="0"/>
              </a:rPr>
              <a:t> *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 = &amp;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;     /* define symbol 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, reference 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 */</a:t>
            </a:r>
            <a:endParaRPr lang="en-US" sz="1800" b="1"/>
          </a:p>
          <a:p>
            <a:pPr lvl="1"/>
            <a:endParaRPr lang="en-US"/>
          </a:p>
          <a:p>
            <a:pPr lvl="1"/>
            <a:r>
              <a:rPr lang="en-US"/>
              <a:t>Symbol definitions are stored in object file (by assembler) in </a:t>
            </a:r>
            <a:r>
              <a:rPr lang="en-US" i="1"/>
              <a:t>symbol table</a:t>
            </a:r>
            <a:r>
              <a:rPr lang="en-US"/>
              <a:t>.</a:t>
            </a:r>
          </a:p>
          <a:p>
            <a:pPr lvl="2"/>
            <a:r>
              <a:rPr lang="en-US"/>
              <a:t>Symbol table is an array of entries</a:t>
            </a:r>
            <a:endParaRPr lang="en-US">
              <a:latin typeface="Courier New"/>
              <a:cs typeface="Courier New"/>
            </a:endParaRPr>
          </a:p>
          <a:p>
            <a:pPr lvl="2"/>
            <a:r>
              <a:rPr lang="en-US"/>
              <a:t>Each entry includes name, size, and location of symbol.</a:t>
            </a:r>
          </a:p>
          <a:p>
            <a:pPr lvl="1"/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During symbol resolution step, the linker associates each symbol reference with exactly one symbol definition.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in 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sum(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*a,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n);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hu-HU" sz="1800">
                <a:latin typeface="Courier New"/>
                <a:cs typeface="Courier New"/>
              </a:rPr>
              <a:t>int </a:t>
            </a:r>
            <a:r>
              <a:rPr lang="hu-HU" sz="1800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latin typeface="Courier New"/>
                <a:cs typeface="Courier New"/>
              </a:rPr>
              <a:t>    </a:t>
            </a:r>
            <a:r>
              <a:rPr lang="fr-FR" sz="1800" err="1">
                <a:latin typeface="Courier New"/>
                <a:cs typeface="Courier New"/>
              </a:rPr>
              <a:t>int</a:t>
            </a:r>
            <a:r>
              <a:rPr lang="fr-FR" sz="1800">
                <a:latin typeface="Courier New"/>
                <a:cs typeface="Courier New"/>
              </a:rPr>
              <a:t> val = </a:t>
            </a:r>
            <a:r>
              <a:rPr lang="fr-FR" sz="1800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latin typeface="Courier New"/>
                <a:cs typeface="Courier New"/>
              </a:rPr>
              <a:t>(</a:t>
            </a:r>
            <a:r>
              <a:rPr lang="fr-FR" sz="1800" err="1">
                <a:latin typeface="Courier New"/>
                <a:cs typeface="Courier New"/>
              </a:rPr>
              <a:t>array</a:t>
            </a:r>
            <a:r>
              <a:rPr lang="fr-FR" sz="1800"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latin typeface="Courier New"/>
                <a:cs typeface="Courier New"/>
              </a:rPr>
              <a:t>    return val;</a:t>
            </a:r>
          </a:p>
          <a:p>
            <a:r>
              <a:rPr lang="fr-FR" sz="1800">
                <a:latin typeface="Courier New"/>
                <a:cs typeface="Courier New"/>
              </a:rPr>
              <a:t>}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85800" y="25146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3497" y="30480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81600" y="1924613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30436" y="35814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1401248" y="1600200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1388945" y="1600200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4495800" y="160020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52169" y="1233496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Definitions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88908" y="496632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Reference</a:t>
            </a: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2645884" y="3906604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28804</TotalTime>
  <Words>3179</Words>
  <Application>Microsoft Office PowerPoint</Application>
  <PresentationFormat>On-screen Show (4:3)</PresentationFormat>
  <Paragraphs>636</Paragraphs>
  <Slides>32</Slides>
  <Notes>30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Arial</vt:lpstr>
      <vt:lpstr>Arial Narrow</vt:lpstr>
      <vt:lpstr>Calibri</vt:lpstr>
      <vt:lpstr>Century Gothic</vt:lpstr>
      <vt:lpstr>Courier</vt:lpstr>
      <vt:lpstr>Courier New</vt:lpstr>
      <vt:lpstr>Noto Sans Symbols</vt:lpstr>
      <vt:lpstr>Times New Roman</vt:lpstr>
      <vt:lpstr>Wingdings</vt:lpstr>
      <vt:lpstr>Wingdings 2</vt:lpstr>
      <vt:lpstr>template2007</vt:lpstr>
      <vt:lpstr>Linking  15-213/14-513/15-513: Introduction to Computer Systems 15th Lecture, October 25, 2022</vt:lpstr>
      <vt:lpstr>Malloc Lab and Code Reviews</vt:lpstr>
      <vt:lpstr>Today</vt:lpstr>
      <vt:lpstr>Example C Program</vt:lpstr>
      <vt:lpstr>Linking</vt:lpstr>
      <vt:lpstr>Why Linkers?</vt:lpstr>
      <vt:lpstr>Why Linkers? (cont)</vt:lpstr>
      <vt:lpstr>What Do Linkers Do?</vt:lpstr>
      <vt:lpstr>Symbols in Example C Program</vt:lpstr>
      <vt:lpstr>What Do Linkers Do? (cont’d)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Symbol Identification</vt:lpstr>
      <vt:lpstr>Local Symbols</vt:lpstr>
      <vt:lpstr>How Linker Resolves Duplicate Symbol Definitions</vt:lpstr>
      <vt:lpstr>Linker’s Symbol Rules</vt:lpstr>
      <vt:lpstr>Linker Puzzles</vt:lpstr>
      <vt:lpstr>Type Mismatch Example</vt:lpstr>
      <vt:lpstr>Global Variables</vt:lpstr>
      <vt:lpstr>Use of extern in .h Files (#1)</vt:lpstr>
      <vt:lpstr>Use of .h Files (#2)</vt:lpstr>
      <vt:lpstr>Linking Example</vt:lpstr>
      <vt:lpstr>Step 2: Relocation</vt:lpstr>
      <vt:lpstr>Relocation Entries</vt:lpstr>
      <vt:lpstr>Relocated .text section</vt:lpstr>
      <vt:lpstr>Loading Executable Object Files</vt:lpstr>
      <vt:lpstr>Activity</vt:lpstr>
      <vt:lpstr>Linking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694</cp:revision>
  <cp:lastPrinted>2017-10-10T16:05:23Z</cp:lastPrinted>
  <dcterms:created xsi:type="dcterms:W3CDTF">2012-10-04T19:17:13Z</dcterms:created>
  <dcterms:modified xsi:type="dcterms:W3CDTF">2022-10-25T05:01:40Z</dcterms:modified>
</cp:coreProperties>
</file>