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542" r:id="rId2"/>
    <p:sldId id="543" r:id="rId3"/>
    <p:sldId id="544" r:id="rId4"/>
    <p:sldId id="545" r:id="rId5"/>
    <p:sldId id="295" r:id="rId6"/>
    <p:sldId id="296" r:id="rId7"/>
    <p:sldId id="547" r:id="rId8"/>
    <p:sldId id="289" r:id="rId9"/>
    <p:sldId id="290" r:id="rId10"/>
    <p:sldId id="291" r:id="rId11"/>
    <p:sldId id="292" r:id="rId12"/>
    <p:sldId id="548" r:id="rId13"/>
    <p:sldId id="1438" r:id="rId14"/>
    <p:sldId id="1440" r:id="rId15"/>
    <p:sldId id="1439" r:id="rId16"/>
    <p:sldId id="1441" r:id="rId17"/>
    <p:sldId id="1467" r:id="rId18"/>
    <p:sldId id="1400" r:id="rId19"/>
    <p:sldId id="1401" r:id="rId20"/>
    <p:sldId id="1452" r:id="rId21"/>
    <p:sldId id="1453" r:id="rId22"/>
    <p:sldId id="1404" r:id="rId23"/>
    <p:sldId id="1396" r:id="rId24"/>
    <p:sldId id="1468" r:id="rId25"/>
    <p:sldId id="1469" r:id="rId26"/>
    <p:sldId id="275" r:id="rId27"/>
    <p:sldId id="1470" r:id="rId28"/>
    <p:sldId id="1434" r:id="rId29"/>
    <p:sldId id="1471" r:id="rId30"/>
    <p:sldId id="1472" r:id="rId31"/>
    <p:sldId id="1473" r:id="rId32"/>
    <p:sldId id="1474" r:id="rId33"/>
    <p:sldId id="1475" r:id="rId34"/>
  </p:sldIdLst>
  <p:sldSz cx="9144000" cy="6858000" type="screen4x3"/>
  <p:notesSz cx="7302500" cy="9586913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pos="39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ACACEA"/>
    <a:srgbClr val="F1C7C7"/>
    <a:srgbClr val="DEDFF5"/>
    <a:srgbClr val="D5F1CF"/>
    <a:srgbClr val="EBEBEB"/>
    <a:srgbClr val="F6D2D2"/>
    <a:srgbClr val="F5F5F5"/>
    <a:srgbClr val="FFFFFF"/>
    <a:srgbClr val="DBF2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6" autoAdjust="0"/>
    <p:restoredTop sz="91618" autoAdjust="0"/>
  </p:normalViewPr>
  <p:slideViewPr>
    <p:cSldViewPr snapToObjects="1">
      <p:cViewPr varScale="1">
        <p:scale>
          <a:sx n="100" d="100"/>
          <a:sy n="100" d="100"/>
        </p:scale>
        <p:origin x="1710" y="45"/>
      </p:cViewPr>
      <p:guideLst>
        <p:guide orient="horz" pos="1296"/>
        <p:guide pos="3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64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85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Reference bit – used in LRU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347244" y="725326"/>
            <a:ext cx="4609703" cy="35828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667" y="4553434"/>
            <a:ext cx="5355167" cy="431691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Shape 862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63" name="Shape 863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4" name="Shape 864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Shape 1427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28" name="Shape 1428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9" name="Shape 1429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Shape 1489"/>
          <p:cNvSpPr txBox="1"/>
          <p:nvPr/>
        </p:nvSpPr>
        <p:spPr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4900" tIns="47450" rIns="94900" bIns="474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90" name="Shape 1490"/>
          <p:cNvSpPr txBox="1">
            <a:spLocks noGrp="1"/>
          </p:cNvSpPr>
          <p:nvPr>
            <p:ph type="body" idx="1"/>
          </p:nvPr>
        </p:nvSpPr>
        <p:spPr>
          <a:xfrm>
            <a:off x="972560" y="4554112"/>
            <a:ext cx="5357380" cy="4316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1" name="Shape 1491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9" name="Shape 1489"/>
          <p:cNvSpPr txBox="1"/>
          <p:nvPr/>
        </p:nvSpPr>
        <p:spPr>
          <a:xfrm>
            <a:off x="1264660" y="726233"/>
            <a:ext cx="4774840" cy="358197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4900" tIns="47450" rIns="94900" bIns="474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90" name="Shape 1490"/>
          <p:cNvSpPr txBox="1">
            <a:spLocks noGrp="1"/>
          </p:cNvSpPr>
          <p:nvPr>
            <p:ph type="body" idx="1"/>
          </p:nvPr>
        </p:nvSpPr>
        <p:spPr>
          <a:xfrm>
            <a:off x="972560" y="4554112"/>
            <a:ext cx="5357380" cy="43164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1" name="Shape 1491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8097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Shape 1234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35" name="Shape 1235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6" name="Shape 1236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Shape 1241"/>
          <p:cNvSpPr txBox="1">
            <a:spLocks noGrp="1"/>
          </p:cNvSpPr>
          <p:nvPr>
            <p:ph type="body" idx="1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2" name="Shape 1242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8" name="Shape 1298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299" name="Shape 1299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0" name="Shape 1300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" name="Shape 1331"/>
          <p:cNvSpPr txBox="1"/>
          <p:nvPr/>
        </p:nvSpPr>
        <p:spPr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275" tIns="45625" rIns="91275" bIns="456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32" name="Shape 1332"/>
          <p:cNvSpPr txBox="1">
            <a:spLocks noGrp="1"/>
          </p:cNvSpPr>
          <p:nvPr>
            <p:ph type="body" idx="1"/>
          </p:nvPr>
        </p:nvSpPr>
        <p:spPr>
          <a:xfrm>
            <a:off x="973033" y="4554101"/>
            <a:ext cx="5356434" cy="4316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3" name="Shape 133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876800" cy="36576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64626" y="725993"/>
            <a:ext cx="4774834" cy="35824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4101"/>
            <a:ext cx="5356434" cy="431633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Virtual Memory: Details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 </a:t>
            </a:r>
            <a:br>
              <a:rPr lang="en-US" sz="2000" b="0" dirty="0"/>
            </a:b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r>
            <a:r>
              <a:rPr lang="en-GB" sz="20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Lecture, </a:t>
            </a:r>
            <a:r>
              <a:rPr lang="en-GB" sz="2000" b="0" dirty="0"/>
              <a:t>November 1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2022</a:t>
            </a:r>
            <a:endParaRPr lang="en-US" sz="2000" b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BC297C-DFF1-6A0E-3642-8720A40D5ECC}"/>
              </a:ext>
            </a:extLst>
          </p:cNvPr>
          <p:cNvSpPr txBox="1"/>
          <p:nvPr/>
        </p:nvSpPr>
        <p:spPr>
          <a:xfrm>
            <a:off x="685800" y="4382815"/>
            <a:ext cx="4611414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Dave Andersen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Zack Weinberg (15-213)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 (15-513)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David Varodayan (14-513)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2" name="Shape 1302"/>
          <p:cNvSpPr/>
          <p:nvPr/>
        </p:nvSpPr>
        <p:spPr>
          <a:xfrm>
            <a:off x="1384985" y="1752600"/>
            <a:ext cx="3749615" cy="269524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03" name="Shape 1303"/>
          <p:cNvSpPr txBox="1">
            <a:spLocks noGrp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 Hit</a:t>
            </a:r>
            <a:endParaRPr/>
          </a:p>
        </p:txBody>
      </p:sp>
      <p:sp>
        <p:nvSpPr>
          <p:cNvPr id="1304" name="Shape 1304"/>
          <p:cNvSpPr/>
          <p:nvPr/>
        </p:nvSpPr>
        <p:spPr>
          <a:xfrm>
            <a:off x="3963987" y="3007259"/>
            <a:ext cx="1066800" cy="1237384"/>
          </a:xfrm>
          <a:prstGeom prst="rect">
            <a:avLst/>
          </a:prstGeom>
          <a:solidFill>
            <a:srgbClr val="DBF2DA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</a:t>
            </a:r>
            <a:endParaRPr/>
          </a:p>
        </p:txBody>
      </p:sp>
      <p:sp>
        <p:nvSpPr>
          <p:cNvPr id="1305" name="Shape 1305"/>
          <p:cNvSpPr/>
          <p:nvPr/>
        </p:nvSpPr>
        <p:spPr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</p:txBody>
      </p:sp>
      <p:sp>
        <p:nvSpPr>
          <p:cNvPr id="1306" name="Shape 1306"/>
          <p:cNvSpPr/>
          <p:nvPr/>
        </p:nvSpPr>
        <p:spPr>
          <a:xfrm>
            <a:off x="1525587" y="3359738"/>
            <a:ext cx="1066800" cy="533400"/>
          </a:xfrm>
          <a:prstGeom prst="rect">
            <a:avLst/>
          </a:prstGeom>
          <a:solidFill>
            <a:srgbClr val="F6D2D2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/>
          </a:p>
        </p:txBody>
      </p:sp>
      <p:sp>
        <p:nvSpPr>
          <p:cNvPr id="1307" name="Shape 1307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CPU Chip</a:t>
            </a:r>
            <a:endParaRPr/>
          </a:p>
        </p:txBody>
      </p:sp>
      <p:grpSp>
        <p:nvGrpSpPr>
          <p:cNvPr id="1308" name="Shape 1308"/>
          <p:cNvGrpSpPr/>
          <p:nvPr/>
        </p:nvGrpSpPr>
        <p:grpSpPr>
          <a:xfrm>
            <a:off x="2592387" y="3119439"/>
            <a:ext cx="1370100" cy="541005"/>
            <a:chOff x="2592387" y="3119439"/>
            <a:chExt cx="1370100" cy="541005"/>
          </a:xfrm>
        </p:grpSpPr>
        <p:cxnSp>
          <p:nvCxnSpPr>
            <p:cNvPr id="1309" name="Shape 1309"/>
            <p:cNvCxnSpPr>
              <a:stCxn id="1306" idx="3"/>
            </p:cNvCxnSpPr>
            <p:nvPr/>
          </p:nvCxnSpPr>
          <p:spPr>
            <a:xfrm rot="10800000" flipH="1">
              <a:off x="2592387" y="3621938"/>
              <a:ext cx="1370100" cy="45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10" name="Shape 1310"/>
            <p:cNvSpPr txBox="1"/>
            <p:nvPr/>
          </p:nvSpPr>
          <p:spPr>
            <a:xfrm>
              <a:off x="3049587" y="3354782"/>
              <a:ext cx="387007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VA</a:t>
              </a:r>
              <a:endParaRPr/>
            </a:p>
          </p:txBody>
        </p:sp>
        <p:sp>
          <p:nvSpPr>
            <p:cNvPr id="1311" name="Shape 1311"/>
            <p:cNvSpPr/>
            <p:nvPr/>
          </p:nvSpPr>
          <p:spPr>
            <a:xfrm>
              <a:off x="3107266" y="3119439"/>
              <a:ext cx="274637" cy="274638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</p:grpSp>
      <p:grpSp>
        <p:nvGrpSpPr>
          <p:cNvPr id="1312" name="Shape 1312"/>
          <p:cNvGrpSpPr/>
          <p:nvPr/>
        </p:nvGrpSpPr>
        <p:grpSpPr>
          <a:xfrm>
            <a:off x="5030787" y="3352800"/>
            <a:ext cx="1522413" cy="594390"/>
            <a:chOff x="5030787" y="3352800"/>
            <a:chExt cx="1522413" cy="594390"/>
          </a:xfrm>
        </p:grpSpPr>
        <p:sp>
          <p:nvSpPr>
            <p:cNvPr id="1313" name="Shape 1313"/>
            <p:cNvSpPr txBox="1"/>
            <p:nvPr/>
          </p:nvSpPr>
          <p:spPr>
            <a:xfrm>
              <a:off x="5606298" y="3352800"/>
              <a:ext cx="374759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</a:t>
              </a:r>
              <a:endParaRPr/>
            </a:p>
          </p:txBody>
        </p:sp>
        <p:cxnSp>
          <p:nvCxnSpPr>
            <p:cNvPr id="1314" name="Shape 1314"/>
            <p:cNvCxnSpPr/>
            <p:nvPr/>
          </p:nvCxnSpPr>
          <p:spPr>
            <a:xfrm rot="10800000" flipH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15" name="Shape 1315"/>
            <p:cNvSpPr/>
            <p:nvPr/>
          </p:nvSpPr>
          <p:spPr>
            <a:xfrm>
              <a:off x="5656358" y="3672552"/>
              <a:ext cx="274638" cy="274638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</a:t>
              </a:r>
              <a:endParaRPr/>
            </a:p>
          </p:txBody>
        </p:sp>
      </p:grpSp>
      <p:grpSp>
        <p:nvGrpSpPr>
          <p:cNvPr id="1316" name="Shape 1316"/>
          <p:cNvGrpSpPr/>
          <p:nvPr/>
        </p:nvGrpSpPr>
        <p:grpSpPr>
          <a:xfrm>
            <a:off x="2058987" y="3893138"/>
            <a:ext cx="4494300" cy="1444568"/>
            <a:chOff x="2058987" y="3893138"/>
            <a:chExt cx="4494300" cy="1444568"/>
          </a:xfrm>
        </p:grpSpPr>
        <p:sp>
          <p:nvSpPr>
            <p:cNvPr id="1317" name="Shape 1317"/>
            <p:cNvSpPr txBox="1"/>
            <p:nvPr/>
          </p:nvSpPr>
          <p:spPr>
            <a:xfrm>
              <a:off x="3887787" y="4778043"/>
              <a:ext cx="531020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/>
            </a:p>
          </p:txBody>
        </p:sp>
        <p:cxnSp>
          <p:nvCxnSpPr>
            <p:cNvPr id="1318" name="Shape 1318"/>
            <p:cNvCxnSpPr>
              <a:endCxn id="1306" idx="2"/>
            </p:cNvCxnSpPr>
            <p:nvPr/>
          </p:nvCxnSpPr>
          <p:spPr>
            <a:xfrm rot="10800000">
              <a:off x="2058987" y="3893138"/>
              <a:ext cx="4494300" cy="885000"/>
            </a:xfrm>
            <a:prstGeom prst="bentConnector2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19" name="Shape 1319"/>
            <p:cNvSpPr/>
            <p:nvPr/>
          </p:nvSpPr>
          <p:spPr>
            <a:xfrm>
              <a:off x="4021666" y="5063069"/>
              <a:ext cx="274638" cy="274637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</p:grpSp>
      <p:sp>
        <p:nvSpPr>
          <p:cNvPr id="1320" name="Shape 1320"/>
          <p:cNvSpPr txBox="1"/>
          <p:nvPr/>
        </p:nvSpPr>
        <p:spPr>
          <a:xfrm>
            <a:off x="506411" y="5822950"/>
            <a:ext cx="7189789" cy="577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TLB hit eliminates memory accesses to the pag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table</a:t>
            </a:r>
            <a:endParaRPr dirty="0"/>
          </a:p>
        </p:txBody>
      </p:sp>
      <p:sp>
        <p:nvSpPr>
          <p:cNvPr id="1321" name="Shape 1321"/>
          <p:cNvSpPr/>
          <p:nvPr/>
        </p:nvSpPr>
        <p:spPr>
          <a:xfrm>
            <a:off x="3962400" y="1905000"/>
            <a:ext cx="1066800" cy="381000"/>
          </a:xfrm>
          <a:prstGeom prst="rect">
            <a:avLst/>
          </a:prstGeom>
          <a:solidFill>
            <a:srgbClr val="D5D5F4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</a:t>
            </a:r>
            <a:endParaRPr/>
          </a:p>
        </p:txBody>
      </p:sp>
      <p:grpSp>
        <p:nvGrpSpPr>
          <p:cNvPr id="1322" name="Shape 1322"/>
          <p:cNvGrpSpPr/>
          <p:nvPr/>
        </p:nvGrpSpPr>
        <p:grpSpPr>
          <a:xfrm>
            <a:off x="3928532" y="2286000"/>
            <a:ext cx="502358" cy="721259"/>
            <a:chOff x="3928532" y="2286000"/>
            <a:chExt cx="502358" cy="721259"/>
          </a:xfrm>
        </p:grpSpPr>
        <p:sp>
          <p:nvSpPr>
            <p:cNvPr id="1323" name="Shape 1323"/>
            <p:cNvSpPr/>
            <p:nvPr/>
          </p:nvSpPr>
          <p:spPr>
            <a:xfrm>
              <a:off x="4038600" y="2362200"/>
              <a:ext cx="274638" cy="274638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1324" name="Shape 1324"/>
            <p:cNvCxnSpPr/>
            <p:nvPr/>
          </p:nvCxnSpPr>
          <p:spPr>
            <a:xfrm rot="5400000" flipH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25" name="Shape 1325"/>
            <p:cNvSpPr txBox="1"/>
            <p:nvPr/>
          </p:nvSpPr>
          <p:spPr>
            <a:xfrm>
              <a:off x="3928532" y="2667000"/>
              <a:ext cx="502358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VPN</a:t>
              </a:r>
              <a:endParaRPr/>
            </a:p>
          </p:txBody>
        </p:sp>
      </p:grpSp>
      <p:grpSp>
        <p:nvGrpSpPr>
          <p:cNvPr id="1326" name="Shape 1326"/>
          <p:cNvGrpSpPr/>
          <p:nvPr/>
        </p:nvGrpSpPr>
        <p:grpSpPr>
          <a:xfrm>
            <a:off x="4646613" y="2286000"/>
            <a:ext cx="455342" cy="721259"/>
            <a:chOff x="4646613" y="2286000"/>
            <a:chExt cx="455342" cy="721259"/>
          </a:xfrm>
        </p:grpSpPr>
        <p:sp>
          <p:nvSpPr>
            <p:cNvPr id="1327" name="Shape 1327"/>
            <p:cNvSpPr txBox="1"/>
            <p:nvPr/>
          </p:nvSpPr>
          <p:spPr>
            <a:xfrm>
              <a:off x="4648200" y="2311401"/>
              <a:ext cx="453755" cy="305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</a:t>
              </a:r>
              <a:endParaRPr/>
            </a:p>
          </p:txBody>
        </p:sp>
        <p:cxnSp>
          <p:nvCxnSpPr>
            <p:cNvPr id="1328" name="Shape 1328"/>
            <p:cNvCxnSpPr/>
            <p:nvPr/>
          </p:nvCxnSpPr>
          <p:spPr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329" name="Shape 1329"/>
            <p:cNvSpPr/>
            <p:nvPr/>
          </p:nvSpPr>
          <p:spPr>
            <a:xfrm>
              <a:off x="4737628" y="2633132"/>
              <a:ext cx="274638" cy="274637"/>
            </a:xfrm>
            <a:prstGeom prst="ellipse">
              <a:avLst/>
            </a:prstGeom>
            <a:solidFill>
              <a:srgbClr val="7F7F7F"/>
            </a:solidFill>
            <a:ln>
              <a:noFill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Shape 1335"/>
          <p:cNvSpPr/>
          <p:nvPr/>
        </p:nvSpPr>
        <p:spPr>
          <a:xfrm>
            <a:off x="1384985" y="1724358"/>
            <a:ext cx="3749615" cy="269524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336" name="Shape 1336"/>
          <p:cNvSpPr txBox="1">
            <a:spLocks noGrp="1"/>
          </p:cNvSpPr>
          <p:nvPr>
            <p:ph type="title"/>
          </p:nvPr>
        </p:nvSpPr>
        <p:spPr>
          <a:xfrm>
            <a:off x="457200" y="436562"/>
            <a:ext cx="8716963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 Miss</a:t>
            </a:r>
            <a:endParaRPr/>
          </a:p>
        </p:txBody>
      </p:sp>
      <p:sp>
        <p:nvSpPr>
          <p:cNvPr id="1337" name="Shape 1337"/>
          <p:cNvSpPr/>
          <p:nvPr/>
        </p:nvSpPr>
        <p:spPr>
          <a:xfrm>
            <a:off x="3963987" y="3007259"/>
            <a:ext cx="1066800" cy="1237384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</a:t>
            </a:r>
            <a:endParaRPr/>
          </a:p>
        </p:txBody>
      </p:sp>
      <p:sp>
        <p:nvSpPr>
          <p:cNvPr id="1338" name="Shape 1338"/>
          <p:cNvSpPr/>
          <p:nvPr/>
        </p:nvSpPr>
        <p:spPr>
          <a:xfrm>
            <a:off x="6553200" y="2722233"/>
            <a:ext cx="914400" cy="2284410"/>
          </a:xfrm>
          <a:prstGeom prst="rect">
            <a:avLst/>
          </a:prstGeom>
          <a:solidFill>
            <a:srgbClr val="EBEBEB"/>
          </a:solidFill>
          <a:ln w="190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Cache/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/>
          </a:p>
        </p:txBody>
      </p:sp>
      <p:sp>
        <p:nvSpPr>
          <p:cNvPr id="1339" name="Shape 1339"/>
          <p:cNvSpPr txBox="1"/>
          <p:nvPr/>
        </p:nvSpPr>
        <p:spPr>
          <a:xfrm>
            <a:off x="5576700" y="3810000"/>
            <a:ext cx="37475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</a:t>
            </a:r>
            <a:endParaRPr/>
          </a:p>
        </p:txBody>
      </p:sp>
      <p:sp>
        <p:nvSpPr>
          <p:cNvPr id="1340" name="Shape 1340"/>
          <p:cNvSpPr txBox="1"/>
          <p:nvPr/>
        </p:nvSpPr>
        <p:spPr>
          <a:xfrm>
            <a:off x="3887787" y="4778043"/>
            <a:ext cx="531020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/>
          </a:p>
        </p:txBody>
      </p:sp>
      <p:cxnSp>
        <p:nvCxnSpPr>
          <p:cNvPr id="1341" name="Shape 1341"/>
          <p:cNvCxnSpPr/>
          <p:nvPr/>
        </p:nvCxnSpPr>
        <p:spPr>
          <a:xfrm rot="10800000" flipH="1">
            <a:off x="5030787" y="4062859"/>
            <a:ext cx="15224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42" name="Shape 1342"/>
          <p:cNvSpPr/>
          <p:nvPr/>
        </p:nvSpPr>
        <p:spPr>
          <a:xfrm>
            <a:off x="1525587" y="3359738"/>
            <a:ext cx="1066800" cy="533400"/>
          </a:xfrm>
          <a:prstGeom prst="rect">
            <a:avLst/>
          </a:prstGeom>
          <a:solidFill>
            <a:srgbClr val="F1C7C7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/>
          </a:p>
        </p:txBody>
      </p:sp>
      <p:cxnSp>
        <p:nvCxnSpPr>
          <p:cNvPr id="1343" name="Shape 1343"/>
          <p:cNvCxnSpPr>
            <a:stCxn id="1342" idx="3"/>
          </p:cNvCxnSpPr>
          <p:nvPr/>
        </p:nvCxnSpPr>
        <p:spPr>
          <a:xfrm rot="10800000" flipH="1">
            <a:off x="2592387" y="3621938"/>
            <a:ext cx="1370100" cy="45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44" name="Shape 1344"/>
          <p:cNvSpPr txBox="1"/>
          <p:nvPr/>
        </p:nvSpPr>
        <p:spPr>
          <a:xfrm>
            <a:off x="3049587" y="3354782"/>
            <a:ext cx="387007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</a:t>
            </a:r>
            <a:endParaRPr/>
          </a:p>
        </p:txBody>
      </p:sp>
      <p:sp>
        <p:nvSpPr>
          <p:cNvPr id="1345" name="Shape 1345"/>
          <p:cNvSpPr txBox="1"/>
          <p:nvPr/>
        </p:nvSpPr>
        <p:spPr>
          <a:xfrm>
            <a:off x="1390151" y="1752600"/>
            <a:ext cx="10583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CPU Chip</a:t>
            </a:r>
            <a:endParaRPr/>
          </a:p>
        </p:txBody>
      </p:sp>
      <p:sp>
        <p:nvSpPr>
          <p:cNvPr id="1346" name="Shape 1346"/>
          <p:cNvSpPr txBox="1"/>
          <p:nvPr/>
        </p:nvSpPr>
        <p:spPr>
          <a:xfrm>
            <a:off x="5537202" y="2361338"/>
            <a:ext cx="453755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cxnSp>
        <p:nvCxnSpPr>
          <p:cNvPr id="1347" name="Shape 1347"/>
          <p:cNvCxnSpPr>
            <a:endCxn id="1342" idx="2"/>
          </p:cNvCxnSpPr>
          <p:nvPr/>
        </p:nvCxnSpPr>
        <p:spPr>
          <a:xfrm rot="10800000">
            <a:off x="2058987" y="3893138"/>
            <a:ext cx="4494300" cy="885000"/>
          </a:xfrm>
          <a:prstGeom prst="bentConnector2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48" name="Shape 1348"/>
          <p:cNvSpPr/>
          <p:nvPr/>
        </p:nvSpPr>
        <p:spPr>
          <a:xfrm>
            <a:off x="3107266" y="3119439"/>
            <a:ext cx="274637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349" name="Shape 1349"/>
          <p:cNvSpPr/>
          <p:nvPr/>
        </p:nvSpPr>
        <p:spPr>
          <a:xfrm>
            <a:off x="4038600" y="2362200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350" name="Shape 1350"/>
          <p:cNvSpPr/>
          <p:nvPr/>
        </p:nvSpPr>
        <p:spPr>
          <a:xfrm>
            <a:off x="5626760" y="4129752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1351" name="Shape 1351"/>
          <p:cNvSpPr/>
          <p:nvPr/>
        </p:nvSpPr>
        <p:spPr>
          <a:xfrm>
            <a:off x="4021666" y="5063069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  <p:sp>
        <p:nvSpPr>
          <p:cNvPr id="1352" name="Shape 1352"/>
          <p:cNvSpPr/>
          <p:nvPr/>
        </p:nvSpPr>
        <p:spPr>
          <a:xfrm>
            <a:off x="3962400" y="1905000"/>
            <a:ext cx="1066800" cy="381000"/>
          </a:xfrm>
          <a:prstGeom prst="rect">
            <a:avLst/>
          </a:prstGeom>
          <a:solidFill>
            <a:srgbClr val="D5D5F4"/>
          </a:solidFill>
          <a:ln w="126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</a:t>
            </a:r>
            <a:endParaRPr/>
          </a:p>
        </p:txBody>
      </p:sp>
      <p:cxnSp>
        <p:nvCxnSpPr>
          <p:cNvPr id="1353" name="Shape 1353"/>
          <p:cNvCxnSpPr/>
          <p:nvPr/>
        </p:nvCxnSpPr>
        <p:spPr>
          <a:xfrm rot="5400000" flipH="1">
            <a:off x="4058177" y="2645836"/>
            <a:ext cx="721259" cy="158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1354" name="Shape 1354"/>
          <p:cNvCxnSpPr/>
          <p:nvPr/>
        </p:nvCxnSpPr>
        <p:spPr>
          <a:xfrm rot="5400000">
            <a:off x="4286777" y="2645836"/>
            <a:ext cx="721259" cy="158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stealth" w="med" len="med"/>
            <a:tailEnd type="stealth" w="med" len="med"/>
          </a:ln>
        </p:spPr>
      </p:cxnSp>
      <p:sp>
        <p:nvSpPr>
          <p:cNvPr id="1355" name="Shape 1355"/>
          <p:cNvSpPr txBox="1"/>
          <p:nvPr/>
        </p:nvSpPr>
        <p:spPr>
          <a:xfrm>
            <a:off x="3928532" y="2667000"/>
            <a:ext cx="502358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VPN</a:t>
            </a:r>
            <a:endParaRPr/>
          </a:p>
        </p:txBody>
      </p:sp>
      <p:sp>
        <p:nvSpPr>
          <p:cNvPr id="1356" name="Shape 1356"/>
          <p:cNvSpPr/>
          <p:nvPr/>
        </p:nvSpPr>
        <p:spPr>
          <a:xfrm>
            <a:off x="5626760" y="2121431"/>
            <a:ext cx="274638" cy="27463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7" name="Shape 1357"/>
          <p:cNvSpPr txBox="1"/>
          <p:nvPr/>
        </p:nvSpPr>
        <p:spPr>
          <a:xfrm>
            <a:off x="5513388" y="3371716"/>
            <a:ext cx="560579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PTEA</a:t>
            </a:r>
            <a:endParaRPr/>
          </a:p>
        </p:txBody>
      </p:sp>
      <p:cxnSp>
        <p:nvCxnSpPr>
          <p:cNvPr id="1358" name="Shape 1358"/>
          <p:cNvCxnSpPr/>
          <p:nvPr/>
        </p:nvCxnSpPr>
        <p:spPr>
          <a:xfrm rot="10800000" flipH="1">
            <a:off x="5030787" y="3624575"/>
            <a:ext cx="1522413" cy="137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59" name="Shape 1359"/>
          <p:cNvSpPr/>
          <p:nvPr/>
        </p:nvSpPr>
        <p:spPr>
          <a:xfrm>
            <a:off x="5626760" y="3124200"/>
            <a:ext cx="274638" cy="274638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60" name="Shape 1360"/>
          <p:cNvCxnSpPr/>
          <p:nvPr/>
        </p:nvCxnSpPr>
        <p:spPr>
          <a:xfrm rot="10800000">
            <a:off x="4648200" y="2636740"/>
            <a:ext cx="1905000" cy="482700"/>
          </a:xfrm>
          <a:prstGeom prst="bentConnector3">
            <a:avLst>
              <a:gd name="adj1" fmla="val 21556"/>
            </a:avLst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361" name="Shape 1361"/>
          <p:cNvSpPr txBox="1"/>
          <p:nvPr/>
        </p:nvSpPr>
        <p:spPr>
          <a:xfrm>
            <a:off x="519113" y="5715000"/>
            <a:ext cx="7710487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TLB miss incurs additional memory accesses (PTE lookup)</a:t>
            </a:r>
            <a:b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Fortunately, TLB misses are rare. Why?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F693-279E-4CDA-8A6E-317DE02B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4EB7F-87BB-4E10-BA54-59CBBC49E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Multi-level page tables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Translation lookaside buffers</a:t>
            </a:r>
          </a:p>
          <a:p>
            <a:r>
              <a:rPr lang="en-US" dirty="0">
                <a:solidFill>
                  <a:srgbClr val="C00000"/>
                </a:solidFill>
              </a:rPr>
              <a:t>Activity 1</a:t>
            </a:r>
          </a:p>
          <a:p>
            <a:r>
              <a:rPr lang="en-US" dirty="0"/>
              <a:t>Concrete examples of virtual memory systems</a:t>
            </a:r>
          </a:p>
          <a:p>
            <a:pPr lvl="1"/>
            <a:r>
              <a:rPr lang="en-US" dirty="0"/>
              <a:t>“Simple memory system” from CSAPP 9.6.4</a:t>
            </a:r>
          </a:p>
          <a:p>
            <a:pPr lvl="1"/>
            <a:r>
              <a:rPr lang="en-US" dirty="0"/>
              <a:t>Intel Core i7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2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Nifty things virtual memory makes possible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Paging/swapping (disk as extra RAM)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Memory-mapped files (RAM as cache for disk)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Copy-on-write sharing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3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tabLst>
                <a:tab pos="239316" algn="l"/>
                <a:tab pos="634604" algn="l"/>
                <a:tab pos="1320404" algn="l"/>
                <a:tab pos="2006204" algn="l"/>
                <a:tab pos="2692004" algn="l"/>
                <a:tab pos="3377804" algn="l"/>
                <a:tab pos="4063604" algn="l"/>
                <a:tab pos="4749404" algn="l"/>
                <a:tab pos="5435204" algn="l"/>
                <a:tab pos="6121004" algn="l"/>
                <a:tab pos="6806804" algn="l"/>
                <a:tab pos="7492604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239316" algn="l"/>
                <a:tab pos="634604" algn="l"/>
                <a:tab pos="1320404" algn="l"/>
                <a:tab pos="2006204" algn="l"/>
                <a:tab pos="2692004" algn="l"/>
                <a:tab pos="3377804" algn="l"/>
                <a:tab pos="4063604" algn="l"/>
                <a:tab pos="4749404" algn="l"/>
                <a:tab pos="5435204" algn="l"/>
                <a:tab pos="6121004" algn="l"/>
                <a:tab pos="6806804" algn="l"/>
                <a:tab pos="7492604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239316" algn="l"/>
                <a:tab pos="634604" algn="l"/>
                <a:tab pos="1320404" algn="l"/>
                <a:tab pos="2006204" algn="l"/>
                <a:tab pos="2692004" algn="l"/>
                <a:tab pos="3377804" algn="l"/>
                <a:tab pos="4063604" algn="l"/>
                <a:tab pos="4749404" algn="l"/>
                <a:tab pos="5435204" algn="l"/>
                <a:tab pos="6121004" algn="l"/>
                <a:tab pos="6806804" algn="l"/>
                <a:tab pos="7492604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239316" algn="l"/>
                <a:tab pos="634604" algn="l"/>
                <a:tab pos="1320404" algn="l"/>
                <a:tab pos="2006204" algn="l"/>
                <a:tab pos="2692004" algn="l"/>
                <a:tab pos="3377804" algn="l"/>
                <a:tab pos="4063604" algn="l"/>
                <a:tab pos="4749404" algn="l"/>
                <a:tab pos="5435204" algn="l"/>
                <a:tab pos="6121004" algn="l"/>
                <a:tab pos="6806804" algn="l"/>
                <a:tab pos="7492604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863330" y="3403997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863330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228851" y="3403997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228851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2594374" y="3403997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2594374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2959895" y="3403997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2959895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3325417" y="3403997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3325417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3690939" y="3403997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3690939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056461" y="3403997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4056461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4421983" y="3403997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4421983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4787505" y="3403997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4787505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5153026" y="3403997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5153026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5518549" y="3403997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5518549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5884070" y="3403997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5884070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6249592" y="3403997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6249592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6615114" y="3403997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6615114" y="3175397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2594374" y="493156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2594374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2959895" y="493156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2959895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3325417" y="493156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3325417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3690939" y="493156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3690939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4056461" y="493156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4056461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4421983" y="493156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4421983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4787505" y="493156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4787505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5153026" y="493156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5153026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5518549" y="493156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5518549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5884070" y="493156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5884070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6249592" y="493156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6249592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6615114" y="493156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6615114" y="470296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787503" y="3752853"/>
            <a:ext cx="2193131" cy="310753"/>
            <a:chOff x="3061" y="2261"/>
            <a:chExt cx="1842" cy="261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464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4800601" y="5217322"/>
            <a:ext cx="2193132" cy="310753"/>
            <a:chOff x="3072" y="3312"/>
            <a:chExt cx="1842" cy="261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453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2628900" y="5217322"/>
            <a:ext cx="2193132" cy="310753"/>
            <a:chOff x="1248" y="3312"/>
            <a:chExt cx="1842" cy="261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450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1863330" y="3746900"/>
            <a:ext cx="2937272" cy="310753"/>
            <a:chOff x="605" y="2256"/>
            <a:chExt cx="2467" cy="261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461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2386014" y="4074319"/>
            <a:ext cx="2128819" cy="3108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50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5111751" y="4065984"/>
            <a:ext cx="1931009" cy="3108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50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2616732" y="5503799"/>
            <a:ext cx="2243659" cy="3108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50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4828677" y="5503069"/>
            <a:ext cx="2045849" cy="3108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 algn="ctr">
              <a:lnSpc>
                <a:spcPct val="88000"/>
              </a:lnSpc>
              <a:spcBef>
                <a:spcPts val="50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494959" y="4429920"/>
            <a:ext cx="6116242" cy="1220392"/>
            <a:chOff x="2211252" y="149729"/>
            <a:chExt cx="8154989" cy="1627189"/>
          </a:xfrm>
        </p:grpSpPr>
        <p:sp>
          <p:nvSpPr>
            <p:cNvPr id="145" name="Rectangle 60"/>
            <p:cNvSpPr>
              <a:spLocks noChangeArrowheads="1"/>
            </p:cNvSpPr>
            <p:nvPr/>
          </p:nvSpPr>
          <p:spPr bwMode="auto">
            <a:xfrm>
              <a:off x="9739177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46" name="Rectangle 61"/>
            <p:cNvSpPr>
              <a:spLocks noChangeArrowheads="1"/>
            </p:cNvSpPr>
            <p:nvPr/>
          </p:nvSpPr>
          <p:spPr bwMode="auto">
            <a:xfrm>
              <a:off x="9108940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47" name="Rectangle 62"/>
            <p:cNvSpPr>
              <a:spLocks noChangeArrowheads="1"/>
            </p:cNvSpPr>
            <p:nvPr/>
          </p:nvSpPr>
          <p:spPr bwMode="auto">
            <a:xfrm>
              <a:off x="84834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48" name="Rectangle 63"/>
            <p:cNvSpPr>
              <a:spLocks noChangeArrowheads="1"/>
            </p:cNvSpPr>
            <p:nvPr/>
          </p:nvSpPr>
          <p:spPr bwMode="auto">
            <a:xfrm>
              <a:off x="7854815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49" name="Rectangle 64"/>
            <p:cNvSpPr>
              <a:spLocks noChangeArrowheads="1"/>
            </p:cNvSpPr>
            <p:nvPr/>
          </p:nvSpPr>
          <p:spPr bwMode="auto">
            <a:xfrm>
              <a:off x="722934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150" name="Rectangle 65"/>
            <p:cNvSpPr>
              <a:spLocks noChangeArrowheads="1"/>
            </p:cNvSpPr>
            <p:nvPr/>
          </p:nvSpPr>
          <p:spPr bwMode="auto">
            <a:xfrm>
              <a:off x="6602277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151" name="Rectangle 66"/>
            <p:cNvSpPr>
              <a:spLocks noChangeArrowheads="1"/>
            </p:cNvSpPr>
            <p:nvPr/>
          </p:nvSpPr>
          <p:spPr bwMode="auto">
            <a:xfrm>
              <a:off x="5973627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52" name="Rectangle 67"/>
            <p:cNvSpPr>
              <a:spLocks noChangeArrowheads="1"/>
            </p:cNvSpPr>
            <p:nvPr/>
          </p:nvSpPr>
          <p:spPr bwMode="auto">
            <a:xfrm>
              <a:off x="5346565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53" name="Rectangle 68"/>
            <p:cNvSpPr>
              <a:spLocks noChangeArrowheads="1"/>
            </p:cNvSpPr>
            <p:nvPr/>
          </p:nvSpPr>
          <p:spPr bwMode="auto">
            <a:xfrm>
              <a:off x="472109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54" name="Rectangle 69"/>
            <p:cNvSpPr>
              <a:spLocks noChangeArrowheads="1"/>
            </p:cNvSpPr>
            <p:nvPr/>
          </p:nvSpPr>
          <p:spPr bwMode="auto">
            <a:xfrm>
              <a:off x="4092440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55" name="Rectangle 70"/>
            <p:cNvSpPr>
              <a:spLocks noChangeArrowheads="1"/>
            </p:cNvSpPr>
            <p:nvPr/>
          </p:nvSpPr>
          <p:spPr bwMode="auto">
            <a:xfrm>
              <a:off x="34669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56" name="Rectangle 71"/>
            <p:cNvSpPr>
              <a:spLocks noChangeArrowheads="1"/>
            </p:cNvSpPr>
            <p:nvPr/>
          </p:nvSpPr>
          <p:spPr bwMode="auto">
            <a:xfrm>
              <a:off x="2836727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157" name="Rectangle 72"/>
            <p:cNvSpPr>
              <a:spLocks noChangeArrowheads="1"/>
            </p:cNvSpPr>
            <p:nvPr/>
          </p:nvSpPr>
          <p:spPr bwMode="auto">
            <a:xfrm>
              <a:off x="2211252" y="144989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58" name="Rectangle 73"/>
            <p:cNvSpPr>
              <a:spLocks noChangeArrowheads="1"/>
            </p:cNvSpPr>
            <p:nvPr/>
          </p:nvSpPr>
          <p:spPr bwMode="auto">
            <a:xfrm>
              <a:off x="9739177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59" name="Rectangle 74"/>
            <p:cNvSpPr>
              <a:spLocks noChangeArrowheads="1"/>
            </p:cNvSpPr>
            <p:nvPr/>
          </p:nvSpPr>
          <p:spPr bwMode="auto">
            <a:xfrm>
              <a:off x="9108940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0" name="Rectangle 75"/>
            <p:cNvSpPr>
              <a:spLocks noChangeArrowheads="1"/>
            </p:cNvSpPr>
            <p:nvPr/>
          </p:nvSpPr>
          <p:spPr bwMode="auto">
            <a:xfrm>
              <a:off x="84834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61" name="Rectangle 76"/>
            <p:cNvSpPr>
              <a:spLocks noChangeArrowheads="1"/>
            </p:cNvSpPr>
            <p:nvPr/>
          </p:nvSpPr>
          <p:spPr bwMode="auto">
            <a:xfrm>
              <a:off x="7854815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2" name="Rectangle 77"/>
            <p:cNvSpPr>
              <a:spLocks noChangeArrowheads="1"/>
            </p:cNvSpPr>
            <p:nvPr/>
          </p:nvSpPr>
          <p:spPr bwMode="auto">
            <a:xfrm>
              <a:off x="722934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3" name="Rectangle 78"/>
            <p:cNvSpPr>
              <a:spLocks noChangeArrowheads="1"/>
            </p:cNvSpPr>
            <p:nvPr/>
          </p:nvSpPr>
          <p:spPr bwMode="auto">
            <a:xfrm>
              <a:off x="6602277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164" name="Rectangle 79"/>
            <p:cNvSpPr>
              <a:spLocks noChangeArrowheads="1"/>
            </p:cNvSpPr>
            <p:nvPr/>
          </p:nvSpPr>
          <p:spPr bwMode="auto">
            <a:xfrm>
              <a:off x="5973627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5" name="Rectangle 80"/>
            <p:cNvSpPr>
              <a:spLocks noChangeArrowheads="1"/>
            </p:cNvSpPr>
            <p:nvPr/>
          </p:nvSpPr>
          <p:spPr bwMode="auto">
            <a:xfrm>
              <a:off x="5346565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6" name="Rectangle 81"/>
            <p:cNvSpPr>
              <a:spLocks noChangeArrowheads="1"/>
            </p:cNvSpPr>
            <p:nvPr/>
          </p:nvSpPr>
          <p:spPr bwMode="auto">
            <a:xfrm>
              <a:off x="472109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167" name="Rectangle 82"/>
            <p:cNvSpPr>
              <a:spLocks noChangeArrowheads="1"/>
            </p:cNvSpPr>
            <p:nvPr/>
          </p:nvSpPr>
          <p:spPr bwMode="auto">
            <a:xfrm>
              <a:off x="4092440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68" name="Rectangle 83"/>
            <p:cNvSpPr>
              <a:spLocks noChangeArrowheads="1"/>
            </p:cNvSpPr>
            <p:nvPr/>
          </p:nvSpPr>
          <p:spPr bwMode="auto">
            <a:xfrm>
              <a:off x="34669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69" name="Rectangle 84"/>
            <p:cNvSpPr>
              <a:spLocks noChangeArrowheads="1"/>
            </p:cNvSpPr>
            <p:nvPr/>
          </p:nvSpPr>
          <p:spPr bwMode="auto">
            <a:xfrm>
              <a:off x="2836727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70" name="Rectangle 85"/>
            <p:cNvSpPr>
              <a:spLocks noChangeArrowheads="1"/>
            </p:cNvSpPr>
            <p:nvPr/>
          </p:nvSpPr>
          <p:spPr bwMode="auto">
            <a:xfrm>
              <a:off x="2211252" y="112445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171" name="Rectangle 86"/>
            <p:cNvSpPr>
              <a:spLocks noChangeArrowheads="1"/>
            </p:cNvSpPr>
            <p:nvPr/>
          </p:nvSpPr>
          <p:spPr bwMode="auto">
            <a:xfrm>
              <a:off x="9739177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2" name="Rectangle 87"/>
            <p:cNvSpPr>
              <a:spLocks noChangeArrowheads="1"/>
            </p:cNvSpPr>
            <p:nvPr/>
          </p:nvSpPr>
          <p:spPr bwMode="auto">
            <a:xfrm>
              <a:off x="9108940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3" name="Rectangle 88"/>
            <p:cNvSpPr>
              <a:spLocks noChangeArrowheads="1"/>
            </p:cNvSpPr>
            <p:nvPr/>
          </p:nvSpPr>
          <p:spPr bwMode="auto">
            <a:xfrm>
              <a:off x="84834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174" name="Rectangle 89"/>
            <p:cNvSpPr>
              <a:spLocks noChangeArrowheads="1"/>
            </p:cNvSpPr>
            <p:nvPr/>
          </p:nvSpPr>
          <p:spPr bwMode="auto">
            <a:xfrm>
              <a:off x="7854815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5" name="Rectangle 90"/>
            <p:cNvSpPr>
              <a:spLocks noChangeArrowheads="1"/>
            </p:cNvSpPr>
            <p:nvPr/>
          </p:nvSpPr>
          <p:spPr bwMode="auto">
            <a:xfrm>
              <a:off x="722934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6" name="Rectangle 91"/>
            <p:cNvSpPr>
              <a:spLocks noChangeArrowheads="1"/>
            </p:cNvSpPr>
            <p:nvPr/>
          </p:nvSpPr>
          <p:spPr bwMode="auto">
            <a:xfrm>
              <a:off x="6602277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177" name="Rectangle 92"/>
            <p:cNvSpPr>
              <a:spLocks noChangeArrowheads="1"/>
            </p:cNvSpPr>
            <p:nvPr/>
          </p:nvSpPr>
          <p:spPr bwMode="auto">
            <a:xfrm>
              <a:off x="5973627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78" name="Rectangle 93"/>
            <p:cNvSpPr>
              <a:spLocks noChangeArrowheads="1"/>
            </p:cNvSpPr>
            <p:nvPr/>
          </p:nvSpPr>
          <p:spPr bwMode="auto">
            <a:xfrm>
              <a:off x="5346565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79" name="Rectangle 94"/>
            <p:cNvSpPr>
              <a:spLocks noChangeArrowheads="1"/>
            </p:cNvSpPr>
            <p:nvPr/>
          </p:nvSpPr>
          <p:spPr bwMode="auto">
            <a:xfrm>
              <a:off x="472109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80" name="Rectangle 95"/>
            <p:cNvSpPr>
              <a:spLocks noChangeArrowheads="1"/>
            </p:cNvSpPr>
            <p:nvPr/>
          </p:nvSpPr>
          <p:spPr bwMode="auto">
            <a:xfrm>
              <a:off x="4092440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1" name="Rectangle 96"/>
            <p:cNvSpPr>
              <a:spLocks noChangeArrowheads="1"/>
            </p:cNvSpPr>
            <p:nvPr/>
          </p:nvSpPr>
          <p:spPr bwMode="auto">
            <a:xfrm>
              <a:off x="34669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182" name="Rectangle 97"/>
            <p:cNvSpPr>
              <a:spLocks noChangeArrowheads="1"/>
            </p:cNvSpPr>
            <p:nvPr/>
          </p:nvSpPr>
          <p:spPr bwMode="auto">
            <a:xfrm>
              <a:off x="2836727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83" name="Rectangle 98"/>
            <p:cNvSpPr>
              <a:spLocks noChangeArrowheads="1"/>
            </p:cNvSpPr>
            <p:nvPr/>
          </p:nvSpPr>
          <p:spPr bwMode="auto">
            <a:xfrm>
              <a:off x="2211252" y="800604"/>
              <a:ext cx="625475" cy="32385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84" name="Rectangle 99"/>
            <p:cNvSpPr>
              <a:spLocks noChangeArrowheads="1"/>
            </p:cNvSpPr>
            <p:nvPr/>
          </p:nvSpPr>
          <p:spPr bwMode="auto">
            <a:xfrm>
              <a:off x="9739177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85" name="Rectangle 100"/>
            <p:cNvSpPr>
              <a:spLocks noChangeArrowheads="1"/>
            </p:cNvSpPr>
            <p:nvPr/>
          </p:nvSpPr>
          <p:spPr bwMode="auto">
            <a:xfrm>
              <a:off x="9108940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186" name="Rectangle 101"/>
            <p:cNvSpPr>
              <a:spLocks noChangeArrowheads="1"/>
            </p:cNvSpPr>
            <p:nvPr/>
          </p:nvSpPr>
          <p:spPr bwMode="auto">
            <a:xfrm>
              <a:off x="84834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187" name="Rectangle 102"/>
            <p:cNvSpPr>
              <a:spLocks noChangeArrowheads="1"/>
            </p:cNvSpPr>
            <p:nvPr/>
          </p:nvSpPr>
          <p:spPr bwMode="auto">
            <a:xfrm>
              <a:off x="7854815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88" name="Rectangle 103"/>
            <p:cNvSpPr>
              <a:spLocks noChangeArrowheads="1"/>
            </p:cNvSpPr>
            <p:nvPr/>
          </p:nvSpPr>
          <p:spPr bwMode="auto">
            <a:xfrm>
              <a:off x="722934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89" name="Rectangle 104"/>
            <p:cNvSpPr>
              <a:spLocks noChangeArrowheads="1"/>
            </p:cNvSpPr>
            <p:nvPr/>
          </p:nvSpPr>
          <p:spPr bwMode="auto">
            <a:xfrm>
              <a:off x="6602277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190" name="Rectangle 105"/>
            <p:cNvSpPr>
              <a:spLocks noChangeArrowheads="1"/>
            </p:cNvSpPr>
            <p:nvPr/>
          </p:nvSpPr>
          <p:spPr bwMode="auto">
            <a:xfrm>
              <a:off x="5973627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191" name="Rectangle 106"/>
            <p:cNvSpPr>
              <a:spLocks noChangeArrowheads="1"/>
            </p:cNvSpPr>
            <p:nvPr/>
          </p:nvSpPr>
          <p:spPr bwMode="auto">
            <a:xfrm>
              <a:off x="5346565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192" name="Rectangle 107"/>
            <p:cNvSpPr>
              <a:spLocks noChangeArrowheads="1"/>
            </p:cNvSpPr>
            <p:nvPr/>
          </p:nvSpPr>
          <p:spPr bwMode="auto">
            <a:xfrm>
              <a:off x="472109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193" name="Rectangle 108"/>
            <p:cNvSpPr>
              <a:spLocks noChangeArrowheads="1"/>
            </p:cNvSpPr>
            <p:nvPr/>
          </p:nvSpPr>
          <p:spPr bwMode="auto">
            <a:xfrm>
              <a:off x="4092440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194" name="Rectangle 109"/>
            <p:cNvSpPr>
              <a:spLocks noChangeArrowheads="1"/>
            </p:cNvSpPr>
            <p:nvPr/>
          </p:nvSpPr>
          <p:spPr bwMode="auto">
            <a:xfrm>
              <a:off x="34669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195" name="Rectangle 110"/>
            <p:cNvSpPr>
              <a:spLocks noChangeArrowheads="1"/>
            </p:cNvSpPr>
            <p:nvPr/>
          </p:nvSpPr>
          <p:spPr bwMode="auto">
            <a:xfrm>
              <a:off x="2836727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196" name="Rectangle 111"/>
            <p:cNvSpPr>
              <a:spLocks noChangeArrowheads="1"/>
            </p:cNvSpPr>
            <p:nvPr/>
          </p:nvSpPr>
          <p:spPr bwMode="auto">
            <a:xfrm>
              <a:off x="2211252" y="47516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197" name="Rectangle 112"/>
            <p:cNvSpPr>
              <a:spLocks noChangeArrowheads="1"/>
            </p:cNvSpPr>
            <p:nvPr/>
          </p:nvSpPr>
          <p:spPr bwMode="auto">
            <a:xfrm>
              <a:off x="9739177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198" name="Rectangle 113"/>
            <p:cNvSpPr>
              <a:spLocks noChangeArrowheads="1"/>
            </p:cNvSpPr>
            <p:nvPr/>
          </p:nvSpPr>
          <p:spPr bwMode="auto">
            <a:xfrm>
              <a:off x="9108940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199" name="Rectangle 114"/>
            <p:cNvSpPr>
              <a:spLocks noChangeArrowheads="1"/>
            </p:cNvSpPr>
            <p:nvPr/>
          </p:nvSpPr>
          <p:spPr bwMode="auto">
            <a:xfrm>
              <a:off x="84834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0" name="Rectangle 115"/>
            <p:cNvSpPr>
              <a:spLocks noChangeArrowheads="1"/>
            </p:cNvSpPr>
            <p:nvPr/>
          </p:nvSpPr>
          <p:spPr bwMode="auto">
            <a:xfrm>
              <a:off x="7854815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1" name="Rectangle 116"/>
            <p:cNvSpPr>
              <a:spLocks noChangeArrowheads="1"/>
            </p:cNvSpPr>
            <p:nvPr/>
          </p:nvSpPr>
          <p:spPr bwMode="auto">
            <a:xfrm>
              <a:off x="722934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2" name="Rectangle 117"/>
            <p:cNvSpPr>
              <a:spLocks noChangeArrowheads="1"/>
            </p:cNvSpPr>
            <p:nvPr/>
          </p:nvSpPr>
          <p:spPr bwMode="auto">
            <a:xfrm>
              <a:off x="6602277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3" name="Rectangle 118"/>
            <p:cNvSpPr>
              <a:spLocks noChangeArrowheads="1"/>
            </p:cNvSpPr>
            <p:nvPr/>
          </p:nvSpPr>
          <p:spPr bwMode="auto">
            <a:xfrm>
              <a:off x="5973627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4" name="Rectangle 119"/>
            <p:cNvSpPr>
              <a:spLocks noChangeArrowheads="1"/>
            </p:cNvSpPr>
            <p:nvPr/>
          </p:nvSpPr>
          <p:spPr bwMode="auto">
            <a:xfrm>
              <a:off x="5346565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5" name="Rectangle 120"/>
            <p:cNvSpPr>
              <a:spLocks noChangeArrowheads="1"/>
            </p:cNvSpPr>
            <p:nvPr/>
          </p:nvSpPr>
          <p:spPr bwMode="auto">
            <a:xfrm>
              <a:off x="472109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6" name="Rectangle 121"/>
            <p:cNvSpPr>
              <a:spLocks noChangeArrowheads="1"/>
            </p:cNvSpPr>
            <p:nvPr/>
          </p:nvSpPr>
          <p:spPr bwMode="auto">
            <a:xfrm>
              <a:off x="4092440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207" name="Rectangle 122"/>
            <p:cNvSpPr>
              <a:spLocks noChangeArrowheads="1"/>
            </p:cNvSpPr>
            <p:nvPr/>
          </p:nvSpPr>
          <p:spPr bwMode="auto">
            <a:xfrm>
              <a:off x="34669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208" name="Rectangle 123"/>
            <p:cNvSpPr>
              <a:spLocks noChangeArrowheads="1"/>
            </p:cNvSpPr>
            <p:nvPr/>
          </p:nvSpPr>
          <p:spPr bwMode="auto">
            <a:xfrm>
              <a:off x="2836727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209" name="Rectangle 124"/>
            <p:cNvSpPr>
              <a:spLocks noChangeArrowheads="1"/>
            </p:cNvSpPr>
            <p:nvPr/>
          </p:nvSpPr>
          <p:spPr bwMode="auto">
            <a:xfrm>
              <a:off x="2211252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210" name="Line 125"/>
            <p:cNvSpPr>
              <a:spLocks noChangeShapeType="1"/>
            </p:cNvSpPr>
            <p:nvPr/>
          </p:nvSpPr>
          <p:spPr bwMode="auto">
            <a:xfrm>
              <a:off x="2211252" y="47516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>
                <a:solidFill>
                  <a:srgbClr val="990000"/>
                </a:solidFill>
              </a:endParaRPr>
            </a:p>
          </p:txBody>
        </p:sp>
        <p:sp>
          <p:nvSpPr>
            <p:cNvPr id="211" name="Line 126"/>
            <p:cNvSpPr>
              <a:spLocks noChangeShapeType="1"/>
            </p:cNvSpPr>
            <p:nvPr/>
          </p:nvSpPr>
          <p:spPr bwMode="auto">
            <a:xfrm>
              <a:off x="2211252" y="80060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2" name="Line 127"/>
            <p:cNvSpPr>
              <a:spLocks noChangeShapeType="1"/>
            </p:cNvSpPr>
            <p:nvPr/>
          </p:nvSpPr>
          <p:spPr bwMode="auto">
            <a:xfrm>
              <a:off x="2211252" y="112445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3" name="Line 128"/>
            <p:cNvSpPr>
              <a:spLocks noChangeShapeType="1"/>
            </p:cNvSpPr>
            <p:nvPr/>
          </p:nvSpPr>
          <p:spPr bwMode="auto">
            <a:xfrm>
              <a:off x="2211252" y="144989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4" name="Line 129"/>
            <p:cNvSpPr>
              <a:spLocks noChangeShapeType="1"/>
            </p:cNvSpPr>
            <p:nvPr/>
          </p:nvSpPr>
          <p:spPr bwMode="auto">
            <a:xfrm>
              <a:off x="34669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5" name="Line 130"/>
            <p:cNvSpPr>
              <a:spLocks noChangeShapeType="1"/>
            </p:cNvSpPr>
            <p:nvPr/>
          </p:nvSpPr>
          <p:spPr bwMode="auto">
            <a:xfrm>
              <a:off x="40924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6" name="Line 131"/>
            <p:cNvSpPr>
              <a:spLocks noChangeShapeType="1"/>
            </p:cNvSpPr>
            <p:nvPr/>
          </p:nvSpPr>
          <p:spPr bwMode="auto">
            <a:xfrm>
              <a:off x="53465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7" name="Line 132"/>
            <p:cNvSpPr>
              <a:spLocks noChangeShapeType="1"/>
            </p:cNvSpPr>
            <p:nvPr/>
          </p:nvSpPr>
          <p:spPr bwMode="auto">
            <a:xfrm>
              <a:off x="597362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8" name="Line 133"/>
            <p:cNvSpPr>
              <a:spLocks noChangeShapeType="1"/>
            </p:cNvSpPr>
            <p:nvPr/>
          </p:nvSpPr>
          <p:spPr bwMode="auto">
            <a:xfrm>
              <a:off x="72293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19" name="Line 134"/>
            <p:cNvSpPr>
              <a:spLocks noChangeShapeType="1"/>
            </p:cNvSpPr>
            <p:nvPr/>
          </p:nvSpPr>
          <p:spPr bwMode="auto">
            <a:xfrm>
              <a:off x="785481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0" name="Line 135"/>
            <p:cNvSpPr>
              <a:spLocks noChangeShapeType="1"/>
            </p:cNvSpPr>
            <p:nvPr/>
          </p:nvSpPr>
          <p:spPr bwMode="auto">
            <a:xfrm>
              <a:off x="91089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1" name="Line 136"/>
            <p:cNvSpPr>
              <a:spLocks noChangeShapeType="1"/>
            </p:cNvSpPr>
            <p:nvPr/>
          </p:nvSpPr>
          <p:spPr bwMode="auto">
            <a:xfrm>
              <a:off x="973917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2" name="Line 137"/>
            <p:cNvSpPr>
              <a:spLocks noChangeShapeType="1"/>
            </p:cNvSpPr>
            <p:nvPr/>
          </p:nvSpPr>
          <p:spPr bwMode="auto">
            <a:xfrm>
              <a:off x="283672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3" name="Line 138"/>
            <p:cNvSpPr>
              <a:spLocks noChangeShapeType="1"/>
            </p:cNvSpPr>
            <p:nvPr/>
          </p:nvSpPr>
          <p:spPr bwMode="auto">
            <a:xfrm>
              <a:off x="4721090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4" name="Line 139"/>
            <p:cNvSpPr>
              <a:spLocks noChangeShapeType="1"/>
            </p:cNvSpPr>
            <p:nvPr/>
          </p:nvSpPr>
          <p:spPr bwMode="auto">
            <a:xfrm>
              <a:off x="2211252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5" name="Line 140"/>
            <p:cNvSpPr>
              <a:spLocks noChangeShapeType="1"/>
            </p:cNvSpPr>
            <p:nvPr/>
          </p:nvSpPr>
          <p:spPr bwMode="auto">
            <a:xfrm>
              <a:off x="660227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6" name="Line 141"/>
            <p:cNvSpPr>
              <a:spLocks noChangeShapeType="1"/>
            </p:cNvSpPr>
            <p:nvPr/>
          </p:nvSpPr>
          <p:spPr bwMode="auto">
            <a:xfrm>
              <a:off x="8483465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7" name="Line 142"/>
            <p:cNvSpPr>
              <a:spLocks noChangeShapeType="1"/>
            </p:cNvSpPr>
            <p:nvPr/>
          </p:nvSpPr>
          <p:spPr bwMode="auto">
            <a:xfrm>
              <a:off x="2211252" y="14972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>
                <a:solidFill>
                  <a:srgbClr val="990000"/>
                </a:solidFill>
              </a:endParaRPr>
            </a:p>
          </p:txBody>
        </p:sp>
        <p:sp>
          <p:nvSpPr>
            <p:cNvPr id="228" name="Line 143"/>
            <p:cNvSpPr>
              <a:spLocks noChangeShapeType="1"/>
            </p:cNvSpPr>
            <p:nvPr/>
          </p:nvSpPr>
          <p:spPr bwMode="auto">
            <a:xfrm>
              <a:off x="10364653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29" name="Line 144"/>
            <p:cNvSpPr>
              <a:spLocks noChangeShapeType="1"/>
            </p:cNvSpPr>
            <p:nvPr/>
          </p:nvSpPr>
          <p:spPr bwMode="auto">
            <a:xfrm>
              <a:off x="2211252" y="177533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ln/>
        </p:spPr>
        <p:txBody>
          <a:bodyPr>
            <a:normAutofit/>
          </a:bodyPr>
          <a:lstStyle/>
          <a:p>
            <a:r>
              <a:rPr lang="en-GB" dirty="0"/>
              <a:t>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7896225" cy="4972050"/>
          </a:xfrm>
          <a:ln/>
        </p:spPr>
        <p:txBody>
          <a:bodyPr>
            <a:normAutofit/>
          </a:bodyPr>
          <a:lstStyle/>
          <a:p>
            <a:r>
              <a:rPr lang="en-GB" dirty="0"/>
              <a:t>16 entries</a:t>
            </a:r>
          </a:p>
          <a:p>
            <a:r>
              <a:rPr lang="en-GB" dirty="0"/>
              <a:t>4-way associative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1987155" y="2893219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1987155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2352676" y="2893219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2352676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718199" y="2893219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718199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3083720" y="2893219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3083720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3449242" y="2893219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3449242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814764" y="2893219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3814764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4180286" y="2893219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4180286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4545808" y="2893219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4545808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4911330" y="28932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4911330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5276851" y="28932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5276851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5642374" y="28932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5642374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6007895" y="28932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6007895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6373417" y="28932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6373417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6738939" y="28932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6738939" y="26646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911329" y="3235725"/>
            <a:ext cx="2193131" cy="310753"/>
            <a:chOff x="3061" y="2140"/>
            <a:chExt cx="1842" cy="261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464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1980803" y="3236122"/>
            <a:ext cx="2937272" cy="310753"/>
            <a:chOff x="605" y="2135"/>
            <a:chExt cx="2467" cy="261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461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4177905" y="2468560"/>
            <a:ext cx="744140" cy="229791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5" y="1501"/>
              <a:ext cx="342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450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2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1987153" y="2465782"/>
            <a:ext cx="2194322" cy="229791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6" y="1488"/>
              <a:ext cx="369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450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200" dirty="0">
                  <a:latin typeface="Calibri" pitchFamily="34" charset="0"/>
                </a:rPr>
                <a:t>TLBT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90090" y="2893219"/>
            <a:ext cx="2924175" cy="228600"/>
            <a:chOff x="1277938" y="2932113"/>
            <a:chExt cx="3898900" cy="304800"/>
          </a:xfrm>
        </p:grpSpPr>
        <p:sp>
          <p:nvSpPr>
            <p:cNvPr id="129" name="Rectangle 6"/>
            <p:cNvSpPr>
              <a:spLocks noChangeArrowheads="1"/>
            </p:cNvSpPr>
            <p:nvPr/>
          </p:nvSpPr>
          <p:spPr bwMode="auto">
            <a:xfrm>
              <a:off x="1277938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5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0" name="Rectangle 9"/>
            <p:cNvSpPr>
              <a:spLocks noChangeArrowheads="1"/>
            </p:cNvSpPr>
            <p:nvPr/>
          </p:nvSpPr>
          <p:spPr bwMode="auto">
            <a:xfrm>
              <a:off x="1765300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5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1" name="Rectangle 12"/>
            <p:cNvSpPr>
              <a:spLocks noChangeArrowheads="1"/>
            </p:cNvSpPr>
            <p:nvPr/>
          </p:nvSpPr>
          <p:spPr bwMode="auto">
            <a:xfrm>
              <a:off x="2252663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5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2" name="Rectangle 15"/>
            <p:cNvSpPr>
              <a:spLocks noChangeArrowheads="1"/>
            </p:cNvSpPr>
            <p:nvPr/>
          </p:nvSpPr>
          <p:spPr bwMode="auto">
            <a:xfrm>
              <a:off x="2740025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500" dirty="0">
                  <a:solidFill>
                    <a:srgbClr val="0070C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3" name="Rectangle 18"/>
            <p:cNvSpPr>
              <a:spLocks noChangeArrowheads="1"/>
            </p:cNvSpPr>
            <p:nvPr/>
          </p:nvSpPr>
          <p:spPr bwMode="auto">
            <a:xfrm>
              <a:off x="3227388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500" dirty="0">
                  <a:solidFill>
                    <a:srgbClr val="0070C0"/>
                  </a:solidFill>
                  <a:latin typeface="Calibri"/>
                </a:rPr>
                <a:t>1</a:t>
              </a:r>
            </a:p>
          </p:txBody>
        </p:sp>
        <p:sp>
          <p:nvSpPr>
            <p:cNvPr id="134" name="Rectangle 21"/>
            <p:cNvSpPr>
              <a:spLocks noChangeArrowheads="1"/>
            </p:cNvSpPr>
            <p:nvPr/>
          </p:nvSpPr>
          <p:spPr bwMode="auto">
            <a:xfrm>
              <a:off x="3714750" y="2932113"/>
              <a:ext cx="487363" cy="3048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500" dirty="0">
                  <a:solidFill>
                    <a:srgbClr val="0070C0"/>
                  </a:solidFill>
                  <a:latin typeface="Calibri"/>
                </a:rPr>
                <a:t>1</a:t>
              </a:r>
            </a:p>
          </p:txBody>
        </p:sp>
        <p:sp>
          <p:nvSpPr>
            <p:cNvPr id="135" name="Rectangle 24"/>
            <p:cNvSpPr>
              <a:spLocks noChangeArrowheads="1"/>
            </p:cNvSpPr>
            <p:nvPr/>
          </p:nvSpPr>
          <p:spPr bwMode="auto">
            <a:xfrm>
              <a:off x="4202113" y="2932113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lvl="0" algn="ctr"/>
              <a:r>
                <a:rPr lang="en-US" sz="1500" dirty="0">
                  <a:solidFill>
                    <a:srgbClr val="00B050"/>
                  </a:solidFill>
                  <a:latin typeface="Calibri"/>
                </a:rPr>
                <a:t>0</a:t>
              </a:r>
            </a:p>
          </p:txBody>
        </p:sp>
        <p:sp>
          <p:nvSpPr>
            <p:cNvPr id="136" name="Rectangle 27"/>
            <p:cNvSpPr>
              <a:spLocks noChangeArrowheads="1"/>
            </p:cNvSpPr>
            <p:nvPr/>
          </p:nvSpPr>
          <p:spPr bwMode="auto">
            <a:xfrm>
              <a:off x="4689475" y="2932113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500" dirty="0">
                  <a:solidFill>
                    <a:srgbClr val="00B050"/>
                  </a:solidFill>
                  <a:latin typeface="+mj-lt"/>
                </a:rPr>
                <a:t>1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496150" y="4428729"/>
            <a:ext cx="6116242" cy="1220392"/>
            <a:chOff x="512550" y="4728659"/>
            <a:chExt cx="8154989" cy="1627189"/>
          </a:xfrm>
        </p:grpSpPr>
        <p:sp>
          <p:nvSpPr>
            <p:cNvPr id="35900" name="Rectangle 60"/>
            <p:cNvSpPr>
              <a:spLocks noChangeArrowheads="1"/>
            </p:cNvSpPr>
            <p:nvPr/>
          </p:nvSpPr>
          <p:spPr bwMode="auto">
            <a:xfrm>
              <a:off x="8040475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01" name="Rectangle 61"/>
            <p:cNvSpPr>
              <a:spLocks noChangeArrowheads="1"/>
            </p:cNvSpPr>
            <p:nvPr/>
          </p:nvSpPr>
          <p:spPr bwMode="auto">
            <a:xfrm>
              <a:off x="7410238" y="6028822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02" name="Rectangle 62"/>
            <p:cNvSpPr>
              <a:spLocks noChangeArrowheads="1"/>
            </p:cNvSpPr>
            <p:nvPr/>
          </p:nvSpPr>
          <p:spPr bwMode="auto">
            <a:xfrm>
              <a:off x="6784763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6156113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04" name="Rectangle 64"/>
            <p:cNvSpPr>
              <a:spLocks noChangeArrowheads="1"/>
            </p:cNvSpPr>
            <p:nvPr/>
          </p:nvSpPr>
          <p:spPr bwMode="auto">
            <a:xfrm>
              <a:off x="5530638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35905" name="Rectangle 65"/>
            <p:cNvSpPr>
              <a:spLocks noChangeArrowheads="1"/>
            </p:cNvSpPr>
            <p:nvPr/>
          </p:nvSpPr>
          <p:spPr bwMode="auto">
            <a:xfrm>
              <a:off x="4903575" y="6028822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35906" name="Rectangle 66"/>
            <p:cNvSpPr>
              <a:spLocks noChangeArrowheads="1"/>
            </p:cNvSpPr>
            <p:nvPr/>
          </p:nvSpPr>
          <p:spPr bwMode="auto">
            <a:xfrm>
              <a:off x="4274925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07" name="Rectangle 67"/>
            <p:cNvSpPr>
              <a:spLocks noChangeArrowheads="1"/>
            </p:cNvSpPr>
            <p:nvPr/>
          </p:nvSpPr>
          <p:spPr bwMode="auto">
            <a:xfrm>
              <a:off x="3647863" y="6028822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35908" name="Rectangle 68"/>
            <p:cNvSpPr>
              <a:spLocks noChangeArrowheads="1"/>
            </p:cNvSpPr>
            <p:nvPr/>
          </p:nvSpPr>
          <p:spPr bwMode="auto">
            <a:xfrm>
              <a:off x="3022388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09" name="Rectangle 69"/>
            <p:cNvSpPr>
              <a:spLocks noChangeArrowheads="1"/>
            </p:cNvSpPr>
            <p:nvPr/>
          </p:nvSpPr>
          <p:spPr bwMode="auto">
            <a:xfrm>
              <a:off x="2393738" y="6028822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0" name="Rectangle 70"/>
            <p:cNvSpPr>
              <a:spLocks noChangeArrowheads="1"/>
            </p:cNvSpPr>
            <p:nvPr/>
          </p:nvSpPr>
          <p:spPr bwMode="auto">
            <a:xfrm>
              <a:off x="1768263" y="6028822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1" name="Rectangle 71"/>
            <p:cNvSpPr>
              <a:spLocks noChangeArrowheads="1"/>
            </p:cNvSpPr>
            <p:nvPr/>
          </p:nvSpPr>
          <p:spPr bwMode="auto">
            <a:xfrm>
              <a:off x="1138025" y="6028822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35912" name="Rectangle 72"/>
            <p:cNvSpPr>
              <a:spLocks noChangeArrowheads="1"/>
            </p:cNvSpPr>
            <p:nvPr/>
          </p:nvSpPr>
          <p:spPr bwMode="auto">
            <a:xfrm>
              <a:off x="512550" y="602882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35913" name="Rectangle 73"/>
            <p:cNvSpPr>
              <a:spLocks noChangeArrowheads="1"/>
            </p:cNvSpPr>
            <p:nvPr/>
          </p:nvSpPr>
          <p:spPr bwMode="auto">
            <a:xfrm>
              <a:off x="8040475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4" name="Rectangle 74"/>
            <p:cNvSpPr>
              <a:spLocks noChangeArrowheads="1"/>
            </p:cNvSpPr>
            <p:nvPr/>
          </p:nvSpPr>
          <p:spPr bwMode="auto">
            <a:xfrm>
              <a:off x="7410238" y="5703384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5" name="Rectangle 75"/>
            <p:cNvSpPr>
              <a:spLocks noChangeArrowheads="1"/>
            </p:cNvSpPr>
            <p:nvPr/>
          </p:nvSpPr>
          <p:spPr bwMode="auto">
            <a:xfrm>
              <a:off x="6784763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16" name="Rectangle 76"/>
            <p:cNvSpPr>
              <a:spLocks noChangeArrowheads="1"/>
            </p:cNvSpPr>
            <p:nvPr/>
          </p:nvSpPr>
          <p:spPr bwMode="auto">
            <a:xfrm>
              <a:off x="6156113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17" name="Rectangle 77"/>
            <p:cNvSpPr>
              <a:spLocks noChangeArrowheads="1"/>
            </p:cNvSpPr>
            <p:nvPr/>
          </p:nvSpPr>
          <p:spPr bwMode="auto">
            <a:xfrm>
              <a:off x="5530638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18" name="Rectangle 78"/>
            <p:cNvSpPr>
              <a:spLocks noChangeArrowheads="1"/>
            </p:cNvSpPr>
            <p:nvPr/>
          </p:nvSpPr>
          <p:spPr bwMode="auto">
            <a:xfrm>
              <a:off x="4903575" y="5703384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35919" name="Rectangle 79"/>
            <p:cNvSpPr>
              <a:spLocks noChangeArrowheads="1"/>
            </p:cNvSpPr>
            <p:nvPr/>
          </p:nvSpPr>
          <p:spPr bwMode="auto">
            <a:xfrm>
              <a:off x="4274925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0" name="Rectangle 80"/>
            <p:cNvSpPr>
              <a:spLocks noChangeArrowheads="1"/>
            </p:cNvSpPr>
            <p:nvPr/>
          </p:nvSpPr>
          <p:spPr bwMode="auto">
            <a:xfrm>
              <a:off x="3647863" y="5703384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1" name="Rectangle 81"/>
            <p:cNvSpPr>
              <a:spLocks noChangeArrowheads="1"/>
            </p:cNvSpPr>
            <p:nvPr/>
          </p:nvSpPr>
          <p:spPr bwMode="auto">
            <a:xfrm>
              <a:off x="3022388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35922" name="Rectangle 82"/>
            <p:cNvSpPr>
              <a:spLocks noChangeArrowheads="1"/>
            </p:cNvSpPr>
            <p:nvPr/>
          </p:nvSpPr>
          <p:spPr bwMode="auto">
            <a:xfrm>
              <a:off x="2393738" y="5703384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3" name="Rectangle 83"/>
            <p:cNvSpPr>
              <a:spLocks noChangeArrowheads="1"/>
            </p:cNvSpPr>
            <p:nvPr/>
          </p:nvSpPr>
          <p:spPr bwMode="auto">
            <a:xfrm>
              <a:off x="1768263" y="5703384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4" name="Rectangle 84"/>
            <p:cNvSpPr>
              <a:spLocks noChangeArrowheads="1"/>
            </p:cNvSpPr>
            <p:nvPr/>
          </p:nvSpPr>
          <p:spPr bwMode="auto">
            <a:xfrm>
              <a:off x="1138025" y="5703384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25" name="Rectangle 85"/>
            <p:cNvSpPr>
              <a:spLocks noChangeArrowheads="1"/>
            </p:cNvSpPr>
            <p:nvPr/>
          </p:nvSpPr>
          <p:spPr bwMode="auto">
            <a:xfrm>
              <a:off x="512550" y="570338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35926" name="Rectangle 86"/>
            <p:cNvSpPr>
              <a:spLocks noChangeArrowheads="1"/>
            </p:cNvSpPr>
            <p:nvPr/>
          </p:nvSpPr>
          <p:spPr bwMode="auto">
            <a:xfrm>
              <a:off x="8040475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27" name="Rectangle 87"/>
            <p:cNvSpPr>
              <a:spLocks noChangeArrowheads="1"/>
            </p:cNvSpPr>
            <p:nvPr/>
          </p:nvSpPr>
          <p:spPr bwMode="auto">
            <a:xfrm>
              <a:off x="7410238" y="5379534"/>
              <a:ext cx="630238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28" name="Rectangle 88"/>
            <p:cNvSpPr>
              <a:spLocks noChangeArrowheads="1"/>
            </p:cNvSpPr>
            <p:nvPr/>
          </p:nvSpPr>
          <p:spPr bwMode="auto">
            <a:xfrm>
              <a:off x="6784763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35929" name="Rectangle 89"/>
            <p:cNvSpPr>
              <a:spLocks noChangeArrowheads="1"/>
            </p:cNvSpPr>
            <p:nvPr/>
          </p:nvSpPr>
          <p:spPr bwMode="auto">
            <a:xfrm>
              <a:off x="6156113" y="5379534"/>
              <a:ext cx="628650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30" name="Rectangle 90"/>
            <p:cNvSpPr>
              <a:spLocks noChangeArrowheads="1"/>
            </p:cNvSpPr>
            <p:nvPr/>
          </p:nvSpPr>
          <p:spPr bwMode="auto">
            <a:xfrm>
              <a:off x="5530638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31" name="Rectangle 91"/>
            <p:cNvSpPr>
              <a:spLocks noChangeArrowheads="1"/>
            </p:cNvSpPr>
            <p:nvPr/>
          </p:nvSpPr>
          <p:spPr bwMode="auto">
            <a:xfrm>
              <a:off x="4903575" y="5379534"/>
              <a:ext cx="627063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35932" name="Rectangle 92"/>
            <p:cNvSpPr>
              <a:spLocks noChangeArrowheads="1"/>
            </p:cNvSpPr>
            <p:nvPr/>
          </p:nvSpPr>
          <p:spPr bwMode="auto">
            <a:xfrm>
              <a:off x="4274925" y="5379534"/>
              <a:ext cx="628650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33" name="Rectangle 93"/>
            <p:cNvSpPr>
              <a:spLocks noChangeArrowheads="1"/>
            </p:cNvSpPr>
            <p:nvPr/>
          </p:nvSpPr>
          <p:spPr bwMode="auto">
            <a:xfrm>
              <a:off x="3647863" y="5379534"/>
              <a:ext cx="627063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34" name="Rectangle 94"/>
            <p:cNvSpPr>
              <a:spLocks noChangeArrowheads="1"/>
            </p:cNvSpPr>
            <p:nvPr/>
          </p:nvSpPr>
          <p:spPr bwMode="auto">
            <a:xfrm>
              <a:off x="3022388" y="5379534"/>
              <a:ext cx="625475" cy="323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35" name="Rectangle 95"/>
            <p:cNvSpPr>
              <a:spLocks noChangeArrowheads="1"/>
            </p:cNvSpPr>
            <p:nvPr/>
          </p:nvSpPr>
          <p:spPr bwMode="auto">
            <a:xfrm>
              <a:off x="2393738" y="5379534"/>
              <a:ext cx="628650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36" name="Rectangle 96"/>
            <p:cNvSpPr>
              <a:spLocks noChangeArrowheads="1"/>
            </p:cNvSpPr>
            <p:nvPr/>
          </p:nvSpPr>
          <p:spPr bwMode="auto">
            <a:xfrm>
              <a:off x="1768263" y="5379534"/>
              <a:ext cx="625475" cy="323850"/>
            </a:xfrm>
            <a:prstGeom prst="rect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35937" name="Rectangle 97"/>
            <p:cNvSpPr>
              <a:spLocks noChangeArrowheads="1"/>
            </p:cNvSpPr>
            <p:nvPr/>
          </p:nvSpPr>
          <p:spPr bwMode="auto">
            <a:xfrm>
              <a:off x="1138025" y="5379534"/>
              <a:ext cx="630238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0070C0"/>
                  </a:solidFill>
                  <a:latin typeface="Calibri" pitchFamily="34" charset="0"/>
                </a:rPr>
                <a:t>03</a:t>
              </a:r>
            </a:p>
          </p:txBody>
        </p:sp>
        <p:sp>
          <p:nvSpPr>
            <p:cNvPr id="35938" name="Rectangle 98"/>
            <p:cNvSpPr>
              <a:spLocks noChangeArrowheads="1"/>
            </p:cNvSpPr>
            <p:nvPr/>
          </p:nvSpPr>
          <p:spPr bwMode="auto">
            <a:xfrm>
              <a:off x="512550" y="5379534"/>
              <a:ext cx="625475" cy="323850"/>
            </a:xfrm>
            <a:prstGeom prst="rect">
              <a:avLst/>
            </a:prstGeom>
            <a:solidFill>
              <a:srgbClr val="F6D2D2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00B05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5939" name="Rectangle 99"/>
            <p:cNvSpPr>
              <a:spLocks noChangeArrowheads="1"/>
            </p:cNvSpPr>
            <p:nvPr/>
          </p:nvSpPr>
          <p:spPr bwMode="auto">
            <a:xfrm>
              <a:off x="8040475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40" name="Rectangle 100"/>
            <p:cNvSpPr>
              <a:spLocks noChangeArrowheads="1"/>
            </p:cNvSpPr>
            <p:nvPr/>
          </p:nvSpPr>
          <p:spPr bwMode="auto">
            <a:xfrm>
              <a:off x="7410238" y="5054097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35941" name="Rectangle 101"/>
            <p:cNvSpPr>
              <a:spLocks noChangeArrowheads="1"/>
            </p:cNvSpPr>
            <p:nvPr/>
          </p:nvSpPr>
          <p:spPr bwMode="auto">
            <a:xfrm>
              <a:off x="6784763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35942" name="Rectangle 102"/>
            <p:cNvSpPr>
              <a:spLocks noChangeArrowheads="1"/>
            </p:cNvSpPr>
            <p:nvPr/>
          </p:nvSpPr>
          <p:spPr bwMode="auto">
            <a:xfrm>
              <a:off x="6156113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43" name="Rectangle 103"/>
            <p:cNvSpPr>
              <a:spLocks noChangeArrowheads="1"/>
            </p:cNvSpPr>
            <p:nvPr/>
          </p:nvSpPr>
          <p:spPr bwMode="auto">
            <a:xfrm>
              <a:off x="5530638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44" name="Rectangle 104"/>
            <p:cNvSpPr>
              <a:spLocks noChangeArrowheads="1"/>
            </p:cNvSpPr>
            <p:nvPr/>
          </p:nvSpPr>
          <p:spPr bwMode="auto">
            <a:xfrm>
              <a:off x="4903575" y="5054097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35945" name="Rectangle 105"/>
            <p:cNvSpPr>
              <a:spLocks noChangeArrowheads="1"/>
            </p:cNvSpPr>
            <p:nvPr/>
          </p:nvSpPr>
          <p:spPr bwMode="auto">
            <a:xfrm>
              <a:off x="4274925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5946" name="Rectangle 106"/>
            <p:cNvSpPr>
              <a:spLocks noChangeArrowheads="1"/>
            </p:cNvSpPr>
            <p:nvPr/>
          </p:nvSpPr>
          <p:spPr bwMode="auto">
            <a:xfrm>
              <a:off x="3647863" y="5054097"/>
              <a:ext cx="627063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35947" name="Rectangle 107"/>
            <p:cNvSpPr>
              <a:spLocks noChangeArrowheads="1"/>
            </p:cNvSpPr>
            <p:nvPr/>
          </p:nvSpPr>
          <p:spPr bwMode="auto">
            <a:xfrm>
              <a:off x="3022388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35948" name="Rectangle 108"/>
            <p:cNvSpPr>
              <a:spLocks noChangeArrowheads="1"/>
            </p:cNvSpPr>
            <p:nvPr/>
          </p:nvSpPr>
          <p:spPr bwMode="auto">
            <a:xfrm>
              <a:off x="2393738" y="5054097"/>
              <a:ext cx="628650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5949" name="Rectangle 109"/>
            <p:cNvSpPr>
              <a:spLocks noChangeArrowheads="1"/>
            </p:cNvSpPr>
            <p:nvPr/>
          </p:nvSpPr>
          <p:spPr bwMode="auto">
            <a:xfrm>
              <a:off x="1768263" y="5054097"/>
              <a:ext cx="625475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35950" name="Rectangle 110"/>
            <p:cNvSpPr>
              <a:spLocks noChangeArrowheads="1"/>
            </p:cNvSpPr>
            <p:nvPr/>
          </p:nvSpPr>
          <p:spPr bwMode="auto">
            <a:xfrm>
              <a:off x="1138025" y="5054097"/>
              <a:ext cx="630238" cy="3254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35951" name="Rectangle 111"/>
            <p:cNvSpPr>
              <a:spLocks noChangeArrowheads="1"/>
            </p:cNvSpPr>
            <p:nvPr/>
          </p:nvSpPr>
          <p:spPr bwMode="auto">
            <a:xfrm>
              <a:off x="512550" y="505409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5952" name="Rectangle 112"/>
            <p:cNvSpPr>
              <a:spLocks noChangeArrowheads="1"/>
            </p:cNvSpPr>
            <p:nvPr/>
          </p:nvSpPr>
          <p:spPr bwMode="auto">
            <a:xfrm>
              <a:off x="8040475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3" name="Rectangle 113"/>
            <p:cNvSpPr>
              <a:spLocks noChangeArrowheads="1"/>
            </p:cNvSpPr>
            <p:nvPr/>
          </p:nvSpPr>
          <p:spPr bwMode="auto">
            <a:xfrm>
              <a:off x="7410238" y="472865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54" name="Rectangle 114"/>
            <p:cNvSpPr>
              <a:spLocks noChangeArrowheads="1"/>
            </p:cNvSpPr>
            <p:nvPr/>
          </p:nvSpPr>
          <p:spPr bwMode="auto">
            <a:xfrm>
              <a:off x="6784763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55" name="Rectangle 115"/>
            <p:cNvSpPr>
              <a:spLocks noChangeArrowheads="1"/>
            </p:cNvSpPr>
            <p:nvPr/>
          </p:nvSpPr>
          <p:spPr bwMode="auto">
            <a:xfrm>
              <a:off x="6156113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6" name="Rectangle 116"/>
            <p:cNvSpPr>
              <a:spLocks noChangeArrowheads="1"/>
            </p:cNvSpPr>
            <p:nvPr/>
          </p:nvSpPr>
          <p:spPr bwMode="auto">
            <a:xfrm>
              <a:off x="5530638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57" name="Rectangle 117"/>
            <p:cNvSpPr>
              <a:spLocks noChangeArrowheads="1"/>
            </p:cNvSpPr>
            <p:nvPr/>
          </p:nvSpPr>
          <p:spPr bwMode="auto">
            <a:xfrm>
              <a:off x="4903575" y="472865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58" name="Rectangle 118"/>
            <p:cNvSpPr>
              <a:spLocks noChangeArrowheads="1"/>
            </p:cNvSpPr>
            <p:nvPr/>
          </p:nvSpPr>
          <p:spPr bwMode="auto">
            <a:xfrm>
              <a:off x="4274925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59" name="Rectangle 119"/>
            <p:cNvSpPr>
              <a:spLocks noChangeArrowheads="1"/>
            </p:cNvSpPr>
            <p:nvPr/>
          </p:nvSpPr>
          <p:spPr bwMode="auto">
            <a:xfrm>
              <a:off x="3647863" y="472865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60" name="Rectangle 120"/>
            <p:cNvSpPr>
              <a:spLocks noChangeArrowheads="1"/>
            </p:cNvSpPr>
            <p:nvPr/>
          </p:nvSpPr>
          <p:spPr bwMode="auto">
            <a:xfrm>
              <a:off x="3022388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61" name="Rectangle 121"/>
            <p:cNvSpPr>
              <a:spLocks noChangeArrowheads="1"/>
            </p:cNvSpPr>
            <p:nvPr/>
          </p:nvSpPr>
          <p:spPr bwMode="auto">
            <a:xfrm>
              <a:off x="2393738" y="472865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35962" name="Rectangle 122"/>
            <p:cNvSpPr>
              <a:spLocks noChangeArrowheads="1"/>
            </p:cNvSpPr>
            <p:nvPr/>
          </p:nvSpPr>
          <p:spPr bwMode="auto">
            <a:xfrm>
              <a:off x="1768263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35963" name="Rectangle 123"/>
            <p:cNvSpPr>
              <a:spLocks noChangeArrowheads="1"/>
            </p:cNvSpPr>
            <p:nvPr/>
          </p:nvSpPr>
          <p:spPr bwMode="auto">
            <a:xfrm>
              <a:off x="1138025" y="472865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35964" name="Rectangle 124"/>
            <p:cNvSpPr>
              <a:spLocks noChangeArrowheads="1"/>
            </p:cNvSpPr>
            <p:nvPr/>
          </p:nvSpPr>
          <p:spPr bwMode="auto">
            <a:xfrm>
              <a:off x="512550" y="472865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35965" name="Line 125"/>
            <p:cNvSpPr>
              <a:spLocks noChangeShapeType="1"/>
            </p:cNvSpPr>
            <p:nvPr/>
          </p:nvSpPr>
          <p:spPr bwMode="auto">
            <a:xfrm>
              <a:off x="512550" y="505409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>
                <a:solidFill>
                  <a:srgbClr val="990000"/>
                </a:solidFill>
              </a:endParaRPr>
            </a:p>
          </p:txBody>
        </p:sp>
        <p:sp>
          <p:nvSpPr>
            <p:cNvPr id="35966" name="Line 126"/>
            <p:cNvSpPr>
              <a:spLocks noChangeShapeType="1"/>
            </p:cNvSpPr>
            <p:nvPr/>
          </p:nvSpPr>
          <p:spPr bwMode="auto">
            <a:xfrm>
              <a:off x="512550" y="537953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67" name="Line 127"/>
            <p:cNvSpPr>
              <a:spLocks noChangeShapeType="1"/>
            </p:cNvSpPr>
            <p:nvPr/>
          </p:nvSpPr>
          <p:spPr bwMode="auto">
            <a:xfrm>
              <a:off x="512550" y="570338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68" name="Line 128"/>
            <p:cNvSpPr>
              <a:spLocks noChangeShapeType="1"/>
            </p:cNvSpPr>
            <p:nvPr/>
          </p:nvSpPr>
          <p:spPr bwMode="auto">
            <a:xfrm>
              <a:off x="512550" y="602882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69" name="Line 129"/>
            <p:cNvSpPr>
              <a:spLocks noChangeShapeType="1"/>
            </p:cNvSpPr>
            <p:nvPr/>
          </p:nvSpPr>
          <p:spPr bwMode="auto">
            <a:xfrm>
              <a:off x="176826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0" name="Line 130"/>
            <p:cNvSpPr>
              <a:spLocks noChangeShapeType="1"/>
            </p:cNvSpPr>
            <p:nvPr/>
          </p:nvSpPr>
          <p:spPr bwMode="auto">
            <a:xfrm>
              <a:off x="23937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1" name="Line 131"/>
            <p:cNvSpPr>
              <a:spLocks noChangeShapeType="1"/>
            </p:cNvSpPr>
            <p:nvPr/>
          </p:nvSpPr>
          <p:spPr bwMode="auto">
            <a:xfrm>
              <a:off x="364786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2" name="Line 132"/>
            <p:cNvSpPr>
              <a:spLocks noChangeShapeType="1"/>
            </p:cNvSpPr>
            <p:nvPr/>
          </p:nvSpPr>
          <p:spPr bwMode="auto">
            <a:xfrm>
              <a:off x="4274925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3" name="Line 133"/>
            <p:cNvSpPr>
              <a:spLocks noChangeShapeType="1"/>
            </p:cNvSpPr>
            <p:nvPr/>
          </p:nvSpPr>
          <p:spPr bwMode="auto">
            <a:xfrm>
              <a:off x="55306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4" name="Line 134"/>
            <p:cNvSpPr>
              <a:spLocks noChangeShapeType="1"/>
            </p:cNvSpPr>
            <p:nvPr/>
          </p:nvSpPr>
          <p:spPr bwMode="auto">
            <a:xfrm>
              <a:off x="6156113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5" name="Line 135"/>
            <p:cNvSpPr>
              <a:spLocks noChangeShapeType="1"/>
            </p:cNvSpPr>
            <p:nvPr/>
          </p:nvSpPr>
          <p:spPr bwMode="auto">
            <a:xfrm>
              <a:off x="7410238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6" name="Line 136"/>
            <p:cNvSpPr>
              <a:spLocks noChangeShapeType="1"/>
            </p:cNvSpPr>
            <p:nvPr/>
          </p:nvSpPr>
          <p:spPr bwMode="auto">
            <a:xfrm>
              <a:off x="8040475" y="472865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7" name="Line 137"/>
            <p:cNvSpPr>
              <a:spLocks noChangeShapeType="1"/>
            </p:cNvSpPr>
            <p:nvPr/>
          </p:nvSpPr>
          <p:spPr bwMode="auto">
            <a:xfrm>
              <a:off x="1138025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8" name="Line 138"/>
            <p:cNvSpPr>
              <a:spLocks noChangeShapeType="1"/>
            </p:cNvSpPr>
            <p:nvPr/>
          </p:nvSpPr>
          <p:spPr bwMode="auto">
            <a:xfrm>
              <a:off x="3022388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79" name="Line 139"/>
            <p:cNvSpPr>
              <a:spLocks noChangeShapeType="1"/>
            </p:cNvSpPr>
            <p:nvPr/>
          </p:nvSpPr>
          <p:spPr bwMode="auto">
            <a:xfrm>
              <a:off x="512550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80" name="Line 140"/>
            <p:cNvSpPr>
              <a:spLocks noChangeShapeType="1"/>
            </p:cNvSpPr>
            <p:nvPr/>
          </p:nvSpPr>
          <p:spPr bwMode="auto">
            <a:xfrm>
              <a:off x="4903575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81" name="Line 141"/>
            <p:cNvSpPr>
              <a:spLocks noChangeShapeType="1"/>
            </p:cNvSpPr>
            <p:nvPr/>
          </p:nvSpPr>
          <p:spPr bwMode="auto">
            <a:xfrm>
              <a:off x="6784763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82" name="Line 142"/>
            <p:cNvSpPr>
              <a:spLocks noChangeShapeType="1"/>
            </p:cNvSpPr>
            <p:nvPr/>
          </p:nvSpPr>
          <p:spPr bwMode="auto">
            <a:xfrm>
              <a:off x="512550" y="472865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 dirty="0">
                <a:solidFill>
                  <a:srgbClr val="990000"/>
                </a:solidFill>
              </a:endParaRPr>
            </a:p>
          </p:txBody>
        </p:sp>
        <p:sp>
          <p:nvSpPr>
            <p:cNvPr id="35983" name="Line 143"/>
            <p:cNvSpPr>
              <a:spLocks noChangeShapeType="1"/>
            </p:cNvSpPr>
            <p:nvPr/>
          </p:nvSpPr>
          <p:spPr bwMode="auto">
            <a:xfrm>
              <a:off x="8665951" y="472865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5984" name="Line 144"/>
            <p:cNvSpPr>
              <a:spLocks noChangeShapeType="1"/>
            </p:cNvSpPr>
            <p:nvPr/>
          </p:nvSpPr>
          <p:spPr bwMode="auto">
            <a:xfrm>
              <a:off x="512550" y="635426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484313" y="4117994"/>
            <a:ext cx="3433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Translation Lookaside Buffer (TLB)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66960" y="3637370"/>
            <a:ext cx="223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VPN 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= 0b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11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01</a:t>
            </a:r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= 0x0D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ln/>
        </p:spPr>
        <p:txBody>
          <a:bodyPr/>
          <a:lstStyle/>
          <a:p>
            <a:r>
              <a:rPr lang="en-GB" dirty="0"/>
              <a:t>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7896225" cy="4972050"/>
          </a:xfrm>
          <a:ln/>
        </p:spPr>
        <p:txBody>
          <a:bodyPr/>
          <a:lstStyle/>
          <a:p>
            <a:r>
              <a:rPr lang="en-GB" dirty="0"/>
              <a:t>Only showing the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725716" y="4134805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206603" y="4134805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4686300" y="4134805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5725716" y="3905014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5206603" y="3905014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4686300" y="3905014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5725716" y="3675223"/>
            <a:ext cx="519113" cy="230981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5206603" y="3675223"/>
            <a:ext cx="519113" cy="230981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4686300" y="3675223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5725716" y="3444242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5206603" y="3444242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4686300" y="3444242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5725716" y="3213261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5206603" y="3213261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4686300" y="3213261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5725716" y="2983470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5206603" y="2983470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4686300" y="2983470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5725716" y="2753680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5206603" y="2753680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4686300" y="2753680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5725716" y="2522698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5206603" y="2522698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4686300" y="2522698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5725716" y="2292906"/>
            <a:ext cx="519113" cy="22979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5206603" y="2292906"/>
            <a:ext cx="519113" cy="22979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4686300" y="2292906"/>
            <a:ext cx="520304" cy="22979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4686300" y="2522697"/>
            <a:ext cx="1577340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4686300" y="2753678"/>
            <a:ext cx="1577340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4686300" y="2985848"/>
            <a:ext cx="1577340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4686300" y="3213260"/>
            <a:ext cx="1577340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4686300" y="3444241"/>
            <a:ext cx="1577340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4686300" y="3666491"/>
            <a:ext cx="1577340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4686300" y="3905012"/>
            <a:ext cx="1577340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4686300" y="4134803"/>
            <a:ext cx="1577340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5206604" y="2292906"/>
            <a:ext cx="1191" cy="2072879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5725716" y="2292906"/>
            <a:ext cx="1191" cy="2072879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4686300" y="2292906"/>
            <a:ext cx="1577340" cy="1191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251179" y="2292906"/>
            <a:ext cx="1191" cy="2072879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4686300" y="4365785"/>
            <a:ext cx="1577340" cy="1191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4686300" y="2298461"/>
            <a:ext cx="1191" cy="2072879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3611166" y="4134805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3092053" y="4134805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2571750" y="4134805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3611166" y="3905014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3092053" y="3905014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2571750" y="3905014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3611166" y="3675223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3092053" y="3675223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2571750" y="3675223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3611166" y="3444242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3092053" y="3444242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2571750" y="3444242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3611166" y="3213261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3092053" y="3213261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2571750" y="3213261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3611166" y="2983470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3092053" y="2983470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2571750" y="2983470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3611166" y="2753680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3092053" y="2753680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2571750" y="2753680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3611166" y="2522698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3092053" y="2522698"/>
            <a:ext cx="519113" cy="230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2571750" y="2522698"/>
            <a:ext cx="520304" cy="23098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3611166" y="2292906"/>
            <a:ext cx="519113" cy="22979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3092053" y="2292906"/>
            <a:ext cx="519113" cy="22979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2571750" y="2292906"/>
            <a:ext cx="520304" cy="22979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7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2571750" y="2522697"/>
            <a:ext cx="1556766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2579465" y="2753678"/>
            <a:ext cx="1556766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2571750" y="2985848"/>
            <a:ext cx="1556766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2571750" y="3213260"/>
            <a:ext cx="1556766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2571750" y="3444241"/>
            <a:ext cx="1556766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2571750" y="3677999"/>
            <a:ext cx="1556766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2571750" y="3905012"/>
            <a:ext cx="1556766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2571750" y="4134803"/>
            <a:ext cx="1556766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3084909" y="2292906"/>
            <a:ext cx="1191" cy="2072879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3611166" y="2292906"/>
            <a:ext cx="1191" cy="2072879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2571750" y="2292906"/>
            <a:ext cx="1191" cy="2072879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2571750" y="2292906"/>
            <a:ext cx="1556766" cy="1191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2571750" y="4365785"/>
            <a:ext cx="1556766" cy="1191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4135040" y="2286000"/>
            <a:ext cx="1191" cy="209169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4629150"/>
            <a:ext cx="3146723" cy="677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6" name="TextBox 135"/>
          <p:cNvSpPr txBox="1"/>
          <p:nvPr/>
        </p:nvSpPr>
        <p:spPr>
          <a:xfrm>
            <a:off x="6577932" y="3663322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0x0D </a:t>
            </a:r>
            <a:r>
              <a:rPr lang="en-US" sz="1800" dirty="0">
                <a:solidFill>
                  <a:srgbClr val="C00000"/>
                </a:solidFill>
                <a:latin typeface="Times New Roman"/>
                <a:cs typeface="Times New Roman"/>
              </a:rPr>
              <a:t>→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 0x2D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202" y="4760006"/>
            <a:ext cx="2691312" cy="51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Arrow 2"/>
          <p:cNvSpPr/>
          <p:nvPr/>
        </p:nvSpPr>
        <p:spPr bwMode="auto">
          <a:xfrm>
            <a:off x="4629150" y="4899489"/>
            <a:ext cx="456009" cy="141128"/>
          </a:xfrm>
          <a:prstGeom prst="rightArrow">
            <a:avLst>
              <a:gd name="adj1" fmla="val 50000"/>
              <a:gd name="adj2" fmla="val 105958"/>
            </a:avLst>
          </a:prstGeom>
          <a:solidFill>
            <a:srgbClr val="C00000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ln/>
        </p:spPr>
        <p:txBody>
          <a:bodyPr>
            <a:normAutofit/>
          </a:bodyPr>
          <a:lstStyle/>
          <a:p>
            <a:r>
              <a:rPr lang="en-GB" dirty="0"/>
              <a:t>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396875" y="1362075"/>
            <a:ext cx="7896225" cy="4972050"/>
          </a:xfrm>
          <a:ln/>
        </p:spPr>
        <p:txBody>
          <a:bodyPr>
            <a:normAutofit/>
          </a:bodyPr>
          <a:lstStyle/>
          <a:p>
            <a:r>
              <a:rPr lang="en-GB" dirty="0"/>
              <a:t>16 lines, 4-byte cache line size</a:t>
            </a:r>
          </a:p>
          <a:p>
            <a:r>
              <a:rPr lang="en-GB" dirty="0"/>
              <a:t>Physically addressed</a:t>
            </a:r>
          </a:p>
          <a:p>
            <a:r>
              <a:rPr lang="en-GB" dirty="0"/>
              <a:t>Direct mapped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2423676" y="2067425"/>
            <a:ext cx="5723314" cy="1131786"/>
            <a:chOff x="1711325" y="1629578"/>
            <a:chExt cx="7631085" cy="1509048"/>
          </a:xfrm>
        </p:grpSpPr>
        <p:sp>
          <p:nvSpPr>
            <p:cNvPr id="34" name="Rectangle 33"/>
            <p:cNvSpPr/>
            <p:nvPr/>
          </p:nvSpPr>
          <p:spPr bwMode="auto">
            <a:xfrm>
              <a:off x="7441170" y="1906799"/>
              <a:ext cx="542925" cy="369332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91000" y="1629578"/>
              <a:ext cx="5151410" cy="861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V[0b</a:t>
              </a:r>
              <a:r>
                <a:rPr lang="en-US" sz="1800" dirty="0">
                  <a:solidFill>
                    <a:srgbClr val="7030A0"/>
                  </a:solidFill>
                  <a:latin typeface="Calibri" pitchFamily="34" charset="0"/>
                </a:rPr>
                <a:t>00001101</a:t>
              </a:r>
              <a:r>
                <a:rPr lang="en-US" sz="1800" dirty="0">
                  <a:solidFill>
                    <a:srgbClr val="FFC000"/>
                  </a:solidFill>
                  <a:latin typeface="Calibri" pitchFamily="34" charset="0"/>
                </a:rPr>
                <a:t>101001</a:t>
              </a:r>
              <a:r>
                <a:rPr lang="en-US" sz="1800" dirty="0">
                  <a:latin typeface="Calibri" pitchFamily="34" charset="0"/>
                </a:rPr>
                <a:t>] = V[0x369]</a:t>
              </a:r>
            </a:p>
            <a:p>
              <a:r>
                <a:rPr lang="en-US" sz="1800" dirty="0">
                  <a:latin typeface="Calibri" pitchFamily="34" charset="0"/>
                </a:rPr>
                <a:t>P[0b</a:t>
              </a:r>
              <a:r>
                <a:rPr lang="en-US" sz="1800" dirty="0">
                  <a:solidFill>
                    <a:srgbClr val="0070C0"/>
                  </a:solidFill>
                  <a:latin typeface="Calibri" pitchFamily="34" charset="0"/>
                </a:rPr>
                <a:t>101101</a:t>
              </a:r>
              <a:r>
                <a:rPr lang="en-US" sz="1800" dirty="0">
                  <a:solidFill>
                    <a:srgbClr val="00B050"/>
                  </a:solidFill>
                  <a:latin typeface="Calibri" pitchFamily="34" charset="0"/>
                </a:rPr>
                <a:t>1010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01</a:t>
              </a:r>
              <a:r>
                <a:rPr lang="en-US" sz="1800" dirty="0">
                  <a:latin typeface="Calibri" pitchFamily="34" charset="0"/>
                </a:rPr>
                <a:t>] = P[0xB69] = 0x15</a:t>
              </a:r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 flipV="1">
              <a:off x="1711325" y="2209800"/>
              <a:ext cx="3013075" cy="915988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>
              <a:cxnSpLocks/>
            </p:cNvCxnSpPr>
            <p:nvPr/>
          </p:nvCxnSpPr>
          <p:spPr bwMode="auto">
            <a:xfrm flipV="1">
              <a:off x="4627032" y="2216680"/>
              <a:ext cx="760941" cy="890983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5" name="Straight Connector 294"/>
            <p:cNvCxnSpPr/>
            <p:nvPr/>
          </p:nvCxnSpPr>
          <p:spPr bwMode="auto">
            <a:xfrm flipH="1" flipV="1">
              <a:off x="6097591" y="2209801"/>
              <a:ext cx="1479548" cy="915987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4" name="Straight Connector 293"/>
            <p:cNvCxnSpPr>
              <a:cxnSpLocks/>
            </p:cNvCxnSpPr>
            <p:nvPr/>
          </p:nvCxnSpPr>
          <p:spPr bwMode="auto">
            <a:xfrm flipH="1" flipV="1">
              <a:off x="5880689" y="2205900"/>
              <a:ext cx="683211" cy="932726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426495" y="3201590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2426495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2792017" y="3201590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70C0"/>
                </a:solidFill>
                <a:latin typeface="+mj-lt"/>
              </a:rPr>
              <a:t>0</a:t>
            </a: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2792017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3157540" y="3201590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3157540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3523062" y="3201590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3523062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888584" y="3201590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70C0"/>
                </a:solidFill>
                <a:latin typeface="+mj-lt"/>
              </a:rPr>
              <a:t>0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3888584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4254106" y="3201590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70C0"/>
                </a:solidFill>
                <a:latin typeface="+mj-lt"/>
              </a:rPr>
              <a:t>1</a:t>
            </a:r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4254106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4619629" y="3201590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4619629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4985151" y="3201590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4985151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5350673" y="3201590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5350673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5716195" y="3201590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5716195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6081716" y="3201590"/>
            <a:ext cx="365522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6081716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6447235" y="3201590"/>
            <a:ext cx="365522" cy="228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6447235" y="2972990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4632724" y="3465912"/>
            <a:ext cx="2193131" cy="310753"/>
            <a:chOff x="2931" y="2156"/>
            <a:chExt cx="1842" cy="261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453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2461024" y="3465912"/>
            <a:ext cx="2193131" cy="310753"/>
            <a:chOff x="1107" y="2156"/>
            <a:chExt cx="1842" cy="261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450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060288" y="2749548"/>
            <a:ext cx="744142" cy="229791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450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2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4613276" y="2746770"/>
            <a:ext cx="1445419" cy="229791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9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450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2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2426495" y="2743198"/>
            <a:ext cx="2170510" cy="229791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7" y="1501"/>
              <a:ext cx="249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450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2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4049317" y="561975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3584973" y="5619750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3119439" y="561975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2652713" y="5619750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187180" y="561975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1722836" y="5619750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257301" y="5619750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4049317" y="540901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3584973" y="5409010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3119439" y="540901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2652713" y="5409010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187180" y="540901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1722836" y="5409010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257301" y="5409010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4049317" y="5198269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3584973" y="5198269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3119439" y="5198269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2652713" y="5198269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187180" y="5198269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1722836" y="5198269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257301" y="5198269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4049317" y="4968479"/>
            <a:ext cx="465535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3584973" y="4968479"/>
            <a:ext cx="464344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3119439" y="4968479"/>
            <a:ext cx="465535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2652713" y="4968479"/>
            <a:ext cx="466725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187180" y="4968479"/>
            <a:ext cx="465535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1722836" y="4968479"/>
            <a:ext cx="464344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257301" y="4968479"/>
            <a:ext cx="465535" cy="22979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4049317" y="4757738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3584973" y="4757738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3119439" y="4757738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2652713" y="4757738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187180" y="4757738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1722836" y="4757738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257301" y="4757738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4049317" y="4546997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3584973" y="4546997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3119439" y="4546997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2652713" y="4546997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187180" y="4546997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1722836" y="4546997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257301" y="4546997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4049317" y="433625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3584973" y="4336256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3119439" y="433625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2652713" y="4336256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187180" y="433625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1722836" y="4336256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257301" y="4336256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4049317" y="412551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3584973" y="4125516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3119439" y="412551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2652713" y="4125516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187180" y="412551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1722836" y="4125516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257301" y="4125516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4049317" y="3914775"/>
            <a:ext cx="465535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3584973" y="3914775"/>
            <a:ext cx="464344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3119439" y="3914775"/>
            <a:ext cx="465535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2652713" y="3914775"/>
            <a:ext cx="466725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187180" y="3914775"/>
            <a:ext cx="465535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1722836" y="3914775"/>
            <a:ext cx="464344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257301" y="3914775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05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257300" y="4125516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257300" y="4336256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257300" y="4546997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257300" y="4757738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257300" y="4970859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257300" y="5198269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257300" y="5409010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257300" y="5619750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1722835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187179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2652713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3119438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3584972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4049316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257300" y="3914775"/>
            <a:ext cx="1191" cy="1915716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257300" y="3914775"/>
            <a:ext cx="3243834" cy="119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257300" y="5830491"/>
            <a:ext cx="3243834" cy="119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4508500" y="3919934"/>
            <a:ext cx="1191" cy="1915716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7421167" y="561975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6956823" y="5619750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6491289" y="561975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6024563" y="5619750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5559030" y="561975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5094686" y="5619750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4629151" y="5619750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7421167" y="540901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6956823" y="5409010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6491289" y="540901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6024563" y="5409010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5559030" y="5409010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5094686" y="5409010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4629151" y="5409010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7421167" y="5198269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6956823" y="5198269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6491289" y="5198269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6024563" y="5198269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5559030" y="5198269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5094686" y="5198269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4629151" y="5198269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7421167" y="4968479"/>
            <a:ext cx="465535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6956823" y="4968479"/>
            <a:ext cx="464344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6491289" y="4968479"/>
            <a:ext cx="465535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6024563" y="4968479"/>
            <a:ext cx="466725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5559030" y="4968479"/>
            <a:ext cx="465535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5094686" y="4968479"/>
            <a:ext cx="464344" cy="2297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4629151" y="4968479"/>
            <a:ext cx="465535" cy="22979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7421167" y="4757738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6956823" y="4757738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6491289" y="4757738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6024563" y="4757738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5559030" y="4757738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5094686" y="4757738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4629151" y="4757738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7421167" y="4546997"/>
            <a:ext cx="465535" cy="210741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6956823" y="4546997"/>
            <a:ext cx="464344" cy="210741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6491289" y="4546997"/>
            <a:ext cx="465535" cy="210741"/>
          </a:xfrm>
          <a:prstGeom prst="rect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6024563" y="4546997"/>
            <a:ext cx="466725" cy="210741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5559030" y="4546997"/>
            <a:ext cx="465535" cy="210741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5094686" y="4546997"/>
            <a:ext cx="464344" cy="210741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70C0"/>
                </a:solidFill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4629151" y="4546997"/>
            <a:ext cx="465535" cy="210741"/>
          </a:xfrm>
          <a:prstGeom prst="rect">
            <a:avLst/>
          </a:prstGeom>
          <a:solidFill>
            <a:srgbClr val="F6D2D2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B05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7421167" y="433625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6956823" y="4336256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6491289" y="433625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6024563" y="4336256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5559030" y="433625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5094686" y="4336256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4629151" y="4336256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7421167" y="412551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6956823" y="4125516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6491289" y="412551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6024563" y="4125516"/>
            <a:ext cx="46672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5559030" y="4125516"/>
            <a:ext cx="465535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5094686" y="4125516"/>
            <a:ext cx="464344" cy="2107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4629151" y="4125516"/>
            <a:ext cx="465535" cy="210741"/>
          </a:xfrm>
          <a:prstGeom prst="rect">
            <a:avLst/>
          </a:prstGeom>
          <a:solidFill>
            <a:srgbClr val="EBEBEB"/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7421167" y="3914775"/>
            <a:ext cx="465535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6956823" y="3914775"/>
            <a:ext cx="464344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6491289" y="3914775"/>
            <a:ext cx="465535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00B0F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6024563" y="3914775"/>
            <a:ext cx="466725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5559030" y="3914775"/>
            <a:ext cx="465535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5094686" y="3914775"/>
            <a:ext cx="464344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4629151" y="3914775"/>
            <a:ext cx="465535" cy="2107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67770" tIns="33210" rIns="67770" bIns="33210"/>
          <a:lstStyle/>
          <a:p>
            <a:pPr algn="ctr">
              <a:spcBef>
                <a:spcPts val="656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05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4642866" y="4125516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4642866" y="4336256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4642866" y="4546997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4642866" y="4757738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4642866" y="4970859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4642866" y="5198269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4642866" y="5409010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4642866" y="5619750"/>
            <a:ext cx="3243834" cy="119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5094685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5559029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6024563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6491288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6956822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7421166" y="3914775"/>
            <a:ext cx="1191" cy="1915716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4642866" y="3914775"/>
            <a:ext cx="3243834" cy="119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7886701" y="3914775"/>
            <a:ext cx="1191" cy="1915716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4642866" y="5830491"/>
            <a:ext cx="3243834" cy="119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4629150" y="3919934"/>
            <a:ext cx="1191" cy="1915716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grpSp>
        <p:nvGrpSpPr>
          <p:cNvPr id="7" name="Group 6"/>
          <p:cNvGrpSpPr/>
          <p:nvPr/>
        </p:nvGrpSpPr>
        <p:grpSpPr>
          <a:xfrm>
            <a:off x="4619627" y="3201590"/>
            <a:ext cx="2193129" cy="228600"/>
            <a:chOff x="4787903" y="3278187"/>
            <a:chExt cx="2924172" cy="304800"/>
          </a:xfrm>
        </p:grpSpPr>
        <p:sp>
          <p:nvSpPr>
            <p:cNvPr id="205" name="Rectangle 24"/>
            <p:cNvSpPr>
              <a:spLocks noChangeArrowheads="1"/>
            </p:cNvSpPr>
            <p:nvPr/>
          </p:nvSpPr>
          <p:spPr bwMode="auto">
            <a:xfrm>
              <a:off x="4787903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6" name="Rectangle 27"/>
            <p:cNvSpPr>
              <a:spLocks noChangeArrowheads="1"/>
            </p:cNvSpPr>
            <p:nvPr/>
          </p:nvSpPr>
          <p:spPr bwMode="auto">
            <a:xfrm>
              <a:off x="5275266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07" name="Rectangle 30"/>
            <p:cNvSpPr>
              <a:spLocks noChangeArrowheads="1"/>
            </p:cNvSpPr>
            <p:nvPr/>
          </p:nvSpPr>
          <p:spPr bwMode="auto">
            <a:xfrm>
              <a:off x="5762629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08" name="Rectangle 33"/>
            <p:cNvSpPr>
              <a:spLocks noChangeArrowheads="1"/>
            </p:cNvSpPr>
            <p:nvPr/>
          </p:nvSpPr>
          <p:spPr bwMode="auto">
            <a:xfrm>
              <a:off x="6249991" y="3278187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91" name="Rectangle 36"/>
            <p:cNvSpPr>
              <a:spLocks noChangeArrowheads="1"/>
            </p:cNvSpPr>
            <p:nvPr/>
          </p:nvSpPr>
          <p:spPr bwMode="auto">
            <a:xfrm>
              <a:off x="6737353" y="3278187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</p:txBody>
        </p:sp>
        <p:sp>
          <p:nvSpPr>
            <p:cNvPr id="292" name="Rectangle 39"/>
            <p:cNvSpPr>
              <a:spLocks noChangeArrowheads="1"/>
            </p:cNvSpPr>
            <p:nvPr/>
          </p:nvSpPr>
          <p:spPr bwMode="auto">
            <a:xfrm>
              <a:off x="7224712" y="3278187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1268310" y="3902671"/>
            <a:ext cx="6630592" cy="1920875"/>
            <a:chOff x="152400" y="4076700"/>
            <a:chExt cx="8840789" cy="2561167"/>
          </a:xfrm>
          <a:solidFill>
            <a:schemeClr val="bg1"/>
          </a:solidFill>
        </p:grpSpPr>
        <p:sp>
          <p:nvSpPr>
            <p:cNvPr id="462" name="Rectangle 64"/>
            <p:cNvSpPr>
              <a:spLocks noChangeArrowheads="1"/>
            </p:cNvSpPr>
            <p:nvPr/>
          </p:nvSpPr>
          <p:spPr bwMode="auto">
            <a:xfrm>
              <a:off x="38750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463" name="Rectangle 65"/>
            <p:cNvSpPr>
              <a:spLocks noChangeArrowheads="1"/>
            </p:cNvSpPr>
            <p:nvPr/>
          </p:nvSpPr>
          <p:spPr bwMode="auto">
            <a:xfrm>
              <a:off x="32559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DF</a:t>
              </a:r>
            </a:p>
          </p:txBody>
        </p:sp>
        <p:sp>
          <p:nvSpPr>
            <p:cNvPr id="464" name="Rectangle 66"/>
            <p:cNvSpPr>
              <a:spLocks noChangeArrowheads="1"/>
            </p:cNvSpPr>
            <p:nvPr/>
          </p:nvSpPr>
          <p:spPr bwMode="auto">
            <a:xfrm>
              <a:off x="26352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C2</a:t>
              </a:r>
            </a:p>
          </p:txBody>
        </p:sp>
        <p:sp>
          <p:nvSpPr>
            <p:cNvPr id="465" name="Rectangle 67"/>
            <p:cNvSpPr>
              <a:spLocks noChangeArrowheads="1"/>
            </p:cNvSpPr>
            <p:nvPr/>
          </p:nvSpPr>
          <p:spPr bwMode="auto">
            <a:xfrm>
              <a:off x="20129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466" name="Rectangle 68"/>
            <p:cNvSpPr>
              <a:spLocks noChangeArrowheads="1"/>
            </p:cNvSpPr>
            <p:nvPr/>
          </p:nvSpPr>
          <p:spPr bwMode="auto">
            <a:xfrm>
              <a:off x="13922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67" name="Rectangle 69"/>
            <p:cNvSpPr>
              <a:spLocks noChangeArrowheads="1"/>
            </p:cNvSpPr>
            <p:nvPr/>
          </p:nvSpPr>
          <p:spPr bwMode="auto">
            <a:xfrm>
              <a:off x="7731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468" name="Rectangle 70"/>
            <p:cNvSpPr>
              <a:spLocks noChangeArrowheads="1"/>
            </p:cNvSpPr>
            <p:nvPr/>
          </p:nvSpPr>
          <p:spPr bwMode="auto">
            <a:xfrm>
              <a:off x="1524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469" name="Rectangle 78"/>
            <p:cNvSpPr>
              <a:spLocks noChangeArrowheads="1"/>
            </p:cNvSpPr>
            <p:nvPr/>
          </p:nvSpPr>
          <p:spPr bwMode="auto">
            <a:xfrm>
              <a:off x="38750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0" name="Rectangle 79"/>
            <p:cNvSpPr>
              <a:spLocks noChangeArrowheads="1"/>
            </p:cNvSpPr>
            <p:nvPr/>
          </p:nvSpPr>
          <p:spPr bwMode="auto">
            <a:xfrm>
              <a:off x="32559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1" name="Rectangle 80"/>
            <p:cNvSpPr>
              <a:spLocks noChangeArrowheads="1"/>
            </p:cNvSpPr>
            <p:nvPr/>
          </p:nvSpPr>
          <p:spPr bwMode="auto">
            <a:xfrm>
              <a:off x="26352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2" name="Rectangle 81"/>
            <p:cNvSpPr>
              <a:spLocks noChangeArrowheads="1"/>
            </p:cNvSpPr>
            <p:nvPr/>
          </p:nvSpPr>
          <p:spPr bwMode="auto">
            <a:xfrm>
              <a:off x="20129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73" name="Rectangle 82"/>
            <p:cNvSpPr>
              <a:spLocks noChangeArrowheads="1"/>
            </p:cNvSpPr>
            <p:nvPr/>
          </p:nvSpPr>
          <p:spPr bwMode="auto">
            <a:xfrm>
              <a:off x="13922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74" name="Rectangle 83"/>
            <p:cNvSpPr>
              <a:spLocks noChangeArrowheads="1"/>
            </p:cNvSpPr>
            <p:nvPr/>
          </p:nvSpPr>
          <p:spPr bwMode="auto">
            <a:xfrm>
              <a:off x="7731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31</a:t>
              </a:r>
            </a:p>
          </p:txBody>
        </p:sp>
        <p:sp>
          <p:nvSpPr>
            <p:cNvPr id="475" name="Rectangle 84"/>
            <p:cNvSpPr>
              <a:spLocks noChangeArrowheads="1"/>
            </p:cNvSpPr>
            <p:nvPr/>
          </p:nvSpPr>
          <p:spPr bwMode="auto">
            <a:xfrm>
              <a:off x="1524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476" name="Rectangle 92"/>
            <p:cNvSpPr>
              <a:spLocks noChangeArrowheads="1"/>
            </p:cNvSpPr>
            <p:nvPr/>
          </p:nvSpPr>
          <p:spPr bwMode="auto">
            <a:xfrm>
              <a:off x="38750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1D</a:t>
              </a:r>
            </a:p>
          </p:txBody>
        </p:sp>
        <p:sp>
          <p:nvSpPr>
            <p:cNvPr id="477" name="Rectangle 93"/>
            <p:cNvSpPr>
              <a:spLocks noChangeArrowheads="1"/>
            </p:cNvSpPr>
            <p:nvPr/>
          </p:nvSpPr>
          <p:spPr bwMode="auto">
            <a:xfrm>
              <a:off x="32559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F0</a:t>
              </a:r>
            </a:p>
          </p:txBody>
        </p:sp>
        <p:sp>
          <p:nvSpPr>
            <p:cNvPr id="478" name="Rectangle 94"/>
            <p:cNvSpPr>
              <a:spLocks noChangeArrowheads="1"/>
            </p:cNvSpPr>
            <p:nvPr/>
          </p:nvSpPr>
          <p:spPr bwMode="auto">
            <a:xfrm>
              <a:off x="26352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72</a:t>
              </a:r>
            </a:p>
          </p:txBody>
        </p:sp>
        <p:sp>
          <p:nvSpPr>
            <p:cNvPr id="479" name="Rectangle 95"/>
            <p:cNvSpPr>
              <a:spLocks noChangeArrowheads="1"/>
            </p:cNvSpPr>
            <p:nvPr/>
          </p:nvSpPr>
          <p:spPr bwMode="auto">
            <a:xfrm>
              <a:off x="20129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80" name="Rectangle 96"/>
            <p:cNvSpPr>
              <a:spLocks noChangeArrowheads="1"/>
            </p:cNvSpPr>
            <p:nvPr/>
          </p:nvSpPr>
          <p:spPr bwMode="auto">
            <a:xfrm>
              <a:off x="13922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81" name="Rectangle 97"/>
            <p:cNvSpPr>
              <a:spLocks noChangeArrowheads="1"/>
            </p:cNvSpPr>
            <p:nvPr/>
          </p:nvSpPr>
          <p:spPr bwMode="auto">
            <a:xfrm>
              <a:off x="7731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482" name="Rectangle 98"/>
            <p:cNvSpPr>
              <a:spLocks noChangeArrowheads="1"/>
            </p:cNvSpPr>
            <p:nvPr/>
          </p:nvSpPr>
          <p:spPr bwMode="auto">
            <a:xfrm>
              <a:off x="1524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83" name="Rectangle 106"/>
            <p:cNvSpPr>
              <a:spLocks noChangeArrowheads="1"/>
            </p:cNvSpPr>
            <p:nvPr/>
          </p:nvSpPr>
          <p:spPr bwMode="auto">
            <a:xfrm>
              <a:off x="38750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484" name="Rectangle 107"/>
            <p:cNvSpPr>
              <a:spLocks noChangeArrowheads="1"/>
            </p:cNvSpPr>
            <p:nvPr/>
          </p:nvSpPr>
          <p:spPr bwMode="auto">
            <a:xfrm>
              <a:off x="32559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8F</a:t>
              </a:r>
            </a:p>
          </p:txBody>
        </p:sp>
        <p:sp>
          <p:nvSpPr>
            <p:cNvPr id="485" name="Rectangle 108"/>
            <p:cNvSpPr>
              <a:spLocks noChangeArrowheads="1"/>
            </p:cNvSpPr>
            <p:nvPr/>
          </p:nvSpPr>
          <p:spPr bwMode="auto">
            <a:xfrm>
              <a:off x="26352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6D</a:t>
              </a:r>
            </a:p>
          </p:txBody>
        </p:sp>
        <p:sp>
          <p:nvSpPr>
            <p:cNvPr id="486" name="Rectangle 109"/>
            <p:cNvSpPr>
              <a:spLocks noChangeArrowheads="1"/>
            </p:cNvSpPr>
            <p:nvPr/>
          </p:nvSpPr>
          <p:spPr bwMode="auto">
            <a:xfrm>
              <a:off x="20129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43</a:t>
              </a:r>
            </a:p>
          </p:txBody>
        </p:sp>
        <p:sp>
          <p:nvSpPr>
            <p:cNvPr id="487" name="Rectangle 110"/>
            <p:cNvSpPr>
              <a:spLocks noChangeArrowheads="1"/>
            </p:cNvSpPr>
            <p:nvPr/>
          </p:nvSpPr>
          <p:spPr bwMode="auto">
            <a:xfrm>
              <a:off x="13922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488" name="Rectangle 111"/>
            <p:cNvSpPr>
              <a:spLocks noChangeArrowheads="1"/>
            </p:cNvSpPr>
            <p:nvPr/>
          </p:nvSpPr>
          <p:spPr bwMode="auto">
            <a:xfrm>
              <a:off x="7731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489" name="Rectangle 112"/>
            <p:cNvSpPr>
              <a:spLocks noChangeArrowheads="1"/>
            </p:cNvSpPr>
            <p:nvPr/>
          </p:nvSpPr>
          <p:spPr bwMode="auto">
            <a:xfrm>
              <a:off x="1524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490" name="Rectangle 120"/>
            <p:cNvSpPr>
              <a:spLocks noChangeArrowheads="1"/>
            </p:cNvSpPr>
            <p:nvPr/>
          </p:nvSpPr>
          <p:spPr bwMode="auto">
            <a:xfrm>
              <a:off x="38750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1" name="Rectangle 121"/>
            <p:cNvSpPr>
              <a:spLocks noChangeArrowheads="1"/>
            </p:cNvSpPr>
            <p:nvPr/>
          </p:nvSpPr>
          <p:spPr bwMode="auto">
            <a:xfrm>
              <a:off x="32559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2" name="Rectangle 122"/>
            <p:cNvSpPr>
              <a:spLocks noChangeArrowheads="1"/>
            </p:cNvSpPr>
            <p:nvPr/>
          </p:nvSpPr>
          <p:spPr bwMode="auto">
            <a:xfrm>
              <a:off x="26352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3" name="Rectangle 123"/>
            <p:cNvSpPr>
              <a:spLocks noChangeArrowheads="1"/>
            </p:cNvSpPr>
            <p:nvPr/>
          </p:nvSpPr>
          <p:spPr bwMode="auto">
            <a:xfrm>
              <a:off x="20129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494" name="Rectangle 124"/>
            <p:cNvSpPr>
              <a:spLocks noChangeArrowheads="1"/>
            </p:cNvSpPr>
            <p:nvPr/>
          </p:nvSpPr>
          <p:spPr bwMode="auto">
            <a:xfrm>
              <a:off x="13922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495" name="Rectangle 125"/>
            <p:cNvSpPr>
              <a:spLocks noChangeArrowheads="1"/>
            </p:cNvSpPr>
            <p:nvPr/>
          </p:nvSpPr>
          <p:spPr bwMode="auto">
            <a:xfrm>
              <a:off x="7731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36</a:t>
              </a:r>
            </a:p>
          </p:txBody>
        </p:sp>
        <p:sp>
          <p:nvSpPr>
            <p:cNvPr id="496" name="Rectangle 126"/>
            <p:cNvSpPr>
              <a:spLocks noChangeArrowheads="1"/>
            </p:cNvSpPr>
            <p:nvPr/>
          </p:nvSpPr>
          <p:spPr bwMode="auto">
            <a:xfrm>
              <a:off x="1524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497" name="Rectangle 134"/>
            <p:cNvSpPr>
              <a:spLocks noChangeArrowheads="1"/>
            </p:cNvSpPr>
            <p:nvPr/>
          </p:nvSpPr>
          <p:spPr bwMode="auto">
            <a:xfrm>
              <a:off x="38750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498" name="Rectangle 135"/>
            <p:cNvSpPr>
              <a:spLocks noChangeArrowheads="1"/>
            </p:cNvSpPr>
            <p:nvPr/>
          </p:nvSpPr>
          <p:spPr bwMode="auto">
            <a:xfrm>
              <a:off x="32559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499" name="Rectangle 136"/>
            <p:cNvSpPr>
              <a:spLocks noChangeArrowheads="1"/>
            </p:cNvSpPr>
            <p:nvPr/>
          </p:nvSpPr>
          <p:spPr bwMode="auto">
            <a:xfrm>
              <a:off x="2635250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500" name="Rectangle 137"/>
            <p:cNvSpPr>
              <a:spLocks noChangeArrowheads="1"/>
            </p:cNvSpPr>
            <p:nvPr/>
          </p:nvSpPr>
          <p:spPr bwMode="auto">
            <a:xfrm>
              <a:off x="20129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01" name="Rectangle 138"/>
            <p:cNvSpPr>
              <a:spLocks noChangeArrowheads="1"/>
            </p:cNvSpPr>
            <p:nvPr/>
          </p:nvSpPr>
          <p:spPr bwMode="auto">
            <a:xfrm>
              <a:off x="13922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02" name="Rectangle 139"/>
            <p:cNvSpPr>
              <a:spLocks noChangeArrowheads="1"/>
            </p:cNvSpPr>
            <p:nvPr/>
          </p:nvSpPr>
          <p:spPr bwMode="auto">
            <a:xfrm>
              <a:off x="7731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03" name="Rectangle 140"/>
            <p:cNvSpPr>
              <a:spLocks noChangeArrowheads="1"/>
            </p:cNvSpPr>
            <p:nvPr/>
          </p:nvSpPr>
          <p:spPr bwMode="auto">
            <a:xfrm>
              <a:off x="1524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504" name="Rectangle 148"/>
            <p:cNvSpPr>
              <a:spLocks noChangeArrowheads="1"/>
            </p:cNvSpPr>
            <p:nvPr/>
          </p:nvSpPr>
          <p:spPr bwMode="auto">
            <a:xfrm>
              <a:off x="38750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5" name="Rectangle 149"/>
            <p:cNvSpPr>
              <a:spLocks noChangeArrowheads="1"/>
            </p:cNvSpPr>
            <p:nvPr/>
          </p:nvSpPr>
          <p:spPr bwMode="auto">
            <a:xfrm>
              <a:off x="32559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6" name="Rectangle 150"/>
            <p:cNvSpPr>
              <a:spLocks noChangeArrowheads="1"/>
            </p:cNvSpPr>
            <p:nvPr/>
          </p:nvSpPr>
          <p:spPr bwMode="auto">
            <a:xfrm>
              <a:off x="26352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7" name="Rectangle 151"/>
            <p:cNvSpPr>
              <a:spLocks noChangeArrowheads="1"/>
            </p:cNvSpPr>
            <p:nvPr/>
          </p:nvSpPr>
          <p:spPr bwMode="auto">
            <a:xfrm>
              <a:off x="20129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08" name="Rectangle 152"/>
            <p:cNvSpPr>
              <a:spLocks noChangeArrowheads="1"/>
            </p:cNvSpPr>
            <p:nvPr/>
          </p:nvSpPr>
          <p:spPr bwMode="auto">
            <a:xfrm>
              <a:off x="13922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09" name="Rectangle 153"/>
            <p:cNvSpPr>
              <a:spLocks noChangeArrowheads="1"/>
            </p:cNvSpPr>
            <p:nvPr/>
          </p:nvSpPr>
          <p:spPr bwMode="auto">
            <a:xfrm>
              <a:off x="7731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10" name="Rectangle 154"/>
            <p:cNvSpPr>
              <a:spLocks noChangeArrowheads="1"/>
            </p:cNvSpPr>
            <p:nvPr/>
          </p:nvSpPr>
          <p:spPr bwMode="auto">
            <a:xfrm>
              <a:off x="1524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511" name="Rectangle 162"/>
            <p:cNvSpPr>
              <a:spLocks noChangeArrowheads="1"/>
            </p:cNvSpPr>
            <p:nvPr/>
          </p:nvSpPr>
          <p:spPr bwMode="auto">
            <a:xfrm>
              <a:off x="38750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512" name="Rectangle 163"/>
            <p:cNvSpPr>
              <a:spLocks noChangeArrowheads="1"/>
            </p:cNvSpPr>
            <p:nvPr/>
          </p:nvSpPr>
          <p:spPr bwMode="auto">
            <a:xfrm>
              <a:off x="32559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23</a:t>
              </a:r>
            </a:p>
          </p:txBody>
        </p:sp>
        <p:sp>
          <p:nvSpPr>
            <p:cNvPr id="513" name="Rectangle 164"/>
            <p:cNvSpPr>
              <a:spLocks noChangeArrowheads="1"/>
            </p:cNvSpPr>
            <p:nvPr/>
          </p:nvSpPr>
          <p:spPr bwMode="auto">
            <a:xfrm>
              <a:off x="26352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11</a:t>
              </a:r>
            </a:p>
          </p:txBody>
        </p:sp>
        <p:sp>
          <p:nvSpPr>
            <p:cNvPr id="514" name="Rectangle 165"/>
            <p:cNvSpPr>
              <a:spLocks noChangeArrowheads="1"/>
            </p:cNvSpPr>
            <p:nvPr/>
          </p:nvSpPr>
          <p:spPr bwMode="auto">
            <a:xfrm>
              <a:off x="20129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99</a:t>
              </a:r>
            </a:p>
          </p:txBody>
        </p:sp>
        <p:sp>
          <p:nvSpPr>
            <p:cNvPr id="515" name="Rectangle 166"/>
            <p:cNvSpPr>
              <a:spLocks noChangeArrowheads="1"/>
            </p:cNvSpPr>
            <p:nvPr/>
          </p:nvSpPr>
          <p:spPr bwMode="auto">
            <a:xfrm>
              <a:off x="13922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16" name="Rectangle 167"/>
            <p:cNvSpPr>
              <a:spLocks noChangeArrowheads="1"/>
            </p:cNvSpPr>
            <p:nvPr/>
          </p:nvSpPr>
          <p:spPr bwMode="auto">
            <a:xfrm>
              <a:off x="7731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19</a:t>
              </a:r>
            </a:p>
          </p:txBody>
        </p:sp>
        <p:sp>
          <p:nvSpPr>
            <p:cNvPr id="517" name="Rectangle 168"/>
            <p:cNvSpPr>
              <a:spLocks noChangeArrowheads="1"/>
            </p:cNvSpPr>
            <p:nvPr/>
          </p:nvSpPr>
          <p:spPr bwMode="auto">
            <a:xfrm>
              <a:off x="1524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18" name="Rectangle 176"/>
            <p:cNvSpPr>
              <a:spLocks noChangeArrowheads="1"/>
            </p:cNvSpPr>
            <p:nvPr/>
          </p:nvSpPr>
          <p:spPr bwMode="auto">
            <a:xfrm>
              <a:off x="38750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519" name="Rectangle 177"/>
            <p:cNvSpPr>
              <a:spLocks noChangeArrowheads="1"/>
            </p:cNvSpPr>
            <p:nvPr/>
          </p:nvSpPr>
          <p:spPr bwMode="auto">
            <a:xfrm>
              <a:off x="32559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520" name="Rectangle 178"/>
            <p:cNvSpPr>
              <a:spLocks noChangeArrowheads="1"/>
            </p:cNvSpPr>
            <p:nvPr/>
          </p:nvSpPr>
          <p:spPr bwMode="auto">
            <a:xfrm>
              <a:off x="26352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521" name="Rectangle 179"/>
            <p:cNvSpPr>
              <a:spLocks noChangeArrowheads="1"/>
            </p:cNvSpPr>
            <p:nvPr/>
          </p:nvSpPr>
          <p:spPr bwMode="auto">
            <a:xfrm>
              <a:off x="20129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522" name="Rectangle 180"/>
            <p:cNvSpPr>
              <a:spLocks noChangeArrowheads="1"/>
            </p:cNvSpPr>
            <p:nvPr/>
          </p:nvSpPr>
          <p:spPr bwMode="auto">
            <a:xfrm>
              <a:off x="13922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523" name="Rectangle 181"/>
            <p:cNvSpPr>
              <a:spLocks noChangeArrowheads="1"/>
            </p:cNvSpPr>
            <p:nvPr/>
          </p:nvSpPr>
          <p:spPr bwMode="auto">
            <a:xfrm>
              <a:off x="7731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524" name="Rectangle 182"/>
            <p:cNvSpPr>
              <a:spLocks noChangeArrowheads="1"/>
            </p:cNvSpPr>
            <p:nvPr/>
          </p:nvSpPr>
          <p:spPr bwMode="auto">
            <a:xfrm>
              <a:off x="1524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05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525" name="Line 183"/>
            <p:cNvSpPr>
              <a:spLocks noChangeShapeType="1"/>
            </p:cNvSpPr>
            <p:nvPr/>
          </p:nvSpPr>
          <p:spPr bwMode="auto">
            <a:xfrm>
              <a:off x="152400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>
                <a:solidFill>
                  <a:srgbClr val="990000"/>
                </a:solidFill>
              </a:endParaRPr>
            </a:p>
          </p:txBody>
        </p:sp>
        <p:sp>
          <p:nvSpPr>
            <p:cNvPr id="526" name="Line 184"/>
            <p:cNvSpPr>
              <a:spLocks noChangeShapeType="1"/>
            </p:cNvSpPr>
            <p:nvPr/>
          </p:nvSpPr>
          <p:spPr bwMode="auto">
            <a:xfrm>
              <a:off x="152400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27" name="Line 185"/>
            <p:cNvSpPr>
              <a:spLocks noChangeShapeType="1"/>
            </p:cNvSpPr>
            <p:nvPr/>
          </p:nvSpPr>
          <p:spPr bwMode="auto">
            <a:xfrm>
              <a:off x="152400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28" name="Line 186"/>
            <p:cNvSpPr>
              <a:spLocks noChangeShapeType="1"/>
            </p:cNvSpPr>
            <p:nvPr/>
          </p:nvSpPr>
          <p:spPr bwMode="auto">
            <a:xfrm>
              <a:off x="152400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29" name="Line 187"/>
            <p:cNvSpPr>
              <a:spLocks noChangeShapeType="1"/>
            </p:cNvSpPr>
            <p:nvPr/>
          </p:nvSpPr>
          <p:spPr bwMode="auto">
            <a:xfrm>
              <a:off x="152400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0" name="Line 188"/>
            <p:cNvSpPr>
              <a:spLocks noChangeShapeType="1"/>
            </p:cNvSpPr>
            <p:nvPr/>
          </p:nvSpPr>
          <p:spPr bwMode="auto">
            <a:xfrm>
              <a:off x="152400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1" name="Line 189"/>
            <p:cNvSpPr>
              <a:spLocks noChangeShapeType="1"/>
            </p:cNvSpPr>
            <p:nvPr/>
          </p:nvSpPr>
          <p:spPr bwMode="auto">
            <a:xfrm>
              <a:off x="152400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2" name="Line 190"/>
            <p:cNvSpPr>
              <a:spLocks noChangeShapeType="1"/>
            </p:cNvSpPr>
            <p:nvPr/>
          </p:nvSpPr>
          <p:spPr bwMode="auto">
            <a:xfrm>
              <a:off x="152400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3" name="Line 191"/>
            <p:cNvSpPr>
              <a:spLocks noChangeShapeType="1"/>
            </p:cNvSpPr>
            <p:nvPr/>
          </p:nvSpPr>
          <p:spPr bwMode="auto">
            <a:xfrm>
              <a:off x="7731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4" name="Line 192"/>
            <p:cNvSpPr>
              <a:spLocks noChangeShapeType="1"/>
            </p:cNvSpPr>
            <p:nvPr/>
          </p:nvSpPr>
          <p:spPr bwMode="auto">
            <a:xfrm>
              <a:off x="13922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5" name="Line 193"/>
            <p:cNvSpPr>
              <a:spLocks noChangeShapeType="1"/>
            </p:cNvSpPr>
            <p:nvPr/>
          </p:nvSpPr>
          <p:spPr bwMode="auto">
            <a:xfrm>
              <a:off x="20129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6" name="Line 194"/>
            <p:cNvSpPr>
              <a:spLocks noChangeShapeType="1"/>
            </p:cNvSpPr>
            <p:nvPr/>
          </p:nvSpPr>
          <p:spPr bwMode="auto">
            <a:xfrm>
              <a:off x="26352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7" name="Line 195"/>
            <p:cNvSpPr>
              <a:spLocks noChangeShapeType="1"/>
            </p:cNvSpPr>
            <p:nvPr/>
          </p:nvSpPr>
          <p:spPr bwMode="auto">
            <a:xfrm>
              <a:off x="32559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8" name="Line 196"/>
            <p:cNvSpPr>
              <a:spLocks noChangeShapeType="1"/>
            </p:cNvSpPr>
            <p:nvPr/>
          </p:nvSpPr>
          <p:spPr bwMode="auto">
            <a:xfrm>
              <a:off x="38750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39" name="Line 203"/>
            <p:cNvSpPr>
              <a:spLocks noChangeShapeType="1"/>
            </p:cNvSpPr>
            <p:nvPr/>
          </p:nvSpPr>
          <p:spPr bwMode="auto">
            <a:xfrm>
              <a:off x="152400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40" name="Line 205"/>
            <p:cNvSpPr>
              <a:spLocks noChangeShapeType="1"/>
            </p:cNvSpPr>
            <p:nvPr/>
          </p:nvSpPr>
          <p:spPr bwMode="auto">
            <a:xfrm>
              <a:off x="152400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>
                <a:solidFill>
                  <a:srgbClr val="990000"/>
                </a:solidFill>
              </a:endParaRPr>
            </a:p>
          </p:txBody>
        </p:sp>
        <p:sp>
          <p:nvSpPr>
            <p:cNvPr id="541" name="Line 207"/>
            <p:cNvSpPr>
              <a:spLocks noChangeShapeType="1"/>
            </p:cNvSpPr>
            <p:nvPr/>
          </p:nvSpPr>
          <p:spPr bwMode="auto">
            <a:xfrm>
              <a:off x="152400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42" name="Line 203"/>
            <p:cNvSpPr>
              <a:spLocks noChangeShapeType="1"/>
            </p:cNvSpPr>
            <p:nvPr/>
          </p:nvSpPr>
          <p:spPr bwMode="auto">
            <a:xfrm>
              <a:off x="4487333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543" name="Rectangle 57"/>
            <p:cNvSpPr>
              <a:spLocks noChangeArrowheads="1"/>
            </p:cNvSpPr>
            <p:nvPr/>
          </p:nvSpPr>
          <p:spPr bwMode="auto">
            <a:xfrm>
              <a:off x="837088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4" name="Rectangle 58"/>
            <p:cNvSpPr>
              <a:spLocks noChangeArrowheads="1"/>
            </p:cNvSpPr>
            <p:nvPr/>
          </p:nvSpPr>
          <p:spPr bwMode="auto">
            <a:xfrm>
              <a:off x="775176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5" name="Rectangle 59"/>
            <p:cNvSpPr>
              <a:spLocks noChangeArrowheads="1"/>
            </p:cNvSpPr>
            <p:nvPr/>
          </p:nvSpPr>
          <p:spPr bwMode="auto">
            <a:xfrm>
              <a:off x="7131050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6" name="Rectangle 60"/>
            <p:cNvSpPr>
              <a:spLocks noChangeArrowheads="1"/>
            </p:cNvSpPr>
            <p:nvPr/>
          </p:nvSpPr>
          <p:spPr bwMode="auto">
            <a:xfrm>
              <a:off x="6508750" y="635000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47" name="Rectangle 61"/>
            <p:cNvSpPr>
              <a:spLocks noChangeArrowheads="1"/>
            </p:cNvSpPr>
            <p:nvPr/>
          </p:nvSpPr>
          <p:spPr bwMode="auto">
            <a:xfrm>
              <a:off x="5888038" y="635000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48" name="Rectangle 62"/>
            <p:cNvSpPr>
              <a:spLocks noChangeArrowheads="1"/>
            </p:cNvSpPr>
            <p:nvPr/>
          </p:nvSpPr>
          <p:spPr bwMode="auto">
            <a:xfrm>
              <a:off x="5268913" y="635000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14</a:t>
              </a:r>
            </a:p>
          </p:txBody>
        </p:sp>
        <p:sp>
          <p:nvSpPr>
            <p:cNvPr id="549" name="Rectangle 63"/>
            <p:cNvSpPr>
              <a:spLocks noChangeArrowheads="1"/>
            </p:cNvSpPr>
            <p:nvPr/>
          </p:nvSpPr>
          <p:spPr bwMode="auto">
            <a:xfrm>
              <a:off x="4648200" y="63500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F</a:t>
              </a:r>
            </a:p>
          </p:txBody>
        </p:sp>
        <p:sp>
          <p:nvSpPr>
            <p:cNvPr id="550" name="Rectangle 71"/>
            <p:cNvSpPr>
              <a:spLocks noChangeArrowheads="1"/>
            </p:cNvSpPr>
            <p:nvPr/>
          </p:nvSpPr>
          <p:spPr bwMode="auto">
            <a:xfrm>
              <a:off x="837088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D3</a:t>
              </a:r>
            </a:p>
          </p:txBody>
        </p:sp>
        <p:sp>
          <p:nvSpPr>
            <p:cNvPr id="551" name="Rectangle 72"/>
            <p:cNvSpPr>
              <a:spLocks noChangeArrowheads="1"/>
            </p:cNvSpPr>
            <p:nvPr/>
          </p:nvSpPr>
          <p:spPr bwMode="auto">
            <a:xfrm>
              <a:off x="775176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1B</a:t>
              </a:r>
            </a:p>
          </p:txBody>
        </p:sp>
        <p:sp>
          <p:nvSpPr>
            <p:cNvPr id="552" name="Rectangle 73"/>
            <p:cNvSpPr>
              <a:spLocks noChangeArrowheads="1"/>
            </p:cNvSpPr>
            <p:nvPr/>
          </p:nvSpPr>
          <p:spPr bwMode="auto">
            <a:xfrm>
              <a:off x="7131050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77</a:t>
              </a:r>
            </a:p>
          </p:txBody>
        </p:sp>
        <p:sp>
          <p:nvSpPr>
            <p:cNvPr id="553" name="Rectangle 74"/>
            <p:cNvSpPr>
              <a:spLocks noChangeArrowheads="1"/>
            </p:cNvSpPr>
            <p:nvPr/>
          </p:nvSpPr>
          <p:spPr bwMode="auto">
            <a:xfrm>
              <a:off x="6508750" y="606901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83</a:t>
              </a:r>
            </a:p>
          </p:txBody>
        </p:sp>
        <p:sp>
          <p:nvSpPr>
            <p:cNvPr id="554" name="Rectangle 75"/>
            <p:cNvSpPr>
              <a:spLocks noChangeArrowheads="1"/>
            </p:cNvSpPr>
            <p:nvPr/>
          </p:nvSpPr>
          <p:spPr bwMode="auto">
            <a:xfrm>
              <a:off x="5888038" y="606901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55" name="Rectangle 76"/>
            <p:cNvSpPr>
              <a:spLocks noChangeArrowheads="1"/>
            </p:cNvSpPr>
            <p:nvPr/>
          </p:nvSpPr>
          <p:spPr bwMode="auto">
            <a:xfrm>
              <a:off x="5268913" y="606901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13</a:t>
              </a:r>
            </a:p>
          </p:txBody>
        </p:sp>
        <p:sp>
          <p:nvSpPr>
            <p:cNvPr id="556" name="Rectangle 77"/>
            <p:cNvSpPr>
              <a:spLocks noChangeArrowheads="1"/>
            </p:cNvSpPr>
            <p:nvPr/>
          </p:nvSpPr>
          <p:spPr bwMode="auto">
            <a:xfrm>
              <a:off x="4648200" y="606901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E</a:t>
              </a:r>
            </a:p>
          </p:txBody>
        </p:sp>
        <p:sp>
          <p:nvSpPr>
            <p:cNvPr id="557" name="Rectangle 85"/>
            <p:cNvSpPr>
              <a:spLocks noChangeArrowheads="1"/>
            </p:cNvSpPr>
            <p:nvPr/>
          </p:nvSpPr>
          <p:spPr bwMode="auto">
            <a:xfrm>
              <a:off x="837088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58" name="Rectangle 86"/>
            <p:cNvSpPr>
              <a:spLocks noChangeArrowheads="1"/>
            </p:cNvSpPr>
            <p:nvPr/>
          </p:nvSpPr>
          <p:spPr bwMode="auto">
            <a:xfrm>
              <a:off x="775176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559" name="Rectangle 87"/>
            <p:cNvSpPr>
              <a:spLocks noChangeArrowheads="1"/>
            </p:cNvSpPr>
            <p:nvPr/>
          </p:nvSpPr>
          <p:spPr bwMode="auto">
            <a:xfrm>
              <a:off x="7131050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96</a:t>
              </a:r>
            </a:p>
          </p:txBody>
        </p:sp>
        <p:sp>
          <p:nvSpPr>
            <p:cNvPr id="560" name="Rectangle 88"/>
            <p:cNvSpPr>
              <a:spLocks noChangeArrowheads="1"/>
            </p:cNvSpPr>
            <p:nvPr/>
          </p:nvSpPr>
          <p:spPr bwMode="auto">
            <a:xfrm>
              <a:off x="6508750" y="578802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561" name="Rectangle 89"/>
            <p:cNvSpPr>
              <a:spLocks noChangeArrowheads="1"/>
            </p:cNvSpPr>
            <p:nvPr/>
          </p:nvSpPr>
          <p:spPr bwMode="auto">
            <a:xfrm>
              <a:off x="5888038" y="578802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62" name="Rectangle 90"/>
            <p:cNvSpPr>
              <a:spLocks noChangeArrowheads="1"/>
            </p:cNvSpPr>
            <p:nvPr/>
          </p:nvSpPr>
          <p:spPr bwMode="auto">
            <a:xfrm>
              <a:off x="5268913" y="578802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563" name="Rectangle 91"/>
            <p:cNvSpPr>
              <a:spLocks noChangeArrowheads="1"/>
            </p:cNvSpPr>
            <p:nvPr/>
          </p:nvSpPr>
          <p:spPr bwMode="auto">
            <a:xfrm>
              <a:off x="4648200" y="578802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564" name="Rectangle 99"/>
            <p:cNvSpPr>
              <a:spLocks noChangeArrowheads="1"/>
            </p:cNvSpPr>
            <p:nvPr/>
          </p:nvSpPr>
          <p:spPr bwMode="auto">
            <a:xfrm>
              <a:off x="837088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5" name="Rectangle 100"/>
            <p:cNvSpPr>
              <a:spLocks noChangeArrowheads="1"/>
            </p:cNvSpPr>
            <p:nvPr/>
          </p:nvSpPr>
          <p:spPr bwMode="auto">
            <a:xfrm>
              <a:off x="775176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6" name="Rectangle 101"/>
            <p:cNvSpPr>
              <a:spLocks noChangeArrowheads="1"/>
            </p:cNvSpPr>
            <p:nvPr/>
          </p:nvSpPr>
          <p:spPr bwMode="auto">
            <a:xfrm>
              <a:off x="7131050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7" name="Rectangle 102"/>
            <p:cNvSpPr>
              <a:spLocks noChangeArrowheads="1"/>
            </p:cNvSpPr>
            <p:nvPr/>
          </p:nvSpPr>
          <p:spPr bwMode="auto">
            <a:xfrm>
              <a:off x="6508750" y="5481638"/>
              <a:ext cx="622300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68" name="Rectangle 103"/>
            <p:cNvSpPr>
              <a:spLocks noChangeArrowheads="1"/>
            </p:cNvSpPr>
            <p:nvPr/>
          </p:nvSpPr>
          <p:spPr bwMode="auto">
            <a:xfrm>
              <a:off x="5888038" y="5481638"/>
              <a:ext cx="620713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69" name="Rectangle 104"/>
            <p:cNvSpPr>
              <a:spLocks noChangeArrowheads="1"/>
            </p:cNvSpPr>
            <p:nvPr/>
          </p:nvSpPr>
          <p:spPr bwMode="auto">
            <a:xfrm>
              <a:off x="5268913" y="5481638"/>
              <a:ext cx="619125" cy="3063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12</a:t>
              </a:r>
            </a:p>
          </p:txBody>
        </p:sp>
        <p:sp>
          <p:nvSpPr>
            <p:cNvPr id="570" name="Rectangle 105"/>
            <p:cNvSpPr>
              <a:spLocks noChangeArrowheads="1"/>
            </p:cNvSpPr>
            <p:nvPr/>
          </p:nvSpPr>
          <p:spPr bwMode="auto">
            <a:xfrm>
              <a:off x="4648200" y="5481638"/>
              <a:ext cx="620713" cy="3063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C</a:t>
              </a:r>
            </a:p>
          </p:txBody>
        </p:sp>
        <p:sp>
          <p:nvSpPr>
            <p:cNvPr id="571" name="Rectangle 113"/>
            <p:cNvSpPr>
              <a:spLocks noChangeArrowheads="1"/>
            </p:cNvSpPr>
            <p:nvPr/>
          </p:nvSpPr>
          <p:spPr bwMode="auto">
            <a:xfrm>
              <a:off x="837088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2" name="Rectangle 114"/>
            <p:cNvSpPr>
              <a:spLocks noChangeArrowheads="1"/>
            </p:cNvSpPr>
            <p:nvPr/>
          </p:nvSpPr>
          <p:spPr bwMode="auto">
            <a:xfrm>
              <a:off x="775176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3" name="Rectangle 115"/>
            <p:cNvSpPr>
              <a:spLocks noChangeArrowheads="1"/>
            </p:cNvSpPr>
            <p:nvPr/>
          </p:nvSpPr>
          <p:spPr bwMode="auto">
            <a:xfrm>
              <a:off x="7131050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4" name="Rectangle 116"/>
            <p:cNvSpPr>
              <a:spLocks noChangeArrowheads="1"/>
            </p:cNvSpPr>
            <p:nvPr/>
          </p:nvSpPr>
          <p:spPr bwMode="auto">
            <a:xfrm>
              <a:off x="6508750" y="5200650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75" name="Rectangle 117"/>
            <p:cNvSpPr>
              <a:spLocks noChangeArrowheads="1"/>
            </p:cNvSpPr>
            <p:nvPr/>
          </p:nvSpPr>
          <p:spPr bwMode="auto">
            <a:xfrm>
              <a:off x="5888038" y="5200650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76" name="Rectangle 118"/>
            <p:cNvSpPr>
              <a:spLocks noChangeArrowheads="1"/>
            </p:cNvSpPr>
            <p:nvPr/>
          </p:nvSpPr>
          <p:spPr bwMode="auto">
            <a:xfrm>
              <a:off x="5268913" y="5200650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0B</a:t>
              </a:r>
            </a:p>
          </p:txBody>
        </p:sp>
        <p:sp>
          <p:nvSpPr>
            <p:cNvPr id="577" name="Rectangle 119"/>
            <p:cNvSpPr>
              <a:spLocks noChangeArrowheads="1"/>
            </p:cNvSpPr>
            <p:nvPr/>
          </p:nvSpPr>
          <p:spPr bwMode="auto">
            <a:xfrm>
              <a:off x="4648200" y="520065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578" name="Rectangle 127"/>
            <p:cNvSpPr>
              <a:spLocks noChangeArrowheads="1"/>
            </p:cNvSpPr>
            <p:nvPr/>
          </p:nvSpPr>
          <p:spPr bwMode="auto">
            <a:xfrm>
              <a:off x="837088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3B</a:t>
              </a:r>
            </a:p>
          </p:txBody>
        </p:sp>
        <p:sp>
          <p:nvSpPr>
            <p:cNvPr id="579" name="Rectangle 128"/>
            <p:cNvSpPr>
              <a:spLocks noChangeArrowheads="1"/>
            </p:cNvSpPr>
            <p:nvPr/>
          </p:nvSpPr>
          <p:spPr bwMode="auto">
            <a:xfrm>
              <a:off x="775176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DA</a:t>
              </a:r>
            </a:p>
          </p:txBody>
        </p:sp>
        <p:sp>
          <p:nvSpPr>
            <p:cNvPr id="580" name="Rectangle 129"/>
            <p:cNvSpPr>
              <a:spLocks noChangeArrowheads="1"/>
            </p:cNvSpPr>
            <p:nvPr/>
          </p:nvSpPr>
          <p:spPr bwMode="auto">
            <a:xfrm>
              <a:off x="7131050" y="4919663"/>
              <a:ext cx="620713" cy="28098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15</a:t>
              </a:r>
            </a:p>
          </p:txBody>
        </p:sp>
        <p:sp>
          <p:nvSpPr>
            <p:cNvPr id="581" name="Rectangle 130"/>
            <p:cNvSpPr>
              <a:spLocks noChangeArrowheads="1"/>
            </p:cNvSpPr>
            <p:nvPr/>
          </p:nvSpPr>
          <p:spPr bwMode="auto">
            <a:xfrm>
              <a:off x="6508750" y="4919663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93</a:t>
              </a:r>
            </a:p>
          </p:txBody>
        </p:sp>
        <p:sp>
          <p:nvSpPr>
            <p:cNvPr id="582" name="Rectangle 131"/>
            <p:cNvSpPr>
              <a:spLocks noChangeArrowheads="1"/>
            </p:cNvSpPr>
            <p:nvPr/>
          </p:nvSpPr>
          <p:spPr bwMode="auto">
            <a:xfrm>
              <a:off x="5888038" y="4919663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83" name="Rectangle 132"/>
            <p:cNvSpPr>
              <a:spLocks noChangeArrowheads="1"/>
            </p:cNvSpPr>
            <p:nvPr/>
          </p:nvSpPr>
          <p:spPr bwMode="auto">
            <a:xfrm>
              <a:off x="5268913" y="4919663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84" name="Rectangle 133"/>
            <p:cNvSpPr>
              <a:spLocks noChangeArrowheads="1"/>
            </p:cNvSpPr>
            <p:nvPr/>
          </p:nvSpPr>
          <p:spPr bwMode="auto">
            <a:xfrm>
              <a:off x="4648200" y="4919663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A</a:t>
              </a:r>
            </a:p>
          </p:txBody>
        </p:sp>
        <p:sp>
          <p:nvSpPr>
            <p:cNvPr id="585" name="Rectangle 141"/>
            <p:cNvSpPr>
              <a:spLocks noChangeArrowheads="1"/>
            </p:cNvSpPr>
            <p:nvPr/>
          </p:nvSpPr>
          <p:spPr bwMode="auto">
            <a:xfrm>
              <a:off x="837088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6" name="Rectangle 142"/>
            <p:cNvSpPr>
              <a:spLocks noChangeArrowheads="1"/>
            </p:cNvSpPr>
            <p:nvPr/>
          </p:nvSpPr>
          <p:spPr bwMode="auto">
            <a:xfrm>
              <a:off x="775176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7" name="Rectangle 143"/>
            <p:cNvSpPr>
              <a:spLocks noChangeArrowheads="1"/>
            </p:cNvSpPr>
            <p:nvPr/>
          </p:nvSpPr>
          <p:spPr bwMode="auto">
            <a:xfrm>
              <a:off x="7131050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8" name="Rectangle 144"/>
            <p:cNvSpPr>
              <a:spLocks noChangeArrowheads="1"/>
            </p:cNvSpPr>
            <p:nvPr/>
          </p:nvSpPr>
          <p:spPr bwMode="auto">
            <a:xfrm>
              <a:off x="6508750" y="4638675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589" name="Rectangle 145"/>
            <p:cNvSpPr>
              <a:spLocks noChangeArrowheads="1"/>
            </p:cNvSpPr>
            <p:nvPr/>
          </p:nvSpPr>
          <p:spPr bwMode="auto">
            <a:xfrm>
              <a:off x="5888038" y="4638675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590" name="Rectangle 146"/>
            <p:cNvSpPr>
              <a:spLocks noChangeArrowheads="1"/>
            </p:cNvSpPr>
            <p:nvPr/>
          </p:nvSpPr>
          <p:spPr bwMode="auto">
            <a:xfrm>
              <a:off x="5268913" y="4638675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591" name="Rectangle 147"/>
            <p:cNvSpPr>
              <a:spLocks noChangeArrowheads="1"/>
            </p:cNvSpPr>
            <p:nvPr/>
          </p:nvSpPr>
          <p:spPr bwMode="auto">
            <a:xfrm>
              <a:off x="4648200" y="4638675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592" name="Rectangle 155"/>
            <p:cNvSpPr>
              <a:spLocks noChangeArrowheads="1"/>
            </p:cNvSpPr>
            <p:nvPr/>
          </p:nvSpPr>
          <p:spPr bwMode="auto">
            <a:xfrm>
              <a:off x="837088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89</a:t>
              </a:r>
            </a:p>
          </p:txBody>
        </p:sp>
        <p:sp>
          <p:nvSpPr>
            <p:cNvPr id="593" name="Rectangle 156"/>
            <p:cNvSpPr>
              <a:spLocks noChangeArrowheads="1"/>
            </p:cNvSpPr>
            <p:nvPr/>
          </p:nvSpPr>
          <p:spPr bwMode="auto">
            <a:xfrm>
              <a:off x="775176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51</a:t>
              </a:r>
            </a:p>
          </p:txBody>
        </p:sp>
        <p:sp>
          <p:nvSpPr>
            <p:cNvPr id="594" name="Rectangle 157"/>
            <p:cNvSpPr>
              <a:spLocks noChangeArrowheads="1"/>
            </p:cNvSpPr>
            <p:nvPr/>
          </p:nvSpPr>
          <p:spPr bwMode="auto">
            <a:xfrm>
              <a:off x="7131050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595" name="Rectangle 158"/>
            <p:cNvSpPr>
              <a:spLocks noChangeArrowheads="1"/>
            </p:cNvSpPr>
            <p:nvPr/>
          </p:nvSpPr>
          <p:spPr bwMode="auto">
            <a:xfrm>
              <a:off x="6508750" y="4357688"/>
              <a:ext cx="622300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3A</a:t>
              </a:r>
            </a:p>
          </p:txBody>
        </p:sp>
        <p:sp>
          <p:nvSpPr>
            <p:cNvPr id="596" name="Rectangle 159"/>
            <p:cNvSpPr>
              <a:spLocks noChangeArrowheads="1"/>
            </p:cNvSpPr>
            <p:nvPr/>
          </p:nvSpPr>
          <p:spPr bwMode="auto">
            <a:xfrm>
              <a:off x="5888038" y="4357688"/>
              <a:ext cx="620713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597" name="Rectangle 160"/>
            <p:cNvSpPr>
              <a:spLocks noChangeArrowheads="1"/>
            </p:cNvSpPr>
            <p:nvPr/>
          </p:nvSpPr>
          <p:spPr bwMode="auto">
            <a:xfrm>
              <a:off x="5268913" y="4357688"/>
              <a:ext cx="619125" cy="280988"/>
            </a:xfrm>
            <a:prstGeom prst="rect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24</a:t>
              </a:r>
            </a:p>
          </p:txBody>
        </p:sp>
        <p:sp>
          <p:nvSpPr>
            <p:cNvPr id="598" name="Rectangle 161"/>
            <p:cNvSpPr>
              <a:spLocks noChangeArrowheads="1"/>
            </p:cNvSpPr>
            <p:nvPr/>
          </p:nvSpPr>
          <p:spPr bwMode="auto">
            <a:xfrm>
              <a:off x="4648200" y="4357688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599" name="Rectangle 169"/>
            <p:cNvSpPr>
              <a:spLocks noChangeArrowheads="1"/>
            </p:cNvSpPr>
            <p:nvPr/>
          </p:nvSpPr>
          <p:spPr bwMode="auto">
            <a:xfrm>
              <a:off x="837088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B3</a:t>
              </a:r>
            </a:p>
          </p:txBody>
        </p:sp>
        <p:sp>
          <p:nvSpPr>
            <p:cNvPr id="600" name="Rectangle 170"/>
            <p:cNvSpPr>
              <a:spLocks noChangeArrowheads="1"/>
            </p:cNvSpPr>
            <p:nvPr/>
          </p:nvSpPr>
          <p:spPr bwMode="auto">
            <a:xfrm>
              <a:off x="775176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B2</a:t>
              </a:r>
            </a:p>
          </p:txBody>
        </p:sp>
        <p:sp>
          <p:nvSpPr>
            <p:cNvPr id="601" name="Rectangle 171"/>
            <p:cNvSpPr>
              <a:spLocks noChangeArrowheads="1"/>
            </p:cNvSpPr>
            <p:nvPr/>
          </p:nvSpPr>
          <p:spPr bwMode="auto">
            <a:xfrm>
              <a:off x="713105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B1</a:t>
              </a:r>
            </a:p>
          </p:txBody>
        </p:sp>
        <p:sp>
          <p:nvSpPr>
            <p:cNvPr id="602" name="Rectangle 172"/>
            <p:cNvSpPr>
              <a:spLocks noChangeArrowheads="1"/>
            </p:cNvSpPr>
            <p:nvPr/>
          </p:nvSpPr>
          <p:spPr bwMode="auto">
            <a:xfrm>
              <a:off x="6508750" y="4076700"/>
              <a:ext cx="622300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B0</a:t>
              </a:r>
            </a:p>
          </p:txBody>
        </p:sp>
        <p:sp>
          <p:nvSpPr>
            <p:cNvPr id="603" name="Rectangle 173"/>
            <p:cNvSpPr>
              <a:spLocks noChangeArrowheads="1"/>
            </p:cNvSpPr>
            <p:nvPr/>
          </p:nvSpPr>
          <p:spPr bwMode="auto">
            <a:xfrm>
              <a:off x="5888038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604" name="Rectangle 174"/>
            <p:cNvSpPr>
              <a:spLocks noChangeArrowheads="1"/>
            </p:cNvSpPr>
            <p:nvPr/>
          </p:nvSpPr>
          <p:spPr bwMode="auto">
            <a:xfrm>
              <a:off x="5268913" y="4076700"/>
              <a:ext cx="619125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605" name="Rectangle 175"/>
            <p:cNvSpPr>
              <a:spLocks noChangeArrowheads="1"/>
            </p:cNvSpPr>
            <p:nvPr/>
          </p:nvSpPr>
          <p:spPr bwMode="auto">
            <a:xfrm>
              <a:off x="4648200" y="4076700"/>
              <a:ext cx="620713" cy="280988"/>
            </a:xfrm>
            <a:prstGeom prst="rect">
              <a:avLst/>
            </a:prstGeom>
            <a:solidFill>
              <a:srgbClr val="EBEBEB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 err="1">
                  <a:solidFill>
                    <a:srgbClr val="990000"/>
                  </a:solidFill>
                  <a:latin typeface="Calibri" pitchFamily="34" charset="0"/>
                </a:rPr>
                <a:t>Idx</a:t>
              </a:r>
              <a:endParaRPr lang="en-GB" sz="1050" i="1" dirty="0">
                <a:solidFill>
                  <a:srgbClr val="990000"/>
                </a:solidFill>
                <a:latin typeface="Calibri" pitchFamily="34" charset="0"/>
              </a:endParaRPr>
            </a:p>
          </p:txBody>
        </p:sp>
        <p:sp>
          <p:nvSpPr>
            <p:cNvPr id="606" name="Line 183"/>
            <p:cNvSpPr>
              <a:spLocks noChangeShapeType="1"/>
            </p:cNvSpPr>
            <p:nvPr/>
          </p:nvSpPr>
          <p:spPr bwMode="auto">
            <a:xfrm>
              <a:off x="4666488" y="4357688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>
                <a:solidFill>
                  <a:srgbClr val="990000"/>
                </a:solidFill>
              </a:endParaRPr>
            </a:p>
          </p:txBody>
        </p:sp>
        <p:sp>
          <p:nvSpPr>
            <p:cNvPr id="607" name="Line 184"/>
            <p:cNvSpPr>
              <a:spLocks noChangeShapeType="1"/>
            </p:cNvSpPr>
            <p:nvPr/>
          </p:nvSpPr>
          <p:spPr bwMode="auto">
            <a:xfrm>
              <a:off x="4666488" y="463867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08" name="Line 185"/>
            <p:cNvSpPr>
              <a:spLocks noChangeShapeType="1"/>
            </p:cNvSpPr>
            <p:nvPr/>
          </p:nvSpPr>
          <p:spPr bwMode="auto">
            <a:xfrm>
              <a:off x="4666488" y="491966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09" name="Line 186"/>
            <p:cNvSpPr>
              <a:spLocks noChangeShapeType="1"/>
            </p:cNvSpPr>
            <p:nvPr/>
          </p:nvSpPr>
          <p:spPr bwMode="auto">
            <a:xfrm>
              <a:off x="4666488" y="520065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0" name="Line 187"/>
            <p:cNvSpPr>
              <a:spLocks noChangeShapeType="1"/>
            </p:cNvSpPr>
            <p:nvPr/>
          </p:nvSpPr>
          <p:spPr bwMode="auto">
            <a:xfrm>
              <a:off x="4666488" y="5484812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1" name="Line 188"/>
            <p:cNvSpPr>
              <a:spLocks noChangeShapeType="1"/>
            </p:cNvSpPr>
            <p:nvPr/>
          </p:nvSpPr>
          <p:spPr bwMode="auto">
            <a:xfrm>
              <a:off x="4666488" y="5788025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2" name="Line 189"/>
            <p:cNvSpPr>
              <a:spLocks noChangeShapeType="1"/>
            </p:cNvSpPr>
            <p:nvPr/>
          </p:nvSpPr>
          <p:spPr bwMode="auto">
            <a:xfrm>
              <a:off x="4666488" y="6069013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3" name="Line 190"/>
            <p:cNvSpPr>
              <a:spLocks noChangeShapeType="1"/>
            </p:cNvSpPr>
            <p:nvPr/>
          </p:nvSpPr>
          <p:spPr bwMode="auto">
            <a:xfrm>
              <a:off x="4666488" y="6350000"/>
              <a:ext cx="4325112" cy="15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4" name="Line 197"/>
            <p:cNvSpPr>
              <a:spLocks noChangeShapeType="1"/>
            </p:cNvSpPr>
            <p:nvPr/>
          </p:nvSpPr>
          <p:spPr bwMode="auto">
            <a:xfrm>
              <a:off x="526891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5" name="Line 198"/>
            <p:cNvSpPr>
              <a:spLocks noChangeShapeType="1"/>
            </p:cNvSpPr>
            <p:nvPr/>
          </p:nvSpPr>
          <p:spPr bwMode="auto">
            <a:xfrm>
              <a:off x="588803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6" name="Line 199"/>
            <p:cNvSpPr>
              <a:spLocks noChangeShapeType="1"/>
            </p:cNvSpPr>
            <p:nvPr/>
          </p:nvSpPr>
          <p:spPr bwMode="auto">
            <a:xfrm>
              <a:off x="65087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7" name="Line 200"/>
            <p:cNvSpPr>
              <a:spLocks noChangeShapeType="1"/>
            </p:cNvSpPr>
            <p:nvPr/>
          </p:nvSpPr>
          <p:spPr bwMode="auto">
            <a:xfrm>
              <a:off x="7131050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8" name="Line 201"/>
            <p:cNvSpPr>
              <a:spLocks noChangeShapeType="1"/>
            </p:cNvSpPr>
            <p:nvPr/>
          </p:nvSpPr>
          <p:spPr bwMode="auto">
            <a:xfrm>
              <a:off x="7751763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19" name="Line 202"/>
            <p:cNvSpPr>
              <a:spLocks noChangeShapeType="1"/>
            </p:cNvSpPr>
            <p:nvPr/>
          </p:nvSpPr>
          <p:spPr bwMode="auto">
            <a:xfrm>
              <a:off x="8370888" y="4076700"/>
              <a:ext cx="1588" cy="2554288"/>
            </a:xfrm>
            <a:prstGeom prst="line">
              <a:avLst/>
            </a:prstGeom>
            <a:grp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20" name="Line 205"/>
            <p:cNvSpPr>
              <a:spLocks noChangeShapeType="1"/>
            </p:cNvSpPr>
            <p:nvPr/>
          </p:nvSpPr>
          <p:spPr bwMode="auto">
            <a:xfrm>
              <a:off x="4666488" y="4076700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>
                <a:solidFill>
                  <a:srgbClr val="990000"/>
                </a:solidFill>
              </a:endParaRPr>
            </a:p>
          </p:txBody>
        </p:sp>
        <p:sp>
          <p:nvSpPr>
            <p:cNvPr id="621" name="Line 206"/>
            <p:cNvSpPr>
              <a:spLocks noChangeShapeType="1"/>
            </p:cNvSpPr>
            <p:nvPr/>
          </p:nvSpPr>
          <p:spPr bwMode="auto">
            <a:xfrm>
              <a:off x="8991601" y="4076700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22" name="Line 207"/>
            <p:cNvSpPr>
              <a:spLocks noChangeShapeType="1"/>
            </p:cNvSpPr>
            <p:nvPr/>
          </p:nvSpPr>
          <p:spPr bwMode="auto">
            <a:xfrm>
              <a:off x="4666488" y="6630988"/>
              <a:ext cx="4325112" cy="15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23" name="Line 206"/>
            <p:cNvSpPr>
              <a:spLocks noChangeShapeType="1"/>
            </p:cNvSpPr>
            <p:nvPr/>
          </p:nvSpPr>
          <p:spPr bwMode="auto">
            <a:xfrm>
              <a:off x="4648200" y="4083579"/>
              <a:ext cx="1588" cy="2554288"/>
            </a:xfrm>
            <a:prstGeom prst="line">
              <a:avLst/>
            </a:prstGeom>
            <a:grp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TextBox 834"/>
          <p:cNvSpPr txBox="1"/>
          <p:nvPr/>
        </p:nvSpPr>
        <p:spPr>
          <a:xfrm>
            <a:off x="1086670" y="3513812"/>
            <a:ext cx="5261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TLB</a:t>
            </a:r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1959770" y="2486025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32" name="Rectangle 7"/>
          <p:cNvSpPr>
            <a:spLocks noChangeArrowheads="1"/>
          </p:cNvSpPr>
          <p:nvPr/>
        </p:nvSpPr>
        <p:spPr bwMode="auto">
          <a:xfrm>
            <a:off x="1959770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133" name="Rectangle 9"/>
          <p:cNvSpPr>
            <a:spLocks noChangeArrowheads="1"/>
          </p:cNvSpPr>
          <p:nvPr/>
        </p:nvSpPr>
        <p:spPr bwMode="auto">
          <a:xfrm>
            <a:off x="2325292" y="2486025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34" name="Rectangle 10"/>
          <p:cNvSpPr>
            <a:spLocks noChangeArrowheads="1"/>
          </p:cNvSpPr>
          <p:nvPr/>
        </p:nvSpPr>
        <p:spPr bwMode="auto">
          <a:xfrm>
            <a:off x="2325292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135" name="Rectangle 12"/>
          <p:cNvSpPr>
            <a:spLocks noChangeArrowheads="1"/>
          </p:cNvSpPr>
          <p:nvPr/>
        </p:nvSpPr>
        <p:spPr bwMode="auto">
          <a:xfrm>
            <a:off x="2690814" y="2486025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36" name="Rectangle 13"/>
          <p:cNvSpPr>
            <a:spLocks noChangeArrowheads="1"/>
          </p:cNvSpPr>
          <p:nvPr/>
        </p:nvSpPr>
        <p:spPr bwMode="auto">
          <a:xfrm>
            <a:off x="2690814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37" name="Rectangle 15"/>
          <p:cNvSpPr>
            <a:spLocks noChangeArrowheads="1"/>
          </p:cNvSpPr>
          <p:nvPr/>
        </p:nvSpPr>
        <p:spPr bwMode="auto">
          <a:xfrm>
            <a:off x="3056335" y="2486025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38" name="Rectangle 16"/>
          <p:cNvSpPr>
            <a:spLocks noChangeArrowheads="1"/>
          </p:cNvSpPr>
          <p:nvPr/>
        </p:nvSpPr>
        <p:spPr bwMode="auto">
          <a:xfrm>
            <a:off x="3056335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39" name="Rectangle 18"/>
          <p:cNvSpPr>
            <a:spLocks noChangeArrowheads="1"/>
          </p:cNvSpPr>
          <p:nvPr/>
        </p:nvSpPr>
        <p:spPr bwMode="auto">
          <a:xfrm>
            <a:off x="3421858" y="2486025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0" name="Rectangle 19"/>
          <p:cNvSpPr>
            <a:spLocks noChangeArrowheads="1"/>
          </p:cNvSpPr>
          <p:nvPr/>
        </p:nvSpPr>
        <p:spPr bwMode="auto">
          <a:xfrm>
            <a:off x="3421858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41" name="Rectangle 21"/>
          <p:cNvSpPr>
            <a:spLocks noChangeArrowheads="1"/>
          </p:cNvSpPr>
          <p:nvPr/>
        </p:nvSpPr>
        <p:spPr bwMode="auto">
          <a:xfrm>
            <a:off x="3787379" y="2486025"/>
            <a:ext cx="365522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2" name="Rectangle 22"/>
          <p:cNvSpPr>
            <a:spLocks noChangeArrowheads="1"/>
          </p:cNvSpPr>
          <p:nvPr/>
        </p:nvSpPr>
        <p:spPr bwMode="auto">
          <a:xfrm>
            <a:off x="3787379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43" name="Rectangle 24"/>
          <p:cNvSpPr>
            <a:spLocks noChangeArrowheads="1"/>
          </p:cNvSpPr>
          <p:nvPr/>
        </p:nvSpPr>
        <p:spPr bwMode="auto">
          <a:xfrm>
            <a:off x="4152901" y="2486025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4" name="Rectangle 25"/>
          <p:cNvSpPr>
            <a:spLocks noChangeArrowheads="1"/>
          </p:cNvSpPr>
          <p:nvPr/>
        </p:nvSpPr>
        <p:spPr bwMode="auto">
          <a:xfrm>
            <a:off x="4152901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45" name="Rectangle 27"/>
          <p:cNvSpPr>
            <a:spLocks noChangeArrowheads="1"/>
          </p:cNvSpPr>
          <p:nvPr/>
        </p:nvSpPr>
        <p:spPr bwMode="auto">
          <a:xfrm>
            <a:off x="4518423" y="2486025"/>
            <a:ext cx="365522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6" name="Rectangle 28"/>
          <p:cNvSpPr>
            <a:spLocks noChangeArrowheads="1"/>
          </p:cNvSpPr>
          <p:nvPr/>
        </p:nvSpPr>
        <p:spPr bwMode="auto">
          <a:xfrm>
            <a:off x="4518423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47" name="Rectangle 30"/>
          <p:cNvSpPr>
            <a:spLocks noChangeArrowheads="1"/>
          </p:cNvSpPr>
          <p:nvPr/>
        </p:nvSpPr>
        <p:spPr bwMode="auto">
          <a:xfrm>
            <a:off x="4883945" y="2486025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8" name="Rectangle 31"/>
          <p:cNvSpPr>
            <a:spLocks noChangeArrowheads="1"/>
          </p:cNvSpPr>
          <p:nvPr/>
        </p:nvSpPr>
        <p:spPr bwMode="auto">
          <a:xfrm>
            <a:off x="4883945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49" name="Rectangle 33"/>
          <p:cNvSpPr>
            <a:spLocks noChangeArrowheads="1"/>
          </p:cNvSpPr>
          <p:nvPr/>
        </p:nvSpPr>
        <p:spPr bwMode="auto">
          <a:xfrm>
            <a:off x="5249467" y="2486025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50" name="Rectangle 34"/>
          <p:cNvSpPr>
            <a:spLocks noChangeArrowheads="1"/>
          </p:cNvSpPr>
          <p:nvPr/>
        </p:nvSpPr>
        <p:spPr bwMode="auto">
          <a:xfrm>
            <a:off x="5249467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51" name="Rectangle 36"/>
          <p:cNvSpPr>
            <a:spLocks noChangeArrowheads="1"/>
          </p:cNvSpPr>
          <p:nvPr/>
        </p:nvSpPr>
        <p:spPr bwMode="auto">
          <a:xfrm>
            <a:off x="5614989" y="2486025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52" name="Rectangle 37"/>
          <p:cNvSpPr>
            <a:spLocks noChangeArrowheads="1"/>
          </p:cNvSpPr>
          <p:nvPr/>
        </p:nvSpPr>
        <p:spPr bwMode="auto">
          <a:xfrm>
            <a:off x="5614989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53" name="Rectangle 39"/>
          <p:cNvSpPr>
            <a:spLocks noChangeArrowheads="1"/>
          </p:cNvSpPr>
          <p:nvPr/>
        </p:nvSpPr>
        <p:spPr bwMode="auto">
          <a:xfrm>
            <a:off x="5980510" y="2486025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54" name="Rectangle 40"/>
          <p:cNvSpPr>
            <a:spLocks noChangeArrowheads="1"/>
          </p:cNvSpPr>
          <p:nvPr/>
        </p:nvSpPr>
        <p:spPr bwMode="auto">
          <a:xfrm>
            <a:off x="5980510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55" name="Rectangle 42"/>
          <p:cNvSpPr>
            <a:spLocks noChangeArrowheads="1"/>
          </p:cNvSpPr>
          <p:nvPr/>
        </p:nvSpPr>
        <p:spPr bwMode="auto">
          <a:xfrm>
            <a:off x="6346033" y="2486025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56" name="Rectangle 43"/>
          <p:cNvSpPr>
            <a:spLocks noChangeArrowheads="1"/>
          </p:cNvSpPr>
          <p:nvPr/>
        </p:nvSpPr>
        <p:spPr bwMode="auto">
          <a:xfrm>
            <a:off x="6346033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57" name="Rectangle 45"/>
          <p:cNvSpPr>
            <a:spLocks noChangeArrowheads="1"/>
          </p:cNvSpPr>
          <p:nvPr/>
        </p:nvSpPr>
        <p:spPr bwMode="auto">
          <a:xfrm>
            <a:off x="6711554" y="2486025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58" name="Rectangle 46"/>
          <p:cNvSpPr>
            <a:spLocks noChangeArrowheads="1"/>
          </p:cNvSpPr>
          <p:nvPr/>
        </p:nvSpPr>
        <p:spPr bwMode="auto">
          <a:xfrm>
            <a:off x="6711554" y="2257425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59" name="Group 47"/>
          <p:cNvGrpSpPr>
            <a:grpSpLocks/>
          </p:cNvGrpSpPr>
          <p:nvPr/>
        </p:nvGrpSpPr>
        <p:grpSpPr bwMode="auto">
          <a:xfrm>
            <a:off x="4883944" y="2834881"/>
            <a:ext cx="2193131" cy="310753"/>
            <a:chOff x="3085" y="1661"/>
            <a:chExt cx="1842" cy="261"/>
          </a:xfrm>
        </p:grpSpPr>
        <p:sp>
          <p:nvSpPr>
            <p:cNvPr id="160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61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464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162" name="Group 50"/>
          <p:cNvGrpSpPr>
            <a:grpSpLocks/>
          </p:cNvGrpSpPr>
          <p:nvPr/>
        </p:nvGrpSpPr>
        <p:grpSpPr bwMode="auto">
          <a:xfrm>
            <a:off x="1959769" y="2828927"/>
            <a:ext cx="2937272" cy="310753"/>
            <a:chOff x="629" y="1656"/>
            <a:chExt cx="2467" cy="261"/>
          </a:xfrm>
        </p:grpSpPr>
        <p:sp>
          <p:nvSpPr>
            <p:cNvPr id="163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64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461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165" name="Line 54"/>
          <p:cNvSpPr>
            <a:spLocks noChangeShapeType="1"/>
          </p:cNvSpPr>
          <p:nvPr/>
        </p:nvSpPr>
        <p:spPr bwMode="auto">
          <a:xfrm>
            <a:off x="4150520" y="2153047"/>
            <a:ext cx="744140" cy="1191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66" name="Text Box 55"/>
          <p:cNvSpPr txBox="1">
            <a:spLocks noChangeArrowheads="1"/>
          </p:cNvSpPr>
          <p:nvPr/>
        </p:nvSpPr>
        <p:spPr bwMode="auto">
          <a:xfrm>
            <a:off x="4316917" y="2060178"/>
            <a:ext cx="407772" cy="229614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 algn="ctr">
              <a:lnSpc>
                <a:spcPct val="88000"/>
              </a:lnSpc>
              <a:spcBef>
                <a:spcPts val="4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167" name="Line 57"/>
          <p:cNvSpPr>
            <a:spLocks noChangeShapeType="1"/>
          </p:cNvSpPr>
          <p:nvPr/>
        </p:nvSpPr>
        <p:spPr bwMode="auto">
          <a:xfrm>
            <a:off x="1959769" y="2150269"/>
            <a:ext cx="2195513" cy="1191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168" name="Text Box 58"/>
          <p:cNvSpPr txBox="1">
            <a:spLocks noChangeArrowheads="1"/>
          </p:cNvSpPr>
          <p:nvPr/>
        </p:nvSpPr>
        <p:spPr bwMode="auto">
          <a:xfrm>
            <a:off x="2890689" y="2057400"/>
            <a:ext cx="439640" cy="229614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 algn="ctr">
              <a:lnSpc>
                <a:spcPct val="88000"/>
              </a:lnSpc>
              <a:spcBef>
                <a:spcPts val="4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208" name="Text Box 113"/>
          <p:cNvSpPr txBox="1">
            <a:spLocks noChangeArrowheads="1"/>
          </p:cNvSpPr>
          <p:nvPr/>
        </p:nvSpPr>
        <p:spPr bwMode="auto">
          <a:xfrm>
            <a:off x="6797012" y="2478882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09" name="Text Box 114"/>
          <p:cNvSpPr txBox="1">
            <a:spLocks noChangeArrowheads="1"/>
          </p:cNvSpPr>
          <p:nvPr/>
        </p:nvSpPr>
        <p:spPr bwMode="auto">
          <a:xfrm>
            <a:off x="6431491" y="2477691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0" name="Text Box 115"/>
          <p:cNvSpPr txBox="1">
            <a:spLocks noChangeArrowheads="1"/>
          </p:cNvSpPr>
          <p:nvPr/>
        </p:nvSpPr>
        <p:spPr bwMode="auto">
          <a:xfrm>
            <a:off x="6067159" y="2477691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1" name="Text Box 116"/>
          <p:cNvSpPr txBox="1">
            <a:spLocks noChangeArrowheads="1"/>
          </p:cNvSpPr>
          <p:nvPr/>
        </p:nvSpPr>
        <p:spPr bwMode="auto">
          <a:xfrm>
            <a:off x="5701637" y="2477691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2" name="Text Box 117"/>
          <p:cNvSpPr txBox="1">
            <a:spLocks noChangeArrowheads="1"/>
          </p:cNvSpPr>
          <p:nvPr/>
        </p:nvSpPr>
        <p:spPr bwMode="auto">
          <a:xfrm>
            <a:off x="5337306" y="2477691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3" name="Text Box 118"/>
          <p:cNvSpPr txBox="1">
            <a:spLocks noChangeArrowheads="1"/>
          </p:cNvSpPr>
          <p:nvPr/>
        </p:nvSpPr>
        <p:spPr bwMode="auto">
          <a:xfrm>
            <a:off x="4971784" y="2477691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4" name="Text Box 119"/>
          <p:cNvSpPr txBox="1">
            <a:spLocks noChangeArrowheads="1"/>
          </p:cNvSpPr>
          <p:nvPr/>
        </p:nvSpPr>
        <p:spPr bwMode="auto">
          <a:xfrm>
            <a:off x="4607453" y="2478882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5" name="Text Box 120"/>
          <p:cNvSpPr txBox="1">
            <a:spLocks noChangeArrowheads="1"/>
          </p:cNvSpPr>
          <p:nvPr/>
        </p:nvSpPr>
        <p:spPr bwMode="auto">
          <a:xfrm>
            <a:off x="4241931" y="2478882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6" name="Text Box 121"/>
          <p:cNvSpPr txBox="1">
            <a:spLocks noChangeArrowheads="1"/>
          </p:cNvSpPr>
          <p:nvPr/>
        </p:nvSpPr>
        <p:spPr bwMode="auto">
          <a:xfrm>
            <a:off x="3877600" y="2478882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7" name="Text Box 122"/>
          <p:cNvSpPr txBox="1">
            <a:spLocks noChangeArrowheads="1"/>
          </p:cNvSpPr>
          <p:nvPr/>
        </p:nvSpPr>
        <p:spPr bwMode="auto">
          <a:xfrm>
            <a:off x="3512078" y="2478882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18" name="Text Box 123"/>
          <p:cNvSpPr txBox="1">
            <a:spLocks noChangeArrowheads="1"/>
          </p:cNvSpPr>
          <p:nvPr/>
        </p:nvSpPr>
        <p:spPr bwMode="auto">
          <a:xfrm>
            <a:off x="3147747" y="2478882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19" name="Text Box 124"/>
          <p:cNvSpPr txBox="1">
            <a:spLocks noChangeArrowheads="1"/>
          </p:cNvSpPr>
          <p:nvPr/>
        </p:nvSpPr>
        <p:spPr bwMode="auto">
          <a:xfrm>
            <a:off x="2782225" y="2478882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0" name="Text Box 125"/>
          <p:cNvSpPr txBox="1">
            <a:spLocks noChangeArrowheads="1"/>
          </p:cNvSpPr>
          <p:nvPr/>
        </p:nvSpPr>
        <p:spPr bwMode="auto">
          <a:xfrm>
            <a:off x="2417893" y="2478882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1" name="Text Box 126"/>
          <p:cNvSpPr txBox="1">
            <a:spLocks noChangeArrowheads="1"/>
          </p:cNvSpPr>
          <p:nvPr/>
        </p:nvSpPr>
        <p:spPr bwMode="auto">
          <a:xfrm>
            <a:off x="2053562" y="2478882"/>
            <a:ext cx="186269" cy="314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8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22" name="Text Box 128"/>
          <p:cNvSpPr txBox="1">
            <a:spLocks noChangeArrowheads="1"/>
          </p:cNvSpPr>
          <p:nvPr/>
        </p:nvSpPr>
        <p:spPr bwMode="auto">
          <a:xfrm>
            <a:off x="2083049" y="3143270"/>
            <a:ext cx="367408" cy="2334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223" name="Text Box 129"/>
          <p:cNvSpPr txBox="1">
            <a:spLocks noChangeArrowheads="1"/>
          </p:cNvSpPr>
          <p:nvPr/>
        </p:nvSpPr>
        <p:spPr bwMode="auto">
          <a:xfrm>
            <a:off x="3092444" y="3143271"/>
            <a:ext cx="296877" cy="2334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C00000"/>
                </a:solidFill>
                <a:latin typeface="Calibri" pitchFamily="34" charset="0"/>
              </a:rPr>
              <a:t>0x3</a:t>
            </a:r>
          </a:p>
        </p:txBody>
      </p:sp>
      <p:sp>
        <p:nvSpPr>
          <p:cNvPr id="224" name="Text Box 130"/>
          <p:cNvSpPr txBox="1">
            <a:spLocks noChangeArrowheads="1"/>
          </p:cNvSpPr>
          <p:nvPr/>
        </p:nvSpPr>
        <p:spPr bwMode="auto">
          <a:xfrm>
            <a:off x="3816164" y="3143270"/>
            <a:ext cx="375424" cy="2334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225" name="Text Box 131"/>
          <p:cNvSpPr txBox="1">
            <a:spLocks noChangeArrowheads="1"/>
          </p:cNvSpPr>
          <p:nvPr/>
        </p:nvSpPr>
        <p:spPr bwMode="auto">
          <a:xfrm>
            <a:off x="5082802" y="3143251"/>
            <a:ext cx="149400" cy="2334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226" name="Text Box 133"/>
          <p:cNvSpPr txBox="1">
            <a:spLocks noChangeArrowheads="1"/>
          </p:cNvSpPr>
          <p:nvPr/>
        </p:nvSpPr>
        <p:spPr bwMode="auto">
          <a:xfrm>
            <a:off x="6311912" y="3143270"/>
            <a:ext cx="170239" cy="2334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227" name="Text Box 134"/>
          <p:cNvSpPr txBox="1">
            <a:spLocks noChangeArrowheads="1"/>
          </p:cNvSpPr>
          <p:nvPr/>
        </p:nvSpPr>
        <p:spPr bwMode="auto">
          <a:xfrm>
            <a:off x="7035122" y="3143270"/>
            <a:ext cx="394660" cy="2334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4290" tIns="35100" rIns="34290" bIns="35100">
            <a:spAutoFit/>
          </a:bodyPr>
          <a:lstStyle/>
          <a:p>
            <a:pPr algn="ctr">
              <a:lnSpc>
                <a:spcPct val="88000"/>
              </a:lnSpc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ln/>
        </p:spPr>
        <p:txBody>
          <a:bodyPr>
            <a:normAutofit/>
          </a:bodyPr>
          <a:lstStyle/>
          <a:p>
            <a:r>
              <a:rPr lang="en-GB" dirty="0"/>
              <a:t>Address Translation Example</a:t>
            </a:r>
          </a:p>
        </p:txBody>
      </p:sp>
      <p:sp>
        <p:nvSpPr>
          <p:cNvPr id="130" name="Rectangle 2"/>
          <p:cNvSpPr txBox="1">
            <a:spLocks noChangeArrowheads="1"/>
          </p:cNvSpPr>
          <p:nvPr/>
        </p:nvSpPr>
        <p:spPr bwMode="auto">
          <a:xfrm>
            <a:off x="1473553" y="1768839"/>
            <a:ext cx="5981392" cy="2904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66688" indent="-166688">
              <a:lnSpc>
                <a:spcPct val="73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r>
              <a:rPr lang="en-GB" sz="1800" kern="0" dirty="0"/>
              <a:t>Virtual Address: </a:t>
            </a:r>
            <a:r>
              <a:rPr lang="en-GB" sz="1800" kern="0" dirty="0">
                <a:latin typeface="Courier New" pitchFamily="49" charset="0"/>
              </a:rPr>
              <a:t>0x03D4</a:t>
            </a:r>
          </a:p>
          <a:p>
            <a:pPr marL="166688" indent="-166688">
              <a:lnSpc>
                <a:spcPct val="73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800" kern="0" dirty="0">
              <a:latin typeface="Courier New" pitchFamily="49" charset="0"/>
            </a:endParaRPr>
          </a:p>
          <a:p>
            <a:pPr marL="166688" indent="-166688">
              <a:lnSpc>
                <a:spcPct val="80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800" kern="0" dirty="0">
              <a:latin typeface="Courier New" pitchFamily="49" charset="0"/>
            </a:endParaRPr>
          </a:p>
          <a:p>
            <a:pPr marL="419100" lvl="1" indent="-165497">
              <a:lnSpc>
                <a:spcPct val="85000"/>
              </a:lnSpc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500" kern="0" dirty="0">
              <a:latin typeface="Courier New" pitchFamily="49" charset="0"/>
            </a:endParaRPr>
          </a:p>
          <a:p>
            <a:pPr marL="419100" lvl="1" indent="-165497">
              <a:lnSpc>
                <a:spcPct val="78000"/>
              </a:lnSpc>
              <a:spcBef>
                <a:spcPts val="375"/>
              </a:spcBef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200" kern="0" dirty="0"/>
          </a:p>
          <a:p>
            <a:pPr marL="419100" lvl="1" indent="-165497">
              <a:lnSpc>
                <a:spcPct val="78000"/>
              </a:lnSpc>
              <a:spcBef>
                <a:spcPts val="375"/>
              </a:spcBef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200" kern="0" dirty="0"/>
          </a:p>
          <a:p>
            <a:pPr marL="419100" lvl="1" indent="-165497">
              <a:lnSpc>
                <a:spcPct val="78000"/>
              </a:lnSpc>
              <a:spcBef>
                <a:spcPts val="375"/>
              </a:spcBef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r>
              <a:rPr lang="en-GB" sz="1200" kern="0" dirty="0"/>
              <a:t>VPN ___	TLBI ___	TLBT ____	          TLB Hit? __	Page Fault? __        PPN: ____</a:t>
            </a:r>
            <a:endParaRPr lang="en-GB" sz="1500" kern="0" dirty="0"/>
          </a:p>
          <a:p>
            <a:pPr marL="166688" indent="-166688">
              <a:lnSpc>
                <a:spcPct val="73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800" kern="0" dirty="0"/>
          </a:p>
          <a:p>
            <a:pPr marL="166688" indent="-166688">
              <a:lnSpc>
                <a:spcPct val="73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800" kern="0" dirty="0"/>
          </a:p>
          <a:p>
            <a:pPr marL="166688" indent="-166688">
              <a:lnSpc>
                <a:spcPct val="73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800" kern="0" dirty="0"/>
          </a:p>
          <a:p>
            <a:pPr marL="166688" indent="-166688">
              <a:lnSpc>
                <a:spcPct val="73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800" kern="0" dirty="0"/>
          </a:p>
          <a:p>
            <a:pPr marL="166688" indent="-166688">
              <a:lnSpc>
                <a:spcPct val="73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800" kern="0" dirty="0"/>
          </a:p>
          <a:p>
            <a:pPr marL="166688" indent="-166688">
              <a:lnSpc>
                <a:spcPct val="73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800" kern="0" dirty="0"/>
          </a:p>
          <a:p>
            <a:pPr marL="166688" indent="-166688">
              <a:lnSpc>
                <a:spcPct val="73000"/>
              </a:lnSpc>
              <a:buSzPct val="100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r>
              <a:rPr lang="en-GB" sz="1800" kern="0" dirty="0"/>
              <a:t>Physical Address</a:t>
            </a:r>
          </a:p>
          <a:p>
            <a:pPr marL="419100" lvl="1" indent="-165497">
              <a:lnSpc>
                <a:spcPct val="78000"/>
              </a:lnSpc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500" kern="0" dirty="0"/>
          </a:p>
          <a:p>
            <a:pPr marL="419100" lvl="1" indent="-165497">
              <a:lnSpc>
                <a:spcPct val="78000"/>
              </a:lnSpc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500" kern="0" dirty="0"/>
          </a:p>
          <a:p>
            <a:pPr marL="419100" lvl="1" indent="-165497">
              <a:lnSpc>
                <a:spcPct val="78000"/>
              </a:lnSpc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500" kern="0" dirty="0"/>
          </a:p>
          <a:p>
            <a:pPr marL="419100" lvl="1" indent="-165497">
              <a:lnSpc>
                <a:spcPct val="78000"/>
              </a:lnSpc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825" kern="0" dirty="0"/>
          </a:p>
          <a:p>
            <a:pPr marL="419100" lvl="1" indent="-165497">
              <a:lnSpc>
                <a:spcPct val="78000"/>
              </a:lnSpc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200" kern="0" dirty="0"/>
          </a:p>
          <a:p>
            <a:pPr marL="419100" lvl="1" indent="-165497">
              <a:lnSpc>
                <a:spcPct val="78000"/>
              </a:lnSpc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200" kern="0" dirty="0"/>
          </a:p>
          <a:p>
            <a:pPr marL="419100" lvl="1" indent="-165497">
              <a:lnSpc>
                <a:spcPct val="78000"/>
              </a:lnSpc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endParaRPr lang="en-GB" sz="1200" kern="0" dirty="0"/>
          </a:p>
          <a:p>
            <a:pPr marL="419100" lvl="1" indent="-165497">
              <a:lnSpc>
                <a:spcPct val="78000"/>
              </a:lnSpc>
              <a:spcBef>
                <a:spcPts val="375"/>
              </a:spcBef>
              <a:buSzPct val="75000"/>
              <a:buNone/>
              <a:tabLst>
                <a:tab pos="166688" algn="l"/>
                <a:tab pos="561975" algn="l"/>
                <a:tab pos="1247775" algn="l"/>
                <a:tab pos="1933575" algn="l"/>
                <a:tab pos="2619375" algn="l"/>
                <a:tab pos="3305175" algn="l"/>
                <a:tab pos="3990975" algn="l"/>
                <a:tab pos="4676775" algn="l"/>
                <a:tab pos="5362575" algn="l"/>
                <a:tab pos="6048375" algn="l"/>
                <a:tab pos="6734175" algn="l"/>
                <a:tab pos="7419975" algn="l"/>
              </a:tabLst>
            </a:pPr>
            <a:r>
              <a:rPr lang="en-GB" sz="1200" kern="0" dirty="0"/>
              <a:t>	</a:t>
            </a:r>
          </a:p>
        </p:txBody>
      </p:sp>
      <p:sp>
        <p:nvSpPr>
          <p:cNvPr id="169" name="Rectangle 62"/>
          <p:cNvSpPr>
            <a:spLocks noChangeArrowheads="1"/>
          </p:cNvSpPr>
          <p:nvPr/>
        </p:nvSpPr>
        <p:spPr bwMode="auto">
          <a:xfrm>
            <a:off x="2696767" y="534431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70" name="Rectangle 63"/>
          <p:cNvSpPr>
            <a:spLocks noChangeArrowheads="1"/>
          </p:cNvSpPr>
          <p:nvPr/>
        </p:nvSpPr>
        <p:spPr bwMode="auto">
          <a:xfrm>
            <a:off x="2696767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171" name="Rectangle 65"/>
          <p:cNvSpPr>
            <a:spLocks noChangeArrowheads="1"/>
          </p:cNvSpPr>
          <p:nvPr/>
        </p:nvSpPr>
        <p:spPr bwMode="auto">
          <a:xfrm>
            <a:off x="3062289" y="534431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72" name="Rectangle 66"/>
          <p:cNvSpPr>
            <a:spLocks noChangeArrowheads="1"/>
          </p:cNvSpPr>
          <p:nvPr/>
        </p:nvSpPr>
        <p:spPr bwMode="auto">
          <a:xfrm>
            <a:off x="3062289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173" name="Rectangle 68"/>
          <p:cNvSpPr>
            <a:spLocks noChangeArrowheads="1"/>
          </p:cNvSpPr>
          <p:nvPr/>
        </p:nvSpPr>
        <p:spPr bwMode="auto">
          <a:xfrm>
            <a:off x="3427810" y="534431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74" name="Rectangle 69"/>
          <p:cNvSpPr>
            <a:spLocks noChangeArrowheads="1"/>
          </p:cNvSpPr>
          <p:nvPr/>
        </p:nvSpPr>
        <p:spPr bwMode="auto">
          <a:xfrm>
            <a:off x="3427810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75" name="Rectangle 71"/>
          <p:cNvSpPr>
            <a:spLocks noChangeArrowheads="1"/>
          </p:cNvSpPr>
          <p:nvPr/>
        </p:nvSpPr>
        <p:spPr bwMode="auto">
          <a:xfrm>
            <a:off x="3793333" y="534431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76" name="Rectangle 72"/>
          <p:cNvSpPr>
            <a:spLocks noChangeArrowheads="1"/>
          </p:cNvSpPr>
          <p:nvPr/>
        </p:nvSpPr>
        <p:spPr bwMode="auto">
          <a:xfrm>
            <a:off x="3793333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77" name="Rectangle 74"/>
          <p:cNvSpPr>
            <a:spLocks noChangeArrowheads="1"/>
          </p:cNvSpPr>
          <p:nvPr/>
        </p:nvSpPr>
        <p:spPr bwMode="auto">
          <a:xfrm>
            <a:off x="4158854" y="534431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78" name="Rectangle 75"/>
          <p:cNvSpPr>
            <a:spLocks noChangeArrowheads="1"/>
          </p:cNvSpPr>
          <p:nvPr/>
        </p:nvSpPr>
        <p:spPr bwMode="auto">
          <a:xfrm>
            <a:off x="4158854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79" name="Rectangle 77"/>
          <p:cNvSpPr>
            <a:spLocks noChangeArrowheads="1"/>
          </p:cNvSpPr>
          <p:nvPr/>
        </p:nvSpPr>
        <p:spPr bwMode="auto">
          <a:xfrm>
            <a:off x="4524376" y="5344319"/>
            <a:ext cx="365522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80" name="Rectangle 78"/>
          <p:cNvSpPr>
            <a:spLocks noChangeArrowheads="1"/>
          </p:cNvSpPr>
          <p:nvPr/>
        </p:nvSpPr>
        <p:spPr bwMode="auto">
          <a:xfrm>
            <a:off x="4524376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81" name="Rectangle 80"/>
          <p:cNvSpPr>
            <a:spLocks noChangeArrowheads="1"/>
          </p:cNvSpPr>
          <p:nvPr/>
        </p:nvSpPr>
        <p:spPr bwMode="auto">
          <a:xfrm>
            <a:off x="4889898" y="53443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82" name="Rectangle 81"/>
          <p:cNvSpPr>
            <a:spLocks noChangeArrowheads="1"/>
          </p:cNvSpPr>
          <p:nvPr/>
        </p:nvSpPr>
        <p:spPr bwMode="auto">
          <a:xfrm>
            <a:off x="4889898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183" name="Rectangle 83"/>
          <p:cNvSpPr>
            <a:spLocks noChangeArrowheads="1"/>
          </p:cNvSpPr>
          <p:nvPr/>
        </p:nvSpPr>
        <p:spPr bwMode="auto">
          <a:xfrm>
            <a:off x="5255420" y="53443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84" name="Rectangle 84"/>
          <p:cNvSpPr>
            <a:spLocks noChangeArrowheads="1"/>
          </p:cNvSpPr>
          <p:nvPr/>
        </p:nvSpPr>
        <p:spPr bwMode="auto">
          <a:xfrm>
            <a:off x="5255420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185" name="Rectangle 86"/>
          <p:cNvSpPr>
            <a:spLocks noChangeArrowheads="1"/>
          </p:cNvSpPr>
          <p:nvPr/>
        </p:nvSpPr>
        <p:spPr bwMode="auto">
          <a:xfrm>
            <a:off x="5620942" y="53443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86" name="Rectangle 87"/>
          <p:cNvSpPr>
            <a:spLocks noChangeArrowheads="1"/>
          </p:cNvSpPr>
          <p:nvPr/>
        </p:nvSpPr>
        <p:spPr bwMode="auto">
          <a:xfrm>
            <a:off x="5620942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87" name="Rectangle 89"/>
          <p:cNvSpPr>
            <a:spLocks noChangeArrowheads="1"/>
          </p:cNvSpPr>
          <p:nvPr/>
        </p:nvSpPr>
        <p:spPr bwMode="auto">
          <a:xfrm>
            <a:off x="5986464" y="53443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88" name="Rectangle 90"/>
          <p:cNvSpPr>
            <a:spLocks noChangeArrowheads="1"/>
          </p:cNvSpPr>
          <p:nvPr/>
        </p:nvSpPr>
        <p:spPr bwMode="auto">
          <a:xfrm>
            <a:off x="5986464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9" name="Rectangle 92"/>
          <p:cNvSpPr>
            <a:spLocks noChangeArrowheads="1"/>
          </p:cNvSpPr>
          <p:nvPr/>
        </p:nvSpPr>
        <p:spPr bwMode="auto">
          <a:xfrm>
            <a:off x="6351985" y="53443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90" name="Rectangle 93"/>
          <p:cNvSpPr>
            <a:spLocks noChangeArrowheads="1"/>
          </p:cNvSpPr>
          <p:nvPr/>
        </p:nvSpPr>
        <p:spPr bwMode="auto">
          <a:xfrm>
            <a:off x="6351985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91" name="Rectangle 95"/>
          <p:cNvSpPr>
            <a:spLocks noChangeArrowheads="1"/>
          </p:cNvSpPr>
          <p:nvPr/>
        </p:nvSpPr>
        <p:spPr bwMode="auto">
          <a:xfrm>
            <a:off x="6717508" y="5344319"/>
            <a:ext cx="365522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92" name="Rectangle 96"/>
          <p:cNvSpPr>
            <a:spLocks noChangeArrowheads="1"/>
          </p:cNvSpPr>
          <p:nvPr/>
        </p:nvSpPr>
        <p:spPr bwMode="auto">
          <a:xfrm>
            <a:off x="6717508" y="5115719"/>
            <a:ext cx="365522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193" name="Group 97"/>
          <p:cNvGrpSpPr>
            <a:grpSpLocks/>
          </p:cNvGrpSpPr>
          <p:nvPr/>
        </p:nvGrpSpPr>
        <p:grpSpPr bwMode="auto">
          <a:xfrm>
            <a:off x="4896645" y="5636422"/>
            <a:ext cx="2193131" cy="310753"/>
            <a:chOff x="3101" y="3292"/>
            <a:chExt cx="1842" cy="261"/>
          </a:xfrm>
        </p:grpSpPr>
        <p:sp>
          <p:nvSpPr>
            <p:cNvPr id="194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5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453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196" name="Group 100"/>
          <p:cNvGrpSpPr>
            <a:grpSpLocks/>
          </p:cNvGrpSpPr>
          <p:nvPr/>
        </p:nvGrpSpPr>
        <p:grpSpPr bwMode="auto">
          <a:xfrm>
            <a:off x="2712244" y="5630072"/>
            <a:ext cx="2193131" cy="310753"/>
            <a:chOff x="1277" y="3292"/>
            <a:chExt cx="1842" cy="261"/>
          </a:xfrm>
        </p:grpSpPr>
        <p:sp>
          <p:nvSpPr>
            <p:cNvPr id="197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8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450" cy="261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67770" tIns="33210" rIns="67770" bIns="33210">
              <a:spAutoFit/>
            </a:bodyPr>
            <a:lstStyle/>
            <a:p>
              <a:pPr>
                <a:lnSpc>
                  <a:spcPct val="88000"/>
                </a:lnSpc>
                <a:spcBef>
                  <a:spcPts val="50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228" name="Group 135"/>
          <p:cNvGrpSpPr>
            <a:grpSpLocks/>
          </p:cNvGrpSpPr>
          <p:nvPr/>
        </p:nvGrpSpPr>
        <p:grpSpPr bwMode="auto">
          <a:xfrm>
            <a:off x="2790428" y="5342733"/>
            <a:ext cx="4211242" cy="315516"/>
            <a:chOff x="1332" y="3030"/>
            <a:chExt cx="3537" cy="265"/>
          </a:xfrm>
        </p:grpSpPr>
        <p:sp>
          <p:nvSpPr>
            <p:cNvPr id="229" name="Text Box 136"/>
            <p:cNvSpPr txBox="1">
              <a:spLocks noChangeArrowheads="1"/>
            </p:cNvSpPr>
            <p:nvPr/>
          </p:nvSpPr>
          <p:spPr bwMode="auto">
            <a:xfrm>
              <a:off x="4713" y="3031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0" name="Text Box 137"/>
            <p:cNvSpPr txBox="1">
              <a:spLocks noChangeArrowheads="1"/>
            </p:cNvSpPr>
            <p:nvPr/>
          </p:nvSpPr>
          <p:spPr bwMode="auto">
            <a:xfrm>
              <a:off x="4405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1" name="Text Box 138"/>
            <p:cNvSpPr txBox="1">
              <a:spLocks noChangeArrowheads="1"/>
            </p:cNvSpPr>
            <p:nvPr/>
          </p:nvSpPr>
          <p:spPr bwMode="auto">
            <a:xfrm>
              <a:off x="3790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2" name="Text Box 139"/>
            <p:cNvSpPr txBox="1">
              <a:spLocks noChangeArrowheads="1"/>
            </p:cNvSpPr>
            <p:nvPr/>
          </p:nvSpPr>
          <p:spPr bwMode="auto">
            <a:xfrm>
              <a:off x="2868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3" name="Text Box 140"/>
            <p:cNvSpPr txBox="1">
              <a:spLocks noChangeArrowheads="1"/>
            </p:cNvSpPr>
            <p:nvPr/>
          </p:nvSpPr>
          <p:spPr bwMode="auto">
            <a:xfrm>
              <a:off x="2561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4" name="Text Box 141"/>
            <p:cNvSpPr txBox="1">
              <a:spLocks noChangeArrowheads="1"/>
            </p:cNvSpPr>
            <p:nvPr/>
          </p:nvSpPr>
          <p:spPr bwMode="auto">
            <a:xfrm>
              <a:off x="2253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5" name="Text Box 142"/>
            <p:cNvSpPr txBox="1">
              <a:spLocks noChangeArrowheads="1"/>
            </p:cNvSpPr>
            <p:nvPr/>
          </p:nvSpPr>
          <p:spPr bwMode="auto">
            <a:xfrm>
              <a:off x="1639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6" name="Text Box 143"/>
            <p:cNvSpPr txBox="1">
              <a:spLocks noChangeArrowheads="1"/>
            </p:cNvSpPr>
            <p:nvPr/>
          </p:nvSpPr>
          <p:spPr bwMode="auto">
            <a:xfrm>
              <a:off x="4098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7" name="Text Box 144"/>
            <p:cNvSpPr txBox="1">
              <a:spLocks noChangeArrowheads="1"/>
            </p:cNvSpPr>
            <p:nvPr/>
          </p:nvSpPr>
          <p:spPr bwMode="auto">
            <a:xfrm>
              <a:off x="3483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38" name="Text Box 145"/>
            <p:cNvSpPr txBox="1">
              <a:spLocks noChangeArrowheads="1"/>
            </p:cNvSpPr>
            <p:nvPr/>
          </p:nvSpPr>
          <p:spPr bwMode="auto">
            <a:xfrm>
              <a:off x="3176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39" name="Text Box 146"/>
            <p:cNvSpPr txBox="1">
              <a:spLocks noChangeArrowheads="1"/>
            </p:cNvSpPr>
            <p:nvPr/>
          </p:nvSpPr>
          <p:spPr bwMode="auto">
            <a:xfrm>
              <a:off x="1945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40" name="Text Box 147"/>
            <p:cNvSpPr txBox="1">
              <a:spLocks noChangeArrowheads="1"/>
            </p:cNvSpPr>
            <p:nvPr/>
          </p:nvSpPr>
          <p:spPr bwMode="auto">
            <a:xfrm>
              <a:off x="1332" y="3030"/>
              <a:ext cx="156" cy="2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34290" tIns="35100" rIns="34290" bIns="35100">
              <a:spAutoFit/>
            </a:bodyPr>
            <a:lstStyle/>
            <a:p>
              <a:pPr algn="ctr">
                <a:lnSpc>
                  <a:spcPct val="88000"/>
                </a:lnSpc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8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grpSp>
        <p:nvGrpSpPr>
          <p:cNvPr id="922" name="Group 921">
            <a:extLst>
              <a:ext uri="{FF2B5EF4-FFF2-40B4-BE49-F238E27FC236}">
                <a16:creationId xmlns:a16="http://schemas.microsoft.com/office/drawing/2014/main" id="{D3BCD5E7-ACAE-4E61-BA73-B9087CB61528}"/>
              </a:ext>
            </a:extLst>
          </p:cNvPr>
          <p:cNvGrpSpPr/>
          <p:nvPr/>
        </p:nvGrpSpPr>
        <p:grpSpPr>
          <a:xfrm>
            <a:off x="1642467" y="3523059"/>
            <a:ext cx="6116242" cy="1220392"/>
            <a:chOff x="2211252" y="149729"/>
            <a:chExt cx="8154989" cy="1627189"/>
          </a:xfrm>
        </p:grpSpPr>
        <p:sp>
          <p:nvSpPr>
            <p:cNvPr id="923" name="Rectangle 60">
              <a:extLst>
                <a:ext uri="{FF2B5EF4-FFF2-40B4-BE49-F238E27FC236}">
                  <a16:creationId xmlns:a16="http://schemas.microsoft.com/office/drawing/2014/main" id="{EA472761-D774-4750-9BC1-34086E02C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24" name="Rectangle 61">
              <a:extLst>
                <a:ext uri="{FF2B5EF4-FFF2-40B4-BE49-F238E27FC236}">
                  <a16:creationId xmlns:a16="http://schemas.microsoft.com/office/drawing/2014/main" id="{E111E79D-3EDA-4DAD-B9E0-F0B875292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25" name="Rectangle 62">
              <a:extLst>
                <a:ext uri="{FF2B5EF4-FFF2-40B4-BE49-F238E27FC236}">
                  <a16:creationId xmlns:a16="http://schemas.microsoft.com/office/drawing/2014/main" id="{25E30877-543A-4F17-BED2-686010DF8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26" name="Rectangle 63">
              <a:extLst>
                <a:ext uri="{FF2B5EF4-FFF2-40B4-BE49-F238E27FC236}">
                  <a16:creationId xmlns:a16="http://schemas.microsoft.com/office/drawing/2014/main" id="{60B3979C-A484-45AD-9227-7DC3AC7DE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27" name="Rectangle 64">
              <a:extLst>
                <a:ext uri="{FF2B5EF4-FFF2-40B4-BE49-F238E27FC236}">
                  <a16:creationId xmlns:a16="http://schemas.microsoft.com/office/drawing/2014/main" id="{8AA1DD1E-E0E5-47DA-BB32-4848FB971D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34</a:t>
              </a:r>
            </a:p>
          </p:txBody>
        </p:sp>
        <p:sp>
          <p:nvSpPr>
            <p:cNvPr id="928" name="Rectangle 65">
              <a:extLst>
                <a:ext uri="{FF2B5EF4-FFF2-40B4-BE49-F238E27FC236}">
                  <a16:creationId xmlns:a16="http://schemas.microsoft.com/office/drawing/2014/main" id="{F9185848-003C-4E69-9F06-5F0B1F551E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929" name="Rectangle 66">
              <a:extLst>
                <a:ext uri="{FF2B5EF4-FFF2-40B4-BE49-F238E27FC236}">
                  <a16:creationId xmlns:a16="http://schemas.microsoft.com/office/drawing/2014/main" id="{E82E37D2-5018-40C4-8ED5-21646BBCA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30" name="Rectangle 67">
              <a:extLst>
                <a:ext uri="{FF2B5EF4-FFF2-40B4-BE49-F238E27FC236}">
                  <a16:creationId xmlns:a16="http://schemas.microsoft.com/office/drawing/2014/main" id="{17F6F41C-D146-49CA-993A-5A84AB481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1449892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931" name="Rectangle 68">
              <a:extLst>
                <a:ext uri="{FF2B5EF4-FFF2-40B4-BE49-F238E27FC236}">
                  <a16:creationId xmlns:a16="http://schemas.microsoft.com/office/drawing/2014/main" id="{5D542677-362A-4523-814B-7A619276A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32" name="Rectangle 69">
              <a:extLst>
                <a:ext uri="{FF2B5EF4-FFF2-40B4-BE49-F238E27FC236}">
                  <a16:creationId xmlns:a16="http://schemas.microsoft.com/office/drawing/2014/main" id="{0C907FF0-D5F5-4D9B-B737-CA0502EBE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1449892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33" name="Rectangle 70">
              <a:extLst>
                <a:ext uri="{FF2B5EF4-FFF2-40B4-BE49-F238E27FC236}">
                  <a16:creationId xmlns:a16="http://schemas.microsoft.com/office/drawing/2014/main" id="{BB1517C0-09E6-47A4-BE1B-3EB66FBB0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1449892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34" name="Rectangle 71">
              <a:extLst>
                <a:ext uri="{FF2B5EF4-FFF2-40B4-BE49-F238E27FC236}">
                  <a16:creationId xmlns:a16="http://schemas.microsoft.com/office/drawing/2014/main" id="{9D6D2442-8638-416F-AFE0-B0806B187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1449892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935" name="Rectangle 72">
              <a:extLst>
                <a:ext uri="{FF2B5EF4-FFF2-40B4-BE49-F238E27FC236}">
                  <a16:creationId xmlns:a16="http://schemas.microsoft.com/office/drawing/2014/main" id="{5E6B643D-3006-4DDC-A33E-24BF031CC4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1449892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936" name="Rectangle 73">
              <a:extLst>
                <a:ext uri="{FF2B5EF4-FFF2-40B4-BE49-F238E27FC236}">
                  <a16:creationId xmlns:a16="http://schemas.microsoft.com/office/drawing/2014/main" id="{1891F660-6CB6-4AC5-895E-805B5193B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37" name="Rectangle 74">
              <a:extLst>
                <a:ext uri="{FF2B5EF4-FFF2-40B4-BE49-F238E27FC236}">
                  <a16:creationId xmlns:a16="http://schemas.microsoft.com/office/drawing/2014/main" id="{E8EB8287-7A9E-4B2D-B471-85A23FD1B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38" name="Rectangle 75">
              <a:extLst>
                <a:ext uri="{FF2B5EF4-FFF2-40B4-BE49-F238E27FC236}">
                  <a16:creationId xmlns:a16="http://schemas.microsoft.com/office/drawing/2014/main" id="{F9386608-2103-42F1-9C34-EA89BCC0D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39" name="Rectangle 76">
              <a:extLst>
                <a:ext uri="{FF2B5EF4-FFF2-40B4-BE49-F238E27FC236}">
                  <a16:creationId xmlns:a16="http://schemas.microsoft.com/office/drawing/2014/main" id="{F096714F-E44A-413A-AF59-808356E60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40" name="Rectangle 77">
              <a:extLst>
                <a:ext uri="{FF2B5EF4-FFF2-40B4-BE49-F238E27FC236}">
                  <a16:creationId xmlns:a16="http://schemas.microsoft.com/office/drawing/2014/main" id="{694345DC-DCD4-4AF1-9B4B-9477591BAF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41" name="Rectangle 78">
              <a:extLst>
                <a:ext uri="{FF2B5EF4-FFF2-40B4-BE49-F238E27FC236}">
                  <a16:creationId xmlns:a16="http://schemas.microsoft.com/office/drawing/2014/main" id="{AA351ADC-50D3-4B8E-BC74-C672B84A8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06</a:t>
              </a:r>
            </a:p>
          </p:txBody>
        </p:sp>
        <p:sp>
          <p:nvSpPr>
            <p:cNvPr id="942" name="Rectangle 79">
              <a:extLst>
                <a:ext uri="{FF2B5EF4-FFF2-40B4-BE49-F238E27FC236}">
                  <a16:creationId xmlns:a16="http://schemas.microsoft.com/office/drawing/2014/main" id="{DDF4F623-2B47-4F86-9B01-02FE81258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43" name="Rectangle 80">
              <a:extLst>
                <a:ext uri="{FF2B5EF4-FFF2-40B4-BE49-F238E27FC236}">
                  <a16:creationId xmlns:a16="http://schemas.microsoft.com/office/drawing/2014/main" id="{A15838AB-6712-4C85-847B-69632F191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1124454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44" name="Rectangle 81">
              <a:extLst>
                <a:ext uri="{FF2B5EF4-FFF2-40B4-BE49-F238E27FC236}">
                  <a16:creationId xmlns:a16="http://schemas.microsoft.com/office/drawing/2014/main" id="{C7DD6C21-70D9-41E8-9FB8-0DFA189C0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08</a:t>
              </a:r>
            </a:p>
          </p:txBody>
        </p:sp>
        <p:sp>
          <p:nvSpPr>
            <p:cNvPr id="945" name="Rectangle 82">
              <a:extLst>
                <a:ext uri="{FF2B5EF4-FFF2-40B4-BE49-F238E27FC236}">
                  <a16:creationId xmlns:a16="http://schemas.microsoft.com/office/drawing/2014/main" id="{00AFC960-950C-4AD5-B8AD-EC14A7664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1124454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46" name="Rectangle 83">
              <a:extLst>
                <a:ext uri="{FF2B5EF4-FFF2-40B4-BE49-F238E27FC236}">
                  <a16:creationId xmlns:a16="http://schemas.microsoft.com/office/drawing/2014/main" id="{FE58E3CC-82B3-4BCC-A751-42BB79A60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1124454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47" name="Rectangle 84">
              <a:extLst>
                <a:ext uri="{FF2B5EF4-FFF2-40B4-BE49-F238E27FC236}">
                  <a16:creationId xmlns:a16="http://schemas.microsoft.com/office/drawing/2014/main" id="{C0B85331-FBF8-4145-95A4-3531EC966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1124454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48" name="Rectangle 85">
              <a:extLst>
                <a:ext uri="{FF2B5EF4-FFF2-40B4-BE49-F238E27FC236}">
                  <a16:creationId xmlns:a16="http://schemas.microsoft.com/office/drawing/2014/main" id="{E127B4EE-1A12-4D66-BC50-1F9BD4AB8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1124454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49" name="Rectangle 86">
              <a:extLst>
                <a:ext uri="{FF2B5EF4-FFF2-40B4-BE49-F238E27FC236}">
                  <a16:creationId xmlns:a16="http://schemas.microsoft.com/office/drawing/2014/main" id="{165FD49E-93A1-4247-94A1-AE8AD2CC21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0" name="Rectangle 87">
              <a:extLst>
                <a:ext uri="{FF2B5EF4-FFF2-40B4-BE49-F238E27FC236}">
                  <a16:creationId xmlns:a16="http://schemas.microsoft.com/office/drawing/2014/main" id="{806F3264-A1EC-47BB-8530-4BA0B068B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51" name="Rectangle 88">
              <a:extLst>
                <a:ext uri="{FF2B5EF4-FFF2-40B4-BE49-F238E27FC236}">
                  <a16:creationId xmlns:a16="http://schemas.microsoft.com/office/drawing/2014/main" id="{5B7C31A4-B7C9-43BE-A63F-FCC8B4E84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0A</a:t>
              </a:r>
            </a:p>
          </p:txBody>
        </p:sp>
        <p:sp>
          <p:nvSpPr>
            <p:cNvPr id="952" name="Rectangle 89">
              <a:extLst>
                <a:ext uri="{FF2B5EF4-FFF2-40B4-BE49-F238E27FC236}">
                  <a16:creationId xmlns:a16="http://schemas.microsoft.com/office/drawing/2014/main" id="{C92C8F71-2C5F-49CB-B68C-ABF3FF9F1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3" name="Rectangle 90">
              <a:extLst>
                <a:ext uri="{FF2B5EF4-FFF2-40B4-BE49-F238E27FC236}">
                  <a16:creationId xmlns:a16="http://schemas.microsoft.com/office/drawing/2014/main" id="{EB65648B-9077-4D72-B342-B355E0DAA2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54" name="Rectangle 91">
              <a:extLst>
                <a:ext uri="{FF2B5EF4-FFF2-40B4-BE49-F238E27FC236}">
                  <a16:creationId xmlns:a16="http://schemas.microsoft.com/office/drawing/2014/main" id="{2356BEAF-7F96-4FCA-A587-00620C4EF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04</a:t>
              </a:r>
            </a:p>
          </p:txBody>
        </p:sp>
        <p:sp>
          <p:nvSpPr>
            <p:cNvPr id="955" name="Rectangle 92">
              <a:extLst>
                <a:ext uri="{FF2B5EF4-FFF2-40B4-BE49-F238E27FC236}">
                  <a16:creationId xmlns:a16="http://schemas.microsoft.com/office/drawing/2014/main" id="{A73D2EC8-DBC4-4647-841E-932CA66BB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56" name="Rectangle 93">
              <a:extLst>
                <a:ext uri="{FF2B5EF4-FFF2-40B4-BE49-F238E27FC236}">
                  <a16:creationId xmlns:a16="http://schemas.microsoft.com/office/drawing/2014/main" id="{5EFAC079-721C-4F9F-8318-A01FD9E2A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800604"/>
              <a:ext cx="627063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57" name="Rectangle 94">
              <a:extLst>
                <a:ext uri="{FF2B5EF4-FFF2-40B4-BE49-F238E27FC236}">
                  <a16:creationId xmlns:a16="http://schemas.microsoft.com/office/drawing/2014/main" id="{6E2ABF1D-DBEA-4F98-9669-A521576E5F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58" name="Rectangle 95">
              <a:extLst>
                <a:ext uri="{FF2B5EF4-FFF2-40B4-BE49-F238E27FC236}">
                  <a16:creationId xmlns:a16="http://schemas.microsoft.com/office/drawing/2014/main" id="{83954C28-3399-4DD7-A4B6-B18ECB321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800604"/>
              <a:ext cx="628650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59" name="Rectangle 96">
              <a:extLst>
                <a:ext uri="{FF2B5EF4-FFF2-40B4-BE49-F238E27FC236}">
                  <a16:creationId xmlns:a16="http://schemas.microsoft.com/office/drawing/2014/main" id="{1AC7EA54-4566-4CE3-8F1E-9D725FCDF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800604"/>
              <a:ext cx="625475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2D</a:t>
              </a:r>
            </a:p>
          </p:txBody>
        </p:sp>
        <p:sp>
          <p:nvSpPr>
            <p:cNvPr id="960" name="Rectangle 97">
              <a:extLst>
                <a:ext uri="{FF2B5EF4-FFF2-40B4-BE49-F238E27FC236}">
                  <a16:creationId xmlns:a16="http://schemas.microsoft.com/office/drawing/2014/main" id="{FBEC74EE-8566-494C-9AF6-27F2912CC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800604"/>
              <a:ext cx="630238" cy="323850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61" name="Rectangle 98">
              <a:extLst>
                <a:ext uri="{FF2B5EF4-FFF2-40B4-BE49-F238E27FC236}">
                  <a16:creationId xmlns:a16="http://schemas.microsoft.com/office/drawing/2014/main" id="{4C962E8F-AF7D-401C-B207-451A5381E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800604"/>
              <a:ext cx="625475" cy="32385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962" name="Rectangle 99">
              <a:extLst>
                <a:ext uri="{FF2B5EF4-FFF2-40B4-BE49-F238E27FC236}">
                  <a16:creationId xmlns:a16="http://schemas.microsoft.com/office/drawing/2014/main" id="{99B89769-8F21-41B9-9800-481168B8F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63" name="Rectangle 100">
              <a:extLst>
                <a:ext uri="{FF2B5EF4-FFF2-40B4-BE49-F238E27FC236}">
                  <a16:creationId xmlns:a16="http://schemas.microsoft.com/office/drawing/2014/main" id="{C9C2FAA2-AB72-4F60-B67D-830636805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02</a:t>
              </a:r>
            </a:p>
          </p:txBody>
        </p:sp>
        <p:sp>
          <p:nvSpPr>
            <p:cNvPr id="964" name="Rectangle 101">
              <a:extLst>
                <a:ext uri="{FF2B5EF4-FFF2-40B4-BE49-F238E27FC236}">
                  <a16:creationId xmlns:a16="http://schemas.microsoft.com/office/drawing/2014/main" id="{62ACE133-FF9F-4BBD-9805-FB70E29D2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07</a:t>
              </a:r>
            </a:p>
          </p:txBody>
        </p:sp>
        <p:sp>
          <p:nvSpPr>
            <p:cNvPr id="965" name="Rectangle 102">
              <a:extLst>
                <a:ext uri="{FF2B5EF4-FFF2-40B4-BE49-F238E27FC236}">
                  <a16:creationId xmlns:a16="http://schemas.microsoft.com/office/drawing/2014/main" id="{A0171FA1-5E78-4C42-B40E-CEA501A6B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66" name="Rectangle 103">
              <a:extLst>
                <a:ext uri="{FF2B5EF4-FFF2-40B4-BE49-F238E27FC236}">
                  <a16:creationId xmlns:a16="http://schemas.microsoft.com/office/drawing/2014/main" id="{B8615402-ED20-404B-B1B8-9695149A4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67" name="Rectangle 104">
              <a:extLst>
                <a:ext uri="{FF2B5EF4-FFF2-40B4-BE49-F238E27FC236}">
                  <a16:creationId xmlns:a16="http://schemas.microsoft.com/office/drawing/2014/main" id="{9C6D88E1-082C-4677-B5C9-CF8EE2D68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00</a:t>
              </a:r>
            </a:p>
          </p:txBody>
        </p:sp>
        <p:sp>
          <p:nvSpPr>
            <p:cNvPr id="968" name="Rectangle 105">
              <a:extLst>
                <a:ext uri="{FF2B5EF4-FFF2-40B4-BE49-F238E27FC236}">
                  <a16:creationId xmlns:a16="http://schemas.microsoft.com/office/drawing/2014/main" id="{90F2C68C-49BD-4650-91FC-8CCA9287A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969" name="Rectangle 106">
              <a:extLst>
                <a:ext uri="{FF2B5EF4-FFF2-40B4-BE49-F238E27FC236}">
                  <a16:creationId xmlns:a16="http://schemas.microsoft.com/office/drawing/2014/main" id="{5A6BCA06-5B13-4A24-9AF1-417DC64FCB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475167"/>
              <a:ext cx="627063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0D</a:t>
              </a:r>
            </a:p>
          </p:txBody>
        </p:sp>
        <p:sp>
          <p:nvSpPr>
            <p:cNvPr id="970" name="Rectangle 107">
              <a:extLst>
                <a:ext uri="{FF2B5EF4-FFF2-40B4-BE49-F238E27FC236}">
                  <a16:creationId xmlns:a16="http://schemas.microsoft.com/office/drawing/2014/main" id="{44B4E26B-BB89-4026-9234-D8E0DD08C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09</a:t>
              </a:r>
            </a:p>
          </p:txBody>
        </p:sp>
        <p:sp>
          <p:nvSpPr>
            <p:cNvPr id="971" name="Rectangle 108">
              <a:extLst>
                <a:ext uri="{FF2B5EF4-FFF2-40B4-BE49-F238E27FC236}">
                  <a16:creationId xmlns:a16="http://schemas.microsoft.com/office/drawing/2014/main" id="{F603F491-64FE-456E-B30B-D388E2A47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475167"/>
              <a:ext cx="628650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972" name="Rectangle 109">
              <a:extLst>
                <a:ext uri="{FF2B5EF4-FFF2-40B4-BE49-F238E27FC236}">
                  <a16:creationId xmlns:a16="http://schemas.microsoft.com/office/drawing/2014/main" id="{577923F5-293E-4F40-A459-76ACB6025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475167"/>
              <a:ext cx="625475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–</a:t>
              </a:r>
            </a:p>
          </p:txBody>
        </p:sp>
        <p:sp>
          <p:nvSpPr>
            <p:cNvPr id="973" name="Rectangle 110">
              <a:extLst>
                <a:ext uri="{FF2B5EF4-FFF2-40B4-BE49-F238E27FC236}">
                  <a16:creationId xmlns:a16="http://schemas.microsoft.com/office/drawing/2014/main" id="{89B3E27B-25AB-42E3-B777-0EB213D2D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475167"/>
              <a:ext cx="630238" cy="325438"/>
            </a:xfrm>
            <a:prstGeom prst="rect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latin typeface="Calibri" pitchFamily="34" charset="0"/>
                </a:rPr>
                <a:t>03</a:t>
              </a:r>
            </a:p>
          </p:txBody>
        </p:sp>
        <p:sp>
          <p:nvSpPr>
            <p:cNvPr id="974" name="Rectangle 111">
              <a:extLst>
                <a:ext uri="{FF2B5EF4-FFF2-40B4-BE49-F238E27FC236}">
                  <a16:creationId xmlns:a16="http://schemas.microsoft.com/office/drawing/2014/main" id="{6C789237-5045-46AF-A062-FCA7A8FEF7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475167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dirty="0">
                  <a:solidFill>
                    <a:srgbClr val="99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975" name="Rectangle 112">
              <a:extLst>
                <a:ext uri="{FF2B5EF4-FFF2-40B4-BE49-F238E27FC236}">
                  <a16:creationId xmlns:a16="http://schemas.microsoft.com/office/drawing/2014/main" id="{E8932B49-2A20-4990-916E-C100CD9EE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9177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76" name="Rectangle 113">
              <a:extLst>
                <a:ext uri="{FF2B5EF4-FFF2-40B4-BE49-F238E27FC236}">
                  <a16:creationId xmlns:a16="http://schemas.microsoft.com/office/drawing/2014/main" id="{A277AF55-AADA-4A20-B139-FF5CA2096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08940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77" name="Rectangle 114">
              <a:extLst>
                <a:ext uri="{FF2B5EF4-FFF2-40B4-BE49-F238E27FC236}">
                  <a16:creationId xmlns:a16="http://schemas.microsoft.com/office/drawing/2014/main" id="{3C352152-E5EB-4528-85E2-43D5679AA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34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78" name="Rectangle 115">
              <a:extLst>
                <a:ext uri="{FF2B5EF4-FFF2-40B4-BE49-F238E27FC236}">
                  <a16:creationId xmlns:a16="http://schemas.microsoft.com/office/drawing/2014/main" id="{48401A5F-66B8-46FF-994B-97AAEE9F9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4815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79" name="Rectangle 116">
              <a:extLst>
                <a:ext uri="{FF2B5EF4-FFF2-40B4-BE49-F238E27FC236}">
                  <a16:creationId xmlns:a16="http://schemas.microsoft.com/office/drawing/2014/main" id="{B5B933EA-4915-4BF5-96E0-8EC0A8029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2934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80" name="Rectangle 117">
              <a:extLst>
                <a:ext uri="{FF2B5EF4-FFF2-40B4-BE49-F238E27FC236}">
                  <a16:creationId xmlns:a16="http://schemas.microsoft.com/office/drawing/2014/main" id="{56FD87E4-E0D1-4AB4-B1BE-35247EF99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2277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81" name="Rectangle 118">
              <a:extLst>
                <a:ext uri="{FF2B5EF4-FFF2-40B4-BE49-F238E27FC236}">
                  <a16:creationId xmlns:a16="http://schemas.microsoft.com/office/drawing/2014/main" id="{682936DF-668A-4EE6-8D97-6EB544E83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3627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82" name="Rectangle 119">
              <a:extLst>
                <a:ext uri="{FF2B5EF4-FFF2-40B4-BE49-F238E27FC236}">
                  <a16:creationId xmlns:a16="http://schemas.microsoft.com/office/drawing/2014/main" id="{E9A03EE3-3BC9-4CBF-9B18-695EB85FF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565" y="149729"/>
              <a:ext cx="627063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83" name="Rectangle 120">
              <a:extLst>
                <a:ext uri="{FF2B5EF4-FFF2-40B4-BE49-F238E27FC236}">
                  <a16:creationId xmlns:a16="http://schemas.microsoft.com/office/drawing/2014/main" id="{6F622CB9-8011-4C50-B12D-FEB84B5E70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1090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84" name="Rectangle 121">
              <a:extLst>
                <a:ext uri="{FF2B5EF4-FFF2-40B4-BE49-F238E27FC236}">
                  <a16:creationId xmlns:a16="http://schemas.microsoft.com/office/drawing/2014/main" id="{D2897C3D-F806-407E-A51F-468555003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2440" y="149729"/>
              <a:ext cx="628650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Valid</a:t>
              </a:r>
            </a:p>
          </p:txBody>
        </p:sp>
        <p:sp>
          <p:nvSpPr>
            <p:cNvPr id="985" name="Rectangle 122">
              <a:extLst>
                <a:ext uri="{FF2B5EF4-FFF2-40B4-BE49-F238E27FC236}">
                  <a16:creationId xmlns:a16="http://schemas.microsoft.com/office/drawing/2014/main" id="{93087E36-17FA-427C-92A8-FA148CC0A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6965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PPN</a:t>
              </a:r>
            </a:p>
          </p:txBody>
        </p:sp>
        <p:sp>
          <p:nvSpPr>
            <p:cNvPr id="986" name="Rectangle 123">
              <a:extLst>
                <a:ext uri="{FF2B5EF4-FFF2-40B4-BE49-F238E27FC236}">
                  <a16:creationId xmlns:a16="http://schemas.microsoft.com/office/drawing/2014/main" id="{56006511-9ACF-4182-BE11-3938034B6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727" y="149729"/>
              <a:ext cx="630238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Tag</a:t>
              </a:r>
            </a:p>
          </p:txBody>
        </p:sp>
        <p:sp>
          <p:nvSpPr>
            <p:cNvPr id="987" name="Rectangle 124">
              <a:extLst>
                <a:ext uri="{FF2B5EF4-FFF2-40B4-BE49-F238E27FC236}">
                  <a16:creationId xmlns:a16="http://schemas.microsoft.com/office/drawing/2014/main" id="{10057E5E-0BF4-4DD1-9C4A-459CD0812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1252" y="149729"/>
              <a:ext cx="625475" cy="32543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lIns="67770" tIns="33210" rIns="67770" bIns="33210"/>
            <a:lstStyle/>
            <a:p>
              <a:pPr algn="ctr">
                <a:spcBef>
                  <a:spcPts val="656"/>
                </a:spcBef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</a:pPr>
              <a:r>
                <a:rPr lang="en-GB" sz="1050" i="1" dirty="0">
                  <a:solidFill>
                    <a:srgbClr val="990000"/>
                  </a:solidFill>
                  <a:latin typeface="Calibri" pitchFamily="34" charset="0"/>
                </a:rPr>
                <a:t>Set</a:t>
              </a:r>
            </a:p>
          </p:txBody>
        </p:sp>
        <p:sp>
          <p:nvSpPr>
            <p:cNvPr id="988" name="Line 125">
              <a:extLst>
                <a:ext uri="{FF2B5EF4-FFF2-40B4-BE49-F238E27FC236}">
                  <a16:creationId xmlns:a16="http://schemas.microsoft.com/office/drawing/2014/main" id="{BAD4EAC4-D816-49E9-8FBE-E986A1EA1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475167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>
                <a:solidFill>
                  <a:srgbClr val="990000"/>
                </a:solidFill>
              </a:endParaRPr>
            </a:p>
          </p:txBody>
        </p:sp>
        <p:sp>
          <p:nvSpPr>
            <p:cNvPr id="989" name="Line 126">
              <a:extLst>
                <a:ext uri="{FF2B5EF4-FFF2-40B4-BE49-F238E27FC236}">
                  <a16:creationId xmlns:a16="http://schemas.microsoft.com/office/drawing/2014/main" id="{0BC5BFB8-3042-4B20-A942-D37F93AEF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80060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0" name="Line 127">
              <a:extLst>
                <a:ext uri="{FF2B5EF4-FFF2-40B4-BE49-F238E27FC236}">
                  <a16:creationId xmlns:a16="http://schemas.microsoft.com/office/drawing/2014/main" id="{BAB2A8F0-2E7D-4B1C-97E5-4DF03F641B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124454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1" name="Line 128">
              <a:extLst>
                <a:ext uri="{FF2B5EF4-FFF2-40B4-BE49-F238E27FC236}">
                  <a16:creationId xmlns:a16="http://schemas.microsoft.com/office/drawing/2014/main" id="{1737B2F7-93C9-4FCF-B3FA-8FBC858651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449892"/>
              <a:ext cx="8153401" cy="1588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2" name="Line 129">
              <a:extLst>
                <a:ext uri="{FF2B5EF4-FFF2-40B4-BE49-F238E27FC236}">
                  <a16:creationId xmlns:a16="http://schemas.microsoft.com/office/drawing/2014/main" id="{DC7B1058-C4C4-4663-AD35-70BD3AD453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669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3" name="Line 130">
              <a:extLst>
                <a:ext uri="{FF2B5EF4-FFF2-40B4-BE49-F238E27FC236}">
                  <a16:creationId xmlns:a16="http://schemas.microsoft.com/office/drawing/2014/main" id="{AC139BBA-000E-47E1-8C76-446FE25D69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24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4" name="Line 131">
              <a:extLst>
                <a:ext uri="{FF2B5EF4-FFF2-40B4-BE49-F238E27FC236}">
                  <a16:creationId xmlns:a16="http://schemas.microsoft.com/office/drawing/2014/main" id="{6E3A896F-1322-4209-8AFA-A02A1180D5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4656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5" name="Line 132">
              <a:extLst>
                <a:ext uri="{FF2B5EF4-FFF2-40B4-BE49-F238E27FC236}">
                  <a16:creationId xmlns:a16="http://schemas.microsoft.com/office/drawing/2014/main" id="{4FA10368-85AD-4C7E-B9B6-7F9D5F715F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362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6" name="Line 133">
              <a:extLst>
                <a:ext uri="{FF2B5EF4-FFF2-40B4-BE49-F238E27FC236}">
                  <a16:creationId xmlns:a16="http://schemas.microsoft.com/office/drawing/2014/main" id="{2EDC1C87-D616-44D7-8D49-FFD8167A6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93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7" name="Line 134">
              <a:extLst>
                <a:ext uri="{FF2B5EF4-FFF2-40B4-BE49-F238E27FC236}">
                  <a16:creationId xmlns:a16="http://schemas.microsoft.com/office/drawing/2014/main" id="{841F29B7-39A3-4187-A2A4-D3CC09E45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54815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8" name="Line 135">
              <a:extLst>
                <a:ext uri="{FF2B5EF4-FFF2-40B4-BE49-F238E27FC236}">
                  <a16:creationId xmlns:a16="http://schemas.microsoft.com/office/drawing/2014/main" id="{82DCBB30-6CFC-429F-BBAF-895C63662D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08940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999" name="Line 136">
              <a:extLst>
                <a:ext uri="{FF2B5EF4-FFF2-40B4-BE49-F238E27FC236}">
                  <a16:creationId xmlns:a16="http://schemas.microsoft.com/office/drawing/2014/main" id="{CAA03C9B-CE38-41D7-90CD-8F6182A3F3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39177" y="149729"/>
              <a:ext cx="1588" cy="1625601"/>
            </a:xfrm>
            <a:prstGeom prst="line">
              <a:avLst/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00" name="Line 137">
              <a:extLst>
                <a:ext uri="{FF2B5EF4-FFF2-40B4-BE49-F238E27FC236}">
                  <a16:creationId xmlns:a16="http://schemas.microsoft.com/office/drawing/2014/main" id="{ADD7F858-B162-4C88-86BA-C599F6CD14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672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01" name="Line 138">
              <a:extLst>
                <a:ext uri="{FF2B5EF4-FFF2-40B4-BE49-F238E27FC236}">
                  <a16:creationId xmlns:a16="http://schemas.microsoft.com/office/drawing/2014/main" id="{944EBD09-0DBE-4E4A-ADB3-E1B74A3D0A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1090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02" name="Line 139">
              <a:extLst>
                <a:ext uri="{FF2B5EF4-FFF2-40B4-BE49-F238E27FC236}">
                  <a16:creationId xmlns:a16="http://schemas.microsoft.com/office/drawing/2014/main" id="{488BD9E9-3E2C-47C8-838C-6FF923F85B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03" name="Line 140">
              <a:extLst>
                <a:ext uri="{FF2B5EF4-FFF2-40B4-BE49-F238E27FC236}">
                  <a16:creationId xmlns:a16="http://schemas.microsoft.com/office/drawing/2014/main" id="{12FD65CD-0EC7-4C8E-B498-5A8185B91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02277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04" name="Line 141">
              <a:extLst>
                <a:ext uri="{FF2B5EF4-FFF2-40B4-BE49-F238E27FC236}">
                  <a16:creationId xmlns:a16="http://schemas.microsoft.com/office/drawing/2014/main" id="{B4D93299-3991-463F-B174-201A0452DC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3465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05" name="Line 142">
              <a:extLst>
                <a:ext uri="{FF2B5EF4-FFF2-40B4-BE49-F238E27FC236}">
                  <a16:creationId xmlns:a16="http://schemas.microsoft.com/office/drawing/2014/main" id="{18554A2A-3698-470B-8A6C-864BED2164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49729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 i="1">
                <a:solidFill>
                  <a:srgbClr val="990000"/>
                </a:solidFill>
              </a:endParaRPr>
            </a:p>
          </p:txBody>
        </p:sp>
        <p:sp>
          <p:nvSpPr>
            <p:cNvPr id="1006" name="Line 143">
              <a:extLst>
                <a:ext uri="{FF2B5EF4-FFF2-40B4-BE49-F238E27FC236}">
                  <a16:creationId xmlns:a16="http://schemas.microsoft.com/office/drawing/2014/main" id="{4C2146EF-958A-4010-B15C-BD4BF6BBF5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64653" y="149729"/>
              <a:ext cx="1588" cy="1625601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07" name="Line 144">
              <a:extLst>
                <a:ext uri="{FF2B5EF4-FFF2-40B4-BE49-F238E27FC236}">
                  <a16:creationId xmlns:a16="http://schemas.microsoft.com/office/drawing/2014/main" id="{6DB9BE06-5999-438D-B844-218954AA4E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1252" y="1775330"/>
              <a:ext cx="8153401" cy="1588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3474444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" grpId="0" animBg="1"/>
      <p:bldP spid="165" grpId="0" animBg="1"/>
      <p:bldP spid="166" grpId="0" animBg="1"/>
      <p:bldP spid="167" grpId="0" animBg="1"/>
      <p:bldP spid="168" grpId="0" animBg="1"/>
      <p:bldP spid="222" grpId="0"/>
      <p:bldP spid="223" grpId="0"/>
      <p:bldP spid="224" grpId="0"/>
      <p:bldP spid="225" grpId="0"/>
      <p:bldP spid="226" grpId="0"/>
      <p:bldP spid="227" grpId="0"/>
      <p:bldP spid="169" grpId="0" animBg="1"/>
      <p:bldP spid="170" grpId="0"/>
      <p:bldP spid="171" grpId="0" animBg="1"/>
      <p:bldP spid="172" grpId="0"/>
      <p:bldP spid="173" grpId="0" animBg="1"/>
      <p:bldP spid="174" grpId="0"/>
      <p:bldP spid="175" grpId="0" animBg="1"/>
      <p:bldP spid="176" grpId="0"/>
      <p:bldP spid="177" grpId="0" animBg="1"/>
      <p:bldP spid="178" grpId="0"/>
      <p:bldP spid="179" grpId="0" animBg="1"/>
      <p:bldP spid="180" grpId="0"/>
      <p:bldP spid="181" grpId="0" animBg="1"/>
      <p:bldP spid="182" grpId="0"/>
      <p:bldP spid="183" grpId="0" animBg="1"/>
      <p:bldP spid="184" grpId="0"/>
      <p:bldP spid="185" grpId="0" animBg="1"/>
      <p:bldP spid="186" grpId="0"/>
      <p:bldP spid="187" grpId="0" animBg="1"/>
      <p:bldP spid="188" grpId="0"/>
      <p:bldP spid="189" grpId="0" animBg="1"/>
      <p:bldP spid="190" grpId="0"/>
      <p:bldP spid="191" grpId="0" animBg="1"/>
      <p:bldP spid="19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Core i7 Memory System</a:t>
            </a:r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1527573" y="2807468"/>
            <a:ext cx="1110853" cy="35294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L1 </a:t>
            </a:r>
            <a:r>
              <a:rPr lang="en-US" sz="1200" kern="0" dirty="0" err="1">
                <a:solidFill>
                  <a:sysClr val="windowText" lastClr="000000"/>
                </a:solidFill>
              </a:rPr>
              <a:t>d</a:t>
            </a:r>
            <a:r>
              <a:rPr lang="en-US" sz="1200" kern="0" dirty="0">
                <a:solidFill>
                  <a:sysClr val="windowText" lastClr="000000"/>
                </a:solidFill>
              </a:rPr>
              <a:t>-cache</a:t>
            </a:r>
          </a:p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1771650" y="3372173"/>
            <a:ext cx="1933575" cy="35294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L2 unified cache</a:t>
            </a:r>
          </a:p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2085975" y="2583938"/>
            <a:ext cx="0" cy="21176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2076450" y="3160408"/>
            <a:ext cx="0" cy="21176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3346847" y="3160408"/>
            <a:ext cx="0" cy="21176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1899048" y="4651581"/>
            <a:ext cx="1625203" cy="56648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L3 unified cache</a:t>
            </a:r>
          </a:p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8 MB, 16-way </a:t>
            </a:r>
          </a:p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4543425" y="5527916"/>
            <a:ext cx="2085975" cy="415685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3346847" y="2595703"/>
            <a:ext cx="0" cy="21176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1708547" y="2234920"/>
            <a:ext cx="790575" cy="352940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4191000" y="2807468"/>
            <a:ext cx="1368029" cy="352940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L1 </a:t>
            </a:r>
            <a:r>
              <a:rPr lang="en-US" sz="1200" kern="0" dirty="0" err="1">
                <a:solidFill>
                  <a:sysClr val="windowText" lastClr="000000"/>
                </a:solidFill>
              </a:rPr>
              <a:t>d</a:t>
            </a:r>
            <a:r>
              <a:rPr lang="en-US" sz="1200" kern="0" dirty="0">
                <a:solidFill>
                  <a:sysClr val="windowText" lastClr="000000"/>
                </a:solidFill>
              </a:rPr>
              <a:t>-TLB</a:t>
            </a:r>
          </a:p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5676900" y="2807468"/>
            <a:ext cx="1368029" cy="352940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L1 </a:t>
            </a:r>
            <a:r>
              <a:rPr lang="en-US" sz="1200" kern="0" dirty="0" err="1">
                <a:solidFill>
                  <a:sysClr val="windowText" lastClr="000000"/>
                </a:solidFill>
              </a:rPr>
              <a:t>i</a:t>
            </a:r>
            <a:r>
              <a:rPr lang="en-US" sz="1200" kern="0" dirty="0">
                <a:solidFill>
                  <a:sysClr val="windowText" lastClr="000000"/>
                </a:solidFill>
              </a:rPr>
              <a:t>-TLB</a:t>
            </a:r>
          </a:p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4438650" y="3380016"/>
            <a:ext cx="2368154" cy="352940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L2  unified TLB</a:t>
            </a:r>
          </a:p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4880372" y="3164329"/>
            <a:ext cx="0" cy="21176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6366272" y="3168251"/>
            <a:ext cx="0" cy="21176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2794398" y="2815312"/>
            <a:ext cx="1110853" cy="35294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L1 i-cache</a:t>
            </a:r>
          </a:p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4889897" y="2583938"/>
            <a:ext cx="0" cy="21176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6366272" y="2595703"/>
            <a:ext cx="0" cy="21176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4752975" y="2242764"/>
            <a:ext cx="1752600" cy="352940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MMU </a:t>
            </a:r>
          </a:p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(</a:t>
            </a:r>
            <a:r>
              <a:rPr lang="en-US" sz="1200" kern="0" dirty="0" err="1">
                <a:solidFill>
                  <a:sysClr val="windowText" lastClr="000000"/>
                </a:solidFill>
              </a:rPr>
              <a:t>addr</a:t>
            </a:r>
            <a:r>
              <a:rPr lang="en-US" sz="1200" kern="0" dirty="0">
                <a:solidFill>
                  <a:sysClr val="windowText" lastClr="000000"/>
                </a:solidFill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2946797" y="2234920"/>
            <a:ext cx="790575" cy="352940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Instruction</a:t>
            </a:r>
          </a:p>
          <a:p>
            <a:pPr algn="ctr">
              <a:defRPr/>
            </a:pPr>
            <a:r>
              <a:rPr lang="en-US" sz="1200" kern="0">
                <a:solidFill>
                  <a:sysClr val="windowText" lastClr="000000"/>
                </a:solidFill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1419225" y="2180017"/>
            <a:ext cx="5705475" cy="233725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1331468" y="1943101"/>
            <a:ext cx="897383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4305300" y="4651581"/>
            <a:ext cx="2581275" cy="566480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DDR3 Memory controller</a:t>
            </a:r>
          </a:p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3 </a:t>
            </a:r>
            <a:r>
              <a:rPr lang="en-US" sz="1200" kern="0" dirty="0" err="1">
                <a:solidFill>
                  <a:sysClr val="windowText" lastClr="000000"/>
                </a:solidFill>
              </a:rPr>
              <a:t>x</a:t>
            </a:r>
            <a:r>
              <a:rPr lang="en-US" sz="1200" kern="0" dirty="0">
                <a:solidFill>
                  <a:sysClr val="windowText" lastClr="000000"/>
                </a:solidFill>
              </a:rPr>
              <a:t> 64 bit @ 10.66 GB/</a:t>
            </a:r>
            <a:r>
              <a:rPr lang="en-US" sz="1200" kern="0" dirty="0" err="1">
                <a:solidFill>
                  <a:sysClr val="windowText" lastClr="000000"/>
                </a:solidFill>
              </a:rPr>
              <a:t>s</a:t>
            </a:r>
            <a:endParaRPr lang="en-US" sz="1200" kern="0" dirty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32 GB/</a:t>
            </a:r>
            <a:r>
              <a:rPr lang="en-US" sz="1200" kern="0" dirty="0" err="1">
                <a:solidFill>
                  <a:sysClr val="windowText" lastClr="000000"/>
                </a:solidFill>
              </a:rPr>
              <a:t>s</a:t>
            </a:r>
            <a:r>
              <a:rPr lang="en-US" sz="1200" kern="0" dirty="0">
                <a:solidFill>
                  <a:sysClr val="windowText" lastClr="000000"/>
                </a:solidFill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247775" y="1960410"/>
            <a:ext cx="6048375" cy="341169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1143001" y="1714501"/>
            <a:ext cx="2203051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5210176" y="3897662"/>
            <a:ext cx="1746647" cy="486274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kern="0" dirty="0" err="1">
                <a:solidFill>
                  <a:sysClr val="windowText" lastClr="000000"/>
                </a:solidFill>
              </a:rPr>
              <a:t>QuickPath</a:t>
            </a:r>
            <a:r>
              <a:rPr lang="en-US" sz="1200" kern="0" dirty="0">
                <a:solidFill>
                  <a:sysClr val="windowText" lastClr="000000"/>
                </a:solidFill>
              </a:rPr>
              <a:t> interconnect</a:t>
            </a:r>
          </a:p>
          <a:p>
            <a:pPr algn="ctr"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4 links @ 25.6 GB/</a:t>
            </a:r>
            <a:r>
              <a:rPr lang="en-US" sz="1200" kern="0" dirty="0" err="1">
                <a:solidFill>
                  <a:sysClr val="windowText" lastClr="000000"/>
                </a:solidFill>
              </a:rPr>
              <a:t>s</a:t>
            </a:r>
            <a:r>
              <a:rPr lang="en-US" sz="1200" kern="0" dirty="0">
                <a:solidFill>
                  <a:sysClr val="windowText" lastClr="000000"/>
                </a:solidFill>
              </a:rPr>
              <a:t> each</a:t>
            </a: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2699147" y="3717269"/>
            <a:ext cx="0" cy="9254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5497117" y="5218060"/>
            <a:ext cx="5953" cy="3254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5617369" y="5218060"/>
            <a:ext cx="0" cy="32549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5731669" y="5212179"/>
            <a:ext cx="0" cy="33137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4861322" y="3732957"/>
            <a:ext cx="0" cy="91764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7391400" y="3771900"/>
            <a:ext cx="7239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To other </a:t>
            </a:r>
          </a:p>
          <a:p>
            <a:pPr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6944916" y="3940798"/>
            <a:ext cx="446484" cy="37647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1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1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1200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en-US" sz="1200" kern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7414068" y="4171191"/>
            <a:ext cx="701233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To I/O</a:t>
            </a:r>
          </a:p>
          <a:p>
            <a:pPr>
              <a:defRPr/>
            </a:pPr>
            <a:r>
              <a:rPr lang="en-US" sz="1200" kern="0" dirty="0">
                <a:solidFill>
                  <a:sysClr val="windowText" lastClr="000000"/>
                </a:solidFill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6067425" y="4376092"/>
            <a:ext cx="0" cy="26666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3524250" y="4893737"/>
            <a:ext cx="7810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200" ker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026444" y="1657350"/>
            <a:ext cx="457200" cy="3429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1569244" y="2343150"/>
            <a:ext cx="8001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2369344" y="2343150"/>
            <a:ext cx="40005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1800225" y="2171701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 dirty="0">
                <a:solidFill>
                  <a:schemeClr val="tx2"/>
                </a:solidFill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2428875" y="2171701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2197894" y="2571750"/>
            <a:ext cx="0" cy="285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1854994" y="2857500"/>
            <a:ext cx="40005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2255044" y="2857500"/>
            <a:ext cx="40005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2369345" y="268605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 dirty="0">
                <a:solidFill>
                  <a:schemeClr val="tx2"/>
                </a:solidFill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1912144" y="2686051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2826544" y="34290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3226594" y="34290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3626644" y="34290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4026694" y="34290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2826544" y="35433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3226594" y="35433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3626644" y="35433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4026694" y="35433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2826544" y="36576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3226594" y="36576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3626644" y="36576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4026694" y="365760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2826544" y="394335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3226594" y="394335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3626644" y="394335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4026694" y="3943350"/>
            <a:ext cx="400050" cy="1143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3556752" y="3755231"/>
            <a:ext cx="303255" cy="1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2483644" y="3086100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2483644" y="3486150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2483644" y="4000500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2483644" y="3600450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2483644" y="3714750"/>
            <a:ext cx="342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2083594" y="308610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2083594" y="3200400"/>
            <a:ext cx="2171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3055144" y="3200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3455194" y="3200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3855244" y="3200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4255294" y="3200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1683544" y="2571750"/>
            <a:ext cx="0" cy="1990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2255044" y="200025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2427685" y="4090988"/>
            <a:ext cx="2308622" cy="23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1569244" y="4562475"/>
            <a:ext cx="40005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dirty="0">
                <a:solidFill>
                  <a:schemeClr val="tx2"/>
                </a:solidFill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1969294" y="4562475"/>
            <a:ext cx="40005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2028826" y="440055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1683545" y="440055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1737122" y="5076825"/>
            <a:ext cx="236934" cy="6858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1737122" y="5286375"/>
            <a:ext cx="236934" cy="190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dirty="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1143001" y="4980386"/>
            <a:ext cx="402431" cy="23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4369594" y="4637485"/>
            <a:ext cx="8001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5169694" y="4637485"/>
            <a:ext cx="40005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4600575" y="4457701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 dirty="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5257800" y="4457701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4426744" y="3679031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4883944" y="3676650"/>
            <a:ext cx="0" cy="952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3419476" y="5419725"/>
            <a:ext cx="1464469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4876801" y="4869657"/>
            <a:ext cx="7144" cy="55006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2076451" y="5715001"/>
            <a:ext cx="840774" cy="233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1657350" y="3567114"/>
            <a:ext cx="425596" cy="45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i="1" dirty="0">
                <a:solidFill>
                  <a:schemeClr val="tx2"/>
                </a:solidFill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i="1" dirty="0">
                <a:solidFill>
                  <a:schemeClr val="tx2"/>
                </a:solidFill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4543935" y="3238501"/>
            <a:ext cx="382315" cy="45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i="1" dirty="0">
                <a:solidFill>
                  <a:schemeClr val="tx2"/>
                </a:solidFill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i="1" dirty="0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2769394" y="2514600"/>
            <a:ext cx="24574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5226844" y="2514600"/>
            <a:ext cx="0" cy="2114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5574862" y="4819650"/>
            <a:ext cx="658032" cy="6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5226844" y="1828800"/>
            <a:ext cx="8001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5500687" y="1657351"/>
            <a:ext cx="374300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 dirty="0">
                <a:solidFill>
                  <a:schemeClr val="tx2"/>
                </a:solidFill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5455444" y="34290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5855494" y="34290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6255544" y="34290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6655594" y="34290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5455444" y="35433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5855494" y="35433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6255544" y="35433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6655594" y="35433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5455444" y="36576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5855494" y="36576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6255544" y="36576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6655594" y="365760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5455444" y="394335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5855494" y="394335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6255544" y="394335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6655594" y="3943350"/>
            <a:ext cx="400050" cy="1143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6185652" y="3755231"/>
            <a:ext cx="303255" cy="1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5741194" y="4743450"/>
            <a:ext cx="3429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6484144" y="4343400"/>
            <a:ext cx="0" cy="285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7512844" y="4343400"/>
            <a:ext cx="0" cy="285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5559030" y="4339828"/>
            <a:ext cx="1953815" cy="35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5560219" y="4057650"/>
            <a:ext cx="0" cy="285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5969794" y="4057650"/>
            <a:ext cx="0" cy="280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6362700" y="4057650"/>
            <a:ext cx="0" cy="285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6762750" y="4057650"/>
            <a:ext cx="0" cy="285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7284244" y="3486150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7055644" y="348615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7055644" y="360045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7055644" y="371475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7055644" y="4000500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1637110" y="4791075"/>
            <a:ext cx="0" cy="5822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1637110" y="5373292"/>
            <a:ext cx="100013" cy="714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050"/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1610916" y="4762500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1664494" y="2552700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2740819" y="2476500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2169319" y="2552700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5684044" y="2057400"/>
            <a:ext cx="0" cy="1371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6312694" y="4629150"/>
            <a:ext cx="8001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7341394" y="4629150"/>
            <a:ext cx="228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6581775" y="4457701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7360445" y="445770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7112794" y="4629150"/>
            <a:ext cx="228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7112795" y="445770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6455569" y="4600575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7246144" y="4600575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7484269" y="4600575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7055644" y="5143500"/>
            <a:ext cx="7429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7798594" y="2800350"/>
            <a:ext cx="0" cy="2343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6712744" y="1657350"/>
            <a:ext cx="1143000" cy="6286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main memory</a:t>
            </a: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5436395" y="2962276"/>
            <a:ext cx="2080022" cy="45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L1 </a:t>
            </a:r>
            <a:r>
              <a:rPr lang="en-US" sz="1200" dirty="0" err="1">
                <a:solidFill>
                  <a:schemeClr val="tx2"/>
                </a:solidFill>
              </a:rPr>
              <a:t>d</a:t>
            </a:r>
            <a:r>
              <a:rPr lang="en-US" sz="1200" dirty="0">
                <a:solidFill>
                  <a:schemeClr val="tx2"/>
                </a:solidFill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7341394" y="280035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7341394" y="2286000"/>
            <a:ext cx="0" cy="514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6026944" y="1943100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5680584" y="2400301"/>
            <a:ext cx="290945" cy="45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i="1" dirty="0">
                <a:solidFill>
                  <a:schemeClr val="tx2"/>
                </a:solidFill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i="1" dirty="0">
                <a:solidFill>
                  <a:schemeClr val="tx2"/>
                </a:solidFill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7329546" y="2343151"/>
            <a:ext cx="425597" cy="45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i="1" dirty="0">
                <a:solidFill>
                  <a:schemeClr val="tx2"/>
                </a:solidFill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i="1" dirty="0">
                <a:solidFill>
                  <a:schemeClr val="tx2"/>
                </a:solidFill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2483644" y="1943100"/>
            <a:ext cx="2743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6941344" y="4972050"/>
            <a:ext cx="285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7055644" y="4972050"/>
            <a:ext cx="0" cy="1714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2201466" y="1992719"/>
            <a:ext cx="1383520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200"/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2369344" y="4562475"/>
            <a:ext cx="40005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2769394" y="4562475"/>
            <a:ext cx="40005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2828926" y="440055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2483645" y="440055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1972867" y="5081587"/>
            <a:ext cx="207169" cy="338138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67865" tIns="33338" rIns="67865" bIns="33338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67865" tIns="33338" rIns="67865" bIns="33338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67865" tIns="33338" rIns="67865" bIns="33338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2183606" y="5076825"/>
            <a:ext cx="276225" cy="6858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2183606" y="5286375"/>
            <a:ext cx="276225" cy="190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2080022" y="4798220"/>
            <a:ext cx="0" cy="58816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2080022" y="5380436"/>
            <a:ext cx="100013" cy="714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050"/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2053829" y="4769644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2662238" y="5076825"/>
            <a:ext cx="276225" cy="6858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2662238" y="5286375"/>
            <a:ext cx="276225" cy="190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dirty="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2557463" y="4798220"/>
            <a:ext cx="1191" cy="59293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2558653" y="5384007"/>
            <a:ext cx="100013" cy="714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050"/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2532460" y="4769644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3140869" y="5073254"/>
            <a:ext cx="276225" cy="6858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3140869" y="5282804"/>
            <a:ext cx="276225" cy="190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3037285" y="4794649"/>
            <a:ext cx="0" cy="59174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3037285" y="5384007"/>
            <a:ext cx="100013" cy="714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050"/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3011091" y="4766072"/>
            <a:ext cx="57150" cy="571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5655469" y="3436145"/>
            <a:ext cx="0" cy="3357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6048375" y="3436145"/>
            <a:ext cx="0" cy="3357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6441281" y="3429001"/>
            <a:ext cx="0" cy="3357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6855619" y="3436145"/>
            <a:ext cx="0" cy="3357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5657850" y="394335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6055519" y="3946923"/>
            <a:ext cx="0" cy="1107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6457950" y="3945731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6855619" y="3945731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5765006" y="4057650"/>
            <a:ext cx="0" cy="285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6155531" y="4058841"/>
            <a:ext cx="0" cy="280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6560344" y="4052888"/>
            <a:ext cx="0" cy="285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6962775" y="4060033"/>
            <a:ext cx="0" cy="2797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1545431" y="5076825"/>
            <a:ext cx="176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/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2458642" y="5078016"/>
            <a:ext cx="207169" cy="338138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67865" tIns="33338" rIns="67865" bIns="33338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67865" tIns="33338" rIns="67865" bIns="33338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67865" tIns="33338" rIns="67865" bIns="33338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2937273" y="5078016"/>
            <a:ext cx="207169" cy="338138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67865" tIns="33338" rIns="67865" bIns="33338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67865" tIns="33338" rIns="67865" bIns="33338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67865" tIns="33338" rIns="67865" bIns="33338" anchor="ctr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36AC-7D9F-44C2-ADEC-6D9F205EB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Virtual Addressing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6E7F5-D05B-4539-8936-BDA9A167B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process has its own </a:t>
            </a:r>
            <a:r>
              <a:rPr lang="en-US" i="1" dirty="0"/>
              <a:t>virtual address space</a:t>
            </a:r>
          </a:p>
          <a:p>
            <a:r>
              <a:rPr lang="en-US" i="1" dirty="0"/>
              <a:t>Page tables </a:t>
            </a:r>
            <a:r>
              <a:rPr lang="en-US" dirty="0"/>
              <a:t>map virtual to physical addresses</a:t>
            </a:r>
          </a:p>
          <a:p>
            <a:r>
              <a:rPr lang="en-US" dirty="0"/>
              <a:t>Physical memory can be shared among processes</a:t>
            </a:r>
          </a:p>
        </p:txBody>
      </p:sp>
      <p:sp>
        <p:nvSpPr>
          <p:cNvPr id="4" name="Shape 881">
            <a:extLst>
              <a:ext uri="{FF2B5EF4-FFF2-40B4-BE49-F238E27FC236}">
                <a16:creationId xmlns:a16="http://schemas.microsoft.com/office/drawing/2014/main" id="{236ACE33-208F-48A5-9113-F027F65D579B}"/>
              </a:ext>
            </a:extLst>
          </p:cNvPr>
          <p:cNvSpPr/>
          <p:nvPr/>
        </p:nvSpPr>
        <p:spPr>
          <a:xfrm>
            <a:off x="993775" y="3146285"/>
            <a:ext cx="1368425" cy="116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 Address Space for Process 1:</a:t>
            </a:r>
            <a:endParaRPr/>
          </a:p>
        </p:txBody>
      </p:sp>
      <p:sp>
        <p:nvSpPr>
          <p:cNvPr id="5" name="Shape 882">
            <a:extLst>
              <a:ext uri="{FF2B5EF4-FFF2-40B4-BE49-F238E27FC236}">
                <a16:creationId xmlns:a16="http://schemas.microsoft.com/office/drawing/2014/main" id="{374C9574-A370-40C9-98E9-B0F31F7F9635}"/>
              </a:ext>
            </a:extLst>
          </p:cNvPr>
          <p:cNvSpPr/>
          <p:nvPr/>
        </p:nvSpPr>
        <p:spPr>
          <a:xfrm>
            <a:off x="6731356" y="3120362"/>
            <a:ext cx="1066800" cy="1175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Physical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Address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Space (DRAM)</a:t>
            </a:r>
            <a:endParaRPr/>
          </a:p>
        </p:txBody>
      </p:sp>
      <p:sp>
        <p:nvSpPr>
          <p:cNvPr id="6" name="Shape 883">
            <a:extLst>
              <a:ext uri="{FF2B5EF4-FFF2-40B4-BE49-F238E27FC236}">
                <a16:creationId xmlns:a16="http://schemas.microsoft.com/office/drawing/2014/main" id="{7B8D200F-1DBA-49AD-B469-9361B554F047}"/>
              </a:ext>
            </a:extLst>
          </p:cNvPr>
          <p:cNvSpPr/>
          <p:nvPr/>
        </p:nvSpPr>
        <p:spPr>
          <a:xfrm>
            <a:off x="2359919" y="3070086"/>
            <a:ext cx="279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7" name="Shape 884">
            <a:extLst>
              <a:ext uri="{FF2B5EF4-FFF2-40B4-BE49-F238E27FC236}">
                <a16:creationId xmlns:a16="http://schemas.microsoft.com/office/drawing/2014/main" id="{2C561A2D-8054-4CC3-9B54-2FBE1967B419}"/>
              </a:ext>
            </a:extLst>
          </p:cNvPr>
          <p:cNvSpPr/>
          <p:nvPr/>
        </p:nvSpPr>
        <p:spPr>
          <a:xfrm>
            <a:off x="2192338" y="4369713"/>
            <a:ext cx="446981" cy="300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 dirty="0"/>
          </a:p>
        </p:txBody>
      </p:sp>
      <p:sp>
        <p:nvSpPr>
          <p:cNvPr id="8" name="Shape 885">
            <a:extLst>
              <a:ext uri="{FF2B5EF4-FFF2-40B4-BE49-F238E27FC236}">
                <a16:creationId xmlns:a16="http://schemas.microsoft.com/office/drawing/2014/main" id="{68CB93CC-18D7-4173-B188-07DE7A366CAA}"/>
              </a:ext>
            </a:extLst>
          </p:cNvPr>
          <p:cNvSpPr/>
          <p:nvPr/>
        </p:nvSpPr>
        <p:spPr>
          <a:xfrm>
            <a:off x="6629400" y="4634041"/>
            <a:ext cx="1449388" cy="512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(e.g., read-only </a:t>
            </a:r>
            <a:endParaRPr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library code)</a:t>
            </a:r>
            <a:endParaRPr/>
          </a:p>
        </p:txBody>
      </p:sp>
      <p:sp>
        <p:nvSpPr>
          <p:cNvPr id="9" name="Shape 886">
            <a:extLst>
              <a:ext uri="{FF2B5EF4-FFF2-40B4-BE49-F238E27FC236}">
                <a16:creationId xmlns:a16="http://schemas.microsoft.com/office/drawing/2014/main" id="{BAC4A76E-5624-40CC-9363-2B9252776186}"/>
              </a:ext>
            </a:extLst>
          </p:cNvPr>
          <p:cNvSpPr/>
          <p:nvPr/>
        </p:nvSpPr>
        <p:spPr>
          <a:xfrm>
            <a:off x="993775" y="5127487"/>
            <a:ext cx="1368425" cy="1169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 Address Space for Process 2:</a:t>
            </a:r>
            <a:endParaRPr dirty="0"/>
          </a:p>
        </p:txBody>
      </p:sp>
      <p:sp>
        <p:nvSpPr>
          <p:cNvPr id="10" name="Shape 887">
            <a:extLst>
              <a:ext uri="{FF2B5EF4-FFF2-40B4-BE49-F238E27FC236}">
                <a16:creationId xmlns:a16="http://schemas.microsoft.com/office/drawing/2014/main" id="{2D73AD28-394B-49A9-AC9E-328CD015F07F}"/>
              </a:ext>
            </a:extLst>
          </p:cNvPr>
          <p:cNvSpPr/>
          <p:nvPr/>
        </p:nvSpPr>
        <p:spPr>
          <a:xfrm>
            <a:off x="2616556" y="3225395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888">
            <a:extLst>
              <a:ext uri="{FF2B5EF4-FFF2-40B4-BE49-F238E27FC236}">
                <a16:creationId xmlns:a16="http://schemas.microsoft.com/office/drawing/2014/main" id="{0EF16911-6A48-44F6-AD12-BC2B24D524B7}"/>
              </a:ext>
            </a:extLst>
          </p:cNvPr>
          <p:cNvSpPr/>
          <p:nvPr/>
        </p:nvSpPr>
        <p:spPr>
          <a:xfrm>
            <a:off x="2616556" y="3480982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12" name="Shape 889">
            <a:extLst>
              <a:ext uri="{FF2B5EF4-FFF2-40B4-BE49-F238E27FC236}">
                <a16:creationId xmlns:a16="http://schemas.microsoft.com/office/drawing/2014/main" id="{283A77D5-F69D-4130-83A6-5BF7B727079B}"/>
              </a:ext>
            </a:extLst>
          </p:cNvPr>
          <p:cNvSpPr/>
          <p:nvPr/>
        </p:nvSpPr>
        <p:spPr>
          <a:xfrm>
            <a:off x="2616556" y="3733039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</a:t>
            </a:r>
            <a:endParaRPr/>
          </a:p>
        </p:txBody>
      </p:sp>
      <p:sp>
        <p:nvSpPr>
          <p:cNvPr id="13" name="Shape 890">
            <a:extLst>
              <a:ext uri="{FF2B5EF4-FFF2-40B4-BE49-F238E27FC236}">
                <a16:creationId xmlns:a16="http://schemas.microsoft.com/office/drawing/2014/main" id="{CC53B7B8-314A-456F-8861-F031FD2F3ADC}"/>
              </a:ext>
            </a:extLst>
          </p:cNvPr>
          <p:cNvSpPr/>
          <p:nvPr/>
        </p:nvSpPr>
        <p:spPr>
          <a:xfrm>
            <a:off x="2616556" y="4242982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Shape 891">
            <a:extLst>
              <a:ext uri="{FF2B5EF4-FFF2-40B4-BE49-F238E27FC236}">
                <a16:creationId xmlns:a16="http://schemas.microsoft.com/office/drawing/2014/main" id="{7E1C881F-6E7A-4916-AC6D-94400A68B15E}"/>
              </a:ext>
            </a:extLst>
          </p:cNvPr>
          <p:cNvSpPr txBox="1"/>
          <p:nvPr/>
        </p:nvSpPr>
        <p:spPr>
          <a:xfrm>
            <a:off x="2838717" y="3861958"/>
            <a:ext cx="427745" cy="4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5" name="Shape 892">
            <a:extLst>
              <a:ext uri="{FF2B5EF4-FFF2-40B4-BE49-F238E27FC236}">
                <a16:creationId xmlns:a16="http://schemas.microsoft.com/office/drawing/2014/main" id="{CD874986-D36C-4D15-88E6-7A7A0D98B73B}"/>
              </a:ext>
            </a:extLst>
          </p:cNvPr>
          <p:cNvSpPr/>
          <p:nvPr/>
        </p:nvSpPr>
        <p:spPr>
          <a:xfrm>
            <a:off x="2359919" y="5051286"/>
            <a:ext cx="279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16" name="Shape 893">
            <a:extLst>
              <a:ext uri="{FF2B5EF4-FFF2-40B4-BE49-F238E27FC236}">
                <a16:creationId xmlns:a16="http://schemas.microsoft.com/office/drawing/2014/main" id="{7A7B7600-BF00-4867-8BD2-B6689815AED4}"/>
              </a:ext>
            </a:extLst>
          </p:cNvPr>
          <p:cNvSpPr/>
          <p:nvPr/>
        </p:nvSpPr>
        <p:spPr>
          <a:xfrm>
            <a:off x="2192338" y="6350913"/>
            <a:ext cx="446981" cy="300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/>
          </a:p>
        </p:txBody>
      </p:sp>
      <p:sp>
        <p:nvSpPr>
          <p:cNvPr id="17" name="Shape 894">
            <a:extLst>
              <a:ext uri="{FF2B5EF4-FFF2-40B4-BE49-F238E27FC236}">
                <a16:creationId xmlns:a16="http://schemas.microsoft.com/office/drawing/2014/main" id="{0994C20A-5209-439E-B644-8B846F16DD3B}"/>
              </a:ext>
            </a:extLst>
          </p:cNvPr>
          <p:cNvSpPr/>
          <p:nvPr/>
        </p:nvSpPr>
        <p:spPr>
          <a:xfrm>
            <a:off x="2616556" y="5202796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Shape 895">
            <a:extLst>
              <a:ext uri="{FF2B5EF4-FFF2-40B4-BE49-F238E27FC236}">
                <a16:creationId xmlns:a16="http://schemas.microsoft.com/office/drawing/2014/main" id="{40A10836-B9E3-42A3-B5EA-54F31CB88EBD}"/>
              </a:ext>
            </a:extLst>
          </p:cNvPr>
          <p:cNvSpPr/>
          <p:nvPr/>
        </p:nvSpPr>
        <p:spPr>
          <a:xfrm>
            <a:off x="2616556" y="5458383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</a:t>
            </a:r>
            <a:endParaRPr/>
          </a:p>
        </p:txBody>
      </p:sp>
      <p:sp>
        <p:nvSpPr>
          <p:cNvPr id="19" name="Shape 896">
            <a:extLst>
              <a:ext uri="{FF2B5EF4-FFF2-40B4-BE49-F238E27FC236}">
                <a16:creationId xmlns:a16="http://schemas.microsoft.com/office/drawing/2014/main" id="{A283E349-BB8A-4008-B242-3B42CAAB7253}"/>
              </a:ext>
            </a:extLst>
          </p:cNvPr>
          <p:cNvSpPr/>
          <p:nvPr/>
        </p:nvSpPr>
        <p:spPr>
          <a:xfrm>
            <a:off x="2616556" y="5710440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" name="Shape 897">
            <a:extLst>
              <a:ext uri="{FF2B5EF4-FFF2-40B4-BE49-F238E27FC236}">
                <a16:creationId xmlns:a16="http://schemas.microsoft.com/office/drawing/2014/main" id="{C47FD9B6-CC62-4C31-8737-B75521843C48}"/>
              </a:ext>
            </a:extLst>
          </p:cNvPr>
          <p:cNvSpPr/>
          <p:nvPr/>
        </p:nvSpPr>
        <p:spPr>
          <a:xfrm>
            <a:off x="2616556" y="6220383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k</a:t>
            </a: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Shape 898">
            <a:extLst>
              <a:ext uri="{FF2B5EF4-FFF2-40B4-BE49-F238E27FC236}">
                <a16:creationId xmlns:a16="http://schemas.microsoft.com/office/drawing/2014/main" id="{A98074D1-B236-4C63-A1CB-7BE7B6B13B16}"/>
              </a:ext>
            </a:extLst>
          </p:cNvPr>
          <p:cNvSpPr txBox="1"/>
          <p:nvPr/>
        </p:nvSpPr>
        <p:spPr>
          <a:xfrm>
            <a:off x="2838717" y="5839359"/>
            <a:ext cx="427745" cy="4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22" name="Shape 899">
            <a:extLst>
              <a:ext uri="{FF2B5EF4-FFF2-40B4-BE49-F238E27FC236}">
                <a16:creationId xmlns:a16="http://schemas.microsoft.com/office/drawing/2014/main" id="{B8DEDE88-2513-4297-AA26-C424010308E3}"/>
              </a:ext>
            </a:extLst>
          </p:cNvPr>
          <p:cNvSpPr/>
          <p:nvPr/>
        </p:nvSpPr>
        <p:spPr>
          <a:xfrm>
            <a:off x="5715000" y="3222486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Shape 900">
            <a:extLst>
              <a:ext uri="{FF2B5EF4-FFF2-40B4-BE49-F238E27FC236}">
                <a16:creationId xmlns:a16="http://schemas.microsoft.com/office/drawing/2014/main" id="{61332CB5-875E-4322-9414-D6F6DE445D5C}"/>
              </a:ext>
            </a:extLst>
          </p:cNvPr>
          <p:cNvSpPr/>
          <p:nvPr/>
        </p:nvSpPr>
        <p:spPr>
          <a:xfrm>
            <a:off x="5715000" y="3478073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901">
            <a:extLst>
              <a:ext uri="{FF2B5EF4-FFF2-40B4-BE49-F238E27FC236}">
                <a16:creationId xmlns:a16="http://schemas.microsoft.com/office/drawing/2014/main" id="{DFCEC968-EB28-40D4-9A05-6D30B8DA8620}"/>
              </a:ext>
            </a:extLst>
          </p:cNvPr>
          <p:cNvSpPr/>
          <p:nvPr/>
        </p:nvSpPr>
        <p:spPr>
          <a:xfrm>
            <a:off x="5715000" y="3736569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2</a:t>
            </a:r>
            <a:endParaRPr/>
          </a:p>
        </p:txBody>
      </p:sp>
      <p:sp>
        <p:nvSpPr>
          <p:cNvPr id="25" name="Shape 902">
            <a:extLst>
              <a:ext uri="{FF2B5EF4-FFF2-40B4-BE49-F238E27FC236}">
                <a16:creationId xmlns:a16="http://schemas.microsoft.com/office/drawing/2014/main" id="{B9A45A62-0F42-44F1-B808-EF72954B26D9}"/>
              </a:ext>
            </a:extLst>
          </p:cNvPr>
          <p:cNvSpPr/>
          <p:nvPr/>
        </p:nvSpPr>
        <p:spPr>
          <a:xfrm>
            <a:off x="5715000" y="3989694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Shape 903">
            <a:extLst>
              <a:ext uri="{FF2B5EF4-FFF2-40B4-BE49-F238E27FC236}">
                <a16:creationId xmlns:a16="http://schemas.microsoft.com/office/drawing/2014/main" id="{B0F1BD64-D316-4411-AD60-4E14D842A596}"/>
              </a:ext>
            </a:extLst>
          </p:cNvPr>
          <p:cNvSpPr/>
          <p:nvPr/>
        </p:nvSpPr>
        <p:spPr>
          <a:xfrm>
            <a:off x="5715000" y="4245281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Shape 904">
            <a:extLst>
              <a:ext uri="{FF2B5EF4-FFF2-40B4-BE49-F238E27FC236}">
                <a16:creationId xmlns:a16="http://schemas.microsoft.com/office/drawing/2014/main" id="{319740A3-E3DF-404B-BDB2-6C133B033F5F}"/>
              </a:ext>
            </a:extLst>
          </p:cNvPr>
          <p:cNvSpPr/>
          <p:nvPr/>
        </p:nvSpPr>
        <p:spPr>
          <a:xfrm>
            <a:off x="5715000" y="4503777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Shape 905">
            <a:extLst>
              <a:ext uri="{FF2B5EF4-FFF2-40B4-BE49-F238E27FC236}">
                <a16:creationId xmlns:a16="http://schemas.microsoft.com/office/drawing/2014/main" id="{8CA43446-1F5A-42B4-BE6B-FE5C52AC6B8D}"/>
              </a:ext>
            </a:extLst>
          </p:cNvPr>
          <p:cNvSpPr/>
          <p:nvPr/>
        </p:nvSpPr>
        <p:spPr>
          <a:xfrm>
            <a:off x="5715000" y="4759364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6</a:t>
            </a:r>
            <a:endParaRPr/>
          </a:p>
        </p:txBody>
      </p:sp>
      <p:sp>
        <p:nvSpPr>
          <p:cNvPr id="29" name="Shape 906">
            <a:extLst>
              <a:ext uri="{FF2B5EF4-FFF2-40B4-BE49-F238E27FC236}">
                <a16:creationId xmlns:a16="http://schemas.microsoft.com/office/drawing/2014/main" id="{7CC5A223-EF6F-4FA6-92DE-98CEDE364563}"/>
              </a:ext>
            </a:extLst>
          </p:cNvPr>
          <p:cNvSpPr/>
          <p:nvPr/>
        </p:nvSpPr>
        <p:spPr>
          <a:xfrm>
            <a:off x="5715000" y="5018928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Shape 907">
            <a:extLst>
              <a:ext uri="{FF2B5EF4-FFF2-40B4-BE49-F238E27FC236}">
                <a16:creationId xmlns:a16="http://schemas.microsoft.com/office/drawing/2014/main" id="{E6D09D64-785D-4C74-B873-C75120589953}"/>
              </a:ext>
            </a:extLst>
          </p:cNvPr>
          <p:cNvSpPr/>
          <p:nvPr/>
        </p:nvSpPr>
        <p:spPr>
          <a:xfrm>
            <a:off x="5715000" y="5274515"/>
            <a:ext cx="914400" cy="255587"/>
          </a:xfrm>
          <a:prstGeom prst="rect">
            <a:avLst/>
          </a:prstGeom>
          <a:solidFill>
            <a:srgbClr val="ACACEA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PP 8</a:t>
            </a:r>
            <a:endParaRPr/>
          </a:p>
        </p:txBody>
      </p:sp>
      <p:sp>
        <p:nvSpPr>
          <p:cNvPr id="31" name="Shape 908">
            <a:extLst>
              <a:ext uri="{FF2B5EF4-FFF2-40B4-BE49-F238E27FC236}">
                <a16:creationId xmlns:a16="http://schemas.microsoft.com/office/drawing/2014/main" id="{C8208BB3-4705-40A6-BE45-14E555C75874}"/>
              </a:ext>
            </a:extLst>
          </p:cNvPr>
          <p:cNvSpPr/>
          <p:nvPr/>
        </p:nvSpPr>
        <p:spPr>
          <a:xfrm>
            <a:off x="5715000" y="5533011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Shape 909">
            <a:extLst>
              <a:ext uri="{FF2B5EF4-FFF2-40B4-BE49-F238E27FC236}">
                <a16:creationId xmlns:a16="http://schemas.microsoft.com/office/drawing/2014/main" id="{BE7F34C5-EB1D-4B84-9BD9-BEBF6493E259}"/>
              </a:ext>
            </a:extLst>
          </p:cNvPr>
          <p:cNvSpPr/>
          <p:nvPr/>
        </p:nvSpPr>
        <p:spPr>
          <a:xfrm>
            <a:off x="5715000" y="6194286"/>
            <a:ext cx="914400" cy="255587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Shape 910">
            <a:extLst>
              <a:ext uri="{FF2B5EF4-FFF2-40B4-BE49-F238E27FC236}">
                <a16:creationId xmlns:a16="http://schemas.microsoft.com/office/drawing/2014/main" id="{EF42A8D8-433B-4743-B9CA-B35DA19510E9}"/>
              </a:ext>
            </a:extLst>
          </p:cNvPr>
          <p:cNvSpPr txBox="1"/>
          <p:nvPr/>
        </p:nvSpPr>
        <p:spPr>
          <a:xfrm>
            <a:off x="5960177" y="5742270"/>
            <a:ext cx="427745" cy="4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rgbClr val="003300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34" name="Shape 911">
            <a:extLst>
              <a:ext uri="{FF2B5EF4-FFF2-40B4-BE49-F238E27FC236}">
                <a16:creationId xmlns:a16="http://schemas.microsoft.com/office/drawing/2014/main" id="{122B0F61-F57D-4ABF-AB64-1F460FFA45DF}"/>
              </a:ext>
            </a:extLst>
          </p:cNvPr>
          <p:cNvSpPr/>
          <p:nvPr/>
        </p:nvSpPr>
        <p:spPr>
          <a:xfrm>
            <a:off x="5474234" y="3070086"/>
            <a:ext cx="279400" cy="30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35" name="Shape 912">
            <a:extLst>
              <a:ext uri="{FF2B5EF4-FFF2-40B4-BE49-F238E27FC236}">
                <a16:creationId xmlns:a16="http://schemas.microsoft.com/office/drawing/2014/main" id="{4424B7E6-9787-4726-8F83-9971FE82C4B3}"/>
              </a:ext>
            </a:extLst>
          </p:cNvPr>
          <p:cNvSpPr/>
          <p:nvPr/>
        </p:nvSpPr>
        <p:spPr>
          <a:xfrm>
            <a:off x="5261580" y="6344474"/>
            <a:ext cx="485453" cy="300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M-1</a:t>
            </a:r>
            <a:endParaRPr/>
          </a:p>
        </p:txBody>
      </p:sp>
      <p:cxnSp>
        <p:nvCxnSpPr>
          <p:cNvPr id="36" name="Shape 913">
            <a:extLst>
              <a:ext uri="{FF2B5EF4-FFF2-40B4-BE49-F238E27FC236}">
                <a16:creationId xmlns:a16="http://schemas.microsoft.com/office/drawing/2014/main" id="{248BF891-5A41-4494-9A87-A65E885195B3}"/>
              </a:ext>
            </a:extLst>
          </p:cNvPr>
          <p:cNvCxnSpPr>
            <a:stCxn id="11" idx="3"/>
            <a:endCxn id="24" idx="1"/>
          </p:cNvCxnSpPr>
          <p:nvPr/>
        </p:nvCxnSpPr>
        <p:spPr>
          <a:xfrm>
            <a:off x="3530956" y="3608776"/>
            <a:ext cx="2184000" cy="2556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7" name="Shape 914">
            <a:extLst>
              <a:ext uri="{FF2B5EF4-FFF2-40B4-BE49-F238E27FC236}">
                <a16:creationId xmlns:a16="http://schemas.microsoft.com/office/drawing/2014/main" id="{309C94F4-CA6C-4A56-BD28-D1A4ACD12EF1}"/>
              </a:ext>
            </a:extLst>
          </p:cNvPr>
          <p:cNvCxnSpPr>
            <a:stCxn id="12" idx="3"/>
            <a:endCxn id="28" idx="1"/>
          </p:cNvCxnSpPr>
          <p:nvPr/>
        </p:nvCxnSpPr>
        <p:spPr>
          <a:xfrm>
            <a:off x="3530956" y="3860833"/>
            <a:ext cx="2184000" cy="1026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8" name="Shape 915">
            <a:extLst>
              <a:ext uri="{FF2B5EF4-FFF2-40B4-BE49-F238E27FC236}">
                <a16:creationId xmlns:a16="http://schemas.microsoft.com/office/drawing/2014/main" id="{C887EBDA-BF0B-44B7-95EE-8BC8F9678B74}"/>
              </a:ext>
            </a:extLst>
          </p:cNvPr>
          <p:cNvCxnSpPr>
            <a:cxnSpLocks/>
            <a:stCxn id="20" idx="3"/>
            <a:endCxn id="28" idx="1"/>
          </p:cNvCxnSpPr>
          <p:nvPr/>
        </p:nvCxnSpPr>
        <p:spPr>
          <a:xfrm flipV="1">
            <a:off x="3530956" y="4887158"/>
            <a:ext cx="2184044" cy="1461019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9" name="Shape 916">
            <a:extLst>
              <a:ext uri="{FF2B5EF4-FFF2-40B4-BE49-F238E27FC236}">
                <a16:creationId xmlns:a16="http://schemas.microsoft.com/office/drawing/2014/main" id="{6EE6F5FF-060D-410F-99A5-185E575AA440}"/>
              </a:ext>
            </a:extLst>
          </p:cNvPr>
          <p:cNvCxnSpPr>
            <a:stCxn id="18" idx="3"/>
            <a:endCxn id="30" idx="1"/>
          </p:cNvCxnSpPr>
          <p:nvPr/>
        </p:nvCxnSpPr>
        <p:spPr>
          <a:xfrm rot="10800000" flipH="1">
            <a:off x="3530956" y="5402276"/>
            <a:ext cx="2184000" cy="183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40" name="Shape 917">
            <a:extLst>
              <a:ext uri="{FF2B5EF4-FFF2-40B4-BE49-F238E27FC236}">
                <a16:creationId xmlns:a16="http://schemas.microsoft.com/office/drawing/2014/main" id="{A91B5E2B-1819-4136-90AA-BFEEF1C72FBF}"/>
              </a:ext>
            </a:extLst>
          </p:cNvPr>
          <p:cNvSpPr/>
          <p:nvPr/>
        </p:nvSpPr>
        <p:spPr>
          <a:xfrm>
            <a:off x="3911530" y="2971800"/>
            <a:ext cx="135005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Address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translation</a:t>
            </a:r>
            <a:endParaRPr sz="20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41239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GB" dirty="0"/>
              <a:t>Core i7 Level 1-3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514600" y="2000250"/>
            <a:ext cx="2000250" cy="28575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Page table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514850" y="2000250"/>
            <a:ext cx="742950" cy="285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2578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54355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829300" y="2000250"/>
            <a:ext cx="285750" cy="285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1505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4008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68655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9723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25805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5438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485900" y="2891601"/>
            <a:ext cx="5200650" cy="2818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>
            <a:spAutoFit/>
          </a:bodyPr>
          <a:lstStyle/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5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Significant fields: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P: Child page table present in physical memory (1) or not (0).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R/W: Read-only or read-write access access permission for all reachable pages.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U/S: user or supervisor (kernel) mode access permission for all reachable pages.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WT: Write-through or write-back cache policy for the child page table. 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A:  Reference bit (set by MMU on reads and writes, cleared by software).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PS:  Page size either 4 KB or 4 MB (defined for Level 1 </a:t>
            </a:r>
            <a:r>
              <a:rPr lang="en-GB" sz="1200" dirty="0" err="1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Page table physical base address: 40 most significant bits of physical page table address (forces page tables to be 4KB aligned)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XD: Disable or enable instruction fetches from all pages reachable from this PTE.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469844" y="182880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285061" y="1832023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60083" y="1832023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085160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31495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60070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84835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162676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45795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674370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028260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731520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760095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1771650" y="2000250"/>
            <a:ext cx="742950" cy="285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4859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485901" y="2457450"/>
            <a:ext cx="6069806" cy="285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Available for OS (page table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7555706" y="24574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2286001" y="182880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1714501" y="182880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485901" y="182880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1736517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GB" dirty="0"/>
              <a:t>Core i7 Level 4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514600" y="2000250"/>
            <a:ext cx="2000250" cy="28575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Page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514850" y="2000250"/>
            <a:ext cx="742950" cy="285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2578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543550" y="2000250"/>
            <a:ext cx="285750" cy="285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endParaRPr lang="en-GB" sz="1050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829300" y="2000250"/>
            <a:ext cx="285750" cy="28575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50" dirty="0"/>
              <a:t>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115050" y="2000250"/>
            <a:ext cx="285750" cy="28575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4008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68655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9723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725805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75438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485900" y="2891600"/>
            <a:ext cx="5200650" cy="29338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>
            <a:spAutoFit/>
          </a:bodyPr>
          <a:lstStyle/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5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P: Child page is present in memory (1) or not (0)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R/W: Read-only or read-write access permission for child page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U/S: User or supervisor mode access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WT: Write-through or write-back cache policy for this page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A: Reference bit (set by MMU on reads and writes, cleared by software) 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D: Dirty bit (set by MMU on writes, cleared by software)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G: Global page (don’t evict from TLB on task switch)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Page physical base address: 40 most significant bits of physical page address (forces pages to be 4KB aligned)</a:t>
            </a:r>
          </a:p>
          <a:p>
            <a:pPr marL="255985" indent="-255985">
              <a:lnSpc>
                <a:spcPct val="88000"/>
              </a:lnSpc>
              <a:spcBef>
                <a:spcPts val="900"/>
              </a:spcBef>
              <a:tabLst>
                <a:tab pos="255985" algn="l"/>
                <a:tab pos="941785" algn="l"/>
                <a:tab pos="1627585" algn="l"/>
                <a:tab pos="2313385" algn="l"/>
                <a:tab pos="2999185" algn="l"/>
                <a:tab pos="3684985" algn="l"/>
                <a:tab pos="4370785" algn="l"/>
                <a:tab pos="5056585" algn="l"/>
                <a:tab pos="5742385" algn="l"/>
                <a:tab pos="6428185" algn="l"/>
                <a:tab pos="7113985" algn="l"/>
                <a:tab pos="7799785" algn="l"/>
              </a:tabLst>
            </a:pPr>
            <a:r>
              <a:rPr lang="en-GB" sz="1200" dirty="0">
                <a:latin typeface="Calibri" pitchFamily="34" charset="0"/>
                <a:ea typeface="msgothic" charset="0"/>
                <a:cs typeface="msgothic" charset="0"/>
              </a:rPr>
              <a:t>XD: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469844" y="182880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285061" y="1832023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460083" y="1832023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5085160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31495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60070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84835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162676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45795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674370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028260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731520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7600951" y="1832023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1771650" y="2000250"/>
            <a:ext cx="742950" cy="285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485900" y="20002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485901" y="2457450"/>
            <a:ext cx="6069806" cy="2857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Available for OS (page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7555706" y="2457450"/>
            <a:ext cx="285750" cy="28575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2286001" y="182880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1714501" y="182880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485901" y="182880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500087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Page Table Translation</a:t>
            </a:r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259119" y="3082529"/>
            <a:ext cx="358270" cy="21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5935723" y="4025504"/>
            <a:ext cx="643604" cy="6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1186069" y="3243264"/>
            <a:ext cx="613148" cy="6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3322151" y="182880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5749530" y="2001441"/>
            <a:ext cx="1382315" cy="20478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dirty="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5236676" y="1835944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6307353" y="1835944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7098083" y="1837136"/>
            <a:ext cx="864820" cy="64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5719763" y="3815954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5948363" y="3815954"/>
            <a:ext cx="0" cy="137993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4978004" y="3835004"/>
            <a:ext cx="19883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5176838" y="3168254"/>
            <a:ext cx="571500" cy="1200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5237753" y="2578894"/>
            <a:ext cx="436818" cy="6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5179220" y="3739754"/>
            <a:ext cx="569119" cy="1714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4978005" y="2206230"/>
            <a:ext cx="5953" cy="16263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6872288" y="2206228"/>
            <a:ext cx="0" cy="33277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2334816" y="5534025"/>
            <a:ext cx="3371850" cy="215504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5706667" y="5534025"/>
            <a:ext cx="1406128" cy="215504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3897528" y="5376863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6288303" y="5376863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7057976" y="5386387"/>
            <a:ext cx="960999" cy="64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800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4576763" y="5197079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4576763" y="5195888"/>
            <a:ext cx="0" cy="3250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7038973" y="3387330"/>
            <a:ext cx="832759" cy="6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3832623" y="1996680"/>
            <a:ext cx="958453" cy="21074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4791075" y="2001441"/>
            <a:ext cx="958454" cy="20478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2878931" y="1996680"/>
            <a:ext cx="958454" cy="21074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1920480" y="1995488"/>
            <a:ext cx="958453" cy="210741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4774406" y="3832622"/>
            <a:ext cx="13454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4908948" y="3171826"/>
            <a:ext cx="7144" cy="6607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4916092" y="3171826"/>
            <a:ext cx="258365" cy="35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4219575" y="3175397"/>
            <a:ext cx="571500" cy="1200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4118470" y="2578894"/>
            <a:ext cx="784670" cy="6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4221957" y="3746897"/>
            <a:ext cx="569119" cy="17145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4018360" y="2213372"/>
            <a:ext cx="8334" cy="16192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4026695" y="3837385"/>
            <a:ext cx="19288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3802856" y="3836194"/>
            <a:ext cx="13454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3938588" y="3174208"/>
            <a:ext cx="0" cy="66079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3248025" y="3175397"/>
            <a:ext cx="571500" cy="1200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3167992" y="2578894"/>
            <a:ext cx="736580" cy="6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3250407" y="3746897"/>
            <a:ext cx="569119" cy="17145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3055144" y="2213374"/>
            <a:ext cx="0" cy="16109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3055145" y="3832622"/>
            <a:ext cx="19288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2845594" y="3832622"/>
            <a:ext cx="13454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2290763" y="3175397"/>
            <a:ext cx="571500" cy="1200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2198271" y="2578894"/>
            <a:ext cx="754212" cy="6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 i="1">
                <a:solidFill>
                  <a:schemeClr val="tx2"/>
                </a:solidFill>
              </a:rPr>
              <a:t>directory</a:t>
            </a:r>
            <a:endParaRPr lang="en-US" sz="1050">
              <a:solidFill>
                <a:schemeClr val="tx2"/>
              </a:solidFill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2293145" y="3746897"/>
            <a:ext cx="569119" cy="17145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050">
                <a:solidFill>
                  <a:schemeClr val="tx2"/>
                </a:solidFill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2088356" y="2213374"/>
            <a:ext cx="9525" cy="161091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2097883" y="3827860"/>
            <a:ext cx="19288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4265126" y="182880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2322026" y="1828801"/>
            <a:ext cx="189955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1664495" y="3187304"/>
            <a:ext cx="616744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1850843" y="3028951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 dirty="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1876516" y="3105151"/>
            <a:ext cx="210314" cy="230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/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2980135" y="3174206"/>
            <a:ext cx="0" cy="65841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2987280" y="3175397"/>
            <a:ext cx="258365" cy="357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2998606" y="3001567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3030232" y="3077767"/>
            <a:ext cx="210314" cy="230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/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3937397" y="3174206"/>
            <a:ext cx="294084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67865" tIns="33338" rIns="67865" bIns="33338" anchor="ctr">
            <a:prstTxWarp prst="textNoShape">
              <a:avLst/>
            </a:prstTxWarp>
          </a:bodyPr>
          <a:lstStyle/>
          <a:p>
            <a:pPr algn="ctr"/>
            <a:endParaRPr lang="en-US" sz="1800"/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3989206" y="3015854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4011307" y="3092054"/>
            <a:ext cx="210314" cy="230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/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4945278" y="2997994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4976903" y="3074195"/>
            <a:ext cx="210314" cy="230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/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5054816" y="5026819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5086441" y="5093495"/>
            <a:ext cx="210314" cy="230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/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6839562" y="3607594"/>
            <a:ext cx="242854" cy="191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7865" tIns="33338" rIns="67865" bIns="33338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tx2"/>
                </a:solidFill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6781891" y="3599261"/>
            <a:ext cx="210314" cy="2308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/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2207420" y="4374357"/>
            <a:ext cx="764381" cy="5770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ctr"/>
            <a:r>
              <a:rPr lang="en-US" sz="1050" i="1"/>
              <a:t>512 GB </a:t>
            </a:r>
          </a:p>
          <a:p>
            <a:pPr marL="342900" indent="-342900" algn="ctr"/>
            <a:r>
              <a:rPr lang="en-US" sz="1050" i="1"/>
              <a:t>region </a:t>
            </a:r>
          </a:p>
          <a:p>
            <a:pPr marL="342900" indent="-342900" algn="ctr"/>
            <a:r>
              <a:rPr lang="en-US" sz="1050" i="1"/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3130155" y="4374357"/>
            <a:ext cx="764381" cy="5770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ctr"/>
            <a:r>
              <a:rPr lang="en-US" sz="1050" i="1"/>
              <a:t>1 GB </a:t>
            </a:r>
          </a:p>
          <a:p>
            <a:pPr marL="342900" indent="-342900" algn="ctr"/>
            <a:r>
              <a:rPr lang="en-US" sz="1050" i="1"/>
              <a:t>region </a:t>
            </a:r>
          </a:p>
          <a:p>
            <a:pPr marL="342900" indent="-342900" algn="ctr"/>
            <a:r>
              <a:rPr lang="en-US" sz="1050" i="1"/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4142186" y="4374357"/>
            <a:ext cx="764381" cy="5770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ctr"/>
            <a:r>
              <a:rPr lang="en-US" sz="1050" i="1"/>
              <a:t>2 MB </a:t>
            </a:r>
          </a:p>
          <a:p>
            <a:pPr marL="342900" indent="-342900" algn="ctr"/>
            <a:r>
              <a:rPr lang="en-US" sz="1050" i="1"/>
              <a:t>region </a:t>
            </a:r>
          </a:p>
          <a:p>
            <a:pPr marL="342900" indent="-342900" algn="ctr"/>
            <a:r>
              <a:rPr lang="en-US" sz="1050" i="1"/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5058967" y="4374357"/>
            <a:ext cx="764381" cy="5770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indent="-342900" algn="ctr"/>
            <a:r>
              <a:rPr lang="en-US" sz="1050" i="1"/>
              <a:t>4 KB</a:t>
            </a:r>
          </a:p>
          <a:p>
            <a:pPr marL="342900" indent="-342900" algn="ctr"/>
            <a:r>
              <a:rPr lang="en-US" sz="1050" i="1"/>
              <a:t>region </a:t>
            </a:r>
          </a:p>
          <a:p>
            <a:pPr marL="342900" indent="-342900" algn="ctr"/>
            <a:r>
              <a:rPr lang="en-US" sz="1050" i="1"/>
              <a:t>per entry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57188" y="434975"/>
            <a:ext cx="7591425" cy="762000"/>
          </a:xfrm>
          <a:ln/>
        </p:spPr>
        <p:txBody>
          <a:bodyPr>
            <a:normAutofit/>
          </a:bodyPr>
          <a:lstStyle/>
          <a:p>
            <a:r>
              <a:rPr lang="en-GB" dirty="0"/>
              <a:t>Cute Trick for Speeding 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396875" y="4080630"/>
            <a:ext cx="7896225" cy="2253495"/>
          </a:xfrm>
          <a:ln/>
        </p:spPr>
        <p:txBody>
          <a:bodyPr>
            <a:normAutofit lnSpcReduction="10000"/>
          </a:bodyPr>
          <a:lstStyle/>
          <a:p>
            <a:r>
              <a:rPr lang="en-GB" dirty="0"/>
              <a:t>Observation</a:t>
            </a:r>
          </a:p>
          <a:p>
            <a:pPr lvl="1"/>
            <a:r>
              <a:rPr lang="en-GB" dirty="0"/>
              <a:t>Bits that determine CI identical in virtual and physical address</a:t>
            </a:r>
          </a:p>
          <a:p>
            <a:pPr lvl="1"/>
            <a:r>
              <a:rPr lang="en-GB" dirty="0"/>
              <a:t>Can index into cache while address translation taking place</a:t>
            </a:r>
          </a:p>
          <a:p>
            <a:pPr lvl="1"/>
            <a:r>
              <a:rPr lang="en-GB" dirty="0"/>
              <a:t>Generally we hit in TLB, so PPN bits (CT bits) available quickly</a:t>
            </a:r>
          </a:p>
          <a:p>
            <a:pPr lvl="1"/>
            <a:r>
              <a:rPr lang="en-GB" dirty="0"/>
              <a:t>“Virtually indexed, physically tagged”</a:t>
            </a:r>
          </a:p>
          <a:p>
            <a:pPr lvl="1"/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828801" y="2029744"/>
            <a:ext cx="1875235" cy="6828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>
            <a:spAutoFit/>
          </a:bodyPr>
          <a:lstStyle/>
          <a:p>
            <a:pPr algn="r">
              <a:lnSpc>
                <a:spcPct val="88000"/>
              </a:lnSpc>
              <a:spcBef>
                <a:spcPts val="4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 </a:t>
            </a:r>
          </a:p>
          <a:p>
            <a:pPr algn="r">
              <a:lnSpc>
                <a:spcPct val="88000"/>
              </a:lnSpc>
              <a:spcBef>
                <a:spcPts val="4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4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927701" y="2045851"/>
            <a:ext cx="800100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4956401" y="2045851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157493" y="187440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975451" y="1874401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727801" y="2045851"/>
            <a:ext cx="228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727801" y="1874401"/>
            <a:ext cx="205793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899001" y="3127698"/>
            <a:ext cx="805034" cy="6828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67770" tIns="33210" rIns="67770" bIns="33210">
            <a:spAutoFit/>
          </a:bodyPr>
          <a:lstStyle/>
          <a:p>
            <a:pPr algn="r">
              <a:lnSpc>
                <a:spcPct val="88000"/>
              </a:lnSpc>
              <a:spcBef>
                <a:spcPts val="4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 </a:t>
            </a:r>
          </a:p>
          <a:p>
            <a:pPr algn="r">
              <a:lnSpc>
                <a:spcPct val="88000"/>
              </a:lnSpc>
              <a:spcBef>
                <a:spcPts val="4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450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3927701" y="3474601"/>
            <a:ext cx="800100" cy="2286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727801" y="3474601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155112" y="3760351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725420" y="3760352"/>
            <a:ext cx="457200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770" tIns="33210" rIns="67770" bIns="33210">
            <a:spAutoFit/>
          </a:bodyPr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4727801" y="2503051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3927701" y="2503051"/>
            <a:ext cx="800100" cy="2286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3699101" y="2045851"/>
            <a:ext cx="171450" cy="6858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4384901" y="3301961"/>
            <a:ext cx="1191" cy="173831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3870551" y="2903101"/>
            <a:ext cx="857250" cy="4572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</a:t>
            </a:r>
          </a:p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4384901" y="2730460"/>
            <a:ext cx="1191" cy="20574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4956401" y="2730462"/>
            <a:ext cx="1191" cy="745331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4954020" y="2880480"/>
            <a:ext cx="548836" cy="402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5699351" y="2503051"/>
            <a:ext cx="2000250" cy="85725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5185002" y="2845951"/>
            <a:ext cx="701065" cy="744140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5398338" y="3265330"/>
            <a:ext cx="24266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4499202" y="1702951"/>
            <a:ext cx="1200151" cy="4572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6328001" y="3426202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5063070" y="1493679"/>
            <a:ext cx="274722" cy="209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67770" tIns="33210" rIns="67770" bIns="33210">
            <a:spAutoFit/>
          </a:bodyPr>
          <a:lstStyle/>
          <a:p>
            <a:pPr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05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886067" y="2754272"/>
            <a:ext cx="213335" cy="1488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1" name="Rectangle 50"/>
          <p:cNvSpPr/>
          <p:nvPr/>
        </p:nvSpPr>
        <p:spPr bwMode="auto">
          <a:xfrm>
            <a:off x="6099403" y="2754272"/>
            <a:ext cx="213335" cy="1488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2" name="Rectangle 51"/>
          <p:cNvSpPr/>
          <p:nvPr/>
        </p:nvSpPr>
        <p:spPr bwMode="auto">
          <a:xfrm>
            <a:off x="6286117" y="2754272"/>
            <a:ext cx="213335" cy="1488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6499453" y="2754272"/>
            <a:ext cx="213335" cy="1488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6701432" y="2754272"/>
            <a:ext cx="213335" cy="1488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6" name="Rectangle 55"/>
          <p:cNvSpPr/>
          <p:nvPr/>
        </p:nvSpPr>
        <p:spPr bwMode="auto">
          <a:xfrm>
            <a:off x="6914767" y="2754272"/>
            <a:ext cx="213335" cy="1488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7" name="Rectangle 56"/>
          <p:cNvSpPr/>
          <p:nvPr/>
        </p:nvSpPr>
        <p:spPr bwMode="auto">
          <a:xfrm>
            <a:off x="7101482" y="2754272"/>
            <a:ext cx="213335" cy="1488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7314817" y="2754272"/>
            <a:ext cx="213335" cy="148829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6212510" y="1817846"/>
            <a:ext cx="1191" cy="1027509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6383960" y="1817846"/>
            <a:ext cx="1191" cy="1027509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6612560" y="1817846"/>
            <a:ext cx="1191" cy="1027509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5983910" y="1818442"/>
            <a:ext cx="1191" cy="1027509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7413851" y="1818442"/>
            <a:ext cx="1191" cy="1027509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6785201" y="1817846"/>
            <a:ext cx="1191" cy="1027509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7013801" y="1817846"/>
            <a:ext cx="1191" cy="1027509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7185251" y="1817846"/>
            <a:ext cx="1191" cy="1027509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5699351" y="1493679"/>
            <a:ext cx="2000250" cy="324167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67770" tIns="33210" rIns="67770" bIns="33210" anchor="ctr"/>
          <a:lstStyle/>
          <a:p>
            <a:pPr algn="ctr">
              <a:lnSpc>
                <a:spcPct val="88000"/>
              </a:lnSpc>
              <a:spcBef>
                <a:spcPts val="394"/>
              </a:spcBef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2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F693-279E-4CDA-8A6E-317DE02B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4EB7F-87BB-4E10-BA54-59CBBC49E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Multi-level page tables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Translation lookaside buffers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1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Concrete examples of virtual memory systems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“Simple memory system” from CSAPP 9.6.4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Intel Core i7</a:t>
            </a:r>
          </a:p>
          <a:p>
            <a:r>
              <a:rPr lang="en-US" dirty="0">
                <a:solidFill>
                  <a:srgbClr val="C00000"/>
                </a:solidFill>
              </a:rPr>
              <a:t>Activity 2</a:t>
            </a:r>
          </a:p>
          <a:p>
            <a:r>
              <a:rPr lang="en-US" dirty="0"/>
              <a:t>Nifty things virtual memory makes possible</a:t>
            </a:r>
          </a:p>
          <a:p>
            <a:pPr lvl="1"/>
            <a:r>
              <a:rPr lang="en-US" dirty="0"/>
              <a:t>Paging/swapping (disk as extra RAM)</a:t>
            </a:r>
          </a:p>
          <a:p>
            <a:pPr lvl="1"/>
            <a:r>
              <a:rPr lang="en-US" dirty="0"/>
              <a:t>Memory-mapped files (RAM as cache for disk)</a:t>
            </a:r>
          </a:p>
          <a:p>
            <a:pPr lvl="1"/>
            <a:r>
              <a:rPr lang="en-US" dirty="0"/>
              <a:t>Copy-on-write sharing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3</a:t>
            </a:r>
          </a:p>
        </p:txBody>
      </p:sp>
    </p:spTree>
    <p:extLst>
      <p:ext uri="{BB962C8B-B14F-4D97-AF65-F5344CB8AC3E}">
        <p14:creationId xmlns:p14="http://schemas.microsoft.com/office/powerpoint/2010/main" val="451867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0C444-4D36-4475-89FE-6321527AF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(aka Swapping)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4BF19-84B4-4E5E-8998-820A135A2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(part of) disk as additional working memory</a:t>
            </a:r>
          </a:p>
          <a:p>
            <a:r>
              <a:rPr lang="en-US" dirty="0"/>
              <a:t>Adds another layer to the memory hierarchy, but…</a:t>
            </a:r>
          </a:p>
          <a:p>
            <a:pPr lvl="1"/>
            <a:r>
              <a:rPr lang="en-US" dirty="0"/>
              <a:t>“Main memory” is 10–1000x slower than the caches</a:t>
            </a:r>
          </a:p>
          <a:p>
            <a:pPr lvl="1"/>
            <a:r>
              <a:rPr lang="en-US" dirty="0"/>
              <a:t>Disk is </a:t>
            </a:r>
            <a:r>
              <a:rPr lang="en-US" b="1" dirty="0"/>
              <a:t>10,000x</a:t>
            </a:r>
            <a:r>
              <a:rPr lang="en-US" dirty="0"/>
              <a:t> slower than main memory</a:t>
            </a:r>
          </a:p>
          <a:p>
            <a:pPr lvl="1"/>
            <a:r>
              <a:rPr lang="en-US" dirty="0"/>
              <a:t>Enormous miss penalty drives design</a:t>
            </a:r>
          </a:p>
          <a:p>
            <a:pPr lvl="1"/>
            <a:endParaRPr lang="en-US" dirty="0"/>
          </a:p>
          <a:p>
            <a:r>
              <a:rPr lang="en-US" dirty="0"/>
              <a:t>Consequences</a:t>
            </a:r>
          </a:p>
          <a:p>
            <a:pPr lvl="1"/>
            <a:r>
              <a:rPr lang="en-US" dirty="0"/>
              <a:t>Large page (block) size: 4KB and bigger</a:t>
            </a:r>
          </a:p>
          <a:p>
            <a:pPr lvl="1"/>
            <a:r>
              <a:rPr lang="en-US" dirty="0"/>
              <a:t>Always write-back and fully associative</a:t>
            </a:r>
          </a:p>
          <a:p>
            <a:pPr lvl="1"/>
            <a:r>
              <a:rPr lang="en-US" dirty="0"/>
              <a:t>Managed entirely in software</a:t>
            </a:r>
          </a:p>
          <a:p>
            <a:pPr lvl="2"/>
            <a:r>
              <a:rPr lang="en-US" dirty="0"/>
              <a:t>Plenty of time to execute complex replacement algorithms</a:t>
            </a:r>
          </a:p>
        </p:txBody>
      </p:sp>
    </p:spTree>
    <p:extLst>
      <p:ext uri="{BB962C8B-B14F-4D97-AF65-F5344CB8AC3E}">
        <p14:creationId xmlns:p14="http://schemas.microsoft.com/office/powerpoint/2010/main" val="451957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Shape 8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>
                <a:sym typeface="Calibri"/>
              </a:rPr>
              <a:t>Locality to the Rescue Again!</a:t>
            </a:r>
            <a:endParaRPr lang="en-US"/>
          </a:p>
        </p:txBody>
      </p:sp>
      <p:sp>
        <p:nvSpPr>
          <p:cNvPr id="867" name="Shape 867"/>
          <p:cNvSpPr txBox="1"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dirty="0">
                <a:sym typeface="Calibri"/>
              </a:rPr>
              <a:t>Paging is terribly inefficient</a:t>
            </a:r>
          </a:p>
          <a:p>
            <a:pPr lvl="0"/>
            <a:r>
              <a:rPr lang="en-US" dirty="0">
                <a:sym typeface="Calibri"/>
              </a:rPr>
              <a:t>Only works because of locality</a:t>
            </a:r>
          </a:p>
          <a:p>
            <a:pPr lvl="0"/>
            <a:r>
              <a:rPr lang="en-US" dirty="0">
                <a:sym typeface="Calibri"/>
              </a:rPr>
              <a:t>At any point in time, programs tend to access a set of active virtual pages called the </a:t>
            </a:r>
            <a:r>
              <a:rPr lang="en-US" i="1" dirty="0">
                <a:solidFill>
                  <a:srgbClr val="C00000"/>
                </a:solidFill>
                <a:sym typeface="Calibri"/>
              </a:rPr>
              <a:t>working set</a:t>
            </a:r>
          </a:p>
          <a:p>
            <a:pPr lvl="1"/>
            <a:r>
              <a:rPr lang="en-US" dirty="0">
                <a:sym typeface="Calibri"/>
              </a:rPr>
              <a:t>Programs with good temporal locality will have small working sets</a:t>
            </a:r>
            <a:endParaRPr lang="en-US" dirty="0"/>
          </a:p>
          <a:p>
            <a:pPr lvl="1"/>
            <a:endParaRPr lang="en-US" dirty="0">
              <a:sym typeface="Calibri"/>
            </a:endParaRPr>
          </a:p>
          <a:p>
            <a:pPr lvl="0"/>
            <a:r>
              <a:rPr lang="en-US" dirty="0">
                <a:sym typeface="Calibri"/>
              </a:rPr>
              <a:t>If working set size &lt; main memory size</a:t>
            </a:r>
            <a:endParaRPr lang="en-US" dirty="0"/>
          </a:p>
          <a:p>
            <a:pPr lvl="1"/>
            <a:r>
              <a:rPr lang="en-US" dirty="0">
                <a:sym typeface="Calibri"/>
              </a:rPr>
              <a:t>Good performance after compulsory misses</a:t>
            </a:r>
          </a:p>
          <a:p>
            <a:pPr lvl="0"/>
            <a:r>
              <a:rPr lang="en-US" dirty="0">
                <a:sym typeface="Calibri"/>
              </a:rPr>
              <a:t>If working set size &gt; main memory size</a:t>
            </a:r>
            <a:endParaRPr lang="en-US" dirty="0"/>
          </a:p>
          <a:p>
            <a:pPr lvl="1"/>
            <a:r>
              <a:rPr lang="en-US" i="1" dirty="0">
                <a:solidFill>
                  <a:srgbClr val="C00000"/>
                </a:solidFill>
                <a:sym typeface="Calibri"/>
              </a:rPr>
              <a:t>Thrashing</a:t>
            </a:r>
            <a:r>
              <a:rPr lang="en-US" dirty="0">
                <a:sym typeface="Calibri"/>
              </a:rPr>
              <a:t>: Performance meltdown, computer spends most of its time copying pages in and out of RAM</a:t>
            </a:r>
          </a:p>
          <a:p>
            <a:pPr lvl="1"/>
            <a:r>
              <a:rPr lang="en-US" dirty="0">
                <a:sym typeface="Calibri"/>
              </a:rPr>
              <a:t>In the worst case, no forward progress at all (</a:t>
            </a:r>
            <a:r>
              <a:rPr lang="en-US" dirty="0" err="1">
                <a:sym typeface="Calibri"/>
              </a:rPr>
              <a:t>livelock</a:t>
            </a:r>
            <a:r>
              <a:rPr lang="en-US" dirty="0">
                <a:sym typeface="Calibri"/>
              </a:rPr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74A27-2811-4EF4-9ED2-3C1FF17BB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Memory-Mapped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5043D-066F-44AC-91B4-80FD0E09A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Paging = every page of a program’s physical RAM is </a:t>
            </a:r>
            <a:r>
              <a:rPr lang="en-US" i="1" dirty="0"/>
              <a:t>backed</a:t>
            </a:r>
            <a:r>
              <a:rPr lang="en-US" dirty="0"/>
              <a:t> by some page of disk*</a:t>
            </a:r>
          </a:p>
          <a:p>
            <a:r>
              <a:rPr lang="en-US" dirty="0"/>
              <a:t>Normally, those pages belong to </a:t>
            </a:r>
            <a:r>
              <a:rPr lang="en-US" i="1" dirty="0"/>
              <a:t>swap space</a:t>
            </a:r>
          </a:p>
          <a:p>
            <a:r>
              <a:rPr lang="en-US" dirty="0"/>
              <a:t>But what if some pages were backed by … files?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1800" b="0" dirty="0"/>
              <a:t>* This is how it used to work 20 years ago.</a:t>
            </a:r>
            <a:br>
              <a:rPr lang="en-US" sz="1800" b="0" dirty="0"/>
            </a:br>
            <a:r>
              <a:rPr lang="en-US" sz="1800" b="0" dirty="0"/>
              <a:t>Nowadays, not always true.</a:t>
            </a:r>
          </a:p>
        </p:txBody>
      </p:sp>
    </p:spTree>
    <p:extLst>
      <p:ext uri="{BB962C8B-B14F-4D97-AF65-F5344CB8AC3E}">
        <p14:creationId xmlns:p14="http://schemas.microsoft.com/office/powerpoint/2010/main" val="2348908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Memory-Mapped Files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6833333" y="3012336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7119083" y="3050734"/>
            <a:ext cx="12715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Swap space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5620232" y="2656106"/>
            <a:ext cx="285750" cy="1543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5316519" y="1981199"/>
            <a:ext cx="95571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Physical</a:t>
            </a:r>
          </a:p>
          <a:p>
            <a:pPr algn="ctr"/>
            <a:r>
              <a:rPr lang="en-US" sz="1800" dirty="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4362932" y="2656106"/>
            <a:ext cx="28575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5620232" y="2770406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4362932" y="3113306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5905982" y="2777386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5905982" y="3177436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4648682" y="2770406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4648682" y="3170456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3733800" y="1981200"/>
            <a:ext cx="154401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Rectangle 379">
            <a:extLst>
              <a:ext uri="{FF2B5EF4-FFF2-40B4-BE49-F238E27FC236}">
                <a16:creationId xmlns:a16="http://schemas.microsoft.com/office/drawing/2014/main" id="{2B430370-1AEF-4E2B-ABFF-9115875D8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3333" y="3873874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3" name="Rectangle 388">
            <a:extLst>
              <a:ext uri="{FF2B5EF4-FFF2-40B4-BE49-F238E27FC236}">
                <a16:creationId xmlns:a16="http://schemas.microsoft.com/office/drawing/2014/main" id="{999B5A82-F131-4556-B5D0-1D28F7884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0232" y="3631944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Rectangle 389">
            <a:extLst>
              <a:ext uri="{FF2B5EF4-FFF2-40B4-BE49-F238E27FC236}">
                <a16:creationId xmlns:a16="http://schemas.microsoft.com/office/drawing/2014/main" id="{898CAF2D-8918-40B7-B6E7-5CCA81862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2932" y="3974844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Line 391">
            <a:extLst>
              <a:ext uri="{FF2B5EF4-FFF2-40B4-BE49-F238E27FC236}">
                <a16:creationId xmlns:a16="http://schemas.microsoft.com/office/drawing/2014/main" id="{975F674E-590A-45A9-A206-ECAB74F7E3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05982" y="3638924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6" name="Line 392">
            <a:extLst>
              <a:ext uri="{FF2B5EF4-FFF2-40B4-BE49-F238E27FC236}">
                <a16:creationId xmlns:a16="http://schemas.microsoft.com/office/drawing/2014/main" id="{FC52B024-CE77-435E-B92F-7F0518B666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05982" y="4038974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7" name="Line 396">
            <a:extLst>
              <a:ext uri="{FF2B5EF4-FFF2-40B4-BE49-F238E27FC236}">
                <a16:creationId xmlns:a16="http://schemas.microsoft.com/office/drawing/2014/main" id="{134A0859-E700-4D68-BB84-5CD9AA48DA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682" y="3631944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8" name="Line 397">
            <a:extLst>
              <a:ext uri="{FF2B5EF4-FFF2-40B4-BE49-F238E27FC236}">
                <a16:creationId xmlns:a16="http://schemas.microsoft.com/office/drawing/2014/main" id="{2DA2BFA1-23E4-41DB-9200-B4A07DFDF2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682" y="4031994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380">
            <a:extLst>
              <a:ext uri="{FF2B5EF4-FFF2-40B4-BE49-F238E27FC236}">
                <a16:creationId xmlns:a16="http://schemas.microsoft.com/office/drawing/2014/main" id="{2615CBF3-0486-489A-90C7-58EAAF76C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894" y="3889233"/>
            <a:ext cx="1228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File on disk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262FB72-16CB-46B1-A859-56C7F7586CDD}"/>
              </a:ext>
            </a:extLst>
          </p:cNvPr>
          <p:cNvCxnSpPr>
            <a:cxnSpLocks/>
          </p:cNvCxnSpPr>
          <p:nvPr/>
        </p:nvCxnSpPr>
        <p:spPr bwMode="auto">
          <a:xfrm flipV="1">
            <a:off x="2957513" y="3631946"/>
            <a:ext cx="2662719" cy="7172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805D24C-FBF0-4DB8-AE10-6EBBE9CD831E}"/>
              </a:ext>
            </a:extLst>
          </p:cNvPr>
          <p:cNvCxnSpPr>
            <a:endCxn id="28" idx="1"/>
          </p:cNvCxnSpPr>
          <p:nvPr/>
        </p:nvCxnSpPr>
        <p:spPr bwMode="auto">
          <a:xfrm flipV="1">
            <a:off x="2957513" y="4031994"/>
            <a:ext cx="2662719" cy="71720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F64C10F-3FD1-49A6-A462-25D8D38D68B5}"/>
              </a:ext>
            </a:extLst>
          </p:cNvPr>
          <p:cNvCxnSpPr>
            <a:cxnSpLocks/>
          </p:cNvCxnSpPr>
          <p:nvPr/>
        </p:nvCxnSpPr>
        <p:spPr bwMode="auto">
          <a:xfrm>
            <a:off x="2957513" y="3113306"/>
            <a:ext cx="2680004" cy="129016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FF34AF5-8189-4CAB-A88E-A3CEDB2807F1}"/>
              </a:ext>
            </a:extLst>
          </p:cNvPr>
          <p:cNvCxnSpPr>
            <a:cxnSpLocks/>
          </p:cNvCxnSpPr>
          <p:nvPr/>
        </p:nvCxnSpPr>
        <p:spPr bwMode="auto">
          <a:xfrm>
            <a:off x="2965702" y="3520933"/>
            <a:ext cx="2654530" cy="127945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dirty="0"/>
              <a:t>Memory-Mapped Files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6833333" y="3012336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7127272" y="3227720"/>
            <a:ext cx="12715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Swap space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5620232" y="2656106"/>
            <a:ext cx="285750" cy="229689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5316519" y="1981199"/>
            <a:ext cx="95571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Physical</a:t>
            </a:r>
          </a:p>
          <a:p>
            <a:pPr algn="ctr"/>
            <a:r>
              <a:rPr lang="en-US" sz="1800" dirty="0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4362932" y="2656106"/>
            <a:ext cx="285750" cy="251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5620232" y="2770406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4362932" y="3113306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5905982" y="2777386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5905982" y="3177436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4648682" y="2770406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4648682" y="3170456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3733800" y="1981200"/>
            <a:ext cx="154401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1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2" name="Rectangle 379">
            <a:extLst>
              <a:ext uri="{FF2B5EF4-FFF2-40B4-BE49-F238E27FC236}">
                <a16:creationId xmlns:a16="http://schemas.microsoft.com/office/drawing/2014/main" id="{2B430370-1AEF-4E2B-ABFF-9115875D8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3333" y="3873874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3" name="Rectangle 388">
            <a:extLst>
              <a:ext uri="{FF2B5EF4-FFF2-40B4-BE49-F238E27FC236}">
                <a16:creationId xmlns:a16="http://schemas.microsoft.com/office/drawing/2014/main" id="{999B5A82-F131-4556-B5D0-1D28F7884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0232" y="3631944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Rectangle 389">
            <a:extLst>
              <a:ext uri="{FF2B5EF4-FFF2-40B4-BE49-F238E27FC236}">
                <a16:creationId xmlns:a16="http://schemas.microsoft.com/office/drawing/2014/main" id="{898CAF2D-8918-40B7-B6E7-5CCA81862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2932" y="3974844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Line 391">
            <a:extLst>
              <a:ext uri="{FF2B5EF4-FFF2-40B4-BE49-F238E27FC236}">
                <a16:creationId xmlns:a16="http://schemas.microsoft.com/office/drawing/2014/main" id="{975F674E-590A-45A9-A206-ECAB74F7E3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05982" y="3638924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6" name="Line 392">
            <a:extLst>
              <a:ext uri="{FF2B5EF4-FFF2-40B4-BE49-F238E27FC236}">
                <a16:creationId xmlns:a16="http://schemas.microsoft.com/office/drawing/2014/main" id="{FC52B024-CE77-435E-B92F-7F0518B666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05982" y="4038974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7" name="Line 396">
            <a:extLst>
              <a:ext uri="{FF2B5EF4-FFF2-40B4-BE49-F238E27FC236}">
                <a16:creationId xmlns:a16="http://schemas.microsoft.com/office/drawing/2014/main" id="{134A0859-E700-4D68-BB84-5CD9AA48DA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682" y="3631944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8" name="Line 397">
            <a:extLst>
              <a:ext uri="{FF2B5EF4-FFF2-40B4-BE49-F238E27FC236}">
                <a16:creationId xmlns:a16="http://schemas.microsoft.com/office/drawing/2014/main" id="{2DA2BFA1-23E4-41DB-9200-B4A07DFDF2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682" y="4031994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380">
            <a:extLst>
              <a:ext uri="{FF2B5EF4-FFF2-40B4-BE49-F238E27FC236}">
                <a16:creationId xmlns:a16="http://schemas.microsoft.com/office/drawing/2014/main" id="{2615CBF3-0486-489A-90C7-58EAAF76C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0894" y="3889233"/>
            <a:ext cx="1228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File on disk</a:t>
            </a:r>
          </a:p>
        </p:txBody>
      </p:sp>
      <p:sp>
        <p:nvSpPr>
          <p:cNvPr id="38" name="Rectangle 385">
            <a:extLst>
              <a:ext uri="{FF2B5EF4-FFF2-40B4-BE49-F238E27FC236}">
                <a16:creationId xmlns:a16="http://schemas.microsoft.com/office/drawing/2014/main" id="{0FA6920C-085D-4880-90BD-7277E6C01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763" y="2656106"/>
            <a:ext cx="28575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9" name="Rectangle 389">
            <a:extLst>
              <a:ext uri="{FF2B5EF4-FFF2-40B4-BE49-F238E27FC236}">
                <a16:creationId xmlns:a16="http://schemas.microsoft.com/office/drawing/2014/main" id="{F6C346BC-A8DC-4F01-A29B-D6F385F18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763" y="3113306"/>
            <a:ext cx="285750" cy="4000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40" name="Text Box 400">
            <a:extLst>
              <a:ext uri="{FF2B5EF4-FFF2-40B4-BE49-F238E27FC236}">
                <a16:creationId xmlns:a16="http://schemas.microsoft.com/office/drawing/2014/main" id="{28D75FC8-DE5D-42EF-B6F9-BC2322DF0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2631" y="1981200"/>
            <a:ext cx="154401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Process 2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41" name="Rectangle 389">
            <a:extLst>
              <a:ext uri="{FF2B5EF4-FFF2-40B4-BE49-F238E27FC236}">
                <a16:creationId xmlns:a16="http://schemas.microsoft.com/office/drawing/2014/main" id="{56EBD937-E3D7-417F-BE4A-98573ADC7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763" y="4349148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42" name="Rectangle 389">
            <a:extLst>
              <a:ext uri="{FF2B5EF4-FFF2-40B4-BE49-F238E27FC236}">
                <a16:creationId xmlns:a16="http://schemas.microsoft.com/office/drawing/2014/main" id="{D9FC6FE0-FFA7-4352-BF7B-3401B76EF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0232" y="4382471"/>
            <a:ext cx="285750" cy="4000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43" name="Rectangle 389">
            <a:extLst>
              <a:ext uri="{FF2B5EF4-FFF2-40B4-BE49-F238E27FC236}">
                <a16:creationId xmlns:a16="http://schemas.microsoft.com/office/drawing/2014/main" id="{F42DF02D-A8B2-420E-BD5A-8B8601D0D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3333" y="3419366"/>
            <a:ext cx="285750" cy="40005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0AF34DB-6B48-4649-B04D-6331FBBB21F5}"/>
              </a:ext>
            </a:extLst>
          </p:cNvPr>
          <p:cNvCxnSpPr/>
          <p:nvPr/>
        </p:nvCxnSpPr>
        <p:spPr bwMode="auto">
          <a:xfrm flipV="1">
            <a:off x="5905982" y="3429000"/>
            <a:ext cx="919162" cy="94589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D81A178-1678-4140-8DAA-FF56CE7927C1}"/>
              </a:ext>
            </a:extLst>
          </p:cNvPr>
          <p:cNvCxnSpPr/>
          <p:nvPr/>
        </p:nvCxnSpPr>
        <p:spPr bwMode="auto">
          <a:xfrm flipV="1">
            <a:off x="5914171" y="3803394"/>
            <a:ext cx="910973" cy="97912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043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F693-279E-4CDA-8A6E-317DE02B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4EB7F-87BB-4E10-BA54-59CBBC49E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Multi-level page tables</a:t>
            </a:r>
          </a:p>
          <a:p>
            <a:r>
              <a:rPr lang="en-US" dirty="0"/>
              <a:t>Translation lookaside buffers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1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Concrete examples of virtual memory systems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“Simple memory system” from CSAPP 9.6.4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Intel Core i7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2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Nifty things virtual memory makes possible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Paging/swapping (disk as extra RAM)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Memory-mapped files (RAM as cache for disk)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Copy-on-write sharing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3</a:t>
            </a:r>
          </a:p>
        </p:txBody>
      </p:sp>
    </p:spTree>
    <p:extLst>
      <p:ext uri="{BB962C8B-B14F-4D97-AF65-F5344CB8AC3E}">
        <p14:creationId xmlns:p14="http://schemas.microsoft.com/office/powerpoint/2010/main" val="16117423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EC5C0-EABB-4390-8AC3-506E233F7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Copy-on-write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02D8C-75BC-4741-8016-FF88A97B2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4022725" cy="2423002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/>
              <a:t> creates a new process by copying the entire address space</a:t>
            </a:r>
            <a:br>
              <a:rPr lang="en-US" dirty="0"/>
            </a:br>
            <a:r>
              <a:rPr lang="en-US" dirty="0"/>
              <a:t>of the parent process</a:t>
            </a:r>
          </a:p>
          <a:p>
            <a:pPr lvl="1"/>
            <a:r>
              <a:rPr lang="en-US" dirty="0"/>
              <a:t>That sounds slow</a:t>
            </a:r>
          </a:p>
          <a:p>
            <a:pPr lvl="1"/>
            <a:r>
              <a:rPr lang="en-US" dirty="0"/>
              <a:t>It </a:t>
            </a:r>
            <a:r>
              <a:rPr lang="en-US" i="1" dirty="0"/>
              <a:t>is</a:t>
            </a:r>
            <a:r>
              <a:rPr lang="en-US" dirty="0"/>
              <a:t> slow</a:t>
            </a:r>
          </a:p>
        </p:txBody>
      </p:sp>
      <p:sp>
        <p:nvSpPr>
          <p:cNvPr id="4" name="Rectangle 379">
            <a:extLst>
              <a:ext uri="{FF2B5EF4-FFF2-40B4-BE49-F238E27FC236}">
                <a16:creationId xmlns:a16="http://schemas.microsoft.com/office/drawing/2014/main" id="{AE901041-FE8E-43A3-82DE-AC8E7FE4B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733" y="2422519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5" name="Text Box 380">
            <a:extLst>
              <a:ext uri="{FF2B5EF4-FFF2-40B4-BE49-F238E27FC236}">
                <a16:creationId xmlns:a16="http://schemas.microsoft.com/office/drawing/2014/main" id="{0169E0C8-E85D-4FED-A26F-80B3993D7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2483" y="2460917"/>
            <a:ext cx="12715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Swap space</a:t>
            </a:r>
          </a:p>
        </p:txBody>
      </p:sp>
      <p:sp>
        <p:nvSpPr>
          <p:cNvPr id="6" name="Rectangle 382">
            <a:extLst>
              <a:ext uri="{FF2B5EF4-FFF2-40B4-BE49-F238E27FC236}">
                <a16:creationId xmlns:a16="http://schemas.microsoft.com/office/drawing/2014/main" id="{46A4D2CA-A619-4230-A9DA-DA1848DD1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632" y="2066289"/>
            <a:ext cx="285750" cy="1543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7" name="Text Box 383">
            <a:extLst>
              <a:ext uri="{FF2B5EF4-FFF2-40B4-BE49-F238E27FC236}">
                <a16:creationId xmlns:a16="http://schemas.microsoft.com/office/drawing/2014/main" id="{E3CFB023-3DEC-4260-880F-446F3FC50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919" y="1391382"/>
            <a:ext cx="95571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Physical</a:t>
            </a:r>
          </a:p>
          <a:p>
            <a:pPr algn="ctr"/>
            <a:r>
              <a:rPr lang="en-US" sz="1800" dirty="0"/>
              <a:t>memory</a:t>
            </a:r>
          </a:p>
        </p:txBody>
      </p:sp>
      <p:sp>
        <p:nvSpPr>
          <p:cNvPr id="8" name="Rectangle 385">
            <a:extLst>
              <a:ext uri="{FF2B5EF4-FFF2-40B4-BE49-F238E27FC236}">
                <a16:creationId xmlns:a16="http://schemas.microsoft.com/office/drawing/2014/main" id="{3FFF3EC2-18C2-4754-9A19-7E9F125E8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32" y="2066289"/>
            <a:ext cx="28575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Rectangle 388">
            <a:extLst>
              <a:ext uri="{FF2B5EF4-FFF2-40B4-BE49-F238E27FC236}">
                <a16:creationId xmlns:a16="http://schemas.microsoft.com/office/drawing/2014/main" id="{EA5C6F14-889F-4C16-B3D6-E6FB67EA7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632" y="2180589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Rectangle 389">
            <a:extLst>
              <a:ext uri="{FF2B5EF4-FFF2-40B4-BE49-F238E27FC236}">
                <a16:creationId xmlns:a16="http://schemas.microsoft.com/office/drawing/2014/main" id="{C007B3D8-C2A7-4671-9EDB-77BB6B0E6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32" y="2523489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Line 391">
            <a:extLst>
              <a:ext uri="{FF2B5EF4-FFF2-40B4-BE49-F238E27FC236}">
                <a16:creationId xmlns:a16="http://schemas.microsoft.com/office/drawing/2014/main" id="{1DE9A49E-6247-4210-925F-03321B9F65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2187569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Line 392">
            <a:extLst>
              <a:ext uri="{FF2B5EF4-FFF2-40B4-BE49-F238E27FC236}">
                <a16:creationId xmlns:a16="http://schemas.microsoft.com/office/drawing/2014/main" id="{DC636C4A-1C44-4CBE-A1BF-05DDF45ECA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2587619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3" name="Line 396">
            <a:extLst>
              <a:ext uri="{FF2B5EF4-FFF2-40B4-BE49-F238E27FC236}">
                <a16:creationId xmlns:a16="http://schemas.microsoft.com/office/drawing/2014/main" id="{22F13D8F-0E98-411F-9A4B-B56EF2BCE0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2180589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4" name="Line 397">
            <a:extLst>
              <a:ext uri="{FF2B5EF4-FFF2-40B4-BE49-F238E27FC236}">
                <a16:creationId xmlns:a16="http://schemas.microsoft.com/office/drawing/2014/main" id="{E8F23E01-3FA8-4264-9B76-7C0D84669A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2580639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5" name="Text Box 400">
            <a:extLst>
              <a:ext uri="{FF2B5EF4-FFF2-40B4-BE49-F238E27FC236}">
                <a16:creationId xmlns:a16="http://schemas.microsoft.com/office/drawing/2014/main" id="{DA25FEB8-CF48-4092-851D-F30458F6B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391383"/>
            <a:ext cx="154401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Parent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6" name="Rectangle 379">
            <a:extLst>
              <a:ext uri="{FF2B5EF4-FFF2-40B4-BE49-F238E27FC236}">
                <a16:creationId xmlns:a16="http://schemas.microsoft.com/office/drawing/2014/main" id="{5ECAD8C9-F47C-470E-9E3C-B19E57530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733" y="3284057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7" name="Rectangle 388">
            <a:extLst>
              <a:ext uri="{FF2B5EF4-FFF2-40B4-BE49-F238E27FC236}">
                <a16:creationId xmlns:a16="http://schemas.microsoft.com/office/drawing/2014/main" id="{AA6A388B-8B5D-45BE-8970-A3A0BDA68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632" y="3042127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Rectangle 389">
            <a:extLst>
              <a:ext uri="{FF2B5EF4-FFF2-40B4-BE49-F238E27FC236}">
                <a16:creationId xmlns:a16="http://schemas.microsoft.com/office/drawing/2014/main" id="{984B33F5-2062-43F3-8B13-2DC62C3AC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32" y="3385027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391">
            <a:extLst>
              <a:ext uri="{FF2B5EF4-FFF2-40B4-BE49-F238E27FC236}">
                <a16:creationId xmlns:a16="http://schemas.microsoft.com/office/drawing/2014/main" id="{F3FAD98D-1468-47B1-A4BD-54D191593E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3049107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Line 392">
            <a:extLst>
              <a:ext uri="{FF2B5EF4-FFF2-40B4-BE49-F238E27FC236}">
                <a16:creationId xmlns:a16="http://schemas.microsoft.com/office/drawing/2014/main" id="{D7AF0BC6-A807-41D9-9837-F15AA105B3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3449157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Line 396">
            <a:extLst>
              <a:ext uri="{FF2B5EF4-FFF2-40B4-BE49-F238E27FC236}">
                <a16:creationId xmlns:a16="http://schemas.microsoft.com/office/drawing/2014/main" id="{F621AD80-2F72-42B0-987A-EBBD187A15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3042127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2" name="Line 397">
            <a:extLst>
              <a:ext uri="{FF2B5EF4-FFF2-40B4-BE49-F238E27FC236}">
                <a16:creationId xmlns:a16="http://schemas.microsoft.com/office/drawing/2014/main" id="{E131BBBC-E33D-4480-9A6A-9EC754F15A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3442177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3" name="Text Box 380">
            <a:extLst>
              <a:ext uri="{FF2B5EF4-FFF2-40B4-BE49-F238E27FC236}">
                <a16:creationId xmlns:a16="http://schemas.microsoft.com/office/drawing/2014/main" id="{C942CD44-598F-4519-8520-A45013E8A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4294" y="3299416"/>
            <a:ext cx="1228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File on disk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C3D6485C-A4E9-479A-AF58-0BE0DF107EFA}"/>
              </a:ext>
            </a:extLst>
          </p:cNvPr>
          <p:cNvSpPr txBox="1">
            <a:spLocks/>
          </p:cNvSpPr>
          <p:nvPr/>
        </p:nvSpPr>
        <p:spPr bwMode="auto">
          <a:xfrm>
            <a:off x="357018" y="4902266"/>
            <a:ext cx="4022725" cy="1561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/>
              <a:t>Clever trick:</a:t>
            </a:r>
          </a:p>
          <a:p>
            <a:pPr lvl="1"/>
            <a:r>
              <a:rPr lang="en-US" b="0" kern="0"/>
              <a:t>Just duplicate the page tables</a:t>
            </a:r>
          </a:p>
          <a:p>
            <a:pPr lvl="1"/>
            <a:r>
              <a:rPr lang="en-US" b="0" kern="0"/>
              <a:t>Mark everything read only</a:t>
            </a:r>
          </a:p>
          <a:p>
            <a:pPr lvl="1"/>
            <a:r>
              <a:rPr lang="en-US" b="0" kern="0"/>
              <a:t>Copy only on write faults </a:t>
            </a:r>
            <a:endParaRPr lang="en-US" b="0" kern="0" dirty="0"/>
          </a:p>
        </p:txBody>
      </p:sp>
    </p:spTree>
    <p:extLst>
      <p:ext uri="{BB962C8B-B14F-4D97-AF65-F5344CB8AC3E}">
        <p14:creationId xmlns:p14="http://schemas.microsoft.com/office/powerpoint/2010/main" val="994032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 396">
            <a:extLst>
              <a:ext uri="{FF2B5EF4-FFF2-40B4-BE49-F238E27FC236}">
                <a16:creationId xmlns:a16="http://schemas.microsoft.com/office/drawing/2014/main" id="{C862F3E9-A193-4DC9-B05F-598A6A732E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9362" y="2202110"/>
            <a:ext cx="2495867" cy="32137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7" name="Line 397">
            <a:extLst>
              <a:ext uri="{FF2B5EF4-FFF2-40B4-BE49-F238E27FC236}">
                <a16:creationId xmlns:a16="http://schemas.microsoft.com/office/drawing/2014/main" id="{2775C441-4CB0-4661-AF29-7EE8A28DBF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9363" y="2587618"/>
            <a:ext cx="2562458" cy="33591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0" name="Line 396">
            <a:extLst>
              <a:ext uri="{FF2B5EF4-FFF2-40B4-BE49-F238E27FC236}">
                <a16:creationId xmlns:a16="http://schemas.microsoft.com/office/drawing/2014/main" id="{8EC444D1-D77E-4203-B5B2-24EFA5D6DA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9362" y="3035147"/>
            <a:ext cx="2554269" cy="34987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1" name="Line 397">
            <a:extLst>
              <a:ext uri="{FF2B5EF4-FFF2-40B4-BE49-F238E27FC236}">
                <a16:creationId xmlns:a16="http://schemas.microsoft.com/office/drawing/2014/main" id="{41336150-CB31-4CD6-A33D-901B9388F9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9362" y="3442176"/>
            <a:ext cx="2554269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7EC5C0-EABB-4390-8AC3-506E233F7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Copy-on-write sharing</a:t>
            </a:r>
          </a:p>
        </p:txBody>
      </p:sp>
      <p:sp>
        <p:nvSpPr>
          <p:cNvPr id="4" name="Rectangle 379">
            <a:extLst>
              <a:ext uri="{FF2B5EF4-FFF2-40B4-BE49-F238E27FC236}">
                <a16:creationId xmlns:a16="http://schemas.microsoft.com/office/drawing/2014/main" id="{AE901041-FE8E-43A3-82DE-AC8E7FE4B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733" y="2422519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5" name="Text Box 380">
            <a:extLst>
              <a:ext uri="{FF2B5EF4-FFF2-40B4-BE49-F238E27FC236}">
                <a16:creationId xmlns:a16="http://schemas.microsoft.com/office/drawing/2014/main" id="{0169E0C8-E85D-4FED-A26F-80B3993D7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2483" y="2460917"/>
            <a:ext cx="12715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Swap space</a:t>
            </a:r>
          </a:p>
        </p:txBody>
      </p:sp>
      <p:sp>
        <p:nvSpPr>
          <p:cNvPr id="6" name="Rectangle 382">
            <a:extLst>
              <a:ext uri="{FF2B5EF4-FFF2-40B4-BE49-F238E27FC236}">
                <a16:creationId xmlns:a16="http://schemas.microsoft.com/office/drawing/2014/main" id="{46A4D2CA-A619-4230-A9DA-DA1848DD1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632" y="2066289"/>
            <a:ext cx="285750" cy="1543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7" name="Text Box 383">
            <a:extLst>
              <a:ext uri="{FF2B5EF4-FFF2-40B4-BE49-F238E27FC236}">
                <a16:creationId xmlns:a16="http://schemas.microsoft.com/office/drawing/2014/main" id="{E3CFB023-3DEC-4260-880F-446F3FC50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919" y="1391382"/>
            <a:ext cx="95571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Physical</a:t>
            </a:r>
          </a:p>
          <a:p>
            <a:pPr algn="ctr"/>
            <a:r>
              <a:rPr lang="en-US" sz="1800" dirty="0"/>
              <a:t>memory</a:t>
            </a:r>
          </a:p>
        </p:txBody>
      </p:sp>
      <p:sp>
        <p:nvSpPr>
          <p:cNvPr id="8" name="Rectangle 385">
            <a:extLst>
              <a:ext uri="{FF2B5EF4-FFF2-40B4-BE49-F238E27FC236}">
                <a16:creationId xmlns:a16="http://schemas.microsoft.com/office/drawing/2014/main" id="{3FFF3EC2-18C2-4754-9A19-7E9F125E8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32" y="2066289"/>
            <a:ext cx="285750" cy="251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Rectangle 388">
            <a:extLst>
              <a:ext uri="{FF2B5EF4-FFF2-40B4-BE49-F238E27FC236}">
                <a16:creationId xmlns:a16="http://schemas.microsoft.com/office/drawing/2014/main" id="{EA5C6F14-889F-4C16-B3D6-E6FB67EA7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632" y="2180589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Rectangle 389">
            <a:extLst>
              <a:ext uri="{FF2B5EF4-FFF2-40B4-BE49-F238E27FC236}">
                <a16:creationId xmlns:a16="http://schemas.microsoft.com/office/drawing/2014/main" id="{C007B3D8-C2A7-4671-9EDB-77BB6B0E6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32" y="2523489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Line 391">
            <a:extLst>
              <a:ext uri="{FF2B5EF4-FFF2-40B4-BE49-F238E27FC236}">
                <a16:creationId xmlns:a16="http://schemas.microsoft.com/office/drawing/2014/main" id="{1DE9A49E-6247-4210-925F-03321B9F65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2187569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Line 392">
            <a:extLst>
              <a:ext uri="{FF2B5EF4-FFF2-40B4-BE49-F238E27FC236}">
                <a16:creationId xmlns:a16="http://schemas.microsoft.com/office/drawing/2014/main" id="{DC636C4A-1C44-4CBE-A1BF-05DDF45ECA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2587619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3" name="Line 396">
            <a:extLst>
              <a:ext uri="{FF2B5EF4-FFF2-40B4-BE49-F238E27FC236}">
                <a16:creationId xmlns:a16="http://schemas.microsoft.com/office/drawing/2014/main" id="{22F13D8F-0E98-411F-9A4B-B56EF2BCE0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2180589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4" name="Line 397">
            <a:extLst>
              <a:ext uri="{FF2B5EF4-FFF2-40B4-BE49-F238E27FC236}">
                <a16:creationId xmlns:a16="http://schemas.microsoft.com/office/drawing/2014/main" id="{E8F23E01-3FA8-4264-9B76-7C0D84669A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2580639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5" name="Text Box 400">
            <a:extLst>
              <a:ext uri="{FF2B5EF4-FFF2-40B4-BE49-F238E27FC236}">
                <a16:creationId xmlns:a16="http://schemas.microsoft.com/office/drawing/2014/main" id="{DA25FEB8-CF48-4092-851D-F30458F6B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391383"/>
            <a:ext cx="154401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Parent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6" name="Rectangle 379">
            <a:extLst>
              <a:ext uri="{FF2B5EF4-FFF2-40B4-BE49-F238E27FC236}">
                <a16:creationId xmlns:a16="http://schemas.microsoft.com/office/drawing/2014/main" id="{5ECAD8C9-F47C-470E-9E3C-B19E57530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733" y="3284057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7" name="Rectangle 388">
            <a:extLst>
              <a:ext uri="{FF2B5EF4-FFF2-40B4-BE49-F238E27FC236}">
                <a16:creationId xmlns:a16="http://schemas.microsoft.com/office/drawing/2014/main" id="{AA6A388B-8B5D-45BE-8970-A3A0BDA68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632" y="3042127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Rectangle 389">
            <a:extLst>
              <a:ext uri="{FF2B5EF4-FFF2-40B4-BE49-F238E27FC236}">
                <a16:creationId xmlns:a16="http://schemas.microsoft.com/office/drawing/2014/main" id="{984B33F5-2062-43F3-8B13-2DC62C3AC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32" y="3385027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391">
            <a:extLst>
              <a:ext uri="{FF2B5EF4-FFF2-40B4-BE49-F238E27FC236}">
                <a16:creationId xmlns:a16="http://schemas.microsoft.com/office/drawing/2014/main" id="{F3FAD98D-1468-47B1-A4BD-54D191593E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3049107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Line 392">
            <a:extLst>
              <a:ext uri="{FF2B5EF4-FFF2-40B4-BE49-F238E27FC236}">
                <a16:creationId xmlns:a16="http://schemas.microsoft.com/office/drawing/2014/main" id="{D7AF0BC6-A807-41D9-9837-F15AA105B3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3449157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Line 396">
            <a:extLst>
              <a:ext uri="{FF2B5EF4-FFF2-40B4-BE49-F238E27FC236}">
                <a16:creationId xmlns:a16="http://schemas.microsoft.com/office/drawing/2014/main" id="{F621AD80-2F72-42B0-987A-EBBD187A15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3042127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2" name="Line 397">
            <a:extLst>
              <a:ext uri="{FF2B5EF4-FFF2-40B4-BE49-F238E27FC236}">
                <a16:creationId xmlns:a16="http://schemas.microsoft.com/office/drawing/2014/main" id="{E131BBBC-E33D-4480-9A6A-9EC754F15A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3442177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3" name="Text Box 380">
            <a:extLst>
              <a:ext uri="{FF2B5EF4-FFF2-40B4-BE49-F238E27FC236}">
                <a16:creationId xmlns:a16="http://schemas.microsoft.com/office/drawing/2014/main" id="{C942CD44-598F-4519-8520-A45013E8A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4294" y="3299416"/>
            <a:ext cx="1228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File on disk</a:t>
            </a:r>
          </a:p>
        </p:txBody>
      </p:sp>
      <p:sp>
        <p:nvSpPr>
          <p:cNvPr id="24" name="Rectangle 385">
            <a:extLst>
              <a:ext uri="{FF2B5EF4-FFF2-40B4-BE49-F238E27FC236}">
                <a16:creationId xmlns:a16="http://schemas.microsoft.com/office/drawing/2014/main" id="{45BE6C48-8C34-46D0-9D3A-2A270BE98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613" y="2066288"/>
            <a:ext cx="28575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389">
            <a:extLst>
              <a:ext uri="{FF2B5EF4-FFF2-40B4-BE49-F238E27FC236}">
                <a16:creationId xmlns:a16="http://schemas.microsoft.com/office/drawing/2014/main" id="{5A8AD4FB-D7D3-4EE9-AE9D-DB3EBFC89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613" y="2523488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8" name="Text Box 400">
            <a:extLst>
              <a:ext uri="{FF2B5EF4-FFF2-40B4-BE49-F238E27FC236}">
                <a16:creationId xmlns:a16="http://schemas.microsoft.com/office/drawing/2014/main" id="{C2B3AF57-41F4-4686-A013-BCE2DED26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4481" y="1391382"/>
            <a:ext cx="154401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Child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9" name="Rectangle 389">
            <a:extLst>
              <a:ext uri="{FF2B5EF4-FFF2-40B4-BE49-F238E27FC236}">
                <a16:creationId xmlns:a16="http://schemas.microsoft.com/office/drawing/2014/main" id="{7AFC67FF-BF55-44BE-9258-A14B74B0B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613" y="3385026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3949D4E3-5958-44F7-AFC0-EB9FFA63C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18" y="4902266"/>
            <a:ext cx="4022725" cy="1561464"/>
          </a:xfrm>
        </p:spPr>
        <p:txBody>
          <a:bodyPr/>
          <a:lstStyle/>
          <a:p>
            <a:r>
              <a:rPr lang="en-US" dirty="0"/>
              <a:t>Clever trick:</a:t>
            </a:r>
          </a:p>
          <a:p>
            <a:pPr lvl="1"/>
            <a:r>
              <a:rPr lang="en-US" dirty="0"/>
              <a:t>Just duplicate the page tables</a:t>
            </a:r>
          </a:p>
          <a:p>
            <a:pPr lvl="1"/>
            <a:r>
              <a:rPr lang="en-US" dirty="0"/>
              <a:t>Mark everything read only</a:t>
            </a:r>
          </a:p>
          <a:p>
            <a:pPr lvl="1"/>
            <a:r>
              <a:rPr lang="en-US" dirty="0"/>
              <a:t>Copy only on write faults </a:t>
            </a:r>
          </a:p>
        </p:txBody>
      </p:sp>
    </p:spTree>
    <p:extLst>
      <p:ext uri="{BB962C8B-B14F-4D97-AF65-F5344CB8AC3E}">
        <p14:creationId xmlns:p14="http://schemas.microsoft.com/office/powerpoint/2010/main" val="19817563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Line 396">
            <a:extLst>
              <a:ext uri="{FF2B5EF4-FFF2-40B4-BE49-F238E27FC236}">
                <a16:creationId xmlns:a16="http://schemas.microsoft.com/office/drawing/2014/main" id="{96DE86F3-C4B2-4739-9325-B4A5F58812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9362" y="2797697"/>
            <a:ext cx="2554270" cy="2487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7" name="Line 396">
            <a:extLst>
              <a:ext uri="{FF2B5EF4-FFF2-40B4-BE49-F238E27FC236}">
                <a16:creationId xmlns:a16="http://schemas.microsoft.com/office/drawing/2014/main" id="{FA192838-9007-4820-BCA0-7E4CD0AD77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4560" y="2914806"/>
            <a:ext cx="2554270" cy="2487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6" name="Line 396">
            <a:extLst>
              <a:ext uri="{FF2B5EF4-FFF2-40B4-BE49-F238E27FC236}">
                <a16:creationId xmlns:a16="http://schemas.microsoft.com/office/drawing/2014/main" id="{C862F3E9-A193-4DC9-B05F-598A6A732E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9362" y="2202110"/>
            <a:ext cx="2495867" cy="32137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7" name="Line 397">
            <a:extLst>
              <a:ext uri="{FF2B5EF4-FFF2-40B4-BE49-F238E27FC236}">
                <a16:creationId xmlns:a16="http://schemas.microsoft.com/office/drawing/2014/main" id="{2775C441-4CB0-4661-AF29-7EE8A28DBF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7552" y="2498404"/>
            <a:ext cx="2562458" cy="33591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0" name="Line 396">
            <a:extLst>
              <a:ext uri="{FF2B5EF4-FFF2-40B4-BE49-F238E27FC236}">
                <a16:creationId xmlns:a16="http://schemas.microsoft.com/office/drawing/2014/main" id="{8EC444D1-D77E-4203-B5B2-24EFA5D6DA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9362" y="3035147"/>
            <a:ext cx="2554269" cy="34987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1" name="Line 397">
            <a:extLst>
              <a:ext uri="{FF2B5EF4-FFF2-40B4-BE49-F238E27FC236}">
                <a16:creationId xmlns:a16="http://schemas.microsoft.com/office/drawing/2014/main" id="{41336150-CB31-4CD6-A33D-901B9388F9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9362" y="3442176"/>
            <a:ext cx="2554269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7EC5C0-EABB-4390-8AC3-506E233F7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Copy-on-write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02D8C-75BC-4741-8016-FF88A97B2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18" y="4902266"/>
            <a:ext cx="4022725" cy="1561464"/>
          </a:xfrm>
        </p:spPr>
        <p:txBody>
          <a:bodyPr/>
          <a:lstStyle/>
          <a:p>
            <a:r>
              <a:rPr lang="en-US" dirty="0"/>
              <a:t>Clever trick:</a:t>
            </a:r>
          </a:p>
          <a:p>
            <a:pPr lvl="1"/>
            <a:r>
              <a:rPr lang="en-US" dirty="0"/>
              <a:t>Just duplicate the page tables</a:t>
            </a:r>
          </a:p>
          <a:p>
            <a:pPr lvl="1"/>
            <a:r>
              <a:rPr lang="en-US" dirty="0"/>
              <a:t>Mark everything read only</a:t>
            </a:r>
          </a:p>
          <a:p>
            <a:pPr lvl="1"/>
            <a:r>
              <a:rPr lang="en-US" dirty="0"/>
              <a:t>Copy only on write faults </a:t>
            </a:r>
          </a:p>
        </p:txBody>
      </p:sp>
      <p:sp>
        <p:nvSpPr>
          <p:cNvPr id="4" name="Rectangle 379">
            <a:extLst>
              <a:ext uri="{FF2B5EF4-FFF2-40B4-BE49-F238E27FC236}">
                <a16:creationId xmlns:a16="http://schemas.microsoft.com/office/drawing/2014/main" id="{AE901041-FE8E-43A3-82DE-AC8E7FE4B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733" y="2422519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5" name="Text Box 380">
            <a:extLst>
              <a:ext uri="{FF2B5EF4-FFF2-40B4-BE49-F238E27FC236}">
                <a16:creationId xmlns:a16="http://schemas.microsoft.com/office/drawing/2014/main" id="{0169E0C8-E85D-4FED-A26F-80B3993D7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2483" y="2460917"/>
            <a:ext cx="127150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Swap space</a:t>
            </a:r>
          </a:p>
        </p:txBody>
      </p:sp>
      <p:sp>
        <p:nvSpPr>
          <p:cNvPr id="6" name="Rectangle 382">
            <a:extLst>
              <a:ext uri="{FF2B5EF4-FFF2-40B4-BE49-F238E27FC236}">
                <a16:creationId xmlns:a16="http://schemas.microsoft.com/office/drawing/2014/main" id="{46A4D2CA-A619-4230-A9DA-DA1848DD1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632" y="2066289"/>
            <a:ext cx="285750" cy="1543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7" name="Text Box 383">
            <a:extLst>
              <a:ext uri="{FF2B5EF4-FFF2-40B4-BE49-F238E27FC236}">
                <a16:creationId xmlns:a16="http://schemas.microsoft.com/office/drawing/2014/main" id="{E3CFB023-3DEC-4260-880F-446F3FC50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919" y="1391382"/>
            <a:ext cx="95571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Physical</a:t>
            </a:r>
          </a:p>
          <a:p>
            <a:pPr algn="ctr"/>
            <a:r>
              <a:rPr lang="en-US" sz="1800" dirty="0"/>
              <a:t>memory</a:t>
            </a:r>
          </a:p>
        </p:txBody>
      </p:sp>
      <p:sp>
        <p:nvSpPr>
          <p:cNvPr id="8" name="Rectangle 385">
            <a:extLst>
              <a:ext uri="{FF2B5EF4-FFF2-40B4-BE49-F238E27FC236}">
                <a16:creationId xmlns:a16="http://schemas.microsoft.com/office/drawing/2014/main" id="{3FFF3EC2-18C2-4754-9A19-7E9F125E8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32" y="2066289"/>
            <a:ext cx="285750" cy="2514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Rectangle 388">
            <a:extLst>
              <a:ext uri="{FF2B5EF4-FFF2-40B4-BE49-F238E27FC236}">
                <a16:creationId xmlns:a16="http://schemas.microsoft.com/office/drawing/2014/main" id="{EA5C6F14-889F-4C16-B3D6-E6FB67EA7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632" y="2180589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Rectangle 389">
            <a:extLst>
              <a:ext uri="{FF2B5EF4-FFF2-40B4-BE49-F238E27FC236}">
                <a16:creationId xmlns:a16="http://schemas.microsoft.com/office/drawing/2014/main" id="{C007B3D8-C2A7-4671-9EDB-77BB6B0E6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32" y="2523489"/>
            <a:ext cx="285750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Line 391">
            <a:extLst>
              <a:ext uri="{FF2B5EF4-FFF2-40B4-BE49-F238E27FC236}">
                <a16:creationId xmlns:a16="http://schemas.microsoft.com/office/drawing/2014/main" id="{1DE9A49E-6247-4210-925F-03321B9F65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2187569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Line 392">
            <a:extLst>
              <a:ext uri="{FF2B5EF4-FFF2-40B4-BE49-F238E27FC236}">
                <a16:creationId xmlns:a16="http://schemas.microsoft.com/office/drawing/2014/main" id="{DC636C4A-1C44-4CBE-A1BF-05DDF45ECA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2587619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3" name="Line 396">
            <a:extLst>
              <a:ext uri="{FF2B5EF4-FFF2-40B4-BE49-F238E27FC236}">
                <a16:creationId xmlns:a16="http://schemas.microsoft.com/office/drawing/2014/main" id="{22F13D8F-0E98-411F-9A4B-B56EF2BCE0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2180589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4" name="Line 397">
            <a:extLst>
              <a:ext uri="{FF2B5EF4-FFF2-40B4-BE49-F238E27FC236}">
                <a16:creationId xmlns:a16="http://schemas.microsoft.com/office/drawing/2014/main" id="{E8F23E01-3FA8-4264-9B76-7C0D84669A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2580639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5" name="Text Box 400">
            <a:extLst>
              <a:ext uri="{FF2B5EF4-FFF2-40B4-BE49-F238E27FC236}">
                <a16:creationId xmlns:a16="http://schemas.microsoft.com/office/drawing/2014/main" id="{DA25FEB8-CF48-4092-851D-F30458F6B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391383"/>
            <a:ext cx="154401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Parent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16" name="Rectangle 379">
            <a:extLst>
              <a:ext uri="{FF2B5EF4-FFF2-40B4-BE49-F238E27FC236}">
                <a16:creationId xmlns:a16="http://schemas.microsoft.com/office/drawing/2014/main" id="{5ECAD8C9-F47C-470E-9E3C-B19E57530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733" y="3284057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7" name="Rectangle 388">
            <a:extLst>
              <a:ext uri="{FF2B5EF4-FFF2-40B4-BE49-F238E27FC236}">
                <a16:creationId xmlns:a16="http://schemas.microsoft.com/office/drawing/2014/main" id="{AA6A388B-8B5D-45BE-8970-A3A0BDA68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3632" y="3042127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Rectangle 389">
            <a:extLst>
              <a:ext uri="{FF2B5EF4-FFF2-40B4-BE49-F238E27FC236}">
                <a16:creationId xmlns:a16="http://schemas.microsoft.com/office/drawing/2014/main" id="{984B33F5-2062-43F3-8B13-2DC62C3AC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332" y="3385027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391">
            <a:extLst>
              <a:ext uri="{FF2B5EF4-FFF2-40B4-BE49-F238E27FC236}">
                <a16:creationId xmlns:a16="http://schemas.microsoft.com/office/drawing/2014/main" id="{F3FAD98D-1468-47B1-A4BD-54D191593E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3049107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Line 392">
            <a:extLst>
              <a:ext uri="{FF2B5EF4-FFF2-40B4-BE49-F238E27FC236}">
                <a16:creationId xmlns:a16="http://schemas.microsoft.com/office/drawing/2014/main" id="{D7AF0BC6-A807-41D9-9837-F15AA105B3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3449157"/>
            <a:ext cx="919162" cy="234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Line 396">
            <a:extLst>
              <a:ext uri="{FF2B5EF4-FFF2-40B4-BE49-F238E27FC236}">
                <a16:creationId xmlns:a16="http://schemas.microsoft.com/office/drawing/2014/main" id="{F621AD80-2F72-42B0-987A-EBBD187A15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3042127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2" name="Line 397">
            <a:extLst>
              <a:ext uri="{FF2B5EF4-FFF2-40B4-BE49-F238E27FC236}">
                <a16:creationId xmlns:a16="http://schemas.microsoft.com/office/drawing/2014/main" id="{E131BBBC-E33D-4480-9A6A-9EC754F15A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2082" y="3442177"/>
            <a:ext cx="971550" cy="3429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3" name="Text Box 380">
            <a:extLst>
              <a:ext uri="{FF2B5EF4-FFF2-40B4-BE49-F238E27FC236}">
                <a16:creationId xmlns:a16="http://schemas.microsoft.com/office/drawing/2014/main" id="{C942CD44-598F-4519-8520-A45013E8A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4294" y="3299416"/>
            <a:ext cx="122822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File on disk</a:t>
            </a:r>
          </a:p>
        </p:txBody>
      </p:sp>
      <p:sp>
        <p:nvSpPr>
          <p:cNvPr id="24" name="Rectangle 385">
            <a:extLst>
              <a:ext uri="{FF2B5EF4-FFF2-40B4-BE49-F238E27FC236}">
                <a16:creationId xmlns:a16="http://schemas.microsoft.com/office/drawing/2014/main" id="{45BE6C48-8C34-46D0-9D3A-2A270BE98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613" y="2066288"/>
            <a:ext cx="28575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389">
            <a:extLst>
              <a:ext uri="{FF2B5EF4-FFF2-40B4-BE49-F238E27FC236}">
                <a16:creationId xmlns:a16="http://schemas.microsoft.com/office/drawing/2014/main" id="{5A8AD4FB-D7D3-4EE9-AE9D-DB3EBFC89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613" y="2523488"/>
            <a:ext cx="285750" cy="30676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8" name="Text Box 400">
            <a:extLst>
              <a:ext uri="{FF2B5EF4-FFF2-40B4-BE49-F238E27FC236}">
                <a16:creationId xmlns:a16="http://schemas.microsoft.com/office/drawing/2014/main" id="{C2B3AF57-41F4-4686-A013-BCE2DED26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4481" y="1391382"/>
            <a:ext cx="1544013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/>
              <a:t>Child</a:t>
            </a:r>
          </a:p>
          <a:p>
            <a:pPr algn="ctr"/>
            <a:r>
              <a:rPr lang="en-US" sz="1800" dirty="0"/>
              <a:t>virtual memory</a:t>
            </a:r>
          </a:p>
        </p:txBody>
      </p:sp>
      <p:sp>
        <p:nvSpPr>
          <p:cNvPr id="29" name="Rectangle 389">
            <a:extLst>
              <a:ext uri="{FF2B5EF4-FFF2-40B4-BE49-F238E27FC236}">
                <a16:creationId xmlns:a16="http://schemas.microsoft.com/office/drawing/2014/main" id="{7AFC67FF-BF55-44BE-9258-A14B74B0B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613" y="3385026"/>
            <a:ext cx="285750" cy="40005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C7C72E0-7949-4226-B9F3-21684FE7122E}"/>
              </a:ext>
            </a:extLst>
          </p:cNvPr>
          <p:cNvSpPr/>
          <p:nvPr/>
        </p:nvSpPr>
        <p:spPr bwMode="auto">
          <a:xfrm>
            <a:off x="3313613" y="2830249"/>
            <a:ext cx="285749" cy="9328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73CD232-E4CC-435B-9D65-C7D69DC069A9}"/>
              </a:ext>
            </a:extLst>
          </p:cNvPr>
          <p:cNvSpPr/>
          <p:nvPr/>
        </p:nvSpPr>
        <p:spPr bwMode="auto">
          <a:xfrm>
            <a:off x="6157727" y="2807177"/>
            <a:ext cx="281655" cy="8381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AC9B03F-36D1-4EAE-A1BC-A6D82DCB9071}"/>
              </a:ext>
            </a:extLst>
          </p:cNvPr>
          <p:cNvSpPr/>
          <p:nvPr/>
        </p:nvSpPr>
        <p:spPr bwMode="auto">
          <a:xfrm>
            <a:off x="7366733" y="2828136"/>
            <a:ext cx="281655" cy="8381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5" name="Callout: Bent Line 34">
            <a:extLst>
              <a:ext uri="{FF2B5EF4-FFF2-40B4-BE49-F238E27FC236}">
                <a16:creationId xmlns:a16="http://schemas.microsoft.com/office/drawing/2014/main" id="{9F739299-164E-41D7-BED7-03EF6422FE0F}"/>
              </a:ext>
            </a:extLst>
          </p:cNvPr>
          <p:cNvSpPr/>
          <p:nvPr/>
        </p:nvSpPr>
        <p:spPr bwMode="auto">
          <a:xfrm flipH="1">
            <a:off x="1142997" y="2523487"/>
            <a:ext cx="1066801" cy="79344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3425"/>
              <a:gd name="adj6" fmla="val -99470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Child wrote to this page</a:t>
            </a:r>
          </a:p>
        </p:txBody>
      </p:sp>
      <p:sp>
        <p:nvSpPr>
          <p:cNvPr id="38" name="Line 392">
            <a:extLst>
              <a:ext uri="{FF2B5EF4-FFF2-40B4-BE49-F238E27FC236}">
                <a16:creationId xmlns:a16="http://schemas.microsoft.com/office/drawing/2014/main" id="{8F6C7F5E-E84D-4331-8997-5A599F08FF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2707" y="2792889"/>
            <a:ext cx="934025" cy="3736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39" name="Line 392">
            <a:extLst>
              <a:ext uri="{FF2B5EF4-FFF2-40B4-BE49-F238E27FC236}">
                <a16:creationId xmlns:a16="http://schemas.microsoft.com/office/drawing/2014/main" id="{0CA563C0-FC3E-4A32-82B7-1474288172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39382" y="2899365"/>
            <a:ext cx="934025" cy="2019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724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F693-279E-4CDA-8A6E-317DE02B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4EB7F-87BB-4E10-BA54-59CBBC49E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Multi-level page tables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Translation lookaside buffers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1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Concrete examples of virtual memory systems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“Simple memory system” from CSAPP 9.6.4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Intel Core i7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Activity 2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Nifty things virtual memory makes possible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Paging/swapping (disk as extra RAM)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Memory-mapped files (RAM as cache for disk)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Copy-on-write sharing</a:t>
            </a:r>
          </a:p>
          <a:p>
            <a:r>
              <a:rPr lang="en-US" dirty="0">
                <a:solidFill>
                  <a:srgbClr val="C00000"/>
                </a:solidFill>
              </a:rPr>
              <a:t>Activity 3</a:t>
            </a:r>
          </a:p>
        </p:txBody>
      </p:sp>
    </p:spTree>
    <p:extLst>
      <p:ext uri="{BB962C8B-B14F-4D97-AF65-F5344CB8AC3E}">
        <p14:creationId xmlns:p14="http://schemas.microsoft.com/office/powerpoint/2010/main" val="3230378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7E85C-C1B9-4A48-BD28-E6D5430B3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762" y="445070"/>
            <a:ext cx="8252838" cy="762000"/>
          </a:xfrm>
        </p:spPr>
        <p:txBody>
          <a:bodyPr/>
          <a:lstStyle/>
          <a:p>
            <a:r>
              <a:rPr lang="en-US" dirty="0"/>
              <a:t>The problem (with one-level page tables)</a:t>
            </a:r>
          </a:p>
        </p:txBody>
      </p:sp>
      <p:pic>
        <p:nvPicPr>
          <p:cNvPr id="27" name="Shape 73">
            <a:extLst>
              <a:ext uri="{FF2B5EF4-FFF2-40B4-BE49-F238E27FC236}">
                <a16:creationId xmlns:a16="http://schemas.microsoft.com/office/drawing/2014/main" id="{B6912384-62B4-476B-B801-E34811026FE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7762" y="1524000"/>
            <a:ext cx="2924708" cy="4521200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0F1F673-A05D-4455-8298-956A9B11DC80}"/>
                  </a:ext>
                </a:extLst>
              </p:cNvPr>
              <p:cNvSpPr txBox="1"/>
              <p:nvPr/>
            </p:nvSpPr>
            <p:spPr>
              <a:xfrm>
                <a:off x="1219200" y="3415268"/>
                <a:ext cx="91440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48</m:t>
                        </m:r>
                      </m:sup>
                    </m:sSup>
                  </m:oMath>
                </a14:m>
                <a:r>
                  <a:rPr lang="en-US" sz="1400" b="0" dirty="0">
                    <a:latin typeface="Calibri" pitchFamily="34" charset="0"/>
                  </a:rPr>
                  <a:t> byte address space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0F1F673-A05D-4455-8298-956A9B11D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3415268"/>
                <a:ext cx="914400" cy="738664"/>
              </a:xfrm>
              <a:prstGeom prst="rect">
                <a:avLst/>
              </a:prstGeom>
              <a:blipFill>
                <a:blip r:embed="rId3"/>
                <a:stretch>
                  <a:fillRect t="-826" b="-8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A98EEA4-8377-4EAF-BF72-72B4A9CFF2C5}"/>
              </a:ext>
            </a:extLst>
          </p:cNvPr>
          <p:cNvCxnSpPr>
            <a:stCxn id="28" idx="0"/>
          </p:cNvCxnSpPr>
          <p:nvPr/>
        </p:nvCxnSpPr>
        <p:spPr bwMode="auto">
          <a:xfrm flipV="1">
            <a:off x="1676400" y="1828800"/>
            <a:ext cx="0" cy="158646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2820142-28F9-4F59-BF6C-6FA2C9BE1363}"/>
              </a:ext>
            </a:extLst>
          </p:cNvPr>
          <p:cNvCxnSpPr>
            <a:stCxn id="28" idx="2"/>
          </p:cNvCxnSpPr>
          <p:nvPr/>
        </p:nvCxnSpPr>
        <p:spPr bwMode="auto">
          <a:xfrm>
            <a:off x="1676400" y="4153932"/>
            <a:ext cx="0" cy="133246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id="{16706858-3F2A-4AAF-8B88-D8EBF7D97D8B}"/>
              </a:ext>
            </a:extLst>
          </p:cNvPr>
          <p:cNvGrpSpPr/>
          <p:nvPr/>
        </p:nvGrpSpPr>
        <p:grpSpPr>
          <a:xfrm>
            <a:off x="3962373" y="2690806"/>
            <a:ext cx="1752599" cy="2187589"/>
            <a:chOff x="3962373" y="2690806"/>
            <a:chExt cx="1752599" cy="2187589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C39DC65-4DBC-4025-8C42-10FA7EC2C1A5}"/>
                </a:ext>
              </a:extLst>
            </p:cNvPr>
            <p:cNvSpPr/>
            <p:nvPr/>
          </p:nvSpPr>
          <p:spPr bwMode="auto">
            <a:xfrm>
              <a:off x="3962373" y="2690806"/>
              <a:ext cx="1752599" cy="76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39BA532-D0CF-449D-B0E4-9E2C70ED1076}"/>
                </a:ext>
              </a:extLst>
            </p:cNvPr>
            <p:cNvSpPr/>
            <p:nvPr/>
          </p:nvSpPr>
          <p:spPr bwMode="auto">
            <a:xfrm>
              <a:off x="3962373" y="277878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45C007C-A1ED-4CF4-B9C6-C6DD4EFEE9FD}"/>
                </a:ext>
              </a:extLst>
            </p:cNvPr>
            <p:cNvSpPr/>
            <p:nvPr/>
          </p:nvSpPr>
          <p:spPr bwMode="auto">
            <a:xfrm>
              <a:off x="3962373" y="286675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350AA66C-3191-4985-AF1F-EDA03A0BC063}"/>
                </a:ext>
              </a:extLst>
            </p:cNvPr>
            <p:cNvSpPr/>
            <p:nvPr/>
          </p:nvSpPr>
          <p:spPr bwMode="auto">
            <a:xfrm>
              <a:off x="3962373" y="295473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6F4B7D5-8173-4FA3-8049-B37B0EBD6E78}"/>
                </a:ext>
              </a:extLst>
            </p:cNvPr>
            <p:cNvSpPr/>
            <p:nvPr/>
          </p:nvSpPr>
          <p:spPr bwMode="auto">
            <a:xfrm>
              <a:off x="3962373" y="304270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FE7E709C-E422-4FB7-B231-8EC3B096A513}"/>
                </a:ext>
              </a:extLst>
            </p:cNvPr>
            <p:cNvSpPr/>
            <p:nvPr/>
          </p:nvSpPr>
          <p:spPr bwMode="auto">
            <a:xfrm>
              <a:off x="3962373" y="313068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D2992A56-54A2-478C-A446-B42CC6B33B7E}"/>
                </a:ext>
              </a:extLst>
            </p:cNvPr>
            <p:cNvSpPr/>
            <p:nvPr/>
          </p:nvSpPr>
          <p:spPr bwMode="auto">
            <a:xfrm>
              <a:off x="3962373" y="321865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F29A1CD-53E9-4FE8-984C-265C6CFB9A22}"/>
                </a:ext>
              </a:extLst>
            </p:cNvPr>
            <p:cNvSpPr/>
            <p:nvPr/>
          </p:nvSpPr>
          <p:spPr bwMode="auto">
            <a:xfrm>
              <a:off x="3962373" y="330663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53554E8B-2E81-45D0-A0A8-43891C2AFDB0}"/>
                </a:ext>
              </a:extLst>
            </p:cNvPr>
            <p:cNvSpPr/>
            <p:nvPr/>
          </p:nvSpPr>
          <p:spPr bwMode="auto">
            <a:xfrm>
              <a:off x="3962373" y="339460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7E89828-58D2-4F98-98A3-015BC4F4ACB8}"/>
                </a:ext>
              </a:extLst>
            </p:cNvPr>
            <p:cNvSpPr/>
            <p:nvPr/>
          </p:nvSpPr>
          <p:spPr bwMode="auto">
            <a:xfrm>
              <a:off x="3962373" y="348258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0130EAEF-0DB8-4FFB-8F8C-110CEBE006E8}"/>
                </a:ext>
              </a:extLst>
            </p:cNvPr>
            <p:cNvSpPr/>
            <p:nvPr/>
          </p:nvSpPr>
          <p:spPr bwMode="auto">
            <a:xfrm>
              <a:off x="3962373" y="357055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C05C35C-CC60-4DF8-9727-DB1B3E3AE2E9}"/>
                </a:ext>
              </a:extLst>
            </p:cNvPr>
            <p:cNvSpPr/>
            <p:nvPr/>
          </p:nvSpPr>
          <p:spPr bwMode="auto">
            <a:xfrm>
              <a:off x="3962373" y="3658531"/>
              <a:ext cx="1752599" cy="762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F2570F3-1629-42FB-9F58-2840C83A40F6}"/>
                </a:ext>
              </a:extLst>
            </p:cNvPr>
            <p:cNvSpPr/>
            <p:nvPr/>
          </p:nvSpPr>
          <p:spPr bwMode="auto">
            <a:xfrm>
              <a:off x="3962373" y="374650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2755BAE-A2F4-4FDD-AA12-D2B35DD3D74C}"/>
                </a:ext>
              </a:extLst>
            </p:cNvPr>
            <p:cNvSpPr/>
            <p:nvPr/>
          </p:nvSpPr>
          <p:spPr bwMode="auto">
            <a:xfrm>
              <a:off x="3962373" y="383448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8F9A228-DC2D-4A48-9DE9-46320707EE18}"/>
                </a:ext>
              </a:extLst>
            </p:cNvPr>
            <p:cNvSpPr/>
            <p:nvPr/>
          </p:nvSpPr>
          <p:spPr bwMode="auto">
            <a:xfrm>
              <a:off x="3962373" y="392245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4240AC1-5FA6-49CF-8455-1F72595C402D}"/>
                </a:ext>
              </a:extLst>
            </p:cNvPr>
            <p:cNvSpPr/>
            <p:nvPr/>
          </p:nvSpPr>
          <p:spPr bwMode="auto">
            <a:xfrm>
              <a:off x="3962373" y="401043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8207FC2-FAD3-4329-B45F-C2CE878E9A43}"/>
                </a:ext>
              </a:extLst>
            </p:cNvPr>
            <p:cNvSpPr/>
            <p:nvPr/>
          </p:nvSpPr>
          <p:spPr bwMode="auto">
            <a:xfrm>
              <a:off x="3962373" y="409840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7EEDF51-F330-4129-B936-8A64423BF4DC}"/>
                </a:ext>
              </a:extLst>
            </p:cNvPr>
            <p:cNvSpPr/>
            <p:nvPr/>
          </p:nvSpPr>
          <p:spPr bwMode="auto">
            <a:xfrm>
              <a:off x="3962373" y="418638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DBF1E6B-9B4E-457F-B97E-7A0D83489D5E}"/>
                </a:ext>
              </a:extLst>
            </p:cNvPr>
            <p:cNvSpPr/>
            <p:nvPr/>
          </p:nvSpPr>
          <p:spPr bwMode="auto">
            <a:xfrm>
              <a:off x="3962373" y="427435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08690D7B-7921-4287-B1A7-60CB39CA1E83}"/>
                </a:ext>
              </a:extLst>
            </p:cNvPr>
            <p:cNvSpPr/>
            <p:nvPr/>
          </p:nvSpPr>
          <p:spPr bwMode="auto">
            <a:xfrm>
              <a:off x="3962373" y="436233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154A2B5-1BCE-4CED-B85B-EB2654965BE2}"/>
                </a:ext>
              </a:extLst>
            </p:cNvPr>
            <p:cNvSpPr/>
            <p:nvPr/>
          </p:nvSpPr>
          <p:spPr bwMode="auto">
            <a:xfrm>
              <a:off x="3962373" y="4450306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CA571B9-8E7F-4F47-A969-9E4E659DA990}"/>
                </a:ext>
              </a:extLst>
            </p:cNvPr>
            <p:cNvSpPr/>
            <p:nvPr/>
          </p:nvSpPr>
          <p:spPr bwMode="auto">
            <a:xfrm>
              <a:off x="3962373" y="4538281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41BC082E-7E39-4271-87F1-A99D3C3E531C}"/>
                </a:ext>
              </a:extLst>
            </p:cNvPr>
            <p:cNvSpPr/>
            <p:nvPr/>
          </p:nvSpPr>
          <p:spPr bwMode="auto">
            <a:xfrm>
              <a:off x="3962373" y="4626256"/>
              <a:ext cx="1752599" cy="76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D774053-3C20-4615-B29E-01754A9974E5}"/>
                </a:ext>
              </a:extLst>
            </p:cNvPr>
            <p:cNvSpPr/>
            <p:nvPr/>
          </p:nvSpPr>
          <p:spPr bwMode="auto">
            <a:xfrm>
              <a:off x="3962373" y="4714231"/>
              <a:ext cx="1752599" cy="762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9F071C5-FC60-4B10-BCEB-0E628CE1EF75}"/>
                </a:ext>
              </a:extLst>
            </p:cNvPr>
            <p:cNvSpPr/>
            <p:nvPr/>
          </p:nvSpPr>
          <p:spPr bwMode="auto">
            <a:xfrm>
              <a:off x="3962373" y="4802195"/>
              <a:ext cx="1752599" cy="76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</p:grpSp>
      <p:sp>
        <p:nvSpPr>
          <p:cNvPr id="63" name="Right Brace 62">
            <a:extLst>
              <a:ext uri="{FF2B5EF4-FFF2-40B4-BE49-F238E27FC236}">
                <a16:creationId xmlns:a16="http://schemas.microsoft.com/office/drawing/2014/main" id="{19A5ACE5-1E09-4C31-80D7-9544878D3E4E}"/>
              </a:ext>
            </a:extLst>
          </p:cNvPr>
          <p:cNvSpPr/>
          <p:nvPr/>
        </p:nvSpPr>
        <p:spPr bwMode="auto">
          <a:xfrm>
            <a:off x="5791200" y="2690806"/>
            <a:ext cx="152400" cy="2187589"/>
          </a:xfrm>
          <a:prstGeom prst="rightBrace">
            <a:avLst>
              <a:gd name="adj1" fmla="val 8333"/>
              <a:gd name="adj2" fmla="val 5160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5C3BB1A-486C-4501-AEFE-D164AEDC0925}"/>
                  </a:ext>
                </a:extLst>
              </p:cNvPr>
              <p:cNvSpPr txBox="1"/>
              <p:nvPr/>
            </p:nvSpPr>
            <p:spPr>
              <a:xfrm>
                <a:off x="6019828" y="2863387"/>
                <a:ext cx="2584910" cy="1842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2300"/>
                  </a:lnSpc>
                </a:pPr>
                <a:r>
                  <a:rPr lang="en-US" sz="1600" b="0" dirty="0">
                    <a:latin typeface="Calibri" pitchFamily="34" charset="0"/>
                  </a:rPr>
                  <a:t>One 64-bit array element</a:t>
                </a:r>
                <a:br>
                  <a:rPr lang="en-US" sz="1600" b="0" dirty="0">
                    <a:latin typeface="Calibri" pitchFamily="34" charset="0"/>
                  </a:rPr>
                </a:br>
                <a:r>
                  <a:rPr lang="en-US" sz="1600" b="0" dirty="0">
                    <a:latin typeface="Calibri" pitchFamily="34" charset="0"/>
                  </a:rPr>
                  <a:t>for each 4096-byte page</a:t>
                </a:r>
              </a:p>
              <a:p>
                <a:pPr>
                  <a:lnSpc>
                    <a:spcPts val="2300"/>
                  </a:lnSpc>
                </a:pPr>
                <a:r>
                  <a:rPr lang="en-US" sz="1600" b="0" dirty="0">
                    <a:latin typeface="Calibri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48</m:t>
                            </m:r>
                          </m:sup>
                        </m:sSup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4096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⋅8</m:t>
                    </m:r>
                  </m:oMath>
                </a14:m>
                <a:r>
                  <a:rPr lang="en-US" sz="1600" b="0" dirty="0">
                    <a:latin typeface="Calibri" pitchFamily="34" charset="0"/>
                  </a:rPr>
                  <a:t> bytes</a:t>
                </a:r>
                <a:br>
                  <a:rPr lang="en-US" sz="1600" b="0" dirty="0">
                    <a:latin typeface="Calibri" pitchFamily="34" charset="0"/>
                  </a:rPr>
                </a:br>
                <a:r>
                  <a:rPr lang="en-US" sz="1600" b="0" dirty="0">
                    <a:latin typeface="Calibri" pitchFamily="34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39</m:t>
                        </m:r>
                      </m:sup>
                    </m:sSup>
                  </m:oMath>
                </a14:m>
                <a:r>
                  <a:rPr lang="en-US" sz="1600" b="0" dirty="0">
                    <a:latin typeface="Calibri" pitchFamily="34" charset="0"/>
                  </a:rPr>
                  <a:t> bytes </a:t>
                </a:r>
                <a:br>
                  <a:rPr lang="en-US" sz="1600" b="0" dirty="0">
                    <a:latin typeface="Calibri" pitchFamily="34" charset="0"/>
                  </a:rPr>
                </a:br>
                <a:r>
                  <a:rPr lang="en-US" sz="1600" b="0" dirty="0">
                    <a:latin typeface="Calibri" pitchFamily="34" charset="0"/>
                  </a:rPr>
                  <a:t>= 512 </a:t>
                </a:r>
                <a:r>
                  <a:rPr lang="en-US" sz="1600" dirty="0">
                    <a:latin typeface="Calibri" pitchFamily="34" charset="0"/>
                  </a:rPr>
                  <a:t>gigabytes</a:t>
                </a:r>
                <a:br>
                  <a:rPr lang="en-US" sz="1600" b="0" dirty="0">
                    <a:latin typeface="Calibri" pitchFamily="34" charset="0"/>
                  </a:rPr>
                </a:br>
                <a:r>
                  <a:rPr lang="en-US" sz="1600" b="0" dirty="0">
                    <a:latin typeface="Calibri" pitchFamily="34" charset="0"/>
                  </a:rPr>
                  <a:t>for </a:t>
                </a:r>
                <a:r>
                  <a:rPr lang="en-US" sz="1600" dirty="0">
                    <a:latin typeface="Calibri" pitchFamily="34" charset="0"/>
                  </a:rPr>
                  <a:t>one</a:t>
                </a:r>
                <a:r>
                  <a:rPr lang="en-US" sz="1600" b="0" dirty="0">
                    <a:latin typeface="Calibri" pitchFamily="34" charset="0"/>
                  </a:rPr>
                  <a:t> page table</a:t>
                </a: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25C3BB1A-486C-4501-AEFE-D164AEDC0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28" y="2863387"/>
                <a:ext cx="2584910" cy="1842427"/>
              </a:xfrm>
              <a:prstGeom prst="rect">
                <a:avLst/>
              </a:prstGeom>
              <a:blipFill>
                <a:blip r:embed="rId4"/>
                <a:stretch>
                  <a:fillRect l="-1415" b="-3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0B72EF6-C447-4908-BF0A-7673A1D4A286}"/>
              </a:ext>
            </a:extLst>
          </p:cNvPr>
          <p:cNvCxnSpPr>
            <a:stCxn id="33" idx="1"/>
          </p:cNvCxnSpPr>
          <p:nvPr/>
        </p:nvCxnSpPr>
        <p:spPr bwMode="auto">
          <a:xfrm flipH="1" flipV="1">
            <a:off x="3282471" y="1828800"/>
            <a:ext cx="679902" cy="90010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75400B61-71A3-418F-BD9B-65A132265C54}"/>
              </a:ext>
            </a:extLst>
          </p:cNvPr>
          <p:cNvCxnSpPr>
            <a:stCxn id="44" idx="1"/>
          </p:cNvCxnSpPr>
          <p:nvPr/>
        </p:nvCxnSpPr>
        <p:spPr bwMode="auto">
          <a:xfrm flipH="1">
            <a:off x="3282471" y="3696631"/>
            <a:ext cx="679902" cy="22581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E673C5B-69DC-4263-8127-B08D9C16BF27}"/>
              </a:ext>
            </a:extLst>
          </p:cNvPr>
          <p:cNvCxnSpPr>
            <a:stCxn id="55" idx="1"/>
          </p:cNvCxnSpPr>
          <p:nvPr/>
        </p:nvCxnSpPr>
        <p:spPr bwMode="auto">
          <a:xfrm flipH="1">
            <a:off x="3282471" y="4664356"/>
            <a:ext cx="679902" cy="59344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3C95D481-676A-4CF7-8906-69AA2994CB6D}"/>
              </a:ext>
            </a:extLst>
          </p:cNvPr>
          <p:cNvCxnSpPr>
            <a:stCxn id="56" idx="1"/>
          </p:cNvCxnSpPr>
          <p:nvPr/>
        </p:nvCxnSpPr>
        <p:spPr bwMode="auto">
          <a:xfrm flipH="1">
            <a:off x="3282471" y="4752331"/>
            <a:ext cx="679902" cy="7340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3987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1" name="Shape 1431"/>
          <p:cNvSpPr txBox="1">
            <a:spLocks noGrp="1"/>
          </p:cNvSpPr>
          <p:nvPr>
            <p:ph type="title"/>
          </p:nvPr>
        </p:nvSpPr>
        <p:spPr>
          <a:xfrm>
            <a:off x="404813" y="284162"/>
            <a:ext cx="8283575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Two-Level Page Table Hierarchy</a:t>
            </a:r>
            <a:endParaRPr dirty="0"/>
          </a:p>
        </p:txBody>
      </p:sp>
      <p:sp>
        <p:nvSpPr>
          <p:cNvPr id="1432" name="Shape 1432"/>
          <p:cNvSpPr txBox="1"/>
          <p:nvPr/>
        </p:nvSpPr>
        <p:spPr>
          <a:xfrm>
            <a:off x="644629" y="5783147"/>
            <a:ext cx="1205715" cy="65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Level 1</a:t>
            </a:r>
            <a:endParaRPr dirty="0"/>
          </a:p>
          <a:p>
            <a:pPr marL="0" marR="0" lvl="0" indent="0" algn="ctr" rtl="0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page table</a:t>
            </a:r>
            <a:endParaRPr dirty="0"/>
          </a:p>
        </p:txBody>
      </p:sp>
      <p:sp>
        <p:nvSpPr>
          <p:cNvPr id="1434" name="Shape 1434"/>
          <p:cNvSpPr txBox="1"/>
          <p:nvPr/>
        </p:nvSpPr>
        <p:spPr>
          <a:xfrm>
            <a:off x="2838089" y="5783147"/>
            <a:ext cx="1297085" cy="65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Level 2</a:t>
            </a:r>
            <a:endParaRPr dirty="0"/>
          </a:p>
          <a:p>
            <a:pPr marL="0" marR="0" lvl="0" indent="0" algn="ctr" rtl="0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page tables</a:t>
            </a:r>
            <a:endParaRPr dirty="0"/>
          </a:p>
        </p:txBody>
      </p:sp>
      <p:sp>
        <p:nvSpPr>
          <p:cNvPr id="1435" name="Shape 1435"/>
          <p:cNvSpPr/>
          <p:nvPr/>
        </p:nvSpPr>
        <p:spPr>
          <a:xfrm>
            <a:off x="5566951" y="287825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1024</a:t>
            </a:r>
            <a:endParaRPr dirty="0"/>
          </a:p>
        </p:txBody>
      </p:sp>
      <p:sp>
        <p:nvSpPr>
          <p:cNvPr id="1436" name="Shape 1436"/>
          <p:cNvSpPr/>
          <p:nvPr/>
        </p:nvSpPr>
        <p:spPr>
          <a:xfrm>
            <a:off x="5566951" y="3183058"/>
            <a:ext cx="9906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437" name="Shape 1437"/>
          <p:cNvSpPr/>
          <p:nvPr/>
        </p:nvSpPr>
        <p:spPr>
          <a:xfrm>
            <a:off x="5566951" y="3487858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2047</a:t>
            </a:r>
            <a:endParaRPr dirty="0"/>
          </a:p>
        </p:txBody>
      </p:sp>
      <p:sp>
        <p:nvSpPr>
          <p:cNvPr id="1441" name="Shape 1441"/>
          <p:cNvSpPr/>
          <p:nvPr/>
        </p:nvSpPr>
        <p:spPr>
          <a:xfrm>
            <a:off x="5569973" y="2869601"/>
            <a:ext cx="984556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38" name="Shape 1438"/>
          <p:cNvSpPr/>
          <p:nvPr/>
        </p:nvSpPr>
        <p:spPr>
          <a:xfrm>
            <a:off x="5566951" y="3782890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2048</a:t>
            </a:r>
            <a:endParaRPr dirty="0"/>
          </a:p>
        </p:txBody>
      </p:sp>
      <p:sp>
        <p:nvSpPr>
          <p:cNvPr id="1439" name="Shape 1439"/>
          <p:cNvSpPr/>
          <p:nvPr/>
        </p:nvSpPr>
        <p:spPr>
          <a:xfrm>
            <a:off x="5566951" y="4087690"/>
            <a:ext cx="990600" cy="304800"/>
          </a:xfrm>
          <a:prstGeom prst="rect">
            <a:avLst/>
          </a:prstGeom>
          <a:solidFill>
            <a:srgbClr val="D5F1CF"/>
          </a:solidFill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1440" name="Shape 1440"/>
          <p:cNvSpPr/>
          <p:nvPr/>
        </p:nvSpPr>
        <p:spPr>
          <a:xfrm>
            <a:off x="5566951" y="4392490"/>
            <a:ext cx="990600" cy="304800"/>
          </a:xfrm>
          <a:prstGeom prst="rect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3072</a:t>
            </a:r>
            <a:endParaRPr dirty="0"/>
          </a:p>
        </p:txBody>
      </p:sp>
      <p:sp>
        <p:nvSpPr>
          <p:cNvPr id="1442" name="Shape 1442"/>
          <p:cNvSpPr/>
          <p:nvPr/>
        </p:nvSpPr>
        <p:spPr>
          <a:xfrm>
            <a:off x="5566951" y="3781693"/>
            <a:ext cx="985279" cy="9144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4419200-DB29-41FC-8593-6B36D2BB3D32}"/>
              </a:ext>
            </a:extLst>
          </p:cNvPr>
          <p:cNvGrpSpPr/>
          <p:nvPr/>
        </p:nvGrpSpPr>
        <p:grpSpPr>
          <a:xfrm>
            <a:off x="2991331" y="1954012"/>
            <a:ext cx="990600" cy="914400"/>
            <a:chOff x="2991331" y="1954012"/>
            <a:chExt cx="990600" cy="914400"/>
          </a:xfrm>
        </p:grpSpPr>
        <p:sp>
          <p:nvSpPr>
            <p:cNvPr id="1445" name="Shape 1445"/>
            <p:cNvSpPr/>
            <p:nvPr/>
          </p:nvSpPr>
          <p:spPr>
            <a:xfrm>
              <a:off x="2991331" y="1954012"/>
              <a:ext cx="990600" cy="304800"/>
            </a:xfrm>
            <a:prstGeom prst="rect">
              <a:avLst/>
            </a:prstGeom>
            <a:noFill/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 0</a:t>
              </a:r>
              <a:endParaRPr/>
            </a:p>
          </p:txBody>
        </p:sp>
        <p:sp>
          <p:nvSpPr>
            <p:cNvPr id="1446" name="Shape 1446"/>
            <p:cNvSpPr/>
            <p:nvPr/>
          </p:nvSpPr>
          <p:spPr>
            <a:xfrm>
              <a:off x="2991331" y="2258812"/>
              <a:ext cx="990600" cy="304800"/>
            </a:xfrm>
            <a:prstGeom prst="rect">
              <a:avLst/>
            </a:prstGeom>
            <a:solidFill>
              <a:srgbClr val="D5F1CF"/>
            </a:solidFill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...</a:t>
              </a:r>
              <a:endParaRPr/>
            </a:p>
          </p:txBody>
        </p:sp>
        <p:sp>
          <p:nvSpPr>
            <p:cNvPr id="1447" name="Shape 1447"/>
            <p:cNvSpPr/>
            <p:nvPr/>
          </p:nvSpPr>
          <p:spPr>
            <a:xfrm>
              <a:off x="2991331" y="2563612"/>
              <a:ext cx="990600" cy="304800"/>
            </a:xfrm>
            <a:prstGeom prst="rect">
              <a:avLst/>
            </a:prstGeom>
            <a:noFill/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 1023</a:t>
              </a:r>
              <a:endParaRPr dirty="0"/>
            </a:p>
          </p:txBody>
        </p:sp>
        <p:sp>
          <p:nvSpPr>
            <p:cNvPr id="1448" name="Shape 1448"/>
            <p:cNvSpPr/>
            <p:nvPr/>
          </p:nvSpPr>
          <p:spPr>
            <a:xfrm>
              <a:off x="2991331" y="1954012"/>
              <a:ext cx="990600" cy="914400"/>
            </a:xfrm>
            <a:prstGeom prst="rect">
              <a:avLst/>
            </a:prstGeom>
            <a:noFill/>
            <a:ln w="28575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2BBB8B5-790B-450E-AB08-17F219539A40}"/>
              </a:ext>
            </a:extLst>
          </p:cNvPr>
          <p:cNvGrpSpPr/>
          <p:nvPr/>
        </p:nvGrpSpPr>
        <p:grpSpPr>
          <a:xfrm>
            <a:off x="2991331" y="3293729"/>
            <a:ext cx="990600" cy="914400"/>
            <a:chOff x="2991331" y="3293122"/>
            <a:chExt cx="990600" cy="914400"/>
          </a:xfrm>
        </p:grpSpPr>
        <p:sp>
          <p:nvSpPr>
            <p:cNvPr id="1449" name="Shape 1449"/>
            <p:cNvSpPr/>
            <p:nvPr/>
          </p:nvSpPr>
          <p:spPr>
            <a:xfrm>
              <a:off x="2991331" y="3293122"/>
              <a:ext cx="990600" cy="304800"/>
            </a:xfrm>
            <a:prstGeom prst="rect">
              <a:avLst/>
            </a:prstGeom>
            <a:noFill/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 0</a:t>
              </a:r>
              <a:endParaRPr/>
            </a:p>
          </p:txBody>
        </p:sp>
        <p:sp>
          <p:nvSpPr>
            <p:cNvPr id="1450" name="Shape 1450"/>
            <p:cNvSpPr/>
            <p:nvPr/>
          </p:nvSpPr>
          <p:spPr>
            <a:xfrm>
              <a:off x="2991331" y="3597922"/>
              <a:ext cx="990600" cy="304800"/>
            </a:xfrm>
            <a:prstGeom prst="rect">
              <a:avLst/>
            </a:prstGeom>
            <a:solidFill>
              <a:srgbClr val="D5F1CF"/>
            </a:solidFill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...</a:t>
              </a:r>
              <a:endParaRPr/>
            </a:p>
          </p:txBody>
        </p:sp>
        <p:sp>
          <p:nvSpPr>
            <p:cNvPr id="1451" name="Shape 1451"/>
            <p:cNvSpPr/>
            <p:nvPr/>
          </p:nvSpPr>
          <p:spPr>
            <a:xfrm>
              <a:off x="2991331" y="3902722"/>
              <a:ext cx="990600" cy="304800"/>
            </a:xfrm>
            <a:prstGeom prst="rect">
              <a:avLst/>
            </a:prstGeom>
            <a:noFill/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 1023</a:t>
              </a:r>
              <a:endParaRPr dirty="0"/>
            </a:p>
          </p:txBody>
        </p:sp>
        <p:sp>
          <p:nvSpPr>
            <p:cNvPr id="1452" name="Shape 1452"/>
            <p:cNvSpPr/>
            <p:nvPr/>
          </p:nvSpPr>
          <p:spPr>
            <a:xfrm>
              <a:off x="2991331" y="3293122"/>
              <a:ext cx="990600" cy="914400"/>
            </a:xfrm>
            <a:prstGeom prst="rect">
              <a:avLst/>
            </a:prstGeom>
            <a:noFill/>
            <a:ln w="28575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8EA96EA7-7DDD-4C0A-A891-CCAA7AFC72FA}"/>
              </a:ext>
            </a:extLst>
          </p:cNvPr>
          <p:cNvGrpSpPr/>
          <p:nvPr/>
        </p:nvGrpSpPr>
        <p:grpSpPr>
          <a:xfrm>
            <a:off x="2991331" y="4633446"/>
            <a:ext cx="990600" cy="914400"/>
            <a:chOff x="2991331" y="4633446"/>
            <a:chExt cx="990600" cy="914400"/>
          </a:xfrm>
        </p:grpSpPr>
        <p:sp>
          <p:nvSpPr>
            <p:cNvPr id="1453" name="Shape 1453"/>
            <p:cNvSpPr/>
            <p:nvPr/>
          </p:nvSpPr>
          <p:spPr>
            <a:xfrm>
              <a:off x="2991331" y="4633446"/>
              <a:ext cx="990600" cy="609600"/>
            </a:xfrm>
            <a:prstGeom prst="rect">
              <a:avLst/>
            </a:prstGeom>
            <a:solidFill>
              <a:srgbClr val="F1C7C7"/>
            </a:solidFill>
            <a:ln w="127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1023</a:t>
              </a:r>
              <a:b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null PTEs</a:t>
              </a:r>
              <a:endParaRPr dirty="0"/>
            </a:p>
          </p:txBody>
        </p:sp>
        <p:sp>
          <p:nvSpPr>
            <p:cNvPr id="1454" name="Shape 1454"/>
            <p:cNvSpPr/>
            <p:nvPr/>
          </p:nvSpPr>
          <p:spPr>
            <a:xfrm>
              <a:off x="2991331" y="5243046"/>
              <a:ext cx="990600" cy="304800"/>
            </a:xfrm>
            <a:prstGeom prst="rect">
              <a:avLst/>
            </a:prstGeom>
            <a:noFill/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 1023</a:t>
              </a:r>
              <a:endParaRPr dirty="0"/>
            </a:p>
          </p:txBody>
        </p:sp>
        <p:sp>
          <p:nvSpPr>
            <p:cNvPr id="1455" name="Shape 1455"/>
            <p:cNvSpPr/>
            <p:nvPr/>
          </p:nvSpPr>
          <p:spPr>
            <a:xfrm>
              <a:off x="2991331" y="4633446"/>
              <a:ext cx="990600" cy="914400"/>
            </a:xfrm>
            <a:prstGeom prst="rect">
              <a:avLst/>
            </a:prstGeom>
            <a:noFill/>
            <a:ln w="28575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sp>
        <p:nvSpPr>
          <p:cNvPr id="1457" name="Shape 1457"/>
          <p:cNvSpPr/>
          <p:nvPr/>
        </p:nvSpPr>
        <p:spPr>
          <a:xfrm>
            <a:off x="5569973" y="6059488"/>
            <a:ext cx="984556" cy="304800"/>
          </a:xfrm>
          <a:prstGeom prst="rect">
            <a:avLst/>
          </a:prstGeom>
          <a:noFill/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 1048576</a:t>
            </a:r>
            <a:endParaRPr dirty="0"/>
          </a:p>
        </p:txBody>
      </p:sp>
      <p:sp>
        <p:nvSpPr>
          <p:cNvPr id="1459" name="Shape 1459"/>
          <p:cNvSpPr txBox="1"/>
          <p:nvPr/>
        </p:nvSpPr>
        <p:spPr>
          <a:xfrm>
            <a:off x="6711010" y="1376761"/>
            <a:ext cx="982256" cy="653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350" tIns="44275" rIns="90350" bIns="44275" anchor="t" anchorCtr="0">
            <a:noAutofit/>
          </a:bodyPr>
          <a:lstStyle/>
          <a:p>
            <a:pPr marL="0" marR="0" lvl="0" indent="0" algn="ctr" rtl="0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Virtual</a:t>
            </a:r>
            <a:endParaRPr dirty="0"/>
          </a:p>
          <a:p>
            <a:pPr marL="0" marR="0" lvl="0" indent="0" algn="ctr" rtl="0">
              <a:lnSpc>
                <a:spcPct val="88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 b="1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dirty="0"/>
          </a:p>
        </p:txBody>
      </p:sp>
      <p:cxnSp>
        <p:nvCxnSpPr>
          <p:cNvPr id="1460" name="Shape 1460"/>
          <p:cNvCxnSpPr>
            <a:cxnSpLocks/>
            <a:stCxn id="1445" idx="3"/>
          </p:cNvCxnSpPr>
          <p:nvPr/>
        </p:nvCxnSpPr>
        <p:spPr>
          <a:xfrm>
            <a:off x="3981931" y="2106412"/>
            <a:ext cx="1585020" cy="777223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1" name="Shape 1461"/>
          <p:cNvCxnSpPr>
            <a:cxnSpLocks/>
            <a:stCxn id="1447" idx="3"/>
          </p:cNvCxnSpPr>
          <p:nvPr/>
        </p:nvCxnSpPr>
        <p:spPr>
          <a:xfrm>
            <a:off x="3981931" y="2716012"/>
            <a:ext cx="1585020" cy="776608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2" name="Shape 1462"/>
          <p:cNvCxnSpPr>
            <a:cxnSpLocks/>
            <a:stCxn id="1449" idx="3"/>
          </p:cNvCxnSpPr>
          <p:nvPr/>
        </p:nvCxnSpPr>
        <p:spPr>
          <a:xfrm>
            <a:off x="3981931" y="3446129"/>
            <a:ext cx="1608832" cy="346529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3" name="Shape 1463"/>
          <p:cNvCxnSpPr>
            <a:cxnSpLocks/>
            <a:stCxn id="1451" idx="3"/>
          </p:cNvCxnSpPr>
          <p:nvPr/>
        </p:nvCxnSpPr>
        <p:spPr>
          <a:xfrm>
            <a:off x="3981931" y="4055729"/>
            <a:ext cx="1608832" cy="336761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4" name="Shape 1464"/>
          <p:cNvCxnSpPr>
            <a:cxnSpLocks/>
            <a:stCxn id="1454" idx="3"/>
          </p:cNvCxnSpPr>
          <p:nvPr/>
        </p:nvCxnSpPr>
        <p:spPr>
          <a:xfrm>
            <a:off x="3981931" y="5395446"/>
            <a:ext cx="1583148" cy="664042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5" name="Shape 1465"/>
          <p:cNvCxnSpPr>
            <a:cxnSpLocks/>
            <a:stCxn id="1469" idx="3"/>
          </p:cNvCxnSpPr>
          <p:nvPr/>
        </p:nvCxnSpPr>
        <p:spPr>
          <a:xfrm flipV="1">
            <a:off x="1844300" y="1944942"/>
            <a:ext cx="1158771" cy="479305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6" name="Shape 1466"/>
          <p:cNvCxnSpPr>
            <a:cxnSpLocks/>
            <a:stCxn id="1470" idx="3"/>
          </p:cNvCxnSpPr>
          <p:nvPr/>
        </p:nvCxnSpPr>
        <p:spPr>
          <a:xfrm>
            <a:off x="1844300" y="2730141"/>
            <a:ext cx="1136983" cy="552769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1467" name="Shape 1467"/>
          <p:cNvCxnSpPr>
            <a:cxnSpLocks/>
            <a:stCxn id="1477" idx="3"/>
          </p:cNvCxnSpPr>
          <p:nvPr/>
        </p:nvCxnSpPr>
        <p:spPr>
          <a:xfrm flipV="1">
            <a:off x="1844300" y="4621722"/>
            <a:ext cx="1136983" cy="773724"/>
          </a:xfrm>
          <a:prstGeom prst="straightConnector1">
            <a:avLst/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68018BB-DCBD-49F6-813F-3BB436238B50}"/>
              </a:ext>
            </a:extLst>
          </p:cNvPr>
          <p:cNvGrpSpPr/>
          <p:nvPr/>
        </p:nvGrpSpPr>
        <p:grpSpPr>
          <a:xfrm>
            <a:off x="725112" y="1971423"/>
            <a:ext cx="1125232" cy="3592893"/>
            <a:chOff x="725112" y="1971423"/>
            <a:chExt cx="1125232" cy="3592893"/>
          </a:xfrm>
        </p:grpSpPr>
        <p:sp>
          <p:nvSpPr>
            <p:cNvPr id="1468" name="Shape 1468"/>
            <p:cNvSpPr/>
            <p:nvPr/>
          </p:nvSpPr>
          <p:spPr>
            <a:xfrm>
              <a:off x="725112" y="2883634"/>
              <a:ext cx="1119188" cy="2360719"/>
            </a:xfrm>
            <a:prstGeom prst="rect">
              <a:avLst/>
            </a:prstGeom>
            <a:solidFill>
              <a:srgbClr val="F1C7C7"/>
            </a:solidFill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1020 more</a:t>
              </a:r>
              <a:endParaRPr dirty="0"/>
            </a:p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null PTEs </a:t>
              </a:r>
              <a:endParaRPr dirty="0"/>
            </a:p>
          </p:txBody>
        </p:sp>
        <p:sp>
          <p:nvSpPr>
            <p:cNvPr id="1469" name="Shape 1469"/>
            <p:cNvSpPr/>
            <p:nvPr/>
          </p:nvSpPr>
          <p:spPr>
            <a:xfrm>
              <a:off x="725112" y="2271847"/>
              <a:ext cx="1119188" cy="304800"/>
            </a:xfrm>
            <a:prstGeom prst="rect">
              <a:avLst/>
            </a:prstGeom>
            <a:noFill/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 1</a:t>
              </a:r>
              <a:endParaRPr dirty="0"/>
            </a:p>
          </p:txBody>
        </p:sp>
        <p:sp>
          <p:nvSpPr>
            <p:cNvPr id="1470" name="Shape 1470"/>
            <p:cNvSpPr/>
            <p:nvPr/>
          </p:nvSpPr>
          <p:spPr>
            <a:xfrm>
              <a:off x="725112" y="2576647"/>
              <a:ext cx="1119188" cy="306988"/>
            </a:xfrm>
            <a:prstGeom prst="rect">
              <a:avLst/>
            </a:prstGeom>
            <a:noFill/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 2</a:t>
              </a:r>
              <a:endParaRPr dirty="0"/>
            </a:p>
          </p:txBody>
        </p:sp>
        <p:sp>
          <p:nvSpPr>
            <p:cNvPr id="1471" name="Shape 1471"/>
            <p:cNvSpPr/>
            <p:nvPr/>
          </p:nvSpPr>
          <p:spPr>
            <a:xfrm>
              <a:off x="725112" y="1971423"/>
              <a:ext cx="1119188" cy="304800"/>
            </a:xfrm>
            <a:prstGeom prst="rect">
              <a:avLst/>
            </a:prstGeom>
            <a:solidFill>
              <a:srgbClr val="F1C7C7"/>
            </a:solidFill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 0 (null)</a:t>
              </a:r>
              <a:endParaRPr dirty="0"/>
            </a:p>
          </p:txBody>
        </p:sp>
        <p:sp>
          <p:nvSpPr>
            <p:cNvPr id="1477" name="Shape 1477"/>
            <p:cNvSpPr/>
            <p:nvPr/>
          </p:nvSpPr>
          <p:spPr>
            <a:xfrm>
              <a:off x="725112" y="5243046"/>
              <a:ext cx="1119188" cy="304800"/>
            </a:xfrm>
            <a:prstGeom prst="rect">
              <a:avLst/>
            </a:prstGeom>
            <a:noFill/>
            <a:ln w="12600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noAutofit/>
            </a:bodyPr>
            <a:lstStyle/>
            <a:p>
              <a:pPr marL="0" marR="0" lvl="0" indent="0" algn="ctr" rtl="0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4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PTE 1023</a:t>
              </a:r>
              <a:endParaRPr dirty="0"/>
            </a:p>
          </p:txBody>
        </p:sp>
        <p:sp>
          <p:nvSpPr>
            <p:cNvPr id="1478" name="Shape 1478"/>
            <p:cNvSpPr/>
            <p:nvPr/>
          </p:nvSpPr>
          <p:spPr>
            <a:xfrm>
              <a:off x="731156" y="1973981"/>
              <a:ext cx="1119188" cy="3590335"/>
            </a:xfrm>
            <a:prstGeom prst="rect">
              <a:avLst/>
            </a:prstGeom>
            <a:noFill/>
            <a:ln w="28575" cap="flat" cmpd="sng">
              <a:solidFill>
                <a:srgbClr val="000066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endParaRPr>
            </a:p>
          </p:txBody>
        </p:sp>
      </p:grpSp>
      <p:sp>
        <p:nvSpPr>
          <p:cNvPr id="1479" name="Shape 1479"/>
          <p:cNvSpPr/>
          <p:nvPr/>
        </p:nvSpPr>
        <p:spPr>
          <a:xfrm>
            <a:off x="6566618" y="2881432"/>
            <a:ext cx="274761" cy="1805109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480" name="Shape 1480"/>
          <p:cNvSpPr txBox="1"/>
          <p:nvPr/>
        </p:nvSpPr>
        <p:spPr>
          <a:xfrm>
            <a:off x="6865191" y="3492620"/>
            <a:ext cx="1885942" cy="516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2048</a:t>
            </a:r>
            <a:r>
              <a:rPr lang="en-GB" sz="14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allocated pages</a:t>
            </a:r>
            <a:endParaRPr dirty="0"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code and data</a:t>
            </a:r>
            <a:endParaRPr dirty="0"/>
          </a:p>
        </p:txBody>
      </p:sp>
      <p:sp>
        <p:nvSpPr>
          <p:cNvPr id="1484" name="Shape 1484"/>
          <p:cNvSpPr txBox="1"/>
          <p:nvPr/>
        </p:nvSpPr>
        <p:spPr>
          <a:xfrm>
            <a:off x="6907517" y="5207256"/>
            <a:ext cx="1988534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i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1021</a:t>
            </a:r>
            <a:r>
              <a:rPr lang="en-GB" sz="1400" b="1" i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· 1024 + 1023 unallocated pages</a:t>
            </a:r>
            <a:endParaRPr dirty="0">
              <a:latin typeface="+mn-lt"/>
            </a:endParaRPr>
          </a:p>
        </p:txBody>
      </p:sp>
      <p:sp>
        <p:nvSpPr>
          <p:cNvPr id="1486" name="Shape 1486"/>
          <p:cNvSpPr txBox="1"/>
          <p:nvPr/>
        </p:nvSpPr>
        <p:spPr>
          <a:xfrm>
            <a:off x="6929226" y="5920276"/>
            <a:ext cx="1717627" cy="516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allocated page</a:t>
            </a:r>
            <a:endParaRPr dirty="0"/>
          </a:p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the stack</a:t>
            </a:r>
            <a:endParaRPr dirty="0"/>
          </a:p>
        </p:txBody>
      </p:sp>
      <p:sp>
        <p:nvSpPr>
          <p:cNvPr id="66" name="Shape 1441">
            <a:extLst>
              <a:ext uri="{FF2B5EF4-FFF2-40B4-BE49-F238E27FC236}">
                <a16:creationId xmlns:a16="http://schemas.microsoft.com/office/drawing/2014/main" id="{8F0D4096-0FA2-4194-B8E7-A91E0A80C6B8}"/>
              </a:ext>
            </a:extLst>
          </p:cNvPr>
          <p:cNvSpPr/>
          <p:nvPr/>
        </p:nvSpPr>
        <p:spPr>
          <a:xfrm>
            <a:off x="5571123" y="1957509"/>
            <a:ext cx="982256" cy="914400"/>
          </a:xfrm>
          <a:prstGeom prst="rect">
            <a:avLst/>
          </a:prstGeom>
          <a:solidFill>
            <a:srgbClr val="F1C7C7"/>
          </a:solidFill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+mj-lt"/>
                <a:ea typeface="Arial Narrow"/>
                <a:cs typeface="Arial Narrow"/>
                <a:sym typeface="Arial Narrow"/>
              </a:rPr>
              <a:t>VP 0…1023</a:t>
            </a:r>
            <a:r>
              <a:rPr lang="en-US" sz="1400" dirty="0">
                <a:latin typeface="+mj-lt"/>
                <a:ea typeface="Arial Narrow"/>
                <a:cs typeface="Arial Narrow"/>
                <a:sym typeface="Arial Narrow"/>
              </a:rPr>
              <a:t> </a:t>
            </a:r>
            <a:r>
              <a:rPr lang="en-US" sz="1200" dirty="0">
                <a:latin typeface="+mj-lt"/>
                <a:ea typeface="Arial Narrow"/>
                <a:cs typeface="Arial Narrow"/>
                <a:sym typeface="Arial Narrow"/>
              </a:rPr>
              <a:t>(unmapped)</a:t>
            </a:r>
            <a:endParaRPr sz="1400" b="1" dirty="0">
              <a:latin typeface="+mj-lt"/>
              <a:ea typeface="Arial Narrow"/>
              <a:cs typeface="Arial Narrow"/>
              <a:sym typeface="Arial Narrow"/>
            </a:endParaRPr>
          </a:p>
        </p:txBody>
      </p:sp>
      <p:sp>
        <p:nvSpPr>
          <p:cNvPr id="67" name="Shape 1441">
            <a:extLst>
              <a:ext uri="{FF2B5EF4-FFF2-40B4-BE49-F238E27FC236}">
                <a16:creationId xmlns:a16="http://schemas.microsoft.com/office/drawing/2014/main" id="{DE0D675A-408F-47FA-BD5C-D0197C986C56}"/>
              </a:ext>
            </a:extLst>
          </p:cNvPr>
          <p:cNvSpPr/>
          <p:nvPr/>
        </p:nvSpPr>
        <p:spPr>
          <a:xfrm>
            <a:off x="5571123" y="4687276"/>
            <a:ext cx="981496" cy="1372212"/>
          </a:xfrm>
          <a:prstGeom prst="rect">
            <a:avLst/>
          </a:prstGeom>
          <a:solidFill>
            <a:srgbClr val="F1C7C7"/>
          </a:solidFill>
          <a:ln w="28575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latin typeface="+mn-lt"/>
                <a:ea typeface="Arial Narrow"/>
                <a:cs typeface="Arial Narrow"/>
                <a:sym typeface="Arial Narrow"/>
              </a:rPr>
              <a:t>VP 3073… </a:t>
            </a:r>
            <a:r>
              <a:rPr lang="en-US" sz="1200" dirty="0">
                <a:latin typeface="+mn-lt"/>
              </a:rPr>
              <a:t>1048575</a:t>
            </a:r>
            <a:r>
              <a:rPr lang="en-US" sz="1200" dirty="0">
                <a:latin typeface="+mn-lt"/>
                <a:ea typeface="Arial Narrow"/>
                <a:cs typeface="Arial Narrow"/>
                <a:sym typeface="Arial Narrow"/>
              </a:rPr>
              <a:t> (unmapped)</a:t>
            </a:r>
            <a:endParaRPr sz="1200" b="1" dirty="0">
              <a:latin typeface="+mn-lt"/>
              <a:ea typeface="Arial Narrow"/>
              <a:cs typeface="Arial Narrow"/>
              <a:sym typeface="Arial Narrow"/>
            </a:endParaRPr>
          </a:p>
        </p:txBody>
      </p:sp>
      <p:sp>
        <p:nvSpPr>
          <p:cNvPr id="77" name="Shape 1479">
            <a:extLst>
              <a:ext uri="{FF2B5EF4-FFF2-40B4-BE49-F238E27FC236}">
                <a16:creationId xmlns:a16="http://schemas.microsoft.com/office/drawing/2014/main" id="{A830585C-3B9E-4BB8-980D-1F23960FFC09}"/>
              </a:ext>
            </a:extLst>
          </p:cNvPr>
          <p:cNvSpPr/>
          <p:nvPr/>
        </p:nvSpPr>
        <p:spPr>
          <a:xfrm>
            <a:off x="6552230" y="4682268"/>
            <a:ext cx="312961" cy="1366472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8" name="Shape 1479">
            <a:extLst>
              <a:ext uri="{FF2B5EF4-FFF2-40B4-BE49-F238E27FC236}">
                <a16:creationId xmlns:a16="http://schemas.microsoft.com/office/drawing/2014/main" id="{8C140A4A-0C31-4841-B1FD-7CAEBED9184C}"/>
              </a:ext>
            </a:extLst>
          </p:cNvPr>
          <p:cNvSpPr/>
          <p:nvPr/>
        </p:nvSpPr>
        <p:spPr>
          <a:xfrm>
            <a:off x="6554530" y="6059488"/>
            <a:ext cx="312961" cy="3048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9" name="Shape 1479">
            <a:extLst>
              <a:ext uri="{FF2B5EF4-FFF2-40B4-BE49-F238E27FC236}">
                <a16:creationId xmlns:a16="http://schemas.microsoft.com/office/drawing/2014/main" id="{0FCB9B53-28F1-464D-9072-F30FD78017F7}"/>
              </a:ext>
            </a:extLst>
          </p:cNvPr>
          <p:cNvSpPr/>
          <p:nvPr/>
        </p:nvSpPr>
        <p:spPr>
          <a:xfrm>
            <a:off x="6542806" y="1956312"/>
            <a:ext cx="274761" cy="915597"/>
          </a:xfrm>
          <a:prstGeom prst="rightBrace">
            <a:avLst>
              <a:gd name="adj1" fmla="val 63889"/>
              <a:gd name="adj2" fmla="val 50000"/>
            </a:avLst>
          </a:prstGeom>
          <a:noFill/>
          <a:ln w="12600" cap="flat" cmpd="sng">
            <a:solidFill>
              <a:srgbClr val="00006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80" name="Shape 1484">
            <a:extLst>
              <a:ext uri="{FF2B5EF4-FFF2-40B4-BE49-F238E27FC236}">
                <a16:creationId xmlns:a16="http://schemas.microsoft.com/office/drawing/2014/main" id="{FEA8305C-13AD-4E2E-B1F7-C371682D1D72}"/>
              </a:ext>
            </a:extLst>
          </p:cNvPr>
          <p:cNvSpPr txBox="1"/>
          <p:nvPr/>
        </p:nvSpPr>
        <p:spPr>
          <a:xfrm>
            <a:off x="6841379" y="2239351"/>
            <a:ext cx="1988534" cy="30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i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1024 unallocated pages</a:t>
            </a:r>
            <a:endParaRPr dirty="0">
              <a:latin typeface="+mn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336D2F-9FF0-428D-B47B-3539A6B94324}"/>
              </a:ext>
            </a:extLst>
          </p:cNvPr>
          <p:cNvSpPr txBox="1"/>
          <p:nvPr/>
        </p:nvSpPr>
        <p:spPr>
          <a:xfrm>
            <a:off x="533400" y="12192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solidFill>
                  <a:srgbClr val="7F7F7F"/>
                </a:solidFill>
                <a:latin typeface="Calibri" pitchFamily="34" charset="0"/>
              </a:rPr>
              <a:t>32-bit address space, 4-byte PTEs, 4096-byte pages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3" name="Shape 1493"/>
          <p:cNvSpPr txBox="1">
            <a:spLocks noGrp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Translating with a k-level Page Table</a:t>
            </a:r>
            <a:endParaRPr/>
          </a:p>
        </p:txBody>
      </p:sp>
      <p:sp>
        <p:nvSpPr>
          <p:cNvPr id="1494" name="Shape 1494"/>
          <p:cNvSpPr/>
          <p:nvPr/>
        </p:nvSpPr>
        <p:spPr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Page table </a:t>
            </a:r>
            <a:b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base register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(PTBR)</a:t>
            </a:r>
            <a:endParaRPr/>
          </a:p>
        </p:txBody>
      </p:sp>
      <p:cxnSp>
        <p:nvCxnSpPr>
          <p:cNvPr id="1495" name="Shape 1495"/>
          <p:cNvCxnSpPr>
            <a:stCxn id="1494" idx="2"/>
          </p:cNvCxnSpPr>
          <p:nvPr/>
        </p:nvCxnSpPr>
        <p:spPr>
          <a:xfrm>
            <a:off x="939800" y="2552424"/>
            <a:ext cx="0" cy="1486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96" name="Shape 1496"/>
          <p:cNvCxnSpPr/>
          <p:nvPr/>
        </p:nvCxnSpPr>
        <p:spPr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497" name="Shape 1497"/>
          <p:cNvSpPr/>
          <p:nvPr/>
        </p:nvSpPr>
        <p:spPr>
          <a:xfrm>
            <a:off x="1647336" y="2981325"/>
            <a:ext cx="1239838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VPN 1</a:t>
            </a:r>
            <a:endParaRPr/>
          </a:p>
        </p:txBody>
      </p:sp>
      <p:sp>
        <p:nvSpPr>
          <p:cNvPr id="1498" name="Shape 1498"/>
          <p:cNvSpPr txBox="1"/>
          <p:nvPr/>
        </p:nvSpPr>
        <p:spPr>
          <a:xfrm>
            <a:off x="7388225" y="2692986"/>
            <a:ext cx="27824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0</a:t>
            </a:r>
            <a:endParaRPr/>
          </a:p>
        </p:txBody>
      </p:sp>
      <p:sp>
        <p:nvSpPr>
          <p:cNvPr id="1499" name="Shape 1499"/>
          <p:cNvSpPr txBox="1"/>
          <p:nvPr/>
        </p:nvSpPr>
        <p:spPr>
          <a:xfrm>
            <a:off x="6559550" y="2692986"/>
            <a:ext cx="43703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p-1</a:t>
            </a:r>
            <a:endParaRPr/>
          </a:p>
        </p:txBody>
      </p:sp>
      <p:sp>
        <p:nvSpPr>
          <p:cNvPr id="1500" name="Shape 1500"/>
          <p:cNvSpPr txBox="1"/>
          <p:nvPr/>
        </p:nvSpPr>
        <p:spPr>
          <a:xfrm>
            <a:off x="1524000" y="2654886"/>
            <a:ext cx="43703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n-1</a:t>
            </a:r>
            <a:endParaRPr/>
          </a:p>
        </p:txBody>
      </p:sp>
      <p:sp>
        <p:nvSpPr>
          <p:cNvPr id="1501" name="Shape 1501"/>
          <p:cNvSpPr/>
          <p:nvPr/>
        </p:nvSpPr>
        <p:spPr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VPO</a:t>
            </a:r>
            <a:endParaRPr/>
          </a:p>
        </p:txBody>
      </p:sp>
      <p:sp>
        <p:nvSpPr>
          <p:cNvPr id="1502" name="Shape 1502"/>
          <p:cNvSpPr/>
          <p:nvPr/>
        </p:nvSpPr>
        <p:spPr>
          <a:xfrm>
            <a:off x="2879725" y="2981325"/>
            <a:ext cx="1239837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VPN 2</a:t>
            </a:r>
            <a:endParaRPr/>
          </a:p>
        </p:txBody>
      </p:sp>
      <p:sp>
        <p:nvSpPr>
          <p:cNvPr id="1503" name="Shape 1503"/>
          <p:cNvSpPr/>
          <p:nvPr/>
        </p:nvSpPr>
        <p:spPr>
          <a:xfrm>
            <a:off x="4124325" y="2981325"/>
            <a:ext cx="1239837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504" name="Shape 1504"/>
          <p:cNvSpPr/>
          <p:nvPr/>
        </p:nvSpPr>
        <p:spPr>
          <a:xfrm>
            <a:off x="5364162" y="2981325"/>
            <a:ext cx="1239838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VPN k</a:t>
            </a:r>
            <a:endParaRPr/>
          </a:p>
        </p:txBody>
      </p:sp>
      <p:cxnSp>
        <p:nvCxnSpPr>
          <p:cNvPr id="1505" name="Shape 1505"/>
          <p:cNvCxnSpPr/>
          <p:nvPr/>
        </p:nvCxnSpPr>
        <p:spPr>
          <a:xfrm>
            <a:off x="1820862" y="3143250"/>
            <a:ext cx="0" cy="134519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sp>
        <p:nvSpPr>
          <p:cNvPr id="1506" name="Shape 1506"/>
          <p:cNvSpPr/>
          <p:nvPr/>
        </p:nvSpPr>
        <p:spPr>
          <a:xfrm>
            <a:off x="2163762" y="4031248"/>
            <a:ext cx="520700" cy="7747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07" name="Shape 1507"/>
          <p:cNvCxnSpPr/>
          <p:nvPr/>
        </p:nvCxnSpPr>
        <p:spPr>
          <a:xfrm>
            <a:off x="1820862" y="4488448"/>
            <a:ext cx="3429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08" name="Shape 1508"/>
          <p:cNvSpPr/>
          <p:nvPr/>
        </p:nvSpPr>
        <p:spPr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09" name="Shape 1509"/>
          <p:cNvCxnSpPr/>
          <p:nvPr/>
        </p:nvCxnSpPr>
        <p:spPr>
          <a:xfrm>
            <a:off x="3027362" y="3143250"/>
            <a:ext cx="0" cy="110389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sp>
        <p:nvSpPr>
          <p:cNvPr id="1510" name="Shape 1510"/>
          <p:cNvSpPr/>
          <p:nvPr/>
        </p:nvSpPr>
        <p:spPr>
          <a:xfrm>
            <a:off x="3370262" y="4031248"/>
            <a:ext cx="520700" cy="7747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1" name="Shape 1511"/>
          <p:cNvCxnSpPr/>
          <p:nvPr/>
        </p:nvCxnSpPr>
        <p:spPr>
          <a:xfrm>
            <a:off x="3027362" y="4247148"/>
            <a:ext cx="3429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12" name="Shape 1512"/>
          <p:cNvSpPr/>
          <p:nvPr/>
        </p:nvSpPr>
        <p:spPr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3" name="Shape 1513"/>
          <p:cNvCxnSpPr/>
          <p:nvPr/>
        </p:nvCxnSpPr>
        <p:spPr>
          <a:xfrm>
            <a:off x="5541962" y="3143250"/>
            <a:ext cx="0" cy="148489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sp>
        <p:nvSpPr>
          <p:cNvPr id="1514" name="Shape 1514"/>
          <p:cNvSpPr/>
          <p:nvPr/>
        </p:nvSpPr>
        <p:spPr>
          <a:xfrm>
            <a:off x="5884862" y="4031248"/>
            <a:ext cx="520700" cy="7747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5" name="Shape 1515"/>
          <p:cNvCxnSpPr/>
          <p:nvPr/>
        </p:nvCxnSpPr>
        <p:spPr>
          <a:xfrm>
            <a:off x="5541962" y="4628148"/>
            <a:ext cx="3429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16" name="Shape 1516"/>
          <p:cNvSpPr/>
          <p:nvPr/>
        </p:nvSpPr>
        <p:spPr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PPN</a:t>
            </a:r>
            <a:endParaRPr dirty="0"/>
          </a:p>
        </p:txBody>
      </p:sp>
      <p:sp>
        <p:nvSpPr>
          <p:cNvPr id="1517" name="Shape 1517"/>
          <p:cNvSpPr txBox="1"/>
          <p:nvPr/>
        </p:nvSpPr>
        <p:spPr>
          <a:xfrm>
            <a:off x="7388225" y="5101809"/>
            <a:ext cx="27824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0</a:t>
            </a:r>
            <a:endParaRPr/>
          </a:p>
        </p:txBody>
      </p:sp>
      <p:sp>
        <p:nvSpPr>
          <p:cNvPr id="1518" name="Shape 1518"/>
          <p:cNvSpPr txBox="1"/>
          <p:nvPr/>
        </p:nvSpPr>
        <p:spPr>
          <a:xfrm>
            <a:off x="6559550" y="5101809"/>
            <a:ext cx="43703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p-1</a:t>
            </a:r>
            <a:endParaRPr/>
          </a:p>
        </p:txBody>
      </p:sp>
      <p:sp>
        <p:nvSpPr>
          <p:cNvPr id="1519" name="Shape 1519"/>
          <p:cNvSpPr txBox="1"/>
          <p:nvPr/>
        </p:nvSpPr>
        <p:spPr>
          <a:xfrm>
            <a:off x="2751137" y="5098634"/>
            <a:ext cx="48382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m-1</a:t>
            </a:r>
            <a:endParaRPr/>
          </a:p>
        </p:txBody>
      </p:sp>
      <p:sp>
        <p:nvSpPr>
          <p:cNvPr id="1520" name="Shape 1520"/>
          <p:cNvSpPr/>
          <p:nvPr/>
        </p:nvSpPr>
        <p:spPr>
          <a:xfrm>
            <a:off x="6610350" y="5390148"/>
            <a:ext cx="919162" cy="304800"/>
          </a:xfrm>
          <a:prstGeom prst="rect">
            <a:avLst/>
          </a:prstGeom>
          <a:solidFill>
            <a:srgbClr val="DBF2DA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PPO</a:t>
            </a:r>
            <a:endParaRPr/>
          </a:p>
        </p:txBody>
      </p:sp>
      <p:sp>
        <p:nvSpPr>
          <p:cNvPr id="1521" name="Shape 1521"/>
          <p:cNvSpPr/>
          <p:nvPr/>
        </p:nvSpPr>
        <p:spPr>
          <a:xfrm>
            <a:off x="2879725" y="5390148"/>
            <a:ext cx="3724275" cy="304800"/>
          </a:xfrm>
          <a:prstGeom prst="rect">
            <a:avLst/>
          </a:prstGeom>
          <a:solidFill>
            <a:srgbClr val="DEDFF5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PPN</a:t>
            </a:r>
            <a:endParaRPr/>
          </a:p>
        </p:txBody>
      </p:sp>
      <p:cxnSp>
        <p:nvCxnSpPr>
          <p:cNvPr id="1522" name="Shape 1522"/>
          <p:cNvCxnSpPr/>
          <p:nvPr/>
        </p:nvCxnSpPr>
        <p:spPr>
          <a:xfrm>
            <a:off x="2570162" y="4488448"/>
            <a:ext cx="30956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cxnSp>
        <p:nvCxnSpPr>
          <p:cNvPr id="1523" name="Shape 1523"/>
          <p:cNvCxnSpPr/>
          <p:nvPr/>
        </p:nvCxnSpPr>
        <p:spPr>
          <a:xfrm rot="10800000">
            <a:off x="2874962" y="4034423"/>
            <a:ext cx="0" cy="457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4" name="Shape 1524"/>
          <p:cNvCxnSpPr/>
          <p:nvPr/>
        </p:nvCxnSpPr>
        <p:spPr>
          <a:xfrm>
            <a:off x="2879725" y="4031248"/>
            <a:ext cx="4905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25" name="Shape 1525"/>
          <p:cNvCxnSpPr/>
          <p:nvPr/>
        </p:nvCxnSpPr>
        <p:spPr>
          <a:xfrm>
            <a:off x="3789362" y="4247148"/>
            <a:ext cx="30956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cxnSp>
        <p:nvCxnSpPr>
          <p:cNvPr id="1526" name="Shape 1526"/>
          <p:cNvCxnSpPr/>
          <p:nvPr/>
        </p:nvCxnSpPr>
        <p:spPr>
          <a:xfrm rot="10800000" flipH="1">
            <a:off x="4090987" y="4031248"/>
            <a:ext cx="4763" cy="215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7" name="Shape 1527"/>
          <p:cNvCxnSpPr/>
          <p:nvPr/>
        </p:nvCxnSpPr>
        <p:spPr>
          <a:xfrm>
            <a:off x="4098925" y="4031248"/>
            <a:ext cx="4905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28" name="Shape 1528"/>
          <p:cNvSpPr txBox="1"/>
          <p:nvPr/>
        </p:nvSpPr>
        <p:spPr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VIRTUAL ADDRESS</a:t>
            </a:r>
            <a:endParaRPr/>
          </a:p>
        </p:txBody>
      </p:sp>
      <p:sp>
        <p:nvSpPr>
          <p:cNvPr id="1529" name="Shape 1529"/>
          <p:cNvSpPr txBox="1"/>
          <p:nvPr/>
        </p:nvSpPr>
        <p:spPr>
          <a:xfrm>
            <a:off x="4200525" y="5757446"/>
            <a:ext cx="190308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PHYSICAL ADDRESS</a:t>
            </a:r>
            <a:endParaRPr/>
          </a:p>
        </p:txBody>
      </p:sp>
      <p:cxnSp>
        <p:nvCxnSpPr>
          <p:cNvPr id="1530" name="Shape 1530"/>
          <p:cNvCxnSpPr/>
          <p:nvPr/>
        </p:nvCxnSpPr>
        <p:spPr>
          <a:xfrm>
            <a:off x="7062787" y="3419475"/>
            <a:ext cx="0" cy="1970673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31" name="Shape 1531"/>
          <p:cNvCxnSpPr/>
          <p:nvPr/>
        </p:nvCxnSpPr>
        <p:spPr>
          <a:xfrm>
            <a:off x="6557962" y="4609098"/>
            <a:ext cx="22066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2" name="Shape 1532"/>
          <p:cNvCxnSpPr/>
          <p:nvPr/>
        </p:nvCxnSpPr>
        <p:spPr>
          <a:xfrm>
            <a:off x="6773862" y="4613861"/>
            <a:ext cx="0" cy="534987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3" name="Shape 1533"/>
          <p:cNvCxnSpPr/>
          <p:nvPr/>
        </p:nvCxnSpPr>
        <p:spPr>
          <a:xfrm flipH="1">
            <a:off x="4779962" y="5145673"/>
            <a:ext cx="1993900" cy="317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4" name="Shape 1534"/>
          <p:cNvCxnSpPr/>
          <p:nvPr/>
        </p:nvCxnSpPr>
        <p:spPr>
          <a:xfrm>
            <a:off x="4779962" y="5148848"/>
            <a:ext cx="0" cy="241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35" name="Shape 1535"/>
          <p:cNvCxnSpPr/>
          <p:nvPr/>
        </p:nvCxnSpPr>
        <p:spPr>
          <a:xfrm>
            <a:off x="5186362" y="4031248"/>
            <a:ext cx="711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36" name="Shape 1536"/>
          <p:cNvSpPr txBox="1"/>
          <p:nvPr/>
        </p:nvSpPr>
        <p:spPr>
          <a:xfrm>
            <a:off x="4525962" y="3801646"/>
            <a:ext cx="32502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537" name="Shape 1537"/>
          <p:cNvSpPr txBox="1"/>
          <p:nvPr/>
        </p:nvSpPr>
        <p:spPr>
          <a:xfrm>
            <a:off x="4894262" y="3801646"/>
            <a:ext cx="32502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538" name="Shape 1538"/>
          <p:cNvSpPr txBox="1"/>
          <p:nvPr/>
        </p:nvSpPr>
        <p:spPr>
          <a:xfrm>
            <a:off x="1940705" y="3371562"/>
            <a:ext cx="105028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the Level 1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page table</a:t>
            </a:r>
            <a:endParaRPr/>
          </a:p>
        </p:txBody>
      </p:sp>
      <p:sp>
        <p:nvSpPr>
          <p:cNvPr id="1539" name="Shape 1539"/>
          <p:cNvSpPr txBox="1"/>
          <p:nvPr/>
        </p:nvSpPr>
        <p:spPr>
          <a:xfrm>
            <a:off x="3176587" y="3362037"/>
            <a:ext cx="1016925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Level 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page table</a:t>
            </a:r>
            <a:endParaRPr/>
          </a:p>
        </p:txBody>
      </p:sp>
      <p:sp>
        <p:nvSpPr>
          <p:cNvPr id="1540" name="Shape 1540"/>
          <p:cNvSpPr txBox="1"/>
          <p:nvPr/>
        </p:nvSpPr>
        <p:spPr>
          <a:xfrm>
            <a:off x="5681662" y="3352512"/>
            <a:ext cx="1016925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Level k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page table</a:t>
            </a:r>
            <a:endParaRPr/>
          </a:p>
        </p:txBody>
      </p:sp>
      <p:sp>
        <p:nvSpPr>
          <p:cNvPr id="1541" name="Shape 1541"/>
          <p:cNvSpPr/>
          <p:nvPr/>
        </p:nvSpPr>
        <p:spPr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42" name="Shape 1542"/>
          <p:cNvSpPr/>
          <p:nvPr/>
        </p:nvSpPr>
        <p:spPr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3" name="Shape 1493"/>
          <p:cNvSpPr txBox="1">
            <a:spLocks noGrp="1"/>
          </p:cNvSpPr>
          <p:nvPr>
            <p:ph type="title"/>
          </p:nvPr>
        </p:nvSpPr>
        <p:spPr>
          <a:xfrm>
            <a:off x="404813" y="247650"/>
            <a:ext cx="8283575" cy="782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problem (with</a:t>
            </a:r>
            <a:r>
              <a:rPr lang="en-GB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k-level page 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GB" sz="3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ables)</a:t>
            </a:r>
            <a:endParaRPr dirty="0"/>
          </a:p>
        </p:txBody>
      </p:sp>
      <p:sp>
        <p:nvSpPr>
          <p:cNvPr id="1494" name="Shape 1494"/>
          <p:cNvSpPr/>
          <p:nvPr/>
        </p:nvSpPr>
        <p:spPr>
          <a:xfrm>
            <a:off x="177800" y="1833361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Page table </a:t>
            </a:r>
            <a:b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base register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(PTBR)</a:t>
            </a:r>
            <a:endParaRPr/>
          </a:p>
        </p:txBody>
      </p:sp>
      <p:cxnSp>
        <p:nvCxnSpPr>
          <p:cNvPr id="1495" name="Shape 1495"/>
          <p:cNvCxnSpPr>
            <a:stCxn id="1494" idx="2"/>
          </p:cNvCxnSpPr>
          <p:nvPr/>
        </p:nvCxnSpPr>
        <p:spPr>
          <a:xfrm>
            <a:off x="939800" y="2552424"/>
            <a:ext cx="0" cy="1486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96" name="Shape 1496"/>
          <p:cNvCxnSpPr/>
          <p:nvPr/>
        </p:nvCxnSpPr>
        <p:spPr>
          <a:xfrm>
            <a:off x="939800" y="4038600"/>
            <a:ext cx="1193800" cy="9525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497" name="Shape 1497"/>
          <p:cNvSpPr/>
          <p:nvPr/>
        </p:nvSpPr>
        <p:spPr>
          <a:xfrm>
            <a:off x="1647336" y="2981325"/>
            <a:ext cx="1239838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VPN 1</a:t>
            </a:r>
            <a:endParaRPr/>
          </a:p>
        </p:txBody>
      </p:sp>
      <p:sp>
        <p:nvSpPr>
          <p:cNvPr id="1498" name="Shape 1498"/>
          <p:cNvSpPr txBox="1"/>
          <p:nvPr/>
        </p:nvSpPr>
        <p:spPr>
          <a:xfrm>
            <a:off x="7388225" y="2692986"/>
            <a:ext cx="27824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0</a:t>
            </a:r>
            <a:endParaRPr/>
          </a:p>
        </p:txBody>
      </p:sp>
      <p:sp>
        <p:nvSpPr>
          <p:cNvPr id="1499" name="Shape 1499"/>
          <p:cNvSpPr txBox="1"/>
          <p:nvPr/>
        </p:nvSpPr>
        <p:spPr>
          <a:xfrm>
            <a:off x="6559550" y="2692986"/>
            <a:ext cx="43703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p-1</a:t>
            </a:r>
            <a:endParaRPr/>
          </a:p>
        </p:txBody>
      </p:sp>
      <p:sp>
        <p:nvSpPr>
          <p:cNvPr id="1500" name="Shape 1500"/>
          <p:cNvSpPr txBox="1"/>
          <p:nvPr/>
        </p:nvSpPr>
        <p:spPr>
          <a:xfrm>
            <a:off x="1524000" y="2654886"/>
            <a:ext cx="43703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n-1</a:t>
            </a:r>
            <a:endParaRPr/>
          </a:p>
        </p:txBody>
      </p:sp>
      <p:sp>
        <p:nvSpPr>
          <p:cNvPr id="1501" name="Shape 1501"/>
          <p:cNvSpPr/>
          <p:nvPr/>
        </p:nvSpPr>
        <p:spPr>
          <a:xfrm>
            <a:off x="6610350" y="2981325"/>
            <a:ext cx="919162" cy="304800"/>
          </a:xfrm>
          <a:prstGeom prst="rect">
            <a:avLst/>
          </a:prstGeom>
          <a:solidFill>
            <a:srgbClr val="DBF2DA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VPO</a:t>
            </a:r>
            <a:endParaRPr/>
          </a:p>
        </p:txBody>
      </p:sp>
      <p:sp>
        <p:nvSpPr>
          <p:cNvPr id="1502" name="Shape 1502"/>
          <p:cNvSpPr/>
          <p:nvPr/>
        </p:nvSpPr>
        <p:spPr>
          <a:xfrm>
            <a:off x="2879725" y="2981325"/>
            <a:ext cx="1239837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VPN 2</a:t>
            </a:r>
            <a:endParaRPr/>
          </a:p>
        </p:txBody>
      </p:sp>
      <p:sp>
        <p:nvSpPr>
          <p:cNvPr id="1503" name="Shape 1503"/>
          <p:cNvSpPr/>
          <p:nvPr/>
        </p:nvSpPr>
        <p:spPr>
          <a:xfrm>
            <a:off x="4124325" y="2981325"/>
            <a:ext cx="1239837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504" name="Shape 1504"/>
          <p:cNvSpPr/>
          <p:nvPr/>
        </p:nvSpPr>
        <p:spPr>
          <a:xfrm>
            <a:off x="5364162" y="2981325"/>
            <a:ext cx="1239838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VPN k</a:t>
            </a:r>
            <a:endParaRPr/>
          </a:p>
        </p:txBody>
      </p:sp>
      <p:cxnSp>
        <p:nvCxnSpPr>
          <p:cNvPr id="1505" name="Shape 1505"/>
          <p:cNvCxnSpPr/>
          <p:nvPr/>
        </p:nvCxnSpPr>
        <p:spPr>
          <a:xfrm>
            <a:off x="1820862" y="3143250"/>
            <a:ext cx="0" cy="134519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sp>
        <p:nvSpPr>
          <p:cNvPr id="1506" name="Shape 1506"/>
          <p:cNvSpPr/>
          <p:nvPr/>
        </p:nvSpPr>
        <p:spPr>
          <a:xfrm>
            <a:off x="2163762" y="4031248"/>
            <a:ext cx="520700" cy="7747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07" name="Shape 1507"/>
          <p:cNvCxnSpPr/>
          <p:nvPr/>
        </p:nvCxnSpPr>
        <p:spPr>
          <a:xfrm>
            <a:off x="1820862" y="4488448"/>
            <a:ext cx="3429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08" name="Shape 1508"/>
          <p:cNvSpPr/>
          <p:nvPr/>
        </p:nvSpPr>
        <p:spPr>
          <a:xfrm>
            <a:off x="2163762" y="4424948"/>
            <a:ext cx="520700" cy="114300"/>
          </a:xfrm>
          <a:prstGeom prst="rect">
            <a:avLst/>
          </a:prstGeom>
          <a:solidFill>
            <a:srgbClr val="C0C0C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09" name="Shape 1509"/>
          <p:cNvCxnSpPr/>
          <p:nvPr/>
        </p:nvCxnSpPr>
        <p:spPr>
          <a:xfrm>
            <a:off x="3027362" y="3143250"/>
            <a:ext cx="0" cy="110389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sp>
        <p:nvSpPr>
          <p:cNvPr id="1510" name="Shape 1510"/>
          <p:cNvSpPr/>
          <p:nvPr/>
        </p:nvSpPr>
        <p:spPr>
          <a:xfrm>
            <a:off x="3370262" y="4031248"/>
            <a:ext cx="520700" cy="7747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1" name="Shape 1511"/>
          <p:cNvCxnSpPr/>
          <p:nvPr/>
        </p:nvCxnSpPr>
        <p:spPr>
          <a:xfrm>
            <a:off x="3027362" y="4247148"/>
            <a:ext cx="3429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12" name="Shape 1512"/>
          <p:cNvSpPr/>
          <p:nvPr/>
        </p:nvSpPr>
        <p:spPr>
          <a:xfrm>
            <a:off x="3370262" y="4196348"/>
            <a:ext cx="520700" cy="114300"/>
          </a:xfrm>
          <a:prstGeom prst="rect">
            <a:avLst/>
          </a:prstGeom>
          <a:solidFill>
            <a:srgbClr val="C0C0C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3" name="Shape 1513"/>
          <p:cNvCxnSpPr/>
          <p:nvPr/>
        </p:nvCxnSpPr>
        <p:spPr>
          <a:xfrm>
            <a:off x="5541962" y="3143250"/>
            <a:ext cx="0" cy="148489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sp>
        <p:nvSpPr>
          <p:cNvPr id="1514" name="Shape 1514"/>
          <p:cNvSpPr/>
          <p:nvPr/>
        </p:nvSpPr>
        <p:spPr>
          <a:xfrm>
            <a:off x="5884862" y="4031248"/>
            <a:ext cx="520700" cy="7747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1515" name="Shape 1515"/>
          <p:cNvCxnSpPr/>
          <p:nvPr/>
        </p:nvCxnSpPr>
        <p:spPr>
          <a:xfrm>
            <a:off x="5541962" y="4628148"/>
            <a:ext cx="3429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16" name="Shape 1516"/>
          <p:cNvSpPr/>
          <p:nvPr/>
        </p:nvSpPr>
        <p:spPr>
          <a:xfrm>
            <a:off x="5884862" y="4539248"/>
            <a:ext cx="520700" cy="152400"/>
          </a:xfrm>
          <a:prstGeom prst="rect">
            <a:avLst/>
          </a:prstGeom>
          <a:solidFill>
            <a:srgbClr val="DEDFF5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PPN</a:t>
            </a:r>
            <a:endParaRPr/>
          </a:p>
        </p:txBody>
      </p:sp>
      <p:sp>
        <p:nvSpPr>
          <p:cNvPr id="1520" name="Shape 1520"/>
          <p:cNvSpPr/>
          <p:nvPr/>
        </p:nvSpPr>
        <p:spPr>
          <a:xfrm>
            <a:off x="6605586" y="6058069"/>
            <a:ext cx="919162" cy="304800"/>
          </a:xfrm>
          <a:prstGeom prst="rect">
            <a:avLst/>
          </a:prstGeom>
          <a:solidFill>
            <a:srgbClr val="DBF2DA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PPO</a:t>
            </a:r>
            <a:endParaRPr/>
          </a:p>
        </p:txBody>
      </p:sp>
      <p:sp>
        <p:nvSpPr>
          <p:cNvPr id="1521" name="Shape 1521"/>
          <p:cNvSpPr/>
          <p:nvPr/>
        </p:nvSpPr>
        <p:spPr>
          <a:xfrm>
            <a:off x="2874961" y="6058069"/>
            <a:ext cx="3724275" cy="304800"/>
          </a:xfrm>
          <a:prstGeom prst="rect">
            <a:avLst/>
          </a:prstGeom>
          <a:solidFill>
            <a:srgbClr val="DEDFF5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PPN</a:t>
            </a:r>
            <a:endParaRPr/>
          </a:p>
        </p:txBody>
      </p:sp>
      <p:cxnSp>
        <p:nvCxnSpPr>
          <p:cNvPr id="1522" name="Shape 1522"/>
          <p:cNvCxnSpPr/>
          <p:nvPr/>
        </p:nvCxnSpPr>
        <p:spPr>
          <a:xfrm>
            <a:off x="2570162" y="4488448"/>
            <a:ext cx="30956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cxnSp>
        <p:nvCxnSpPr>
          <p:cNvPr id="1523" name="Shape 1523"/>
          <p:cNvCxnSpPr/>
          <p:nvPr/>
        </p:nvCxnSpPr>
        <p:spPr>
          <a:xfrm rot="10800000">
            <a:off x="2874962" y="4034423"/>
            <a:ext cx="0" cy="4572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4" name="Shape 1524"/>
          <p:cNvCxnSpPr/>
          <p:nvPr/>
        </p:nvCxnSpPr>
        <p:spPr>
          <a:xfrm>
            <a:off x="2879725" y="4031248"/>
            <a:ext cx="4905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25" name="Shape 1525"/>
          <p:cNvCxnSpPr/>
          <p:nvPr/>
        </p:nvCxnSpPr>
        <p:spPr>
          <a:xfrm>
            <a:off x="3789362" y="4247148"/>
            <a:ext cx="30956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oval" w="sm" len="sm"/>
            <a:tailEnd type="none" w="med" len="med"/>
          </a:ln>
        </p:spPr>
      </p:cxnSp>
      <p:cxnSp>
        <p:nvCxnSpPr>
          <p:cNvPr id="1526" name="Shape 1526"/>
          <p:cNvCxnSpPr/>
          <p:nvPr/>
        </p:nvCxnSpPr>
        <p:spPr>
          <a:xfrm rot="10800000" flipH="1">
            <a:off x="4090987" y="4031248"/>
            <a:ext cx="4763" cy="2159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27" name="Shape 1527"/>
          <p:cNvCxnSpPr/>
          <p:nvPr/>
        </p:nvCxnSpPr>
        <p:spPr>
          <a:xfrm>
            <a:off x="4098925" y="4031248"/>
            <a:ext cx="4905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28" name="Shape 1528"/>
          <p:cNvSpPr txBox="1"/>
          <p:nvPr/>
        </p:nvSpPr>
        <p:spPr>
          <a:xfrm>
            <a:off x="3695700" y="2548523"/>
            <a:ext cx="177484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VIRTUAL ADDRESS</a:t>
            </a:r>
            <a:endParaRPr/>
          </a:p>
        </p:txBody>
      </p:sp>
      <p:cxnSp>
        <p:nvCxnSpPr>
          <p:cNvPr id="1530" name="Shape 1530"/>
          <p:cNvCxnSpPr>
            <a:cxnSpLocks/>
            <a:endCxn id="1520" idx="0"/>
          </p:cNvCxnSpPr>
          <p:nvPr/>
        </p:nvCxnSpPr>
        <p:spPr>
          <a:xfrm>
            <a:off x="7062787" y="3419475"/>
            <a:ext cx="2380" cy="2638594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31" name="Shape 1531"/>
          <p:cNvCxnSpPr/>
          <p:nvPr/>
        </p:nvCxnSpPr>
        <p:spPr>
          <a:xfrm>
            <a:off x="6557962" y="4609098"/>
            <a:ext cx="220663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2" name="Shape 1532"/>
          <p:cNvCxnSpPr>
            <a:cxnSpLocks/>
          </p:cNvCxnSpPr>
          <p:nvPr/>
        </p:nvCxnSpPr>
        <p:spPr>
          <a:xfrm>
            <a:off x="6773862" y="4613861"/>
            <a:ext cx="15875" cy="1302078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3" name="Shape 1533"/>
          <p:cNvCxnSpPr>
            <a:cxnSpLocks/>
          </p:cNvCxnSpPr>
          <p:nvPr/>
        </p:nvCxnSpPr>
        <p:spPr>
          <a:xfrm flipH="1">
            <a:off x="4731114" y="5915939"/>
            <a:ext cx="2047511" cy="878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34" name="Shape 1534"/>
          <p:cNvCxnSpPr>
            <a:cxnSpLocks/>
            <a:endCxn id="1521" idx="0"/>
          </p:cNvCxnSpPr>
          <p:nvPr/>
        </p:nvCxnSpPr>
        <p:spPr>
          <a:xfrm>
            <a:off x="4737099" y="5943600"/>
            <a:ext cx="0" cy="114469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35" name="Shape 1535"/>
          <p:cNvCxnSpPr/>
          <p:nvPr/>
        </p:nvCxnSpPr>
        <p:spPr>
          <a:xfrm>
            <a:off x="5186362" y="4031248"/>
            <a:ext cx="7112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536" name="Shape 1536"/>
          <p:cNvSpPr txBox="1"/>
          <p:nvPr/>
        </p:nvSpPr>
        <p:spPr>
          <a:xfrm>
            <a:off x="4525962" y="3801646"/>
            <a:ext cx="32502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537" name="Shape 1537"/>
          <p:cNvSpPr txBox="1"/>
          <p:nvPr/>
        </p:nvSpPr>
        <p:spPr>
          <a:xfrm>
            <a:off x="4894262" y="3801646"/>
            <a:ext cx="325029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...</a:t>
            </a:r>
            <a:endParaRPr/>
          </a:p>
        </p:txBody>
      </p:sp>
      <p:sp>
        <p:nvSpPr>
          <p:cNvPr id="1538" name="Shape 1538"/>
          <p:cNvSpPr txBox="1"/>
          <p:nvPr/>
        </p:nvSpPr>
        <p:spPr>
          <a:xfrm>
            <a:off x="1940705" y="3371562"/>
            <a:ext cx="105028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the Level 1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page table</a:t>
            </a:r>
            <a:endParaRPr/>
          </a:p>
        </p:txBody>
      </p:sp>
      <p:sp>
        <p:nvSpPr>
          <p:cNvPr id="1539" name="Shape 1539"/>
          <p:cNvSpPr txBox="1"/>
          <p:nvPr/>
        </p:nvSpPr>
        <p:spPr>
          <a:xfrm>
            <a:off x="3176587" y="3362037"/>
            <a:ext cx="1016925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Level 2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page table</a:t>
            </a:r>
            <a:endParaRPr/>
          </a:p>
        </p:txBody>
      </p:sp>
      <p:sp>
        <p:nvSpPr>
          <p:cNvPr id="1540" name="Shape 1540"/>
          <p:cNvSpPr txBox="1"/>
          <p:nvPr/>
        </p:nvSpPr>
        <p:spPr>
          <a:xfrm>
            <a:off x="5681662" y="3352512"/>
            <a:ext cx="1016925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 Level k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page table</a:t>
            </a:r>
            <a:endParaRPr/>
          </a:p>
        </p:txBody>
      </p:sp>
      <p:sp>
        <p:nvSpPr>
          <p:cNvPr id="1541" name="Shape 1541"/>
          <p:cNvSpPr/>
          <p:nvPr/>
        </p:nvSpPr>
        <p:spPr>
          <a:xfrm rot="5400000">
            <a:off x="7014369" y="2905919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542" name="Shape 1542"/>
          <p:cNvSpPr/>
          <p:nvPr/>
        </p:nvSpPr>
        <p:spPr>
          <a:xfrm>
            <a:off x="6446837" y="4539248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2" name="Callout: Bent Line 1">
            <a:extLst>
              <a:ext uri="{FF2B5EF4-FFF2-40B4-BE49-F238E27FC236}">
                <a16:creationId xmlns:a16="http://schemas.microsoft.com/office/drawing/2014/main" id="{F78A0A81-18DE-4172-9CA1-38ECDFE2D884}"/>
              </a:ext>
            </a:extLst>
          </p:cNvPr>
          <p:cNvSpPr/>
          <p:nvPr/>
        </p:nvSpPr>
        <p:spPr bwMode="auto">
          <a:xfrm>
            <a:off x="919174" y="5000671"/>
            <a:ext cx="804858" cy="755650"/>
          </a:xfrm>
          <a:prstGeom prst="borderCallout2">
            <a:avLst>
              <a:gd name="adj1" fmla="val 18750"/>
              <a:gd name="adj2" fmla="val 108554"/>
              <a:gd name="adj3" fmla="val 18750"/>
              <a:gd name="adj4" fmla="val 122068"/>
              <a:gd name="adj5" fmla="val -59705"/>
              <a:gd name="adj6" fmla="val 157613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Cache miss!</a:t>
            </a:r>
          </a:p>
        </p:txBody>
      </p:sp>
      <p:sp>
        <p:nvSpPr>
          <p:cNvPr id="55" name="Callout: Bent Line 54">
            <a:extLst>
              <a:ext uri="{FF2B5EF4-FFF2-40B4-BE49-F238E27FC236}">
                <a16:creationId xmlns:a16="http://schemas.microsoft.com/office/drawing/2014/main" id="{A3200229-D60D-4794-821A-DC856047FFAF}"/>
              </a:ext>
            </a:extLst>
          </p:cNvPr>
          <p:cNvSpPr/>
          <p:nvPr/>
        </p:nvSpPr>
        <p:spPr bwMode="auto">
          <a:xfrm>
            <a:off x="2008194" y="5000671"/>
            <a:ext cx="804858" cy="755650"/>
          </a:xfrm>
          <a:prstGeom prst="borderCallout2">
            <a:avLst>
              <a:gd name="adj1" fmla="val 18750"/>
              <a:gd name="adj2" fmla="val 108554"/>
              <a:gd name="adj3" fmla="val 18750"/>
              <a:gd name="adj4" fmla="val 122068"/>
              <a:gd name="adj5" fmla="val -88793"/>
              <a:gd name="adj6" fmla="val 161981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Cache miss!</a:t>
            </a:r>
          </a:p>
        </p:txBody>
      </p:sp>
      <p:sp>
        <p:nvSpPr>
          <p:cNvPr id="58" name="Callout: Bent Line 57">
            <a:extLst>
              <a:ext uri="{FF2B5EF4-FFF2-40B4-BE49-F238E27FC236}">
                <a16:creationId xmlns:a16="http://schemas.microsoft.com/office/drawing/2014/main" id="{BF9D13D8-921F-4345-95CD-CF934BCA4E8B}"/>
              </a:ext>
            </a:extLst>
          </p:cNvPr>
          <p:cNvSpPr/>
          <p:nvPr/>
        </p:nvSpPr>
        <p:spPr bwMode="auto">
          <a:xfrm>
            <a:off x="3097214" y="5002083"/>
            <a:ext cx="804858" cy="755650"/>
          </a:xfrm>
          <a:prstGeom prst="borderCallout2">
            <a:avLst>
              <a:gd name="adj1" fmla="val 18750"/>
              <a:gd name="adj2" fmla="val 108554"/>
              <a:gd name="adj3" fmla="val 18750"/>
              <a:gd name="adj4" fmla="val 122068"/>
              <a:gd name="adj5" fmla="val -123700"/>
              <a:gd name="adj6" fmla="val 212232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Cache miss!</a:t>
            </a:r>
          </a:p>
        </p:txBody>
      </p:sp>
      <p:sp>
        <p:nvSpPr>
          <p:cNvPr id="61" name="Callout: Bent Line 60">
            <a:extLst>
              <a:ext uri="{FF2B5EF4-FFF2-40B4-BE49-F238E27FC236}">
                <a16:creationId xmlns:a16="http://schemas.microsoft.com/office/drawing/2014/main" id="{B05CF86D-B96C-407D-BCDC-010C69860A20}"/>
              </a:ext>
            </a:extLst>
          </p:cNvPr>
          <p:cNvSpPr/>
          <p:nvPr/>
        </p:nvSpPr>
        <p:spPr bwMode="auto">
          <a:xfrm>
            <a:off x="4240579" y="5009477"/>
            <a:ext cx="804858" cy="755650"/>
          </a:xfrm>
          <a:prstGeom prst="borderCallout2">
            <a:avLst>
              <a:gd name="adj1" fmla="val 18750"/>
              <a:gd name="adj2" fmla="val 108554"/>
              <a:gd name="adj3" fmla="val 18750"/>
              <a:gd name="adj4" fmla="val 122068"/>
              <a:gd name="adj5" fmla="val -41089"/>
              <a:gd name="adj6" fmla="val 202400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Cache miss!</a:t>
            </a:r>
          </a:p>
        </p:txBody>
      </p:sp>
      <p:sp>
        <p:nvSpPr>
          <p:cNvPr id="62" name="Callout: Bent Line 61">
            <a:extLst>
              <a:ext uri="{FF2B5EF4-FFF2-40B4-BE49-F238E27FC236}">
                <a16:creationId xmlns:a16="http://schemas.microsoft.com/office/drawing/2014/main" id="{64D17EED-E5FE-49D2-AF0C-5084DC61143B}"/>
              </a:ext>
            </a:extLst>
          </p:cNvPr>
          <p:cNvSpPr/>
          <p:nvPr/>
        </p:nvSpPr>
        <p:spPr bwMode="auto">
          <a:xfrm>
            <a:off x="7862882" y="5565775"/>
            <a:ext cx="804858" cy="755650"/>
          </a:xfrm>
          <a:prstGeom prst="borderCallout2">
            <a:avLst>
              <a:gd name="adj1" fmla="val 18750"/>
              <a:gd name="adj2" fmla="val -11610"/>
              <a:gd name="adj3" fmla="val 18750"/>
              <a:gd name="adj4" fmla="val -33053"/>
              <a:gd name="adj5" fmla="val 61303"/>
              <a:gd name="adj6" fmla="val -71794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Cache miss!</a:t>
            </a:r>
          </a:p>
        </p:txBody>
      </p:sp>
    </p:spTree>
    <p:extLst>
      <p:ext uri="{BB962C8B-B14F-4D97-AF65-F5344CB8AC3E}">
        <p14:creationId xmlns:p14="http://schemas.microsoft.com/office/powerpoint/2010/main" val="65094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5" grpId="0" animBg="1"/>
      <p:bldP spid="58" grpId="0" animBg="1"/>
      <p:bldP spid="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Shape 1238"/>
          <p:cNvSpPr txBox="1">
            <a:spLocks noGrp="1"/>
          </p:cNvSpPr>
          <p:nvPr>
            <p:ph type="title"/>
          </p:nvPr>
        </p:nvSpPr>
        <p:spPr>
          <a:xfrm>
            <a:off x="389467" y="493712"/>
            <a:ext cx="8382000" cy="573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Speeding up Translation with a TLB</a:t>
            </a:r>
            <a:endParaRPr/>
          </a:p>
        </p:txBody>
      </p:sp>
      <p:sp>
        <p:nvSpPr>
          <p:cNvPr id="1239" name="Shape 1239"/>
          <p:cNvSpPr txBox="1">
            <a:spLocks noGrp="1"/>
          </p:cNvSpPr>
          <p:nvPr>
            <p:ph type="body" idx="1"/>
          </p:nvPr>
        </p:nvSpPr>
        <p:spPr>
          <a:xfrm>
            <a:off x="381000" y="1481138"/>
            <a:ext cx="8548687" cy="5224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Page table entries (PTEs) are cached</a:t>
            </a:r>
            <a:b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like any other memory word</a:t>
            </a:r>
            <a:endParaRPr dirty="0"/>
          </a:p>
          <a:p>
            <a:pPr marL="742950" marR="0" lvl="1" indent="-285750" algn="l" rtl="0"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PTEs may be evicted by other data references</a:t>
            </a:r>
            <a:endParaRPr dirty="0"/>
          </a:p>
          <a:p>
            <a:pPr marL="742950" marR="0" lvl="1" indent="-285750" algn="l" rtl="0">
              <a:spcBef>
                <a:spcPts val="563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 hit still costs cache delay</a:t>
            </a:r>
            <a:endParaRPr dirty="0"/>
          </a:p>
          <a:p>
            <a:pPr marL="342900" marR="0" lvl="0" indent="-342900" algn="l" rtl="0">
              <a:spcBef>
                <a:spcPts val="125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Solution: </a:t>
            </a:r>
            <a:r>
              <a:rPr lang="en-GB" sz="2400" b="1" i="1" u="none" strike="noStrike" cap="none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Translation Lookaside Buffer</a:t>
            </a:r>
            <a:r>
              <a:rPr lang="en-GB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(TLB)</a:t>
            </a:r>
            <a:endParaRPr dirty="0"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Dedicated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cache 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page table entries</a:t>
            </a:r>
            <a:endParaRPr lang="en-US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TLB hit = page table not consulted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lang="en-US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Can be fairly small: one TLB entry covers 4k or more</a:t>
            </a:r>
            <a:endParaRPr dirty="0"/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Shape 124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19063" marR="0" lvl="0" indent="-119063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Accessing the TLB</a:t>
            </a:r>
            <a:endParaRPr/>
          </a:p>
        </p:txBody>
      </p:sp>
      <p:sp>
        <p:nvSpPr>
          <p:cNvPr id="1245" name="Shape 124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7896225" cy="84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lang="en-GB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MMU uses the VPN portion of the virtual address to access the TLB:</a:t>
            </a:r>
            <a:endParaRPr/>
          </a:p>
        </p:txBody>
      </p:sp>
      <p:sp>
        <p:nvSpPr>
          <p:cNvPr id="1246" name="Shape 1246"/>
          <p:cNvSpPr/>
          <p:nvPr/>
        </p:nvSpPr>
        <p:spPr>
          <a:xfrm>
            <a:off x="4454526" y="2908300"/>
            <a:ext cx="1658937" cy="304800"/>
          </a:xfrm>
          <a:prstGeom prst="rect">
            <a:avLst/>
          </a:prstGeom>
          <a:solidFill>
            <a:srgbClr val="FFFFFF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 tag (TLBT)</a:t>
            </a:r>
            <a:endParaRPr/>
          </a:p>
        </p:txBody>
      </p:sp>
      <p:sp>
        <p:nvSpPr>
          <p:cNvPr id="1247" name="Shape 1247"/>
          <p:cNvSpPr/>
          <p:nvPr/>
        </p:nvSpPr>
        <p:spPr>
          <a:xfrm>
            <a:off x="6108701" y="2908300"/>
            <a:ext cx="1770062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TLB index (TLBI)</a:t>
            </a:r>
            <a:endParaRPr/>
          </a:p>
        </p:txBody>
      </p:sp>
      <p:sp>
        <p:nvSpPr>
          <p:cNvPr id="1248" name="Shape 1248"/>
          <p:cNvSpPr txBox="1"/>
          <p:nvPr/>
        </p:nvSpPr>
        <p:spPr>
          <a:xfrm>
            <a:off x="8670926" y="2607261"/>
            <a:ext cx="2888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/>
          </a:p>
        </p:txBody>
      </p:sp>
      <p:sp>
        <p:nvSpPr>
          <p:cNvPr id="1249" name="Shape 1249"/>
          <p:cNvSpPr txBox="1"/>
          <p:nvPr/>
        </p:nvSpPr>
        <p:spPr>
          <a:xfrm>
            <a:off x="7842251" y="2607261"/>
            <a:ext cx="46198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p-1</a:t>
            </a:r>
            <a:endParaRPr/>
          </a:p>
        </p:txBody>
      </p:sp>
      <p:sp>
        <p:nvSpPr>
          <p:cNvPr id="1250" name="Shape 1250"/>
          <p:cNvSpPr txBox="1"/>
          <p:nvPr/>
        </p:nvSpPr>
        <p:spPr>
          <a:xfrm>
            <a:off x="7637463" y="2607261"/>
            <a:ext cx="29527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endParaRPr/>
          </a:p>
        </p:txBody>
      </p:sp>
      <p:sp>
        <p:nvSpPr>
          <p:cNvPr id="1251" name="Shape 1251"/>
          <p:cNvSpPr txBox="1"/>
          <p:nvPr/>
        </p:nvSpPr>
        <p:spPr>
          <a:xfrm>
            <a:off x="4343400" y="2607261"/>
            <a:ext cx="46198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n-1</a:t>
            </a:r>
            <a:endParaRPr/>
          </a:p>
        </p:txBody>
      </p:sp>
      <p:sp>
        <p:nvSpPr>
          <p:cNvPr id="1252" name="Shape 1252"/>
          <p:cNvSpPr/>
          <p:nvPr/>
        </p:nvSpPr>
        <p:spPr>
          <a:xfrm>
            <a:off x="7880351" y="2908300"/>
            <a:ext cx="919162" cy="30480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VPO</a:t>
            </a:r>
            <a:endParaRPr/>
          </a:p>
        </p:txBody>
      </p:sp>
      <p:sp>
        <p:nvSpPr>
          <p:cNvPr id="1253" name="Shape 1253"/>
          <p:cNvSpPr/>
          <p:nvPr/>
        </p:nvSpPr>
        <p:spPr>
          <a:xfrm rot="-5400000" flipH="1">
            <a:off x="6056313" y="869950"/>
            <a:ext cx="177800" cy="3403600"/>
          </a:xfrm>
          <a:prstGeom prst="leftBrace">
            <a:avLst>
              <a:gd name="adj1" fmla="val 159524"/>
              <a:gd name="adj2" fmla="val 49949"/>
            </a:avLst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4" name="Shape 1254"/>
          <p:cNvSpPr txBox="1"/>
          <p:nvPr/>
        </p:nvSpPr>
        <p:spPr>
          <a:xfrm>
            <a:off x="5840413" y="2113518"/>
            <a:ext cx="5966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VPN</a:t>
            </a:r>
            <a:endParaRPr/>
          </a:p>
        </p:txBody>
      </p:sp>
      <p:sp>
        <p:nvSpPr>
          <p:cNvPr id="1255" name="Shape 1255"/>
          <p:cNvSpPr txBox="1"/>
          <p:nvPr/>
        </p:nvSpPr>
        <p:spPr>
          <a:xfrm>
            <a:off x="6107113" y="2607261"/>
            <a:ext cx="63511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p+t-1</a:t>
            </a:r>
            <a:endParaRPr/>
          </a:p>
        </p:txBody>
      </p:sp>
      <p:sp>
        <p:nvSpPr>
          <p:cNvPr id="1256" name="Shape 1256"/>
          <p:cNvSpPr txBox="1"/>
          <p:nvPr/>
        </p:nvSpPr>
        <p:spPr>
          <a:xfrm>
            <a:off x="5749926" y="2607261"/>
            <a:ext cx="46839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p+t</a:t>
            </a: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7" name="Shape 1257"/>
          <p:cNvSpPr/>
          <p:nvPr/>
        </p:nvSpPr>
        <p:spPr>
          <a:xfrm>
            <a:off x="838200" y="3739782"/>
            <a:ext cx="5257800" cy="612843"/>
          </a:xfrm>
          <a:prstGeom prst="rect">
            <a:avLst/>
          </a:prstGeom>
          <a:solidFill>
            <a:srgbClr val="D5D5F4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8" name="Shape 1258"/>
          <p:cNvSpPr/>
          <p:nvPr/>
        </p:nvSpPr>
        <p:spPr>
          <a:xfrm>
            <a:off x="987607" y="3815985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9" name="Shape 1259"/>
          <p:cNvSpPr/>
          <p:nvPr/>
        </p:nvSpPr>
        <p:spPr>
          <a:xfrm>
            <a:off x="2280925" y="3914651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60" name="Shape 1260"/>
          <p:cNvSpPr/>
          <p:nvPr/>
        </p:nvSpPr>
        <p:spPr>
          <a:xfrm>
            <a:off x="15017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61" name="Shape 1261"/>
          <p:cNvSpPr/>
          <p:nvPr/>
        </p:nvSpPr>
        <p:spPr>
          <a:xfrm>
            <a:off x="1096928" y="3914651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62" name="Shape 1262"/>
          <p:cNvSpPr txBox="1"/>
          <p:nvPr/>
        </p:nvSpPr>
        <p:spPr>
          <a:xfrm rot="-5400000">
            <a:off x="3050943" y="4994139"/>
            <a:ext cx="5496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/>
          </a:p>
        </p:txBody>
      </p:sp>
      <p:sp>
        <p:nvSpPr>
          <p:cNvPr id="1263" name="Shape 1263"/>
          <p:cNvSpPr/>
          <p:nvPr/>
        </p:nvSpPr>
        <p:spPr>
          <a:xfrm>
            <a:off x="3540307" y="3815985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4" name="Shape 1264"/>
          <p:cNvSpPr/>
          <p:nvPr/>
        </p:nvSpPr>
        <p:spPr>
          <a:xfrm>
            <a:off x="4833625" y="3914651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65" name="Shape 1265"/>
          <p:cNvSpPr/>
          <p:nvPr/>
        </p:nvSpPr>
        <p:spPr>
          <a:xfrm>
            <a:off x="4054488" y="3914651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66" name="Shape 1266"/>
          <p:cNvSpPr/>
          <p:nvPr/>
        </p:nvSpPr>
        <p:spPr>
          <a:xfrm>
            <a:off x="3649628" y="3914651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67" name="Shape 1267"/>
          <p:cNvSpPr txBox="1"/>
          <p:nvPr/>
        </p:nvSpPr>
        <p:spPr>
          <a:xfrm>
            <a:off x="203200" y="3847561"/>
            <a:ext cx="6591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0</a:t>
            </a:r>
            <a:endParaRPr/>
          </a:p>
        </p:txBody>
      </p:sp>
      <p:sp>
        <p:nvSpPr>
          <p:cNvPr id="1268" name="Shape 1268"/>
          <p:cNvSpPr/>
          <p:nvPr/>
        </p:nvSpPr>
        <p:spPr>
          <a:xfrm>
            <a:off x="863600" y="4520968"/>
            <a:ext cx="5257800" cy="612843"/>
          </a:xfrm>
          <a:prstGeom prst="rect">
            <a:avLst/>
          </a:prstGeom>
          <a:solidFill>
            <a:srgbClr val="D5D5F4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9" name="Shape 1269"/>
          <p:cNvSpPr/>
          <p:nvPr/>
        </p:nvSpPr>
        <p:spPr>
          <a:xfrm>
            <a:off x="1013007" y="4597171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0" name="Shape 1270"/>
          <p:cNvSpPr/>
          <p:nvPr/>
        </p:nvSpPr>
        <p:spPr>
          <a:xfrm>
            <a:off x="2306325" y="4695837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71" name="Shape 1271"/>
          <p:cNvSpPr/>
          <p:nvPr/>
        </p:nvSpPr>
        <p:spPr>
          <a:xfrm>
            <a:off x="1527188" y="4695837"/>
            <a:ext cx="61978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72" name="Shape 1272"/>
          <p:cNvSpPr/>
          <p:nvPr/>
        </p:nvSpPr>
        <p:spPr>
          <a:xfrm>
            <a:off x="1122328" y="4695837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73" name="Shape 1273"/>
          <p:cNvSpPr/>
          <p:nvPr/>
        </p:nvSpPr>
        <p:spPr>
          <a:xfrm>
            <a:off x="3565707" y="4597171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4" name="Shape 1274"/>
          <p:cNvSpPr/>
          <p:nvPr/>
        </p:nvSpPr>
        <p:spPr>
          <a:xfrm>
            <a:off x="4859025" y="4695837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75" name="Shape 1275"/>
          <p:cNvSpPr/>
          <p:nvPr/>
        </p:nvSpPr>
        <p:spPr>
          <a:xfrm>
            <a:off x="4079888" y="4695837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76" name="Shape 1276"/>
          <p:cNvSpPr/>
          <p:nvPr/>
        </p:nvSpPr>
        <p:spPr>
          <a:xfrm>
            <a:off x="3675028" y="4695837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77" name="Shape 1277"/>
          <p:cNvSpPr txBox="1"/>
          <p:nvPr/>
        </p:nvSpPr>
        <p:spPr>
          <a:xfrm>
            <a:off x="228600" y="4628747"/>
            <a:ext cx="65918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1</a:t>
            </a:r>
            <a:endParaRPr/>
          </a:p>
        </p:txBody>
      </p:sp>
      <p:sp>
        <p:nvSpPr>
          <p:cNvPr id="1278" name="Shape 1278"/>
          <p:cNvSpPr/>
          <p:nvPr/>
        </p:nvSpPr>
        <p:spPr>
          <a:xfrm>
            <a:off x="863600" y="5559357"/>
            <a:ext cx="5257800" cy="612843"/>
          </a:xfrm>
          <a:prstGeom prst="rect">
            <a:avLst/>
          </a:prstGeom>
          <a:solidFill>
            <a:srgbClr val="D5D5F4"/>
          </a:solidFill>
          <a:ln>
            <a:noFill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9" name="Shape 1279"/>
          <p:cNvSpPr/>
          <p:nvPr/>
        </p:nvSpPr>
        <p:spPr>
          <a:xfrm>
            <a:off x="1013007" y="5635560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Shape 1280"/>
          <p:cNvSpPr/>
          <p:nvPr/>
        </p:nvSpPr>
        <p:spPr>
          <a:xfrm>
            <a:off x="2306325" y="5734226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81" name="Shape 1281"/>
          <p:cNvSpPr/>
          <p:nvPr/>
        </p:nvSpPr>
        <p:spPr>
          <a:xfrm>
            <a:off x="15271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82" name="Shape 1282"/>
          <p:cNvSpPr/>
          <p:nvPr/>
        </p:nvSpPr>
        <p:spPr>
          <a:xfrm>
            <a:off x="1122328" y="5734226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83" name="Shape 1283"/>
          <p:cNvSpPr/>
          <p:nvPr/>
        </p:nvSpPr>
        <p:spPr>
          <a:xfrm>
            <a:off x="3565707" y="5635560"/>
            <a:ext cx="2377893" cy="460443"/>
          </a:xfrm>
          <a:prstGeom prst="rect">
            <a:avLst/>
          </a:prstGeom>
          <a:solidFill>
            <a:srgbClr val="ACACEA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 Narrow"/>
              <a:buNone/>
            </a:pPr>
            <a:endParaRPr sz="16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4" name="Shape 1284"/>
          <p:cNvSpPr/>
          <p:nvPr/>
        </p:nvSpPr>
        <p:spPr>
          <a:xfrm>
            <a:off x="4859025" y="5734226"/>
            <a:ext cx="932626" cy="26635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PTE</a:t>
            </a:r>
            <a:endParaRPr/>
          </a:p>
        </p:txBody>
      </p:sp>
      <p:sp>
        <p:nvSpPr>
          <p:cNvPr id="1285" name="Shape 1285"/>
          <p:cNvSpPr/>
          <p:nvPr/>
        </p:nvSpPr>
        <p:spPr>
          <a:xfrm>
            <a:off x="4079888" y="57342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tag</a:t>
            </a:r>
            <a:endParaRPr/>
          </a:p>
        </p:txBody>
      </p:sp>
      <p:sp>
        <p:nvSpPr>
          <p:cNvPr id="1286" name="Shape 1286"/>
          <p:cNvSpPr/>
          <p:nvPr/>
        </p:nvSpPr>
        <p:spPr>
          <a:xfrm>
            <a:off x="3675028" y="5734226"/>
            <a:ext cx="235319" cy="26311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1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n-GB" sz="1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</a:t>
            </a:r>
            <a:endParaRPr/>
          </a:p>
        </p:txBody>
      </p:sp>
      <p:sp>
        <p:nvSpPr>
          <p:cNvPr id="1287" name="Shape 1287"/>
          <p:cNvSpPr txBox="1"/>
          <p:nvPr/>
        </p:nvSpPr>
        <p:spPr>
          <a:xfrm>
            <a:off x="0" y="5667136"/>
            <a:ext cx="8441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T-1</a:t>
            </a:r>
            <a:endParaRPr/>
          </a:p>
        </p:txBody>
      </p:sp>
      <p:sp>
        <p:nvSpPr>
          <p:cNvPr id="1288" name="Shape 1288"/>
          <p:cNvSpPr txBox="1"/>
          <p:nvPr/>
        </p:nvSpPr>
        <p:spPr>
          <a:xfrm>
            <a:off x="7377610" y="1928852"/>
            <a:ext cx="114300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= 2</a:t>
            </a:r>
            <a:r>
              <a:rPr lang="en-GB" sz="1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sets</a:t>
            </a:r>
            <a:endParaRPr sz="1800" b="1" baseline="30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89" name="Shape 1289"/>
          <p:cNvGrpSpPr/>
          <p:nvPr/>
        </p:nvGrpSpPr>
        <p:grpSpPr>
          <a:xfrm>
            <a:off x="6121401" y="3213100"/>
            <a:ext cx="2967558" cy="1663800"/>
            <a:chOff x="6121401" y="3213100"/>
            <a:chExt cx="2967558" cy="1663800"/>
          </a:xfrm>
        </p:grpSpPr>
        <p:cxnSp>
          <p:nvCxnSpPr>
            <p:cNvPr id="1290" name="Shape 1290"/>
            <p:cNvCxnSpPr>
              <a:stCxn id="1247" idx="2"/>
            </p:cNvCxnSpPr>
            <p:nvPr/>
          </p:nvCxnSpPr>
          <p:spPr>
            <a:xfrm>
              <a:off x="6993732" y="3213100"/>
              <a:ext cx="0" cy="16638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91" name="Shape 1291"/>
            <p:cNvCxnSpPr/>
            <p:nvPr/>
          </p:nvCxnSpPr>
          <p:spPr>
            <a:xfrm rot="10800000">
              <a:off x="6121401" y="4876800"/>
              <a:ext cx="872331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292" name="Shape 1292"/>
            <p:cNvSpPr txBox="1"/>
            <p:nvPr/>
          </p:nvSpPr>
          <p:spPr>
            <a:xfrm>
              <a:off x="7086600" y="4177761"/>
              <a:ext cx="20023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TLBI selects the set</a:t>
              </a:r>
              <a:endParaRPr/>
            </a:p>
          </p:txBody>
        </p:sp>
      </p:grpSp>
      <p:grpSp>
        <p:nvGrpSpPr>
          <p:cNvPr id="1293" name="Shape 1293"/>
          <p:cNvGrpSpPr/>
          <p:nvPr/>
        </p:nvGrpSpPr>
        <p:grpSpPr>
          <a:xfrm>
            <a:off x="1828682" y="2395319"/>
            <a:ext cx="2625844" cy="2300518"/>
            <a:chOff x="1828682" y="2395319"/>
            <a:chExt cx="2625844" cy="2300518"/>
          </a:xfrm>
        </p:grpSpPr>
        <p:cxnSp>
          <p:nvCxnSpPr>
            <p:cNvPr id="1294" name="Shape 1294"/>
            <p:cNvCxnSpPr>
              <a:stCxn id="1246" idx="1"/>
            </p:cNvCxnSpPr>
            <p:nvPr/>
          </p:nvCxnSpPr>
          <p:spPr>
            <a:xfrm rot="10800000">
              <a:off x="1828926" y="3048100"/>
              <a:ext cx="2625600" cy="126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95" name="Shape 1295"/>
            <p:cNvCxnSpPr>
              <a:endCxn id="1271" idx="0"/>
            </p:cNvCxnSpPr>
            <p:nvPr/>
          </p:nvCxnSpPr>
          <p:spPr>
            <a:xfrm>
              <a:off x="1828682" y="3047937"/>
              <a:ext cx="8400" cy="164790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sp>
          <p:nvSpPr>
            <p:cNvPr id="1296" name="Shape 1296"/>
            <p:cNvSpPr txBox="1"/>
            <p:nvPr/>
          </p:nvSpPr>
          <p:spPr>
            <a:xfrm>
              <a:off x="2281787" y="2395319"/>
              <a:ext cx="2061613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TLBT matches tag of line within set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16333</TotalTime>
  <Words>2780</Words>
  <Application>Microsoft Office PowerPoint</Application>
  <PresentationFormat>On-screen Show (4:3)</PresentationFormat>
  <Paragraphs>1329</Paragraphs>
  <Slides>33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Arial Narrow</vt:lpstr>
      <vt:lpstr>Calibri</vt:lpstr>
      <vt:lpstr>Cambria Math</vt:lpstr>
      <vt:lpstr>Courier New</vt:lpstr>
      <vt:lpstr>Noto Sans Symbols</vt:lpstr>
      <vt:lpstr>Times New Roman</vt:lpstr>
      <vt:lpstr>Wingdings</vt:lpstr>
      <vt:lpstr>Wingdings 2</vt:lpstr>
      <vt:lpstr>template2007</vt:lpstr>
      <vt:lpstr>Virtual Memory: Details  15-213/14-513/15-513: Introduction to Computer Systems  17th Lecture, November 1, 2022</vt:lpstr>
      <vt:lpstr>Review: Virtual Addressing</vt:lpstr>
      <vt:lpstr>Today</vt:lpstr>
      <vt:lpstr>The problem (with one-level page tables)</vt:lpstr>
      <vt:lpstr>A Two-Level Page Table Hierarchy</vt:lpstr>
      <vt:lpstr>Translating with a k-level Page Table</vt:lpstr>
      <vt:lpstr>The problem (with k-level page tables)</vt:lpstr>
      <vt:lpstr>Speeding up Translation with a TLB</vt:lpstr>
      <vt:lpstr>Accessing the TLB</vt:lpstr>
      <vt:lpstr>TLB Hit</vt:lpstr>
      <vt:lpstr>TLB Miss</vt:lpstr>
      <vt:lpstr>Today</vt:lpstr>
      <vt:lpstr>Simple Memory System Example</vt:lpstr>
      <vt:lpstr>Simple Memory System TLB</vt:lpstr>
      <vt:lpstr>Simple Memory System Page Table</vt:lpstr>
      <vt:lpstr>Simple Memory System Cache</vt:lpstr>
      <vt:lpstr>Address Translation Example</vt:lpstr>
      <vt:lpstr>Intel Core i7 Memory System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Today</vt:lpstr>
      <vt:lpstr>Paging (aka Swapping)</vt:lpstr>
      <vt:lpstr>Locality to the Rescue Again!</vt:lpstr>
      <vt:lpstr>Memory-Mapped Files</vt:lpstr>
      <vt:lpstr>Memory-Mapped Files</vt:lpstr>
      <vt:lpstr>Memory-Mapped Files</vt:lpstr>
      <vt:lpstr>Copy-on-write sharing</vt:lpstr>
      <vt:lpstr>Copy-on-write sharing</vt:lpstr>
      <vt:lpstr>Copy-on-write sharing</vt:lpstr>
      <vt:lpstr>Today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</dc:title>
  <dc:creator>Markus Pueschel</dc:creator>
  <dc:description>Redesign of slides created by Randal E. Bryant and David R. O'Hallaron</dc:description>
  <cp:lastModifiedBy>David Varodayan</cp:lastModifiedBy>
  <cp:revision>698</cp:revision>
  <cp:lastPrinted>2019-10-21T18:11:16Z</cp:lastPrinted>
  <dcterms:created xsi:type="dcterms:W3CDTF">2011-01-05T23:16:19Z</dcterms:created>
  <dcterms:modified xsi:type="dcterms:W3CDTF">2022-10-20T06:06:27Z</dcterms:modified>
</cp:coreProperties>
</file>