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542" r:id="rId2"/>
    <p:sldId id="704" r:id="rId3"/>
    <p:sldId id="688" r:id="rId4"/>
    <p:sldId id="620" r:id="rId5"/>
    <p:sldId id="632" r:id="rId6"/>
    <p:sldId id="633" r:id="rId7"/>
    <p:sldId id="631" r:id="rId8"/>
    <p:sldId id="650" r:id="rId9"/>
    <p:sldId id="692" r:id="rId10"/>
    <p:sldId id="552" r:id="rId11"/>
    <p:sldId id="636" r:id="rId12"/>
    <p:sldId id="637" r:id="rId13"/>
    <p:sldId id="649" r:id="rId14"/>
    <p:sldId id="689" r:id="rId15"/>
    <p:sldId id="652" r:id="rId16"/>
    <p:sldId id="690" r:id="rId17"/>
    <p:sldId id="691" r:id="rId18"/>
    <p:sldId id="677" r:id="rId19"/>
    <p:sldId id="602" r:id="rId20"/>
    <p:sldId id="643" r:id="rId21"/>
    <p:sldId id="555" r:id="rId22"/>
    <p:sldId id="556" r:id="rId23"/>
    <p:sldId id="624" r:id="rId24"/>
    <p:sldId id="618" r:id="rId25"/>
    <p:sldId id="558" r:id="rId26"/>
    <p:sldId id="634" r:id="rId27"/>
    <p:sldId id="560" r:id="rId28"/>
    <p:sldId id="561" r:id="rId29"/>
    <p:sldId id="678" r:id="rId30"/>
    <p:sldId id="563" r:id="rId31"/>
    <p:sldId id="625" r:id="rId32"/>
    <p:sldId id="564" r:id="rId33"/>
    <p:sldId id="571" r:id="rId34"/>
    <p:sldId id="703" r:id="rId35"/>
    <p:sldId id="693" r:id="rId36"/>
    <p:sldId id="566" r:id="rId37"/>
    <p:sldId id="680" r:id="rId38"/>
    <p:sldId id="681" r:id="rId39"/>
    <p:sldId id="686" r:id="rId40"/>
    <p:sldId id="687" r:id="rId41"/>
    <p:sldId id="695" r:id="rId42"/>
    <p:sldId id="694" r:id="rId43"/>
    <p:sldId id="682" r:id="rId44"/>
    <p:sldId id="684" r:id="rId45"/>
    <p:sldId id="696" r:id="rId46"/>
    <p:sldId id="697" r:id="rId47"/>
    <p:sldId id="702" r:id="rId48"/>
    <p:sldId id="699" r:id="rId49"/>
    <p:sldId id="701" r:id="rId50"/>
    <p:sldId id="698" r:id="rId51"/>
    <p:sldId id="611" r:id="rId52"/>
  </p:sldIdLst>
  <p:sldSz cx="9144000" cy="6858000" type="screen4x3"/>
  <p:notesSz cx="6985000" cy="9283700"/>
  <p:custDataLst>
    <p:tags r:id="rId5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EAEAFA"/>
    <a:srgbClr val="D6D6F5"/>
    <a:srgbClr val="F7F5CD"/>
    <a:srgbClr val="D5F1CF"/>
    <a:srgbClr val="000000"/>
    <a:srgbClr val="9D3E40"/>
    <a:srgbClr val="990000"/>
    <a:srgbClr val="F1C7C7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583" autoAdjust="0"/>
    <p:restoredTop sz="84157" autoAdjust="0"/>
  </p:normalViewPr>
  <p:slideViewPr>
    <p:cSldViewPr snapToGrid="0">
      <p:cViewPr varScale="1">
        <p:scale>
          <a:sx n="100" d="100"/>
          <a:sy n="100" d="100"/>
        </p:scale>
        <p:origin x="660" y="90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561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561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2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72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68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3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605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30x slower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14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888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r>
              <a:rPr lang="en-US" dirty="0"/>
              <a:t>Just like with mutexes, the implementation requires 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Oh no, it’s even slower with a semaphore.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77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707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r>
              <a:rPr lang="en-US" dirty="0"/>
              <a:t>The three instructions that were so troublesome are replaced with a single instruction that does the same thing, but the hardware promises no data races. Each thread’s lock </a:t>
            </a:r>
            <a:r>
              <a:rPr lang="en-US" dirty="0" err="1"/>
              <a:t>addq</a:t>
            </a:r>
            <a:r>
              <a:rPr lang="en-US" dirty="0"/>
              <a:t> waits for the other thread’s lock </a:t>
            </a:r>
            <a:r>
              <a:rPr lang="en-US" dirty="0" err="1"/>
              <a:t>addq</a:t>
            </a:r>
            <a:r>
              <a:rPr lang="en-US" dirty="0"/>
              <a:t>, as part of the process of accessing the cache.</a:t>
            </a:r>
          </a:p>
          <a:p>
            <a:endParaRPr lang="en-US" dirty="0"/>
          </a:p>
          <a:p>
            <a:r>
              <a:rPr lang="en-US" dirty="0"/>
              <a:t>X86 has lots of atomic memory operations.  Other ISAs are not so generous.  Traditional RISC would make you write a loop with two special memory access instructions plus the ADD.</a:t>
            </a:r>
          </a:p>
        </p:txBody>
      </p:sp>
    </p:spTree>
    <p:extLst>
      <p:ext uri="{BB962C8B-B14F-4D97-AF65-F5344CB8AC3E}">
        <p14:creationId xmlns:p14="http://schemas.microsoft.com/office/powerpoint/2010/main" val="19653743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20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24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22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22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azza.com/class/l6ff8gpm6nt247/post/1950" TargetMode="External"/><Relationship Id="rId2" Type="http://schemas.openxmlformats.org/officeDocument/2006/relationships/hyperlink" Target="https://forms.gle/UVutWayszmxM89JP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s.cmu.edu/~213/exams.html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30386/quizzes/86859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Basics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24</a:t>
            </a:r>
            <a:r>
              <a:rPr lang="en-US" sz="2000" b="0" baseline="30000" dirty="0"/>
              <a:t>th</a:t>
            </a:r>
            <a:r>
              <a:rPr lang="en-US" sz="2000" b="0" dirty="0"/>
              <a:t> Lecture, November 29,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D64FDC-237D-166C-4A9B-C740C378A672}"/>
              </a:ext>
            </a:extLst>
          </p:cNvPr>
          <p:cNvSpPr txBox="1"/>
          <p:nvPr/>
        </p:nvSpPr>
        <p:spPr>
          <a:xfrm>
            <a:off x="685800" y="4382815"/>
            <a:ext cx="4611414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Dave Andersen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Zack Weinberg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 (15-513)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David Varodayan (14-513)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95003" y="3562598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3014354" y="3726873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201881" y="3728852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Model: Conceptual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2345861"/>
          </a:xfrm>
        </p:spPr>
        <p:txBody>
          <a:bodyPr/>
          <a:lstStyle/>
          <a:p>
            <a:r>
              <a:rPr lang="en-US" dirty="0"/>
              <a:t>Multiple threads run within the context of a single process</a:t>
            </a:r>
          </a:p>
          <a:p>
            <a:r>
              <a:rPr lang="en-US" dirty="0"/>
              <a:t>Each thread has its own separate thread context</a:t>
            </a:r>
          </a:p>
          <a:p>
            <a:pPr lvl="1"/>
            <a:r>
              <a:rPr lang="en-US" sz="1600" dirty="0"/>
              <a:t>Thread ID, stack, stack pointer, PC, condition codes, and GP registers</a:t>
            </a:r>
          </a:p>
          <a:p>
            <a:r>
              <a:rPr lang="en-US" dirty="0"/>
              <a:t>All threads share the remaining process context</a:t>
            </a:r>
          </a:p>
          <a:p>
            <a:pPr lvl="1"/>
            <a:r>
              <a:rPr lang="en-US" sz="1600" dirty="0"/>
              <a:t>Code, data, heap, and shared library segments of the process virtual address space</a:t>
            </a:r>
          </a:p>
          <a:p>
            <a:pPr lvl="1"/>
            <a:r>
              <a:rPr lang="en-US" sz="1600" dirty="0"/>
              <a:t>Open files and installed handlers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11412" y="494603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5" name="Rectangle 12"/>
          <p:cNvSpPr>
            <a:spLocks noChangeAspect="1" noChangeArrowheads="1"/>
          </p:cNvSpPr>
          <p:nvPr/>
        </p:nvSpPr>
        <p:spPr bwMode="auto">
          <a:xfrm>
            <a:off x="434563" y="4334845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17737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762173" y="4083811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922963" y="4650609"/>
            <a:ext cx="2232025" cy="1686361"/>
            <a:chOff x="5946775" y="4650609"/>
            <a:chExt cx="2232025" cy="1686361"/>
          </a:xfrm>
        </p:grpSpPr>
        <p:sp>
          <p:nvSpPr>
            <p:cNvPr id="8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9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0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2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4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5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223885" y="496514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247036" y="4349192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630211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</p:spTree>
    <p:extLst>
      <p:ext uri="{BB962C8B-B14F-4D97-AF65-F5344CB8AC3E}">
        <p14:creationId xmlns:p14="http://schemas.microsoft.com/office/powerpoint/2010/main" val="384124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03761" y="2588825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334987" y="3275615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605641" y="3289469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Model: Actual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1977726"/>
          </a:xfrm>
        </p:spPr>
        <p:txBody>
          <a:bodyPr/>
          <a:lstStyle/>
          <a:p>
            <a:r>
              <a:rPr lang="en-US" dirty="0"/>
              <a:t>Separation of data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26107" y="404350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" name="Rectangle 12"/>
          <p:cNvSpPr>
            <a:spLocks noChangeAspect="1" noChangeArrowheads="1"/>
          </p:cNvSpPr>
          <p:nvPr/>
        </p:nvSpPr>
        <p:spPr bwMode="auto">
          <a:xfrm>
            <a:off x="749258" y="2696057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132432" y="332428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70931" y="3110038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231721" y="3676836"/>
            <a:ext cx="2232025" cy="1686361"/>
            <a:chOff x="5946775" y="4650609"/>
            <a:chExt cx="2232025" cy="1686361"/>
          </a:xfrm>
        </p:grpSpPr>
        <p:sp>
          <p:nvSpPr>
            <p:cNvPr id="12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13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4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5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6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7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455453" y="406261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478604" y="2710404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861778" y="334339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185060" y="2826331"/>
            <a:ext cx="4320639" cy="1769423"/>
            <a:chOff x="2185060" y="2826331"/>
            <a:chExt cx="4320639" cy="1769423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2422566" y="2826331"/>
              <a:ext cx="1282536" cy="11875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2456212" y="2978731"/>
              <a:ext cx="3932712" cy="1617023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H="1" flipV="1">
              <a:off x="2185060" y="3051958"/>
              <a:ext cx="1448790" cy="1425039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H="1" flipV="1">
              <a:off x="5140035" y="3038108"/>
              <a:ext cx="1365664" cy="1520042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</p:grpSp>
      <p:sp>
        <p:nvSpPr>
          <p:cNvPr id="44" name="TextBox 43"/>
          <p:cNvSpPr txBox="1"/>
          <p:nvPr/>
        </p:nvSpPr>
        <p:spPr>
          <a:xfrm flipH="1">
            <a:off x="6327766" y="2648198"/>
            <a:ext cx="237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latin typeface="Calibri" pitchFamily="34" charset="0"/>
              </a:rPr>
              <a:t>Virtual Address Space 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99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Ways to Pass Thread </a:t>
            </a: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/free</a:t>
            </a:r>
          </a:p>
          <a:p>
            <a:pPr lvl="1"/>
            <a:r>
              <a:rPr lang="en-US" dirty="0"/>
              <a:t>Producer </a:t>
            </a:r>
            <a:r>
              <a:rPr lang="en-US" dirty="0" err="1"/>
              <a:t>malloc’s</a:t>
            </a:r>
            <a:r>
              <a:rPr lang="en-US" dirty="0"/>
              <a:t> space, passes pointer to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dereferences pointer, frees space</a:t>
            </a:r>
          </a:p>
          <a:p>
            <a:pPr lvl="1"/>
            <a:r>
              <a:rPr lang="en-US" dirty="0"/>
              <a:t>Always works; necessary for passing large amounts of data</a:t>
            </a:r>
          </a:p>
          <a:p>
            <a:r>
              <a:rPr lang="en-US" dirty="0"/>
              <a:t>Cast of int</a:t>
            </a:r>
          </a:p>
          <a:p>
            <a:pPr lvl="1"/>
            <a:r>
              <a:rPr lang="en-US" dirty="0"/>
              <a:t>Producer casts an int/long to void*, passes to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casts void* argument back to int/long</a:t>
            </a:r>
          </a:p>
          <a:p>
            <a:pPr lvl="1"/>
            <a:r>
              <a:rPr lang="en-US" dirty="0"/>
              <a:t>Works for small amounts of data (one number)</a:t>
            </a:r>
          </a:p>
          <a:p>
            <a:r>
              <a:rPr lang="en-US" dirty="0">
                <a:solidFill>
                  <a:srgbClr val="FF0000"/>
                </a:solidFill>
              </a:rPr>
              <a:t>INCORRECT: Pointer to stack slot</a:t>
            </a:r>
          </a:p>
          <a:p>
            <a:pPr lvl="1"/>
            <a:r>
              <a:rPr lang="en-US" dirty="0"/>
              <a:t>Producer passes address to producer’s stack in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dereferences pointer</a:t>
            </a:r>
          </a:p>
          <a:p>
            <a:pPr lvl="1"/>
            <a:r>
              <a:rPr lang="en-US" dirty="0"/>
              <a:t>Why is this unsafe?</a:t>
            </a:r>
          </a:p>
        </p:txBody>
      </p:sp>
    </p:spTree>
    <p:extLst>
      <p:ext uri="{BB962C8B-B14F-4D97-AF65-F5344CB8AC3E}">
        <p14:creationId xmlns:p14="http://schemas.microsoft.com/office/powerpoint/2010/main" val="1896686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&amp;hist[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]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393878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*(int *)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6" y="3215148"/>
            <a:ext cx="3949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Each thread receives a </a:t>
            </a:r>
            <a:r>
              <a:rPr lang="en-US" i="1" dirty="0">
                <a:latin typeface="Calibri" pitchFamily="34" charset="0"/>
              </a:rPr>
              <a:t>unique pointer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FB1240-0B93-4BEF-BEC6-4CF50D71E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2728" y="4047269"/>
            <a:ext cx="4640179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void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check</a:t>
            </a:r>
            <a:r>
              <a:rPr lang="en-US" sz="1600" dirty="0">
                <a:latin typeface="Courier New"/>
                <a:cs typeface="Courier New"/>
              </a:rPr>
              <a:t>(void)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=0;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&lt;N;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 != 1) {</a:t>
            </a:r>
          </a:p>
          <a:p>
            <a:r>
              <a:rPr lang="en-US" sz="1600" dirty="0">
                <a:latin typeface="Courier New"/>
                <a:cs typeface="Courier New"/>
              </a:rPr>
              <a:t>    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("Failed at %d\n",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    exit(-1);</a:t>
            </a:r>
          </a:p>
          <a:p>
            <a:r>
              <a:rPr lang="en-US" sz="1600" dirty="0">
                <a:latin typeface="Courier New"/>
                <a:cs typeface="Courier New"/>
              </a:rPr>
              <a:t>     }</a:t>
            </a:r>
          </a:p>
          <a:p>
            <a:r>
              <a:rPr lang="en-US" sz="1600" dirty="0">
                <a:latin typeface="Courier New"/>
                <a:cs typeface="Courier New"/>
              </a:rPr>
              <a:t>   }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("OK\n");</a:t>
            </a:r>
          </a:p>
          <a:p>
            <a:r>
              <a:rPr lang="en-US" sz="1600" dirty="0">
                <a:latin typeface="Courier New"/>
                <a:cs typeface="Courier New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248692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(void *)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393878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hist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[(long)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]</a:t>
            </a:r>
            <a:r>
              <a:rPr lang="en-US" sz="1600" dirty="0">
                <a:latin typeface="Courier New"/>
                <a:cs typeface="Courier New"/>
              </a:rPr>
              <a:t>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Also OK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7" y="3215148"/>
            <a:ext cx="41983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Each thread receives a </a:t>
            </a:r>
            <a:r>
              <a:rPr lang="en-US" i="1" dirty="0">
                <a:latin typeface="Calibri" pitchFamily="34" charset="0"/>
              </a:rPr>
              <a:t>unique array index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Casting from long to void* and back is safe</a:t>
            </a:r>
          </a:p>
        </p:txBody>
      </p:sp>
    </p:spTree>
    <p:extLst>
      <p:ext uri="{BB962C8B-B14F-4D97-AF65-F5344CB8AC3E}">
        <p14:creationId xmlns:p14="http://schemas.microsoft.com/office/powerpoint/2010/main" val="3615679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long*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 = Malloc(</a:t>
            </a:r>
            <a:r>
              <a:rPr lang="en-US" sz="1600" dirty="0" err="1">
                <a:solidFill>
                  <a:srgbClr val="7030A0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latin typeface="Courier New"/>
                <a:cs typeface="Courier New"/>
              </a:rPr>
              <a:t>     *p =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3774"/>
            <a:ext cx="376417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hist[*(long *)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]</a:t>
            </a:r>
            <a:r>
              <a:rPr lang="en-US" sz="1600" dirty="0">
                <a:latin typeface="Courier New"/>
                <a:cs typeface="Courier New"/>
              </a:rPr>
              <a:t>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i="1" dirty="0">
                <a:latin typeface="Courier New"/>
                <a:cs typeface="Courier New"/>
              </a:rPr>
              <a:t>free(</a:t>
            </a:r>
            <a:r>
              <a:rPr lang="en-US" sz="1600" i="1" dirty="0" err="1">
                <a:latin typeface="Courier New"/>
                <a:cs typeface="Courier New"/>
              </a:rPr>
              <a:t>vargp</a:t>
            </a:r>
            <a:r>
              <a:rPr lang="en-US" sz="1600" i="1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Also OK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7" y="3215148"/>
            <a:ext cx="4198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Each thread receives a </a:t>
            </a:r>
            <a:r>
              <a:rPr lang="en-US" i="1" dirty="0">
                <a:latin typeface="Calibri" pitchFamily="34" charset="0"/>
              </a:rPr>
              <a:t>unique array index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Malloc in parent, free in thread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Necessary if passing structs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43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&amp;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764172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hist[*(long *)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]</a:t>
            </a:r>
            <a:r>
              <a:rPr lang="en-US" sz="1600" dirty="0">
                <a:latin typeface="Courier New"/>
                <a:cs typeface="Courier New"/>
              </a:rPr>
              <a:t>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</a:t>
            </a:r>
            <a:r>
              <a:rPr lang="en-US" dirty="0">
                <a:solidFill>
                  <a:srgbClr val="FF0000"/>
                </a:solidFill>
              </a:rPr>
              <a:t>WRONG!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8" y="3215148"/>
            <a:ext cx="33240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Each thread receives</a:t>
            </a:r>
            <a:br>
              <a:rPr lang="en-US" dirty="0">
                <a:latin typeface="Calibri" pitchFamily="34" charset="0"/>
              </a:rPr>
            </a:br>
            <a:r>
              <a:rPr lang="en-US" i="1" dirty="0">
                <a:latin typeface="Calibri" pitchFamily="34" charset="0"/>
              </a:rPr>
              <a:t>the same pointer</a:t>
            </a:r>
            <a:r>
              <a:rPr lang="en-US" dirty="0">
                <a:latin typeface="Calibri" pitchFamily="34" charset="0"/>
              </a:rPr>
              <a:t>,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alibri" pitchFamily="34" charset="0"/>
              </a:rPr>
              <a:t> in main</a:t>
            </a:r>
            <a:endParaRPr lang="en-US" i="1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Data race: each thread</a:t>
            </a:r>
            <a:br>
              <a:rPr lang="en-US" dirty="0">
                <a:latin typeface="Calibri" pitchFamily="34" charset="0"/>
              </a:rPr>
            </a:br>
            <a:r>
              <a:rPr lang="en-US" i="1" dirty="0">
                <a:latin typeface="Calibri" pitchFamily="34" charset="0"/>
              </a:rPr>
              <a:t>may or may not</a:t>
            </a:r>
            <a:r>
              <a:rPr lang="en-US" dirty="0">
                <a:latin typeface="Calibri" pitchFamily="34" charset="0"/>
              </a:rPr>
              <a:t> read a unique array index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alibri" pitchFamily="34" charset="0"/>
              </a:rPr>
              <a:t> in main</a:t>
            </a:r>
          </a:p>
        </p:txBody>
      </p:sp>
    </p:spTree>
    <p:extLst>
      <p:ext uri="{BB962C8B-B14F-4D97-AF65-F5344CB8AC3E}">
        <p14:creationId xmlns:p14="http://schemas.microsoft.com/office/powerpoint/2010/main" val="523721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65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30557" cy="4972050"/>
          </a:xfrm>
        </p:spPr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dirty="0"/>
              <a:t>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Local automatic variables</a:t>
            </a:r>
          </a:p>
          <a:p>
            <a:pPr lvl="1"/>
            <a:r>
              <a:rPr lang="en-US" dirty="0"/>
              <a:t>Variable declared inside function without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contains one instance of each local variable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Local static variables</a:t>
            </a:r>
          </a:p>
          <a:p>
            <a:pPr lvl="1"/>
            <a:r>
              <a:rPr lang="en-US" dirty="0"/>
              <a:t>Variable declared inside  function with the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</a:t>
            </a:r>
          </a:p>
          <a:p>
            <a:pPr>
              <a:spcBef>
                <a:spcPts val="180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/>
              <a:t> is special</a:t>
            </a:r>
          </a:p>
          <a:p>
            <a:pPr lvl="1">
              <a:spcBef>
                <a:spcPts val="24"/>
              </a:spcBef>
            </a:pPr>
            <a:r>
              <a:rPr lang="en-US" dirty="0"/>
              <a:t>Declared outside a function, but </a:t>
            </a:r>
            <a:r>
              <a:rPr lang="en-US" b="1" dirty="0">
                <a:solidFill>
                  <a:srgbClr val="990000"/>
                </a:solidFill>
              </a:rPr>
              <a:t>each thread stack contains one instance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ED427-7BFB-4FB7-B0EB-7483DE898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15BC4-C755-4643-9D75-6145961E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419225"/>
          </a:xfrm>
        </p:spPr>
        <p:txBody>
          <a:bodyPr/>
          <a:lstStyle/>
          <a:p>
            <a:r>
              <a:rPr lang="en-US" dirty="0"/>
              <a:t>Friday, 16 December, 5:30–8:30pm (</a:t>
            </a:r>
            <a:r>
              <a:rPr lang="en-US" dirty="0" err="1"/>
              <a:t>Pgh</a:t>
            </a:r>
            <a:r>
              <a:rPr lang="en-US" dirty="0"/>
              <a:t> time)</a:t>
            </a:r>
          </a:p>
          <a:p>
            <a:r>
              <a:rPr lang="en-US" dirty="0"/>
              <a:t>Go to Posner Hall first floor main corridor</a:t>
            </a:r>
          </a:p>
          <a:p>
            <a:r>
              <a:rPr lang="en-US" dirty="0"/>
              <a:t>We will meet you and direct you to rooms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BECA19-990F-4C7D-87B3-BAE3602CA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17007"/>
            <a:ext cx="9144000" cy="3662435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C27C0B1-65C9-4714-A0C2-7BA8CDA2F27A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 flipH="1">
            <a:off x="5065882" y="1844009"/>
            <a:ext cx="3178175" cy="301610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1EF2E50-45B8-45E2-9A93-BEF31721DADF}"/>
              </a:ext>
            </a:extLst>
          </p:cNvPr>
          <p:cNvSpPr txBox="1"/>
          <p:nvPr/>
        </p:nvSpPr>
        <p:spPr>
          <a:xfrm>
            <a:off x="7701132" y="1197678"/>
            <a:ext cx="108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Meet TAs here</a:t>
            </a:r>
          </a:p>
        </p:txBody>
      </p:sp>
    </p:spTree>
    <p:extLst>
      <p:ext uri="{BB962C8B-B14F-4D97-AF65-F5344CB8AC3E}">
        <p14:creationId xmlns:p14="http://schemas.microsoft.com/office/powerpoint/2010/main" val="614861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78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 flipH="1">
            <a:off x="987972" y="1450975"/>
            <a:ext cx="307429" cy="446141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3" y="4636088"/>
            <a:ext cx="128175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084898" y="1399401"/>
            <a:ext cx="5388526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auto 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tid.m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auto var: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latin typeface="Courier New" pitchFamily="49" charset="0"/>
              </a:rPr>
              <a:t>myid.p0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myid.p1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6000749" y="2864732"/>
            <a:ext cx="476250" cy="1276076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240302"/>
            <a:ext cx="7592093" cy="762000"/>
          </a:xfrm>
        </p:spPr>
        <p:txBody>
          <a:bodyPr/>
          <a:lstStyle/>
          <a:p>
            <a:r>
              <a:rPr lang="en-US" dirty="0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901714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447814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3734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6401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229149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49001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5002" y="3915904"/>
            <a:ext cx="4875600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msgs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);}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4865408" y="4100659"/>
            <a:ext cx="4278592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909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576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4663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80750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1523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r>
              <a:rPr lang="en-US" dirty="0"/>
              <a:t>…but you risk </a:t>
            </a:r>
            <a:r>
              <a:rPr lang="en-US" i="1" dirty="0"/>
              <a:t>data races</a:t>
            </a:r>
            <a:br>
              <a:rPr lang="en-US" dirty="0"/>
            </a:br>
            <a:r>
              <a:rPr lang="en-US" dirty="0"/>
              <a:t>and </a:t>
            </a:r>
            <a:r>
              <a:rPr lang="en-US" i="1" dirty="0"/>
              <a:t>synchronization errors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31AAA4-71EB-4270-B4CB-88A5BFB64E08}"/>
              </a:ext>
            </a:extLst>
          </p:cNvPr>
          <p:cNvSpPr txBox="1"/>
          <p:nvPr/>
        </p:nvSpPr>
        <p:spPr>
          <a:xfrm>
            <a:off x="5306093" y="5245768"/>
            <a:ext cx="3441032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Coding demo 1: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Counting to 20,000 incorrectly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(with threads)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3AF92-039B-4B6F-BA77-C09622C8A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2820681"/>
            <a:ext cx="4596130" cy="313932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static unsigned long cnt = 0;</a:t>
            </a:r>
          </a:p>
          <a:p>
            <a:pPr lvl="0"/>
            <a:endParaRPr lang="nl-NL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void *incr_thread(void *arg) {</a:t>
            </a:r>
            <a:b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i;</a:t>
            </a:r>
            <a:b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(unsigned long) arg;</a:t>
            </a:r>
          </a:p>
          <a:p>
            <a:pPr lvl="0"/>
            <a:endParaRPr lang="nl-NL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for (i = 0; i &lt; niters; i++) {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cnt++;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  <a:b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}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535A17-C7BC-4858-BE31-85C2EF6A2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272" y="688902"/>
            <a:ext cx="3624710" cy="415498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int main(int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 char **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argv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) {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strtoul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argv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[1], NULL, 10);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t1, t2;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Pthread_create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(&amp;t1, NULL,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  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incr_thread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      (void *)niters);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Pthread_create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(&amp;t2, NULL,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  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incr_thread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      (void *)niters);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Pthread_join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(&amp;t1, NULL);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Pthread_join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(&amp;t2, NULL);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if (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!= 2*niters) {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printf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("FAIL: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=%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lu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not %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lu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\n",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 2*niters;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return 1;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} else {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printf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("OK: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=%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lu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\n",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);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return 0;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436099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79215" y="3507004"/>
            <a:ext cx="1055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+mn-lt"/>
              </a:rPr>
              <a:t>H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79215" y="5739385"/>
            <a:ext cx="790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>
                <a:latin typeface="+mn-lt"/>
              </a:rPr>
              <a:t>T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dirty="0">
                <a:latin typeface="+mn-lt"/>
              </a:rPr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79215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L</a:t>
            </a:r>
            <a:r>
              <a:rPr lang="en-US" sz="1800" i="1" baseline="-25000" dirty="0">
                <a:latin typeface="+mn-lt"/>
              </a:rPr>
              <a:t>i  </a:t>
            </a:r>
            <a:r>
              <a:rPr lang="en-US" sz="1800" dirty="0">
                <a:latin typeface="+mn-lt"/>
              </a:rPr>
              <a:t>: Load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 err="1">
                <a:latin typeface="+mn-lt"/>
              </a:rPr>
              <a:t>U</a:t>
            </a:r>
            <a:r>
              <a:rPr lang="en-US" sz="1800" i="1" baseline="-25000" dirty="0" err="1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Update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>
                <a:latin typeface="+mn-lt"/>
              </a:rPr>
              <a:t>S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Store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869265" y="4327552"/>
            <a:ext cx="146219" cy="1017567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720508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Any interleaving of instructions is possible,</a:t>
            </a:r>
            <a:br>
              <a:rPr lang="en-US" dirty="0"/>
            </a:br>
            <a:r>
              <a:rPr lang="en-US" dirty="0"/>
              <a:t>and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559574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841639" y="2345392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  <p:sp>
        <p:nvSpPr>
          <p:cNvPr id="99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7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8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09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0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1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2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3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4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5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6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7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8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119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1" name="Oval 12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8" name="Oval 12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5" name="Oval 134"/>
          <p:cNvSpPr/>
          <p:nvPr/>
        </p:nvSpPr>
        <p:spPr bwMode="auto">
          <a:xfrm>
            <a:off x="2330840" y="562292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2330840" y="492887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2330840" y="423481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 bwMode="auto">
          <a:xfrm>
            <a:off x="2330840" y="354076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2330840" y="2846705"/>
            <a:ext cx="76200" cy="76200"/>
          </a:xfrm>
          <a:prstGeom prst="ellipse">
            <a:avLst/>
          </a:prstGeom>
          <a:solidFill>
            <a:srgbClr val="C00000"/>
          </a:solidFill>
          <a:ln w="254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 bwMode="auto">
          <a:xfrm>
            <a:off x="2330840" y="215265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grpSp>
        <p:nvGrpSpPr>
          <p:cNvPr id="141" name="Group 140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2" name="Oval 14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9" name="Oval 14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6" name="Oval 1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074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9EEA-2DB9-4DCE-B51C-797EA2FD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Final Exam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6E7D8-46D8-4A46-AC29-59C8A76F9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Make-up final exam session Monday 19 December</a:t>
            </a:r>
          </a:p>
          <a:p>
            <a:pPr lvl="1"/>
            <a:r>
              <a:rPr lang="en-US" dirty="0"/>
              <a:t>Location and time TBD</a:t>
            </a:r>
          </a:p>
          <a:p>
            <a:r>
              <a:rPr lang="en-US" dirty="0"/>
              <a:t>Final exam review session: not yet scheduled</a:t>
            </a:r>
          </a:p>
          <a:p>
            <a:r>
              <a:rPr lang="en-US" dirty="0"/>
              <a:t>If you have disability accommodations</a:t>
            </a:r>
          </a:p>
          <a:p>
            <a:pPr lvl="1"/>
            <a:r>
              <a:rPr lang="en-US" dirty="0"/>
              <a:t>Make sure they’re on file with the disabilities office</a:t>
            </a:r>
          </a:p>
          <a:p>
            <a:pPr lvl="1"/>
            <a:r>
              <a:rPr lang="en-US" sz="1800" dirty="0">
                <a:solidFill>
                  <a:srgbClr val="1A1D21"/>
                </a:solidFill>
                <a:latin typeface="Arial" panose="020B0604020202020204" pitchFamily="34" charset="0"/>
              </a:rPr>
              <a:t>Also fill out the form below</a:t>
            </a:r>
            <a:endParaRPr lang="en-US" dirty="0"/>
          </a:p>
          <a:p>
            <a:pPr lvl="1"/>
            <a:r>
              <a:rPr lang="en-US" dirty="0"/>
              <a:t>You will take the exam at the </a:t>
            </a:r>
            <a:r>
              <a:rPr lang="en-US" sz="1800" b="0" i="0" u="none" strike="noStrike" dirty="0">
                <a:solidFill>
                  <a:srgbClr val="1A1D21"/>
                </a:solidFill>
                <a:effectLst/>
                <a:latin typeface="Arial" panose="020B0604020202020204" pitchFamily="34" charset="0"/>
              </a:rPr>
              <a:t>Disability Resources Testing Center (5136 Margaret Morrison Street); do not go to Posner</a:t>
            </a:r>
          </a:p>
          <a:p>
            <a:r>
              <a:rPr lang="en-US" dirty="0"/>
              <a:t>Need any sort of adjustment to exam logistics?</a:t>
            </a:r>
          </a:p>
          <a:p>
            <a:pPr lvl="1"/>
            <a:r>
              <a:rPr lang="en-US" dirty="0">
                <a:hlinkClick r:id="rId2"/>
              </a:rPr>
              <a:t>https://forms.gle/UVutWayszmxM89JP9</a:t>
            </a:r>
            <a:endParaRPr lang="en-US" dirty="0"/>
          </a:p>
          <a:p>
            <a:r>
              <a:rPr lang="en-US" dirty="0"/>
              <a:t>More details:</a:t>
            </a:r>
          </a:p>
          <a:p>
            <a:pPr lvl="1"/>
            <a:r>
              <a:rPr lang="en-US" dirty="0">
                <a:hlinkClick r:id="rId3"/>
              </a:rPr>
              <a:t>https://piazza.com/class/l6ff8gpm6nt247/post/1950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https://www.cs.cmu.edu/~213/exams.html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375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57018" y="2779305"/>
            <a:ext cx="4900782" cy="1834000"/>
          </a:xfrm>
          <a:prstGeom prst="rect">
            <a:avLst/>
          </a:prstGeom>
          <a:solidFill>
            <a:srgbClr val="D5F1CF">
              <a:alpha val="41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 bwMode="auto">
          <a:xfrm rot="5400000">
            <a:off x="504081" y="2993005"/>
            <a:ext cx="4900782" cy="1834000"/>
          </a:xfrm>
          <a:prstGeom prst="rect">
            <a:avLst/>
          </a:prstGeom>
          <a:solidFill>
            <a:srgbClr val="D6D6F5">
              <a:alpha val="60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60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critical section </a:t>
            </a:r>
            <a:r>
              <a:rPr lang="en-US" sz="1800" dirty="0">
                <a:latin typeface="Calibri" pitchFamily="34" charset="0"/>
              </a:rPr>
              <a:t>with respect to the shared variable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critical sections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some shared variable) should not be interleaved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does not enter any unsafe region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 correct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is safe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77D1A-52DD-4B52-BC5B-97568C3C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62CA7-83AE-4F47-BB56-F30589D14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575" y="3429000"/>
            <a:ext cx="7308850" cy="48577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https://canvas.cmu.edu/courses/30386/quizzes/86859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3391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 and Data Races</a:t>
            </a:r>
          </a:p>
          <a:p>
            <a:r>
              <a:rPr lang="en-US" dirty="0"/>
              <a:t>Fixing Data Races</a:t>
            </a:r>
          </a:p>
          <a:p>
            <a:pPr lvl="1"/>
            <a:r>
              <a:rPr lang="en-US" dirty="0"/>
              <a:t>Mutexes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Atomic memory operations</a:t>
            </a:r>
          </a:p>
        </p:txBody>
      </p:sp>
    </p:spTree>
    <p:extLst>
      <p:ext uri="{BB962C8B-B14F-4D97-AF65-F5344CB8AC3E}">
        <p14:creationId xmlns:p14="http://schemas.microsoft.com/office/powerpoint/2010/main" val="7750589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C00000"/>
                </a:solidFill>
              </a:rPr>
              <a:t>synchronize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guarantee </a:t>
            </a:r>
            <a:r>
              <a:rPr lang="en-US" b="1" i="1" dirty="0">
                <a:solidFill>
                  <a:srgbClr val="C00000"/>
                </a:solidFill>
              </a:rPr>
              <a:t>mutually exclusive access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/>
              <a:t>to each critical section.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A63DB-9483-46D7-878C-36AA360ADA87}"/>
              </a:ext>
            </a:extLst>
          </p:cNvPr>
          <p:cNvSpPr txBox="1"/>
          <p:nvPr/>
        </p:nvSpPr>
        <p:spPr>
          <a:xfrm>
            <a:off x="5306093" y="5245768"/>
            <a:ext cx="3441032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Coding demo 2: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Counting to 20,000 correctly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(with threads and a mutex)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A5F399-3A3E-4AA1-B3C5-49E2B1174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46" y="3255319"/>
            <a:ext cx="3621504" cy="33239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static unsigned long cnt = 0;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static pthread_mutex_t lock =</a:t>
            </a:r>
            <a:b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  PTHREAD_MUTEX_INITIALIZER;</a:t>
            </a: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void *incr_thread(void *arg) {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i;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(unsigned long) arg;</a:t>
            </a: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for (i = 0; i &lt; niters; i++) {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pthread_mutex_lock(&amp;lock);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cnt++;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pthread_mutex_unlock(&amp;lock);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}</a:t>
            </a:r>
            <a:endParaRPr lang="en-US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MUTual</a:t>
            </a:r>
            <a:r>
              <a:rPr lang="en-US" dirty="0"/>
              <a:t> </a:t>
            </a:r>
            <a:r>
              <a:rPr lang="en-US" dirty="0" err="1"/>
              <a:t>EXclusion</a:t>
            </a:r>
            <a:r>
              <a:rPr lang="en-US" dirty="0"/>
              <a:t> (mutex)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Mutex: opaque object which is either </a:t>
            </a:r>
            <a:r>
              <a:rPr lang="en-US" i="1" dirty="0"/>
              <a:t>locked</a:t>
            </a:r>
            <a:r>
              <a:rPr lang="en-US" dirty="0"/>
              <a:t> or </a:t>
            </a:r>
            <a:r>
              <a:rPr lang="en-US" i="1" dirty="0"/>
              <a:t>unlocked</a:t>
            </a:r>
          </a:p>
          <a:p>
            <a:pPr lvl="1"/>
            <a:r>
              <a:rPr lang="en-US" dirty="0"/>
              <a:t>Boolean value, but cannot do math on it</a:t>
            </a:r>
          </a:p>
          <a:p>
            <a:pPr lvl="1"/>
            <a:r>
              <a:rPr lang="en-US" dirty="0"/>
              <a:t>Starts out unlocked</a:t>
            </a:r>
          </a:p>
          <a:p>
            <a:pPr lvl="1"/>
            <a:r>
              <a:rPr lang="en-US" dirty="0"/>
              <a:t>Two operations:</a:t>
            </a:r>
          </a:p>
          <a:p>
            <a:endParaRPr lang="en-US" dirty="0"/>
          </a:p>
          <a:p>
            <a:r>
              <a:rPr lang="en-US" dirty="0"/>
              <a:t>lock(m)</a:t>
            </a:r>
          </a:p>
          <a:p>
            <a:pPr lvl="1"/>
            <a:r>
              <a:rPr lang="en-US" dirty="0"/>
              <a:t>If the mutex is currently not locked, lock it and return</a:t>
            </a:r>
          </a:p>
          <a:p>
            <a:pPr lvl="1"/>
            <a:r>
              <a:rPr lang="en-US" dirty="0"/>
              <a:t>Otherwise, wait until it becomes unlocked, then retry</a:t>
            </a:r>
          </a:p>
          <a:p>
            <a:pPr lvl="1"/>
            <a:endParaRPr lang="en-US" dirty="0"/>
          </a:p>
          <a:p>
            <a:r>
              <a:rPr lang="en-US" dirty="0"/>
              <a:t>unlock(m)</a:t>
            </a:r>
          </a:p>
          <a:p>
            <a:pPr lvl="1"/>
            <a:r>
              <a:rPr lang="en-US" dirty="0"/>
              <a:t>Can only be called when mutex is locked, by the code that locked it</a:t>
            </a:r>
          </a:p>
          <a:p>
            <a:pPr lvl="1"/>
            <a:r>
              <a:rPr lang="en-US" dirty="0"/>
              <a:t>Change mutex to unlocked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383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Mutex implementation (partial)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544577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void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Lock the mutex pointed to by MTX.  If it is already locked,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first sleep until it becomes unlocked.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14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call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current thread ID now in %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mov     $1,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increment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xadd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MUTEX_CONTENDERS(%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%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now holds _previous_ value of 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-&gt;contenders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test   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Lcontended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lock was unlocked, and now we hold it.</a:t>
            </a:r>
            <a:b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mov    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MUTEX_HOLDER(%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</a:t>
            </a:r>
          </a:p>
          <a:p>
            <a:pPr marL="0" indent="0">
              <a:buNone/>
            </a:pP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Lcontended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Sleep until another thread calls 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b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(30 more machine instructions and a system call)</a:t>
            </a:r>
            <a:endParaRPr lang="en-US" i="1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Box 48">
            <a:extLst>
              <a:ext uri="{FF2B5EF4-FFF2-40B4-BE49-F238E27FC236}">
                <a16:creationId xmlns:a16="http://schemas.microsoft.com/office/drawing/2014/main" id="{BBA64891-066F-4417-8FC8-8E34FF011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412" y="5906652"/>
            <a:ext cx="6655413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Just one of many ways to implement (discussed in 15-410, -418, </a:t>
            </a:r>
            <a:r>
              <a:rPr lang="en-US" sz="1800" i="1" dirty="0" err="1">
                <a:solidFill>
                  <a:srgbClr val="00B050"/>
                </a:solidFill>
                <a:latin typeface="Calibri" pitchFamily="34" charset="0"/>
              </a:rPr>
              <a:t>etc</a:t>
            </a: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)</a:t>
            </a:r>
            <a:br>
              <a:rPr lang="en-US" sz="1800" i="1" dirty="0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All require assistance from the CPU (special instructions)</a:t>
            </a:r>
          </a:p>
        </p:txBody>
      </p:sp>
    </p:spTree>
    <p:extLst>
      <p:ext uri="{BB962C8B-B14F-4D97-AF65-F5344CB8AC3E}">
        <p14:creationId xmlns:p14="http://schemas.microsoft.com/office/powerpoint/2010/main" val="35388590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98C27530-BC6A-4147-A5C9-BEF8F929C43A}"/>
              </a:ext>
            </a:extLst>
          </p:cNvPr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768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257797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Threads review</a:t>
            </a:r>
          </a:p>
          <a:p>
            <a:r>
              <a:rPr lang="en-US" dirty="0">
                <a:solidFill>
                  <a:srgbClr val="7F7F7F"/>
                </a:solidFill>
              </a:rPr>
              <a:t>Sharing and Data Races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Fixing Data 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Mutexes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Atomic memory operations</a:t>
            </a:r>
          </a:p>
        </p:txBody>
      </p:sp>
    </p:spTree>
    <p:extLst>
      <p:ext uri="{BB962C8B-B14F-4D97-AF65-F5344CB8AC3E}">
        <p14:creationId xmlns:p14="http://schemas.microsoft.com/office/powerpoint/2010/main" val="3217763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98C27530-BC6A-4147-A5C9-BEF8F929C43A}"/>
              </a:ext>
            </a:extLst>
          </p:cNvPr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768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741824D-91EB-4D59-A4B3-C4578EE3166C}"/>
              </a:ext>
            </a:extLst>
          </p:cNvPr>
          <p:cNvGrpSpPr/>
          <p:nvPr/>
        </p:nvGrpSpPr>
        <p:grpSpPr>
          <a:xfrm>
            <a:off x="3267075" y="4920974"/>
            <a:ext cx="699362" cy="407439"/>
            <a:chOff x="842164" y="5478314"/>
            <a:chExt cx="699362" cy="407439"/>
          </a:xfrm>
        </p:grpSpPr>
        <p:sp>
          <p:nvSpPr>
            <p:cNvPr id="112" name="Text Box 142">
              <a:extLst>
                <a:ext uri="{FF2B5EF4-FFF2-40B4-BE49-F238E27FC236}">
                  <a16:creationId xmlns:a16="http://schemas.microsoft.com/office/drawing/2014/main" id="{0D34C9A8-69D0-4F29-BABB-4863CB0D3D9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3" name="Line 55">
              <a:extLst>
                <a:ext uri="{FF2B5EF4-FFF2-40B4-BE49-F238E27FC236}">
                  <a16:creationId xmlns:a16="http://schemas.microsoft.com/office/drawing/2014/main" id="{E4192942-DAE3-4573-8E5F-C5384A6FFF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BE46C3B-6298-4E0B-BC65-FCAEA0C6AA47}"/>
              </a:ext>
            </a:extLst>
          </p:cNvPr>
          <p:cNvGrpSpPr/>
          <p:nvPr/>
        </p:nvGrpSpPr>
        <p:grpSpPr>
          <a:xfrm>
            <a:off x="3862066" y="4920974"/>
            <a:ext cx="699362" cy="407439"/>
            <a:chOff x="842164" y="5478314"/>
            <a:chExt cx="699362" cy="407439"/>
          </a:xfrm>
        </p:grpSpPr>
        <p:sp>
          <p:nvSpPr>
            <p:cNvPr id="115" name="Text Box 142">
              <a:extLst>
                <a:ext uri="{FF2B5EF4-FFF2-40B4-BE49-F238E27FC236}">
                  <a16:creationId xmlns:a16="http://schemas.microsoft.com/office/drawing/2014/main" id="{F93B8BC0-6353-4179-8045-0086FA095FD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16" name="Line 55">
              <a:extLst>
                <a:ext uri="{FF2B5EF4-FFF2-40B4-BE49-F238E27FC236}">
                  <a16:creationId xmlns:a16="http://schemas.microsoft.com/office/drawing/2014/main" id="{55688C68-140A-406E-9874-4334BCC5E0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2B4E15B0-47A3-49FA-AC5B-8535D9C05409}"/>
              </a:ext>
            </a:extLst>
          </p:cNvPr>
          <p:cNvGrpSpPr/>
          <p:nvPr/>
        </p:nvGrpSpPr>
        <p:grpSpPr>
          <a:xfrm>
            <a:off x="4458494" y="4393148"/>
            <a:ext cx="255198" cy="874038"/>
            <a:chOff x="3235325" y="4990187"/>
            <a:chExt cx="255198" cy="874038"/>
          </a:xfrm>
        </p:grpSpPr>
        <p:sp>
          <p:nvSpPr>
            <p:cNvPr id="118" name="Line 55">
              <a:extLst>
                <a:ext uri="{FF2B5EF4-FFF2-40B4-BE49-F238E27FC236}">
                  <a16:creationId xmlns:a16="http://schemas.microsoft.com/office/drawing/2014/main" id="{357FD62C-B95D-484A-88E9-021F625A05D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9" name="Text Box 142">
              <a:extLst>
                <a:ext uri="{FF2B5EF4-FFF2-40B4-BE49-F238E27FC236}">
                  <a16:creationId xmlns:a16="http://schemas.microsoft.com/office/drawing/2014/main" id="{580A985A-8FF0-4CEB-AEAA-269A1A54514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039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275C9-CE5C-40DB-8114-EA2E4D5C7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of Mutexes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D17AC5-AD06-413E-977A-EA06C5102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87" y="1362075"/>
            <a:ext cx="6629400" cy="4972050"/>
          </a:xfrm>
        </p:spPr>
      </p:pic>
      <p:sp>
        <p:nvSpPr>
          <p:cNvPr id="7" name="Callout: Line 6">
            <a:extLst>
              <a:ext uri="{FF2B5EF4-FFF2-40B4-BE49-F238E27FC236}">
                <a16:creationId xmlns:a16="http://schemas.microsoft.com/office/drawing/2014/main" id="{8632AD4E-4D70-4B81-BDA9-DE29F75B5774}"/>
              </a:ext>
            </a:extLst>
          </p:cNvPr>
          <p:cNvSpPr/>
          <p:nvPr/>
        </p:nvSpPr>
        <p:spPr bwMode="auto">
          <a:xfrm>
            <a:off x="7743260" y="5113239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0.48 s</a:t>
            </a: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49C8DA1E-3D0E-4D7F-8D20-EEEFC952924E}"/>
              </a:ext>
            </a:extLst>
          </p:cNvPr>
          <p:cNvSpPr/>
          <p:nvPr/>
        </p:nvSpPr>
        <p:spPr bwMode="auto">
          <a:xfrm>
            <a:off x="7659687" y="1197678"/>
            <a:ext cx="562975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15 s</a:t>
            </a:r>
          </a:p>
        </p:txBody>
      </p:sp>
    </p:spTree>
    <p:extLst>
      <p:ext uri="{BB962C8B-B14F-4D97-AF65-F5344CB8AC3E}">
        <p14:creationId xmlns:p14="http://schemas.microsoft.com/office/powerpoint/2010/main" val="40557221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 and Data Races</a:t>
            </a:r>
          </a:p>
          <a:p>
            <a:r>
              <a:rPr lang="en-US" dirty="0"/>
              <a:t>Fixing Data 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Mutexes</a:t>
            </a:r>
          </a:p>
          <a:p>
            <a:pPr lvl="1"/>
            <a:r>
              <a:rPr lang="en-US" dirty="0"/>
              <a:t>Semaphores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Atomic memory operations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F082D8-8D42-42C4-840E-5708101DD19E}"/>
              </a:ext>
            </a:extLst>
          </p:cNvPr>
          <p:cNvSpPr txBox="1"/>
          <p:nvPr/>
        </p:nvSpPr>
        <p:spPr>
          <a:xfrm>
            <a:off x="5204023" y="5575192"/>
            <a:ext cx="3441032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Coding demo 3: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Counting to 20,000 correctly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(with threads and a semaphore)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F975F1-1F15-4E83-9C02-BD6CA7AD6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3551" y="835058"/>
            <a:ext cx="3723574" cy="310854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static unsigned long cnt = 0;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static sem_t lock;</a:t>
            </a: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void *incr_thread(void *arg) {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i;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(unsigned long) arg;</a:t>
            </a: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for (i = 0; i &lt; niters; i++) {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sem_wait(&amp;lock);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cnt++;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sem_post(&amp;lock);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}</a:t>
            </a:r>
            <a:endParaRPr lang="en-US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1835B2-A594-4823-86B5-429805FE6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219" y="4025800"/>
            <a:ext cx="3728906" cy="138499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int main(int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argc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 char **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argv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) {</a:t>
            </a:r>
          </a:p>
          <a:p>
            <a:pPr lv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strtoul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argv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[1], NULL, 10);</a:t>
            </a:r>
            <a:b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sem_init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(&amp;lock, 0, 1);</a:t>
            </a:r>
          </a:p>
          <a:p>
            <a:pPr lv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// ...</a:t>
            </a:r>
          </a:p>
          <a:p>
            <a:pPr lv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}</a:t>
            </a:r>
            <a:endParaRPr lang="en-US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142078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generalization of mutex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Unsigned integer value, but cannot do math on 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with some value &gt;= 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Two operations: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dirty="0"/>
              <a:t>P(s)  [“</a:t>
            </a:r>
            <a:r>
              <a:rPr lang="en-US" dirty="0" err="1"/>
              <a:t>Prolaag</a:t>
            </a:r>
            <a:r>
              <a:rPr lang="en-US" dirty="0"/>
              <a:t>,” Dutch shorthand for “try to reduce”]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wait for a </a:t>
            </a:r>
            <a:r>
              <a:rPr lang="en-US" i="1" dirty="0"/>
              <a:t>V</a:t>
            </a:r>
            <a:r>
              <a:rPr lang="en-US" dirty="0"/>
              <a:t> operation to happen.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Then subtract 1 from </a:t>
            </a:r>
            <a:r>
              <a:rPr lang="en-US" i="1" dirty="0"/>
              <a:t>s</a:t>
            </a:r>
            <a:r>
              <a:rPr lang="en-US" dirty="0"/>
              <a:t> and return.</a:t>
            </a:r>
          </a:p>
          <a:p>
            <a:pPr>
              <a:lnSpc>
                <a:spcPct val="97000"/>
              </a:lnSpc>
              <a:spcBef>
                <a:spcPts val="2400"/>
              </a:spcBef>
            </a:pPr>
            <a:r>
              <a:rPr lang="en-US" b="1" dirty="0"/>
              <a:t>V(s) [“</a:t>
            </a:r>
            <a:r>
              <a:rPr lang="en-US" dirty="0" err="1"/>
              <a:t>Verhogen</a:t>
            </a:r>
            <a:r>
              <a:rPr lang="en-US" dirty="0"/>
              <a:t>,” Dutch for “increase”]</a:t>
            </a:r>
            <a:endParaRPr lang="en-US" b="1" dirty="0"/>
          </a:p>
          <a:p>
            <a:pPr lvl="1">
              <a:lnSpc>
                <a:spcPct val="97000"/>
              </a:lnSpc>
            </a:pPr>
            <a:r>
              <a:rPr lang="en-US" dirty="0"/>
              <a:t>Add 1 to </a:t>
            </a:r>
            <a:r>
              <a:rPr lang="en-US" i="1" dirty="0"/>
              <a:t>s</a:t>
            </a:r>
            <a:r>
              <a:rPr lang="en-US" dirty="0"/>
              <a:t>.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waiting inside a </a:t>
            </a:r>
            <a:r>
              <a:rPr lang="en-US" i="1" dirty="0"/>
              <a:t>P</a:t>
            </a:r>
            <a:r>
              <a:rPr lang="en-US" dirty="0"/>
              <a:t> operation,</a:t>
            </a:r>
            <a:br>
              <a:rPr lang="en-US" dirty="0"/>
            </a:br>
            <a:r>
              <a:rPr lang="en-US" dirty="0"/>
              <a:t>resume </a:t>
            </a:r>
            <a:r>
              <a:rPr lang="en-US" i="1" dirty="0"/>
              <a:t>one</a:t>
            </a:r>
            <a:r>
              <a:rPr lang="en-US" dirty="0"/>
              <a:t> of them</a:t>
            </a:r>
          </a:p>
          <a:p>
            <a:pPr>
              <a:lnSpc>
                <a:spcPct val="97000"/>
              </a:lnSpc>
              <a:spcBef>
                <a:spcPts val="2400"/>
              </a:spcBef>
            </a:pPr>
            <a:r>
              <a:rPr lang="en-US" dirty="0"/>
              <a:t>Unlike mutexes, no requirement to call P before calling V</a:t>
            </a:r>
          </a:p>
        </p:txBody>
      </p:sp>
    </p:spTree>
    <p:extLst>
      <p:ext uri="{BB962C8B-B14F-4D97-AF65-F5344CB8AC3E}">
        <p14:creationId xmlns:p14="http://schemas.microsoft.com/office/powerpoint/2010/main" val="6131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Semaphore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Pthreads</a:t>
            </a:r>
            <a:r>
              <a:rPr lang="en-US" dirty="0"/>
              <a:t> functions: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7629012" cy="175432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semaphore.h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int </a:t>
            </a:r>
            <a:r>
              <a:rPr lang="en-US" sz="1800" dirty="0" err="1">
                <a:latin typeface="Courier New"/>
                <a:cs typeface="Courier New"/>
              </a:rPr>
              <a:t>sem_wait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*s);  /* P(s) */</a:t>
            </a:r>
          </a:p>
          <a:p>
            <a:r>
              <a:rPr lang="en-US" sz="1800" dirty="0">
                <a:latin typeface="Courier New"/>
                <a:cs typeface="Courier New"/>
              </a:rPr>
              <a:t>int </a:t>
            </a:r>
            <a:r>
              <a:rPr lang="en-US" sz="1800" dirty="0" err="1">
                <a:latin typeface="Courier New"/>
                <a:cs typeface="Courier New"/>
              </a:rPr>
              <a:t>sem_post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*s);  /* V(s) */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int </a:t>
            </a:r>
            <a:r>
              <a:rPr lang="en-US" sz="1800" dirty="0" err="1">
                <a:latin typeface="Courier New"/>
                <a:cs typeface="Courier New"/>
              </a:rPr>
              <a:t>sem_init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*s, int </a:t>
            </a:r>
            <a:r>
              <a:rPr lang="en-US" sz="1800" dirty="0" err="1">
                <a:latin typeface="Courier New"/>
                <a:cs typeface="Courier New"/>
              </a:rPr>
              <a:t>pshared</a:t>
            </a:r>
            <a:r>
              <a:rPr lang="en-US" sz="1800" dirty="0">
                <a:latin typeface="Courier New"/>
                <a:cs typeface="Courier New"/>
              </a:rPr>
              <a:t>, unsigned int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261A81C-900B-4337-B078-AB86C31D1F1E}"/>
              </a:ext>
            </a:extLst>
          </p:cNvPr>
          <p:cNvCxnSpPr>
            <a:cxnSpLocks/>
          </p:cNvCxnSpPr>
          <p:nvPr/>
        </p:nvCxnSpPr>
        <p:spPr bwMode="auto">
          <a:xfrm flipV="1">
            <a:off x="3895725" y="3638550"/>
            <a:ext cx="504825" cy="447675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2F7DEB5-AD21-48BA-95C6-3D5076D890A6}"/>
              </a:ext>
            </a:extLst>
          </p:cNvPr>
          <p:cNvSpPr txBox="1"/>
          <p:nvPr/>
        </p:nvSpPr>
        <p:spPr>
          <a:xfrm>
            <a:off x="1509712" y="4013895"/>
            <a:ext cx="2638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Share among processes?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(normally you want to pass zero, see </a:t>
            </a:r>
            <a:r>
              <a:rPr lang="en-US" sz="1800" dirty="0" err="1">
                <a:latin typeface="Calibri" pitchFamily="34" charset="0"/>
              </a:rPr>
              <a:t>manpage</a:t>
            </a:r>
            <a:r>
              <a:rPr lang="en-US" sz="1800" dirty="0">
                <a:latin typeface="Calibri" pitchFamily="34" charset="0"/>
              </a:rPr>
              <a:t> for details)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BCC3604-C66B-42CB-9F94-02B136F8328F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0875" y="3638550"/>
            <a:ext cx="264014" cy="43210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56771B3-809B-4A90-8E3C-A6F13143403C}"/>
              </a:ext>
            </a:extLst>
          </p:cNvPr>
          <p:cNvSpPr txBox="1"/>
          <p:nvPr/>
        </p:nvSpPr>
        <p:spPr>
          <a:xfrm>
            <a:off x="4683614" y="3973860"/>
            <a:ext cx="263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Initial semaphore value</a:t>
            </a:r>
          </a:p>
        </p:txBody>
      </p:sp>
    </p:spTree>
    <p:extLst>
      <p:ext uri="{BB962C8B-B14F-4D97-AF65-F5344CB8AC3E}">
        <p14:creationId xmlns:p14="http://schemas.microsoft.com/office/powerpoint/2010/main" val="1371115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implementation (partial)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292767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void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Decrement the count of the semaphore pointed to by SEM.  If this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would make the count negative, first sleep until it is possible to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decrement the count without making it negative.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14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mov     $-1,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decrement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xadd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SEM_COUNT(%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%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now holds _previous_ value of 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-&gt;count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test   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Lclosed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semaphore was open.</a:t>
            </a:r>
          </a:p>
          <a:p>
            <a:pPr marL="0" indent="0">
              <a:buNone/>
            </a:pP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0" indent="0">
              <a:buNone/>
            </a:pP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Lclosed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Sleep until another thread calls 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b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(30 more machine instructions and a system call)</a:t>
            </a:r>
            <a:endParaRPr lang="en-US" i="1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Box 48">
            <a:extLst>
              <a:ext uri="{FF2B5EF4-FFF2-40B4-BE49-F238E27FC236}">
                <a16:creationId xmlns:a16="http://schemas.microsoft.com/office/drawing/2014/main" id="{BBA64891-066F-4417-8FC8-8E34FF011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582" y="5906652"/>
            <a:ext cx="5921108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Suspiciously similar to a mutex, huh?</a:t>
            </a:r>
            <a:br>
              <a:rPr lang="en-US" sz="1800" i="1" dirty="0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(This implementation makes </a:t>
            </a:r>
            <a:r>
              <a:rPr lang="en-US" sz="1800" i="1" dirty="0" err="1">
                <a:solidFill>
                  <a:srgbClr val="00B050"/>
                </a:solidFill>
                <a:latin typeface="Calibri" pitchFamily="34" charset="0"/>
              </a:rPr>
              <a:t>sem_post</a:t>
            </a: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 do most of the work)</a:t>
            </a:r>
          </a:p>
        </p:txBody>
      </p:sp>
    </p:spTree>
    <p:extLst>
      <p:ext uri="{BB962C8B-B14F-4D97-AF65-F5344CB8AC3E}">
        <p14:creationId xmlns:p14="http://schemas.microsoft.com/office/powerpoint/2010/main" val="19267010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5CF3B-2CF3-4C3C-96F4-B95CF2702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of semaphores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75410F-8937-4F38-BCBD-163FAEE8F6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87" y="1362075"/>
            <a:ext cx="6629400" cy="4972050"/>
          </a:xfrm>
        </p:spPr>
      </p:pic>
      <p:sp>
        <p:nvSpPr>
          <p:cNvPr id="6" name="Callout: Line 5">
            <a:extLst>
              <a:ext uri="{FF2B5EF4-FFF2-40B4-BE49-F238E27FC236}">
                <a16:creationId xmlns:a16="http://schemas.microsoft.com/office/drawing/2014/main" id="{58C6058B-FBCF-4DF3-85EA-E236EA725416}"/>
              </a:ext>
            </a:extLst>
          </p:cNvPr>
          <p:cNvSpPr/>
          <p:nvPr/>
        </p:nvSpPr>
        <p:spPr bwMode="auto">
          <a:xfrm>
            <a:off x="7743259" y="5208489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0.48 s</a:t>
            </a:r>
          </a:p>
        </p:txBody>
      </p:sp>
      <p:sp>
        <p:nvSpPr>
          <p:cNvPr id="7" name="Callout: Line 6">
            <a:extLst>
              <a:ext uri="{FF2B5EF4-FFF2-40B4-BE49-F238E27FC236}">
                <a16:creationId xmlns:a16="http://schemas.microsoft.com/office/drawing/2014/main" id="{3AE1A1E2-5A28-4E6A-A7AE-B3D0D3506EBD}"/>
              </a:ext>
            </a:extLst>
          </p:cNvPr>
          <p:cNvSpPr/>
          <p:nvPr/>
        </p:nvSpPr>
        <p:spPr bwMode="auto">
          <a:xfrm>
            <a:off x="7667623" y="3244334"/>
            <a:ext cx="562975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15 s</a:t>
            </a: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01CF9B2D-DAD1-4D49-ACD1-0C418DFE3E78}"/>
              </a:ext>
            </a:extLst>
          </p:cNvPr>
          <p:cNvSpPr/>
          <p:nvPr/>
        </p:nvSpPr>
        <p:spPr bwMode="auto">
          <a:xfrm>
            <a:off x="7743259" y="1625757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27.6 s</a:t>
            </a:r>
          </a:p>
        </p:txBody>
      </p:sp>
    </p:spTree>
    <p:extLst>
      <p:ext uri="{BB962C8B-B14F-4D97-AF65-F5344CB8AC3E}">
        <p14:creationId xmlns:p14="http://schemas.microsoft.com/office/powerpoint/2010/main" val="11520539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 and Data Races</a:t>
            </a:r>
          </a:p>
          <a:p>
            <a:r>
              <a:rPr lang="en-US" dirty="0"/>
              <a:t>Fixing Data 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Mutexes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pPr lvl="1"/>
            <a:r>
              <a:rPr lang="en-US" dirty="0"/>
              <a:t>Atomic memory operations</a:t>
            </a:r>
          </a:p>
        </p:txBody>
      </p:sp>
    </p:spTree>
    <p:extLst>
      <p:ext uri="{BB962C8B-B14F-4D97-AF65-F5344CB8AC3E}">
        <p14:creationId xmlns:p14="http://schemas.microsoft.com/office/powerpoint/2010/main" val="41025153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BEA1-DD6C-437F-B6BF-50A0D9E7F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memory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575FE-8C42-4E99-B920-34E39785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hardware instructions</a:t>
            </a:r>
          </a:p>
          <a:p>
            <a:pPr lvl="1"/>
            <a:r>
              <a:rPr lang="en-US" dirty="0"/>
              <a:t>“Test and set,” “compare and swap”, “exchange and add”, …</a:t>
            </a:r>
          </a:p>
          <a:p>
            <a:pPr lvl="1"/>
            <a:r>
              <a:rPr lang="en-US" dirty="0"/>
              <a:t>Do a read-modify-write on memory; hardware prevents data races</a:t>
            </a:r>
          </a:p>
          <a:p>
            <a:pPr lvl="1"/>
            <a:r>
              <a:rPr lang="en-US" dirty="0"/>
              <a:t>Used to implement mutexes, semaphores, etc.</a:t>
            </a:r>
          </a:p>
          <a:p>
            <a:pPr>
              <a:spcBef>
                <a:spcPts val="1800"/>
              </a:spcBef>
            </a:pPr>
            <a:r>
              <a:rPr lang="en-US" dirty="0"/>
              <a:t>Not going to get into details, but…</a:t>
            </a:r>
          </a:p>
          <a:p>
            <a:pPr lvl="1"/>
            <a:r>
              <a:rPr lang="en-US" dirty="0"/>
              <a:t>Wouldn’t it be nice if we could use them directly?</a:t>
            </a:r>
          </a:p>
          <a:p>
            <a:pPr lvl="1"/>
            <a:r>
              <a:rPr lang="en-US" dirty="0"/>
              <a:t>Especially when we just want to increment a counter?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C42DF-C7E2-49C5-894A-47ADD2F60D60}"/>
              </a:ext>
            </a:extLst>
          </p:cNvPr>
          <p:cNvSpPr txBox="1"/>
          <p:nvPr/>
        </p:nvSpPr>
        <p:spPr>
          <a:xfrm>
            <a:off x="5306093" y="5245768"/>
            <a:ext cx="3441032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Coding demo 4: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Counting to 20,000 correctly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(with threads and C2011 atomics)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6A94C6-E6EB-43FE-9D95-F4DBA266A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229" y="4372540"/>
            <a:ext cx="4158511" cy="22467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static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_Atomic</a:t>
            </a: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unsigned long cnt = 0;</a:t>
            </a:r>
            <a:endParaRPr lang="nl-NL" sz="1400" dirty="0">
              <a:solidFill>
                <a:srgbClr val="000000"/>
              </a:solidFill>
              <a:highlight>
                <a:srgbClr val="00FF00"/>
              </a:highlight>
              <a:latin typeface="Courier New"/>
              <a:ea typeface="ＭＳ Ｐゴシック" charset="0"/>
              <a:cs typeface="Courier New"/>
            </a:endParaRP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void *incr_thread(void *arg) {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i;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(unsigned long) arg;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for (i = 0; i &lt; niters; i++) {</a:t>
            </a:r>
            <a:endParaRPr lang="nl-NL" sz="1400" dirty="0">
              <a:solidFill>
                <a:srgbClr val="000000"/>
              </a:solidFill>
              <a:highlight>
                <a:srgbClr val="00FF00"/>
              </a:highlight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cnt++;</a:t>
            </a:r>
            <a:endParaRPr lang="nl-NL" sz="1400" dirty="0">
              <a:solidFill>
                <a:srgbClr val="000000"/>
              </a:solidFill>
              <a:highlight>
                <a:srgbClr val="00FF00"/>
              </a:highlight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}</a:t>
            </a:r>
            <a:endParaRPr lang="en-US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557287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</a:t>
            </a: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454227" y="2990346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456910" y="4159362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456910" y="5260017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361641" y="2521500"/>
            <a:ext cx="3342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/>
              <a:t>Assembly (unsigned long)</a:t>
            </a:r>
          </a:p>
        </p:txBody>
      </p:sp>
      <p:sp>
        <p:nvSpPr>
          <p:cNvPr id="15" name="Text Box 379">
            <a:extLst>
              <a:ext uri="{FF2B5EF4-FFF2-40B4-BE49-F238E27FC236}">
                <a16:creationId xmlns:a16="http://schemas.microsoft.com/office/drawing/2014/main" id="{AFE6E2FA-CE67-4FC0-8CC3-6850E59F6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6881" y="3008611"/>
            <a:ext cx="3935143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/>
                <a:cs typeface="Courier New"/>
              </a:rPr>
              <a:t>lock </a:t>
            </a:r>
            <a:r>
              <a:rPr lang="en-US" sz="1800" dirty="0" err="1">
                <a:solidFill>
                  <a:srgbClr val="C00000"/>
                </a:solidFill>
                <a:latin typeface="Courier New"/>
                <a:cs typeface="Courier New"/>
              </a:rPr>
              <a:t>addq</a:t>
            </a:r>
            <a:r>
              <a:rPr lang="en-US" sz="1800" dirty="0">
                <a:solidFill>
                  <a:srgbClr val="C00000"/>
                </a:solidFill>
                <a:latin typeface="Courier New"/>
                <a:cs typeface="Courier New"/>
              </a:rPr>
              <a:t> $1, </a:t>
            </a:r>
            <a:r>
              <a:rPr lang="en-US" sz="1800" dirty="0" err="1">
                <a:solidFill>
                  <a:srgbClr val="C00000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C00000"/>
                </a:solidFill>
                <a:latin typeface="Courier New"/>
                <a:cs typeface="Courier New"/>
              </a:rPr>
              <a:t>(%rip)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  <a:p>
            <a:pPr algn="l"/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6" name="Line 385">
            <a:extLst>
              <a:ext uri="{FF2B5EF4-FFF2-40B4-BE49-F238E27FC236}">
                <a16:creationId xmlns:a16="http://schemas.microsoft.com/office/drawing/2014/main" id="{70235E99-A0FD-447C-BF5B-A0FB1972F2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9565" y="4184339"/>
            <a:ext cx="393245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" name="Line 386">
            <a:extLst>
              <a:ext uri="{FF2B5EF4-FFF2-40B4-BE49-F238E27FC236}">
                <a16:creationId xmlns:a16="http://schemas.microsoft.com/office/drawing/2014/main" id="{C524E4C8-3C14-4D1A-A6E9-7452131140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9565" y="5278282"/>
            <a:ext cx="3932459" cy="16094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" name="Text Box 392">
            <a:extLst>
              <a:ext uri="{FF2B5EF4-FFF2-40B4-BE49-F238E27FC236}">
                <a16:creationId xmlns:a16="http://schemas.microsoft.com/office/drawing/2014/main" id="{C5E22B17-DD57-448F-AE07-FE3A015BE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296" y="2539765"/>
            <a:ext cx="44101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/>
              <a:t>Assembly (_Atomic unsigned long)</a:t>
            </a:r>
          </a:p>
        </p:txBody>
      </p:sp>
    </p:spTree>
    <p:extLst>
      <p:ext uri="{BB962C8B-B14F-4D97-AF65-F5344CB8AC3E}">
        <p14:creationId xmlns:p14="http://schemas.microsoft.com/office/powerpoint/2010/main" val="190552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455570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Program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98373" y="2179022"/>
            <a:ext cx="246118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06432" y="2667000"/>
            <a:ext cx="3019881" cy="505857"/>
            <a:chOff x="4306432" y="2667000"/>
            <a:chExt cx="3019881" cy="505857"/>
          </a:xfrm>
        </p:grpSpPr>
        <p:sp>
          <p:nvSpPr>
            <p:cNvPr id="801806" name="Rectangle 14"/>
            <p:cNvSpPr>
              <a:spLocks noChangeAspect="1" noChangeArrowheads="1"/>
            </p:cNvSpPr>
            <p:nvPr/>
          </p:nvSpPr>
          <p:spPr bwMode="auto">
            <a:xfrm>
              <a:off x="5095875" y="2667000"/>
              <a:ext cx="2230438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Stack</a:t>
              </a:r>
            </a:p>
          </p:txBody>
        </p:sp>
        <p:sp>
          <p:nvSpPr>
            <p:cNvPr id="801807" name="Text Box 15"/>
            <p:cNvSpPr txBox="1">
              <a:spLocks noChangeArrowheads="1"/>
            </p:cNvSpPr>
            <p:nvPr/>
          </p:nvSpPr>
          <p:spPr bwMode="auto">
            <a:xfrm>
              <a:off x="4306432" y="2803525"/>
              <a:ext cx="41662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SP</a:t>
              </a:r>
            </a:p>
          </p:txBody>
        </p:sp>
        <p:sp>
          <p:nvSpPr>
            <p:cNvPr id="801808" name="Line 16"/>
            <p:cNvSpPr>
              <a:spLocks noChangeShapeType="1"/>
            </p:cNvSpPr>
            <p:nvPr/>
          </p:nvSpPr>
          <p:spPr bwMode="auto">
            <a:xfrm>
              <a:off x="4737100" y="29845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248380" y="2973388"/>
            <a:ext cx="3079520" cy="2215822"/>
            <a:chOff x="4248380" y="2973388"/>
            <a:chExt cx="3079520" cy="2215822"/>
          </a:xfrm>
        </p:grpSpPr>
        <p:sp>
          <p:nvSpPr>
            <p:cNvPr id="801795" name="Rectangle 3"/>
            <p:cNvSpPr>
              <a:spLocks noChangeAspect="1" noChangeArrowheads="1"/>
            </p:cNvSpPr>
            <p:nvPr/>
          </p:nvSpPr>
          <p:spPr bwMode="auto">
            <a:xfrm>
              <a:off x="5095875" y="3287713"/>
              <a:ext cx="2230438" cy="319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1796" name="Rectangle 4"/>
            <p:cNvSpPr>
              <a:spLocks noChangeAspect="1" noChangeArrowheads="1"/>
            </p:cNvSpPr>
            <p:nvPr/>
          </p:nvSpPr>
          <p:spPr bwMode="auto">
            <a:xfrm>
              <a:off x="5095875" y="36068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797" name="Rectangle 5"/>
            <p:cNvSpPr>
              <a:spLocks noChangeAspect="1" noChangeArrowheads="1"/>
            </p:cNvSpPr>
            <p:nvPr/>
          </p:nvSpPr>
          <p:spPr bwMode="auto">
            <a:xfrm>
              <a:off x="5095875" y="3860800"/>
              <a:ext cx="2230438" cy="28892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Run-time heap</a:t>
              </a:r>
            </a:p>
          </p:txBody>
        </p:sp>
        <p:sp>
          <p:nvSpPr>
            <p:cNvPr id="801798" name="Text Box 6"/>
            <p:cNvSpPr txBox="1">
              <a:spLocks noChangeAspect="1" noChangeArrowheads="1"/>
            </p:cNvSpPr>
            <p:nvPr/>
          </p:nvSpPr>
          <p:spPr bwMode="auto">
            <a:xfrm>
              <a:off x="4867275" y="4927600"/>
              <a:ext cx="256162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00">
                  <a:latin typeface="+mn-lt"/>
                </a:rPr>
                <a:t>0</a:t>
              </a:r>
              <a:endParaRPr lang="en-US" sz="1200">
                <a:latin typeface="+mn-lt"/>
              </a:endParaRPr>
            </a:p>
          </p:txBody>
        </p:sp>
        <p:sp>
          <p:nvSpPr>
            <p:cNvPr id="801799" name="Rectangle 7"/>
            <p:cNvSpPr>
              <a:spLocks noChangeAspect="1" noChangeArrowheads="1"/>
            </p:cNvSpPr>
            <p:nvPr/>
          </p:nvSpPr>
          <p:spPr bwMode="auto">
            <a:xfrm>
              <a:off x="5095875" y="4149725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1803" name="Rectangle 11"/>
            <p:cNvSpPr>
              <a:spLocks noChangeAspect="1" noChangeArrowheads="1"/>
            </p:cNvSpPr>
            <p:nvPr/>
          </p:nvSpPr>
          <p:spPr bwMode="auto">
            <a:xfrm>
              <a:off x="5095875" y="4470400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801804" name="Rectangle 12"/>
            <p:cNvSpPr>
              <a:spLocks noChangeAspect="1" noChangeArrowheads="1"/>
            </p:cNvSpPr>
            <p:nvPr/>
          </p:nvSpPr>
          <p:spPr bwMode="auto">
            <a:xfrm>
              <a:off x="5095875" y="4775200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5" name="Rectangle 13"/>
            <p:cNvSpPr>
              <a:spLocks noChangeAspect="1" noChangeArrowheads="1"/>
            </p:cNvSpPr>
            <p:nvPr/>
          </p:nvSpPr>
          <p:spPr bwMode="auto">
            <a:xfrm>
              <a:off x="5095875" y="2973388"/>
              <a:ext cx="2230438" cy="319087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9" name="Text Box 17"/>
            <p:cNvSpPr txBox="1">
              <a:spLocks noChangeArrowheads="1"/>
            </p:cNvSpPr>
            <p:nvPr/>
          </p:nvSpPr>
          <p:spPr bwMode="auto">
            <a:xfrm>
              <a:off x="4285654" y="4441825"/>
              <a:ext cx="4297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PC</a:t>
              </a:r>
            </a:p>
          </p:txBody>
        </p:sp>
        <p:sp>
          <p:nvSpPr>
            <p:cNvPr id="801810" name="Line 18"/>
            <p:cNvSpPr>
              <a:spLocks noChangeShapeType="1"/>
            </p:cNvSpPr>
            <p:nvPr/>
          </p:nvSpPr>
          <p:spPr bwMode="auto">
            <a:xfrm>
              <a:off x="4724400" y="4622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1811" name="Text Box 19"/>
            <p:cNvSpPr txBox="1">
              <a:spLocks noChangeArrowheads="1"/>
            </p:cNvSpPr>
            <p:nvPr/>
          </p:nvSpPr>
          <p:spPr bwMode="auto">
            <a:xfrm>
              <a:off x="4248380" y="3692525"/>
              <a:ext cx="5013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brk</a:t>
              </a:r>
            </a:p>
          </p:txBody>
        </p:sp>
        <p:sp>
          <p:nvSpPr>
            <p:cNvPr id="801812" name="Line 20"/>
            <p:cNvSpPr>
              <a:spLocks noChangeShapeType="1"/>
            </p:cNvSpPr>
            <p:nvPr/>
          </p:nvSpPr>
          <p:spPr bwMode="auto">
            <a:xfrm>
              <a:off x="4737100" y="3860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08497" y="2038290"/>
            <a:ext cx="185692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57018" y="2438400"/>
            <a:ext cx="3902245" cy="390525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682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20538 -0.05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29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71548E-7 L -0.41042 9.71548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3354 L 1.66667E-6 0.192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3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4666E-6 L 0.40521 0.166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830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5066 L 3.05556E-6 3.379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 animBg="1"/>
      <p:bldP spid="801813" grpId="0"/>
      <p:bldP spid="24" grpId="0" animBg="1"/>
      <p:bldP spid="2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EF8D8-8D21-44E5-A1A3-591CB72B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of atomic memory operations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6581E7B-4BA5-4161-B937-EA2B4F64E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87" y="1362075"/>
            <a:ext cx="6629400" cy="4972050"/>
          </a:xfrm>
        </p:spPr>
      </p:pic>
      <p:sp>
        <p:nvSpPr>
          <p:cNvPr id="10" name="Callout: Line 9">
            <a:extLst>
              <a:ext uri="{FF2B5EF4-FFF2-40B4-BE49-F238E27FC236}">
                <a16:creationId xmlns:a16="http://schemas.microsoft.com/office/drawing/2014/main" id="{2DE86349-BFD3-4C6D-8331-40B917D4CA5C}"/>
              </a:ext>
            </a:extLst>
          </p:cNvPr>
          <p:cNvSpPr/>
          <p:nvPr/>
        </p:nvSpPr>
        <p:spPr bwMode="auto">
          <a:xfrm>
            <a:off x="7743259" y="5208489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0.48 s</a:t>
            </a:r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88589148-AAF1-4695-B6F4-39235A97ADAF}"/>
              </a:ext>
            </a:extLst>
          </p:cNvPr>
          <p:cNvSpPr/>
          <p:nvPr/>
        </p:nvSpPr>
        <p:spPr bwMode="auto">
          <a:xfrm>
            <a:off x="7667623" y="3244334"/>
            <a:ext cx="562975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15 s</a:t>
            </a:r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8DD8DB5D-F3F3-4148-A6F7-8F8722EBDA5B}"/>
              </a:ext>
            </a:extLst>
          </p:cNvPr>
          <p:cNvSpPr/>
          <p:nvPr/>
        </p:nvSpPr>
        <p:spPr bwMode="auto">
          <a:xfrm>
            <a:off x="7743259" y="1625757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27.6 s</a:t>
            </a:r>
          </a:p>
        </p:txBody>
      </p:sp>
      <p:sp>
        <p:nvSpPr>
          <p:cNvPr id="13" name="Callout: Line 12">
            <a:extLst>
              <a:ext uri="{FF2B5EF4-FFF2-40B4-BE49-F238E27FC236}">
                <a16:creationId xmlns:a16="http://schemas.microsoft.com/office/drawing/2014/main" id="{B355DC10-7D1F-40C7-861C-37266DD65E3F}"/>
              </a:ext>
            </a:extLst>
          </p:cNvPr>
          <p:cNvSpPr/>
          <p:nvPr/>
        </p:nvSpPr>
        <p:spPr bwMode="auto">
          <a:xfrm>
            <a:off x="7743258" y="4678245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50778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3.41 s</a:t>
            </a:r>
          </a:p>
        </p:txBody>
      </p:sp>
    </p:spTree>
    <p:extLst>
      <p:ext uri="{BB962C8B-B14F-4D97-AF65-F5344CB8AC3E}">
        <p14:creationId xmlns:p14="http://schemas.microsoft.com/office/powerpoint/2010/main" val="6118060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Access shared variables with care to avoid data races.</a:t>
            </a:r>
          </a:p>
          <a:p>
            <a:pPr lvl="1"/>
            <a:r>
              <a:rPr lang="en-US" dirty="0"/>
              <a:t>Crucial to understand which variables are shared in the first place</a:t>
            </a:r>
          </a:p>
          <a:p>
            <a:pPr lvl="1"/>
            <a:r>
              <a:rPr lang="en-US" dirty="0"/>
              <a:t>Avoid sharing, if you can</a:t>
            </a:r>
          </a:p>
          <a:p>
            <a:pPr lvl="1"/>
            <a:r>
              <a:rPr lang="en-US" dirty="0"/>
              <a:t>Avoid writing from multiple threads, if you can</a:t>
            </a:r>
          </a:p>
          <a:p>
            <a:pPr>
              <a:spcBef>
                <a:spcPts val="1800"/>
              </a:spcBef>
            </a:pPr>
            <a:r>
              <a:rPr lang="en-US" dirty="0"/>
              <a:t>Mutexes help, but…</a:t>
            </a:r>
          </a:p>
          <a:p>
            <a:pPr lvl="1"/>
            <a:r>
              <a:rPr lang="en-US" dirty="0"/>
              <a:t>They’re slow</a:t>
            </a:r>
          </a:p>
          <a:p>
            <a:pPr lvl="1"/>
            <a:r>
              <a:rPr lang="en-US" dirty="0"/>
              <a:t>(Next time: They can cause problems as well as solve them)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dirty="0"/>
              <a:t>Don’t use a semaphore when a mutex will do</a:t>
            </a:r>
          </a:p>
          <a:p>
            <a:pPr lvl="1"/>
            <a:r>
              <a:rPr lang="en-US" dirty="0"/>
              <a:t>They’re even slower</a:t>
            </a:r>
          </a:p>
          <a:p>
            <a:pPr lvl="1"/>
            <a:r>
              <a:rPr lang="en-US" dirty="0"/>
              <a:t>(Next time: When is a semaphore actually useful?)</a:t>
            </a:r>
          </a:p>
          <a:p>
            <a:pPr>
              <a:spcBef>
                <a:spcPts val="1800"/>
              </a:spcBef>
            </a:pPr>
            <a:r>
              <a:rPr lang="en-US" dirty="0"/>
              <a:t>Atomic memory ops are handy, but…</a:t>
            </a:r>
          </a:p>
          <a:p>
            <a:pPr lvl="1"/>
            <a:r>
              <a:rPr lang="en-US" dirty="0"/>
              <a:t>The hardware might not provide the operation you need</a:t>
            </a:r>
          </a:p>
          <a:p>
            <a:pPr lvl="1"/>
            <a:r>
              <a:rPr lang="en-US" dirty="0"/>
              <a:t>(Later courses: Tricky to use correctly)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(code, data, and kernel context)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56162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>
                <a:latin typeface="+mn-lt"/>
              </a:rPr>
              <a:t>0</a:t>
            </a:r>
            <a:endParaRPr lang="en-US" sz="1200">
              <a:latin typeface="+mn-lt"/>
            </a:endParaRPr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455570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context:</a:t>
            </a:r>
          </a:p>
          <a:p>
            <a:r>
              <a:rPr lang="en-US" sz="20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  <a:endParaRPr lang="en-US" sz="2000" dirty="0">
              <a:latin typeface="+mn-lt"/>
            </a:endParaRPr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879540" y="2116902"/>
            <a:ext cx="35060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1006020" y="3092450"/>
            <a:ext cx="4166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30154" y="3821113"/>
            <a:ext cx="4297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692880" y="3071813"/>
            <a:ext cx="501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8102" y="2116901"/>
            <a:ext cx="24565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</p:spTree>
    <p:extLst>
      <p:ext uri="{BB962C8B-B14F-4D97-AF65-F5344CB8AC3E}">
        <p14:creationId xmlns:p14="http://schemas.microsoft.com/office/powerpoint/2010/main" val="3071932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7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878" y="2935705"/>
            <a:ext cx="8874493" cy="3869216"/>
            <a:chOff x="105878" y="2935705"/>
            <a:chExt cx="8874493" cy="3869216"/>
          </a:xfrm>
        </p:grpSpPr>
        <p:sp>
          <p:nvSpPr>
            <p:cNvPr id="7" name="Rectangle 6"/>
            <p:cNvSpPr/>
            <p:nvPr/>
          </p:nvSpPr>
          <p:spPr bwMode="auto">
            <a:xfrm>
              <a:off x="105878" y="2935705"/>
              <a:ext cx="8874493" cy="3850106"/>
            </a:xfrm>
            <a:prstGeom prst="rect">
              <a:avLst/>
            </a:prstGeom>
            <a:solidFill>
              <a:srgbClr val="EAEAF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8336" y="6343256"/>
              <a:ext cx="509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Memory is shared between all threads</a:t>
              </a:r>
            </a:p>
          </p:txBody>
        </p:sp>
      </p:grpSp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let picture confuse you!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4175" y="4542274"/>
            <a:ext cx="4694502" cy="1465660"/>
            <a:chOff x="384175" y="4542274"/>
            <a:chExt cx="4694502" cy="1465660"/>
          </a:xfrm>
        </p:grpSpPr>
        <p:sp>
          <p:nvSpPr>
            <p:cNvPr id="803848" name="Text Box 8"/>
            <p:cNvSpPr txBox="1">
              <a:spLocks noChangeArrowheads="1"/>
            </p:cNvSpPr>
            <p:nvPr/>
          </p:nvSpPr>
          <p:spPr bwMode="auto">
            <a:xfrm>
              <a:off x="38417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1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1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1</a:t>
              </a:r>
            </a:p>
          </p:txBody>
        </p:sp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3146425" y="456138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</p:grp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3124200" y="3945434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4159" y="3200400"/>
            <a:ext cx="259568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 (peer thread)</a:t>
            </a:r>
          </a:p>
        </p:txBody>
      </p:sp>
    </p:spTree>
    <p:extLst>
      <p:ext uri="{BB962C8B-B14F-4D97-AF65-F5344CB8AC3E}">
        <p14:creationId xmlns:p14="http://schemas.microsoft.com/office/powerpoint/2010/main" val="95986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-1.11111E-6 -0.48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/>
              <a:t>Sharing and Data Races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Fixing Data 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Mutexes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Atomic memory operations</a:t>
            </a:r>
          </a:p>
        </p:txBody>
      </p:sp>
    </p:spTree>
    <p:extLst>
      <p:ext uri="{BB962C8B-B14F-4D97-AF65-F5344CB8AC3E}">
        <p14:creationId xmlns:p14="http://schemas.microsoft.com/office/powerpoint/2010/main" val="23187158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20848</TotalTime>
  <Words>5305</Words>
  <Application>Microsoft Office PowerPoint</Application>
  <PresentationFormat>On-screen Show (4:3)</PresentationFormat>
  <Paragraphs>1079</Paragraphs>
  <Slides>51</Slides>
  <Notes>35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Arial Narrow</vt:lpstr>
      <vt:lpstr>Calibri</vt:lpstr>
      <vt:lpstr>Courier New</vt:lpstr>
      <vt:lpstr>Noto Sans Symbols</vt:lpstr>
      <vt:lpstr>Times New Roman</vt:lpstr>
      <vt:lpstr>Wingdings</vt:lpstr>
      <vt:lpstr>Wingdings 2</vt:lpstr>
      <vt:lpstr>template2007</vt:lpstr>
      <vt:lpstr>Synchronization: Basics  15-213/14-513/15-513: Introduction to Computer Systems 24th Lecture, November 29, 2022</vt:lpstr>
      <vt:lpstr>Final Exam Logistics</vt:lpstr>
      <vt:lpstr>More Final Exam Logistics</vt:lpstr>
      <vt:lpstr>Today</vt:lpstr>
      <vt:lpstr>Traditional View of a Process</vt:lpstr>
      <vt:lpstr>Alternate View of a Process</vt:lpstr>
      <vt:lpstr>A Process With Multiple Threads</vt:lpstr>
      <vt:lpstr>Don’t let picture confuse you!</vt:lpstr>
      <vt:lpstr>Today</vt:lpstr>
      <vt:lpstr>Shared Variables in Threaded C Programs</vt:lpstr>
      <vt:lpstr>Threads Memory Model: Conceptual</vt:lpstr>
      <vt:lpstr>Threads Memory Model: Actual</vt:lpstr>
      <vt:lpstr>Three Ways to Pass Thread Arg</vt:lpstr>
      <vt:lpstr>Passing an argument to a thread</vt:lpstr>
      <vt:lpstr>Passing an argument to a thread – Also OK</vt:lpstr>
      <vt:lpstr>Passing an argument to a thread – Also OK</vt:lpstr>
      <vt:lpstr>Passing an argument to a thread – WRONG!</vt:lpstr>
      <vt:lpstr>Shared Variables in Threaded C Programs</vt:lpstr>
      <vt:lpstr>Mapping Variable Instances to Memory</vt:lpstr>
      <vt:lpstr>Mapping Variable Instances to Memory</vt:lpstr>
      <vt:lpstr>Mapping Variable Instances to Memory</vt:lpstr>
      <vt:lpstr>Shared Variable Analysis</vt:lpstr>
      <vt:lpstr>Shared Variable Analysis</vt:lpstr>
      <vt:lpstr>Synchronizing Threads  </vt:lpstr>
      <vt:lpstr>Assembly Code for Counter Loop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Trajectories in Progress Graphs</vt:lpstr>
      <vt:lpstr>Critical Sections and Unsafe Regions</vt:lpstr>
      <vt:lpstr>Critical Sections and Unsafe Regions</vt:lpstr>
      <vt:lpstr>Quiz time!</vt:lpstr>
      <vt:lpstr>Today</vt:lpstr>
      <vt:lpstr>Enforcing Mutual Exclusion</vt:lpstr>
      <vt:lpstr>MUTual EXclusion (mutex)</vt:lpstr>
      <vt:lpstr>Mutex implementation (partial)</vt:lpstr>
      <vt:lpstr>Why Mutexes Work</vt:lpstr>
      <vt:lpstr>Why Mutexes Work</vt:lpstr>
      <vt:lpstr>The Cost of Mutexes</vt:lpstr>
      <vt:lpstr>Today</vt:lpstr>
      <vt:lpstr>Semaphores</vt:lpstr>
      <vt:lpstr>C Semaphore Operations</vt:lpstr>
      <vt:lpstr>Semaphore implementation (partial)</vt:lpstr>
      <vt:lpstr>The cost of semaphores</vt:lpstr>
      <vt:lpstr>Today</vt:lpstr>
      <vt:lpstr>Atomic memory operations</vt:lpstr>
      <vt:lpstr>Assembly Code for Counter Loop</vt:lpstr>
      <vt:lpstr>The cost of atomic memory operations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Zack Weinberg</cp:lastModifiedBy>
  <cp:revision>941</cp:revision>
  <cp:lastPrinted>2018-04-17T17:12:11Z</cp:lastPrinted>
  <dcterms:created xsi:type="dcterms:W3CDTF">2012-11-19T20:19:50Z</dcterms:created>
  <dcterms:modified xsi:type="dcterms:W3CDTF">2022-11-29T17:11:26Z</dcterms:modified>
</cp:coreProperties>
</file>