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 id="2147483706" r:id="rId2"/>
    <p:sldMasterId id="2147483707" r:id="rId3"/>
    <p:sldMasterId id="2147483708" r:id="rId4"/>
    <p:sldMasterId id="2147483709" r:id="rId5"/>
    <p:sldMasterId id="2147483710" r:id="rId6"/>
    <p:sldMasterId id="2147483722" r:id="rId7"/>
    <p:sldMasterId id="2147483734" r:id="rId8"/>
    <p:sldMasterId id="2147483746" r:id="rId9"/>
  </p:sldMasterIdLst>
  <p:notesMasterIdLst>
    <p:notesMasterId r:id="rId77"/>
  </p:notesMasterIdLst>
  <p:sldIdLst>
    <p:sldId id="690" r:id="rId10"/>
    <p:sldId id="256" r:id="rId11"/>
    <p:sldId id="317" r:id="rId12"/>
    <p:sldId id="592" r:id="rId13"/>
    <p:sldId id="391" r:id="rId14"/>
    <p:sldId id="386" r:id="rId15"/>
    <p:sldId id="749" r:id="rId16"/>
    <p:sldId id="751" r:id="rId17"/>
    <p:sldId id="752" r:id="rId18"/>
    <p:sldId id="754" r:id="rId19"/>
    <p:sldId id="344" r:id="rId20"/>
    <p:sldId id="738" r:id="rId21"/>
    <p:sldId id="739" r:id="rId22"/>
    <p:sldId id="261" r:id="rId23"/>
    <p:sldId id="262" r:id="rId24"/>
    <p:sldId id="266" r:id="rId25"/>
    <p:sldId id="740" r:id="rId26"/>
    <p:sldId id="373" r:id="rId27"/>
    <p:sldId id="376" r:id="rId28"/>
    <p:sldId id="267" r:id="rId29"/>
    <p:sldId id="268" r:id="rId30"/>
    <p:sldId id="759" r:id="rId31"/>
    <p:sldId id="274" r:id="rId32"/>
    <p:sldId id="269" r:id="rId33"/>
    <p:sldId id="270" r:id="rId34"/>
    <p:sldId id="271" r:id="rId35"/>
    <p:sldId id="272" r:id="rId36"/>
    <p:sldId id="755" r:id="rId37"/>
    <p:sldId id="275" r:id="rId38"/>
    <p:sldId id="277" r:id="rId39"/>
    <p:sldId id="278" r:id="rId40"/>
    <p:sldId id="279" r:id="rId41"/>
    <p:sldId id="761" r:id="rId42"/>
    <p:sldId id="760" r:id="rId43"/>
    <p:sldId id="762" r:id="rId44"/>
    <p:sldId id="285" r:id="rId45"/>
    <p:sldId id="286" r:id="rId46"/>
    <p:sldId id="763" r:id="rId47"/>
    <p:sldId id="287" r:id="rId48"/>
    <p:sldId id="288" r:id="rId49"/>
    <p:sldId id="289" r:id="rId50"/>
    <p:sldId id="290" r:id="rId51"/>
    <p:sldId id="291" r:id="rId52"/>
    <p:sldId id="734" r:id="rId53"/>
    <p:sldId id="295" r:id="rId54"/>
    <p:sldId id="757" r:id="rId55"/>
    <p:sldId id="764" r:id="rId56"/>
    <p:sldId id="297" r:id="rId57"/>
    <p:sldId id="298" r:id="rId58"/>
    <p:sldId id="731" r:id="rId59"/>
    <p:sldId id="301" r:id="rId60"/>
    <p:sldId id="303" r:id="rId61"/>
    <p:sldId id="304" r:id="rId62"/>
    <p:sldId id="305" r:id="rId63"/>
    <p:sldId id="306" r:id="rId64"/>
    <p:sldId id="371" r:id="rId65"/>
    <p:sldId id="388" r:id="rId66"/>
    <p:sldId id="395" r:id="rId67"/>
    <p:sldId id="299" r:id="rId68"/>
    <p:sldId id="300" r:id="rId69"/>
    <p:sldId id="302" r:id="rId70"/>
    <p:sldId id="309" r:id="rId71"/>
    <p:sldId id="310" r:id="rId72"/>
    <p:sldId id="311" r:id="rId73"/>
    <p:sldId id="736" r:id="rId74"/>
    <p:sldId id="732" r:id="rId75"/>
    <p:sldId id="670" r:id="rId76"/>
  </p:sldIdLst>
  <p:sldSz cx="9144000" cy="6858000" type="screen4x3"/>
  <p:notesSz cx="6858000" cy="9144000"/>
  <p:embeddedFontLst>
    <p:embeddedFont>
      <p:font typeface="Arial Narrow" panose="020B0606020202030204" pitchFamily="34" charset="0"/>
      <p:regular r:id="rId78"/>
      <p:bold r:id="rId79"/>
      <p:italic r:id="rId80"/>
      <p:boldItalic r:id="rId81"/>
    </p:embeddedFont>
    <p:embeddedFont>
      <p:font typeface="Calibri" panose="020F0502020204030204" pitchFamily="34" charset="0"/>
      <p:regular r:id="rId82"/>
      <p:bold r:id="rId83"/>
      <p:italic r:id="rId84"/>
      <p:boldItalic r:id="rId85"/>
    </p:embeddedFont>
    <p:embeddedFont>
      <p:font typeface="Calibri Bold" panose="020F0702030404030204" pitchFamily="34" charset="0"/>
      <p:bold r:id="rId86"/>
    </p:embeddedFont>
    <p:embeddedFont>
      <p:font typeface="Calibri Bold Italic" panose="020F07020304040A0204" pitchFamily="34" charset="0"/>
      <p:boldItalic r:id="rId87"/>
    </p:embeddedFont>
    <p:embeddedFont>
      <p:font typeface="Calibri Italic" panose="020F05020202040A0204" pitchFamily="34" charset="0"/>
      <p:italic r:id="rId88"/>
    </p:embeddedFont>
    <p:embeddedFont>
      <p:font typeface="Cambria Math" panose="02040503050406030204" pitchFamily="18" charset="0"/>
      <p:regular r:id="rId89"/>
    </p:embeddedFont>
    <p:embeddedFont>
      <p:font typeface="Courier New Bold" panose="02070609020205020404" pitchFamily="49" charset="0"/>
      <p:bold r:id="rId90"/>
    </p:embeddedFont>
    <p:embeddedFont>
      <p:font typeface="Gill Sans" panose="020B0604020202020204" charset="0"/>
      <p:regular r:id="rId91"/>
      <p:bold r:id="rId92"/>
    </p:embeddedFont>
    <p:embeddedFont>
      <p:font typeface="Gill Sans MT" panose="020B0502020104020203" pitchFamily="34" charset="0"/>
      <p:regular r:id="rId93"/>
      <p:bold r:id="rId94"/>
      <p:italic r:id="rId95"/>
      <p:boldItalic r:id="rId96"/>
    </p:embeddedFont>
    <p:embeddedFont>
      <p:font typeface="Gill Sans MT Condensed" panose="020B0506020104020203" pitchFamily="34" charset="0"/>
      <p:regular r:id="rId97"/>
    </p:embeddedFont>
    <p:embeddedFont>
      <p:font typeface="Noto Sans Symbols" panose="020B0604020202020204" charset="0"/>
      <p:regular r:id="rId98"/>
      <p:bold r:id="rId99"/>
    </p:embeddedFont>
    <p:embeddedFont>
      <p:font typeface="Wingdings 2" panose="05020102010507070707" pitchFamily="18" charset="2"/>
      <p:regular r:id="rId10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14C7D8-E7A7-4E2E-B298-00DB8889169F}" v="6" dt="2023-09-07T16:04:32.578"/>
    <p1510:client id="{95AB9D6B-65BB-4CB0-B2D7-485CC606B57B}" v="41" dt="2023-09-07T06:04:16.817"/>
  </p1510:revLst>
</p1510:revInfo>
</file>

<file path=ppt/tableStyles.xml><?xml version="1.0" encoding="utf-8"?>
<a:tblStyleLst xmlns:a="http://schemas.openxmlformats.org/drawingml/2006/main" def="{37CBDAAD-7E24-4B06-BBAF-3711D7D97985}">
  <a:tblStyle styleId="{37CBDAAD-7E24-4B06-BBAF-3711D7D9798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811F5D3-05FA-46A4-988F-C8BC2BAC8503}" styleName="Table_1">
    <a:wholeTbl>
      <a:tcTxStyle b="off" i="off">
        <a:font>
          <a:latin typeface="Calibri Bold"/>
          <a:ea typeface="Calibri Bold"/>
          <a:cs typeface="Calibri Bold"/>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E6E6"/>
          </a:solidFill>
        </a:fill>
      </a:tcStyle>
    </a:wholeTbl>
    <a:band1H>
      <a:tcTxStyle/>
      <a:tcStyle>
        <a:tcBdr/>
        <a:fill>
          <a:solidFill>
            <a:srgbClr val="DDCACA"/>
          </a:solidFill>
        </a:fill>
      </a:tcStyle>
    </a:band1H>
    <a:band2H>
      <a:tcTxStyle/>
      <a:tcStyle>
        <a:tcBdr/>
      </a:tcStyle>
    </a:band2H>
    <a:band1V>
      <a:tcTxStyle/>
      <a:tcStyle>
        <a:tcBdr/>
        <a:fill>
          <a:solidFill>
            <a:srgbClr val="DDCACA"/>
          </a:solidFill>
        </a:fill>
      </a:tcStyle>
    </a:band1V>
    <a:band2V>
      <a:tcTxStyle/>
      <a:tcStyle>
        <a:tcBdr/>
      </a:tcStyle>
    </a:band2V>
    <a:lastCol>
      <a:tcTxStyle b="on" i="off">
        <a:font>
          <a:latin typeface="Calibri Bold"/>
          <a:ea typeface="Calibri Bold"/>
          <a:cs typeface="Calibri Bold"/>
        </a:font>
        <a:schemeClr val="lt1"/>
      </a:tcTxStyle>
      <a:tcStyle>
        <a:tcBdr/>
        <a:fill>
          <a:solidFill>
            <a:schemeClr val="accent1"/>
          </a:solidFill>
        </a:fill>
      </a:tcStyle>
    </a:lastCol>
    <a:firstCol>
      <a:tcTxStyle b="on" i="off">
        <a:font>
          <a:latin typeface="Calibri Bold"/>
          <a:ea typeface="Calibri Bold"/>
          <a:cs typeface="Calibri Bold"/>
        </a:font>
        <a:schemeClr val="lt1"/>
      </a:tcTxStyle>
      <a:tcStyle>
        <a:tcBdr/>
        <a:fill>
          <a:solidFill>
            <a:schemeClr val="accent1"/>
          </a:solidFill>
        </a:fill>
      </a:tcStyle>
    </a:firstCol>
    <a:lastRow>
      <a:tcTxStyle b="on" i="off">
        <a:font>
          <a:latin typeface="Calibri Bold"/>
          <a:ea typeface="Calibri Bold"/>
          <a:cs typeface="Calibri Bold"/>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Bold"/>
          <a:ea typeface="Calibri Bold"/>
          <a:cs typeface="Calibri Bold"/>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65" autoAdjust="0"/>
  </p:normalViewPr>
  <p:slideViewPr>
    <p:cSldViewPr snapToGrid="0">
      <p:cViewPr varScale="1">
        <p:scale>
          <a:sx n="79" d="100"/>
          <a:sy n="79" d="100"/>
        </p:scale>
        <p:origin x="1140" y="33"/>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font" Target="fonts/font7.fntdata"/><Relationship Id="rId89" Type="http://schemas.openxmlformats.org/officeDocument/2006/relationships/font" Target="fonts/font12.fntdata"/><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font" Target="fonts/font2.fntdata"/><Relationship Id="rId102"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font" Target="fonts/font13.fntdata"/><Relationship Id="rId95" Type="http://schemas.openxmlformats.org/officeDocument/2006/relationships/font" Target="fonts/font18.fntdata"/><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font" Target="fonts/font3.fntdata"/><Relationship Id="rId85" Type="http://schemas.openxmlformats.org/officeDocument/2006/relationships/font" Target="fonts/font8.fntdata"/><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font" Target="fonts/font6.fntdata"/><Relationship Id="rId88" Type="http://schemas.openxmlformats.org/officeDocument/2006/relationships/font" Target="fonts/font11.fntdata"/><Relationship Id="rId91" Type="http://schemas.openxmlformats.org/officeDocument/2006/relationships/font" Target="fonts/font14.fntdata"/><Relationship Id="rId96"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microsoft.com/office/2015/10/relationships/revisionInfo" Target="revisionInfo.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94" Type="http://schemas.openxmlformats.org/officeDocument/2006/relationships/font" Target="fonts/font17.fntdata"/><Relationship Id="rId99" Type="http://schemas.openxmlformats.org/officeDocument/2006/relationships/font" Target="fonts/font22.fntdata"/><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font" Target="fonts/font20.fntdata"/><Relationship Id="rId10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font" Target="fonts/font15.fntdata"/><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font" Target="fonts/font10.fntdata"/><Relationship Id="rId61" Type="http://schemas.openxmlformats.org/officeDocument/2006/relationships/slide" Target="slides/slide52.xml"/><Relationship Id="rId82" Type="http://schemas.openxmlformats.org/officeDocument/2006/relationships/font" Target="fonts/font5.fntdata"/><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notesMaster" Target="notesMasters/notesMaster1.xml"/><Relationship Id="rId100" Type="http://schemas.openxmlformats.org/officeDocument/2006/relationships/font" Target="fonts/font23.fntdata"/><Relationship Id="rId105" Type="http://schemas.microsoft.com/office/2016/11/relationships/changesInfo" Target="changesInfos/changesInfo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font" Target="fonts/font16.fntdata"/><Relationship Id="rId98" Type="http://schemas.openxmlformats.org/officeDocument/2006/relationships/font" Target="fonts/font21.fntdata"/><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Gibbons" userId="f619c6e5d38ed7a7" providerId="LiveId" clId="{1514C7D8-E7A7-4E2E-B298-00DB8889169F}"/>
    <pc:docChg chg="modSld">
      <pc:chgData name="Phil Gibbons" userId="f619c6e5d38ed7a7" providerId="LiveId" clId="{1514C7D8-E7A7-4E2E-B298-00DB8889169F}" dt="2023-09-07T16:16:28.834" v="82" actId="14100"/>
      <pc:docMkLst>
        <pc:docMk/>
      </pc:docMkLst>
      <pc:sldChg chg="modSp">
        <pc:chgData name="Phil Gibbons" userId="f619c6e5d38ed7a7" providerId="LiveId" clId="{1514C7D8-E7A7-4E2E-B298-00DB8889169F}" dt="2023-09-07T16:00:49.210" v="24" actId="20577"/>
        <pc:sldMkLst>
          <pc:docMk/>
          <pc:sldMk cId="0" sldId="262"/>
        </pc:sldMkLst>
        <pc:spChg chg="mod">
          <ac:chgData name="Phil Gibbons" userId="f619c6e5d38ed7a7" providerId="LiveId" clId="{1514C7D8-E7A7-4E2E-B298-00DB8889169F}" dt="2023-09-07T16:00:49.210" v="24" actId="20577"/>
          <ac:spMkLst>
            <pc:docMk/>
            <pc:sldMk cId="0" sldId="262"/>
            <ac:spMk id="321" creationId="{00000000-0000-0000-0000-000000000000}"/>
          </ac:spMkLst>
        </pc:spChg>
      </pc:sldChg>
      <pc:sldChg chg="modSp mod">
        <pc:chgData name="Phil Gibbons" userId="f619c6e5d38ed7a7" providerId="LiveId" clId="{1514C7D8-E7A7-4E2E-B298-00DB8889169F}" dt="2023-09-07T16:10:11.272" v="71" actId="20577"/>
        <pc:sldMkLst>
          <pc:docMk/>
          <pc:sldMk cId="0" sldId="277"/>
        </pc:sldMkLst>
        <pc:spChg chg="mod">
          <ac:chgData name="Phil Gibbons" userId="f619c6e5d38ed7a7" providerId="LiveId" clId="{1514C7D8-E7A7-4E2E-B298-00DB8889169F}" dt="2023-09-07T16:10:11.272" v="71" actId="20577"/>
          <ac:spMkLst>
            <pc:docMk/>
            <pc:sldMk cId="0" sldId="277"/>
            <ac:spMk id="498" creationId="{00000000-0000-0000-0000-000000000000}"/>
          </ac:spMkLst>
        </pc:spChg>
      </pc:sldChg>
      <pc:sldChg chg="modSp mod">
        <pc:chgData name="Phil Gibbons" userId="f619c6e5d38ed7a7" providerId="LiveId" clId="{1514C7D8-E7A7-4E2E-B298-00DB8889169F}" dt="2023-09-07T16:10:50.621" v="73" actId="14100"/>
        <pc:sldMkLst>
          <pc:docMk/>
          <pc:sldMk cId="0" sldId="278"/>
        </pc:sldMkLst>
        <pc:spChg chg="mod">
          <ac:chgData name="Phil Gibbons" userId="f619c6e5d38ed7a7" providerId="LiveId" clId="{1514C7D8-E7A7-4E2E-B298-00DB8889169F}" dt="2023-09-07T16:10:50.621" v="73" actId="14100"/>
          <ac:spMkLst>
            <pc:docMk/>
            <pc:sldMk cId="0" sldId="278"/>
            <ac:spMk id="506" creationId="{00000000-0000-0000-0000-000000000000}"/>
          </ac:spMkLst>
        </pc:spChg>
      </pc:sldChg>
      <pc:sldChg chg="modSp mod">
        <pc:chgData name="Phil Gibbons" userId="f619c6e5d38ed7a7" providerId="LiveId" clId="{1514C7D8-E7A7-4E2E-B298-00DB8889169F}" dt="2023-09-07T16:12:55.408" v="75" actId="20577"/>
        <pc:sldMkLst>
          <pc:docMk/>
          <pc:sldMk cId="0" sldId="285"/>
        </pc:sldMkLst>
        <pc:spChg chg="mod">
          <ac:chgData name="Phil Gibbons" userId="f619c6e5d38ed7a7" providerId="LiveId" clId="{1514C7D8-E7A7-4E2E-B298-00DB8889169F}" dt="2023-09-07T16:12:55.408" v="75" actId="20577"/>
          <ac:spMkLst>
            <pc:docMk/>
            <pc:sldMk cId="0" sldId="285"/>
            <ac:spMk id="588" creationId="{00000000-0000-0000-0000-000000000000}"/>
          </ac:spMkLst>
        </pc:spChg>
      </pc:sldChg>
      <pc:sldChg chg="modSp mod">
        <pc:chgData name="Phil Gibbons" userId="f619c6e5d38ed7a7" providerId="LiveId" clId="{1514C7D8-E7A7-4E2E-B298-00DB8889169F}" dt="2023-09-07T16:14:15.904" v="81" actId="1076"/>
        <pc:sldMkLst>
          <pc:docMk/>
          <pc:sldMk cId="0" sldId="286"/>
        </pc:sldMkLst>
        <pc:spChg chg="mod">
          <ac:chgData name="Phil Gibbons" userId="f619c6e5d38ed7a7" providerId="LiveId" clId="{1514C7D8-E7A7-4E2E-B298-00DB8889169F}" dt="2023-09-07T16:13:15.808" v="76" actId="1076"/>
          <ac:spMkLst>
            <pc:docMk/>
            <pc:sldMk cId="0" sldId="286"/>
            <ac:spMk id="594" creationId="{00000000-0000-0000-0000-000000000000}"/>
          </ac:spMkLst>
        </pc:spChg>
        <pc:spChg chg="mod">
          <ac:chgData name="Phil Gibbons" userId="f619c6e5d38ed7a7" providerId="LiveId" clId="{1514C7D8-E7A7-4E2E-B298-00DB8889169F}" dt="2023-09-07T16:14:15.904" v="81" actId="1076"/>
          <ac:spMkLst>
            <pc:docMk/>
            <pc:sldMk cId="0" sldId="286"/>
            <ac:spMk id="595" creationId="{00000000-0000-0000-0000-000000000000}"/>
          </ac:spMkLst>
        </pc:spChg>
      </pc:sldChg>
      <pc:sldChg chg="modSp mod">
        <pc:chgData name="Phil Gibbons" userId="f619c6e5d38ed7a7" providerId="LiveId" clId="{1514C7D8-E7A7-4E2E-B298-00DB8889169F}" dt="2023-09-07T16:16:28.834" v="82" actId="14100"/>
        <pc:sldMkLst>
          <pc:docMk/>
          <pc:sldMk cId="0" sldId="295"/>
        </pc:sldMkLst>
        <pc:spChg chg="mod">
          <ac:chgData name="Phil Gibbons" userId="f619c6e5d38ed7a7" providerId="LiveId" clId="{1514C7D8-E7A7-4E2E-B298-00DB8889169F}" dt="2023-09-07T16:16:28.834" v="82" actId="14100"/>
          <ac:spMkLst>
            <pc:docMk/>
            <pc:sldMk cId="0" sldId="295"/>
            <ac:spMk id="704" creationId="{00000000-0000-0000-0000-000000000000}"/>
          </ac:spMkLst>
        </pc:spChg>
      </pc:sldChg>
      <pc:sldChg chg="modSp mod">
        <pc:chgData name="Phil Gibbons" userId="f619c6e5d38ed7a7" providerId="LiveId" clId="{1514C7D8-E7A7-4E2E-B298-00DB8889169F}" dt="2023-09-07T15:53:00.888" v="10" actId="20577"/>
        <pc:sldMkLst>
          <pc:docMk/>
          <pc:sldMk cId="3961089805" sldId="317"/>
        </pc:sldMkLst>
        <pc:spChg chg="mod">
          <ac:chgData name="Phil Gibbons" userId="f619c6e5d38ed7a7" providerId="LiveId" clId="{1514C7D8-E7A7-4E2E-B298-00DB8889169F}" dt="2023-09-07T15:53:00.888" v="10" actId="20577"/>
          <ac:spMkLst>
            <pc:docMk/>
            <pc:sldMk cId="3961089805" sldId="317"/>
            <ac:spMk id="3" creationId="{AB6A9A9C-F1DA-4BF6-88E7-963CC9B6EC44}"/>
          </ac:spMkLst>
        </pc:spChg>
      </pc:sldChg>
      <pc:sldChg chg="modSp mod">
        <pc:chgData name="Phil Gibbons" userId="f619c6e5d38ed7a7" providerId="LiveId" clId="{1514C7D8-E7A7-4E2E-B298-00DB8889169F}" dt="2023-09-07T16:03:11.593" v="57" actId="1076"/>
        <pc:sldMkLst>
          <pc:docMk/>
          <pc:sldMk cId="3956624597" sldId="373"/>
        </pc:sldMkLst>
        <pc:spChg chg="mod">
          <ac:chgData name="Phil Gibbons" userId="f619c6e5d38ed7a7" providerId="LiveId" clId="{1514C7D8-E7A7-4E2E-B298-00DB8889169F}" dt="2023-09-07T16:02:06.119" v="29" actId="1076"/>
          <ac:spMkLst>
            <pc:docMk/>
            <pc:sldMk cId="3956624597" sldId="373"/>
            <ac:spMk id="9" creationId="{00000000-0000-0000-0000-000000000000}"/>
          </ac:spMkLst>
        </pc:spChg>
        <pc:spChg chg="mod">
          <ac:chgData name="Phil Gibbons" userId="f619c6e5d38ed7a7" providerId="LiveId" clId="{1514C7D8-E7A7-4E2E-B298-00DB8889169F}" dt="2023-09-07T16:03:11.593" v="57" actId="1076"/>
          <ac:spMkLst>
            <pc:docMk/>
            <pc:sldMk cId="3956624597" sldId="373"/>
            <ac:spMk id="11" creationId="{00000000-0000-0000-0000-000000000000}"/>
          </ac:spMkLst>
        </pc:spChg>
        <pc:spChg chg="mod">
          <ac:chgData name="Phil Gibbons" userId="f619c6e5d38ed7a7" providerId="LiveId" clId="{1514C7D8-E7A7-4E2E-B298-00DB8889169F}" dt="2023-09-07T16:02:31.215" v="34" actId="1076"/>
          <ac:spMkLst>
            <pc:docMk/>
            <pc:sldMk cId="3956624597" sldId="373"/>
            <ac:spMk id="15" creationId="{44F29907-ABF2-47FC-9B0D-CA56A7C80696}"/>
          </ac:spMkLst>
        </pc:spChg>
        <pc:spChg chg="mod">
          <ac:chgData name="Phil Gibbons" userId="f619c6e5d38ed7a7" providerId="LiveId" clId="{1514C7D8-E7A7-4E2E-B298-00DB8889169F}" dt="2023-09-07T16:02:43.640" v="37" actId="1035"/>
          <ac:spMkLst>
            <pc:docMk/>
            <pc:sldMk cId="3956624597" sldId="373"/>
            <ac:spMk id="17" creationId="{EF8844C9-CD86-4390-BFD5-A309109CB972}"/>
          </ac:spMkLst>
        </pc:spChg>
      </pc:sldChg>
      <pc:sldChg chg="modSp mod modAnim">
        <pc:chgData name="Phil Gibbons" userId="f619c6e5d38ed7a7" providerId="LiveId" clId="{1514C7D8-E7A7-4E2E-B298-00DB8889169F}" dt="2023-09-07T16:04:48.641" v="69" actId="14100"/>
        <pc:sldMkLst>
          <pc:docMk/>
          <pc:sldMk cId="2169896559" sldId="376"/>
        </pc:sldMkLst>
        <pc:spChg chg="mod">
          <ac:chgData name="Phil Gibbons" userId="f619c6e5d38ed7a7" providerId="LiveId" clId="{1514C7D8-E7A7-4E2E-B298-00DB8889169F}" dt="2023-09-07T16:04:48.641" v="69" actId="14100"/>
          <ac:spMkLst>
            <pc:docMk/>
            <pc:sldMk cId="2169896559" sldId="376"/>
            <ac:spMk id="3" creationId="{00000000-0000-0000-0000-000000000000}"/>
          </ac:spMkLst>
        </pc:spChg>
        <pc:spChg chg="mod">
          <ac:chgData name="Phil Gibbons" userId="f619c6e5d38ed7a7" providerId="LiveId" clId="{1514C7D8-E7A7-4E2E-B298-00DB8889169F}" dt="2023-09-07T16:03:31.595" v="61" actId="1076"/>
          <ac:spMkLst>
            <pc:docMk/>
            <pc:sldMk cId="2169896559" sldId="376"/>
            <ac:spMk id="9" creationId="{00000000-0000-0000-0000-000000000000}"/>
          </ac:spMkLst>
        </pc:spChg>
        <pc:spChg chg="mod">
          <ac:chgData name="Phil Gibbons" userId="f619c6e5d38ed7a7" providerId="LiveId" clId="{1514C7D8-E7A7-4E2E-B298-00DB8889169F}" dt="2023-09-07T16:03:52.068" v="66" actId="1076"/>
          <ac:spMkLst>
            <pc:docMk/>
            <pc:sldMk cId="2169896559" sldId="376"/>
            <ac:spMk id="17" creationId="{48B4650F-7A6F-535D-756B-E46AB18BB765}"/>
          </ac:spMkLst>
        </pc:spChg>
      </pc:sldChg>
      <pc:sldChg chg="addSp modSp mod">
        <pc:chgData name="Phil Gibbons" userId="f619c6e5d38ed7a7" providerId="LiveId" clId="{1514C7D8-E7A7-4E2E-B298-00DB8889169F}" dt="2023-09-07T15:57:52.159" v="22" actId="1076"/>
        <pc:sldMkLst>
          <pc:docMk/>
          <pc:sldMk cId="1501040412" sldId="738"/>
        </pc:sldMkLst>
        <pc:spChg chg="add mod">
          <ac:chgData name="Phil Gibbons" userId="f619c6e5d38ed7a7" providerId="LiveId" clId="{1514C7D8-E7A7-4E2E-B298-00DB8889169F}" dt="2023-09-07T15:57:08.994" v="17" actId="1076"/>
          <ac:spMkLst>
            <pc:docMk/>
            <pc:sldMk cId="1501040412" sldId="738"/>
            <ac:spMk id="3" creationId="{ECBC0A18-0B4E-F471-81C0-1B9D03A580A6}"/>
          </ac:spMkLst>
        </pc:spChg>
        <pc:spChg chg="add mod">
          <ac:chgData name="Phil Gibbons" userId="f619c6e5d38ed7a7" providerId="LiveId" clId="{1514C7D8-E7A7-4E2E-B298-00DB8889169F}" dt="2023-09-07T15:57:52.159" v="22" actId="1076"/>
          <ac:spMkLst>
            <pc:docMk/>
            <pc:sldMk cId="1501040412" sldId="738"/>
            <ac:spMk id="7" creationId="{37BC9C7C-7D2B-53E7-66F3-D57F42F345DE}"/>
          </ac:spMkLst>
        </pc:spChg>
      </pc:sldChg>
    </pc:docChg>
  </pc:docChgLst>
  <pc:docChgLst>
    <pc:chgData name="Phil Gibbons" userId="f619c6e5d38ed7a7" providerId="LiveId" clId="{95AB9D6B-65BB-4CB0-B2D7-485CC606B57B}"/>
    <pc:docChg chg="custSel addSld delSld modSld sldOrd">
      <pc:chgData name="Phil Gibbons" userId="f619c6e5d38ed7a7" providerId="LiveId" clId="{95AB9D6B-65BB-4CB0-B2D7-485CC606B57B}" dt="2023-09-07T06:08:19.576" v="739"/>
      <pc:docMkLst>
        <pc:docMk/>
      </pc:docMkLst>
      <pc:sldChg chg="addSp delSp modSp mod ord">
        <pc:chgData name="Phil Gibbons" userId="f619c6e5d38ed7a7" providerId="LiveId" clId="{95AB9D6B-65BB-4CB0-B2D7-485CC606B57B}" dt="2023-09-07T06:08:18.946" v="582"/>
        <pc:sldMkLst>
          <pc:docMk/>
          <pc:sldMk cId="0" sldId="256"/>
        </pc:sldMkLst>
        <pc:spChg chg="mod">
          <ac:chgData name="Phil Gibbons" userId="f619c6e5d38ed7a7" providerId="LiveId" clId="{95AB9D6B-65BB-4CB0-B2D7-485CC606B57B}" dt="2023-09-07T03:46:23.034" v="18" actId="20577"/>
          <ac:spMkLst>
            <pc:docMk/>
            <pc:sldMk cId="0" sldId="256"/>
            <ac:spMk id="238" creationId="{00000000-0000-0000-0000-000000000000}"/>
          </ac:spMkLst>
        </pc:spChg>
        <pc:spChg chg="del">
          <ac:chgData name="Phil Gibbons" userId="f619c6e5d38ed7a7" providerId="LiveId" clId="{95AB9D6B-65BB-4CB0-B2D7-485CC606B57B}" dt="2023-09-07T03:46:37.993" v="20" actId="478"/>
          <ac:spMkLst>
            <pc:docMk/>
            <pc:sldMk cId="0" sldId="256"/>
            <ac:spMk id="239" creationId="{00000000-0000-0000-0000-000000000000}"/>
          </ac:spMkLst>
        </pc:spChg>
        <pc:cxnChg chg="add mod modVis">
          <ac:chgData name="Phil Gibbons" userId="f619c6e5d38ed7a7" providerId="LiveId" clId="{95AB9D6B-65BB-4CB0-B2D7-485CC606B57B}" dt="2023-09-07T06:08:18.946" v="582"/>
          <ac:cxnSpMkLst>
            <pc:docMk/>
            <pc:sldMk cId="0" sldId="256"/>
            <ac:cxnSpMk id="2" creationId="{A1C9AE07-5F1C-8AAA-8436-D61F009FA7EC}"/>
          </ac:cxnSpMkLst>
        </pc:cxnChg>
      </pc:sldChg>
      <pc:sldChg chg="modSp del mod">
        <pc:chgData name="Phil Gibbons" userId="f619c6e5d38ed7a7" providerId="LiveId" clId="{95AB9D6B-65BB-4CB0-B2D7-485CC606B57B}" dt="2023-09-07T04:07:00.679" v="293" actId="47"/>
        <pc:sldMkLst>
          <pc:docMk/>
          <pc:sldMk cId="0" sldId="259"/>
        </pc:sldMkLst>
        <pc:spChg chg="mod">
          <ac:chgData name="Phil Gibbons" userId="f619c6e5d38ed7a7" providerId="LiveId" clId="{95AB9D6B-65BB-4CB0-B2D7-485CC606B57B}" dt="2023-09-07T04:05:18.797" v="279" actId="20577"/>
          <ac:spMkLst>
            <pc:docMk/>
            <pc:sldMk cId="0" sldId="259"/>
            <ac:spMk id="276" creationId="{00000000-0000-0000-0000-000000000000}"/>
          </ac:spMkLst>
        </pc:spChg>
      </pc:sldChg>
      <pc:sldChg chg="del">
        <pc:chgData name="Phil Gibbons" userId="f619c6e5d38ed7a7" providerId="LiveId" clId="{95AB9D6B-65BB-4CB0-B2D7-485CC606B57B}" dt="2023-09-07T04:04:59.256" v="257" actId="47"/>
        <pc:sldMkLst>
          <pc:docMk/>
          <pc:sldMk cId="0" sldId="260"/>
        </pc:sldMkLst>
      </pc:sldChg>
      <pc:sldChg chg="modSp">
        <pc:chgData name="Phil Gibbons" userId="f619c6e5d38ed7a7" providerId="LiveId" clId="{95AB9D6B-65BB-4CB0-B2D7-485CC606B57B}" dt="2023-09-07T04:18:37.391" v="305" actId="207"/>
        <pc:sldMkLst>
          <pc:docMk/>
          <pc:sldMk cId="0" sldId="262"/>
        </pc:sldMkLst>
        <pc:spChg chg="mod">
          <ac:chgData name="Phil Gibbons" userId="f619c6e5d38ed7a7" providerId="LiveId" clId="{95AB9D6B-65BB-4CB0-B2D7-485CC606B57B}" dt="2023-09-07T04:18:37.391" v="305" actId="207"/>
          <ac:spMkLst>
            <pc:docMk/>
            <pc:sldMk cId="0" sldId="262"/>
            <ac:spMk id="321" creationId="{00000000-0000-0000-0000-000000000000}"/>
          </ac:spMkLst>
        </pc:spChg>
      </pc:sldChg>
      <pc:sldChg chg="del">
        <pc:chgData name="Phil Gibbons" userId="f619c6e5d38ed7a7" providerId="LiveId" clId="{95AB9D6B-65BB-4CB0-B2D7-485CC606B57B}" dt="2023-09-07T04:22:07.333" v="309" actId="47"/>
        <pc:sldMkLst>
          <pc:docMk/>
          <pc:sldMk cId="0" sldId="265"/>
        </pc:sldMkLst>
      </pc:sldChg>
      <pc:sldChg chg="del">
        <pc:chgData name="Phil Gibbons" userId="f619c6e5d38ed7a7" providerId="LiveId" clId="{95AB9D6B-65BB-4CB0-B2D7-485CC606B57B}" dt="2023-09-07T05:48:50.182" v="432" actId="47"/>
        <pc:sldMkLst>
          <pc:docMk/>
          <pc:sldMk cId="0" sldId="280"/>
        </pc:sldMkLst>
      </pc:sldChg>
      <pc:sldChg chg="del">
        <pc:chgData name="Phil Gibbons" userId="f619c6e5d38ed7a7" providerId="LiveId" clId="{95AB9D6B-65BB-4CB0-B2D7-485CC606B57B}" dt="2023-09-07T05:48:21.787" v="428" actId="47"/>
        <pc:sldMkLst>
          <pc:docMk/>
          <pc:sldMk cId="0" sldId="281"/>
        </pc:sldMkLst>
      </pc:sldChg>
      <pc:sldChg chg="del">
        <pc:chgData name="Phil Gibbons" userId="f619c6e5d38ed7a7" providerId="LiveId" clId="{95AB9D6B-65BB-4CB0-B2D7-485CC606B57B}" dt="2023-09-07T05:57:57.674" v="450" actId="47"/>
        <pc:sldMkLst>
          <pc:docMk/>
          <pc:sldMk cId="0" sldId="292"/>
        </pc:sldMkLst>
      </pc:sldChg>
      <pc:sldChg chg="del">
        <pc:chgData name="Phil Gibbons" userId="f619c6e5d38ed7a7" providerId="LiveId" clId="{95AB9D6B-65BB-4CB0-B2D7-485CC606B57B}" dt="2023-09-07T05:57:57.674" v="450" actId="47"/>
        <pc:sldMkLst>
          <pc:docMk/>
          <pc:sldMk cId="0" sldId="293"/>
        </pc:sldMkLst>
      </pc:sldChg>
      <pc:sldChg chg="del">
        <pc:chgData name="Phil Gibbons" userId="f619c6e5d38ed7a7" providerId="LiveId" clId="{95AB9D6B-65BB-4CB0-B2D7-485CC606B57B}" dt="2023-09-07T05:57:57.674" v="450" actId="47"/>
        <pc:sldMkLst>
          <pc:docMk/>
          <pc:sldMk cId="0" sldId="294"/>
        </pc:sldMkLst>
      </pc:sldChg>
      <pc:sldChg chg="ord">
        <pc:chgData name="Phil Gibbons" userId="f619c6e5d38ed7a7" providerId="LiveId" clId="{95AB9D6B-65BB-4CB0-B2D7-485CC606B57B}" dt="2023-09-07T06:05:11.091" v="530"/>
        <pc:sldMkLst>
          <pc:docMk/>
          <pc:sldMk cId="0" sldId="299"/>
        </pc:sldMkLst>
      </pc:sldChg>
      <pc:sldChg chg="ord">
        <pc:chgData name="Phil Gibbons" userId="f619c6e5d38ed7a7" providerId="LiveId" clId="{95AB9D6B-65BB-4CB0-B2D7-485CC606B57B}" dt="2023-09-07T06:05:45.779" v="532"/>
        <pc:sldMkLst>
          <pc:docMk/>
          <pc:sldMk cId="0" sldId="300"/>
        </pc:sldMkLst>
      </pc:sldChg>
      <pc:sldChg chg="ord">
        <pc:chgData name="Phil Gibbons" userId="f619c6e5d38ed7a7" providerId="LiveId" clId="{95AB9D6B-65BB-4CB0-B2D7-485CC606B57B}" dt="2023-09-07T06:06:30.372" v="534"/>
        <pc:sldMkLst>
          <pc:docMk/>
          <pc:sldMk cId="0" sldId="302"/>
        </pc:sldMkLst>
      </pc:sldChg>
      <pc:sldChg chg="addSp delSp modSp add del mod modTransition">
        <pc:chgData name="Phil Gibbons" userId="f619c6e5d38ed7a7" providerId="LiveId" clId="{95AB9D6B-65BB-4CB0-B2D7-485CC606B57B}" dt="2023-09-07T06:08:18.977" v="604"/>
        <pc:sldMkLst>
          <pc:docMk/>
          <pc:sldMk cId="3961089805" sldId="317"/>
        </pc:sldMkLst>
        <pc:spChg chg="mod">
          <ac:chgData name="Phil Gibbons" userId="f619c6e5d38ed7a7" providerId="LiveId" clId="{95AB9D6B-65BB-4CB0-B2D7-485CC606B57B}" dt="2023-09-07T04:04:02.882" v="255" actId="20577"/>
          <ac:spMkLst>
            <pc:docMk/>
            <pc:sldMk cId="3961089805" sldId="317"/>
            <ac:spMk id="3" creationId="{AB6A9A9C-F1DA-4BF6-88E7-963CC9B6EC44}"/>
          </ac:spMkLst>
        </pc:spChg>
        <pc:spChg chg="add del mod">
          <ac:chgData name="Phil Gibbons" userId="f619c6e5d38ed7a7" providerId="LiveId" clId="{95AB9D6B-65BB-4CB0-B2D7-485CC606B57B}" dt="2023-09-07T06:08:18.946" v="585"/>
          <ac:spMkLst>
            <pc:docMk/>
            <pc:sldMk cId="3961089805" sldId="317"/>
            <ac:spMk id="4" creationId="{146F70BA-8BEE-23D2-C721-AD1F2D40A766}"/>
          </ac:spMkLst>
        </pc:spChg>
        <pc:cxnChg chg="add mod modVis">
          <ac:chgData name="Phil Gibbons" userId="f619c6e5d38ed7a7" providerId="LiveId" clId="{95AB9D6B-65BB-4CB0-B2D7-485CC606B57B}" dt="2023-09-07T06:08:18.977" v="604"/>
          <ac:cxnSpMkLst>
            <pc:docMk/>
            <pc:sldMk cId="3961089805" sldId="317"/>
            <ac:cxnSpMk id="5" creationId="{EA95E946-DCAD-29E4-6961-E108E8F8C43F}"/>
          </ac:cxnSpMkLst>
        </pc:cxnChg>
      </pc:sldChg>
      <pc:sldChg chg="add del modTransition">
        <pc:chgData name="Phil Gibbons" userId="f619c6e5d38ed7a7" providerId="LiveId" clId="{95AB9D6B-65BB-4CB0-B2D7-485CC606B57B}" dt="2023-09-07T05:58:08.448" v="451" actId="47"/>
        <pc:sldMkLst>
          <pc:docMk/>
          <pc:sldMk cId="0" sldId="339"/>
        </pc:sldMkLst>
      </pc:sldChg>
      <pc:sldChg chg="add ord">
        <pc:chgData name="Phil Gibbons" userId="f619c6e5d38ed7a7" providerId="LiveId" clId="{95AB9D6B-65BB-4CB0-B2D7-485CC606B57B}" dt="2023-09-07T04:14:07.823" v="303"/>
        <pc:sldMkLst>
          <pc:docMk/>
          <pc:sldMk cId="0" sldId="344"/>
        </pc:sldMkLst>
      </pc:sldChg>
      <pc:sldChg chg="add modTransition">
        <pc:chgData name="Phil Gibbons" userId="f619c6e5d38ed7a7" providerId="LiveId" clId="{95AB9D6B-65BB-4CB0-B2D7-485CC606B57B}" dt="2023-09-07T05:52:23.042" v="440"/>
        <pc:sldMkLst>
          <pc:docMk/>
          <pc:sldMk cId="1134517555" sldId="371"/>
        </pc:sldMkLst>
      </pc:sldChg>
      <pc:sldChg chg="modSp add mod modTransition">
        <pc:chgData name="Phil Gibbons" userId="f619c6e5d38ed7a7" providerId="LiveId" clId="{95AB9D6B-65BB-4CB0-B2D7-485CC606B57B}" dt="2023-09-07T04:21:50.551" v="308" actId="207"/>
        <pc:sldMkLst>
          <pc:docMk/>
          <pc:sldMk cId="3956624597" sldId="373"/>
        </pc:sldMkLst>
        <pc:spChg chg="mod">
          <ac:chgData name="Phil Gibbons" userId="f619c6e5d38ed7a7" providerId="LiveId" clId="{95AB9D6B-65BB-4CB0-B2D7-485CC606B57B}" dt="2023-09-07T04:21:50.551" v="308" actId="207"/>
          <ac:spMkLst>
            <pc:docMk/>
            <pc:sldMk cId="3956624597" sldId="373"/>
            <ac:spMk id="2" creationId="{00000000-0000-0000-0000-000000000000}"/>
          </ac:spMkLst>
        </pc:spChg>
      </pc:sldChg>
      <pc:sldChg chg="modSp add mod modTransition">
        <pc:chgData name="Phil Gibbons" userId="f619c6e5d38ed7a7" providerId="LiveId" clId="{95AB9D6B-65BB-4CB0-B2D7-485CC606B57B}" dt="2023-09-07T04:23:25.076" v="311" actId="207"/>
        <pc:sldMkLst>
          <pc:docMk/>
          <pc:sldMk cId="2169896559" sldId="376"/>
        </pc:sldMkLst>
        <pc:spChg chg="mod">
          <ac:chgData name="Phil Gibbons" userId="f619c6e5d38ed7a7" providerId="LiveId" clId="{95AB9D6B-65BB-4CB0-B2D7-485CC606B57B}" dt="2023-09-07T04:23:25.076" v="311" actId="207"/>
          <ac:spMkLst>
            <pc:docMk/>
            <pc:sldMk cId="2169896559" sldId="376"/>
            <ac:spMk id="2" creationId="{00000000-0000-0000-0000-000000000000}"/>
          </ac:spMkLst>
        </pc:spChg>
      </pc:sldChg>
      <pc:sldChg chg="addSp modSp add mod modTransition modAnim">
        <pc:chgData name="Phil Gibbons" userId="f619c6e5d38ed7a7" providerId="LiveId" clId="{95AB9D6B-65BB-4CB0-B2D7-485CC606B57B}" dt="2023-09-07T06:08:19.262" v="661"/>
        <pc:sldMkLst>
          <pc:docMk/>
          <pc:sldMk cId="2475073316" sldId="386"/>
        </pc:sldMkLst>
        <pc:spChg chg="mod">
          <ac:chgData name="Phil Gibbons" userId="f619c6e5d38ed7a7" providerId="LiveId" clId="{95AB9D6B-65BB-4CB0-B2D7-485CC606B57B}" dt="2023-09-07T04:06:52.718" v="292" actId="5793"/>
          <ac:spMkLst>
            <pc:docMk/>
            <pc:sldMk cId="2475073316" sldId="386"/>
            <ac:spMk id="161795" creationId="{00000000-0000-0000-0000-000000000000}"/>
          </ac:spMkLst>
        </pc:spChg>
        <pc:cxnChg chg="add mod modVis">
          <ac:chgData name="Phil Gibbons" userId="f619c6e5d38ed7a7" providerId="LiveId" clId="{95AB9D6B-65BB-4CB0-B2D7-485CC606B57B}" dt="2023-09-07T06:08:19.262" v="661"/>
          <ac:cxnSpMkLst>
            <pc:docMk/>
            <pc:sldMk cId="2475073316" sldId="386"/>
            <ac:cxnSpMk id="2" creationId="{F9960216-F54D-1798-5736-3BB9AF851D59}"/>
          </ac:cxnSpMkLst>
        </pc:cxnChg>
      </pc:sldChg>
      <pc:sldChg chg="add del ord">
        <pc:chgData name="Phil Gibbons" userId="f619c6e5d38ed7a7" providerId="LiveId" clId="{95AB9D6B-65BB-4CB0-B2D7-485CC606B57B}" dt="2023-09-07T06:07:46.970" v="536"/>
        <pc:sldMkLst>
          <pc:docMk/>
          <pc:sldMk cId="2936282635" sldId="388"/>
        </pc:sldMkLst>
      </pc:sldChg>
      <pc:sldChg chg="addSp modSp add mod modTransition">
        <pc:chgData name="Phil Gibbons" userId="f619c6e5d38ed7a7" providerId="LiveId" clId="{95AB9D6B-65BB-4CB0-B2D7-485CC606B57B}" dt="2023-09-07T06:08:19.212" v="642"/>
        <pc:sldMkLst>
          <pc:docMk/>
          <pc:sldMk cId="1616640189" sldId="391"/>
        </pc:sldMkLst>
        <pc:cxnChg chg="add mod modVis">
          <ac:chgData name="Phil Gibbons" userId="f619c6e5d38ed7a7" providerId="LiveId" clId="{95AB9D6B-65BB-4CB0-B2D7-485CC606B57B}" dt="2023-09-07T06:08:19.212" v="642"/>
          <ac:cxnSpMkLst>
            <pc:docMk/>
            <pc:sldMk cId="1616640189" sldId="391"/>
            <ac:cxnSpMk id="4" creationId="{8C419E96-7677-4A96-56FE-6C6B862D912F}"/>
          </ac:cxnSpMkLst>
        </pc:cxnChg>
      </pc:sldChg>
      <pc:sldChg chg="add del ord">
        <pc:chgData name="Phil Gibbons" userId="f619c6e5d38ed7a7" providerId="LiveId" clId="{95AB9D6B-65BB-4CB0-B2D7-485CC606B57B}" dt="2023-09-07T06:07:50.868" v="538"/>
        <pc:sldMkLst>
          <pc:docMk/>
          <pc:sldMk cId="2809675234" sldId="395"/>
        </pc:sldMkLst>
      </pc:sldChg>
      <pc:sldChg chg="addSp modSp mod">
        <pc:chgData name="Phil Gibbons" userId="f619c6e5d38ed7a7" providerId="LiveId" clId="{95AB9D6B-65BB-4CB0-B2D7-485CC606B57B}" dt="2023-09-07T06:08:19.040" v="623"/>
        <pc:sldMkLst>
          <pc:docMk/>
          <pc:sldMk cId="0" sldId="592"/>
        </pc:sldMkLst>
        <pc:spChg chg="mod">
          <ac:chgData name="Phil Gibbons" userId="f619c6e5d38ed7a7" providerId="LiveId" clId="{95AB9D6B-65BB-4CB0-B2D7-485CC606B57B}" dt="2023-09-07T04:06:33.654" v="290" actId="20577"/>
          <ac:spMkLst>
            <pc:docMk/>
            <pc:sldMk cId="0" sldId="592"/>
            <ac:spMk id="152578" creationId="{00000000-0000-0000-0000-000000000000}"/>
          </ac:spMkLst>
        </pc:spChg>
        <pc:cxnChg chg="add mod modVis">
          <ac:chgData name="Phil Gibbons" userId="f619c6e5d38ed7a7" providerId="LiveId" clId="{95AB9D6B-65BB-4CB0-B2D7-485CC606B57B}" dt="2023-09-07T06:08:19.040" v="623"/>
          <ac:cxnSpMkLst>
            <pc:docMk/>
            <pc:sldMk cId="0" sldId="592"/>
            <ac:cxnSpMk id="2" creationId="{C3DDB9C4-3337-5246-5727-E479A6080A15}"/>
          </ac:cxnSpMkLst>
        </pc:cxnChg>
      </pc:sldChg>
      <pc:sldChg chg="ord">
        <pc:chgData name="Phil Gibbons" userId="f619c6e5d38ed7a7" providerId="LiveId" clId="{95AB9D6B-65BB-4CB0-B2D7-485CC606B57B}" dt="2023-09-07T04:07:32.840" v="295"/>
        <pc:sldMkLst>
          <pc:docMk/>
          <pc:sldMk cId="1890818477" sldId="670"/>
        </pc:sldMkLst>
      </pc:sldChg>
      <pc:sldChg chg="addSp delSp modSp add mod">
        <pc:chgData name="Phil Gibbons" userId="f619c6e5d38ed7a7" providerId="LiveId" clId="{95AB9D6B-65BB-4CB0-B2D7-485CC606B57B}" dt="2023-09-07T06:08:18.914" v="563"/>
        <pc:sldMkLst>
          <pc:docMk/>
          <pc:sldMk cId="469508502" sldId="690"/>
        </pc:sldMkLst>
        <pc:spChg chg="add del mod">
          <ac:chgData name="Phil Gibbons" userId="f619c6e5d38ed7a7" providerId="LiveId" clId="{95AB9D6B-65BB-4CB0-B2D7-485CC606B57B}" dt="2023-09-07T06:08:18.875" v="541"/>
          <ac:spMkLst>
            <pc:docMk/>
            <pc:sldMk cId="469508502" sldId="690"/>
            <ac:spMk id="3" creationId="{A75B012C-EDA7-0AF8-AE2E-AB7CBC86F730}"/>
          </ac:spMkLst>
        </pc:spChg>
        <pc:spChg chg="add del mod">
          <ac:chgData name="Phil Gibbons" userId="f619c6e5d38ed7a7" providerId="LiveId" clId="{95AB9D6B-65BB-4CB0-B2D7-485CC606B57B}" dt="2023-09-07T06:08:18.875" v="544"/>
          <ac:spMkLst>
            <pc:docMk/>
            <pc:sldMk cId="469508502" sldId="690"/>
            <ac:spMk id="4" creationId="{DFB24464-6CA4-553A-9530-8BF75B9B3D85}"/>
          </ac:spMkLst>
        </pc:spChg>
        <pc:cxnChg chg="add mod modVis">
          <ac:chgData name="Phil Gibbons" userId="f619c6e5d38ed7a7" providerId="LiveId" clId="{95AB9D6B-65BB-4CB0-B2D7-485CC606B57B}" dt="2023-09-07T06:08:18.914" v="563"/>
          <ac:cxnSpMkLst>
            <pc:docMk/>
            <pc:sldMk cId="469508502" sldId="690"/>
            <ac:cxnSpMk id="5" creationId="{79AE8446-3CEA-297B-BF8E-B5479831B55D}"/>
          </ac:cxnSpMkLst>
        </pc:cxnChg>
      </pc:sldChg>
      <pc:sldChg chg="add del modTransition">
        <pc:chgData name="Phil Gibbons" userId="f619c6e5d38ed7a7" providerId="LiveId" clId="{95AB9D6B-65BB-4CB0-B2D7-485CC606B57B}" dt="2023-09-07T06:04:16.817" v="528"/>
        <pc:sldMkLst>
          <pc:docMk/>
          <pc:sldMk cId="2410783943" sldId="731"/>
        </pc:sldMkLst>
      </pc:sldChg>
      <pc:sldChg chg="ord">
        <pc:chgData name="Phil Gibbons" userId="f619c6e5d38ed7a7" providerId="LiveId" clId="{95AB9D6B-65BB-4CB0-B2D7-485CC606B57B}" dt="2023-09-07T04:07:32.840" v="295"/>
        <pc:sldMkLst>
          <pc:docMk/>
          <pc:sldMk cId="4228722946" sldId="732"/>
        </pc:sldMkLst>
      </pc:sldChg>
      <pc:sldChg chg="add del modTransition">
        <pc:chgData name="Phil Gibbons" userId="f619c6e5d38ed7a7" providerId="LiveId" clId="{95AB9D6B-65BB-4CB0-B2D7-485CC606B57B}" dt="2023-09-07T05:57:17.587" v="448"/>
        <pc:sldMkLst>
          <pc:docMk/>
          <pc:sldMk cId="384967574" sldId="734"/>
        </pc:sldMkLst>
      </pc:sldChg>
      <pc:sldChg chg="ord">
        <pc:chgData name="Phil Gibbons" userId="f619c6e5d38ed7a7" providerId="LiveId" clId="{95AB9D6B-65BB-4CB0-B2D7-485CC606B57B}" dt="2023-09-07T03:50:41.944" v="25"/>
        <pc:sldMkLst>
          <pc:docMk/>
          <pc:sldMk cId="1049602835" sldId="736"/>
        </pc:sldMkLst>
      </pc:sldChg>
      <pc:sldChg chg="del">
        <pc:chgData name="Phil Gibbons" userId="f619c6e5d38ed7a7" providerId="LiveId" clId="{95AB9D6B-65BB-4CB0-B2D7-485CC606B57B}" dt="2023-09-07T04:23:29.626" v="312" actId="47"/>
        <pc:sldMkLst>
          <pc:docMk/>
          <pc:sldMk cId="559399360" sldId="741"/>
        </pc:sldMkLst>
      </pc:sldChg>
      <pc:sldChg chg="del">
        <pc:chgData name="Phil Gibbons" userId="f619c6e5d38ed7a7" providerId="LiveId" clId="{95AB9D6B-65BB-4CB0-B2D7-485CC606B57B}" dt="2023-09-07T04:14:13.736" v="304" actId="47"/>
        <pc:sldMkLst>
          <pc:docMk/>
          <pc:sldMk cId="3117694744" sldId="744"/>
        </pc:sldMkLst>
      </pc:sldChg>
      <pc:sldChg chg="del">
        <pc:chgData name="Phil Gibbons" userId="f619c6e5d38ed7a7" providerId="LiveId" clId="{95AB9D6B-65BB-4CB0-B2D7-485CC606B57B}" dt="2023-09-07T04:27:00.323" v="314" actId="47"/>
        <pc:sldMkLst>
          <pc:docMk/>
          <pc:sldMk cId="1879118885" sldId="745"/>
        </pc:sldMkLst>
      </pc:sldChg>
      <pc:sldChg chg="del">
        <pc:chgData name="Phil Gibbons" userId="f619c6e5d38ed7a7" providerId="LiveId" clId="{95AB9D6B-65BB-4CB0-B2D7-485CC606B57B}" dt="2023-09-07T05:49:32.757" v="436" actId="47"/>
        <pc:sldMkLst>
          <pc:docMk/>
          <pc:sldMk cId="1900037107" sldId="746"/>
        </pc:sldMkLst>
      </pc:sldChg>
      <pc:sldChg chg="del">
        <pc:chgData name="Phil Gibbons" userId="f619c6e5d38ed7a7" providerId="LiveId" clId="{95AB9D6B-65BB-4CB0-B2D7-485CC606B57B}" dt="2023-09-07T06:01:02.502" v="523" actId="47"/>
        <pc:sldMkLst>
          <pc:docMk/>
          <pc:sldMk cId="242320430" sldId="748"/>
        </pc:sldMkLst>
      </pc:sldChg>
      <pc:sldChg chg="addSp delSp modSp mod delAnim modAnim">
        <pc:chgData name="Phil Gibbons" userId="f619c6e5d38ed7a7" providerId="LiveId" clId="{95AB9D6B-65BB-4CB0-B2D7-485CC606B57B}" dt="2023-09-07T06:08:19.389" v="686"/>
        <pc:sldMkLst>
          <pc:docMk/>
          <pc:sldMk cId="180270583" sldId="749"/>
        </pc:sldMkLst>
        <pc:spChg chg="add del mod">
          <ac:chgData name="Phil Gibbons" userId="f619c6e5d38ed7a7" providerId="LiveId" clId="{95AB9D6B-65BB-4CB0-B2D7-485CC606B57B}" dt="2023-09-07T06:08:19.297" v="664"/>
          <ac:spMkLst>
            <pc:docMk/>
            <pc:sldMk cId="180270583" sldId="749"/>
            <ac:spMk id="3" creationId="{1C93EFFC-B0AE-EE70-EFAA-D47D38DA7299}"/>
          </ac:spMkLst>
        </pc:spChg>
        <pc:spChg chg="add del mod">
          <ac:chgData name="Phil Gibbons" userId="f619c6e5d38ed7a7" providerId="LiveId" clId="{95AB9D6B-65BB-4CB0-B2D7-485CC606B57B}" dt="2023-09-07T06:08:19.297" v="667"/>
          <ac:spMkLst>
            <pc:docMk/>
            <pc:sldMk cId="180270583" sldId="749"/>
            <ac:spMk id="6" creationId="{500A557F-01B4-DB71-BFC5-D7E01857C0C1}"/>
          </ac:spMkLst>
        </pc:spChg>
        <pc:cxnChg chg="add mod modVis">
          <ac:chgData name="Phil Gibbons" userId="f619c6e5d38ed7a7" providerId="LiveId" clId="{95AB9D6B-65BB-4CB0-B2D7-485CC606B57B}" dt="2023-09-07T06:08:19.389" v="686"/>
          <ac:cxnSpMkLst>
            <pc:docMk/>
            <pc:sldMk cId="180270583" sldId="749"/>
            <ac:cxnSpMk id="7" creationId="{6E661B27-61E0-E2BF-EA92-950F63EDABA3}"/>
          </ac:cxnSpMkLst>
        </pc:cxnChg>
      </pc:sldChg>
      <pc:sldChg chg="del">
        <pc:chgData name="Phil Gibbons" userId="f619c6e5d38ed7a7" providerId="LiveId" clId="{95AB9D6B-65BB-4CB0-B2D7-485CC606B57B}" dt="2023-09-07T04:09:40.733" v="296" actId="47"/>
        <pc:sldMkLst>
          <pc:docMk/>
          <pc:sldMk cId="2210694802" sldId="750"/>
        </pc:sldMkLst>
      </pc:sldChg>
      <pc:sldChg chg="addSp delSp modSp mod">
        <pc:chgData name="Phil Gibbons" userId="f619c6e5d38ed7a7" providerId="LiveId" clId="{95AB9D6B-65BB-4CB0-B2D7-485CC606B57B}" dt="2023-09-07T06:08:19.514" v="711"/>
        <pc:sldMkLst>
          <pc:docMk/>
          <pc:sldMk cId="363564131" sldId="751"/>
        </pc:sldMkLst>
        <pc:spChg chg="add del mod">
          <ac:chgData name="Phil Gibbons" userId="f619c6e5d38ed7a7" providerId="LiveId" clId="{95AB9D6B-65BB-4CB0-B2D7-485CC606B57B}" dt="2023-09-07T06:08:19.403" v="689"/>
          <ac:spMkLst>
            <pc:docMk/>
            <pc:sldMk cId="363564131" sldId="751"/>
            <ac:spMk id="3" creationId="{6DFB1716-72CB-0B88-C92E-7F85AF90DB32}"/>
          </ac:spMkLst>
        </pc:spChg>
        <pc:spChg chg="add del mod">
          <ac:chgData name="Phil Gibbons" userId="f619c6e5d38ed7a7" providerId="LiveId" clId="{95AB9D6B-65BB-4CB0-B2D7-485CC606B57B}" dt="2023-09-07T06:08:19.418" v="692"/>
          <ac:spMkLst>
            <pc:docMk/>
            <pc:sldMk cId="363564131" sldId="751"/>
            <ac:spMk id="6" creationId="{D9344FD3-843F-D8A6-A172-1BBBDBF8AE06}"/>
          </ac:spMkLst>
        </pc:spChg>
        <pc:cxnChg chg="add mod modVis">
          <ac:chgData name="Phil Gibbons" userId="f619c6e5d38ed7a7" providerId="LiveId" clId="{95AB9D6B-65BB-4CB0-B2D7-485CC606B57B}" dt="2023-09-07T06:08:19.514" v="711"/>
          <ac:cxnSpMkLst>
            <pc:docMk/>
            <pc:sldMk cId="363564131" sldId="751"/>
            <ac:cxnSpMk id="7" creationId="{94C35A62-2899-EA8D-1428-3926D7CC7AF3}"/>
          </ac:cxnSpMkLst>
        </pc:cxnChg>
      </pc:sldChg>
      <pc:sldChg chg="addSp delSp modSp mod">
        <pc:chgData name="Phil Gibbons" userId="f619c6e5d38ed7a7" providerId="LiveId" clId="{95AB9D6B-65BB-4CB0-B2D7-485CC606B57B}" dt="2023-09-07T06:08:19.560" v="736"/>
        <pc:sldMkLst>
          <pc:docMk/>
          <pc:sldMk cId="767359539" sldId="752"/>
        </pc:sldMkLst>
        <pc:spChg chg="add del mod">
          <ac:chgData name="Phil Gibbons" userId="f619c6e5d38ed7a7" providerId="LiveId" clId="{95AB9D6B-65BB-4CB0-B2D7-485CC606B57B}" dt="2023-09-07T06:08:19.514" v="714"/>
          <ac:spMkLst>
            <pc:docMk/>
            <pc:sldMk cId="767359539" sldId="752"/>
            <ac:spMk id="5" creationId="{C9F7F4D4-1293-0466-16B9-A2CAB89BC39E}"/>
          </ac:spMkLst>
        </pc:spChg>
        <pc:spChg chg="add del mod">
          <ac:chgData name="Phil Gibbons" userId="f619c6e5d38ed7a7" providerId="LiveId" clId="{95AB9D6B-65BB-4CB0-B2D7-485CC606B57B}" dt="2023-09-07T06:08:19.528" v="717"/>
          <ac:spMkLst>
            <pc:docMk/>
            <pc:sldMk cId="767359539" sldId="752"/>
            <ac:spMk id="6" creationId="{7B6E4157-0133-6F69-02DE-462466490D56}"/>
          </ac:spMkLst>
        </pc:spChg>
        <pc:cxnChg chg="add mod modVis">
          <ac:chgData name="Phil Gibbons" userId="f619c6e5d38ed7a7" providerId="LiveId" clId="{95AB9D6B-65BB-4CB0-B2D7-485CC606B57B}" dt="2023-09-07T06:08:19.560" v="736"/>
          <ac:cxnSpMkLst>
            <pc:docMk/>
            <pc:sldMk cId="767359539" sldId="752"/>
            <ac:cxnSpMk id="7" creationId="{EB81F55D-AF91-2D08-8588-AB16CD7EC73E}"/>
          </ac:cxnSpMkLst>
        </pc:cxnChg>
      </pc:sldChg>
      <pc:sldChg chg="del">
        <pc:chgData name="Phil Gibbons" userId="f619c6e5d38ed7a7" providerId="LiveId" clId="{95AB9D6B-65BB-4CB0-B2D7-485CC606B57B}" dt="2023-09-07T04:13:33.059" v="301" actId="47"/>
        <pc:sldMkLst>
          <pc:docMk/>
          <pc:sldMk cId="221838121" sldId="753"/>
        </pc:sldMkLst>
      </pc:sldChg>
      <pc:sldChg chg="addSp delSp modSp mod delAnim modAnim">
        <pc:chgData name="Phil Gibbons" userId="f619c6e5d38ed7a7" providerId="LiveId" clId="{95AB9D6B-65BB-4CB0-B2D7-485CC606B57B}" dt="2023-09-07T06:08:19.576" v="739"/>
        <pc:sldMkLst>
          <pc:docMk/>
          <pc:sldMk cId="1232614053" sldId="754"/>
        </pc:sldMkLst>
        <pc:spChg chg="add del mod">
          <ac:chgData name="Phil Gibbons" userId="f619c6e5d38ed7a7" providerId="LiveId" clId="{95AB9D6B-65BB-4CB0-B2D7-485CC606B57B}" dt="2023-09-07T06:08:19.576" v="739"/>
          <ac:spMkLst>
            <pc:docMk/>
            <pc:sldMk cId="1232614053" sldId="754"/>
            <ac:spMk id="5" creationId="{11F9F2B6-D8F5-E800-68FD-18B4CB1DEF72}"/>
          </ac:spMkLst>
        </pc:spChg>
      </pc:sldChg>
      <pc:sldChg chg="modSp mod">
        <pc:chgData name="Phil Gibbons" userId="f619c6e5d38ed7a7" providerId="LiveId" clId="{95AB9D6B-65BB-4CB0-B2D7-485CC606B57B}" dt="2023-09-07T04:47:44.002" v="424" actId="20577"/>
        <pc:sldMkLst>
          <pc:docMk/>
          <pc:sldMk cId="3141561369" sldId="755"/>
        </pc:sldMkLst>
        <pc:spChg chg="mod">
          <ac:chgData name="Phil Gibbons" userId="f619c6e5d38ed7a7" providerId="LiveId" clId="{95AB9D6B-65BB-4CB0-B2D7-485CC606B57B}" dt="2023-09-07T04:47:44.002" v="424" actId="20577"/>
          <ac:spMkLst>
            <pc:docMk/>
            <pc:sldMk cId="3141561369" sldId="755"/>
            <ac:spMk id="4" creationId="{360EC13F-E17E-49C6-835E-62C450450248}"/>
          </ac:spMkLst>
        </pc:spChg>
      </pc:sldChg>
      <pc:sldChg chg="del">
        <pc:chgData name="Phil Gibbons" userId="f619c6e5d38ed7a7" providerId="LiveId" clId="{95AB9D6B-65BB-4CB0-B2D7-485CC606B57B}" dt="2023-09-07T03:50:11.500" v="23" actId="47"/>
        <pc:sldMkLst>
          <pc:docMk/>
          <pc:sldMk cId="601936755" sldId="756"/>
        </pc:sldMkLst>
      </pc:sldChg>
      <pc:sldChg chg="modSp mod">
        <pc:chgData name="Phil Gibbons" userId="f619c6e5d38ed7a7" providerId="LiveId" clId="{95AB9D6B-65BB-4CB0-B2D7-485CC606B57B}" dt="2023-09-07T06:00:35.056" v="519" actId="20577"/>
        <pc:sldMkLst>
          <pc:docMk/>
          <pc:sldMk cId="439950434" sldId="757"/>
        </pc:sldMkLst>
        <pc:spChg chg="mod">
          <ac:chgData name="Phil Gibbons" userId="f619c6e5d38ed7a7" providerId="LiveId" clId="{95AB9D6B-65BB-4CB0-B2D7-485CC606B57B}" dt="2023-09-07T06:00:35.056" v="519" actId="20577"/>
          <ac:spMkLst>
            <pc:docMk/>
            <pc:sldMk cId="439950434" sldId="757"/>
            <ac:spMk id="4" creationId="{360EC13F-E17E-49C6-835E-62C450450248}"/>
          </ac:spMkLst>
        </pc:spChg>
      </pc:sldChg>
      <pc:sldChg chg="del">
        <pc:chgData name="Phil Gibbons" userId="f619c6e5d38ed7a7" providerId="LiveId" clId="{95AB9D6B-65BB-4CB0-B2D7-485CC606B57B}" dt="2023-09-07T03:49:57.540" v="22" actId="47"/>
        <pc:sldMkLst>
          <pc:docMk/>
          <pc:sldMk cId="946414090" sldId="758"/>
        </pc:sldMkLst>
      </pc:sldChg>
      <pc:sldChg chg="modSp add del mod modTransition">
        <pc:chgData name="Phil Gibbons" userId="f619c6e5d38ed7a7" providerId="LiveId" clId="{95AB9D6B-65BB-4CB0-B2D7-485CC606B57B}" dt="2023-09-07T04:31:15.619" v="329" actId="47"/>
        <pc:sldMkLst>
          <pc:docMk/>
          <pc:sldMk cId="2032790412" sldId="758"/>
        </pc:sldMkLst>
        <pc:spChg chg="mod">
          <ac:chgData name="Phil Gibbons" userId="f619c6e5d38ed7a7" providerId="LiveId" clId="{95AB9D6B-65BB-4CB0-B2D7-485CC606B57B}" dt="2023-09-07T04:27:17.456" v="318" actId="6549"/>
          <ac:spMkLst>
            <pc:docMk/>
            <pc:sldMk cId="2032790412" sldId="758"/>
            <ac:spMk id="14340" creationId="{00000000-0000-0000-0000-000000000000}"/>
          </ac:spMkLst>
        </pc:spChg>
      </pc:sldChg>
      <pc:sldChg chg="add del modTransition">
        <pc:chgData name="Phil Gibbons" userId="f619c6e5d38ed7a7" providerId="LiveId" clId="{95AB9D6B-65BB-4CB0-B2D7-485CC606B57B}" dt="2023-09-07T04:27:43.889" v="320"/>
        <pc:sldMkLst>
          <pc:docMk/>
          <pc:sldMk cId="398939422" sldId="759"/>
        </pc:sldMkLst>
      </pc:sldChg>
      <pc:sldChg chg="modSp add mod">
        <pc:chgData name="Phil Gibbons" userId="f619c6e5d38ed7a7" providerId="LiveId" clId="{95AB9D6B-65BB-4CB0-B2D7-485CC606B57B}" dt="2023-09-07T04:28:33.958" v="328" actId="113"/>
        <pc:sldMkLst>
          <pc:docMk/>
          <pc:sldMk cId="3006965938" sldId="759"/>
        </pc:sldMkLst>
        <pc:spChg chg="mod">
          <ac:chgData name="Phil Gibbons" userId="f619c6e5d38ed7a7" providerId="LiveId" clId="{95AB9D6B-65BB-4CB0-B2D7-485CC606B57B}" dt="2023-09-07T03:46:01.049" v="2" actId="20577"/>
          <ac:spMkLst>
            <pc:docMk/>
            <pc:sldMk cId="3006965938" sldId="759"/>
            <ac:spMk id="8" creationId="{00000000-0000-0000-0000-000000000000}"/>
          </ac:spMkLst>
        </pc:spChg>
        <pc:spChg chg="mod">
          <ac:chgData name="Phil Gibbons" userId="f619c6e5d38ed7a7" providerId="LiveId" clId="{95AB9D6B-65BB-4CB0-B2D7-485CC606B57B}" dt="2023-09-07T04:28:33.958" v="328" actId="113"/>
          <ac:spMkLst>
            <pc:docMk/>
            <pc:sldMk cId="3006965938" sldId="759"/>
            <ac:spMk id="14340" creationId="{00000000-0000-0000-0000-000000000000}"/>
          </ac:spMkLst>
        </pc:spChg>
      </pc:sldChg>
      <pc:sldChg chg="add del modTransition">
        <pc:chgData name="Phil Gibbons" userId="f619c6e5d38ed7a7" providerId="LiveId" clId="{95AB9D6B-65BB-4CB0-B2D7-485CC606B57B}" dt="2023-09-07T05:48:12.227" v="427"/>
        <pc:sldMkLst>
          <pc:docMk/>
          <pc:sldMk cId="0" sldId="760"/>
        </pc:sldMkLst>
      </pc:sldChg>
      <pc:sldChg chg="add del modTransition">
        <pc:chgData name="Phil Gibbons" userId="f619c6e5d38ed7a7" providerId="LiveId" clId="{95AB9D6B-65BB-4CB0-B2D7-485CC606B57B}" dt="2023-09-07T05:48:45.928" v="431"/>
        <pc:sldMkLst>
          <pc:docMk/>
          <pc:sldMk cId="0" sldId="761"/>
        </pc:sldMkLst>
      </pc:sldChg>
      <pc:sldChg chg="modSp add mod">
        <pc:chgData name="Phil Gibbons" userId="f619c6e5d38ed7a7" providerId="LiveId" clId="{95AB9D6B-65BB-4CB0-B2D7-485CC606B57B}" dt="2023-09-07T05:49:25.016" v="435" actId="207"/>
        <pc:sldMkLst>
          <pc:docMk/>
          <pc:sldMk cId="3680300149" sldId="762"/>
        </pc:sldMkLst>
        <pc:spChg chg="mod">
          <ac:chgData name="Phil Gibbons" userId="f619c6e5d38ed7a7" providerId="LiveId" clId="{95AB9D6B-65BB-4CB0-B2D7-485CC606B57B}" dt="2023-09-07T05:49:25.016" v="435" actId="207"/>
          <ac:spMkLst>
            <pc:docMk/>
            <pc:sldMk cId="3680300149" sldId="762"/>
            <ac:spMk id="14340" creationId="{00000000-0000-0000-0000-000000000000}"/>
          </ac:spMkLst>
        </pc:spChg>
      </pc:sldChg>
      <pc:sldChg chg="modSp add mod modTransition">
        <pc:chgData name="Phil Gibbons" userId="f619c6e5d38ed7a7" providerId="LiveId" clId="{95AB9D6B-65BB-4CB0-B2D7-485CC606B57B}" dt="2023-09-07T05:53:55.021" v="445" actId="20577"/>
        <pc:sldMkLst>
          <pc:docMk/>
          <pc:sldMk cId="1233805520" sldId="763"/>
        </pc:sldMkLst>
        <pc:spChg chg="mod">
          <ac:chgData name="Phil Gibbons" userId="f619c6e5d38ed7a7" providerId="LiveId" clId="{95AB9D6B-65BB-4CB0-B2D7-485CC606B57B}" dt="2023-09-07T05:53:55.021" v="445" actId="20577"/>
          <ac:spMkLst>
            <pc:docMk/>
            <pc:sldMk cId="1233805520" sldId="763"/>
            <ac:spMk id="7" creationId="{00000000-0000-0000-0000-000000000000}"/>
          </ac:spMkLst>
        </pc:spChg>
      </pc:sldChg>
      <pc:sldChg chg="add del modTransition">
        <pc:chgData name="Phil Gibbons" userId="f619c6e5d38ed7a7" providerId="LiveId" clId="{95AB9D6B-65BB-4CB0-B2D7-485CC606B57B}" dt="2023-09-07T06:01:00.218" v="521"/>
        <pc:sldMkLst>
          <pc:docMk/>
          <pc:sldMk cId="339775149" sldId="764"/>
        </pc:sldMkLst>
      </pc:sldChg>
      <pc:sldChg chg="modSp add mod">
        <pc:chgData name="Phil Gibbons" userId="f619c6e5d38ed7a7" providerId="LiveId" clId="{95AB9D6B-65BB-4CB0-B2D7-485CC606B57B}" dt="2023-09-07T06:01:15.809" v="525" actId="207"/>
        <pc:sldMkLst>
          <pc:docMk/>
          <pc:sldMk cId="1696367398" sldId="764"/>
        </pc:sldMkLst>
        <pc:spChg chg="mod">
          <ac:chgData name="Phil Gibbons" userId="f619c6e5d38ed7a7" providerId="LiveId" clId="{95AB9D6B-65BB-4CB0-B2D7-485CC606B57B}" dt="2023-09-07T06:01:15.809" v="525" actId="207"/>
          <ac:spMkLst>
            <pc:docMk/>
            <pc:sldMk cId="1696367398" sldId="764"/>
            <ac:spMk id="14340" creationId="{00000000-0000-0000-0000-000000000000}"/>
          </ac:spMkLst>
        </pc:spChg>
      </pc:sldChg>
      <pc:sldMasterChg chg="delSldLayout">
        <pc:chgData name="Phil Gibbons" userId="f619c6e5d38ed7a7" providerId="LiveId" clId="{95AB9D6B-65BB-4CB0-B2D7-485CC606B57B}" dt="2023-09-07T05:57:57.674" v="450" actId="47"/>
        <pc:sldMasterMkLst>
          <pc:docMk/>
          <pc:sldMasterMk cId="0" sldId="2147483709"/>
        </pc:sldMasterMkLst>
        <pc:sldLayoutChg chg="del">
          <pc:chgData name="Phil Gibbons" userId="f619c6e5d38ed7a7" providerId="LiveId" clId="{95AB9D6B-65BB-4CB0-B2D7-485CC606B57B}" dt="2023-09-07T05:57:57.674" v="450" actId="47"/>
          <pc:sldLayoutMkLst>
            <pc:docMk/>
            <pc:sldMasterMk cId="0" sldId="2147483709"/>
            <pc:sldLayoutMk cId="0"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ill Sans"/>
                <a:ea typeface="Gill Sans"/>
                <a:cs typeface="Gill Sans"/>
                <a:sym typeface="Gill Sans"/>
              </a:rPr>
              <a:t>‹#›</a:t>
            </a:fld>
            <a:endParaRPr sz="1200" b="0" i="0" u="none" strike="noStrike" cap="none">
              <a:solidFill>
                <a:srgbClr val="000000"/>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116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6A65B0C-B35D-4608-94F8-324A6C7A47D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53284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64" name="Shape 4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2" name="Shape 3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32" name="Shape 4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71" name="Shape 4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93" name="Shape 4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6A65B0C-B35D-4608-94F8-324A6C7A47D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07223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81" name="Shape 5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91" name="Shape 5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38</a:t>
            </a:fld>
            <a:endParaRPr lang="en-US"/>
          </a:p>
        </p:txBody>
      </p:sp>
    </p:spTree>
    <p:extLst>
      <p:ext uri="{BB962C8B-B14F-4D97-AF65-F5344CB8AC3E}">
        <p14:creationId xmlns:p14="http://schemas.microsoft.com/office/powerpoint/2010/main" val="2001701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00" name="Shape 6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11" name="Shape 6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22" name="Shape 6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32" name="Shape 6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46" name="Shape 6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optimize initial test away when Test is known to be true first time because of initial condition </a:t>
            </a:r>
            <a:r>
              <a:rPr lang="en-US" dirty="0" err="1"/>
              <a:t>Init.</a:t>
            </a:r>
            <a:r>
              <a:rPr lang="en-US" dirty="0"/>
              <a:t>  E.g., for(</a:t>
            </a:r>
            <a:r>
              <a:rPr lang="en-US" dirty="0" err="1"/>
              <a:t>i</a:t>
            </a:r>
            <a:r>
              <a:rPr lang="en-US" dirty="0"/>
              <a:t>=0, </a:t>
            </a:r>
            <a:r>
              <a:rPr lang="en-US" dirty="0" err="1"/>
              <a:t>i</a:t>
            </a:r>
            <a:r>
              <a:rPr lang="en-US" dirty="0"/>
              <a:t> &lt; 8; </a:t>
            </a:r>
            <a:r>
              <a:rPr lang="en-US" dirty="0" err="1"/>
              <a:t>i</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A65B0C-B35D-4608-94F8-324A6C7A47D2}" type="slidenum">
              <a:rPr kumimoji="0" lang="en-US" sz="1200" b="0" i="0" u="none" strike="noStrike" kern="1200" cap="none" spc="0" normalizeH="0" baseline="0" noProof="0" smtClean="0">
                <a:ln>
                  <a:noFill/>
                </a:ln>
                <a:solidFill>
                  <a:srgbClr val="000000"/>
                </a:solidFill>
                <a:effectLst/>
                <a:uLnTx/>
                <a:uFillTx/>
                <a:latin typeface="Gill Sans" charset="0"/>
                <a:sym typeface="Gill Sans"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Gill Sans" charset="0"/>
              <a:sym typeface="Gill Sans" charset="0"/>
            </a:endParaRPr>
          </a:p>
        </p:txBody>
      </p:sp>
    </p:spTree>
    <p:extLst>
      <p:ext uri="{BB962C8B-B14F-4D97-AF65-F5344CB8AC3E}">
        <p14:creationId xmlns:p14="http://schemas.microsoft.com/office/powerpoint/2010/main" val="1979525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96" name="Shape 6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6A65B0C-B35D-4608-94F8-324A6C7A47D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736576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20" name="Shape 7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Shape 72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27" name="Shape 7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77" name="Shape 7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Shape 80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01" name="Shape 8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Shape 80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09" name="Shape 8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people asked this question last time.</a:t>
            </a:r>
          </a:p>
          <a:p>
            <a:r>
              <a:rPr lang="en-US" dirty="0"/>
              <a:t>The registers don’t have any “this is a pointer” label, just like they don’t have any “this is signed” label. You have to figure it out from context.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000000"/>
                </a:solidFill>
                <a:latin typeface="Gill Sans"/>
                <a:ea typeface="Gill Sans"/>
                <a:cs typeface="Gill Sans"/>
                <a:sym typeface="Gill Sans"/>
              </a:rPr>
              <a:t>7</a:t>
            </a:fld>
            <a:endParaRPr 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28527509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Shape 82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21" name="Shape 8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Shape 82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29" name="Shape 8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Shape 75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53" name="Shape 7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Shape 76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65" name="Shape 7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85" name="Shape 7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Shape 84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49" name="Shape 8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Shape 85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55" name="Shape 8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Shape 86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62" name="Shape 8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r>
              <a:rPr lang="en-US" dirty="0"/>
              <a:t>We’re not going to get into exactly what these fields mean, what you should remember is that there’s always a part corresponding directly to the name of the assembly instruction – that’s called the opcode – and the rest of it somehow encodes the arguments.  R=0000, for instance, means RAX.</a:t>
            </a:r>
          </a:p>
        </p:txBody>
      </p:sp>
    </p:spTree>
    <p:extLst>
      <p:ext uri="{BB962C8B-B14F-4D97-AF65-F5344CB8AC3E}">
        <p14:creationId xmlns:p14="http://schemas.microsoft.com/office/powerpoint/2010/main" val="2750491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close is close? Hard to say.  I’m pretty sure the values in r8 and r11 here are too far away from </a:t>
            </a:r>
            <a:r>
              <a:rPr lang="en-US" dirty="0" err="1"/>
              <a:t>rsp</a:t>
            </a:r>
            <a:r>
              <a:rPr lang="en-US" dirty="0"/>
              <a:t> to be a pointer, but I could be wrong.  Actually, my educated guess is that they </a:t>
            </a:r>
            <a:r>
              <a:rPr lang="en-US" i="1" dirty="0"/>
              <a:t>are</a:t>
            </a:r>
            <a:r>
              <a:rPr lang="en-US" dirty="0"/>
              <a:t> pointers, but pointers into a different part of memory than the one </a:t>
            </a:r>
            <a:r>
              <a:rPr lang="en-US" dirty="0" err="1"/>
              <a:t>rsp</a:t>
            </a:r>
            <a:r>
              <a:rPr lang="en-US" dirty="0"/>
              <a:t> and </a:t>
            </a:r>
            <a:r>
              <a:rPr lang="en-US" dirty="0" err="1"/>
              <a:t>rsi</a:t>
            </a:r>
            <a:r>
              <a:rPr lang="en-US" dirty="0"/>
              <a:t> and </a:t>
            </a:r>
            <a:r>
              <a:rPr lang="en-US" dirty="0" err="1"/>
              <a:t>rdx</a:t>
            </a:r>
            <a:r>
              <a:rPr lang="en-US" dirty="0"/>
              <a:t> and r13 are pointing into.</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000000"/>
                </a:solidFill>
                <a:latin typeface="Gill Sans"/>
                <a:ea typeface="Gill Sans"/>
                <a:cs typeface="Gill Sans"/>
                <a:sym typeface="Gill Sans"/>
              </a:rPr>
              <a:t>8</a:t>
            </a:fld>
            <a:endParaRPr 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1590437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65B0C-B35D-4608-94F8-324A6C7A47D2}" type="slidenum">
              <a:rPr lang="en-US" smtClean="0"/>
              <a:pPr/>
              <a:t>11</a:t>
            </a:fld>
            <a:endParaRPr lang="en-US"/>
          </a:p>
        </p:txBody>
      </p:sp>
    </p:spTree>
    <p:extLst>
      <p:ext uri="{BB962C8B-B14F-4D97-AF65-F5344CB8AC3E}">
        <p14:creationId xmlns:p14="http://schemas.microsoft.com/office/powerpoint/2010/main" val="3154966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You can ignore PF, IF, and any other things that show up in the square brackets that you haven’t heard of.  They’re processor state bits that you don’t have to care about unless you’re coding the OS kernel.</a:t>
            </a:r>
            <a:endParaRPr dirty="0"/>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1pPr>
            <a:lvl2pPr marR="0" lvl="1"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0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4000"/>
            <a:ext cx="2095500" cy="58721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81000" y="254000"/>
            <a:ext cx="6134100" cy="5872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37448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rot="5400000">
            <a:off x="5094287" y="2533651"/>
            <a:ext cx="5127625" cy="20574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1"/>
          </p:nvPr>
        </p:nvSpPr>
        <p:spPr>
          <a:xfrm rot="5400000">
            <a:off x="903288" y="552451"/>
            <a:ext cx="5127625" cy="6019800"/>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0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57018" y="435678"/>
            <a:ext cx="7592093"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61" name="Shape 61"/>
          <p:cNvSpPr txBox="1">
            <a:spLocks noGrp="1"/>
          </p:cNvSpPr>
          <p:nvPr>
            <p:ph type="body" idx="1"/>
          </p:nvPr>
        </p:nvSpPr>
        <p:spPr>
          <a:xfrm>
            <a:off x="396875" y="1362075"/>
            <a:ext cx="7896225"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685800" y="1708012"/>
            <a:ext cx="7772400" cy="14700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64" name="Shape 64"/>
          <p:cNvSpPr txBox="1">
            <a:spLocks noGrp="1"/>
          </p:cNvSpPr>
          <p:nvPr>
            <p:ph type="subTitle" idx="1"/>
          </p:nvPr>
        </p:nvSpPr>
        <p:spPr>
          <a:xfrm>
            <a:off x="685800" y="3886200"/>
            <a:ext cx="7677492" cy="1752600"/>
          </a:xfrm>
          <a:prstGeom prst="rect">
            <a:avLst/>
          </a:prstGeom>
          <a:noFill/>
          <a:ln>
            <a:noFill/>
          </a:ln>
        </p:spPr>
        <p:txBody>
          <a:bodyPr spcFirstLastPara="1" wrap="square" lIns="91425" tIns="45700" rIns="91425" bIns="45700" anchor="t" anchorCtr="0"/>
          <a:lstStyle>
            <a:lvl1pPr marR="0" lvl="0" algn="l" rtl="0">
              <a:spcBef>
                <a:spcPts val="400"/>
              </a:spcBef>
              <a:spcAft>
                <a:spcPts val="0"/>
              </a:spcAft>
              <a:buClr>
                <a:srgbClr val="990000"/>
              </a:buClr>
              <a:buSzPts val="1200"/>
              <a:buFont typeface="Noto Sans Symbols"/>
              <a:buNone/>
              <a:defRPr sz="2000" b="0" i="0" u="none" strike="noStrike" cap="none">
                <a:solidFill>
                  <a:schemeClr val="dk1"/>
                </a:solidFill>
                <a:latin typeface="Calibri"/>
                <a:ea typeface="Calibri"/>
                <a:cs typeface="Calibri"/>
                <a:sym typeface="Calibri"/>
              </a:defRPr>
            </a:lvl1pPr>
            <a:lvl2pPr marR="0" lvl="1" algn="ctr" rtl="0">
              <a:spcBef>
                <a:spcPts val="400"/>
              </a:spcBef>
              <a:spcAft>
                <a:spcPts val="0"/>
              </a:spcAft>
              <a:buClr>
                <a:srgbClr val="990000"/>
              </a:buClr>
              <a:buSzPts val="2200"/>
              <a:buFont typeface="Noto Sans Symbols"/>
              <a:buNone/>
              <a:defRPr sz="2000" b="0" i="0" u="none" strike="noStrike" cap="none">
                <a:solidFill>
                  <a:schemeClr val="dk1"/>
                </a:solidFill>
                <a:latin typeface="Calibri"/>
                <a:ea typeface="Calibri"/>
                <a:cs typeface="Calibri"/>
                <a:sym typeface="Calibri"/>
              </a:defRPr>
            </a:lvl2pPr>
            <a:lvl3pPr marR="0" lvl="2" algn="ctr" rtl="0">
              <a:spcBef>
                <a:spcPts val="400"/>
              </a:spcBef>
              <a:spcAft>
                <a:spcPts val="0"/>
              </a:spcAft>
              <a:buClr>
                <a:schemeClr val="dk1"/>
              </a:buClr>
              <a:buSzPts val="1600"/>
              <a:buFont typeface="Noto Sans Symbols"/>
              <a:buNone/>
              <a:defRPr sz="2000" b="0" i="0" u="none" strike="noStrike" cap="none">
                <a:solidFill>
                  <a:schemeClr val="dk1"/>
                </a:solidFill>
                <a:latin typeface="Calibri"/>
                <a:ea typeface="Calibri"/>
                <a:cs typeface="Calibri"/>
                <a:sym typeface="Calibri"/>
              </a:defRPr>
            </a:lvl3pPr>
            <a:lvl4pPr marR="0" lvl="3" algn="ctr"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67" name="Shape 6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990000"/>
              </a:buClr>
              <a:buSzPts val="1200"/>
              <a:buFont typeface="Noto Sans Symbols"/>
              <a:buNone/>
              <a:defRPr sz="2000" b="1"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Clr>
                <a:srgbClr val="990000"/>
              </a:buClr>
              <a:buSzPts val="1980"/>
              <a:buFont typeface="Noto Sans Symbols"/>
              <a:buNone/>
              <a:defRPr sz="1800" b="0"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280"/>
              <a:buFont typeface="Noto Sans Symbols"/>
              <a:buNone/>
              <a:defRPr sz="1600" b="0"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74090" y="371182"/>
            <a:ext cx="75914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70" name="Shape 70"/>
          <p:cNvSpPr txBox="1">
            <a:spLocks noGrp="1"/>
          </p:cNvSpPr>
          <p:nvPr>
            <p:ph type="body" idx="1"/>
          </p:nvPr>
        </p:nvSpPr>
        <p:spPr>
          <a:xfrm>
            <a:off x="638175" y="1362075"/>
            <a:ext cx="3871913" cy="4972050"/>
          </a:xfrm>
          <a:prstGeom prst="rect">
            <a:avLst/>
          </a:prstGeom>
          <a:noFill/>
          <a:ln>
            <a:noFill/>
          </a:ln>
        </p:spPr>
        <p:txBody>
          <a:bodyPr spcFirstLastPara="1" wrap="square" lIns="91425" tIns="45700" rIns="91425" bIns="45700" anchor="t" anchorCtr="0"/>
          <a:lstStyle>
            <a:lvl1pPr marL="457200" marR="0" lvl="0" indent="-335280" algn="l" rtl="0">
              <a:spcBef>
                <a:spcPts val="56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48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2"/>
          </p:nvPr>
        </p:nvSpPr>
        <p:spPr>
          <a:xfrm>
            <a:off x="4662488" y="1362075"/>
            <a:ext cx="3871912" cy="4972050"/>
          </a:xfrm>
          <a:prstGeom prst="rect">
            <a:avLst/>
          </a:prstGeom>
          <a:noFill/>
          <a:ln>
            <a:noFill/>
          </a:ln>
        </p:spPr>
        <p:txBody>
          <a:bodyPr spcFirstLastPara="1" wrap="square" lIns="91425" tIns="45700" rIns="91425" bIns="45700" anchor="t" anchorCtr="0"/>
          <a:lstStyle>
            <a:lvl1pPr marL="457200" marR="0" lvl="0" indent="-335280" algn="l" rtl="0">
              <a:spcBef>
                <a:spcPts val="56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48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74" name="Shape 7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360"/>
              </a:spcBef>
              <a:spcAft>
                <a:spcPts val="0"/>
              </a:spcAft>
              <a:buClr>
                <a:schemeClr val="dk1"/>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360"/>
              </a:spcBef>
              <a:spcAft>
                <a:spcPts val="0"/>
              </a:spcAft>
              <a:buClr>
                <a:schemeClr val="dk1"/>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57762" y="445070"/>
            <a:ext cx="75914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83" name="Shape 8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350520" algn="l" rtl="0">
              <a:spcBef>
                <a:spcPts val="640"/>
              </a:spcBef>
              <a:spcAft>
                <a:spcPts val="0"/>
              </a:spcAft>
              <a:buClr>
                <a:srgbClr val="990000"/>
              </a:buClr>
              <a:buSzPts val="1920"/>
              <a:buFont typeface="Noto Sans Symbols"/>
              <a:buChar char="⬛"/>
              <a:defRPr sz="3200" b="1" i="0" u="none" strike="noStrike" cap="none">
                <a:solidFill>
                  <a:schemeClr val="dk1"/>
                </a:solidFill>
                <a:latin typeface="Calibri"/>
                <a:ea typeface="Calibri"/>
                <a:cs typeface="Calibri"/>
                <a:sym typeface="Calibri"/>
              </a:defRPr>
            </a:lvl1pPr>
            <a:lvl2pPr marL="914400" marR="0" lvl="1" indent="-424180" algn="l" rtl="0">
              <a:spcBef>
                <a:spcPts val="560"/>
              </a:spcBef>
              <a:spcAft>
                <a:spcPts val="0"/>
              </a:spcAft>
              <a:buClr>
                <a:srgbClr val="990000"/>
              </a:buClr>
              <a:buSzPts val="308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0519" algn="l" rtl="0">
              <a:spcBef>
                <a:spcPts val="480"/>
              </a:spcBef>
              <a:spcAft>
                <a:spcPts val="0"/>
              </a:spcAft>
              <a:buClr>
                <a:schemeClr val="dk1"/>
              </a:buClr>
              <a:buSzPts val="192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0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87" name="Shape 8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990000"/>
              </a:buClr>
              <a:buSzPts val="1920"/>
              <a:buFont typeface="Noto Sans Symbols"/>
              <a:buNone/>
              <a:defRPr sz="3200" b="1" i="0" u="none" strike="noStrike" cap="none">
                <a:solidFill>
                  <a:schemeClr val="dk1"/>
                </a:solidFill>
                <a:latin typeface="Calibri"/>
                <a:ea typeface="Calibri"/>
                <a:cs typeface="Calibri"/>
                <a:sym typeface="Calibri"/>
              </a:defRPr>
            </a:lvl1pPr>
            <a:lvl2pPr marR="0" lvl="1" algn="l" rtl="0">
              <a:spcBef>
                <a:spcPts val="560"/>
              </a:spcBef>
              <a:spcAft>
                <a:spcPts val="0"/>
              </a:spcAft>
              <a:buClr>
                <a:srgbClr val="990000"/>
              </a:buClr>
              <a:buSzPts val="3080"/>
              <a:buFont typeface="Noto Sans Symbols"/>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1920"/>
              <a:buFont typeface="Noto Sans Symbols"/>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74090" y="371182"/>
            <a:ext cx="75914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91" name="Shape 91"/>
          <p:cNvSpPr txBox="1">
            <a:spLocks noGrp="1"/>
          </p:cNvSpPr>
          <p:nvPr>
            <p:ph type="body" idx="1"/>
          </p:nvPr>
        </p:nvSpPr>
        <p:spPr>
          <a:xfrm rot="5400000">
            <a:off x="1858962" y="-100013"/>
            <a:ext cx="4972050" cy="7896225"/>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rot="5400000">
            <a:off x="4998244" y="2188369"/>
            <a:ext cx="6105525" cy="218598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94" name="Shape 94"/>
          <p:cNvSpPr txBox="1">
            <a:spLocks noGrp="1"/>
          </p:cNvSpPr>
          <p:nvPr>
            <p:ph type="body" idx="1"/>
          </p:nvPr>
        </p:nvSpPr>
        <p:spPr>
          <a:xfrm rot="5400000">
            <a:off x="548482" y="76994"/>
            <a:ext cx="6105525" cy="6408738"/>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96875" y="228600"/>
            <a:ext cx="87471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97" name="Shape 97"/>
          <p:cNvSpPr txBox="1">
            <a:spLocks noGrp="1"/>
          </p:cNvSpPr>
          <p:nvPr>
            <p:ph type="body" idx="1"/>
          </p:nvPr>
        </p:nvSpPr>
        <p:spPr>
          <a:xfrm>
            <a:off x="638175" y="1362075"/>
            <a:ext cx="3871913"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body" idx="2"/>
          </p:nvPr>
        </p:nvSpPr>
        <p:spPr>
          <a:xfrm>
            <a:off x="4662488" y="1362075"/>
            <a:ext cx="3871912" cy="2409825"/>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body" idx="3"/>
          </p:nvPr>
        </p:nvSpPr>
        <p:spPr>
          <a:xfrm>
            <a:off x="4662488" y="3924300"/>
            <a:ext cx="3871912" cy="2409825"/>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96875" y="228600"/>
            <a:ext cx="87471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102" name="Shape 102"/>
          <p:cNvSpPr txBox="1">
            <a:spLocks noGrp="1"/>
          </p:cNvSpPr>
          <p:nvPr>
            <p:ph type="body" idx="1"/>
          </p:nvPr>
        </p:nvSpPr>
        <p:spPr>
          <a:xfrm>
            <a:off x="638175" y="1362075"/>
            <a:ext cx="3871913"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body" idx="2"/>
          </p:nvPr>
        </p:nvSpPr>
        <p:spPr>
          <a:xfrm>
            <a:off x="4662488" y="1362075"/>
            <a:ext cx="3871912"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6"/>
        <p:cNvGrpSpPr/>
        <p:nvPr/>
      </p:nvGrpSpPr>
      <p:grpSpPr>
        <a:xfrm>
          <a:off x="0" y="0"/>
          <a:ext cx="0" cy="0"/>
          <a:chOff x="0" y="0"/>
          <a:chExt cx="0" cy="0"/>
        </a:xfrm>
      </p:grpSpPr>
      <p:sp>
        <p:nvSpPr>
          <p:cNvPr id="117" name="Shape 117"/>
          <p:cNvSpPr txBox="1">
            <a:spLocks noGrp="1"/>
          </p:cNvSpPr>
          <p:nvPr>
            <p:ph type="ctrTitle"/>
          </p:nvPr>
        </p:nvSpPr>
        <p:spPr>
          <a:xfrm>
            <a:off x="685800" y="2130425"/>
            <a:ext cx="7772400" cy="1470025"/>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ubTitle" idx="1"/>
          </p:nvPr>
        </p:nvSpPr>
        <p:spPr>
          <a:xfrm>
            <a:off x="1371600" y="3886200"/>
            <a:ext cx="6400800" cy="1752600"/>
          </a:xfrm>
          <a:prstGeom prst="rect">
            <a:avLst/>
          </a:prstGeom>
          <a:noFill/>
          <a:ln>
            <a:noFill/>
          </a:ln>
        </p:spPr>
        <p:txBody>
          <a:bodyPr spcFirstLastPara="1" wrap="square" lIns="38100" tIns="38100" rIns="38100" bIns="38100" anchor="t" anchorCtr="0"/>
          <a:lstStyle>
            <a:lvl1pPr marR="0" lvl="0" algn="ctr"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R="0" lvl="1" algn="ctr" rtl="0">
              <a:spcBef>
                <a:spcPts val="500"/>
              </a:spcBef>
              <a:spcAft>
                <a:spcPts val="0"/>
              </a:spcAft>
              <a:buClr>
                <a:srgbClr val="990000"/>
              </a:buClr>
              <a:buSzPts val="2200"/>
              <a:buFont typeface="Noto Sans Symbols"/>
              <a:buNone/>
              <a:defRPr sz="20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rgbClr val="000000"/>
              </a:buClr>
              <a:buSzPts val="1600"/>
              <a:buFont typeface="Noto Sans Symbols"/>
              <a:buNone/>
              <a:defRPr sz="20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722313" y="4406900"/>
            <a:ext cx="7772400" cy="1362075"/>
          </a:xfrm>
          <a:prstGeom prst="rect">
            <a:avLst/>
          </a:prstGeom>
          <a:noFill/>
          <a:ln>
            <a:noFill/>
          </a:ln>
        </p:spPr>
        <p:txBody>
          <a:bodyPr spcFirstLastPara="1" wrap="square" lIns="38100" tIns="38100" rIns="38100" bIns="381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body" idx="1"/>
          </p:nvPr>
        </p:nvSpPr>
        <p:spPr>
          <a:xfrm>
            <a:off x="722313" y="2906713"/>
            <a:ext cx="7772400" cy="1500187"/>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200"/>
              <a:buFont typeface="Noto Sans Symbols"/>
              <a:buNone/>
              <a:defRPr sz="20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980"/>
              <a:buFont typeface="Noto Sans Symbols"/>
              <a:buNone/>
              <a:defRPr sz="18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280"/>
              <a:buFont typeface="Noto Sans Symbols"/>
              <a:buNone/>
              <a:defRPr sz="16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body" idx="1"/>
          </p:nvPr>
        </p:nvSpPr>
        <p:spPr>
          <a:xfrm>
            <a:off x="381000" y="1397000"/>
            <a:ext cx="4114800" cy="5435600"/>
          </a:xfrm>
          <a:prstGeom prst="rect">
            <a:avLst/>
          </a:prstGeom>
          <a:noFill/>
          <a:ln>
            <a:noFill/>
          </a:ln>
        </p:spPr>
        <p:txBody>
          <a:bodyPr spcFirstLastPara="1" wrap="square" lIns="38100" tIns="38100" rIns="38100" bIns="381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body" idx="2"/>
          </p:nvPr>
        </p:nvSpPr>
        <p:spPr>
          <a:xfrm>
            <a:off x="4648200" y="1397000"/>
            <a:ext cx="4114800" cy="5435600"/>
          </a:xfrm>
          <a:prstGeom prst="rect">
            <a:avLst/>
          </a:prstGeom>
          <a:noFill/>
          <a:ln>
            <a:noFill/>
          </a:ln>
        </p:spPr>
        <p:txBody>
          <a:bodyPr spcFirstLastPara="1" wrap="square" lIns="38100" tIns="38100" rIns="38100" bIns="381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722313" y="4406900"/>
            <a:ext cx="7772400" cy="1362075"/>
          </a:xfrm>
          <a:prstGeom prst="rect">
            <a:avLst/>
          </a:prstGeom>
          <a:noFill/>
          <a:ln>
            <a:noFill/>
          </a:ln>
        </p:spPr>
        <p:txBody>
          <a:bodyPr spcFirstLastPara="1" wrap="square" lIns="38100" tIns="38100" rIns="38100" bIns="381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8"/>
            <a:ext cx="82296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body" idx="1"/>
          </p:nvPr>
        </p:nvSpPr>
        <p:spPr>
          <a:xfrm>
            <a:off x="457200" y="1535113"/>
            <a:ext cx="4040188" cy="639762"/>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body" idx="2"/>
          </p:nvPr>
        </p:nvSpPr>
        <p:spPr>
          <a:xfrm>
            <a:off x="457200" y="2174875"/>
            <a:ext cx="4040188" cy="3951288"/>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body" idx="3"/>
          </p:nvPr>
        </p:nvSpPr>
        <p:spPr>
          <a:xfrm>
            <a:off x="4645025" y="1535113"/>
            <a:ext cx="4041775" cy="639762"/>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body" idx="4"/>
          </p:nvPr>
        </p:nvSpPr>
        <p:spPr>
          <a:xfrm>
            <a:off x="4645025" y="2174875"/>
            <a:ext cx="4041775" cy="3951288"/>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3050"/>
            <a:ext cx="3008313" cy="1162050"/>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body" idx="1"/>
          </p:nvPr>
        </p:nvSpPr>
        <p:spPr>
          <a:xfrm>
            <a:off x="3575050" y="273050"/>
            <a:ext cx="5111750" cy="5853113"/>
          </a:xfrm>
          <a:prstGeom prst="rect">
            <a:avLst/>
          </a:prstGeom>
          <a:noFill/>
          <a:ln>
            <a:noFill/>
          </a:ln>
        </p:spPr>
        <p:txBody>
          <a:bodyPr spcFirstLastPara="1" wrap="square" lIns="38100" tIns="38100" rIns="38100" bIns="38100" anchor="t" anchorCtr="0"/>
          <a:lstStyle>
            <a:lvl1pPr marL="457200" marR="0" lvl="0" indent="-350520" algn="l" rtl="0">
              <a:spcBef>
                <a:spcPts val="600"/>
              </a:spcBef>
              <a:spcAft>
                <a:spcPts val="0"/>
              </a:spcAft>
              <a:buClr>
                <a:srgbClr val="990000"/>
              </a:buClr>
              <a:buSzPts val="1920"/>
              <a:buFont typeface="Noto Sans Symbols"/>
              <a:buChar char="⬛"/>
              <a:defRPr sz="3200" b="1" i="0" u="none" strike="noStrike" cap="none">
                <a:solidFill>
                  <a:schemeClr val="dk1"/>
                </a:solidFill>
                <a:latin typeface="Calibri"/>
                <a:ea typeface="Calibri"/>
                <a:cs typeface="Calibri"/>
                <a:sym typeface="Calibri"/>
              </a:defRPr>
            </a:lvl1pPr>
            <a:lvl2pPr marL="914400" marR="0" lvl="1" indent="-424180" algn="l" rtl="0">
              <a:spcBef>
                <a:spcPts val="500"/>
              </a:spcBef>
              <a:spcAft>
                <a:spcPts val="0"/>
              </a:spcAft>
              <a:buClr>
                <a:srgbClr val="990000"/>
              </a:buClr>
              <a:buSzPts val="308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0519" algn="l" rtl="0">
              <a:spcBef>
                <a:spcPts val="500"/>
              </a:spcBef>
              <a:spcAft>
                <a:spcPts val="0"/>
              </a:spcAft>
              <a:buClr>
                <a:srgbClr val="000000"/>
              </a:buClr>
              <a:buSzPts val="192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2"/>
          </p:nvPr>
        </p:nvSpPr>
        <p:spPr>
          <a:xfrm>
            <a:off x="457200" y="1435100"/>
            <a:ext cx="3008313" cy="4691063"/>
          </a:xfrm>
          <a:prstGeom prst="rect">
            <a:avLst/>
          </a:prstGeom>
          <a:noFill/>
          <a:ln>
            <a:noFill/>
          </a:ln>
        </p:spPr>
        <p:txBody>
          <a:bodyPr spcFirstLastPara="1" wrap="square" lIns="38100" tIns="38100" rIns="38100" bIns="381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792288" y="4800600"/>
            <a:ext cx="5486400" cy="566738"/>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39" name="Shape 139"/>
          <p:cNvSpPr>
            <a:spLocks noGrp="1"/>
          </p:cNvSpPr>
          <p:nvPr>
            <p:ph type="pic" idx="2"/>
          </p:nvPr>
        </p:nvSpPr>
        <p:spPr>
          <a:xfrm>
            <a:off x="1792288" y="612775"/>
            <a:ext cx="5486400" cy="4114800"/>
          </a:xfrm>
          <a:prstGeom prst="rect">
            <a:avLst/>
          </a:prstGeom>
          <a:noFill/>
          <a:ln>
            <a:noFill/>
          </a:ln>
        </p:spPr>
        <p:txBody>
          <a:bodyPr spcFirstLastPara="1" wrap="square" lIns="38100" tIns="38100" rIns="38100" bIns="38100" anchor="t" anchorCtr="0"/>
          <a:lstStyle>
            <a:lvl1pPr marR="0" lvl="0" algn="l" rtl="0">
              <a:spcBef>
                <a:spcPts val="600"/>
              </a:spcBef>
              <a:spcAft>
                <a:spcPts val="0"/>
              </a:spcAft>
              <a:buClr>
                <a:srgbClr val="990000"/>
              </a:buClr>
              <a:buSzPts val="1920"/>
              <a:buFont typeface="Noto Sans Symbols"/>
              <a:buNone/>
              <a:defRPr sz="3200" b="1" i="0" u="none" strike="noStrike" cap="none">
                <a:solidFill>
                  <a:schemeClr val="dk1"/>
                </a:solidFill>
                <a:latin typeface="Calibri"/>
                <a:ea typeface="Calibri"/>
                <a:cs typeface="Calibri"/>
                <a:sym typeface="Calibri"/>
              </a:defRPr>
            </a:lvl1pPr>
            <a:lvl2pPr marR="0" lvl="1" algn="l" rtl="0">
              <a:spcBef>
                <a:spcPts val="500"/>
              </a:spcBef>
              <a:spcAft>
                <a:spcPts val="0"/>
              </a:spcAft>
              <a:buClr>
                <a:srgbClr val="990000"/>
              </a:buClr>
              <a:buSzPts val="3080"/>
              <a:buFont typeface="Noto Sans Symbols"/>
              <a:buNone/>
              <a:defRPr sz="2800" b="0" i="0" u="none" strike="noStrike" cap="none">
                <a:solidFill>
                  <a:schemeClr val="dk1"/>
                </a:solidFill>
                <a:latin typeface="Calibri"/>
                <a:ea typeface="Calibri"/>
                <a:cs typeface="Calibri"/>
                <a:sym typeface="Calibri"/>
              </a:defRPr>
            </a:lvl2pPr>
            <a:lvl3pPr marR="0" lvl="2" algn="l" rtl="0">
              <a:spcBef>
                <a:spcPts val="500"/>
              </a:spcBef>
              <a:spcAft>
                <a:spcPts val="0"/>
              </a:spcAft>
              <a:buClr>
                <a:srgbClr val="000000"/>
              </a:buClr>
              <a:buSzPts val="1920"/>
              <a:buFont typeface="Noto Sans Symbols"/>
              <a:buNone/>
              <a:defRPr sz="2400" b="0" i="0" u="none" strike="noStrike" cap="none">
                <a:solidFill>
                  <a:schemeClr val="dk1"/>
                </a:solidFill>
                <a:latin typeface="Calibri"/>
                <a:ea typeface="Calibri"/>
                <a:cs typeface="Calibri"/>
                <a:sym typeface="Calibri"/>
              </a:defRPr>
            </a:lvl3pPr>
            <a:lvl4pPr marR="0" lvl="3"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body" idx="1"/>
          </p:nvPr>
        </p:nvSpPr>
        <p:spPr>
          <a:xfrm>
            <a:off x="1792288" y="5367338"/>
            <a:ext cx="5486400" cy="804862"/>
          </a:xfrm>
          <a:prstGeom prst="rect">
            <a:avLst/>
          </a:prstGeom>
          <a:noFill/>
          <a:ln>
            <a:noFill/>
          </a:ln>
        </p:spPr>
        <p:txBody>
          <a:bodyPr spcFirstLastPara="1" wrap="square" lIns="38100" tIns="38100" rIns="38100" bIns="381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1"/>
          </p:nvPr>
        </p:nvSpPr>
        <p:spPr>
          <a:xfrm rot="5400000">
            <a:off x="1854200" y="-76200"/>
            <a:ext cx="5435600" cy="83820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rot="5400000">
            <a:off x="4425950" y="2495550"/>
            <a:ext cx="6578600" cy="20955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body" idx="1"/>
          </p:nvPr>
        </p:nvSpPr>
        <p:spPr>
          <a:xfrm rot="5400000">
            <a:off x="158750" y="476250"/>
            <a:ext cx="6578600" cy="61341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9"/>
        <p:cNvGrpSpPr/>
        <p:nvPr/>
      </p:nvGrpSpPr>
      <p:grpSpPr>
        <a:xfrm>
          <a:off x="0" y="0"/>
          <a:ext cx="0" cy="0"/>
          <a:chOff x="0" y="0"/>
          <a:chExt cx="0" cy="0"/>
        </a:xfrm>
      </p:grpSpPr>
      <p:sp>
        <p:nvSpPr>
          <p:cNvPr id="160" name="Shape 160"/>
          <p:cNvSpPr txBox="1">
            <a:spLocks noGrp="1"/>
          </p:cNvSpPr>
          <p:nvPr>
            <p:ph type="ctrTitle"/>
          </p:nvPr>
        </p:nvSpPr>
        <p:spPr>
          <a:xfrm>
            <a:off x="685800" y="2130425"/>
            <a:ext cx="7772400" cy="1470025"/>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subTitle" idx="1"/>
          </p:nvPr>
        </p:nvSpPr>
        <p:spPr>
          <a:xfrm>
            <a:off x="1371600" y="3886200"/>
            <a:ext cx="6400800" cy="1752600"/>
          </a:xfrm>
          <a:prstGeom prst="rect">
            <a:avLst/>
          </a:prstGeom>
          <a:noFill/>
          <a:ln>
            <a:noFill/>
          </a:ln>
        </p:spPr>
        <p:txBody>
          <a:bodyPr spcFirstLastPara="1" wrap="square" lIns="38100" tIns="38100" rIns="38100" bIns="38100" anchor="t" anchorCtr="0"/>
          <a:lstStyle>
            <a:lvl1pPr marR="0" lvl="0" algn="ctr"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R="0" lvl="1" algn="ctr" rtl="0">
              <a:spcBef>
                <a:spcPts val="500"/>
              </a:spcBef>
              <a:spcAft>
                <a:spcPts val="0"/>
              </a:spcAft>
              <a:buClr>
                <a:srgbClr val="990000"/>
              </a:buClr>
              <a:buSzPts val="2200"/>
              <a:buFont typeface="Noto Sans Symbols"/>
              <a:buNone/>
              <a:defRPr sz="20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rgbClr val="000000"/>
              </a:buClr>
              <a:buSzPts val="1600"/>
              <a:buFont typeface="Noto Sans Symbols"/>
              <a:buNone/>
              <a:defRPr sz="20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722313" y="4406900"/>
            <a:ext cx="7772400" cy="1362075"/>
          </a:xfrm>
          <a:prstGeom prst="rect">
            <a:avLst/>
          </a:prstGeom>
          <a:noFill/>
          <a:ln>
            <a:noFill/>
          </a:ln>
        </p:spPr>
        <p:txBody>
          <a:bodyPr spcFirstLastPara="1" wrap="square" lIns="38100" tIns="38100" rIns="38100" bIns="381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body" idx="1"/>
          </p:nvPr>
        </p:nvSpPr>
        <p:spPr>
          <a:xfrm>
            <a:off x="722313" y="2906713"/>
            <a:ext cx="7772400" cy="1500187"/>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200"/>
              <a:buFont typeface="Noto Sans Symbols"/>
              <a:buNone/>
              <a:defRPr sz="20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980"/>
              <a:buFont typeface="Noto Sans Symbols"/>
              <a:buNone/>
              <a:defRPr sz="18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280"/>
              <a:buFont typeface="Noto Sans Symbols"/>
              <a:buNone/>
              <a:defRPr sz="16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8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4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8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4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body" idx="1"/>
          </p:nvPr>
        </p:nvSpPr>
        <p:spPr>
          <a:xfrm>
            <a:off x="381000" y="1397000"/>
            <a:ext cx="4114800" cy="5435600"/>
          </a:xfrm>
          <a:prstGeom prst="rect">
            <a:avLst/>
          </a:prstGeom>
          <a:noFill/>
          <a:ln>
            <a:noFill/>
          </a:ln>
        </p:spPr>
        <p:txBody>
          <a:bodyPr spcFirstLastPara="1" wrap="square" lIns="38100" tIns="38100" rIns="38100" bIns="381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body" idx="2"/>
          </p:nvPr>
        </p:nvSpPr>
        <p:spPr>
          <a:xfrm>
            <a:off x="4648200" y="1397000"/>
            <a:ext cx="4114800" cy="5435600"/>
          </a:xfrm>
          <a:prstGeom prst="rect">
            <a:avLst/>
          </a:prstGeom>
          <a:noFill/>
          <a:ln>
            <a:noFill/>
          </a:ln>
        </p:spPr>
        <p:txBody>
          <a:bodyPr spcFirstLastPara="1" wrap="square" lIns="38100" tIns="38100" rIns="38100" bIns="381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74638"/>
            <a:ext cx="82296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body" idx="1"/>
          </p:nvPr>
        </p:nvSpPr>
        <p:spPr>
          <a:xfrm>
            <a:off x="457200" y="1535113"/>
            <a:ext cx="4040188" cy="639762"/>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body" idx="2"/>
          </p:nvPr>
        </p:nvSpPr>
        <p:spPr>
          <a:xfrm>
            <a:off x="457200" y="2174875"/>
            <a:ext cx="4040188" cy="3951288"/>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body" idx="3"/>
          </p:nvPr>
        </p:nvSpPr>
        <p:spPr>
          <a:xfrm>
            <a:off x="4645025" y="1535113"/>
            <a:ext cx="4041775" cy="639762"/>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body" idx="4"/>
          </p:nvPr>
        </p:nvSpPr>
        <p:spPr>
          <a:xfrm>
            <a:off x="4645025" y="2174875"/>
            <a:ext cx="4041775" cy="3951288"/>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5"/>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3050"/>
            <a:ext cx="3008313" cy="1162050"/>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body" idx="1"/>
          </p:nvPr>
        </p:nvSpPr>
        <p:spPr>
          <a:xfrm>
            <a:off x="3575050" y="273050"/>
            <a:ext cx="5111750" cy="5853113"/>
          </a:xfrm>
          <a:prstGeom prst="rect">
            <a:avLst/>
          </a:prstGeom>
          <a:noFill/>
          <a:ln>
            <a:noFill/>
          </a:ln>
        </p:spPr>
        <p:txBody>
          <a:bodyPr spcFirstLastPara="1" wrap="square" lIns="38100" tIns="38100" rIns="38100" bIns="38100" anchor="t" anchorCtr="0"/>
          <a:lstStyle>
            <a:lvl1pPr marL="457200" marR="0" lvl="0" indent="-350520" algn="l" rtl="0">
              <a:spcBef>
                <a:spcPts val="600"/>
              </a:spcBef>
              <a:spcAft>
                <a:spcPts val="0"/>
              </a:spcAft>
              <a:buClr>
                <a:srgbClr val="990000"/>
              </a:buClr>
              <a:buSzPts val="1920"/>
              <a:buFont typeface="Noto Sans Symbols"/>
              <a:buChar char="⬛"/>
              <a:defRPr sz="3200" b="1" i="0" u="none" strike="noStrike" cap="none">
                <a:solidFill>
                  <a:schemeClr val="dk1"/>
                </a:solidFill>
                <a:latin typeface="Calibri"/>
                <a:ea typeface="Calibri"/>
                <a:cs typeface="Calibri"/>
                <a:sym typeface="Calibri"/>
              </a:defRPr>
            </a:lvl1pPr>
            <a:lvl2pPr marL="914400" marR="0" lvl="1" indent="-424180" algn="l" rtl="0">
              <a:spcBef>
                <a:spcPts val="500"/>
              </a:spcBef>
              <a:spcAft>
                <a:spcPts val="0"/>
              </a:spcAft>
              <a:buClr>
                <a:srgbClr val="990000"/>
              </a:buClr>
              <a:buSzPts val="308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0519" algn="l" rtl="0">
              <a:spcBef>
                <a:spcPts val="500"/>
              </a:spcBef>
              <a:spcAft>
                <a:spcPts val="0"/>
              </a:spcAft>
              <a:buClr>
                <a:srgbClr val="000000"/>
              </a:buClr>
              <a:buSzPts val="192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body" idx="2"/>
          </p:nvPr>
        </p:nvSpPr>
        <p:spPr>
          <a:xfrm>
            <a:off x="457200" y="1435100"/>
            <a:ext cx="3008313" cy="4691063"/>
          </a:xfrm>
          <a:prstGeom prst="rect">
            <a:avLst/>
          </a:prstGeom>
          <a:noFill/>
          <a:ln>
            <a:noFill/>
          </a:ln>
        </p:spPr>
        <p:txBody>
          <a:bodyPr spcFirstLastPara="1" wrap="square" lIns="38100" tIns="38100" rIns="38100" bIns="381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1792288" y="4800600"/>
            <a:ext cx="5486400" cy="566738"/>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82" name="Shape 182"/>
          <p:cNvSpPr>
            <a:spLocks noGrp="1"/>
          </p:cNvSpPr>
          <p:nvPr>
            <p:ph type="pic" idx="2"/>
          </p:nvPr>
        </p:nvSpPr>
        <p:spPr>
          <a:xfrm>
            <a:off x="1792288" y="612775"/>
            <a:ext cx="5486400" cy="4114800"/>
          </a:xfrm>
          <a:prstGeom prst="rect">
            <a:avLst/>
          </a:prstGeom>
          <a:noFill/>
          <a:ln>
            <a:noFill/>
          </a:ln>
        </p:spPr>
        <p:txBody>
          <a:bodyPr spcFirstLastPara="1" wrap="square" lIns="38100" tIns="38100" rIns="38100" bIns="38100" anchor="t" anchorCtr="0"/>
          <a:lstStyle>
            <a:lvl1pPr marR="0" lvl="0" algn="l" rtl="0">
              <a:spcBef>
                <a:spcPts val="600"/>
              </a:spcBef>
              <a:spcAft>
                <a:spcPts val="0"/>
              </a:spcAft>
              <a:buClr>
                <a:srgbClr val="990000"/>
              </a:buClr>
              <a:buSzPts val="1920"/>
              <a:buFont typeface="Noto Sans Symbols"/>
              <a:buNone/>
              <a:defRPr sz="3200" b="1" i="0" u="none" strike="noStrike" cap="none">
                <a:solidFill>
                  <a:schemeClr val="dk1"/>
                </a:solidFill>
                <a:latin typeface="Calibri"/>
                <a:ea typeface="Calibri"/>
                <a:cs typeface="Calibri"/>
                <a:sym typeface="Calibri"/>
              </a:defRPr>
            </a:lvl1pPr>
            <a:lvl2pPr marR="0" lvl="1" algn="l" rtl="0">
              <a:spcBef>
                <a:spcPts val="500"/>
              </a:spcBef>
              <a:spcAft>
                <a:spcPts val="0"/>
              </a:spcAft>
              <a:buClr>
                <a:srgbClr val="990000"/>
              </a:buClr>
              <a:buSzPts val="3080"/>
              <a:buFont typeface="Noto Sans Symbols"/>
              <a:buNone/>
              <a:defRPr sz="2800" b="0" i="0" u="none" strike="noStrike" cap="none">
                <a:solidFill>
                  <a:schemeClr val="dk1"/>
                </a:solidFill>
                <a:latin typeface="Calibri"/>
                <a:ea typeface="Calibri"/>
                <a:cs typeface="Calibri"/>
                <a:sym typeface="Calibri"/>
              </a:defRPr>
            </a:lvl2pPr>
            <a:lvl3pPr marR="0" lvl="2" algn="l" rtl="0">
              <a:spcBef>
                <a:spcPts val="500"/>
              </a:spcBef>
              <a:spcAft>
                <a:spcPts val="0"/>
              </a:spcAft>
              <a:buClr>
                <a:srgbClr val="000000"/>
              </a:buClr>
              <a:buSzPts val="1920"/>
              <a:buFont typeface="Noto Sans Symbols"/>
              <a:buNone/>
              <a:defRPr sz="2400" b="0" i="0" u="none" strike="noStrike" cap="none">
                <a:solidFill>
                  <a:schemeClr val="dk1"/>
                </a:solidFill>
                <a:latin typeface="Calibri"/>
                <a:ea typeface="Calibri"/>
                <a:cs typeface="Calibri"/>
                <a:sym typeface="Calibri"/>
              </a:defRPr>
            </a:lvl3pPr>
            <a:lvl4pPr marR="0" lvl="3"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183" name="Shape 183"/>
          <p:cNvSpPr txBox="1">
            <a:spLocks noGrp="1"/>
          </p:cNvSpPr>
          <p:nvPr>
            <p:ph type="body" idx="1"/>
          </p:nvPr>
        </p:nvSpPr>
        <p:spPr>
          <a:xfrm>
            <a:off x="1792288" y="5367338"/>
            <a:ext cx="5486400" cy="804862"/>
          </a:xfrm>
          <a:prstGeom prst="rect">
            <a:avLst/>
          </a:prstGeom>
          <a:noFill/>
          <a:ln>
            <a:noFill/>
          </a:ln>
        </p:spPr>
        <p:txBody>
          <a:bodyPr spcFirstLastPara="1" wrap="square" lIns="38100" tIns="38100" rIns="38100" bIns="381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body" idx="1"/>
          </p:nvPr>
        </p:nvSpPr>
        <p:spPr>
          <a:xfrm rot="5400000">
            <a:off x="1854200" y="-76200"/>
            <a:ext cx="5435600" cy="83820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rot="5400000">
            <a:off x="4425950" y="2495550"/>
            <a:ext cx="6578600" cy="20955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89" name="Shape 189"/>
          <p:cNvSpPr txBox="1">
            <a:spLocks noGrp="1"/>
          </p:cNvSpPr>
          <p:nvPr>
            <p:ph type="body" idx="1"/>
          </p:nvPr>
        </p:nvSpPr>
        <p:spPr>
          <a:xfrm rot="5400000">
            <a:off x="158750" y="476250"/>
            <a:ext cx="6578600" cy="61341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1"/>
        <p:cNvGrpSpPr/>
        <p:nvPr/>
      </p:nvGrpSpPr>
      <p:grpSpPr>
        <a:xfrm>
          <a:off x="0" y="0"/>
          <a:ext cx="0" cy="0"/>
          <a:chOff x="0" y="0"/>
          <a:chExt cx="0" cy="0"/>
        </a:xfrm>
      </p:grpSpPr>
      <p:sp>
        <p:nvSpPr>
          <p:cNvPr id="202" name="Shape 202"/>
          <p:cNvSpPr txBox="1">
            <a:spLocks noGrp="1"/>
          </p:cNvSpPr>
          <p:nvPr>
            <p:ph type="ctrTitle"/>
          </p:nvPr>
        </p:nvSpPr>
        <p:spPr>
          <a:xfrm>
            <a:off x="685800" y="2130425"/>
            <a:ext cx="7772400" cy="1470025"/>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03" name="Shape 20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R="0" lvl="1" algn="ctr" rtl="0">
              <a:spcBef>
                <a:spcPts val="500"/>
              </a:spcBef>
              <a:spcAft>
                <a:spcPts val="0"/>
              </a:spcAft>
              <a:buClr>
                <a:srgbClr val="990000"/>
              </a:buClr>
              <a:buSzPts val="2200"/>
              <a:buFont typeface="Noto Sans Symbols"/>
              <a:buNone/>
              <a:defRPr sz="20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rgbClr val="000000"/>
              </a:buClr>
              <a:buSzPts val="1600"/>
              <a:buFont typeface="Noto Sans Symbols"/>
              <a:buNone/>
              <a:defRPr sz="20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722313" y="4406900"/>
            <a:ext cx="7772400" cy="1362075"/>
          </a:xfrm>
          <a:prstGeom prst="rect">
            <a:avLst/>
          </a:prstGeom>
          <a:noFill/>
          <a:ln>
            <a:noFill/>
          </a:ln>
        </p:spPr>
        <p:txBody>
          <a:bodyPr spcFirstLastPara="1" wrap="square" lIns="38100" tIns="38100" rIns="38100" bIns="381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600"/>
              </a:spcBef>
              <a:spcAft>
                <a:spcPts val="0"/>
              </a:spcAft>
              <a:buClr>
                <a:srgbClr val="990000"/>
              </a:buClr>
              <a:buSzPts val="1200"/>
              <a:buFont typeface="Noto Sans Symbols"/>
              <a:buNone/>
              <a:defRPr sz="20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980"/>
              <a:buFont typeface="Noto Sans Symbols"/>
              <a:buNone/>
              <a:defRPr sz="18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280"/>
              <a:buFont typeface="Noto Sans Symbols"/>
              <a:buNone/>
              <a:defRPr sz="16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8"/>
            <a:ext cx="82296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500"/>
              </a:spcBef>
              <a:spcAft>
                <a:spcPts val="0"/>
              </a:spcAft>
              <a:buClr>
                <a:schemeClr val="dk1"/>
              </a:buClr>
              <a:buSzPts val="2400"/>
              <a:buFont typeface="Calibri"/>
              <a:buNone/>
              <a:defRPr sz="2400" b="1"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4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500"/>
              </a:spcBef>
              <a:spcAft>
                <a:spcPts val="0"/>
              </a:spcAft>
              <a:buClr>
                <a:schemeClr val="dk1"/>
              </a:buClr>
              <a:buSzPts val="2400"/>
              <a:buFont typeface="Calibri"/>
              <a:buNone/>
              <a:defRPr sz="2400" b="1"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4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09" name="Shape 20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210" name="Shape 2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74638"/>
            <a:ext cx="82296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214" name="Shape 21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215" name="Shape 2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216" name="Shape 2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7"/>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273050"/>
            <a:ext cx="3008313" cy="1162050"/>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350520" algn="l" rtl="0">
              <a:spcBef>
                <a:spcPts val="600"/>
              </a:spcBef>
              <a:spcAft>
                <a:spcPts val="0"/>
              </a:spcAft>
              <a:buClr>
                <a:srgbClr val="990000"/>
              </a:buClr>
              <a:buSzPts val="1920"/>
              <a:buFont typeface="Noto Sans Symbols"/>
              <a:buChar char="⬛"/>
              <a:defRPr sz="3200" b="1" i="0" u="none" strike="noStrike" cap="none">
                <a:solidFill>
                  <a:schemeClr val="dk1"/>
                </a:solidFill>
                <a:latin typeface="Calibri"/>
                <a:ea typeface="Calibri"/>
                <a:cs typeface="Calibri"/>
                <a:sym typeface="Calibri"/>
              </a:defRPr>
            </a:lvl1pPr>
            <a:lvl2pPr marL="914400" marR="0" lvl="1" indent="-424180" algn="l" rtl="0">
              <a:spcBef>
                <a:spcPts val="500"/>
              </a:spcBef>
              <a:spcAft>
                <a:spcPts val="0"/>
              </a:spcAft>
              <a:buClr>
                <a:srgbClr val="990000"/>
              </a:buClr>
              <a:buSzPts val="308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0519" algn="l" rtl="0">
              <a:spcBef>
                <a:spcPts val="500"/>
              </a:spcBef>
              <a:spcAft>
                <a:spcPts val="0"/>
              </a:spcAft>
              <a:buClr>
                <a:srgbClr val="000000"/>
              </a:buClr>
              <a:buSzPts val="192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1792288" y="4800600"/>
            <a:ext cx="5486400" cy="566738"/>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24" name="Shape 22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00"/>
              </a:spcBef>
              <a:spcAft>
                <a:spcPts val="0"/>
              </a:spcAft>
              <a:buClr>
                <a:srgbClr val="990000"/>
              </a:buClr>
              <a:buSzPts val="1920"/>
              <a:buFont typeface="Noto Sans Symbols"/>
              <a:buNone/>
              <a:defRPr sz="3200" b="1" i="0" u="none" strike="noStrike" cap="none">
                <a:solidFill>
                  <a:schemeClr val="dk1"/>
                </a:solidFill>
                <a:latin typeface="Calibri"/>
                <a:ea typeface="Calibri"/>
                <a:cs typeface="Calibri"/>
                <a:sym typeface="Calibri"/>
              </a:defRPr>
            </a:lvl1pPr>
            <a:lvl2pPr marR="0" lvl="1" algn="l" rtl="0">
              <a:spcBef>
                <a:spcPts val="500"/>
              </a:spcBef>
              <a:spcAft>
                <a:spcPts val="0"/>
              </a:spcAft>
              <a:buClr>
                <a:srgbClr val="990000"/>
              </a:buClr>
              <a:buSzPts val="3080"/>
              <a:buFont typeface="Noto Sans Symbols"/>
              <a:buNone/>
              <a:defRPr sz="2800" b="0" i="0" u="none" strike="noStrike" cap="none">
                <a:solidFill>
                  <a:schemeClr val="dk1"/>
                </a:solidFill>
                <a:latin typeface="Calibri"/>
                <a:ea typeface="Calibri"/>
                <a:cs typeface="Calibri"/>
                <a:sym typeface="Calibri"/>
              </a:defRPr>
            </a:lvl2pPr>
            <a:lvl3pPr marR="0" lvl="2" algn="l" rtl="0">
              <a:spcBef>
                <a:spcPts val="500"/>
              </a:spcBef>
              <a:spcAft>
                <a:spcPts val="0"/>
              </a:spcAft>
              <a:buClr>
                <a:srgbClr val="000000"/>
              </a:buClr>
              <a:buSzPts val="1920"/>
              <a:buFont typeface="Noto Sans Symbols"/>
              <a:buNone/>
              <a:defRPr sz="2400" b="0" i="0" u="none" strike="noStrike" cap="none">
                <a:solidFill>
                  <a:schemeClr val="dk1"/>
                </a:solidFill>
                <a:latin typeface="Calibri"/>
                <a:ea typeface="Calibri"/>
                <a:cs typeface="Calibri"/>
                <a:sym typeface="Calibri"/>
              </a:defRPr>
            </a:lvl3pPr>
            <a:lvl4pPr marR="0" lvl="3"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225" name="Shape 2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28" name="Shape 22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rot="5400000">
            <a:off x="4779169" y="2142332"/>
            <a:ext cx="5872163" cy="20955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31" name="Shape 231"/>
          <p:cNvSpPr txBox="1">
            <a:spLocks noGrp="1"/>
          </p:cNvSpPr>
          <p:nvPr>
            <p:ph type="body" idx="1"/>
          </p:nvPr>
        </p:nvSpPr>
        <p:spPr>
          <a:xfrm rot="5400000">
            <a:off x="511969" y="123032"/>
            <a:ext cx="5872163" cy="6134100"/>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7959306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971463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8007213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696962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168002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964160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85841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12425801"/>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7088958"/>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111674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4000"/>
            <a:ext cx="2095500" cy="6578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54000"/>
            <a:ext cx="6134100" cy="6578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0774435"/>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65268413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908077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43562800"/>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824951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3503679"/>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6552664"/>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0215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8164854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4240110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348832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4000"/>
            <a:ext cx="2095500" cy="6578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54000"/>
            <a:ext cx="6134100" cy="6578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2399851"/>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8211617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3050"/>
            <a:ext cx="3008313" cy="1162050"/>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32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8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4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000"/>
              <a:buFont typeface="Calibri"/>
              <a:buNone/>
              <a:defRPr sz="1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0290563"/>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7516240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86766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848661"/>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8154846"/>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000120"/>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97259451"/>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54172219"/>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938492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4000"/>
            <a:ext cx="2095500" cy="6578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54000"/>
            <a:ext cx="6134100" cy="6578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097965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1792288" y="4800600"/>
            <a:ext cx="5486400" cy="566738"/>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43" name="Shape 4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50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ctr" rtl="0">
              <a:spcBef>
                <a:spcPts val="50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000"/>
              <a:buFont typeface="Calibri"/>
              <a:buNone/>
              <a:defRPr sz="1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54613811"/>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259831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4303918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379771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730387"/>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0108173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471099"/>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0657368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36721395"/>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211206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5.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1" name="Shape 11"/>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1" i="0" u="none" strike="noStrike" cap="none">
                <a:solidFill>
                  <a:srgbClr val="000000"/>
                </a:solidFill>
                <a:latin typeface="Arial Narrow"/>
                <a:ea typeface="Arial Narrow"/>
                <a:cs typeface="Arial Narrow"/>
                <a:sym typeface="Arial Narrow"/>
              </a:rPr>
              <a:t>‹#›</a:t>
            </a:fld>
            <a:endParaRPr sz="4200">
              <a:solidFill>
                <a:srgbClr val="000000"/>
              </a:solidFill>
              <a:latin typeface="Gill Sans"/>
              <a:ea typeface="Gill Sans"/>
              <a:cs typeface="Gill Sans"/>
              <a:sym typeface="Gill Sans"/>
            </a:endParaRPr>
          </a:p>
        </p:txBody>
      </p:sp>
      <p:sp>
        <p:nvSpPr>
          <p:cNvPr id="12" name="Shape 12"/>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a:solidFill>
                  <a:srgbClr val="000000"/>
                </a:solidFill>
                <a:latin typeface="Calibri"/>
                <a:ea typeface="Calibri"/>
                <a:cs typeface="Calibri"/>
                <a:sym typeface="Calibri"/>
              </a:rPr>
              <a:t>Bryant and O’Hallaron, Computer Systems: A Programmer’s Perspective, Third Edition</a:t>
            </a:r>
            <a:endParaRPr sz="1000" b="0" i="0">
              <a:solidFill>
                <a:srgbClr val="000000"/>
              </a:solidFill>
              <a:latin typeface="Calibri"/>
              <a:ea typeface="Calibri"/>
              <a:cs typeface="Calibri"/>
              <a:sym typeface="Calibri"/>
            </a:endParaRPr>
          </a:p>
        </p:txBody>
      </p:sp>
      <p:sp>
        <p:nvSpPr>
          <p:cNvPr id="13" name="Shape 13"/>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14" name="Shape 14"/>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374090" y="371182"/>
            <a:ext cx="75914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53" name="Shape 53"/>
          <p:cNvSpPr txBox="1">
            <a:spLocks noGrp="1"/>
          </p:cNvSpPr>
          <p:nvPr>
            <p:ph type="body" idx="1"/>
          </p:nvPr>
        </p:nvSpPr>
        <p:spPr>
          <a:xfrm>
            <a:off x="396875" y="1362075"/>
            <a:ext cx="7896225"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Shape 54"/>
          <p:cNvSpPr/>
          <p:nvPr/>
        </p:nvSpPr>
        <p:spPr>
          <a:xfrm>
            <a:off x="0" y="0"/>
            <a:ext cx="9144000" cy="228600"/>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Times New Roman"/>
              <a:ea typeface="Times New Roman"/>
              <a:cs typeface="Times New Roman"/>
              <a:sym typeface="Times New Roman"/>
            </a:endParaRPr>
          </a:p>
        </p:txBody>
      </p:sp>
      <p:sp>
        <p:nvSpPr>
          <p:cNvPr id="55" name="Shape 55"/>
          <p:cNvSpPr txBox="1"/>
          <p:nvPr/>
        </p:nvSpPr>
        <p:spPr>
          <a:xfrm>
            <a:off x="9035143" y="6724952"/>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56" name="Shape 56"/>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000" b="1">
                <a:solidFill>
                  <a:srgbClr val="000000"/>
                </a:solidFill>
                <a:latin typeface="Arial Narrow"/>
                <a:ea typeface="Arial Narrow"/>
                <a:cs typeface="Arial Narrow"/>
                <a:sym typeface="Arial Narrow"/>
              </a:rPr>
              <a:t>‹#›</a:t>
            </a:fld>
            <a:endParaRPr sz="2400" b="1">
              <a:solidFill>
                <a:srgbClr val="000000"/>
              </a:solidFill>
              <a:latin typeface="Arial Narrow"/>
              <a:ea typeface="Arial Narrow"/>
              <a:cs typeface="Arial Narrow"/>
              <a:sym typeface="Arial Narrow"/>
            </a:endParaRPr>
          </a:p>
        </p:txBody>
      </p:sp>
      <p:sp>
        <p:nvSpPr>
          <p:cNvPr id="57" name="Shape 57"/>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0000"/>
                </a:solidFill>
                <a:latin typeface="Calibri"/>
                <a:ea typeface="Calibri"/>
                <a:cs typeface="Calibri"/>
                <a:sym typeface="Calibri"/>
              </a:rPr>
              <a:t>Bryant and O’Hallaron, Computer Systems: A Programmer’s Perspective, Third Edition</a:t>
            </a:r>
            <a:endParaRPr/>
          </a:p>
        </p:txBody>
      </p:sp>
      <p:sp>
        <p:nvSpPr>
          <p:cNvPr id="58" name="Shape 58"/>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07" name="Shape 107"/>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1" i="0" u="none" strike="noStrike" cap="none">
                <a:solidFill>
                  <a:srgbClr val="000000"/>
                </a:solidFill>
                <a:latin typeface="Arial Narrow"/>
                <a:ea typeface="Arial Narrow"/>
                <a:cs typeface="Arial Narrow"/>
                <a:sym typeface="Arial Narrow"/>
              </a:rPr>
              <a:t>‹#›</a:t>
            </a:fld>
            <a:endParaRPr sz="4200">
              <a:solidFill>
                <a:srgbClr val="000000"/>
              </a:solidFill>
              <a:latin typeface="Gill Sans"/>
              <a:ea typeface="Gill Sans"/>
              <a:cs typeface="Gill Sans"/>
              <a:sym typeface="Gill Sans"/>
            </a:endParaRPr>
          </a:p>
        </p:txBody>
      </p:sp>
      <p:sp>
        <p:nvSpPr>
          <p:cNvPr id="108" name="Shape 108"/>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a:solidFill>
                  <a:srgbClr val="000000"/>
                </a:solidFill>
                <a:latin typeface="Calibri"/>
                <a:ea typeface="Calibri"/>
                <a:cs typeface="Calibri"/>
                <a:sym typeface="Calibri"/>
              </a:rPr>
              <a:t>Bryant and O’Hallaron, Computer Systems: A Programmer’s Perspective, Third Edition</a:t>
            </a:r>
            <a:endParaRPr sz="1000" b="0" i="0">
              <a:solidFill>
                <a:srgbClr val="000000"/>
              </a:solidFill>
              <a:latin typeface="Calibri"/>
              <a:ea typeface="Calibri"/>
              <a:cs typeface="Calibri"/>
              <a:sym typeface="Calibri"/>
            </a:endParaRPr>
          </a:p>
        </p:txBody>
      </p:sp>
      <p:sp>
        <p:nvSpPr>
          <p:cNvPr id="109" name="Shape 109"/>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110" name="Shape 110"/>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50" name="Shape 150"/>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1" i="0" u="none" strike="noStrike" cap="none">
                <a:solidFill>
                  <a:srgbClr val="000000"/>
                </a:solidFill>
                <a:latin typeface="Arial Narrow"/>
                <a:ea typeface="Arial Narrow"/>
                <a:cs typeface="Arial Narrow"/>
                <a:sym typeface="Arial Narrow"/>
              </a:rPr>
              <a:t>‹#›</a:t>
            </a:fld>
            <a:endParaRPr sz="4200">
              <a:solidFill>
                <a:srgbClr val="000000"/>
              </a:solidFill>
              <a:latin typeface="Gill Sans"/>
              <a:ea typeface="Gill Sans"/>
              <a:cs typeface="Gill Sans"/>
              <a:sym typeface="Gill Sans"/>
            </a:endParaRPr>
          </a:p>
        </p:txBody>
      </p:sp>
      <p:sp>
        <p:nvSpPr>
          <p:cNvPr id="151" name="Shape 151"/>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a:solidFill>
                  <a:srgbClr val="000000"/>
                </a:solidFill>
                <a:latin typeface="Calibri"/>
                <a:ea typeface="Calibri"/>
                <a:cs typeface="Calibri"/>
                <a:sym typeface="Calibri"/>
              </a:rPr>
              <a:t>Bryant and O’Hallaron, Computer Systems: A Programmer’s Perspective, Third Edition</a:t>
            </a:r>
            <a:endParaRPr sz="1000" b="0" i="0">
              <a:solidFill>
                <a:srgbClr val="000000"/>
              </a:solidFill>
              <a:latin typeface="Calibri"/>
              <a:ea typeface="Calibri"/>
              <a:cs typeface="Calibri"/>
              <a:sym typeface="Calibri"/>
            </a:endParaRPr>
          </a:p>
        </p:txBody>
      </p:sp>
      <p:sp>
        <p:nvSpPr>
          <p:cNvPr id="152" name="Shape 152"/>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153" name="Shape 153"/>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92" name="Shape 192"/>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1" i="0" u="none" strike="noStrike" cap="none">
                <a:solidFill>
                  <a:srgbClr val="000000"/>
                </a:solidFill>
                <a:latin typeface="Arial Narrow"/>
                <a:ea typeface="Arial Narrow"/>
                <a:cs typeface="Arial Narrow"/>
                <a:sym typeface="Arial Narrow"/>
              </a:rPr>
              <a:t>‹#›</a:t>
            </a:fld>
            <a:endParaRPr sz="4200">
              <a:solidFill>
                <a:srgbClr val="000000"/>
              </a:solidFill>
              <a:latin typeface="Gill Sans"/>
              <a:ea typeface="Gill Sans"/>
              <a:cs typeface="Gill Sans"/>
              <a:sym typeface="Gill Sans"/>
            </a:endParaRPr>
          </a:p>
        </p:txBody>
      </p:sp>
      <p:sp>
        <p:nvSpPr>
          <p:cNvPr id="193" name="Shape 193"/>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a:solidFill>
                  <a:srgbClr val="000000"/>
                </a:solidFill>
                <a:latin typeface="Calibri"/>
                <a:ea typeface="Calibri"/>
                <a:cs typeface="Calibri"/>
                <a:sym typeface="Calibri"/>
              </a:rPr>
              <a:t>Bryant and O’Hallaron, Computer Systems: A Programmer’s Perspective, Third Edition</a:t>
            </a:r>
            <a:endParaRPr sz="1000" b="0" i="0">
              <a:solidFill>
                <a:srgbClr val="000000"/>
              </a:solidFill>
              <a:latin typeface="Calibri"/>
              <a:ea typeface="Calibri"/>
              <a:cs typeface="Calibri"/>
              <a:sym typeface="Calibri"/>
            </a:endParaRPr>
          </a:p>
        </p:txBody>
      </p:sp>
      <p:sp>
        <p:nvSpPr>
          <p:cNvPr id="194" name="Shape 194"/>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195" name="Shape 195"/>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94"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381000" y="254000"/>
            <a:ext cx="8382000" cy="11430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dirty="0">
                <a:sym typeface="Calibri Bold" charset="0"/>
              </a:rPr>
              <a:t>Click to edit Master title style</a:t>
            </a:r>
          </a:p>
        </p:txBody>
      </p:sp>
      <p:sp>
        <p:nvSpPr>
          <p:cNvPr id="3074" name="Rectangle 2"/>
          <p:cNvSpPr>
            <a:spLocks noGrp="1" noChangeArrowheads="1"/>
          </p:cNvSpPr>
          <p:nvPr>
            <p:ph type="body" idx="1"/>
          </p:nvPr>
        </p:nvSpPr>
        <p:spPr bwMode="auto">
          <a:xfrm>
            <a:off x="381000" y="1397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dirty="0">
                <a:sym typeface="Calibri Bold" charset="0"/>
              </a:rPr>
              <a:t>Click to edit Master text styles</a:t>
            </a:r>
          </a:p>
          <a:p>
            <a:pPr lvl="1"/>
            <a:r>
              <a:rPr lang="en-US" dirty="0">
                <a:sym typeface="Calibri" charset="0"/>
              </a:rPr>
              <a:t>Second level</a:t>
            </a:r>
          </a:p>
          <a:p>
            <a:pPr lvl="2"/>
            <a:r>
              <a:rPr lang="en-US" dirty="0">
                <a:sym typeface="Calibri" charset="0"/>
              </a:rPr>
              <a:t>Third level</a:t>
            </a:r>
          </a:p>
          <a:p>
            <a:pPr lvl="3"/>
            <a:r>
              <a:rPr lang="en-US" dirty="0">
                <a:sym typeface="Calibri" charset="0"/>
              </a:rPr>
              <a:t>Fourth level</a:t>
            </a:r>
          </a:p>
          <a:p>
            <a:pPr lvl="4"/>
            <a:r>
              <a:rPr lang="en-US" dirty="0">
                <a:sym typeface="Calibri" charset="0"/>
              </a:rPr>
              <a:t>Fifth level</a:t>
            </a:r>
          </a:p>
        </p:txBody>
      </p:sp>
      <p:sp>
        <p:nvSpPr>
          <p:cNvPr id="4" name="Rectangle 3"/>
          <p:cNvSpPr/>
          <p:nvPr userDrawn="1"/>
        </p:nvSpPr>
        <p:spPr>
          <a:xfrm>
            <a:off x="8830843" y="6601841"/>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dirty="0"/>
          </a:p>
        </p:txBody>
      </p:sp>
      <p:sp>
        <p:nvSpPr>
          <p:cNvPr id="5" name="TextBox 4"/>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6"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lstStyle/>
          <a:p>
            <a:endParaRPr lang="en-US"/>
          </a:p>
        </p:txBody>
      </p:sp>
      <p:sp>
        <p:nvSpPr>
          <p:cNvPr id="8" name="Rectangle 2"/>
          <p:cNvSpPr>
            <a:spLocks/>
          </p:cNvSpPr>
          <p:nvPr userDrawn="1"/>
        </p:nvSpPr>
        <p:spPr bwMode="auto">
          <a:xfrm>
            <a:off x="7897813" y="-26988"/>
            <a:ext cx="1320800" cy="252413"/>
          </a:xfrm>
          <a:prstGeom prst="rect">
            <a:avLst/>
          </a:prstGeom>
          <a:noFill/>
          <a:ln w="25400" cap="flat">
            <a:noFill/>
            <a:miter lim="800000"/>
            <a:headEnd type="none" w="med" len="med"/>
            <a:tailEnd type="none" w="med" len="med"/>
          </a:ln>
        </p:spPr>
        <p:txBody>
          <a:bodyPr lIns="38100" tIns="38100" rIns="38100" bIns="38100"/>
          <a:lstStyle/>
          <a:p>
            <a:pPr algn="l"/>
            <a:r>
              <a:rPr lang="en-US" sz="1200" b="1" dirty="0">
                <a:solidFill>
                  <a:srgbClr val="FFFFFF"/>
                </a:solidFill>
                <a:latin typeface="Times New Roman" charset="0"/>
                <a:cs typeface="Times New Roman" charset="0"/>
                <a:sym typeface="Times New Roman" charset="0"/>
              </a:rPr>
              <a:t>Carnegie Mellon</a:t>
            </a:r>
          </a:p>
        </p:txBody>
      </p:sp>
    </p:spTree>
    <p:extLst>
      <p:ext uri="{BB962C8B-B14F-4D97-AF65-F5344CB8AC3E}">
        <p14:creationId xmlns:p14="http://schemas.microsoft.com/office/powerpoint/2010/main" val="66087644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xStyles>
    <p:titleStyle>
      <a:lvl1pPr algn="l" rtl="0" fontAlgn="base">
        <a:spcBef>
          <a:spcPct val="0"/>
        </a:spcBef>
        <a:spcAft>
          <a:spcPct val="0"/>
        </a:spcAft>
        <a:defRPr sz="3600" b="1">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9pPr>
    </p:titleStyle>
    <p:bodyStyle>
      <a:lvl1pPr marL="254000" indent="-254000" algn="l" rtl="0" fontAlgn="base">
        <a:spcBef>
          <a:spcPts val="600"/>
        </a:spcBef>
        <a:spcAft>
          <a:spcPct val="0"/>
        </a:spcAft>
        <a:buClr>
          <a:srgbClr val="990000"/>
        </a:buClr>
        <a:buSzPct val="60000"/>
        <a:buFont typeface="Wingdings 2" charset="2"/>
        <a:buChar char="¢"/>
        <a:defRPr sz="2400" b="1">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0"/>
          <a:cs typeface="ヒラギノ角ゴ ProN W3" charset="0"/>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0"/>
          <a:cs typeface="ヒラギノ角ゴ ProN W3" charset="0"/>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81000" y="254000"/>
            <a:ext cx="8382000" cy="11430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dirty="0">
                <a:sym typeface="Calibri Bold" charset="0"/>
              </a:rPr>
              <a:t>Click to edit Master title style</a:t>
            </a:r>
          </a:p>
        </p:txBody>
      </p:sp>
      <p:sp>
        <p:nvSpPr>
          <p:cNvPr id="2050" name="Rectangle 2"/>
          <p:cNvSpPr>
            <a:spLocks noGrp="1" noChangeArrowheads="1"/>
          </p:cNvSpPr>
          <p:nvPr>
            <p:ph type="body" idx="1"/>
          </p:nvPr>
        </p:nvSpPr>
        <p:spPr bwMode="auto">
          <a:xfrm>
            <a:off x="381000" y="1397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dirty="0">
                <a:sym typeface="Calibri Bold" charset="0"/>
              </a:rPr>
              <a:t>Click to edit Master text styles</a:t>
            </a:r>
          </a:p>
          <a:p>
            <a:pPr lvl="1"/>
            <a:r>
              <a:rPr lang="en-US" dirty="0">
                <a:sym typeface="Calibri" charset="0"/>
              </a:rPr>
              <a:t>Second level</a:t>
            </a:r>
          </a:p>
          <a:p>
            <a:pPr lvl="2"/>
            <a:r>
              <a:rPr lang="en-US" dirty="0">
                <a:sym typeface="Calibri" charset="0"/>
              </a:rPr>
              <a:t>Third level</a:t>
            </a:r>
          </a:p>
          <a:p>
            <a:pPr lvl="3"/>
            <a:r>
              <a:rPr lang="en-US" dirty="0">
                <a:sym typeface="Calibri" charset="0"/>
              </a:rPr>
              <a:t>Fourth level</a:t>
            </a:r>
          </a:p>
          <a:p>
            <a:pPr lvl="4"/>
            <a:r>
              <a:rPr lang="en-US" dirty="0">
                <a:sym typeface="Calibri" charset="0"/>
              </a:rPr>
              <a:t>Fifth level</a:t>
            </a:r>
          </a:p>
        </p:txBody>
      </p:sp>
      <p:sp>
        <p:nvSpPr>
          <p:cNvPr id="4" name="Rectangle 3"/>
          <p:cNvSpPr/>
          <p:nvPr userDrawn="1"/>
        </p:nvSpPr>
        <p:spPr>
          <a:xfrm>
            <a:off x="8818144" y="6611779"/>
            <a:ext cx="338555"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sz="1000" dirty="0">
              <a:latin typeface="+mj-lt"/>
            </a:endParaRPr>
          </a:p>
        </p:txBody>
      </p:sp>
      <p:sp>
        <p:nvSpPr>
          <p:cNvPr id="5" name="TextBox 4"/>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6"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7" name="Text Box 32"/>
          <p:cNvSpPr txBox="1">
            <a:spLocks noChangeArrowheads="1"/>
          </p:cNvSpPr>
          <p:nvPr userDrawn="1"/>
        </p:nvSpPr>
        <p:spPr bwMode="auto">
          <a:xfrm>
            <a:off x="7851775" y="-20638"/>
            <a:ext cx="1274763" cy="274638"/>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25400">
                <a:solidFill>
                  <a:srgbClr val="CC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0" hangingPunct="0"/>
            <a:r>
              <a:rPr lang="en-US" altLang="en-US" sz="1200" b="1" dirty="0">
                <a:solidFill>
                  <a:srgbClr val="FFFFFF"/>
                </a:solidFill>
                <a:latin typeface="Times New Roman" pitchFamily="18" charset="0"/>
                <a:ea typeface="+mn-ea"/>
                <a:cs typeface="+mn-cs"/>
              </a:rPr>
              <a:t>Carnegie Mellon</a:t>
            </a:r>
          </a:p>
        </p:txBody>
      </p:sp>
    </p:spTree>
    <p:extLst>
      <p:ext uri="{BB962C8B-B14F-4D97-AF65-F5344CB8AC3E}">
        <p14:creationId xmlns:p14="http://schemas.microsoft.com/office/powerpoint/2010/main" val="181111681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txStyles>
    <p:titleStyle>
      <a:lvl1pPr algn="l" rtl="0" fontAlgn="base">
        <a:spcBef>
          <a:spcPct val="0"/>
        </a:spcBef>
        <a:spcAft>
          <a:spcPct val="0"/>
        </a:spcAft>
        <a:defRPr sz="3600" b="1">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9pPr>
    </p:titleStyle>
    <p:body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0"/>
          <a:cs typeface="ヒラギノ角ゴ ProN W3" charset="0"/>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0"/>
          <a:cs typeface="ヒラギノ角ゴ ProN W3" charset="0"/>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81000" y="254000"/>
            <a:ext cx="8382000" cy="11430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dirty="0">
                <a:sym typeface="Calibri Bold" charset="0"/>
              </a:rPr>
              <a:t>Click to edit Master title style</a:t>
            </a:r>
          </a:p>
        </p:txBody>
      </p:sp>
      <p:sp>
        <p:nvSpPr>
          <p:cNvPr id="2050" name="Rectangle 2"/>
          <p:cNvSpPr>
            <a:spLocks noGrp="1" noChangeArrowheads="1"/>
          </p:cNvSpPr>
          <p:nvPr>
            <p:ph type="body" idx="1"/>
          </p:nvPr>
        </p:nvSpPr>
        <p:spPr bwMode="auto">
          <a:xfrm>
            <a:off x="381000" y="1397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dirty="0">
                <a:sym typeface="Calibri Bold" charset="0"/>
              </a:rPr>
              <a:t>Click to edit Master text styles</a:t>
            </a:r>
          </a:p>
          <a:p>
            <a:pPr lvl="1"/>
            <a:r>
              <a:rPr lang="en-US" dirty="0">
                <a:sym typeface="Calibri" charset="0"/>
              </a:rPr>
              <a:t>Second level</a:t>
            </a:r>
          </a:p>
          <a:p>
            <a:pPr lvl="2"/>
            <a:r>
              <a:rPr lang="en-US" dirty="0">
                <a:sym typeface="Calibri" charset="0"/>
              </a:rPr>
              <a:t>Third level</a:t>
            </a:r>
          </a:p>
          <a:p>
            <a:pPr lvl="3"/>
            <a:r>
              <a:rPr lang="en-US" dirty="0">
                <a:sym typeface="Calibri" charset="0"/>
              </a:rPr>
              <a:t>Fourth level</a:t>
            </a:r>
          </a:p>
          <a:p>
            <a:pPr lvl="4"/>
            <a:r>
              <a:rPr lang="en-US" dirty="0">
                <a:sym typeface="Calibri" charset="0"/>
              </a:rPr>
              <a:t>Fifth level</a:t>
            </a:r>
          </a:p>
        </p:txBody>
      </p:sp>
      <p:sp>
        <p:nvSpPr>
          <p:cNvPr id="4" name="Rectangle 3"/>
          <p:cNvSpPr/>
          <p:nvPr userDrawn="1"/>
        </p:nvSpPr>
        <p:spPr>
          <a:xfrm>
            <a:off x="8830843" y="6601841"/>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dirty="0"/>
          </a:p>
        </p:txBody>
      </p:sp>
      <p:sp>
        <p:nvSpPr>
          <p:cNvPr id="5" name="TextBox 4"/>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6"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lstStyle/>
          <a:p>
            <a:endParaRPr lang="en-US"/>
          </a:p>
        </p:txBody>
      </p:sp>
      <p:sp>
        <p:nvSpPr>
          <p:cNvPr id="7" name="Rectangle 2"/>
          <p:cNvSpPr>
            <a:spLocks/>
          </p:cNvSpPr>
          <p:nvPr userDrawn="1"/>
        </p:nvSpPr>
        <p:spPr bwMode="auto">
          <a:xfrm>
            <a:off x="7897813" y="-26988"/>
            <a:ext cx="1320800" cy="252413"/>
          </a:xfrm>
          <a:prstGeom prst="rect">
            <a:avLst/>
          </a:prstGeom>
          <a:noFill/>
          <a:ln w="25400" cap="flat">
            <a:noFill/>
            <a:miter lim="800000"/>
            <a:headEnd type="none" w="med" len="med"/>
            <a:tailEnd type="none" w="med" len="med"/>
          </a:ln>
        </p:spPr>
        <p:txBody>
          <a:bodyPr lIns="38100" tIns="38100" rIns="38100" bIns="38100"/>
          <a:lstStyle/>
          <a:p>
            <a:pPr algn="l"/>
            <a:r>
              <a:rPr lang="en-US" sz="1200" b="1" dirty="0">
                <a:solidFill>
                  <a:srgbClr val="FFFFFF"/>
                </a:solidFill>
                <a:latin typeface="Times New Roman" charset="0"/>
                <a:cs typeface="Times New Roman" charset="0"/>
                <a:sym typeface="Times New Roman" charset="0"/>
              </a:rPr>
              <a:t>Carnegie Mellon</a:t>
            </a:r>
          </a:p>
        </p:txBody>
      </p:sp>
    </p:spTree>
    <p:extLst>
      <p:ext uri="{BB962C8B-B14F-4D97-AF65-F5344CB8AC3E}">
        <p14:creationId xmlns:p14="http://schemas.microsoft.com/office/powerpoint/2010/main" val="315111077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txStyles>
    <p:titleStyle>
      <a:lvl1pPr algn="l" rtl="0" fontAlgn="base">
        <a:spcBef>
          <a:spcPct val="0"/>
        </a:spcBef>
        <a:spcAft>
          <a:spcPct val="0"/>
        </a:spcAft>
        <a:defRPr sz="3600" b="1">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9pPr>
    </p:titleStyle>
    <p:bodyStyle>
      <a:lvl1pPr marL="254000" indent="-254000" algn="l" rtl="0" fontAlgn="base">
        <a:spcBef>
          <a:spcPts val="600"/>
        </a:spcBef>
        <a:spcAft>
          <a:spcPct val="0"/>
        </a:spcAft>
        <a:buClr>
          <a:srgbClr val="990000"/>
        </a:buClr>
        <a:buSzPct val="60000"/>
        <a:buFont typeface="Wingdings 2" charset="2"/>
        <a:buChar char="¢"/>
        <a:defRPr sz="2400" b="1">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0"/>
          <a:cs typeface="ヒラギノ角ゴ ProN W3" charset="0"/>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0"/>
          <a:cs typeface="ヒラギノ角ゴ ProN W3" charset="0"/>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381000" y="254000"/>
            <a:ext cx="8382000" cy="11430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dirty="0">
                <a:sym typeface="Calibri Bold" charset="0"/>
              </a:rPr>
              <a:t>Click to edit Master title style</a:t>
            </a:r>
          </a:p>
        </p:txBody>
      </p:sp>
      <p:sp>
        <p:nvSpPr>
          <p:cNvPr id="3" name="Rectangle 2"/>
          <p:cNvSpPr/>
          <p:nvPr userDrawn="1"/>
        </p:nvSpPr>
        <p:spPr>
          <a:xfrm>
            <a:off x="8830843" y="6601841"/>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dirty="0"/>
          </a:p>
        </p:txBody>
      </p:sp>
      <p:sp>
        <p:nvSpPr>
          <p:cNvPr id="4" name="TextBox 3"/>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5"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lstStyle/>
          <a:p>
            <a:endParaRPr lang="en-US"/>
          </a:p>
        </p:txBody>
      </p:sp>
      <p:sp>
        <p:nvSpPr>
          <p:cNvPr id="7" name="Rectangle 2"/>
          <p:cNvSpPr>
            <a:spLocks/>
          </p:cNvSpPr>
          <p:nvPr userDrawn="1"/>
        </p:nvSpPr>
        <p:spPr bwMode="auto">
          <a:xfrm>
            <a:off x="7897813" y="-26988"/>
            <a:ext cx="1320800" cy="252413"/>
          </a:xfrm>
          <a:prstGeom prst="rect">
            <a:avLst/>
          </a:prstGeom>
          <a:noFill/>
          <a:ln w="25400" cap="flat">
            <a:noFill/>
            <a:miter lim="800000"/>
            <a:headEnd type="none" w="med" len="med"/>
            <a:tailEnd type="none" w="med" len="med"/>
          </a:ln>
        </p:spPr>
        <p:txBody>
          <a:bodyPr lIns="38100" tIns="38100" rIns="38100" bIns="38100"/>
          <a:lstStyle/>
          <a:p>
            <a:pPr algn="l"/>
            <a:r>
              <a:rPr lang="en-US" sz="1200" b="1" dirty="0">
                <a:solidFill>
                  <a:srgbClr val="FFFFFF"/>
                </a:solidFill>
                <a:latin typeface="Times New Roman" charset="0"/>
                <a:cs typeface="Times New Roman" charset="0"/>
                <a:sym typeface="Times New Roman" charset="0"/>
              </a:rPr>
              <a:t>Carnegie Mellon</a:t>
            </a:r>
          </a:p>
        </p:txBody>
      </p:sp>
    </p:spTree>
    <p:extLst>
      <p:ext uri="{BB962C8B-B14F-4D97-AF65-F5344CB8AC3E}">
        <p14:creationId xmlns:p14="http://schemas.microsoft.com/office/powerpoint/2010/main" val="47065081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txStyles>
    <p:titleStyle>
      <a:lvl1pPr algn="l" rtl="0" fontAlgn="base">
        <a:spcBef>
          <a:spcPct val="0"/>
        </a:spcBef>
        <a:spcAft>
          <a:spcPct val="0"/>
        </a:spcAft>
        <a:defRPr sz="3600" b="1">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9pPr>
    </p:titleStyle>
    <p:bodyStyle>
      <a:lvl1pPr marL="342900" indent="-3429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742950" indent="-2857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0"/>
          <a:cs typeface="ヒラギノ角ゴ ProN W3" charset="0"/>
          <a:sym typeface="Calibri" charset="0"/>
        </a:defRPr>
      </a:lvl2pPr>
      <a:lvl3pPr marL="1143000" indent="-2286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0"/>
          <a:cs typeface="ヒラギノ角ゴ ProN W3" charset="0"/>
          <a:sym typeface="Calibri" charset="0"/>
        </a:defRPr>
      </a:lvl3pPr>
      <a:lvl4pPr marL="16002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4pPr>
      <a:lvl5pPr marL="20574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5pPr>
      <a:lvl6pPr marL="25146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6pPr>
      <a:lvl7pPr marL="29718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7pPr>
      <a:lvl8pPr marL="3429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8pPr>
      <a:lvl9pPr marL="38862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9" name="Content Placeholder 8">
            <a:extLst>
              <a:ext uri="{FF2B5EF4-FFF2-40B4-BE49-F238E27FC236}">
                <a16:creationId xmlns:a16="http://schemas.microsoft.com/office/drawing/2014/main" id="{5DD0FC76-1D48-E740-81AF-B0B293014794}"/>
              </a:ext>
            </a:extLst>
          </p:cNvPr>
          <p:cNvSpPr>
            <a:spLocks noGrp="1"/>
          </p:cNvSpPr>
          <p:nvPr>
            <p:ph idx="1"/>
          </p:nvPr>
        </p:nvSpPr>
        <p:spPr/>
        <p:txBody>
          <a:bodyPr/>
          <a:lstStyle/>
          <a:p>
            <a:endParaRPr lang="en-US"/>
          </a:p>
        </p:txBody>
      </p:sp>
      <p:grpSp>
        <p:nvGrpSpPr>
          <p:cNvPr id="13" name="Group 12">
            <a:extLst>
              <a:ext uri="{FF2B5EF4-FFF2-40B4-BE49-F238E27FC236}">
                <a16:creationId xmlns:a16="http://schemas.microsoft.com/office/drawing/2014/main" id="{BEFD693E-E436-3E45-B54C-064554D9B214}"/>
              </a:ext>
            </a:extLst>
          </p:cNvPr>
          <p:cNvGrpSpPr/>
          <p:nvPr/>
        </p:nvGrpSpPr>
        <p:grpSpPr>
          <a:xfrm>
            <a:off x="25292" y="1295400"/>
            <a:ext cx="9093416" cy="4724400"/>
            <a:chOff x="25292" y="1295400"/>
            <a:chExt cx="9093416" cy="4724400"/>
          </a:xfrm>
        </p:grpSpPr>
        <p:pic>
          <p:nvPicPr>
            <p:cNvPr id="10" name="Content Placeholder 3">
              <a:extLst>
                <a:ext uri="{FF2B5EF4-FFF2-40B4-BE49-F238E27FC236}">
                  <a16:creationId xmlns:a16="http://schemas.microsoft.com/office/drawing/2014/main" id="{52C6EFF7-47C3-2643-9DB1-F5575826F6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92" y="1295400"/>
              <a:ext cx="9093416" cy="4724400"/>
            </a:xfrm>
            <a:prstGeom prst="rect">
              <a:avLst/>
            </a:prstGeom>
          </p:spPr>
        </p:pic>
        <p:sp>
          <p:nvSpPr>
            <p:cNvPr id="11" name="TextBox 10">
              <a:extLst>
                <a:ext uri="{FF2B5EF4-FFF2-40B4-BE49-F238E27FC236}">
                  <a16:creationId xmlns:a16="http://schemas.microsoft.com/office/drawing/2014/main" id="{53D504B5-E128-B649-884A-D150C518ADBC}"/>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12" name="TextBox 11">
              <a:extLst>
                <a:ext uri="{FF2B5EF4-FFF2-40B4-BE49-F238E27FC236}">
                  <a16:creationId xmlns:a16="http://schemas.microsoft.com/office/drawing/2014/main" id="{27BD2370-76E7-AA44-92F6-DB0E9F3C28AA}"/>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grpSp>
    </p:spTree>
    <p:extLst>
      <p:ext uri="{BB962C8B-B14F-4D97-AF65-F5344CB8AC3E}">
        <p14:creationId xmlns:p14="http://schemas.microsoft.com/office/powerpoint/2010/main" val="469508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6E07-0A90-49CD-AACC-0DF4D8E13D13}"/>
              </a:ext>
            </a:extLst>
          </p:cNvPr>
          <p:cNvSpPr>
            <a:spLocks noGrp="1"/>
          </p:cNvSpPr>
          <p:nvPr>
            <p:ph type="title"/>
          </p:nvPr>
        </p:nvSpPr>
        <p:spPr/>
        <p:txBody>
          <a:bodyPr/>
          <a:lstStyle/>
          <a:p>
            <a:r>
              <a:rPr lang="en-US" dirty="0"/>
              <a:t>Which numbers are pointers?</a:t>
            </a:r>
          </a:p>
        </p:txBody>
      </p:sp>
      <p:sp>
        <p:nvSpPr>
          <p:cNvPr id="3" name="Content Placeholder 2">
            <a:extLst>
              <a:ext uri="{FF2B5EF4-FFF2-40B4-BE49-F238E27FC236}">
                <a16:creationId xmlns:a16="http://schemas.microsoft.com/office/drawing/2014/main" id="{21A45C9B-B589-4635-B2C1-D1DF2AF74382}"/>
              </a:ext>
            </a:extLst>
          </p:cNvPr>
          <p:cNvSpPr>
            <a:spLocks noGrp="1"/>
          </p:cNvSpPr>
          <p:nvPr>
            <p:ph sz="half" idx="1"/>
          </p:nvPr>
        </p:nvSpPr>
        <p:spPr>
          <a:xfrm>
            <a:off x="381000" y="1397000"/>
            <a:ext cx="8763000" cy="5435600"/>
          </a:xfrm>
        </p:spPr>
        <p:txBody>
          <a:bodyPr/>
          <a:lstStyle/>
          <a:p>
            <a:r>
              <a:rPr lang="en-US" dirty="0"/>
              <a:t>If a register is being </a:t>
            </a:r>
            <a:r>
              <a:rPr lang="en-US" i="1" dirty="0"/>
              <a:t>used</a:t>
            </a:r>
            <a:r>
              <a:rPr lang="en-US" dirty="0"/>
              <a:t> </a:t>
            </a:r>
            <a:br>
              <a:rPr lang="en-US" dirty="0"/>
            </a:br>
            <a:r>
              <a:rPr lang="en-US" dirty="0"/>
              <a:t>as a pointer…</a:t>
            </a:r>
          </a:p>
          <a:p>
            <a:pPr lvl="1"/>
            <a:r>
              <a:rPr lang="en-US" dirty="0"/>
              <a:t>mov</a:t>
            </a:r>
            <a:r>
              <a:rPr lang="en-US" dirty="0">
                <a:solidFill>
                  <a:schemeClr val="accent6">
                    <a:lumMod val="60000"/>
                    <a:lumOff val="40000"/>
                  </a:schemeClr>
                </a:solidFill>
              </a:rPr>
              <a:t> (%</a:t>
            </a:r>
            <a:r>
              <a:rPr lang="en-US" dirty="0" err="1">
                <a:solidFill>
                  <a:schemeClr val="accent6">
                    <a:lumMod val="60000"/>
                    <a:lumOff val="40000"/>
                  </a:schemeClr>
                </a:solidFill>
              </a:rPr>
              <a:t>rsi</a:t>
            </a:r>
            <a:r>
              <a:rPr lang="en-US" dirty="0">
                <a:solidFill>
                  <a:schemeClr val="accent6">
                    <a:lumMod val="60000"/>
                    <a:lumOff val="40000"/>
                  </a:schemeClr>
                </a:solidFill>
              </a:rPr>
              <a:t>)</a:t>
            </a:r>
            <a:r>
              <a:rPr lang="en-US" dirty="0"/>
              <a:t>, %</a:t>
            </a:r>
            <a:r>
              <a:rPr lang="en-US" dirty="0" err="1"/>
              <a:t>rsi</a:t>
            </a:r>
            <a:endParaRPr lang="en-US" dirty="0"/>
          </a:p>
          <a:p>
            <a:pPr lvl="1"/>
            <a:r>
              <a:rPr lang="en-US" dirty="0"/>
              <a:t>…Then its value is </a:t>
            </a:r>
            <a:r>
              <a:rPr lang="en-US" i="1" dirty="0"/>
              <a:t>expected</a:t>
            </a:r>
            <a:br>
              <a:rPr lang="en-US" dirty="0"/>
            </a:br>
            <a:r>
              <a:rPr lang="en-US" dirty="0"/>
              <a:t>to be a pointer.</a:t>
            </a:r>
          </a:p>
          <a:p>
            <a:pPr lvl="2"/>
            <a:r>
              <a:rPr lang="en-US" dirty="0"/>
              <a:t>There might be a bug that makes its value incorrect.</a:t>
            </a:r>
          </a:p>
          <a:p>
            <a:r>
              <a:rPr lang="en-US" dirty="0"/>
              <a:t>Not as obvious with complicated address “modes”</a:t>
            </a:r>
          </a:p>
          <a:p>
            <a:pPr lvl="1"/>
            <a:r>
              <a:rPr lang="en-US" dirty="0"/>
              <a:t>(%</a:t>
            </a:r>
            <a:r>
              <a:rPr lang="en-US" dirty="0" err="1"/>
              <a:t>rsi</a:t>
            </a:r>
            <a:r>
              <a:rPr lang="en-US" dirty="0"/>
              <a:t>, %</a:t>
            </a:r>
            <a:r>
              <a:rPr lang="en-US" dirty="0" err="1"/>
              <a:t>rbx</a:t>
            </a:r>
            <a:r>
              <a:rPr lang="en-US" dirty="0"/>
              <a:t>) – </a:t>
            </a:r>
            <a:r>
              <a:rPr lang="en-US" i="1" dirty="0"/>
              <a:t>One</a:t>
            </a:r>
            <a:r>
              <a:rPr lang="en-US" dirty="0"/>
              <a:t> of these is a pointer, we don’t know which.</a:t>
            </a:r>
          </a:p>
          <a:p>
            <a:pPr lvl="1"/>
            <a:r>
              <a:rPr lang="en-US" dirty="0"/>
              <a:t>(%</a:t>
            </a:r>
            <a:r>
              <a:rPr lang="en-US" dirty="0" err="1"/>
              <a:t>rsi</a:t>
            </a:r>
            <a:r>
              <a:rPr lang="en-US" dirty="0"/>
              <a:t>, %</a:t>
            </a:r>
            <a:r>
              <a:rPr lang="en-US" dirty="0" err="1"/>
              <a:t>rbx</a:t>
            </a:r>
            <a:r>
              <a:rPr lang="en-US" dirty="0"/>
              <a:t>, 2) – %</a:t>
            </a:r>
            <a:r>
              <a:rPr lang="en-US" dirty="0" err="1"/>
              <a:t>rsi</a:t>
            </a:r>
            <a:r>
              <a:rPr lang="en-US" dirty="0"/>
              <a:t> is a pointer, %</a:t>
            </a:r>
            <a:r>
              <a:rPr lang="en-US" dirty="0" err="1"/>
              <a:t>rbx</a:t>
            </a:r>
            <a:r>
              <a:rPr lang="en-US" dirty="0"/>
              <a:t> isn’t (why?)</a:t>
            </a:r>
          </a:p>
          <a:p>
            <a:pPr lvl="1"/>
            <a:r>
              <a:rPr lang="en-US" dirty="0"/>
              <a:t>0x400570(, %</a:t>
            </a:r>
            <a:r>
              <a:rPr lang="en-US" dirty="0" err="1"/>
              <a:t>rbx</a:t>
            </a:r>
            <a:r>
              <a:rPr lang="en-US" dirty="0"/>
              <a:t>, 2) – 0x400570 is a pointer, %</a:t>
            </a:r>
            <a:r>
              <a:rPr lang="en-US" dirty="0" err="1"/>
              <a:t>rbx</a:t>
            </a:r>
            <a:r>
              <a:rPr lang="en-US" dirty="0"/>
              <a:t> isn’t (why?)</a:t>
            </a:r>
          </a:p>
          <a:p>
            <a:pPr lvl="1"/>
            <a:r>
              <a:rPr lang="en-US" dirty="0"/>
              <a:t>lea (anything), %</a:t>
            </a:r>
            <a:r>
              <a:rPr lang="en-US" dirty="0" err="1"/>
              <a:t>rax</a:t>
            </a:r>
            <a:r>
              <a:rPr lang="en-US" dirty="0"/>
              <a:t> – (anything) </a:t>
            </a:r>
            <a:r>
              <a:rPr lang="en-US" i="1" dirty="0"/>
              <a:t>may or may not</a:t>
            </a:r>
            <a:r>
              <a:rPr lang="en-US" dirty="0"/>
              <a:t> be a pointer</a:t>
            </a:r>
          </a:p>
        </p:txBody>
      </p:sp>
      <p:sp>
        <p:nvSpPr>
          <p:cNvPr id="4" name="Content Placeholder 3">
            <a:extLst>
              <a:ext uri="{FF2B5EF4-FFF2-40B4-BE49-F238E27FC236}">
                <a16:creationId xmlns:a16="http://schemas.microsoft.com/office/drawing/2014/main" id="{37C5EB32-6922-417F-9F31-3B37E278508E}"/>
              </a:ext>
            </a:extLst>
          </p:cNvPr>
          <p:cNvSpPr>
            <a:spLocks noGrp="1"/>
          </p:cNvSpPr>
          <p:nvPr>
            <p:ph sz="half" idx="2"/>
          </p:nvPr>
        </p:nvSpPr>
        <p:spPr>
          <a:xfrm>
            <a:off x="4648200" y="1397000"/>
            <a:ext cx="4114800" cy="2342896"/>
          </a:xfrm>
        </p:spPr>
        <p:txBody>
          <a:bodyPr/>
          <a:lstStyle/>
          <a:p>
            <a:pPr marL="0" indent="0">
              <a:buNone/>
            </a:pPr>
            <a:r>
              <a:rPr lang="en-US" sz="1200" dirty="0">
                <a:latin typeface="Courier New" panose="02070309020205020404" pitchFamily="49" charset="0"/>
                <a:cs typeface="Courier New" panose="02070309020205020404" pitchFamily="49" charset="0"/>
              </a:rPr>
              <a:t>Dump of assembler code for function main:</a:t>
            </a:r>
          </a:p>
          <a:p>
            <a:pPr marL="0" indent="0">
              <a:buNone/>
            </a:pPr>
            <a:r>
              <a:rPr lang="en-US" sz="1200" dirty="0">
                <a:latin typeface="Courier New" panose="02070309020205020404" pitchFamily="49" charset="0"/>
                <a:cs typeface="Courier New" panose="02070309020205020404" pitchFamily="49" charset="0"/>
              </a:rPr>
              <a:t>=&gt; 0x40057d &lt;+0&gt;:  sub   $0x8,%rsp</a:t>
            </a:r>
          </a:p>
          <a:p>
            <a:pPr marL="0" indent="0">
              <a:buNone/>
            </a:pPr>
            <a:r>
              <a:rPr lang="en-US" sz="1200" dirty="0">
                <a:latin typeface="Courier New" panose="02070309020205020404" pitchFamily="49" charset="0"/>
                <a:cs typeface="Courier New" panose="02070309020205020404" pitchFamily="49" charset="0"/>
              </a:rPr>
              <a:t>   0x400581 &lt;+4&gt;:  mov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a:t>
            </a:r>
            <a:r>
              <a:rPr lang="en-US" sz="1200" dirty="0" err="1">
                <a:solidFill>
                  <a:schemeClr val="accent6">
                    <a:lumMod val="60000"/>
                    <a:lumOff val="40000"/>
                  </a:schemeClr>
                </a:solidFill>
                <a:latin typeface="Courier New" panose="02070309020205020404" pitchFamily="49" charset="0"/>
                <a:cs typeface="Courier New" panose="02070309020205020404" pitchFamily="49" charset="0"/>
              </a:rPr>
              <a:t>rsi</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rsi</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   0x400584 &lt;+7&gt;:  mov   $0x400670,%edi</a:t>
            </a:r>
          </a:p>
          <a:p>
            <a:pPr marL="0" indent="0">
              <a:buNone/>
            </a:pPr>
            <a:r>
              <a:rPr lang="en-US" sz="1200" dirty="0">
                <a:latin typeface="Courier New" panose="02070309020205020404" pitchFamily="49" charset="0"/>
                <a:cs typeface="Courier New" panose="02070309020205020404" pitchFamily="49" charset="0"/>
              </a:rPr>
              <a:t>   0x400589 &lt;+12&gt;: mov   $0x0,%eax</a:t>
            </a:r>
          </a:p>
          <a:p>
            <a:pPr marL="0" indent="0">
              <a:buNone/>
            </a:pPr>
            <a:r>
              <a:rPr lang="en-US" sz="1200" dirty="0">
                <a:latin typeface="Courier New" panose="02070309020205020404" pitchFamily="49" charset="0"/>
                <a:cs typeface="Courier New" panose="02070309020205020404" pitchFamily="49" charset="0"/>
              </a:rPr>
              <a:t>   0x40058e &lt;+17&gt;: call  0x400460</a:t>
            </a:r>
            <a:endParaRPr lang="en-US" dirty="0"/>
          </a:p>
        </p:txBody>
      </p:sp>
    </p:spTree>
    <p:extLst>
      <p:ext uri="{BB962C8B-B14F-4D97-AF65-F5344CB8AC3E}">
        <p14:creationId xmlns:p14="http://schemas.microsoft.com/office/powerpoint/2010/main" val="12326140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ln/>
        </p:spPr>
        <p:txBody>
          <a:bodyPr/>
          <a:lstStyle/>
          <a:p>
            <a:pPr marL="119063" indent="-119063"/>
            <a:r>
              <a:rPr lang="en-US" dirty="0"/>
              <a:t>Today</a:t>
            </a:r>
          </a:p>
        </p:txBody>
      </p:sp>
      <p:sp>
        <p:nvSpPr>
          <p:cNvPr id="14340" name="Rectangle 4"/>
          <p:cNvSpPr>
            <a:spLocks noGrp="1" noChangeArrowheads="1"/>
          </p:cNvSpPr>
          <p:nvPr>
            <p:ph type="body" idx="1"/>
          </p:nvPr>
        </p:nvSpPr>
        <p:spPr>
          <a:ln/>
        </p:spPr>
        <p:txBody>
          <a:bodyPr/>
          <a:lstStyle/>
          <a:p>
            <a:r>
              <a:rPr lang="en-US" b="0" dirty="0"/>
              <a:t>Control: Condition codes			</a:t>
            </a:r>
            <a:r>
              <a:rPr lang="en-US" dirty="0">
                <a:solidFill>
                  <a:srgbClr val="7F7F7F"/>
                </a:solidFill>
              </a:rPr>
              <a:t>CSAPP 3.6.1 - 3.6.2</a:t>
            </a:r>
            <a:endParaRPr lang="en-US" b="0" dirty="0"/>
          </a:p>
          <a:p>
            <a:r>
              <a:rPr lang="en-US" dirty="0"/>
              <a:t>Conditional branches</a:t>
            </a:r>
            <a:r>
              <a:rPr lang="en-US" b="0" dirty="0"/>
              <a:t>			</a:t>
            </a:r>
            <a:r>
              <a:rPr lang="en-US" dirty="0">
                <a:solidFill>
                  <a:srgbClr val="7F7F7F"/>
                </a:solidFill>
              </a:rPr>
              <a:t>CSAPP 3.6.3 - 3.6.6</a:t>
            </a:r>
            <a:endParaRPr lang="en-US" dirty="0"/>
          </a:p>
          <a:p>
            <a:r>
              <a:rPr lang="en-US" dirty="0"/>
              <a:t>Loops</a:t>
            </a:r>
            <a:r>
              <a:rPr lang="en-US" b="0" dirty="0"/>
              <a:t>					</a:t>
            </a:r>
            <a:r>
              <a:rPr lang="en-US" dirty="0">
                <a:solidFill>
                  <a:srgbClr val="7F7F7F"/>
                </a:solidFill>
              </a:rPr>
              <a:t>CSAPP 3.6.7</a:t>
            </a:r>
            <a:endParaRPr lang="en-US" dirty="0"/>
          </a:p>
          <a:p>
            <a:r>
              <a:rPr lang="en-US" dirty="0"/>
              <a:t>Switch Statements</a:t>
            </a:r>
            <a:r>
              <a:rPr lang="en-US" b="0" dirty="0"/>
              <a:t>				</a:t>
            </a:r>
            <a:r>
              <a:rPr lang="en-US" dirty="0">
                <a:solidFill>
                  <a:srgbClr val="7F7F7F"/>
                </a:solidFill>
              </a:rPr>
              <a:t>CSAPP 3.6.8</a:t>
            </a:r>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B33B-2144-41E8-B1DA-B346FB37FAA2}"/>
              </a:ext>
            </a:extLst>
          </p:cNvPr>
          <p:cNvSpPr>
            <a:spLocks noGrp="1"/>
          </p:cNvSpPr>
          <p:nvPr>
            <p:ph type="title"/>
          </p:nvPr>
        </p:nvSpPr>
        <p:spPr>
          <a:xfrm>
            <a:off x="381000" y="254000"/>
            <a:ext cx="8382000" cy="1143000"/>
          </a:xfrm>
        </p:spPr>
        <p:txBody>
          <a:bodyPr wrap="square" anchor="ctr">
            <a:normAutofit/>
          </a:bodyPr>
          <a:lstStyle/>
          <a:p>
            <a:r>
              <a:rPr lang="en-US" dirty="0"/>
              <a:t>Control flow </a:t>
            </a:r>
          </a:p>
        </p:txBody>
      </p:sp>
      <p:sp>
        <p:nvSpPr>
          <p:cNvPr id="8" name="Content Placeholder 2">
            <a:extLst>
              <a:ext uri="{FF2B5EF4-FFF2-40B4-BE49-F238E27FC236}">
                <a16:creationId xmlns:a16="http://schemas.microsoft.com/office/drawing/2014/main" id="{EDF3D8E4-EB94-4E31-92FA-92DF91C452D9}"/>
              </a:ext>
            </a:extLst>
          </p:cNvPr>
          <p:cNvSpPr>
            <a:spLocks noGrp="1"/>
          </p:cNvSpPr>
          <p:nvPr>
            <p:ph sz="half" idx="1"/>
          </p:nvPr>
        </p:nvSpPr>
        <p:spPr>
          <a:xfrm>
            <a:off x="381000" y="1397000"/>
            <a:ext cx="4114800" cy="5435600"/>
          </a:xfrm>
        </p:spPr>
        <p:txBody>
          <a:bodyPr/>
          <a:lstStyle/>
          <a:p>
            <a:pPr marL="0" indent="0">
              <a:buNone/>
            </a:pPr>
            <a:r>
              <a:rPr lang="en-US" sz="2000" dirty="0">
                <a:latin typeface="Courier New" panose="02070309020205020404" pitchFamily="49" charset="0"/>
                <a:cs typeface="Courier New" panose="02070309020205020404" pitchFamily="49" charset="0"/>
              </a:rPr>
              <a:t>extern void op1(void);</a:t>
            </a:r>
          </a:p>
          <a:p>
            <a:pPr marL="0" indent="0">
              <a:buNone/>
            </a:pPr>
            <a:r>
              <a:rPr lang="en-US" sz="2000" dirty="0">
                <a:latin typeface="Courier New" panose="02070309020205020404" pitchFamily="49" charset="0"/>
                <a:cs typeface="Courier New" panose="02070309020205020404" pitchFamily="49" charset="0"/>
              </a:rPr>
              <a:t>extern void op2(void);</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void decision(int x) {</a:t>
            </a:r>
          </a:p>
          <a:p>
            <a:pPr marL="0" indent="0">
              <a:buNone/>
            </a:pPr>
            <a:r>
              <a:rPr lang="en-US" sz="2000" dirty="0">
                <a:latin typeface="Courier New" panose="02070309020205020404" pitchFamily="49" charset="0"/>
                <a:cs typeface="Courier New" panose="02070309020205020404" pitchFamily="49" charset="0"/>
              </a:rPr>
              <a:t>    if (x) {</a:t>
            </a:r>
          </a:p>
          <a:p>
            <a:pPr marL="0" indent="0">
              <a:buNone/>
            </a:pPr>
            <a:r>
              <a:rPr lang="en-US" sz="2000" dirty="0">
                <a:latin typeface="Courier New" panose="02070309020205020404" pitchFamily="49" charset="0"/>
                <a:cs typeface="Courier New" panose="02070309020205020404" pitchFamily="49" charset="0"/>
              </a:rPr>
              <a:t>        op1();</a:t>
            </a:r>
          </a:p>
          <a:p>
            <a:pPr marL="0" indent="0">
              <a:buNone/>
            </a:pPr>
            <a:r>
              <a:rPr lang="en-US" sz="2000" dirty="0">
                <a:latin typeface="Courier New" panose="02070309020205020404" pitchFamily="49" charset="0"/>
                <a:cs typeface="Courier New" panose="02070309020205020404" pitchFamily="49" charset="0"/>
              </a:rPr>
              <a:t>    } else {</a:t>
            </a:r>
          </a:p>
          <a:p>
            <a:pPr marL="0" indent="0">
              <a:buNone/>
            </a:pPr>
            <a:r>
              <a:rPr lang="en-US" sz="2000" dirty="0">
                <a:latin typeface="Courier New" panose="02070309020205020404" pitchFamily="49" charset="0"/>
                <a:cs typeface="Courier New" panose="02070309020205020404" pitchFamily="49" charset="0"/>
              </a:rPr>
              <a:t>        op2();</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a:t>
            </a:r>
          </a:p>
        </p:txBody>
      </p:sp>
      <p:sp>
        <p:nvSpPr>
          <p:cNvPr id="4" name="Flowchart: Process 3">
            <a:extLst>
              <a:ext uri="{FF2B5EF4-FFF2-40B4-BE49-F238E27FC236}">
                <a16:creationId xmlns:a16="http://schemas.microsoft.com/office/drawing/2014/main" id="{45E60F4F-CCC8-4F60-82FE-E1464594616C}"/>
              </a:ext>
            </a:extLst>
          </p:cNvPr>
          <p:cNvSpPr/>
          <p:nvPr/>
        </p:nvSpPr>
        <p:spPr bwMode="auto">
          <a:xfrm>
            <a:off x="6512016" y="1836238"/>
            <a:ext cx="1158240"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decision</a:t>
            </a:r>
          </a:p>
        </p:txBody>
      </p:sp>
      <p:sp>
        <p:nvSpPr>
          <p:cNvPr id="5" name="Flowchart: Decision 4">
            <a:extLst>
              <a:ext uri="{FF2B5EF4-FFF2-40B4-BE49-F238E27FC236}">
                <a16:creationId xmlns:a16="http://schemas.microsoft.com/office/drawing/2014/main" id="{7F5D1895-38BB-488E-ADAC-61C12BDC99CD}"/>
              </a:ext>
            </a:extLst>
          </p:cNvPr>
          <p:cNvSpPr/>
          <p:nvPr/>
        </p:nvSpPr>
        <p:spPr bwMode="auto">
          <a:xfrm>
            <a:off x="6326776" y="2684598"/>
            <a:ext cx="1541417" cy="729343"/>
          </a:xfrm>
          <a:prstGeom prst="flowChartDecision">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x </a:t>
            </a:r>
            <a:r>
              <a:rPr kumimoji="0" lang="en-US" sz="1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rPr>
              <a:t>!= 0</a:t>
            </a:r>
            <a:endPar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Flowchart: Process 5">
            <a:extLst>
              <a:ext uri="{FF2B5EF4-FFF2-40B4-BE49-F238E27FC236}">
                <a16:creationId xmlns:a16="http://schemas.microsoft.com/office/drawing/2014/main" id="{C1017366-BF52-4B7A-ACC4-D7F84D29D86F}"/>
              </a:ext>
            </a:extLst>
          </p:cNvPr>
          <p:cNvSpPr/>
          <p:nvPr/>
        </p:nvSpPr>
        <p:spPr bwMode="auto">
          <a:xfrm>
            <a:off x="5704115" y="3745774"/>
            <a:ext cx="1001485"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op2</a:t>
            </a:r>
          </a:p>
        </p:txBody>
      </p:sp>
      <p:sp>
        <p:nvSpPr>
          <p:cNvPr id="9" name="Flowchart: Process 8">
            <a:extLst>
              <a:ext uri="{FF2B5EF4-FFF2-40B4-BE49-F238E27FC236}">
                <a16:creationId xmlns:a16="http://schemas.microsoft.com/office/drawing/2014/main" id="{9FB2ACCF-3840-459C-BEED-2D939120C736}"/>
              </a:ext>
            </a:extLst>
          </p:cNvPr>
          <p:cNvSpPr/>
          <p:nvPr/>
        </p:nvSpPr>
        <p:spPr bwMode="auto">
          <a:xfrm>
            <a:off x="7489371" y="3745774"/>
            <a:ext cx="1001485"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op1</a:t>
            </a:r>
          </a:p>
        </p:txBody>
      </p:sp>
      <p:sp>
        <p:nvSpPr>
          <p:cNvPr id="11" name="Flowchart: Process 10">
            <a:extLst>
              <a:ext uri="{FF2B5EF4-FFF2-40B4-BE49-F238E27FC236}">
                <a16:creationId xmlns:a16="http://schemas.microsoft.com/office/drawing/2014/main" id="{7CE3F1C7-91CB-4BC7-8219-ACEACABE0AFE}"/>
              </a:ext>
            </a:extLst>
          </p:cNvPr>
          <p:cNvSpPr/>
          <p:nvPr/>
        </p:nvSpPr>
        <p:spPr bwMode="auto">
          <a:xfrm>
            <a:off x="6518365" y="4933950"/>
            <a:ext cx="1158240"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return</a:t>
            </a:r>
          </a:p>
        </p:txBody>
      </p:sp>
      <p:cxnSp>
        <p:nvCxnSpPr>
          <p:cNvPr id="12" name="Connector: Elbow 11">
            <a:extLst>
              <a:ext uri="{FF2B5EF4-FFF2-40B4-BE49-F238E27FC236}">
                <a16:creationId xmlns:a16="http://schemas.microsoft.com/office/drawing/2014/main" id="{1232EC9B-64C5-4CC5-8B5E-77D88E0DE15B}"/>
              </a:ext>
            </a:extLst>
          </p:cNvPr>
          <p:cNvCxnSpPr>
            <a:stCxn id="5" idx="3"/>
            <a:endCxn id="9" idx="0"/>
          </p:cNvCxnSpPr>
          <p:nvPr/>
        </p:nvCxnSpPr>
        <p:spPr bwMode="auto">
          <a:xfrm>
            <a:off x="7868193" y="3049270"/>
            <a:ext cx="121921" cy="696504"/>
          </a:xfrm>
          <a:prstGeom prst="bentConnector2">
            <a:avLst/>
          </a:prstGeom>
          <a:solidFill>
            <a:schemeClr val="accent1"/>
          </a:solidFill>
          <a:ln w="25400" cap="flat" cmpd="sng" algn="ctr">
            <a:solidFill>
              <a:srgbClr val="000000"/>
            </a:solidFill>
            <a:prstDash val="solid"/>
            <a:round/>
            <a:headEnd type="none" w="med" len="med"/>
            <a:tailEnd type="triangle"/>
          </a:ln>
          <a:effectLst/>
        </p:spPr>
      </p:cxnSp>
      <p:cxnSp>
        <p:nvCxnSpPr>
          <p:cNvPr id="14" name="Connector: Elbow 13">
            <a:extLst>
              <a:ext uri="{FF2B5EF4-FFF2-40B4-BE49-F238E27FC236}">
                <a16:creationId xmlns:a16="http://schemas.microsoft.com/office/drawing/2014/main" id="{F6EAC9AE-44EA-4908-891D-D22BC6D87DD2}"/>
              </a:ext>
            </a:extLst>
          </p:cNvPr>
          <p:cNvCxnSpPr>
            <a:stCxn id="4" idx="2"/>
            <a:endCxn id="5" idx="0"/>
          </p:cNvCxnSpPr>
          <p:nvPr/>
        </p:nvCxnSpPr>
        <p:spPr bwMode="auto">
          <a:xfrm>
            <a:off x="7091136" y="2210707"/>
            <a:ext cx="6349" cy="473891"/>
          </a:xfrm>
          <a:prstGeom prst="straightConnector1">
            <a:avLst/>
          </a:prstGeom>
          <a:solidFill>
            <a:schemeClr val="accent1"/>
          </a:solidFill>
          <a:ln w="25400" cap="flat" cmpd="sng" algn="ctr">
            <a:solidFill>
              <a:srgbClr val="000000"/>
            </a:solidFill>
            <a:prstDash val="solid"/>
            <a:round/>
            <a:headEnd type="none" w="med" len="med"/>
            <a:tailEnd type="triangle"/>
          </a:ln>
          <a:effectLst/>
        </p:spPr>
      </p:cxnSp>
      <p:cxnSp>
        <p:nvCxnSpPr>
          <p:cNvPr id="16" name="Connector: Elbow 15">
            <a:extLst>
              <a:ext uri="{FF2B5EF4-FFF2-40B4-BE49-F238E27FC236}">
                <a16:creationId xmlns:a16="http://schemas.microsoft.com/office/drawing/2014/main" id="{A840179B-7EEE-4F4F-9E34-99D9DCCDFD84}"/>
              </a:ext>
            </a:extLst>
          </p:cNvPr>
          <p:cNvCxnSpPr>
            <a:stCxn id="5" idx="1"/>
            <a:endCxn id="6" idx="0"/>
          </p:cNvCxnSpPr>
          <p:nvPr/>
        </p:nvCxnSpPr>
        <p:spPr bwMode="auto">
          <a:xfrm rot="10800000" flipV="1">
            <a:off x="6204858" y="3049270"/>
            <a:ext cx="121918" cy="696504"/>
          </a:xfrm>
          <a:prstGeom prst="bentConnector2">
            <a:avLst/>
          </a:prstGeom>
          <a:solidFill>
            <a:schemeClr val="accent1"/>
          </a:solidFill>
          <a:ln w="25400" cap="flat" cmpd="sng" algn="ctr">
            <a:solidFill>
              <a:srgbClr val="000000"/>
            </a:solidFill>
            <a:prstDash val="solid"/>
            <a:round/>
            <a:headEnd type="none" w="med" len="med"/>
            <a:tailEnd type="triangle"/>
          </a:ln>
          <a:effectLst/>
        </p:spPr>
      </p:cxnSp>
      <p:cxnSp>
        <p:nvCxnSpPr>
          <p:cNvPr id="18" name="Connector: Elbow 17">
            <a:extLst>
              <a:ext uri="{FF2B5EF4-FFF2-40B4-BE49-F238E27FC236}">
                <a16:creationId xmlns:a16="http://schemas.microsoft.com/office/drawing/2014/main" id="{9CC2C70F-24A3-4498-90CC-AF9EEF0C2DDE}"/>
              </a:ext>
            </a:extLst>
          </p:cNvPr>
          <p:cNvCxnSpPr>
            <a:stCxn id="6" idx="2"/>
            <a:endCxn id="11" idx="0"/>
          </p:cNvCxnSpPr>
          <p:nvPr/>
        </p:nvCxnSpPr>
        <p:spPr bwMode="auto">
          <a:xfrm rot="16200000" flipH="1">
            <a:off x="6244318" y="4080782"/>
            <a:ext cx="813707" cy="892627"/>
          </a:xfrm>
          <a:prstGeom prst="bentConnector3">
            <a:avLst/>
          </a:prstGeom>
          <a:solidFill>
            <a:schemeClr val="accent1"/>
          </a:solidFill>
          <a:ln w="25400" cap="flat" cmpd="sng" algn="ctr">
            <a:solidFill>
              <a:srgbClr val="000000"/>
            </a:solidFill>
            <a:prstDash val="solid"/>
            <a:round/>
            <a:headEnd type="none" w="med" len="med"/>
            <a:tailEnd type="triangle"/>
          </a:ln>
          <a:effectLst/>
        </p:spPr>
      </p:cxnSp>
      <p:cxnSp>
        <p:nvCxnSpPr>
          <p:cNvPr id="20" name="Connector: Elbow 19">
            <a:extLst>
              <a:ext uri="{FF2B5EF4-FFF2-40B4-BE49-F238E27FC236}">
                <a16:creationId xmlns:a16="http://schemas.microsoft.com/office/drawing/2014/main" id="{27ED0DA7-1383-430E-AA19-63F42C889790}"/>
              </a:ext>
            </a:extLst>
          </p:cNvPr>
          <p:cNvCxnSpPr>
            <a:stCxn id="9" idx="2"/>
            <a:endCxn id="11" idx="0"/>
          </p:cNvCxnSpPr>
          <p:nvPr/>
        </p:nvCxnSpPr>
        <p:spPr bwMode="auto">
          <a:xfrm rot="5400000">
            <a:off x="7136947" y="4080782"/>
            <a:ext cx="813707" cy="892629"/>
          </a:xfrm>
          <a:prstGeom prst="bentConnector3">
            <a:avLst/>
          </a:prstGeom>
          <a:solidFill>
            <a:schemeClr val="accent1"/>
          </a:solidFill>
          <a:ln w="25400" cap="flat" cmpd="sng" algn="ctr">
            <a:solidFill>
              <a:srgbClr val="000000"/>
            </a:solidFill>
            <a:prstDash val="solid"/>
            <a:round/>
            <a:headEnd type="none" w="med" len="med"/>
            <a:tailEnd type="triangle"/>
          </a:ln>
          <a:effectLst/>
        </p:spPr>
      </p:cxnSp>
      <p:sp>
        <p:nvSpPr>
          <p:cNvPr id="3" name="TextBox 2">
            <a:extLst>
              <a:ext uri="{FF2B5EF4-FFF2-40B4-BE49-F238E27FC236}">
                <a16:creationId xmlns:a16="http://schemas.microsoft.com/office/drawing/2014/main" id="{ECBC0A18-0B4E-F471-81C0-1B9D03A580A6}"/>
              </a:ext>
            </a:extLst>
          </p:cNvPr>
          <p:cNvSpPr txBox="1"/>
          <p:nvPr/>
        </p:nvSpPr>
        <p:spPr>
          <a:xfrm>
            <a:off x="7762898" y="2729465"/>
            <a:ext cx="545871" cy="307777"/>
          </a:xfrm>
          <a:prstGeom prst="rect">
            <a:avLst/>
          </a:prstGeom>
          <a:noFill/>
        </p:spPr>
        <p:txBody>
          <a:bodyPr wrap="square" rtlCol="0">
            <a:spAutoFit/>
          </a:bodyPr>
          <a:lstStyle/>
          <a:p>
            <a:r>
              <a:rPr lang="en-US" dirty="0"/>
              <a:t>Yes</a:t>
            </a:r>
          </a:p>
        </p:txBody>
      </p:sp>
      <p:sp>
        <p:nvSpPr>
          <p:cNvPr id="7" name="TextBox 6">
            <a:extLst>
              <a:ext uri="{FF2B5EF4-FFF2-40B4-BE49-F238E27FC236}">
                <a16:creationId xmlns:a16="http://schemas.microsoft.com/office/drawing/2014/main" id="{37BC9C7C-7D2B-53E7-66F3-D57F42F345DE}"/>
              </a:ext>
            </a:extLst>
          </p:cNvPr>
          <p:cNvSpPr txBox="1"/>
          <p:nvPr/>
        </p:nvSpPr>
        <p:spPr>
          <a:xfrm>
            <a:off x="5966145" y="2729465"/>
            <a:ext cx="545871" cy="307777"/>
          </a:xfrm>
          <a:prstGeom prst="rect">
            <a:avLst/>
          </a:prstGeom>
          <a:noFill/>
        </p:spPr>
        <p:txBody>
          <a:bodyPr wrap="square" rtlCol="0">
            <a:spAutoFit/>
          </a:bodyPr>
          <a:lstStyle/>
          <a:p>
            <a:r>
              <a:rPr lang="en-US" dirty="0"/>
              <a:t>No</a:t>
            </a:r>
          </a:p>
        </p:txBody>
      </p:sp>
    </p:spTree>
    <p:extLst>
      <p:ext uri="{BB962C8B-B14F-4D97-AF65-F5344CB8AC3E}">
        <p14:creationId xmlns:p14="http://schemas.microsoft.com/office/powerpoint/2010/main" val="1501040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5B00-1793-41CA-925B-166F2E2059AE}"/>
              </a:ext>
            </a:extLst>
          </p:cNvPr>
          <p:cNvSpPr>
            <a:spLocks noGrp="1"/>
          </p:cNvSpPr>
          <p:nvPr>
            <p:ph type="title"/>
          </p:nvPr>
        </p:nvSpPr>
        <p:spPr/>
        <p:txBody>
          <a:bodyPr/>
          <a:lstStyle/>
          <a:p>
            <a:r>
              <a:rPr lang="en-US" dirty="0"/>
              <a:t>Control flow in assembly language</a:t>
            </a:r>
          </a:p>
        </p:txBody>
      </p:sp>
      <p:sp>
        <p:nvSpPr>
          <p:cNvPr id="3" name="Content Placeholder 2">
            <a:extLst>
              <a:ext uri="{FF2B5EF4-FFF2-40B4-BE49-F238E27FC236}">
                <a16:creationId xmlns:a16="http://schemas.microsoft.com/office/drawing/2014/main" id="{FF7F19D4-782C-49F3-BF69-DD77AE2CD555}"/>
              </a:ext>
            </a:extLst>
          </p:cNvPr>
          <p:cNvSpPr>
            <a:spLocks noGrp="1"/>
          </p:cNvSpPr>
          <p:nvPr>
            <p:ph sz="half" idx="1"/>
          </p:nvPr>
        </p:nvSpPr>
        <p:spPr/>
        <p:txBody>
          <a:bodyPr/>
          <a:lstStyle/>
          <a:p>
            <a:pPr marL="0" indent="0">
              <a:buNone/>
            </a:pPr>
            <a:r>
              <a:rPr lang="en-US" sz="2000" dirty="0">
                <a:latin typeface="Courier New" panose="02070309020205020404" pitchFamily="49" charset="0"/>
                <a:cs typeface="Courier New" panose="02070309020205020404" pitchFamily="49" charset="0"/>
              </a:rPr>
              <a:t>extern void op1(void);</a:t>
            </a:r>
          </a:p>
          <a:p>
            <a:pPr marL="0" indent="0">
              <a:buNone/>
            </a:pPr>
            <a:r>
              <a:rPr lang="en-US" sz="2000" dirty="0">
                <a:latin typeface="Courier New" panose="02070309020205020404" pitchFamily="49" charset="0"/>
                <a:cs typeface="Courier New" panose="02070309020205020404" pitchFamily="49" charset="0"/>
              </a:rPr>
              <a:t>extern void op2(void);</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void decision(int x) {</a:t>
            </a:r>
          </a:p>
          <a:p>
            <a:pPr marL="0" indent="0">
              <a:buNone/>
            </a:pPr>
            <a:r>
              <a:rPr lang="en-US" sz="2000" dirty="0">
                <a:latin typeface="Courier New" panose="02070309020205020404" pitchFamily="49" charset="0"/>
                <a:cs typeface="Courier New" panose="02070309020205020404" pitchFamily="49" charset="0"/>
              </a:rPr>
              <a:t>    if (x) {</a:t>
            </a:r>
          </a:p>
          <a:p>
            <a:pPr marL="0" indent="0">
              <a:buNone/>
            </a:pPr>
            <a:r>
              <a:rPr lang="en-US" sz="2000" dirty="0">
                <a:latin typeface="Courier New" panose="02070309020205020404" pitchFamily="49" charset="0"/>
                <a:cs typeface="Courier New" panose="02070309020205020404" pitchFamily="49" charset="0"/>
              </a:rPr>
              <a:t>        op1();</a:t>
            </a:r>
          </a:p>
          <a:p>
            <a:pPr marL="0" indent="0">
              <a:buNone/>
            </a:pPr>
            <a:r>
              <a:rPr lang="en-US" sz="2000" dirty="0">
                <a:latin typeface="Courier New" panose="02070309020205020404" pitchFamily="49" charset="0"/>
                <a:cs typeface="Courier New" panose="02070309020205020404" pitchFamily="49" charset="0"/>
              </a:rPr>
              <a:t>    } else {</a:t>
            </a:r>
          </a:p>
          <a:p>
            <a:pPr marL="0" indent="0">
              <a:buNone/>
            </a:pPr>
            <a:r>
              <a:rPr lang="en-US" sz="2000" dirty="0">
                <a:latin typeface="Courier New" panose="02070309020205020404" pitchFamily="49" charset="0"/>
                <a:cs typeface="Courier New" panose="02070309020205020404" pitchFamily="49" charset="0"/>
              </a:rPr>
              <a:t>        op2();</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a:t>
            </a:r>
            <a:endParaRPr lang="en-US" sz="2000" dirty="0"/>
          </a:p>
        </p:txBody>
      </p:sp>
      <p:sp>
        <p:nvSpPr>
          <p:cNvPr id="4" name="Content Placeholder 3">
            <a:extLst>
              <a:ext uri="{FF2B5EF4-FFF2-40B4-BE49-F238E27FC236}">
                <a16:creationId xmlns:a16="http://schemas.microsoft.com/office/drawing/2014/main" id="{CD7B0E01-F609-426D-89ED-041FBF20DE3F}"/>
              </a:ext>
            </a:extLst>
          </p:cNvPr>
          <p:cNvSpPr>
            <a:spLocks noGrp="1"/>
          </p:cNvSpPr>
          <p:nvPr>
            <p:ph sz="half" idx="2"/>
          </p:nvPr>
        </p:nvSpPr>
        <p:spPr/>
        <p:txBody>
          <a:bodyPr/>
          <a:lstStyle/>
          <a:p>
            <a:pPr marL="0" indent="0">
              <a:buNone/>
            </a:pPr>
            <a:r>
              <a:rPr lang="en-US" sz="1600" dirty="0">
                <a:latin typeface="Courier New" panose="02070309020205020404" pitchFamily="49" charset="0"/>
                <a:cs typeface="Courier New" panose="02070309020205020404" pitchFamily="49" charset="0"/>
              </a:rPr>
              <a:t>decision:</a:t>
            </a: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subq</a:t>
            </a:r>
            <a:r>
              <a:rPr lang="en-US" sz="1600" dirty="0">
                <a:latin typeface="Courier New" panose="02070309020205020404" pitchFamily="49" charset="0"/>
                <a:cs typeface="Courier New" panose="02070309020205020404" pitchFamily="49" charset="0"/>
              </a:rPr>
              <a:t>    $8, %</a:t>
            </a:r>
            <a:r>
              <a:rPr lang="en-US" sz="1600" dirty="0" err="1">
                <a:latin typeface="Courier New" panose="02070309020205020404" pitchFamily="49" charset="0"/>
                <a:cs typeface="Courier New" panose="02070309020205020404" pitchFamily="49" charset="0"/>
              </a:rPr>
              <a:t>rsp</a:t>
            </a:r>
            <a:endParaRPr lang="en-US"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testl</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edi</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edi</a:t>
            </a:r>
            <a:endParaRPr lang="en-US"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r>
              <a:rPr lang="en-US" sz="1600" dirty="0">
                <a:solidFill>
                  <a:srgbClr val="CC0000"/>
                </a:solidFill>
                <a:latin typeface="Courier New" panose="02070309020205020404" pitchFamily="49" charset="0"/>
                <a:cs typeface="Courier New" panose="02070309020205020404" pitchFamily="49" charset="0"/>
              </a:rPr>
              <a:t>je      .L2</a:t>
            </a:r>
          </a:p>
          <a:p>
            <a:pPr marL="0" indent="0">
              <a:buNone/>
            </a:pPr>
            <a:r>
              <a:rPr lang="en-US" sz="1600" dirty="0">
                <a:latin typeface="Courier New" panose="02070309020205020404" pitchFamily="49" charset="0"/>
                <a:cs typeface="Courier New" panose="02070309020205020404" pitchFamily="49" charset="0"/>
              </a:rPr>
              <a:t>	</a:t>
            </a:r>
            <a:r>
              <a:rPr lang="en-US" sz="1600" dirty="0">
                <a:solidFill>
                  <a:srgbClr val="7030A0"/>
                </a:solidFill>
                <a:latin typeface="Courier New" panose="02070309020205020404" pitchFamily="49" charset="0"/>
                <a:cs typeface="Courier New" panose="02070309020205020404" pitchFamily="49" charset="0"/>
              </a:rPr>
              <a:t>call</a:t>
            </a:r>
            <a:r>
              <a:rPr lang="en-US" sz="1600" dirty="0">
                <a:latin typeface="Courier New" panose="02070309020205020404" pitchFamily="49" charset="0"/>
                <a:cs typeface="Courier New" panose="02070309020205020404" pitchFamily="49" charset="0"/>
              </a:rPr>
              <a:t>    op1</a:t>
            </a:r>
          </a:p>
          <a:p>
            <a:pPr marL="0" indent="0">
              <a:buNone/>
            </a:pPr>
            <a:r>
              <a:rPr lang="en-US" sz="1600" dirty="0">
                <a:latin typeface="Courier New" panose="02070309020205020404" pitchFamily="49" charset="0"/>
                <a:cs typeface="Courier New" panose="02070309020205020404" pitchFamily="49" charset="0"/>
              </a:rPr>
              <a:t>	</a:t>
            </a:r>
            <a:r>
              <a:rPr lang="en-US" sz="1600" dirty="0" err="1">
                <a:solidFill>
                  <a:srgbClr val="0070C0"/>
                </a:solidFill>
                <a:latin typeface="Courier New" panose="02070309020205020404" pitchFamily="49" charset="0"/>
                <a:cs typeface="Courier New" panose="02070309020205020404" pitchFamily="49" charset="0"/>
              </a:rPr>
              <a:t>jmp</a:t>
            </a:r>
            <a:r>
              <a:rPr lang="en-US" sz="1600" dirty="0">
                <a:solidFill>
                  <a:srgbClr val="0070C0"/>
                </a:solidFill>
                <a:latin typeface="Courier New" panose="02070309020205020404" pitchFamily="49" charset="0"/>
                <a:cs typeface="Courier New" panose="02070309020205020404" pitchFamily="49" charset="0"/>
              </a:rPr>
              <a:t>     .L1</a:t>
            </a:r>
          </a:p>
          <a:p>
            <a:pPr marL="0" indent="0">
              <a:buNone/>
            </a:pPr>
            <a:r>
              <a:rPr lang="en-US" sz="1600" dirty="0">
                <a:solidFill>
                  <a:srgbClr val="CC0000"/>
                </a:solidFill>
                <a:latin typeface="Courier New" panose="02070309020205020404" pitchFamily="49" charset="0"/>
                <a:cs typeface="Courier New" panose="02070309020205020404" pitchFamily="49" charset="0"/>
              </a:rPr>
              <a:t>.L2:</a:t>
            </a:r>
          </a:p>
          <a:p>
            <a:pPr marL="0" indent="0">
              <a:buNone/>
            </a:pPr>
            <a:r>
              <a:rPr lang="en-US" sz="1600" dirty="0">
                <a:latin typeface="Courier New" panose="02070309020205020404" pitchFamily="49" charset="0"/>
                <a:cs typeface="Courier New" panose="02070309020205020404" pitchFamily="49" charset="0"/>
              </a:rPr>
              <a:t>	</a:t>
            </a:r>
            <a:r>
              <a:rPr lang="en-US" sz="1600" dirty="0">
                <a:solidFill>
                  <a:srgbClr val="7030A0"/>
                </a:solidFill>
                <a:latin typeface="Courier New" panose="02070309020205020404" pitchFamily="49" charset="0"/>
                <a:cs typeface="Courier New" panose="02070309020205020404" pitchFamily="49" charset="0"/>
              </a:rPr>
              <a:t>call</a:t>
            </a:r>
            <a:r>
              <a:rPr lang="en-US" sz="1600" dirty="0">
                <a:latin typeface="Courier New" panose="02070309020205020404" pitchFamily="49" charset="0"/>
                <a:cs typeface="Courier New" panose="02070309020205020404" pitchFamily="49" charset="0"/>
              </a:rPr>
              <a:t>    op2</a:t>
            </a:r>
          </a:p>
          <a:p>
            <a:pPr marL="0" indent="0">
              <a:buNone/>
            </a:pPr>
            <a:r>
              <a:rPr lang="en-US" sz="1600" dirty="0">
                <a:solidFill>
                  <a:srgbClr val="0070C0"/>
                </a:solidFill>
                <a:latin typeface="Courier New" panose="02070309020205020404" pitchFamily="49" charset="0"/>
                <a:cs typeface="Courier New" panose="02070309020205020404" pitchFamily="49" charset="0"/>
              </a:rPr>
              <a:t>.L1:</a:t>
            </a: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addq</a:t>
            </a:r>
            <a:r>
              <a:rPr lang="en-US" sz="1600" dirty="0">
                <a:latin typeface="Courier New" panose="02070309020205020404" pitchFamily="49" charset="0"/>
                <a:cs typeface="Courier New" panose="02070309020205020404" pitchFamily="49" charset="0"/>
              </a:rPr>
              <a:t>    $8, %</a:t>
            </a:r>
            <a:r>
              <a:rPr lang="en-US" sz="1600" dirty="0" err="1">
                <a:latin typeface="Courier New" panose="02070309020205020404" pitchFamily="49" charset="0"/>
                <a:cs typeface="Courier New" panose="02070309020205020404" pitchFamily="49" charset="0"/>
              </a:rPr>
              <a:t>rsp</a:t>
            </a:r>
            <a:endParaRPr lang="en-US"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r>
              <a:rPr lang="en-US" sz="1600" dirty="0">
                <a:solidFill>
                  <a:srgbClr val="7030A0"/>
                </a:solidFill>
                <a:latin typeface="Courier New" panose="02070309020205020404" pitchFamily="49" charset="0"/>
                <a:cs typeface="Courier New" panose="02070309020205020404" pitchFamily="49" charset="0"/>
              </a:rPr>
              <a:t>ret</a:t>
            </a:r>
          </a:p>
        </p:txBody>
      </p:sp>
      <p:sp>
        <p:nvSpPr>
          <p:cNvPr id="5" name="Explosion: 8 Points 4">
            <a:extLst>
              <a:ext uri="{FF2B5EF4-FFF2-40B4-BE49-F238E27FC236}">
                <a16:creationId xmlns:a16="http://schemas.microsoft.com/office/drawing/2014/main" id="{B459C463-77AA-4887-88A2-9417E18425FB}"/>
              </a:ext>
            </a:extLst>
          </p:cNvPr>
          <p:cNvSpPr/>
          <p:nvPr/>
        </p:nvSpPr>
        <p:spPr bwMode="auto">
          <a:xfrm>
            <a:off x="4423954" y="4847046"/>
            <a:ext cx="4563292" cy="1985554"/>
          </a:xfrm>
          <a:prstGeom prst="irregularSeal1">
            <a:avLst/>
          </a:prstGeom>
          <a:solidFill>
            <a:srgbClr val="FFFF00"/>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chemeClr val="accent1"/>
                </a:solidFill>
              </a:rPr>
              <a:t>It’s all done with GOTO!</a:t>
            </a:r>
            <a:endParaRPr kumimoji="0" lang="en-US" sz="2400" b="0" i="0" u="none" strike="noStrike" cap="none" normalizeH="0" baseline="0" dirty="0">
              <a:ln>
                <a:noFill/>
              </a:ln>
              <a:solidFill>
                <a:schemeClr val="accent1"/>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66171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Processor State (x86-64, Partial)</a:t>
            </a:r>
            <a:endParaRPr/>
          </a:p>
        </p:txBody>
      </p:sp>
      <p:sp>
        <p:nvSpPr>
          <p:cNvPr id="288" name="Shape 288"/>
          <p:cNvSpPr txBox="1">
            <a:spLocks noGrp="1"/>
          </p:cNvSpPr>
          <p:nvPr>
            <p:ph type="body" idx="1"/>
          </p:nvPr>
        </p:nvSpPr>
        <p:spPr>
          <a:xfrm>
            <a:off x="381000" y="1397000"/>
            <a:ext cx="3340100" cy="54356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Information about currently executing program</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Temporary data</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rax</a:t>
            </a:r>
            <a:r>
              <a:rPr lang="en-US" sz="2000" b="0" i="0" u="none" strike="noStrike" cap="none" dirty="0">
                <a:solidFill>
                  <a:schemeClr val="dk1"/>
                </a:solidFill>
                <a:latin typeface="Calibri"/>
                <a:ea typeface="Calibri"/>
                <a:cs typeface="Calibri"/>
                <a:sym typeface="Calibri"/>
              </a:rPr>
              <a:t>, …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Location of runtime stack</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rsp</a:t>
            </a:r>
            <a:r>
              <a:rPr lang="en-US" sz="2000" b="0" i="0" u="none" strike="noStrike" cap="none" dirty="0">
                <a:solidFill>
                  <a:schemeClr val="dk1"/>
                </a:solidFill>
                <a:latin typeface="Calibri"/>
                <a:ea typeface="Calibri"/>
                <a:cs typeface="Calibri"/>
                <a:sym typeface="Calibri"/>
              </a:rPr>
              <a:t>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Location of current code control point</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%rip</a:t>
            </a:r>
            <a:r>
              <a:rPr lang="en-US" sz="2000" b="0" i="0" u="none" strike="noStrike" cap="none" dirty="0">
                <a:solidFill>
                  <a:schemeClr val="dk1"/>
                </a:solidFill>
                <a:latin typeface="Calibri"/>
                <a:ea typeface="Calibri"/>
                <a:cs typeface="Calibri"/>
                <a:sym typeface="Calibri"/>
              </a:rPr>
              <a:t>, …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Status of recent tests</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alibri"/>
                <a:ea typeface="Calibri"/>
                <a:cs typeface="Calibri"/>
                <a:sym typeface="Calibri"/>
              </a:rPr>
              <a:t>CF, ZF, SF, OF</a:t>
            </a:r>
            <a:r>
              <a:rPr lang="en-US" sz="2000" b="0" i="0" u="none" strike="noStrike" cap="none" dirty="0">
                <a:solidFill>
                  <a:schemeClr val="dk1"/>
                </a:solidFill>
                <a:latin typeface="Calibri"/>
                <a:ea typeface="Calibri"/>
                <a:cs typeface="Calibri"/>
                <a:sym typeface="Calibri"/>
              </a:rPr>
              <a:t> )</a:t>
            </a:r>
            <a:endParaRPr dirty="0"/>
          </a:p>
        </p:txBody>
      </p:sp>
      <p:sp>
        <p:nvSpPr>
          <p:cNvPr id="289" name="Shape 289"/>
          <p:cNvSpPr/>
          <p:nvPr/>
        </p:nvSpPr>
        <p:spPr>
          <a:xfrm>
            <a:off x="4466772" y="5410200"/>
            <a:ext cx="2057400" cy="308610"/>
          </a:xfrm>
          <a:prstGeom prst="rect">
            <a:avLst/>
          </a:prstGeom>
          <a:solidFill>
            <a:srgbClr val="D6D6F4"/>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lnSpc>
                <a:spcPct val="95000"/>
              </a:lnSpc>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%rip</a:t>
            </a:r>
            <a:endParaRPr sz="18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290" name="Shape 290"/>
          <p:cNvSpPr/>
          <p:nvPr/>
        </p:nvSpPr>
        <p:spPr>
          <a:xfrm>
            <a:off x="4466772" y="1828800"/>
            <a:ext cx="1146628" cy="384721"/>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Registers</a:t>
            </a:r>
            <a:endParaRPr sz="2000" b="1" dirty="0">
              <a:solidFill>
                <a:schemeClr val="dk1"/>
              </a:solidFill>
              <a:latin typeface="Calibri"/>
              <a:ea typeface="Calibri"/>
              <a:cs typeface="Calibri"/>
              <a:sym typeface="Calibri"/>
            </a:endParaRPr>
          </a:p>
        </p:txBody>
      </p:sp>
      <p:sp>
        <p:nvSpPr>
          <p:cNvPr id="291" name="Shape 291"/>
          <p:cNvSpPr/>
          <p:nvPr/>
        </p:nvSpPr>
        <p:spPr>
          <a:xfrm>
            <a:off x="1981200" y="5638800"/>
            <a:ext cx="1898650"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Current stack top</a:t>
            </a:r>
            <a:endParaRPr/>
          </a:p>
        </p:txBody>
      </p:sp>
      <p:sp>
        <p:nvSpPr>
          <p:cNvPr id="292" name="Shape 292"/>
          <p:cNvSpPr/>
          <p:nvPr/>
        </p:nvSpPr>
        <p:spPr>
          <a:xfrm>
            <a:off x="6676572" y="5334000"/>
            <a:ext cx="2063750"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Instruction pointer</a:t>
            </a:r>
            <a:endParaRPr/>
          </a:p>
        </p:txBody>
      </p:sp>
      <p:sp>
        <p:nvSpPr>
          <p:cNvPr id="293" name="Shape 293"/>
          <p:cNvSpPr/>
          <p:nvPr/>
        </p:nvSpPr>
        <p:spPr>
          <a:xfrm>
            <a:off x="4485822" y="6019800"/>
            <a:ext cx="533400" cy="533400"/>
          </a:xfrm>
          <a:prstGeom prst="rect">
            <a:avLst/>
          </a:prstGeom>
          <a:solidFill>
            <a:srgbClr val="C5FEB8"/>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lnSpc>
                <a:spcPct val="95000"/>
              </a:lnSpc>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CF</a:t>
            </a:r>
            <a:endParaRPr dirty="0"/>
          </a:p>
        </p:txBody>
      </p:sp>
      <p:sp>
        <p:nvSpPr>
          <p:cNvPr id="294" name="Shape 294"/>
          <p:cNvSpPr/>
          <p:nvPr/>
        </p:nvSpPr>
        <p:spPr>
          <a:xfrm>
            <a:off x="5158922" y="6019800"/>
            <a:ext cx="533400" cy="533400"/>
          </a:xfrm>
          <a:prstGeom prst="rect">
            <a:avLst/>
          </a:prstGeom>
          <a:solidFill>
            <a:srgbClr val="C5FEB8"/>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lnSpc>
                <a:spcPct val="95000"/>
              </a:lnSpc>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ZF</a:t>
            </a:r>
            <a:endParaRPr dirty="0"/>
          </a:p>
        </p:txBody>
      </p:sp>
      <p:sp>
        <p:nvSpPr>
          <p:cNvPr id="295" name="Shape 295"/>
          <p:cNvSpPr/>
          <p:nvPr/>
        </p:nvSpPr>
        <p:spPr>
          <a:xfrm>
            <a:off x="5832022" y="6019800"/>
            <a:ext cx="533400" cy="533400"/>
          </a:xfrm>
          <a:prstGeom prst="rect">
            <a:avLst/>
          </a:prstGeom>
          <a:solidFill>
            <a:srgbClr val="C5FEB8"/>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lnSpc>
                <a:spcPct val="95000"/>
              </a:lnSpc>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SF</a:t>
            </a:r>
            <a:endParaRPr dirty="0"/>
          </a:p>
        </p:txBody>
      </p:sp>
      <p:sp>
        <p:nvSpPr>
          <p:cNvPr id="296" name="Shape 296"/>
          <p:cNvSpPr/>
          <p:nvPr/>
        </p:nvSpPr>
        <p:spPr>
          <a:xfrm>
            <a:off x="6505122" y="6019800"/>
            <a:ext cx="533400" cy="533400"/>
          </a:xfrm>
          <a:prstGeom prst="rect">
            <a:avLst/>
          </a:prstGeom>
          <a:solidFill>
            <a:srgbClr val="C5FEB8"/>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lnSpc>
                <a:spcPct val="95000"/>
              </a:lnSpc>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OF</a:t>
            </a:r>
            <a:endParaRPr dirty="0"/>
          </a:p>
        </p:txBody>
      </p:sp>
      <p:sp>
        <p:nvSpPr>
          <p:cNvPr id="297" name="Shape 297"/>
          <p:cNvSpPr/>
          <p:nvPr/>
        </p:nvSpPr>
        <p:spPr>
          <a:xfrm>
            <a:off x="7189788" y="6019800"/>
            <a:ext cx="1801812" cy="4445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rgbClr val="C00000"/>
                </a:solidFill>
                <a:latin typeface="Calibri"/>
                <a:ea typeface="Calibri"/>
                <a:cs typeface="Calibri"/>
                <a:sym typeface="Calibri"/>
              </a:rPr>
              <a:t>Condition codes</a:t>
            </a:r>
            <a:endParaRPr/>
          </a:p>
        </p:txBody>
      </p:sp>
      <p:grpSp>
        <p:nvGrpSpPr>
          <p:cNvPr id="298" name="Shape 298"/>
          <p:cNvGrpSpPr/>
          <p:nvPr/>
        </p:nvGrpSpPr>
        <p:grpSpPr>
          <a:xfrm>
            <a:off x="4466772" y="2286000"/>
            <a:ext cx="4296228" cy="2743200"/>
            <a:chOff x="762000" y="1143000"/>
            <a:chExt cx="7518400" cy="4800600"/>
          </a:xfrm>
        </p:grpSpPr>
        <p:sp>
          <p:nvSpPr>
            <p:cNvPr id="299" name="Shape 299"/>
            <p:cNvSpPr/>
            <p:nvPr/>
          </p:nvSpPr>
          <p:spPr>
            <a:xfrm>
              <a:off x="762000" y="4800600"/>
              <a:ext cx="3556000" cy="533400"/>
            </a:xfrm>
            <a:prstGeom prst="rect">
              <a:avLst/>
            </a:prstGeom>
            <a:solidFill>
              <a:srgbClr val="EFBFBF"/>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rsp</a:t>
              </a:r>
              <a:endParaRPr dirty="0"/>
            </a:p>
          </p:txBody>
        </p:sp>
        <p:sp>
          <p:nvSpPr>
            <p:cNvPr id="300" name="Shape 300"/>
            <p:cNvSpPr/>
            <p:nvPr/>
          </p:nvSpPr>
          <p:spPr>
            <a:xfrm>
              <a:off x="4724400" y="1143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%r8</a:t>
              </a:r>
              <a:endParaRPr dirty="0"/>
            </a:p>
          </p:txBody>
        </p:sp>
        <p:sp>
          <p:nvSpPr>
            <p:cNvPr id="301" name="Shape 301"/>
            <p:cNvSpPr/>
            <p:nvPr/>
          </p:nvSpPr>
          <p:spPr>
            <a:xfrm>
              <a:off x="4724400" y="1752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%r9</a:t>
              </a:r>
              <a:endParaRPr dirty="0"/>
            </a:p>
          </p:txBody>
        </p:sp>
        <p:sp>
          <p:nvSpPr>
            <p:cNvPr id="302" name="Shape 302"/>
            <p:cNvSpPr/>
            <p:nvPr/>
          </p:nvSpPr>
          <p:spPr>
            <a:xfrm>
              <a:off x="4724400" y="2362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%r10</a:t>
              </a:r>
              <a:endParaRPr dirty="0"/>
            </a:p>
          </p:txBody>
        </p:sp>
        <p:sp>
          <p:nvSpPr>
            <p:cNvPr id="303" name="Shape 303"/>
            <p:cNvSpPr/>
            <p:nvPr/>
          </p:nvSpPr>
          <p:spPr>
            <a:xfrm>
              <a:off x="4724400" y="29718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%r11</a:t>
              </a:r>
              <a:endParaRPr dirty="0"/>
            </a:p>
          </p:txBody>
        </p:sp>
        <p:sp>
          <p:nvSpPr>
            <p:cNvPr id="304" name="Shape 304"/>
            <p:cNvSpPr/>
            <p:nvPr/>
          </p:nvSpPr>
          <p:spPr>
            <a:xfrm>
              <a:off x="4724400" y="35814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%r12</a:t>
              </a:r>
              <a:endParaRPr dirty="0"/>
            </a:p>
          </p:txBody>
        </p:sp>
        <p:sp>
          <p:nvSpPr>
            <p:cNvPr id="305" name="Shape 305"/>
            <p:cNvSpPr/>
            <p:nvPr/>
          </p:nvSpPr>
          <p:spPr>
            <a:xfrm>
              <a:off x="4724400" y="4191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%r13</a:t>
              </a:r>
              <a:endParaRPr dirty="0"/>
            </a:p>
          </p:txBody>
        </p:sp>
        <p:sp>
          <p:nvSpPr>
            <p:cNvPr id="306" name="Shape 306"/>
            <p:cNvSpPr/>
            <p:nvPr/>
          </p:nvSpPr>
          <p:spPr>
            <a:xfrm>
              <a:off x="4724400" y="4800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%r14</a:t>
              </a:r>
              <a:endParaRPr dirty="0"/>
            </a:p>
          </p:txBody>
        </p:sp>
        <p:sp>
          <p:nvSpPr>
            <p:cNvPr id="307" name="Shape 307"/>
            <p:cNvSpPr/>
            <p:nvPr/>
          </p:nvSpPr>
          <p:spPr>
            <a:xfrm>
              <a:off x="4724400" y="5410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%r15</a:t>
              </a:r>
              <a:endParaRPr dirty="0"/>
            </a:p>
          </p:txBody>
        </p:sp>
        <p:sp>
          <p:nvSpPr>
            <p:cNvPr id="308" name="Shape 308"/>
            <p:cNvSpPr/>
            <p:nvPr/>
          </p:nvSpPr>
          <p:spPr>
            <a:xfrm>
              <a:off x="762000" y="1143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rax</a:t>
              </a:r>
              <a:endParaRPr sz="18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09" name="Shape 309"/>
            <p:cNvSpPr/>
            <p:nvPr/>
          </p:nvSpPr>
          <p:spPr>
            <a:xfrm>
              <a:off x="762000" y="1752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rbx</a:t>
              </a:r>
              <a:endParaRPr sz="18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10" name="Shape 310"/>
            <p:cNvSpPr/>
            <p:nvPr/>
          </p:nvSpPr>
          <p:spPr>
            <a:xfrm>
              <a:off x="762000" y="2362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rcx</a:t>
              </a:r>
              <a:endParaRPr dirty="0"/>
            </a:p>
          </p:txBody>
        </p:sp>
        <p:sp>
          <p:nvSpPr>
            <p:cNvPr id="311" name="Shape 311"/>
            <p:cNvSpPr/>
            <p:nvPr/>
          </p:nvSpPr>
          <p:spPr>
            <a:xfrm>
              <a:off x="762000" y="29718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rdx</a:t>
              </a:r>
              <a:endParaRPr dirty="0"/>
            </a:p>
          </p:txBody>
        </p:sp>
        <p:sp>
          <p:nvSpPr>
            <p:cNvPr id="312" name="Shape 312"/>
            <p:cNvSpPr/>
            <p:nvPr/>
          </p:nvSpPr>
          <p:spPr>
            <a:xfrm>
              <a:off x="762000" y="35814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rsi</a:t>
              </a:r>
              <a:endParaRPr dirty="0"/>
            </a:p>
          </p:txBody>
        </p:sp>
        <p:sp>
          <p:nvSpPr>
            <p:cNvPr id="313" name="Shape 313"/>
            <p:cNvSpPr/>
            <p:nvPr/>
          </p:nvSpPr>
          <p:spPr>
            <a:xfrm>
              <a:off x="762000" y="4191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rdi</a:t>
              </a:r>
              <a:endParaRPr dirty="0"/>
            </a:p>
          </p:txBody>
        </p:sp>
        <p:sp>
          <p:nvSpPr>
            <p:cNvPr id="314" name="Shape 314"/>
            <p:cNvSpPr/>
            <p:nvPr/>
          </p:nvSpPr>
          <p:spPr>
            <a:xfrm>
              <a:off x="762000" y="5410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rbp</a:t>
              </a:r>
              <a:endParaRPr dirty="0"/>
            </a:p>
          </p:txBody>
        </p:sp>
      </p:grpSp>
      <p:cxnSp>
        <p:nvCxnSpPr>
          <p:cNvPr id="315" name="Shape 315"/>
          <p:cNvCxnSpPr>
            <a:endCxn id="299" idx="1"/>
          </p:cNvCxnSpPr>
          <p:nvPr/>
        </p:nvCxnSpPr>
        <p:spPr>
          <a:xfrm rot="10800000" flipH="1">
            <a:off x="3657672" y="4528457"/>
            <a:ext cx="809100" cy="1186500"/>
          </a:xfrm>
          <a:prstGeom prst="straightConnector1">
            <a:avLst/>
          </a:prstGeom>
          <a:solidFill>
            <a:schemeClr val="accent1"/>
          </a:solidFill>
          <a:ln w="25400" cap="flat" cmpd="sng">
            <a:solidFill>
              <a:srgbClr val="000000"/>
            </a:solidFill>
            <a:prstDash val="solid"/>
            <a:round/>
            <a:headEnd type="none" w="sm" len="sm"/>
            <a:tailEnd type="stealth"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Condition Codes (Implicit Setting)</a:t>
            </a:r>
            <a:endParaRPr/>
          </a:p>
        </p:txBody>
      </p:sp>
      <p:sp>
        <p:nvSpPr>
          <p:cNvPr id="321" name="Shape 321"/>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Single bit registers</a:t>
            </a:r>
            <a:endParaRPr dirty="0"/>
          </a:p>
          <a:p>
            <a:pPr marL="317500" marR="0" lvl="1" indent="-139700" algn="l" rtl="0">
              <a:spcBef>
                <a:spcPts val="500"/>
              </a:spcBef>
              <a:spcAft>
                <a:spcPts val="0"/>
              </a:spcAft>
              <a:buClr>
                <a:srgbClr val="990000"/>
              </a:buClr>
              <a:buSzPts val="2200"/>
              <a:buFont typeface="Noto Sans Symbols"/>
              <a:buChar char="▪"/>
            </a:pPr>
            <a:r>
              <a:rPr lang="en-US" sz="2000" b="1" i="0" u="none" strike="noStrike" cap="none" dirty="0">
                <a:solidFill>
                  <a:schemeClr val="dk1"/>
                </a:solidFill>
                <a:latin typeface="Calibri"/>
                <a:ea typeface="Calibri"/>
                <a:cs typeface="Calibri"/>
                <a:sym typeface="Calibri"/>
              </a:rPr>
              <a:t>CF</a:t>
            </a:r>
            <a:r>
              <a:rPr lang="en-US" sz="2000" b="0" i="0" u="none" strike="noStrike" cap="none" dirty="0">
                <a:solidFill>
                  <a:schemeClr val="dk1"/>
                </a:solidFill>
                <a:latin typeface="Calibri"/>
                <a:ea typeface="Calibri"/>
                <a:cs typeface="Calibri"/>
                <a:sym typeface="Calibri"/>
              </a:rPr>
              <a:t>	 Carry Flag (for unsigned)	</a:t>
            </a:r>
            <a:r>
              <a:rPr lang="en-US" sz="2000" b="1" i="0" u="none" strike="noStrike" cap="none" dirty="0">
                <a:solidFill>
                  <a:schemeClr val="dk1"/>
                </a:solidFill>
                <a:latin typeface="Calibri"/>
                <a:ea typeface="Calibri"/>
                <a:cs typeface="Calibri"/>
                <a:sym typeface="Calibri"/>
              </a:rPr>
              <a:t>SF</a:t>
            </a:r>
            <a:r>
              <a:rPr lang="en-US" sz="2000" b="0" i="0" u="none" strike="noStrike" cap="none" dirty="0">
                <a:solidFill>
                  <a:schemeClr val="dk1"/>
                </a:solidFill>
                <a:latin typeface="Calibri"/>
                <a:ea typeface="Calibri"/>
                <a:cs typeface="Calibri"/>
                <a:sym typeface="Calibri"/>
              </a:rPr>
              <a:t>  Sign Flag (for signed)</a:t>
            </a:r>
            <a:endParaRPr dirty="0"/>
          </a:p>
          <a:p>
            <a:pPr marL="317500" marR="0" lvl="1" indent="-139700" algn="l" rtl="0">
              <a:spcBef>
                <a:spcPts val="500"/>
              </a:spcBef>
              <a:spcAft>
                <a:spcPts val="0"/>
              </a:spcAft>
              <a:buClr>
                <a:srgbClr val="990000"/>
              </a:buClr>
              <a:buSzPts val="2200"/>
              <a:buFont typeface="Noto Sans Symbols"/>
              <a:buChar char="▪"/>
            </a:pPr>
            <a:r>
              <a:rPr lang="en-US" sz="2000" b="1" i="0" u="none" strike="noStrike" cap="none" dirty="0">
                <a:solidFill>
                  <a:schemeClr val="dk1"/>
                </a:solidFill>
                <a:latin typeface="Calibri"/>
                <a:ea typeface="Calibri"/>
                <a:cs typeface="Calibri"/>
                <a:sym typeface="Calibri"/>
              </a:rPr>
              <a:t>ZF</a:t>
            </a:r>
            <a:r>
              <a:rPr lang="en-US" sz="2000" b="0" i="0" u="none" strike="noStrike" cap="none" dirty="0">
                <a:solidFill>
                  <a:schemeClr val="dk1"/>
                </a:solidFill>
                <a:latin typeface="Calibri"/>
                <a:ea typeface="Calibri"/>
                <a:cs typeface="Calibri"/>
                <a:sym typeface="Calibri"/>
              </a:rPr>
              <a:t>	 Zero Flag		</a:t>
            </a:r>
            <a:r>
              <a:rPr lang="en-US" sz="2000" b="1" i="0" u="none" strike="noStrike" cap="none" dirty="0">
                <a:solidFill>
                  <a:schemeClr val="dk1"/>
                </a:solidFill>
                <a:latin typeface="Calibri"/>
                <a:ea typeface="Calibri"/>
                <a:cs typeface="Calibri"/>
                <a:sym typeface="Calibri"/>
              </a:rPr>
              <a:t>OF</a:t>
            </a:r>
            <a:r>
              <a:rPr lang="en-US" sz="2000" b="0" i="0" u="none" strike="noStrike" cap="none" dirty="0">
                <a:solidFill>
                  <a:schemeClr val="dk1"/>
                </a:solidFill>
                <a:latin typeface="Calibri"/>
                <a:ea typeface="Calibri"/>
                <a:cs typeface="Calibri"/>
                <a:sym typeface="Calibri"/>
              </a:rPr>
              <a:t>  Overflow Flag (for signed)</a:t>
            </a:r>
            <a:endParaRPr lang="en-US" dirty="0"/>
          </a:p>
          <a:p>
            <a:pPr marL="317500" marR="0" lvl="1" indent="-139700" algn="l" rtl="0">
              <a:spcBef>
                <a:spcPts val="500"/>
              </a:spcBef>
              <a:spcAft>
                <a:spcPts val="0"/>
              </a:spcAft>
              <a:buClr>
                <a:srgbClr val="990000"/>
              </a:buClr>
              <a:buSzPts val="2200"/>
              <a:buFont typeface="Noto Sans Symbols"/>
              <a:buChar char="▪"/>
            </a:pPr>
            <a:r>
              <a:rPr lang="en-US" sz="2400" b="1" i="0" u="none" strike="noStrike" cap="none" dirty="0">
                <a:solidFill>
                  <a:schemeClr val="dk1"/>
                </a:solidFill>
                <a:latin typeface="Calibri"/>
                <a:ea typeface="Calibri"/>
                <a:cs typeface="Calibri"/>
                <a:sym typeface="Calibri"/>
              </a:rPr>
              <a:t>GDB prints these </a:t>
            </a:r>
            <a:r>
              <a:rPr lang="en-US" sz="2400" b="1" dirty="0"/>
              <a:t>as one “</a:t>
            </a:r>
            <a:r>
              <a:rPr lang="en-US" sz="2400" b="1" dirty="0" err="1"/>
              <a:t>eflags</a:t>
            </a:r>
            <a:r>
              <a:rPr lang="en-US" sz="2400" b="1" dirty="0"/>
              <a:t>” register</a:t>
            </a:r>
            <a:br>
              <a:rPr lang="en-US" sz="2400" b="1" dirty="0"/>
            </a:br>
            <a:r>
              <a:rPr lang="en-US" sz="2400" b="1" dirty="0"/>
              <a:t>    </a:t>
            </a:r>
            <a:r>
              <a:rPr lang="en-US" sz="2400" b="1" dirty="0" err="1">
                <a:latin typeface="Courier New" panose="02070309020205020404" pitchFamily="49" charset="0"/>
                <a:cs typeface="Courier New" panose="02070309020205020404" pitchFamily="49" charset="0"/>
              </a:rPr>
              <a:t>eflags</a:t>
            </a:r>
            <a:r>
              <a:rPr lang="en-US" sz="2400" b="1" dirty="0">
                <a:latin typeface="Courier New" panose="02070309020205020404" pitchFamily="49" charset="0"/>
                <a:cs typeface="Courier New" panose="02070309020205020404" pitchFamily="49" charset="0"/>
              </a:rPr>
              <a:t>  0x246  [ PF ZF IF ] </a:t>
            </a:r>
            <a:r>
              <a:rPr lang="en-US" i="1" dirty="0">
                <a:latin typeface="Calibri" panose="020F0502020204030204" pitchFamily="34" charset="0"/>
                <a:cs typeface="Calibri" panose="020F0502020204030204" pitchFamily="34" charset="0"/>
              </a:rPr>
              <a:t>Z set, CSO clear</a:t>
            </a:r>
            <a:endParaRPr sz="2400" i="1" u="none" strike="noStrike" cap="none" dirty="0">
              <a:solidFill>
                <a:schemeClr val="dk1"/>
              </a:solidFill>
              <a:latin typeface="Calibri" panose="020F0502020204030204" pitchFamily="34" charset="0"/>
              <a:cs typeface="Calibri" panose="020F0502020204030204" pitchFamily="34" charset="0"/>
              <a:sym typeface="Calibri"/>
            </a:endParaRPr>
          </a:p>
          <a:p>
            <a:pPr marL="254000" marR="0" lvl="0" indent="-254000" algn="l" rtl="0">
              <a:spcBef>
                <a:spcPts val="12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Implicitly set (as side effect) of arithmetic operations</a:t>
            </a:r>
            <a:endParaRPr dirty="0"/>
          </a:p>
          <a:p>
            <a:pPr marL="317500" marR="0" lvl="1" indent="0" algn="l" rtl="0">
              <a:spcBef>
                <a:spcPts val="500"/>
              </a:spcBef>
              <a:spcAft>
                <a:spcPts val="0"/>
              </a:spcAft>
              <a:buClr>
                <a:srgbClr val="990000"/>
              </a:buClr>
              <a:buSzPts val="2200"/>
              <a:buFont typeface="Noto Sans Symbols"/>
              <a:buNone/>
            </a:pPr>
            <a:r>
              <a:rPr lang="en-US" sz="2000" b="0" i="0" u="none" strike="noStrike" cap="none" dirty="0">
                <a:solidFill>
                  <a:schemeClr val="dk1"/>
                </a:solidFill>
                <a:latin typeface="Calibri"/>
                <a:ea typeface="Calibri"/>
                <a:cs typeface="Calibri"/>
                <a:sym typeface="Calibri"/>
              </a:rPr>
              <a:t>Example: </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addq</a:t>
            </a:r>
            <a:r>
              <a:rPr lang="en-US" sz="2000" b="0" i="0" u="none" strike="noStrike" cap="none" dirty="0">
                <a:solidFill>
                  <a:schemeClr val="dk1"/>
                </a:solidFill>
                <a:latin typeface="Calibri"/>
                <a:ea typeface="Calibri"/>
                <a:cs typeface="Calibri"/>
                <a:sym typeface="Calibri"/>
              </a:rPr>
              <a:t> </a:t>
            </a:r>
            <a:r>
              <a:rPr lang="en-US" sz="2000" b="0" i="1" u="none" strike="noStrike" cap="none" dirty="0" err="1">
                <a:solidFill>
                  <a:schemeClr val="dk1"/>
                </a:solidFill>
                <a:latin typeface="Calibri"/>
                <a:ea typeface="Calibri"/>
                <a:cs typeface="Calibri"/>
                <a:sym typeface="Calibri"/>
              </a:rPr>
              <a:t>Src</a:t>
            </a:r>
            <a:r>
              <a:rPr lang="en-US" sz="2000" b="0" i="0" u="none" strike="noStrike" cap="none" dirty="0" err="1">
                <a:solidFill>
                  <a:schemeClr val="dk1"/>
                </a:solidFill>
                <a:latin typeface="Calibri"/>
                <a:ea typeface="Calibri"/>
                <a:cs typeface="Calibri"/>
                <a:sym typeface="Calibri"/>
              </a:rPr>
              <a:t>,</a:t>
            </a:r>
            <a:r>
              <a:rPr lang="en-US" sz="2000" b="0" i="1" u="none" strike="noStrike" cap="none" dirty="0" err="1">
                <a:solidFill>
                  <a:schemeClr val="dk1"/>
                </a:solidFill>
                <a:latin typeface="Calibri"/>
                <a:ea typeface="Calibri"/>
                <a:cs typeface="Calibri"/>
                <a:sym typeface="Calibri"/>
              </a:rPr>
              <a:t>Dest</a:t>
            </a:r>
            <a:r>
              <a:rPr lang="en-US" sz="2000" b="0" i="0" u="none" strike="noStrike" cap="none" dirty="0">
                <a:solidFill>
                  <a:schemeClr val="dk1"/>
                </a:solidFill>
                <a:latin typeface="Calibri"/>
                <a:ea typeface="Calibri"/>
                <a:cs typeface="Calibri"/>
                <a:sym typeface="Calibri"/>
              </a:rPr>
              <a:t> ↔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t = </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a+b</a:t>
            </a:r>
            <a:endParaRPr sz="2000" b="0" i="0" u="none" strike="noStrike" cap="none" dirty="0">
              <a:solidFill>
                <a:schemeClr val="dk1"/>
              </a:solidFill>
              <a:latin typeface="Calibri"/>
              <a:ea typeface="Calibri"/>
              <a:cs typeface="Calibri"/>
              <a:sym typeface="Calibri"/>
            </a:endParaRPr>
          </a:p>
          <a:p>
            <a:pPr marL="317500" marR="0" lvl="1" indent="0" algn="l" rtl="0">
              <a:spcBef>
                <a:spcPts val="500"/>
              </a:spcBef>
              <a:spcAft>
                <a:spcPts val="0"/>
              </a:spcAft>
              <a:buClr>
                <a:srgbClr val="990000"/>
              </a:buClr>
              <a:buSzPts val="2200"/>
              <a:buFont typeface="Noto Sans Symbols"/>
              <a:buNone/>
            </a:pPr>
            <a:r>
              <a:rPr lang="en-US" sz="2000" b="1" i="0" u="none" strike="noStrike" cap="none" dirty="0">
                <a:solidFill>
                  <a:srgbClr val="980002"/>
                </a:solidFill>
                <a:latin typeface="Calibri"/>
                <a:ea typeface="Calibri"/>
                <a:cs typeface="Calibri"/>
                <a:sym typeface="Calibri"/>
              </a:rPr>
              <a:t>CF set</a:t>
            </a:r>
            <a:r>
              <a:rPr lang="en-US" sz="2000" b="0" i="0" u="none" strike="noStrike" cap="none" dirty="0">
                <a:solidFill>
                  <a:schemeClr val="dk1"/>
                </a:solidFill>
                <a:latin typeface="Calibri"/>
                <a:ea typeface="Calibri"/>
                <a:cs typeface="Calibri"/>
                <a:sym typeface="Calibri"/>
              </a:rPr>
              <a:t> if carry out from most significant bit (unsigned overflow)</a:t>
            </a:r>
            <a:endParaRPr dirty="0"/>
          </a:p>
          <a:p>
            <a:pPr marL="317500" marR="0" lvl="1" indent="0" algn="l" rtl="0">
              <a:spcBef>
                <a:spcPts val="500"/>
              </a:spcBef>
              <a:spcAft>
                <a:spcPts val="0"/>
              </a:spcAft>
              <a:buClr>
                <a:srgbClr val="990000"/>
              </a:buClr>
              <a:buSzPts val="2200"/>
              <a:buFont typeface="Noto Sans Symbols"/>
              <a:buNone/>
            </a:pPr>
            <a:r>
              <a:rPr lang="en-US" sz="2000" b="1" i="0" u="none" strike="noStrike" cap="none" dirty="0">
                <a:solidFill>
                  <a:srgbClr val="980002"/>
                </a:solidFill>
                <a:latin typeface="Calibri"/>
                <a:ea typeface="Calibri"/>
                <a:cs typeface="Calibri"/>
                <a:sym typeface="Calibri"/>
              </a:rPr>
              <a:t>ZF set</a:t>
            </a:r>
            <a:r>
              <a:rPr lang="en-US" sz="2000" b="0" i="0" u="none" strike="noStrike" cap="none" dirty="0">
                <a:solidFill>
                  <a:schemeClr val="dk1"/>
                </a:solidFill>
                <a:latin typeface="Calibri"/>
                <a:ea typeface="Calibri"/>
                <a:cs typeface="Calibri"/>
                <a:sym typeface="Calibri"/>
              </a:rPr>
              <a:t> if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t == 0</a:t>
            </a:r>
            <a:endParaRPr sz="2000" b="0" i="0" u="none" strike="noStrike" cap="none" dirty="0">
              <a:solidFill>
                <a:schemeClr val="dk1"/>
              </a:solidFill>
              <a:latin typeface="Calibri"/>
              <a:ea typeface="Calibri"/>
              <a:cs typeface="Calibri"/>
              <a:sym typeface="Calibri"/>
            </a:endParaRPr>
          </a:p>
          <a:p>
            <a:pPr marL="317500" marR="0" lvl="1" indent="0" algn="l" rtl="0">
              <a:spcBef>
                <a:spcPts val="500"/>
              </a:spcBef>
              <a:spcAft>
                <a:spcPts val="0"/>
              </a:spcAft>
              <a:buClr>
                <a:srgbClr val="990000"/>
              </a:buClr>
              <a:buSzPts val="2200"/>
              <a:buFont typeface="Noto Sans Symbols"/>
              <a:buNone/>
            </a:pPr>
            <a:r>
              <a:rPr lang="en-US" sz="2000" b="1" i="0" u="none" strike="noStrike" cap="none" dirty="0">
                <a:solidFill>
                  <a:srgbClr val="980002"/>
                </a:solidFill>
                <a:latin typeface="Calibri"/>
                <a:ea typeface="Calibri"/>
                <a:cs typeface="Calibri"/>
                <a:sym typeface="Calibri"/>
              </a:rPr>
              <a:t>SF set</a:t>
            </a:r>
            <a:r>
              <a:rPr lang="en-US" sz="2000" b="0" i="0" u="none" strike="noStrike" cap="none" dirty="0">
                <a:solidFill>
                  <a:schemeClr val="dk1"/>
                </a:solidFill>
                <a:latin typeface="Calibri"/>
                <a:ea typeface="Calibri"/>
                <a:cs typeface="Calibri"/>
                <a:sym typeface="Calibri"/>
              </a:rPr>
              <a:t> if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t &lt; 0</a:t>
            </a:r>
            <a:r>
              <a:rPr lang="en-US" sz="2000" b="0" i="0" u="none" strike="noStrike" cap="none" dirty="0">
                <a:solidFill>
                  <a:schemeClr val="dk1"/>
                </a:solidFill>
                <a:latin typeface="Calibri"/>
                <a:ea typeface="Calibri"/>
                <a:cs typeface="Calibri"/>
                <a:sym typeface="Calibri"/>
              </a:rPr>
              <a:t> (as signed)</a:t>
            </a:r>
            <a:endParaRPr dirty="0"/>
          </a:p>
          <a:p>
            <a:pPr marL="317500" marR="0" lvl="1" indent="0" algn="l" rtl="0">
              <a:spcBef>
                <a:spcPts val="500"/>
              </a:spcBef>
              <a:spcAft>
                <a:spcPts val="0"/>
              </a:spcAft>
              <a:buClr>
                <a:srgbClr val="990000"/>
              </a:buClr>
              <a:buSzPts val="2200"/>
              <a:buFont typeface="Noto Sans Symbols"/>
              <a:buNone/>
            </a:pPr>
            <a:r>
              <a:rPr lang="en-US" sz="2000" b="1" i="0" u="none" strike="noStrike" cap="none" dirty="0">
                <a:solidFill>
                  <a:srgbClr val="980002"/>
                </a:solidFill>
                <a:latin typeface="Calibri"/>
                <a:ea typeface="Calibri"/>
                <a:cs typeface="Calibri"/>
                <a:sym typeface="Calibri"/>
              </a:rPr>
              <a:t>OF set</a:t>
            </a:r>
            <a:r>
              <a:rPr lang="en-US" sz="2000" b="0" i="0" u="none" strike="noStrike" cap="none" dirty="0">
                <a:solidFill>
                  <a:schemeClr val="dk1"/>
                </a:solidFill>
                <a:latin typeface="Calibri"/>
                <a:ea typeface="Calibri"/>
                <a:cs typeface="Calibri"/>
                <a:sym typeface="Calibri"/>
              </a:rPr>
              <a:t> if two’s-complement (signed) overflow</a:t>
            </a:r>
            <a:br>
              <a:rPr lang="en-US" sz="2000" b="0" i="0" u="none" strike="noStrike" cap="none" dirty="0">
                <a:solidFill>
                  <a:schemeClr val="dk1"/>
                </a:solidFill>
                <a:latin typeface="Calibri"/>
                <a:ea typeface="Calibri"/>
                <a:cs typeface="Calibri"/>
                <a:sym typeface="Calibri"/>
              </a:rPr>
            </a:b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(a&gt;0 &amp;&amp; b&gt;0 &amp;&amp; t&lt;0) || (a&lt;0 &amp;&amp; b&lt;0 &amp;&amp; t&gt;=0)</a:t>
            </a:r>
            <a:endParaRPr sz="2400" b="1" i="0" u="none" strike="noStrike" cap="none" dirty="0">
              <a:solidFill>
                <a:schemeClr val="dk1"/>
              </a:solidFill>
              <a:latin typeface="Calibri"/>
              <a:ea typeface="Calibri"/>
              <a:cs typeface="Calibri"/>
              <a:sym typeface="Calibri"/>
            </a:endParaRPr>
          </a:p>
          <a:p>
            <a:pPr marL="254000" marR="0" lvl="0" indent="-254000" algn="l" rtl="0">
              <a:spcBef>
                <a:spcPts val="600"/>
              </a:spcBef>
              <a:spcAft>
                <a:spcPts val="0"/>
              </a:spcAft>
              <a:buClr>
                <a:srgbClr val="990000"/>
              </a:buClr>
              <a:buSzPts val="1440"/>
              <a:buFont typeface="Noto Sans Symbols"/>
              <a:buChar char="⬛"/>
            </a:pPr>
            <a:r>
              <a:rPr lang="en-US" sz="2400" b="1" i="0" u="none" strike="noStrike" cap="none" dirty="0">
                <a:solidFill>
                  <a:srgbClr val="FF0000"/>
                </a:solidFill>
                <a:latin typeface="Calibri"/>
                <a:ea typeface="Calibri"/>
                <a:cs typeface="Calibri"/>
                <a:sym typeface="Calibri"/>
              </a:rPr>
              <a:t>Not set by </a:t>
            </a:r>
            <a:r>
              <a:rPr lang="en-US" sz="2400" b="1" i="0" u="none" strike="noStrike" cap="none" dirty="0">
                <a:solidFill>
                  <a:srgbClr val="FF0000"/>
                </a:solidFill>
                <a:latin typeface="Courier New" panose="02070309020205020404" pitchFamily="49" charset="0"/>
                <a:ea typeface="Courier"/>
                <a:cs typeface="Courier New" panose="02070309020205020404" pitchFamily="49" charset="0"/>
                <a:sym typeface="Courier"/>
              </a:rPr>
              <a:t>lea</a:t>
            </a:r>
            <a:r>
              <a:rPr lang="en-US" sz="2400" b="1" i="0" u="none" strike="noStrike" cap="none" dirty="0">
                <a:solidFill>
                  <a:srgbClr val="FF0000"/>
                </a:solidFill>
                <a:latin typeface="Calibri"/>
                <a:ea typeface="Calibri"/>
                <a:cs typeface="Calibri"/>
                <a:sym typeface="Calibri"/>
              </a:rPr>
              <a:t> instructions</a:t>
            </a:r>
            <a:endParaRPr sz="2400" b="1" i="0" u="none" strike="noStrike" cap="none" dirty="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1">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a:solidFill>
                  <a:schemeClr val="dk1"/>
                </a:solidFill>
                <a:latin typeface="Calibri"/>
                <a:ea typeface="Calibri"/>
                <a:cs typeface="Calibri"/>
                <a:sym typeface="Calibri"/>
              </a:rPr>
              <a:t>ZF set when</a:t>
            </a:r>
            <a:endParaRPr sz="3600" b="1" i="0" u="none" strike="noStrike" cap="none">
              <a:solidFill>
                <a:schemeClr val="dk1"/>
              </a:solidFill>
              <a:latin typeface="Calibri"/>
              <a:ea typeface="Calibri"/>
              <a:cs typeface="Calibri"/>
              <a:sym typeface="Calibri"/>
            </a:endParaRPr>
          </a:p>
        </p:txBody>
      </p:sp>
      <p:sp>
        <p:nvSpPr>
          <p:cNvPr id="359" name="Shape 359"/>
          <p:cNvSpPr/>
          <p:nvPr/>
        </p:nvSpPr>
        <p:spPr>
          <a:xfrm>
            <a:off x="2707341" y="1604682"/>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Courier New"/>
              <a:buNone/>
            </a:pPr>
            <a:r>
              <a:rPr lang="en-US" sz="2000" b="1">
                <a:solidFill>
                  <a:srgbClr val="000000"/>
                </a:solidFill>
                <a:latin typeface="Courier New"/>
                <a:ea typeface="Courier New"/>
                <a:cs typeface="Courier New"/>
                <a:sym typeface="Courier New"/>
              </a:rPr>
              <a:t>000000000000…00000000000</a:t>
            </a:r>
            <a:endParaRPr sz="2000" b="1" i="0" u="none" strike="noStrike" cap="none" dirty="0">
              <a:solidFill>
                <a:srgbClr val="000000"/>
              </a:solidFill>
              <a:latin typeface="Courier New"/>
              <a:ea typeface="Courier New"/>
              <a:cs typeface="Courier New"/>
              <a:sym typeface="Courier New"/>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dirty="0"/>
              <a:t>S</a:t>
            </a:r>
            <a:r>
              <a:rPr lang="en-US" sz="3600" b="1" i="0" u="none" strike="noStrike" cap="none" dirty="0">
                <a:solidFill>
                  <a:schemeClr val="dk1"/>
                </a:solidFill>
                <a:latin typeface="Calibri"/>
                <a:ea typeface="Calibri"/>
                <a:cs typeface="Calibri"/>
                <a:sym typeface="Calibri"/>
              </a:rPr>
              <a:t>F set when</a:t>
            </a:r>
            <a:endParaRPr sz="3600" b="1" i="0" u="none" strike="noStrike" cap="none" dirty="0">
              <a:solidFill>
                <a:schemeClr val="dk1"/>
              </a:solidFill>
              <a:latin typeface="Calibri"/>
              <a:ea typeface="Calibri"/>
              <a:cs typeface="Calibri"/>
              <a:sym typeface="Calibri"/>
            </a:endParaRPr>
          </a:p>
        </p:txBody>
      </p:sp>
      <p:sp>
        <p:nvSpPr>
          <p:cNvPr id="359" name="Shape 359"/>
          <p:cNvSpPr/>
          <p:nvPr/>
        </p:nvSpPr>
        <p:spPr>
          <a:xfrm>
            <a:off x="2707341" y="1604682"/>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Courier New"/>
              <a:buNone/>
            </a:pPr>
            <a:r>
              <a:rPr lang="en-US" sz="2000" b="1" dirty="0">
                <a:latin typeface="Courier New"/>
                <a:ea typeface="Courier New"/>
                <a:cs typeface="Courier New"/>
                <a:sym typeface="Courier New"/>
              </a:rPr>
              <a:t>1</a:t>
            </a:r>
            <a:r>
              <a:rPr lang="en-US" sz="2000" b="1" dirty="0">
                <a:solidFill>
                  <a:schemeClr val="bg1">
                    <a:lumMod val="75000"/>
                  </a:schemeClr>
                </a:solidFill>
                <a:latin typeface="Courier New"/>
                <a:ea typeface="Courier New"/>
                <a:cs typeface="Courier New"/>
                <a:sym typeface="Courier New"/>
              </a:rPr>
              <a:t>xxxxxxxxxxx…</a:t>
            </a:r>
            <a:r>
              <a:rPr lang="en-US" sz="2000" b="1" dirty="0" err="1">
                <a:solidFill>
                  <a:schemeClr val="bg1">
                    <a:lumMod val="75000"/>
                  </a:schemeClr>
                </a:solidFill>
                <a:latin typeface="Courier New"/>
                <a:ea typeface="Courier New"/>
                <a:cs typeface="Courier New"/>
                <a:sym typeface="Courier New"/>
              </a:rPr>
              <a:t>xxxxxxxxxxx</a:t>
            </a:r>
            <a:endParaRPr sz="2000" b="1" i="0" u="none" strike="noStrike" cap="none" dirty="0">
              <a:solidFill>
                <a:schemeClr val="bg1">
                  <a:lumMod val="75000"/>
                </a:schemeClr>
              </a:solidFill>
              <a:latin typeface="Courier New"/>
              <a:ea typeface="Courier New"/>
              <a:cs typeface="Courier New"/>
              <a:sym typeface="Courier New"/>
            </a:endParaRPr>
          </a:p>
        </p:txBody>
      </p:sp>
    </p:spTree>
    <p:extLst>
      <p:ext uri="{BB962C8B-B14F-4D97-AF65-F5344CB8AC3E}">
        <p14:creationId xmlns:p14="http://schemas.microsoft.com/office/powerpoint/2010/main" val="3288509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CF set </a:t>
            </a:r>
            <a:r>
              <a:rPr lang="en-US" dirty="0"/>
              <a:t>when</a:t>
            </a:r>
          </a:p>
        </p:txBody>
      </p:sp>
      <p:sp>
        <p:nvSpPr>
          <p:cNvPr id="4" name="Rectangle 3"/>
          <p:cNvSpPr/>
          <p:nvPr/>
        </p:nvSpPr>
        <p:spPr bwMode="auto">
          <a:xfrm>
            <a:off x="2707341" y="1604682"/>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latin typeface="Courier New" panose="02070309020205020404" pitchFamily="49" charset="0"/>
                <a:cs typeface="Courier New" panose="02070309020205020404" pitchFamily="49" charset="0"/>
              </a:rPr>
              <a:t>1xxxxxxxxxxxx...</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sp>
        <p:nvSpPr>
          <p:cNvPr id="5" name="Rectangle 4"/>
          <p:cNvSpPr/>
          <p:nvPr/>
        </p:nvSpPr>
        <p:spPr bwMode="auto">
          <a:xfrm>
            <a:off x="2707341" y="2106706"/>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latin typeface="Courier New" panose="02070309020205020404" pitchFamily="49" charset="0"/>
                <a:cs typeface="Courier New" panose="02070309020205020404" pitchFamily="49" charset="0"/>
              </a:rPr>
              <a:t>1xxxxxxxxxxxx...</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cxnSp>
        <p:nvCxnSpPr>
          <p:cNvPr id="7" name="Straight Connector 6"/>
          <p:cNvCxnSpPr/>
          <p:nvPr/>
        </p:nvCxnSpPr>
        <p:spPr bwMode="auto">
          <a:xfrm>
            <a:off x="1990165" y="2770094"/>
            <a:ext cx="5262282" cy="0"/>
          </a:xfrm>
          <a:prstGeom prst="line">
            <a:avLst/>
          </a:prstGeom>
          <a:solidFill>
            <a:schemeClr val="accent1"/>
          </a:solidFill>
          <a:ln w="25400" cap="flat" cmpd="sng" algn="ctr">
            <a:solidFill>
              <a:srgbClr val="000000"/>
            </a:solidFill>
            <a:prstDash val="solid"/>
            <a:round/>
            <a:headEnd type="none" w="med" len="med"/>
            <a:tailEnd type="none" w="med" len="med"/>
          </a:ln>
          <a:effectLst/>
        </p:spPr>
      </p:cxnSp>
      <p:sp>
        <p:nvSpPr>
          <p:cNvPr id="9" name="TextBox 8"/>
          <p:cNvSpPr txBox="1"/>
          <p:nvPr/>
        </p:nvSpPr>
        <p:spPr>
          <a:xfrm>
            <a:off x="2141982" y="1872919"/>
            <a:ext cx="457200" cy="461665"/>
          </a:xfrm>
          <a:prstGeom prst="rect">
            <a:avLst/>
          </a:prstGeom>
          <a:noFill/>
        </p:spPr>
        <p:txBody>
          <a:bodyPr wrap="square" rtlCol="0">
            <a:spAutoFit/>
          </a:bodyPr>
          <a:lstStyle/>
          <a:p>
            <a:r>
              <a:rPr lang="en-US" sz="2400" dirty="0"/>
              <a:t>+</a:t>
            </a:r>
          </a:p>
        </p:txBody>
      </p:sp>
      <p:sp>
        <p:nvSpPr>
          <p:cNvPr id="10" name="Rectangle 9"/>
          <p:cNvSpPr/>
          <p:nvPr/>
        </p:nvSpPr>
        <p:spPr bwMode="auto">
          <a:xfrm>
            <a:off x="2707341" y="2904565"/>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err="1">
                <a:latin typeface="Courier New" panose="02070309020205020404" pitchFamily="49" charset="0"/>
                <a:cs typeface="Courier New" panose="02070309020205020404" pitchFamily="49" charset="0"/>
              </a:rPr>
              <a:t>xxxxxxxxxxxxx</a:t>
            </a:r>
            <a:r>
              <a:rPr lang="en-US" sz="2000" b="1" dirty="0">
                <a:latin typeface="Courier New" panose="02070309020205020404" pitchFamily="49" charset="0"/>
                <a:cs typeface="Courier New" panose="02070309020205020404" pitchFamily="49" charset="0"/>
              </a:rPr>
              <a:t>...</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sp>
        <p:nvSpPr>
          <p:cNvPr id="11" name="TextBox 10"/>
          <p:cNvSpPr txBox="1"/>
          <p:nvPr/>
        </p:nvSpPr>
        <p:spPr>
          <a:xfrm>
            <a:off x="2370582" y="2963730"/>
            <a:ext cx="457200" cy="400110"/>
          </a:xfrm>
          <a:prstGeom prst="rect">
            <a:avLst/>
          </a:prstGeom>
          <a:noFill/>
        </p:spPr>
        <p:txBody>
          <a:bodyPr wrap="square" rtlCol="0">
            <a:spAutoFit/>
          </a:bodyPr>
          <a:lstStyle/>
          <a:p>
            <a:r>
              <a:rPr lang="en-US" sz="2000" b="1" dirty="0">
                <a:solidFill>
                  <a:srgbClr val="FF0000"/>
                </a:solidFill>
                <a:latin typeface="Courier New" panose="02070309020205020404" pitchFamily="49" charset="0"/>
                <a:cs typeface="Courier New" panose="02070309020205020404" pitchFamily="49" charset="0"/>
              </a:rPr>
              <a:t>1</a:t>
            </a:r>
          </a:p>
        </p:txBody>
      </p:sp>
      <p:sp>
        <p:nvSpPr>
          <p:cNvPr id="3" name="TextBox 2">
            <a:extLst>
              <a:ext uri="{FF2B5EF4-FFF2-40B4-BE49-F238E27FC236}">
                <a16:creationId xmlns:a16="http://schemas.microsoft.com/office/drawing/2014/main" id="{2B9CDA50-41BB-446A-86E0-40363CE16F06}"/>
              </a:ext>
            </a:extLst>
          </p:cNvPr>
          <p:cNvSpPr txBox="1"/>
          <p:nvPr/>
        </p:nvSpPr>
        <p:spPr>
          <a:xfrm>
            <a:off x="2063528" y="6078215"/>
            <a:ext cx="4966295"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For unsigned arithmetic, this reports overflow</a:t>
            </a:r>
          </a:p>
        </p:txBody>
      </p:sp>
      <p:grpSp>
        <p:nvGrpSpPr>
          <p:cNvPr id="6" name="Group 5">
            <a:extLst>
              <a:ext uri="{FF2B5EF4-FFF2-40B4-BE49-F238E27FC236}">
                <a16:creationId xmlns:a16="http://schemas.microsoft.com/office/drawing/2014/main" id="{D0E0DA0B-E262-4B93-BC72-478B7D664DE0}"/>
              </a:ext>
            </a:extLst>
          </p:cNvPr>
          <p:cNvGrpSpPr/>
          <p:nvPr/>
        </p:nvGrpSpPr>
        <p:grpSpPr>
          <a:xfrm>
            <a:off x="1990164" y="4068626"/>
            <a:ext cx="5262282" cy="1801907"/>
            <a:chOff x="1990164" y="4068626"/>
            <a:chExt cx="5262282" cy="1801907"/>
          </a:xfrm>
        </p:grpSpPr>
        <p:sp>
          <p:nvSpPr>
            <p:cNvPr id="12" name="Rectangle 11">
              <a:extLst>
                <a:ext uri="{FF2B5EF4-FFF2-40B4-BE49-F238E27FC236}">
                  <a16:creationId xmlns:a16="http://schemas.microsoft.com/office/drawing/2014/main" id="{D30D5466-50A8-4989-9386-DC017859BEE4}"/>
                </a:ext>
              </a:extLst>
            </p:cNvPr>
            <p:cNvSpPr/>
            <p:nvPr/>
          </p:nvSpPr>
          <p:spPr bwMode="auto">
            <a:xfrm>
              <a:off x="2707340" y="4068626"/>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latin typeface="Courier New" panose="02070309020205020404" pitchFamily="49" charset="0"/>
                  <a:cs typeface="Courier New" panose="02070309020205020404" pitchFamily="49" charset="0"/>
                </a:rPr>
                <a:t>0xxxxxxxxxxxx...</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sp>
          <p:nvSpPr>
            <p:cNvPr id="13" name="Rectangle 12">
              <a:extLst>
                <a:ext uri="{FF2B5EF4-FFF2-40B4-BE49-F238E27FC236}">
                  <a16:creationId xmlns:a16="http://schemas.microsoft.com/office/drawing/2014/main" id="{731DC4EE-8735-4997-94FD-D35E79343EAE}"/>
                </a:ext>
              </a:extLst>
            </p:cNvPr>
            <p:cNvSpPr/>
            <p:nvPr/>
          </p:nvSpPr>
          <p:spPr bwMode="auto">
            <a:xfrm>
              <a:off x="2707340" y="4570650"/>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latin typeface="Courier New" panose="02070309020205020404" pitchFamily="49" charset="0"/>
                  <a:cs typeface="Courier New" panose="02070309020205020404" pitchFamily="49" charset="0"/>
                </a:rPr>
                <a:t>1xxxxxxxxxxxx...</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cxnSp>
          <p:nvCxnSpPr>
            <p:cNvPr id="14" name="Straight Connector 13">
              <a:extLst>
                <a:ext uri="{FF2B5EF4-FFF2-40B4-BE49-F238E27FC236}">
                  <a16:creationId xmlns:a16="http://schemas.microsoft.com/office/drawing/2014/main" id="{B9B6EC14-41AB-4CE4-8B87-A455B036572C}"/>
                </a:ext>
              </a:extLst>
            </p:cNvPr>
            <p:cNvCxnSpPr/>
            <p:nvPr/>
          </p:nvCxnSpPr>
          <p:spPr bwMode="auto">
            <a:xfrm>
              <a:off x="1990164" y="5234038"/>
              <a:ext cx="5262282" cy="0"/>
            </a:xfrm>
            <a:prstGeom prst="line">
              <a:avLst/>
            </a:prstGeom>
            <a:solidFill>
              <a:schemeClr val="accent1"/>
            </a:solidFill>
            <a:ln w="25400" cap="flat" cmpd="sng" algn="ctr">
              <a:solidFill>
                <a:srgbClr val="000000"/>
              </a:solidFill>
              <a:prstDash val="solid"/>
              <a:round/>
              <a:headEnd type="none" w="med" len="med"/>
              <a:tailEnd type="none" w="med" len="med"/>
            </a:ln>
            <a:effectLst/>
          </p:spPr>
        </p:cxnSp>
        <p:sp>
          <p:nvSpPr>
            <p:cNvPr id="15" name="TextBox 14">
              <a:extLst>
                <a:ext uri="{FF2B5EF4-FFF2-40B4-BE49-F238E27FC236}">
                  <a16:creationId xmlns:a16="http://schemas.microsoft.com/office/drawing/2014/main" id="{44F29907-ABF2-47FC-9B0D-CA56A7C80696}"/>
                </a:ext>
              </a:extLst>
            </p:cNvPr>
            <p:cNvSpPr txBox="1"/>
            <p:nvPr/>
          </p:nvSpPr>
          <p:spPr>
            <a:xfrm>
              <a:off x="2141982" y="4319638"/>
              <a:ext cx="457200" cy="400110"/>
            </a:xfrm>
            <a:prstGeom prst="rect">
              <a:avLst/>
            </a:prstGeom>
            <a:noFill/>
          </p:spPr>
          <p:txBody>
            <a:bodyPr wrap="square" rtlCol="0">
              <a:spAutoFit/>
            </a:bodyPr>
            <a:lstStyle/>
            <a:p>
              <a:r>
                <a:rPr lang="en-US" sz="2000" dirty="0"/>
                <a:t>_</a:t>
              </a:r>
            </a:p>
          </p:txBody>
        </p:sp>
        <p:sp>
          <p:nvSpPr>
            <p:cNvPr id="16" name="Rectangle 15">
              <a:extLst>
                <a:ext uri="{FF2B5EF4-FFF2-40B4-BE49-F238E27FC236}">
                  <a16:creationId xmlns:a16="http://schemas.microsoft.com/office/drawing/2014/main" id="{9CF7245C-E525-4050-A737-48F4CC9C89FD}"/>
                </a:ext>
              </a:extLst>
            </p:cNvPr>
            <p:cNvSpPr/>
            <p:nvPr/>
          </p:nvSpPr>
          <p:spPr bwMode="auto">
            <a:xfrm>
              <a:off x="2707340" y="5368509"/>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latin typeface="Courier New" panose="02070309020205020404" pitchFamily="49" charset="0"/>
                  <a:cs typeface="Courier New" panose="02070309020205020404" pitchFamily="49" charset="0"/>
                </a:rPr>
                <a:t>1xxxxxxxxxxxx...</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sp>
          <p:nvSpPr>
            <p:cNvPr id="17" name="TextBox 16">
              <a:extLst>
                <a:ext uri="{FF2B5EF4-FFF2-40B4-BE49-F238E27FC236}">
                  <a16:creationId xmlns:a16="http://schemas.microsoft.com/office/drawing/2014/main" id="{EF8844C9-CD86-4390-BFD5-A309109CB972}"/>
                </a:ext>
              </a:extLst>
            </p:cNvPr>
            <p:cNvSpPr txBox="1"/>
            <p:nvPr/>
          </p:nvSpPr>
          <p:spPr>
            <a:xfrm>
              <a:off x="2361302" y="4129142"/>
              <a:ext cx="457200" cy="400110"/>
            </a:xfrm>
            <a:prstGeom prst="rect">
              <a:avLst/>
            </a:prstGeom>
            <a:noFill/>
          </p:spPr>
          <p:txBody>
            <a:bodyPr wrap="square" rtlCol="0">
              <a:spAutoFit/>
            </a:bodyPr>
            <a:lstStyle/>
            <a:p>
              <a:r>
                <a:rPr lang="en-US" sz="2000" b="1" dirty="0">
                  <a:solidFill>
                    <a:srgbClr val="FF0000"/>
                  </a:solidFill>
                  <a:latin typeface="Courier New" panose="02070309020205020404" pitchFamily="49" charset="0"/>
                  <a:cs typeface="Courier New" panose="02070309020205020404" pitchFamily="49" charset="0"/>
                </a:rPr>
                <a:t>1</a:t>
              </a:r>
            </a:p>
          </p:txBody>
        </p:sp>
      </p:grpSp>
      <p:sp>
        <p:nvSpPr>
          <p:cNvPr id="18" name="TextBox 17">
            <a:extLst>
              <a:ext uri="{FF2B5EF4-FFF2-40B4-BE49-F238E27FC236}">
                <a16:creationId xmlns:a16="http://schemas.microsoft.com/office/drawing/2014/main" id="{111DFDBA-AEDF-40CB-A1F7-39AF2A046538}"/>
              </a:ext>
            </a:extLst>
          </p:cNvPr>
          <p:cNvSpPr txBox="1"/>
          <p:nvPr/>
        </p:nvSpPr>
        <p:spPr>
          <a:xfrm>
            <a:off x="7686103" y="2003208"/>
            <a:ext cx="960648" cy="523220"/>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Carry</a:t>
            </a:r>
          </a:p>
        </p:txBody>
      </p:sp>
      <p:sp>
        <p:nvSpPr>
          <p:cNvPr id="19" name="TextBox 18">
            <a:extLst>
              <a:ext uri="{FF2B5EF4-FFF2-40B4-BE49-F238E27FC236}">
                <a16:creationId xmlns:a16="http://schemas.microsoft.com/office/drawing/2014/main" id="{3C010D2E-2ED6-42F5-8C4C-3336046C4B12}"/>
              </a:ext>
            </a:extLst>
          </p:cNvPr>
          <p:cNvSpPr txBox="1"/>
          <p:nvPr/>
        </p:nvSpPr>
        <p:spPr>
          <a:xfrm>
            <a:off x="7537472" y="4437955"/>
            <a:ext cx="1257909" cy="523220"/>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Borrow</a:t>
            </a:r>
          </a:p>
        </p:txBody>
      </p:sp>
    </p:spTree>
    <p:extLst>
      <p:ext uri="{BB962C8B-B14F-4D97-AF65-F5344CB8AC3E}">
        <p14:creationId xmlns:p14="http://schemas.microsoft.com/office/powerpoint/2010/main" val="395662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OF set </a:t>
            </a:r>
            <a:r>
              <a:rPr lang="en-US" dirty="0"/>
              <a:t>when</a:t>
            </a:r>
          </a:p>
        </p:txBody>
      </p:sp>
      <p:sp>
        <p:nvSpPr>
          <p:cNvPr id="4" name="Rectangle 3"/>
          <p:cNvSpPr/>
          <p:nvPr/>
        </p:nvSpPr>
        <p:spPr bwMode="auto">
          <a:xfrm>
            <a:off x="1834505" y="1278791"/>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err="1">
                <a:solidFill>
                  <a:srgbClr val="7030A0"/>
                </a:solidFill>
                <a:latin typeface="Courier New" panose="02070309020205020404" pitchFamily="49" charset="0"/>
                <a:cs typeface="Courier New" panose="02070309020205020404" pitchFamily="49" charset="0"/>
              </a:rPr>
              <a:t>y</a:t>
            </a:r>
            <a:r>
              <a:rPr lang="en-US" sz="2000" b="1" dirty="0" err="1">
                <a:latin typeface="Courier New" panose="02070309020205020404" pitchFamily="49" charset="0"/>
                <a:cs typeface="Courier New" panose="02070309020205020404" pitchFamily="49" charset="0"/>
              </a:rPr>
              <a:t>xxxxxxxxxxxx</a:t>
            </a:r>
            <a:r>
              <a:rPr lang="en-US" sz="2000" b="1" dirty="0">
                <a:latin typeface="Courier New" panose="02070309020205020404" pitchFamily="49" charset="0"/>
                <a:cs typeface="Courier New" panose="02070309020205020404" pitchFamily="49" charset="0"/>
              </a:rPr>
              <a:t>...</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sp>
        <p:nvSpPr>
          <p:cNvPr id="5" name="Rectangle 4"/>
          <p:cNvSpPr/>
          <p:nvPr/>
        </p:nvSpPr>
        <p:spPr bwMode="auto">
          <a:xfrm>
            <a:off x="1834505" y="1780815"/>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err="1">
                <a:solidFill>
                  <a:srgbClr val="7030A0"/>
                </a:solidFill>
                <a:latin typeface="Courier New" panose="02070309020205020404" pitchFamily="49" charset="0"/>
                <a:cs typeface="Courier New" panose="02070309020205020404" pitchFamily="49" charset="0"/>
              </a:rPr>
              <a:t>y</a:t>
            </a:r>
            <a:r>
              <a:rPr lang="en-US" sz="2000" b="1" dirty="0" err="1">
                <a:latin typeface="Courier New" panose="02070309020205020404" pitchFamily="49" charset="0"/>
                <a:cs typeface="Courier New" panose="02070309020205020404" pitchFamily="49" charset="0"/>
              </a:rPr>
              <a:t>xxxxxxxxxxxx</a:t>
            </a:r>
            <a:r>
              <a:rPr lang="en-US" sz="2000" b="1" dirty="0">
                <a:latin typeface="Courier New" panose="02070309020205020404" pitchFamily="49" charset="0"/>
                <a:cs typeface="Courier New" panose="02070309020205020404" pitchFamily="49" charset="0"/>
              </a:rPr>
              <a:t>...</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cxnSp>
        <p:nvCxnSpPr>
          <p:cNvPr id="7" name="Straight Connector 6"/>
          <p:cNvCxnSpPr/>
          <p:nvPr/>
        </p:nvCxnSpPr>
        <p:spPr bwMode="auto">
          <a:xfrm>
            <a:off x="1117329" y="2444203"/>
            <a:ext cx="5262282" cy="0"/>
          </a:xfrm>
          <a:prstGeom prst="line">
            <a:avLst/>
          </a:prstGeom>
          <a:solidFill>
            <a:schemeClr val="accent1"/>
          </a:solidFill>
          <a:ln w="25400" cap="flat" cmpd="sng" algn="ctr">
            <a:solidFill>
              <a:srgbClr val="000000"/>
            </a:solidFill>
            <a:prstDash val="solid"/>
            <a:round/>
            <a:headEnd type="none" w="med" len="med"/>
            <a:tailEnd type="none" w="med" len="med"/>
          </a:ln>
          <a:effectLst/>
        </p:spPr>
      </p:cxnSp>
      <p:sp>
        <p:nvSpPr>
          <p:cNvPr id="9" name="TextBox 8"/>
          <p:cNvSpPr txBox="1"/>
          <p:nvPr/>
        </p:nvSpPr>
        <p:spPr>
          <a:xfrm>
            <a:off x="1272710" y="1580760"/>
            <a:ext cx="457200" cy="400110"/>
          </a:xfrm>
          <a:prstGeom prst="rect">
            <a:avLst/>
          </a:prstGeom>
          <a:noFill/>
        </p:spPr>
        <p:txBody>
          <a:bodyPr wrap="square" rtlCol="0">
            <a:spAutoFit/>
          </a:bodyPr>
          <a:lstStyle/>
          <a:p>
            <a:r>
              <a:rPr lang="en-US" sz="2000" dirty="0"/>
              <a:t>+</a:t>
            </a:r>
          </a:p>
        </p:txBody>
      </p:sp>
      <p:sp>
        <p:nvSpPr>
          <p:cNvPr id="10" name="Rectangle 9"/>
          <p:cNvSpPr/>
          <p:nvPr/>
        </p:nvSpPr>
        <p:spPr bwMode="auto">
          <a:xfrm>
            <a:off x="1834505" y="2578674"/>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err="1">
                <a:solidFill>
                  <a:srgbClr val="FF0000"/>
                </a:solidFill>
                <a:latin typeface="Courier New" panose="02070309020205020404" pitchFamily="49" charset="0"/>
                <a:cs typeface="Courier New" panose="02070309020205020404" pitchFamily="49" charset="0"/>
              </a:rPr>
              <a:t>z</a:t>
            </a:r>
            <a:r>
              <a:rPr lang="en-US" sz="2000" b="1" dirty="0" err="1">
                <a:latin typeface="Courier New" panose="02070309020205020404" pitchFamily="49" charset="0"/>
                <a:cs typeface="Courier New" panose="02070309020205020404" pitchFamily="49" charset="0"/>
              </a:rPr>
              <a:t>xxxxxxxxxxxx</a:t>
            </a:r>
            <a:r>
              <a:rPr lang="en-US" sz="2000" b="1" dirty="0">
                <a:latin typeface="Courier New" panose="02070309020205020404" pitchFamily="49" charset="0"/>
                <a:cs typeface="Courier New" panose="02070309020205020404" pitchFamily="49" charset="0"/>
              </a:rPr>
              <a:t>...</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sp>
        <p:nvSpPr>
          <p:cNvPr id="3" name="TextBox 2"/>
          <p:cNvSpPr txBox="1"/>
          <p:nvPr/>
        </p:nvSpPr>
        <p:spPr>
          <a:xfrm>
            <a:off x="7510707" y="906253"/>
            <a:ext cx="1518236" cy="646331"/>
          </a:xfrm>
          <a:prstGeom prst="rect">
            <a:avLst/>
          </a:prstGeom>
          <a:solidFill>
            <a:schemeClr val="bg1">
              <a:lumMod val="85000"/>
            </a:schemeClr>
          </a:solidFill>
        </p:spPr>
        <p:txBody>
          <a:bodyPr wrap="square" rtlCol="0">
            <a:spAutoFit/>
          </a:bodyPr>
          <a:lstStyle/>
          <a:p>
            <a:r>
              <a:rPr lang="en-US" sz="3600" dirty="0">
                <a:solidFill>
                  <a:srgbClr val="FF0000"/>
                </a:solidFill>
              </a:rPr>
              <a:t>z</a:t>
            </a:r>
            <a:r>
              <a:rPr lang="en-US" sz="3600" dirty="0"/>
              <a:t> = ~</a:t>
            </a:r>
            <a:r>
              <a:rPr lang="en-US" sz="3600" dirty="0">
                <a:solidFill>
                  <a:srgbClr val="7030A0"/>
                </a:solidFill>
              </a:rPr>
              <a:t>y</a:t>
            </a:r>
          </a:p>
        </p:txBody>
      </p:sp>
      <p:sp>
        <p:nvSpPr>
          <p:cNvPr id="11" name="TextBox 10">
            <a:extLst>
              <a:ext uri="{FF2B5EF4-FFF2-40B4-BE49-F238E27FC236}">
                <a16:creationId xmlns:a16="http://schemas.microsoft.com/office/drawing/2014/main" id="{E98C8604-892E-419B-8066-C67DDC2BAC57}"/>
              </a:ext>
            </a:extLst>
          </p:cNvPr>
          <p:cNvSpPr txBox="1"/>
          <p:nvPr/>
        </p:nvSpPr>
        <p:spPr>
          <a:xfrm>
            <a:off x="4271356" y="375341"/>
            <a:ext cx="4696991"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For signed arithmetic, this reports overflow</a:t>
            </a:r>
          </a:p>
        </p:txBody>
      </p:sp>
      <p:sp>
        <p:nvSpPr>
          <p:cNvPr id="6" name="Rectangle 5">
            <a:extLst>
              <a:ext uri="{FF2B5EF4-FFF2-40B4-BE49-F238E27FC236}">
                <a16:creationId xmlns:a16="http://schemas.microsoft.com/office/drawing/2014/main" id="{50ADC978-E23E-45E9-9440-AF4F4112FF37}"/>
              </a:ext>
            </a:extLst>
          </p:cNvPr>
          <p:cNvSpPr/>
          <p:nvPr/>
        </p:nvSpPr>
        <p:spPr>
          <a:xfrm>
            <a:off x="-21515" y="3264005"/>
            <a:ext cx="8839200" cy="461665"/>
          </a:xfrm>
          <a:prstGeom prst="rect">
            <a:avLst/>
          </a:prstGeom>
        </p:spPr>
        <p:txBody>
          <a:bodyPr wrap="square">
            <a:spAutoFit/>
          </a:bodyPr>
          <a:lstStyle/>
          <a:p>
            <a:pPr marL="317500" lvl="1" indent="0">
              <a:buNone/>
              <a:tabLst>
                <a:tab pos="1225550" algn="l"/>
                <a:tab pos="4060825" algn="l"/>
                <a:tab pos="1225550" algn="l"/>
                <a:tab pos="4060825" algn="l"/>
              </a:tabLst>
            </a:pPr>
            <a:r>
              <a:rPr lang="en-US" sz="2400" dirty="0"/>
              <a:t>     </a:t>
            </a:r>
            <a:r>
              <a:rPr lang="en-US" sz="2400" dirty="0">
                <a:solidFill>
                  <a:srgbClr val="00B050"/>
                </a:solidFill>
                <a:latin typeface="Courier New Bold" charset="0"/>
                <a:cs typeface="Courier New Bold" charset="0"/>
                <a:sym typeface="Courier New Bold" charset="0"/>
              </a:rPr>
              <a:t>(a&gt;0 &amp;&amp; b&gt;0 &amp;&amp; t&lt;0) || (a&lt;0 &amp;&amp; b&lt;0 &amp;&amp; t&gt;=0)</a:t>
            </a:r>
            <a:endParaRPr lang="en-US" sz="2400" dirty="0">
              <a:solidFill>
                <a:srgbClr val="00B050"/>
              </a:solidFill>
            </a:endParaRPr>
          </a:p>
        </p:txBody>
      </p:sp>
      <p:sp>
        <p:nvSpPr>
          <p:cNvPr id="8" name="TextBox 7">
            <a:extLst>
              <a:ext uri="{FF2B5EF4-FFF2-40B4-BE49-F238E27FC236}">
                <a16:creationId xmlns:a16="http://schemas.microsoft.com/office/drawing/2014/main" id="{199149B9-331C-4B41-A02A-CDEF4445FDBF}"/>
              </a:ext>
            </a:extLst>
          </p:cNvPr>
          <p:cNvSpPr txBox="1"/>
          <p:nvPr/>
        </p:nvSpPr>
        <p:spPr>
          <a:xfrm>
            <a:off x="6400542" y="1290690"/>
            <a:ext cx="369012" cy="461665"/>
          </a:xfrm>
          <a:prstGeom prst="rect">
            <a:avLst/>
          </a:prstGeom>
          <a:noFill/>
        </p:spPr>
        <p:txBody>
          <a:bodyPr wrap="none" rtlCol="0">
            <a:spAutoFit/>
          </a:bodyPr>
          <a:lstStyle/>
          <a:p>
            <a:r>
              <a:rPr lang="en-US" sz="2400" dirty="0">
                <a:solidFill>
                  <a:srgbClr val="00B050"/>
                </a:solidFill>
                <a:latin typeface="Courier New Bold" panose="02070609020205020404" pitchFamily="49" charset="0"/>
                <a:cs typeface="Courier New Bold" panose="02070609020205020404" pitchFamily="49" charset="0"/>
              </a:rPr>
              <a:t>a</a:t>
            </a:r>
          </a:p>
        </p:txBody>
      </p:sp>
      <p:sp>
        <p:nvSpPr>
          <p:cNvPr id="12" name="TextBox 11">
            <a:extLst>
              <a:ext uri="{FF2B5EF4-FFF2-40B4-BE49-F238E27FC236}">
                <a16:creationId xmlns:a16="http://schemas.microsoft.com/office/drawing/2014/main" id="{C8B75FF6-8E19-47EA-A027-26D1AA874DAB}"/>
              </a:ext>
            </a:extLst>
          </p:cNvPr>
          <p:cNvSpPr txBox="1"/>
          <p:nvPr/>
        </p:nvSpPr>
        <p:spPr>
          <a:xfrm>
            <a:off x="6400542" y="1857124"/>
            <a:ext cx="369012" cy="461665"/>
          </a:xfrm>
          <a:prstGeom prst="rect">
            <a:avLst/>
          </a:prstGeom>
          <a:noFill/>
        </p:spPr>
        <p:txBody>
          <a:bodyPr wrap="none" rtlCol="0">
            <a:spAutoFit/>
          </a:bodyPr>
          <a:lstStyle/>
          <a:p>
            <a:r>
              <a:rPr lang="en-US" sz="2400" dirty="0">
                <a:solidFill>
                  <a:srgbClr val="00B050"/>
                </a:solidFill>
                <a:latin typeface="Courier New Bold" panose="02070609020205020404" pitchFamily="49" charset="0"/>
                <a:cs typeface="Courier New Bold" panose="02070609020205020404" pitchFamily="49" charset="0"/>
              </a:rPr>
              <a:t>b</a:t>
            </a:r>
          </a:p>
        </p:txBody>
      </p:sp>
      <p:sp>
        <p:nvSpPr>
          <p:cNvPr id="13" name="TextBox 12">
            <a:extLst>
              <a:ext uri="{FF2B5EF4-FFF2-40B4-BE49-F238E27FC236}">
                <a16:creationId xmlns:a16="http://schemas.microsoft.com/office/drawing/2014/main" id="{01507D66-F25F-4722-A85C-4B1F2BC14D00}"/>
              </a:ext>
            </a:extLst>
          </p:cNvPr>
          <p:cNvSpPr txBox="1"/>
          <p:nvPr/>
        </p:nvSpPr>
        <p:spPr>
          <a:xfrm>
            <a:off x="6400542" y="2619033"/>
            <a:ext cx="369012" cy="461665"/>
          </a:xfrm>
          <a:prstGeom prst="rect">
            <a:avLst/>
          </a:prstGeom>
          <a:noFill/>
        </p:spPr>
        <p:txBody>
          <a:bodyPr wrap="none" rtlCol="0">
            <a:spAutoFit/>
          </a:bodyPr>
          <a:lstStyle/>
          <a:p>
            <a:r>
              <a:rPr lang="en-US" sz="2400" dirty="0">
                <a:solidFill>
                  <a:srgbClr val="00B050"/>
                </a:solidFill>
                <a:latin typeface="Courier New Bold" panose="02070609020205020404" pitchFamily="49" charset="0"/>
                <a:cs typeface="Courier New Bold" panose="02070609020205020404" pitchFamily="49" charset="0"/>
              </a:rPr>
              <a:t>t</a:t>
            </a:r>
          </a:p>
        </p:txBody>
      </p:sp>
      <p:sp>
        <p:nvSpPr>
          <p:cNvPr id="14" name="Rectangle 13">
            <a:extLst>
              <a:ext uri="{FF2B5EF4-FFF2-40B4-BE49-F238E27FC236}">
                <a16:creationId xmlns:a16="http://schemas.microsoft.com/office/drawing/2014/main" id="{47492B52-8F61-845E-3FDB-F028239EAA4B}"/>
              </a:ext>
            </a:extLst>
          </p:cNvPr>
          <p:cNvSpPr/>
          <p:nvPr/>
        </p:nvSpPr>
        <p:spPr bwMode="auto">
          <a:xfrm>
            <a:off x="1762461" y="4148907"/>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err="1">
                <a:solidFill>
                  <a:srgbClr val="7030A0"/>
                </a:solidFill>
                <a:latin typeface="Courier New" panose="02070309020205020404" pitchFamily="49" charset="0"/>
                <a:cs typeface="Courier New" panose="02070309020205020404" pitchFamily="49" charset="0"/>
              </a:rPr>
              <a:t>y</a:t>
            </a:r>
            <a:r>
              <a:rPr lang="en-US" sz="2000" b="1" dirty="0" err="1">
                <a:latin typeface="Courier New" panose="02070309020205020404" pitchFamily="49" charset="0"/>
                <a:cs typeface="Courier New" panose="02070309020205020404" pitchFamily="49" charset="0"/>
              </a:rPr>
              <a:t>xxxxxxxxxxxx</a:t>
            </a:r>
            <a:r>
              <a:rPr lang="en-US" sz="2000" b="1" dirty="0">
                <a:latin typeface="Courier New" panose="02070309020205020404" pitchFamily="49" charset="0"/>
                <a:cs typeface="Courier New" panose="02070309020205020404" pitchFamily="49" charset="0"/>
              </a:rPr>
              <a:t>...</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sp>
        <p:nvSpPr>
          <p:cNvPr id="15" name="Rectangle 14">
            <a:extLst>
              <a:ext uri="{FF2B5EF4-FFF2-40B4-BE49-F238E27FC236}">
                <a16:creationId xmlns:a16="http://schemas.microsoft.com/office/drawing/2014/main" id="{0453CA4E-3151-E5FA-AC8A-AF0DE64253AE}"/>
              </a:ext>
            </a:extLst>
          </p:cNvPr>
          <p:cNvSpPr/>
          <p:nvPr/>
        </p:nvSpPr>
        <p:spPr bwMode="auto">
          <a:xfrm>
            <a:off x="1762461" y="4650931"/>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err="1">
                <a:solidFill>
                  <a:srgbClr val="FF0000"/>
                </a:solidFill>
                <a:latin typeface="Courier New" panose="02070309020205020404" pitchFamily="49" charset="0"/>
                <a:cs typeface="Courier New" panose="02070309020205020404" pitchFamily="49" charset="0"/>
              </a:rPr>
              <a:t>z</a:t>
            </a:r>
            <a:r>
              <a:rPr lang="en-US" sz="2000" b="1" dirty="0" err="1">
                <a:latin typeface="Courier New" panose="02070309020205020404" pitchFamily="49" charset="0"/>
                <a:cs typeface="Courier New" panose="02070309020205020404" pitchFamily="49" charset="0"/>
              </a:rPr>
              <a:t>xxxxxxxxxxxx</a:t>
            </a:r>
            <a:r>
              <a:rPr lang="en-US" sz="2000" b="1" dirty="0">
                <a:latin typeface="Courier New" panose="02070309020205020404" pitchFamily="49" charset="0"/>
                <a:cs typeface="Courier New" panose="02070309020205020404" pitchFamily="49" charset="0"/>
              </a:rPr>
              <a:t>...</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cxnSp>
        <p:nvCxnSpPr>
          <p:cNvPr id="16" name="Straight Connector 15">
            <a:extLst>
              <a:ext uri="{FF2B5EF4-FFF2-40B4-BE49-F238E27FC236}">
                <a16:creationId xmlns:a16="http://schemas.microsoft.com/office/drawing/2014/main" id="{CF754BA1-79C2-E059-A49A-C6B83DD67933}"/>
              </a:ext>
            </a:extLst>
          </p:cNvPr>
          <p:cNvCxnSpPr/>
          <p:nvPr/>
        </p:nvCxnSpPr>
        <p:spPr bwMode="auto">
          <a:xfrm>
            <a:off x="1045285" y="5314319"/>
            <a:ext cx="5262282" cy="0"/>
          </a:xfrm>
          <a:prstGeom prst="line">
            <a:avLst/>
          </a:prstGeom>
          <a:solidFill>
            <a:schemeClr val="accent1"/>
          </a:solidFill>
          <a:ln w="25400" cap="flat" cmpd="sng" algn="ctr">
            <a:solidFill>
              <a:srgbClr val="000000"/>
            </a:solidFill>
            <a:prstDash val="solid"/>
            <a:round/>
            <a:headEnd type="none" w="med" len="med"/>
            <a:tailEnd type="none" w="med" len="med"/>
          </a:ln>
          <a:effectLst/>
        </p:spPr>
      </p:cxnSp>
      <p:sp>
        <p:nvSpPr>
          <p:cNvPr id="17" name="TextBox 16">
            <a:extLst>
              <a:ext uri="{FF2B5EF4-FFF2-40B4-BE49-F238E27FC236}">
                <a16:creationId xmlns:a16="http://schemas.microsoft.com/office/drawing/2014/main" id="{48B4650F-7A6F-535D-756B-E46AB18BB765}"/>
              </a:ext>
            </a:extLst>
          </p:cNvPr>
          <p:cNvSpPr txBox="1"/>
          <p:nvPr/>
        </p:nvSpPr>
        <p:spPr>
          <a:xfrm>
            <a:off x="1272710" y="4320555"/>
            <a:ext cx="457200" cy="400110"/>
          </a:xfrm>
          <a:prstGeom prst="rect">
            <a:avLst/>
          </a:prstGeom>
          <a:noFill/>
        </p:spPr>
        <p:txBody>
          <a:bodyPr wrap="square" rtlCol="0">
            <a:spAutoFit/>
          </a:bodyPr>
          <a:lstStyle/>
          <a:p>
            <a:r>
              <a:rPr lang="en-US" sz="2000" dirty="0"/>
              <a:t>_</a:t>
            </a:r>
          </a:p>
        </p:txBody>
      </p:sp>
      <p:sp>
        <p:nvSpPr>
          <p:cNvPr id="18" name="Rectangle 17">
            <a:extLst>
              <a:ext uri="{FF2B5EF4-FFF2-40B4-BE49-F238E27FC236}">
                <a16:creationId xmlns:a16="http://schemas.microsoft.com/office/drawing/2014/main" id="{2417D222-9D21-9A29-5A16-5F3B3F7D90C1}"/>
              </a:ext>
            </a:extLst>
          </p:cNvPr>
          <p:cNvSpPr/>
          <p:nvPr/>
        </p:nvSpPr>
        <p:spPr bwMode="auto">
          <a:xfrm>
            <a:off x="1762461" y="5448790"/>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err="1">
                <a:solidFill>
                  <a:srgbClr val="FF0000"/>
                </a:solidFill>
                <a:latin typeface="Courier New" panose="02070309020205020404" pitchFamily="49" charset="0"/>
                <a:cs typeface="Courier New" panose="02070309020205020404" pitchFamily="49" charset="0"/>
              </a:rPr>
              <a:t>z</a:t>
            </a:r>
            <a:r>
              <a:rPr lang="en-US" sz="2000" b="1" dirty="0" err="1">
                <a:latin typeface="Courier New" panose="02070309020205020404" pitchFamily="49" charset="0"/>
                <a:cs typeface="Courier New" panose="02070309020205020404" pitchFamily="49" charset="0"/>
              </a:rPr>
              <a:t>xxxxxxxxxxxx</a:t>
            </a:r>
            <a:r>
              <a:rPr lang="en-US" sz="2000" b="1" dirty="0">
                <a:latin typeface="Courier New" panose="02070309020205020404" pitchFamily="49" charset="0"/>
                <a:cs typeface="Courier New" panose="02070309020205020404" pitchFamily="49" charset="0"/>
              </a:rPr>
              <a:t>...</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sp>
        <p:nvSpPr>
          <p:cNvPr id="20" name="Rectangle 19">
            <a:extLst>
              <a:ext uri="{FF2B5EF4-FFF2-40B4-BE49-F238E27FC236}">
                <a16:creationId xmlns:a16="http://schemas.microsoft.com/office/drawing/2014/main" id="{C34ED4D8-C250-BC51-0C96-F8C4BAF6B285}"/>
              </a:ext>
            </a:extLst>
          </p:cNvPr>
          <p:cNvSpPr/>
          <p:nvPr/>
        </p:nvSpPr>
        <p:spPr>
          <a:xfrm>
            <a:off x="-148244" y="6183900"/>
            <a:ext cx="8839200" cy="461665"/>
          </a:xfrm>
          <a:prstGeom prst="rect">
            <a:avLst/>
          </a:prstGeom>
        </p:spPr>
        <p:txBody>
          <a:bodyPr wrap="square">
            <a:spAutoFit/>
          </a:bodyPr>
          <a:lstStyle/>
          <a:p>
            <a:pPr marL="317500" lvl="1" indent="0">
              <a:buNone/>
              <a:tabLst>
                <a:tab pos="1225550" algn="l"/>
                <a:tab pos="4060825" algn="l"/>
                <a:tab pos="1225550" algn="l"/>
                <a:tab pos="4060825" algn="l"/>
              </a:tabLst>
            </a:pPr>
            <a:r>
              <a:rPr lang="en-US" sz="2400" dirty="0"/>
              <a:t>     </a:t>
            </a:r>
            <a:r>
              <a:rPr lang="en-US" sz="2400" dirty="0">
                <a:solidFill>
                  <a:srgbClr val="00B050"/>
                </a:solidFill>
                <a:latin typeface="Courier New Bold" charset="0"/>
                <a:cs typeface="Courier New Bold" charset="0"/>
                <a:sym typeface="Courier New Bold" charset="0"/>
              </a:rPr>
              <a:t>(a&gt;0 &amp;&amp; b&lt;0 &amp;&amp; t&lt;0) || (a&lt;0 &amp;&amp; b&gt;0 &amp;&amp; t&gt;0)</a:t>
            </a:r>
            <a:endParaRPr lang="en-US" sz="2400" dirty="0">
              <a:solidFill>
                <a:srgbClr val="00B050"/>
              </a:solidFill>
            </a:endParaRPr>
          </a:p>
        </p:txBody>
      </p:sp>
      <p:sp>
        <p:nvSpPr>
          <p:cNvPr id="21" name="TextBox 20">
            <a:extLst>
              <a:ext uri="{FF2B5EF4-FFF2-40B4-BE49-F238E27FC236}">
                <a16:creationId xmlns:a16="http://schemas.microsoft.com/office/drawing/2014/main" id="{B936DACF-3A9C-A436-C2BC-6E3E095125F6}"/>
              </a:ext>
            </a:extLst>
          </p:cNvPr>
          <p:cNvSpPr txBox="1"/>
          <p:nvPr/>
        </p:nvSpPr>
        <p:spPr>
          <a:xfrm>
            <a:off x="6328498" y="4160806"/>
            <a:ext cx="369012" cy="461665"/>
          </a:xfrm>
          <a:prstGeom prst="rect">
            <a:avLst/>
          </a:prstGeom>
          <a:noFill/>
        </p:spPr>
        <p:txBody>
          <a:bodyPr wrap="none" rtlCol="0">
            <a:spAutoFit/>
          </a:bodyPr>
          <a:lstStyle/>
          <a:p>
            <a:r>
              <a:rPr lang="en-US" sz="2400" dirty="0">
                <a:solidFill>
                  <a:srgbClr val="00B050"/>
                </a:solidFill>
                <a:latin typeface="Courier New Bold" panose="02070609020205020404" pitchFamily="49" charset="0"/>
                <a:cs typeface="Courier New Bold" panose="02070609020205020404" pitchFamily="49" charset="0"/>
              </a:rPr>
              <a:t>a</a:t>
            </a:r>
          </a:p>
        </p:txBody>
      </p:sp>
      <p:sp>
        <p:nvSpPr>
          <p:cNvPr id="22" name="TextBox 21">
            <a:extLst>
              <a:ext uri="{FF2B5EF4-FFF2-40B4-BE49-F238E27FC236}">
                <a16:creationId xmlns:a16="http://schemas.microsoft.com/office/drawing/2014/main" id="{886DA5A4-6E29-1BE3-F46E-EE3585165E35}"/>
              </a:ext>
            </a:extLst>
          </p:cNvPr>
          <p:cNvSpPr txBox="1"/>
          <p:nvPr/>
        </p:nvSpPr>
        <p:spPr>
          <a:xfrm>
            <a:off x="6328498" y="4727240"/>
            <a:ext cx="369012" cy="461665"/>
          </a:xfrm>
          <a:prstGeom prst="rect">
            <a:avLst/>
          </a:prstGeom>
          <a:noFill/>
        </p:spPr>
        <p:txBody>
          <a:bodyPr wrap="none" rtlCol="0">
            <a:spAutoFit/>
          </a:bodyPr>
          <a:lstStyle/>
          <a:p>
            <a:r>
              <a:rPr lang="en-US" sz="2400" dirty="0">
                <a:solidFill>
                  <a:srgbClr val="00B050"/>
                </a:solidFill>
                <a:latin typeface="Courier New Bold" panose="02070609020205020404" pitchFamily="49" charset="0"/>
                <a:cs typeface="Courier New Bold" panose="02070609020205020404" pitchFamily="49" charset="0"/>
              </a:rPr>
              <a:t>b</a:t>
            </a:r>
          </a:p>
        </p:txBody>
      </p:sp>
      <p:sp>
        <p:nvSpPr>
          <p:cNvPr id="23" name="TextBox 22">
            <a:extLst>
              <a:ext uri="{FF2B5EF4-FFF2-40B4-BE49-F238E27FC236}">
                <a16:creationId xmlns:a16="http://schemas.microsoft.com/office/drawing/2014/main" id="{54AF396B-564B-6B61-348A-1C7C8BACBDE7}"/>
              </a:ext>
            </a:extLst>
          </p:cNvPr>
          <p:cNvSpPr txBox="1"/>
          <p:nvPr/>
        </p:nvSpPr>
        <p:spPr>
          <a:xfrm>
            <a:off x="6328498" y="5489149"/>
            <a:ext cx="369012" cy="461665"/>
          </a:xfrm>
          <a:prstGeom prst="rect">
            <a:avLst/>
          </a:prstGeom>
          <a:noFill/>
        </p:spPr>
        <p:txBody>
          <a:bodyPr wrap="none" rtlCol="0">
            <a:spAutoFit/>
          </a:bodyPr>
          <a:lstStyle/>
          <a:p>
            <a:r>
              <a:rPr lang="en-US" sz="2400" dirty="0">
                <a:solidFill>
                  <a:srgbClr val="00B050"/>
                </a:solidFill>
                <a:latin typeface="Courier New Bold" panose="02070609020205020404" pitchFamily="49" charset="0"/>
                <a:cs typeface="Courier New Bold" panose="02070609020205020404" pitchFamily="49" charset="0"/>
              </a:rPr>
              <a:t>t</a:t>
            </a:r>
          </a:p>
        </p:txBody>
      </p:sp>
      <p:sp>
        <p:nvSpPr>
          <p:cNvPr id="24" name="TextBox 23">
            <a:extLst>
              <a:ext uri="{FF2B5EF4-FFF2-40B4-BE49-F238E27FC236}">
                <a16:creationId xmlns:a16="http://schemas.microsoft.com/office/drawing/2014/main" id="{536AD3BC-6ED0-7442-F7E1-7CB79DD20C14}"/>
              </a:ext>
            </a:extLst>
          </p:cNvPr>
          <p:cNvSpPr txBox="1"/>
          <p:nvPr/>
        </p:nvSpPr>
        <p:spPr>
          <a:xfrm>
            <a:off x="7172719" y="1816479"/>
            <a:ext cx="1518237" cy="954107"/>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Positive</a:t>
            </a:r>
          </a:p>
          <a:p>
            <a:r>
              <a:rPr lang="en-US" sz="2800" dirty="0">
                <a:latin typeface="Calibri" panose="020F0502020204030204" pitchFamily="34" charset="0"/>
                <a:cs typeface="Calibri" panose="020F0502020204030204" pitchFamily="34" charset="0"/>
              </a:rPr>
              <a:t>Overflow</a:t>
            </a:r>
          </a:p>
        </p:txBody>
      </p:sp>
      <p:sp>
        <p:nvSpPr>
          <p:cNvPr id="25" name="TextBox 24">
            <a:extLst>
              <a:ext uri="{FF2B5EF4-FFF2-40B4-BE49-F238E27FC236}">
                <a16:creationId xmlns:a16="http://schemas.microsoft.com/office/drawing/2014/main" id="{6F18AB88-172F-3589-F209-B7B3B26FB203}"/>
              </a:ext>
            </a:extLst>
          </p:cNvPr>
          <p:cNvSpPr txBox="1"/>
          <p:nvPr/>
        </p:nvSpPr>
        <p:spPr>
          <a:xfrm>
            <a:off x="7244763" y="4798223"/>
            <a:ext cx="1518237" cy="954107"/>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Negative</a:t>
            </a:r>
          </a:p>
          <a:p>
            <a:r>
              <a:rPr lang="en-US" sz="2800" dirty="0">
                <a:latin typeface="Calibri" panose="020F0502020204030204" pitchFamily="34" charset="0"/>
                <a:cs typeface="Calibri" panose="020F0502020204030204" pitchFamily="34" charset="0"/>
              </a:rPr>
              <a:t>Overflow</a:t>
            </a:r>
          </a:p>
        </p:txBody>
      </p:sp>
    </p:spTree>
    <p:extLst>
      <p:ext uri="{BB962C8B-B14F-4D97-AF65-F5344CB8AC3E}">
        <p14:creationId xmlns:p14="http://schemas.microsoft.com/office/powerpoint/2010/main" val="216989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p:bldP spid="18" grpId="0" animBg="1"/>
      <p:bldP spid="20" grpId="0"/>
      <p:bldP spid="21" grpId="0"/>
      <p:bldP spid="22" grpId="0"/>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237" name="Shape 237"/>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a:solidFill>
                  <a:srgbClr val="FFFFFF"/>
                </a:solidFill>
                <a:latin typeface="Times New Roman"/>
                <a:ea typeface="Times New Roman"/>
                <a:cs typeface="Times New Roman"/>
                <a:sym typeface="Times New Roman"/>
              </a:rPr>
              <a:t>Carnegie Mellon</a:t>
            </a:r>
            <a:endParaRPr/>
          </a:p>
        </p:txBody>
      </p:sp>
      <p:sp>
        <p:nvSpPr>
          <p:cNvPr id="238" name="Shape 238"/>
          <p:cNvSpPr txBox="1">
            <a:spLocks noGrp="1"/>
          </p:cNvSpPr>
          <p:nvPr>
            <p:ph type="ctrTitle"/>
          </p:nvPr>
        </p:nvSpPr>
        <p:spPr>
          <a:xfrm>
            <a:off x="685800" y="1447800"/>
            <a:ext cx="7772400" cy="25908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dirty="0">
                <a:solidFill>
                  <a:srgbClr val="000000"/>
                </a:solidFill>
                <a:latin typeface="Calibri"/>
                <a:ea typeface="Calibri"/>
                <a:cs typeface="Calibri"/>
                <a:sym typeface="Calibri"/>
              </a:rPr>
              <a:t>Machine-Level Programming II: Control</a:t>
            </a:r>
            <a:br>
              <a:rPr lang="en-US" sz="3600" b="0" i="0" u="none" strike="noStrike" cap="none" dirty="0">
                <a:solidFill>
                  <a:srgbClr val="000000"/>
                </a:solidFill>
                <a:latin typeface="Calibri"/>
                <a:ea typeface="Calibri"/>
                <a:cs typeface="Calibri"/>
                <a:sym typeface="Calibri"/>
              </a:rPr>
            </a:br>
            <a:br>
              <a:rPr lang="en-US" sz="3600" b="0" i="0" u="none" strike="noStrike" cap="none" dirty="0">
                <a:solidFill>
                  <a:srgbClr val="000000"/>
                </a:solidFill>
                <a:latin typeface="Calibri"/>
                <a:ea typeface="Calibri"/>
                <a:cs typeface="Calibri"/>
                <a:sym typeface="Calibri"/>
              </a:rPr>
            </a:br>
            <a:r>
              <a:rPr lang="en-US" sz="2000" b="0" i="0" u="none" strike="noStrike" cap="none" dirty="0">
                <a:solidFill>
                  <a:srgbClr val="000000"/>
                </a:solidFill>
                <a:latin typeface="Calibri"/>
                <a:ea typeface="Calibri"/>
                <a:cs typeface="Calibri"/>
                <a:sym typeface="Calibri"/>
              </a:rPr>
              <a:t>15-213/14-513/15-513: Introduction to Computer Systems</a:t>
            </a:r>
            <a:br>
              <a:rPr lang="en-US" sz="2000" b="0" i="0" u="none" strike="noStrike" cap="none" dirty="0">
                <a:solidFill>
                  <a:srgbClr val="000000"/>
                </a:solidFill>
                <a:latin typeface="Calibri"/>
                <a:ea typeface="Calibri"/>
                <a:cs typeface="Calibri"/>
                <a:sym typeface="Calibri"/>
              </a:rPr>
            </a:br>
            <a:r>
              <a:rPr lang="en-US" sz="2000" b="0" i="0" u="none" strike="noStrike" cap="none" dirty="0">
                <a:solidFill>
                  <a:srgbClr val="000000"/>
                </a:solidFill>
                <a:latin typeface="Calibri"/>
                <a:ea typeface="Calibri"/>
                <a:cs typeface="Calibri"/>
                <a:sym typeface="Calibri"/>
              </a:rPr>
              <a:t>4</a:t>
            </a:r>
            <a:r>
              <a:rPr lang="en-US" sz="2000" b="0" i="0" u="none" strike="noStrike" cap="none" baseline="30000" dirty="0">
                <a:solidFill>
                  <a:srgbClr val="000000"/>
                </a:solidFill>
                <a:latin typeface="Calibri"/>
                <a:ea typeface="Calibri"/>
                <a:cs typeface="Calibri"/>
                <a:sym typeface="Calibri"/>
              </a:rPr>
              <a:t>th</a:t>
            </a:r>
            <a:r>
              <a:rPr lang="en-US" sz="2000" b="0" i="0" u="none" strike="noStrike" cap="none" dirty="0">
                <a:solidFill>
                  <a:srgbClr val="000000"/>
                </a:solidFill>
                <a:latin typeface="Calibri"/>
                <a:ea typeface="Calibri"/>
                <a:cs typeface="Calibri"/>
                <a:sym typeface="Calibri"/>
              </a:rPr>
              <a:t> Lecture, </a:t>
            </a:r>
            <a:r>
              <a:rPr lang="en-US" sz="2000" b="0" dirty="0">
                <a:solidFill>
                  <a:srgbClr val="000000"/>
                </a:solidFill>
                <a:latin typeface="Calibri"/>
                <a:ea typeface="Calibri"/>
                <a:cs typeface="Calibri"/>
                <a:sym typeface="Calibri"/>
              </a:rPr>
              <a:t>Sept 7</a:t>
            </a:r>
            <a:r>
              <a:rPr lang="en-US" sz="2000" b="0" i="0" u="none" strike="noStrike" cap="none" dirty="0">
                <a:solidFill>
                  <a:srgbClr val="000000"/>
                </a:solidFill>
              </a:rPr>
              <a:t>, 2023</a:t>
            </a:r>
            <a:endParaRPr sz="36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381000" y="254000"/>
            <a:ext cx="8382000" cy="1143000"/>
          </a:xfrm>
          <a:noFill/>
          <a:ln>
            <a:noFill/>
          </a:ln>
        </p:spPr>
        <p:txBody>
          <a:bodyPr spcFirstLastPara="1" wrap="square" lIns="38100" tIns="38100" rIns="38100" bIns="38100" anchor="ctr" anchorCtr="0">
            <a:noAutofit/>
          </a:bodyPr>
          <a:lstStyle/>
          <a:p>
            <a:pPr lvl="0"/>
            <a:r>
              <a:rPr lang="en-US" dirty="0">
                <a:sym typeface="Calibri"/>
              </a:rPr>
              <a:t>Compare Instruction</a:t>
            </a:r>
            <a:endParaRPr lang="en-US" dirty="0"/>
          </a:p>
        </p:txBody>
      </p:sp>
      <mc:AlternateContent xmlns:mc="http://schemas.openxmlformats.org/markup-compatibility/2006" xmlns:a14="http://schemas.microsoft.com/office/drawing/2010/main">
        <mc:Choice Requires="a14">
          <p:sp>
            <p:nvSpPr>
              <p:cNvPr id="365" name="Shape 365"/>
              <p:cNvSpPr txBox="1">
                <a:spLocks noGrp="1"/>
              </p:cNvSpPr>
              <p:nvPr>
                <p:ph type="body" idx="1"/>
              </p:nvPr>
            </p:nvSpPr>
            <p:spPr>
              <a:xfrm>
                <a:off x="381000" y="1397000"/>
                <a:ext cx="8382000" cy="5435600"/>
              </a:xfrm>
              <a:noFill/>
              <a:ln>
                <a:noFill/>
              </a:ln>
            </p:spPr>
            <p:txBody>
              <a:bodyPr spcFirstLastPara="1" wrap="square" lIns="38100" tIns="38100" rIns="38100" bIns="38100" anchor="t" anchorCtr="0">
                <a:noAutofit/>
              </a:bodyPr>
              <a:lstStyle/>
              <a:p>
                <a:pPr lvl="0"/>
                <a:r>
                  <a:rPr lang="en-US" dirty="0" err="1">
                    <a:latin typeface="Courier New" panose="02070309020205020404" pitchFamily="49" charset="0"/>
                    <a:cs typeface="Courier New" panose="02070309020205020404" pitchFamily="49" charset="0"/>
                    <a:sym typeface="Calibri"/>
                  </a:rPr>
                  <a:t>cmp</a:t>
                </a:r>
                <a:r>
                  <a:rPr lang="en-US">
                    <a:latin typeface="Courier New" panose="02070309020205020404" pitchFamily="49" charset="0"/>
                    <a:cs typeface="Courier New" panose="02070309020205020404" pitchFamily="49" charset="0"/>
                    <a:sym typeface="Calibri"/>
                  </a:rPr>
                  <a:t> a, b</a:t>
                </a:r>
                <a:endParaRPr lang="en-US" dirty="0">
                  <a:latin typeface="Courier New" panose="02070309020205020404" pitchFamily="49" charset="0"/>
                  <a:cs typeface="Courier New" panose="02070309020205020404" pitchFamily="49" charset="0"/>
                  <a:sym typeface="Calibri"/>
                </a:endParaRPr>
              </a:p>
              <a:p>
                <a:pPr lvl="1"/>
                <a:r>
                  <a:rPr lang="en-US" dirty="0"/>
                  <a:t>Computes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oMath>
                </a14:m>
                <a:r>
                  <a:rPr lang="en-US" dirty="0"/>
                  <a:t> (just like </a:t>
                </a:r>
                <a:r>
                  <a:rPr lang="en-US" b="1" dirty="0">
                    <a:latin typeface="Courier New" panose="02070309020205020404" pitchFamily="49" charset="0"/>
                    <a:cs typeface="Courier New" panose="02070309020205020404" pitchFamily="49" charset="0"/>
                  </a:rPr>
                  <a:t>sub</a:t>
                </a:r>
                <a:r>
                  <a:rPr lang="en-US" dirty="0"/>
                  <a:t>)</a:t>
                </a:r>
              </a:p>
              <a:p>
                <a:pPr lvl="1"/>
                <a:r>
                  <a:rPr lang="en-US" dirty="0"/>
                  <a:t>Sets condition codes based on result, but…</a:t>
                </a:r>
              </a:p>
              <a:p>
                <a:pPr lvl="1"/>
                <a:r>
                  <a:rPr lang="en-US" b="1" dirty="0">
                    <a:solidFill>
                      <a:srgbClr val="C00000"/>
                    </a:solidFill>
                  </a:rPr>
                  <a:t>Does not change </a:t>
                </a:r>
                <a14:m>
                  <m:oMath xmlns:m="http://schemas.openxmlformats.org/officeDocument/2006/math">
                    <m:r>
                      <a:rPr lang="en-US" b="1" i="1" dirty="0" smtClean="0">
                        <a:solidFill>
                          <a:srgbClr val="C00000"/>
                        </a:solidFill>
                        <a:latin typeface="Cambria Math" panose="02040503050406030204" pitchFamily="18" charset="0"/>
                      </a:rPr>
                      <m:t>𝒃</m:t>
                    </m:r>
                  </m:oMath>
                </a14:m>
                <a:endParaRPr lang="en-US" b="1" dirty="0">
                  <a:solidFill>
                    <a:srgbClr val="C00000"/>
                  </a:solidFill>
                </a:endParaRPr>
              </a:p>
              <a:p>
                <a:pPr lvl="1"/>
                <a:endParaRPr lang="en-US" dirty="0"/>
              </a:p>
              <a:p>
                <a:pPr lvl="1"/>
                <a:r>
                  <a:rPr lang="en-US" dirty="0"/>
                  <a:t>Used for </a:t>
                </a:r>
                <a:r>
                  <a:rPr lang="en-US" b="1" dirty="0">
                    <a:latin typeface="Courier New" panose="02070309020205020404" pitchFamily="49" charset="0"/>
                    <a:cs typeface="Courier New" panose="02070309020205020404" pitchFamily="49" charset="0"/>
                  </a:rPr>
                  <a:t>if (a &lt; b) { … }</a:t>
                </a:r>
                <a:br>
                  <a:rPr lang="en-US" b="1" dirty="0">
                    <a:latin typeface="Courier New" panose="02070309020205020404" pitchFamily="49" charset="0"/>
                    <a:cs typeface="Courier New" panose="02070309020205020404" pitchFamily="49" charset="0"/>
                  </a:rPr>
                </a:br>
                <a:r>
                  <a:rPr lang="en-US" dirty="0"/>
                  <a:t>whenever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oMath>
                </a14:m>
                <a:r>
                  <a:rPr lang="en-US" dirty="0"/>
                  <a:t> isn’t needed for anything else</a:t>
                </a:r>
              </a:p>
            </p:txBody>
          </p:sp>
        </mc:Choice>
        <mc:Fallback xmlns="">
          <p:sp>
            <p:nvSpPr>
              <p:cNvPr id="365" name="Shape 365"/>
              <p:cNvSpPr txBox="1">
                <a:spLocks noGrp="1" noRot="1" noChangeAspect="1" noMove="1" noResize="1" noEditPoints="1" noAdjustHandles="1" noChangeArrowheads="1" noChangeShapeType="1" noTextEdit="1"/>
              </p:cNvSpPr>
              <p:nvPr>
                <p:ph type="body" idx="1"/>
              </p:nvPr>
            </p:nvSpPr>
            <p:spPr>
              <a:xfrm>
                <a:off x="381000" y="1397000"/>
                <a:ext cx="8382000" cy="5435600"/>
              </a:xfrm>
              <a:blipFill>
                <a:blip r:embed="rId3"/>
                <a:stretch>
                  <a:fillRect/>
                </a:stretch>
              </a:blipFill>
              <a:ln>
                <a:noFill/>
              </a:ln>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381000" y="254000"/>
            <a:ext cx="8382000" cy="1143000"/>
          </a:xfrm>
          <a:noFill/>
          <a:ln>
            <a:noFill/>
          </a:ln>
        </p:spPr>
        <p:txBody>
          <a:bodyPr spcFirstLastPara="1" wrap="square" lIns="38100" tIns="38100" rIns="38100" bIns="38100" anchor="ctr" anchorCtr="0">
            <a:noAutofit/>
          </a:bodyPr>
          <a:lstStyle/>
          <a:p>
            <a:pPr lvl="0"/>
            <a:r>
              <a:rPr lang="en-US" dirty="0">
                <a:sym typeface="Calibri"/>
              </a:rPr>
              <a:t>Test Instruction</a:t>
            </a:r>
            <a:endParaRPr lang="en-US" dirty="0"/>
          </a:p>
        </p:txBody>
      </p:sp>
      <mc:AlternateContent xmlns:mc="http://schemas.openxmlformats.org/markup-compatibility/2006" xmlns:a14="http://schemas.microsoft.com/office/drawing/2010/main">
        <mc:Choice Requires="a14">
          <p:sp>
            <p:nvSpPr>
              <p:cNvPr id="371" name="Shape 371"/>
              <p:cNvSpPr txBox="1">
                <a:spLocks noGrp="1"/>
              </p:cNvSpPr>
              <p:nvPr>
                <p:ph type="body" idx="1"/>
              </p:nvPr>
            </p:nvSpPr>
            <p:spPr>
              <a:xfrm>
                <a:off x="381000" y="1397000"/>
                <a:ext cx="8382000" cy="5435600"/>
              </a:xfrm>
              <a:noFill/>
              <a:ln>
                <a:noFill/>
              </a:ln>
            </p:spPr>
            <p:txBody>
              <a:bodyPr spcFirstLastPara="1" wrap="square" lIns="38100" tIns="38100" rIns="38100" bIns="38100" anchor="t" anchorCtr="0">
                <a:noAutofit/>
              </a:bodyPr>
              <a:lstStyle/>
              <a:p>
                <a:pPr lvl="0"/>
                <a:r>
                  <a:rPr lang="en-US" dirty="0">
                    <a:latin typeface="Courier New" panose="02070309020205020404" pitchFamily="49" charset="0"/>
                    <a:cs typeface="Courier New" panose="02070309020205020404" pitchFamily="49" charset="0"/>
                    <a:sym typeface="Calibri"/>
                  </a:rPr>
                  <a:t>test a, b</a:t>
                </a:r>
                <a:endParaRPr lang="en-US" dirty="0">
                  <a:latin typeface="Courier New" panose="02070309020205020404" pitchFamily="49" charset="0"/>
                  <a:cs typeface="Courier New" panose="02070309020205020404" pitchFamily="49" charset="0"/>
                </a:endParaRPr>
              </a:p>
              <a:p>
                <a:pPr lvl="1"/>
                <a:r>
                  <a:rPr lang="en-US" dirty="0"/>
                  <a:t>Computes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&amp;</m:t>
                    </m:r>
                    <m:r>
                      <a:rPr lang="en-US" b="0" i="1" smtClean="0">
                        <a:latin typeface="Cambria Math" panose="02040503050406030204" pitchFamily="18" charset="0"/>
                        <a:ea typeface="Cambria Math" panose="02040503050406030204" pitchFamily="18" charset="0"/>
                      </a:rPr>
                      <m:t>𝑎</m:t>
                    </m:r>
                  </m:oMath>
                </a14:m>
                <a:r>
                  <a:rPr lang="en-US" dirty="0"/>
                  <a:t> (just like </a:t>
                </a:r>
                <a:r>
                  <a:rPr lang="en-US" b="1" dirty="0">
                    <a:latin typeface="Courier New" panose="02070309020205020404" pitchFamily="49" charset="0"/>
                    <a:cs typeface="Courier New" panose="02070309020205020404" pitchFamily="49" charset="0"/>
                  </a:rPr>
                  <a:t>and</a:t>
                </a:r>
                <a:r>
                  <a:rPr lang="en-US" dirty="0"/>
                  <a:t>)</a:t>
                </a:r>
              </a:p>
              <a:p>
                <a:pPr lvl="1"/>
                <a:r>
                  <a:rPr lang="en-US" dirty="0"/>
                  <a:t>Sets condition codes (only SF and ZF) based on result, but…</a:t>
                </a:r>
              </a:p>
              <a:p>
                <a:pPr lvl="1"/>
                <a:r>
                  <a:rPr lang="en-US" b="1" dirty="0">
                    <a:solidFill>
                      <a:srgbClr val="C00000"/>
                    </a:solidFill>
                  </a:rPr>
                  <a:t>Does not change </a:t>
                </a:r>
                <a14:m>
                  <m:oMath xmlns:m="http://schemas.openxmlformats.org/officeDocument/2006/math">
                    <m:r>
                      <a:rPr lang="en-US" b="1" i="1" dirty="0" smtClean="0">
                        <a:solidFill>
                          <a:srgbClr val="C00000"/>
                        </a:solidFill>
                        <a:latin typeface="Cambria Math" panose="02040503050406030204" pitchFamily="18" charset="0"/>
                      </a:rPr>
                      <m:t>𝒃</m:t>
                    </m:r>
                  </m:oMath>
                </a14:m>
                <a:endParaRPr lang="en-US" b="1" dirty="0">
                  <a:solidFill>
                    <a:srgbClr val="C00000"/>
                  </a:solidFill>
                </a:endParaRPr>
              </a:p>
              <a:p>
                <a:pPr lvl="1"/>
                <a:endParaRPr lang="en-US" dirty="0"/>
              </a:p>
              <a:p>
                <a:pPr lvl="1"/>
                <a:r>
                  <a:rPr lang="en-US" dirty="0"/>
                  <a:t>Most common use: </a:t>
                </a:r>
                <a:r>
                  <a:rPr lang="en-US" dirty="0">
                    <a:latin typeface="Courier New" panose="02070309020205020404" pitchFamily="49" charset="0"/>
                    <a:cs typeface="Courier New" panose="02070309020205020404" pitchFamily="49" charset="0"/>
                  </a:rPr>
                  <a:t>test %</a:t>
                </a:r>
                <a:r>
                  <a:rPr lang="en-US" dirty="0" err="1">
                    <a:latin typeface="Courier New" panose="02070309020205020404" pitchFamily="49" charset="0"/>
                    <a:cs typeface="Courier New" panose="02070309020205020404" pitchFamily="49" charset="0"/>
                  </a:rPr>
                  <a:t>rX</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rX</a:t>
                </a:r>
                <a:br>
                  <a:rPr lang="en-US" dirty="0"/>
                </a:br>
                <a:r>
                  <a:rPr lang="en-US" dirty="0"/>
                  <a:t>to compare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rX</a:t>
                </a:r>
                <a:r>
                  <a:rPr lang="en-US" dirty="0"/>
                  <a:t> to zero</a:t>
                </a:r>
              </a:p>
              <a:p>
                <a:pPr lvl="1"/>
                <a:endParaRPr lang="en-US" dirty="0"/>
              </a:p>
              <a:p>
                <a:pPr lvl="1"/>
                <a:r>
                  <a:rPr lang="en-US" dirty="0"/>
                  <a:t>Second most common use: </a:t>
                </a:r>
                <a:r>
                  <a:rPr lang="en-US" dirty="0">
                    <a:latin typeface="Courier New" panose="02070309020205020404" pitchFamily="49" charset="0"/>
                    <a:cs typeface="Courier New" panose="02070309020205020404" pitchFamily="49" charset="0"/>
                  </a:rPr>
                  <a:t>test %</a:t>
                </a:r>
                <a:r>
                  <a:rPr lang="en-US" dirty="0" err="1">
                    <a:latin typeface="Courier New" panose="02070309020205020404" pitchFamily="49" charset="0"/>
                    <a:cs typeface="Courier New" panose="02070309020205020404" pitchFamily="49" charset="0"/>
                  </a:rPr>
                  <a:t>rX</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rY</a:t>
                </a:r>
                <a:br>
                  <a:rPr lang="en-US" dirty="0"/>
                </a:br>
                <a:r>
                  <a:rPr lang="en-US" dirty="0"/>
                  <a:t>tests if any of the 1-bits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rY</a:t>
                </a:r>
                <a:r>
                  <a:rPr lang="en-US" dirty="0"/>
                  <a:t> are also 1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rX</a:t>
                </a:r>
                <a:r>
                  <a:rPr lang="en-US" dirty="0"/>
                  <a:t> (or vice versa)</a:t>
                </a:r>
              </a:p>
              <a:p>
                <a:pPr lvl="1"/>
                <a:endParaRPr lang="en-US" dirty="0"/>
              </a:p>
            </p:txBody>
          </p:sp>
        </mc:Choice>
        <mc:Fallback xmlns="">
          <p:sp>
            <p:nvSpPr>
              <p:cNvPr id="371" name="Shape 371"/>
              <p:cNvSpPr txBox="1">
                <a:spLocks noGrp="1" noRot="1" noChangeAspect="1" noMove="1" noResize="1" noEditPoints="1" noAdjustHandles="1" noChangeArrowheads="1" noChangeShapeType="1" noTextEdit="1"/>
              </p:cNvSpPr>
              <p:nvPr>
                <p:ph type="body" idx="1"/>
              </p:nvPr>
            </p:nvSpPr>
            <p:spPr>
              <a:xfrm>
                <a:off x="381000" y="1397000"/>
                <a:ext cx="8382000" cy="5435600"/>
              </a:xfrm>
              <a:blipFill>
                <a:blip r:embed="rId3"/>
                <a:stretch>
                  <a:fillRect/>
                </a:stretch>
              </a:blipFill>
              <a:ln>
                <a:noFill/>
              </a:ln>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ln/>
        </p:spPr>
        <p:txBody>
          <a:bodyPr/>
          <a:lstStyle/>
          <a:p>
            <a:pPr marL="119063" indent="-119063"/>
            <a:r>
              <a:rPr lang="en-US" dirty="0"/>
              <a:t>Today</a:t>
            </a:r>
          </a:p>
        </p:txBody>
      </p:sp>
      <p:sp>
        <p:nvSpPr>
          <p:cNvPr id="14340" name="Rectangle 4"/>
          <p:cNvSpPr>
            <a:spLocks noGrp="1" noChangeArrowheads="1"/>
          </p:cNvSpPr>
          <p:nvPr>
            <p:ph type="body" idx="1"/>
          </p:nvPr>
        </p:nvSpPr>
        <p:spPr>
          <a:ln/>
        </p:spPr>
        <p:txBody>
          <a:bodyPr/>
          <a:lstStyle/>
          <a:p>
            <a:r>
              <a:rPr lang="en-US" b="0" dirty="0">
                <a:solidFill>
                  <a:schemeClr val="bg1">
                    <a:lumMod val="50000"/>
                  </a:schemeClr>
                </a:solidFill>
              </a:rPr>
              <a:t>Control: Condition codes</a:t>
            </a:r>
            <a:r>
              <a:rPr lang="en-US" b="0" dirty="0"/>
              <a:t>			</a:t>
            </a:r>
          </a:p>
          <a:p>
            <a:r>
              <a:rPr lang="en-US" b="1" dirty="0"/>
              <a:t>Conditional branches</a:t>
            </a:r>
            <a:r>
              <a:rPr lang="en-US" b="0" dirty="0"/>
              <a:t>			</a:t>
            </a:r>
            <a:endParaRPr lang="en-US" dirty="0"/>
          </a:p>
          <a:p>
            <a:r>
              <a:rPr lang="en-US" dirty="0">
                <a:solidFill>
                  <a:schemeClr val="bg1">
                    <a:lumMod val="50000"/>
                  </a:schemeClr>
                </a:solidFill>
              </a:rPr>
              <a:t>Loops</a:t>
            </a:r>
            <a:r>
              <a:rPr lang="en-US" b="0" dirty="0">
                <a:solidFill>
                  <a:schemeClr val="bg1">
                    <a:lumMod val="50000"/>
                  </a:schemeClr>
                </a:solidFill>
              </a:rPr>
              <a:t>					</a:t>
            </a:r>
            <a:endParaRPr lang="en-US" dirty="0">
              <a:solidFill>
                <a:schemeClr val="bg1">
                  <a:lumMod val="50000"/>
                </a:schemeClr>
              </a:solidFill>
            </a:endParaRPr>
          </a:p>
          <a:p>
            <a:r>
              <a:rPr lang="en-US" dirty="0">
                <a:solidFill>
                  <a:schemeClr val="bg1">
                    <a:lumMod val="50000"/>
                  </a:schemeClr>
                </a:solidFill>
              </a:rPr>
              <a:t>Switch Statements</a:t>
            </a:r>
            <a:r>
              <a:rPr lang="en-US" b="0" dirty="0"/>
              <a:t>				</a:t>
            </a:r>
            <a:endParaRPr lang="en-US" dirty="0"/>
          </a:p>
        </p:txBody>
      </p:sp>
    </p:spTree>
    <p:extLst>
      <p:ext uri="{BB962C8B-B14F-4D97-AF65-F5344CB8AC3E}">
        <p14:creationId xmlns:p14="http://schemas.microsoft.com/office/powerpoint/2010/main" val="300696593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Jumping</a:t>
            </a:r>
            <a:endParaRPr/>
          </a:p>
        </p:txBody>
      </p:sp>
      <p:sp>
        <p:nvSpPr>
          <p:cNvPr id="467" name="Shape 467"/>
          <p:cNvSpPr txBox="1">
            <a:spLocks noGrp="1"/>
          </p:cNvSpPr>
          <p:nvPr>
            <p:ph type="body" idx="1"/>
          </p:nvPr>
        </p:nvSpPr>
        <p:spPr>
          <a:xfrm>
            <a:off x="381000" y="1397000"/>
            <a:ext cx="8382000" cy="8636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jX Instructions</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Jump to different part of code depending on condition codes</a:t>
            </a:r>
            <a:endParaRPr/>
          </a:p>
        </p:txBody>
      </p:sp>
      <p:graphicFrame>
        <p:nvGraphicFramePr>
          <p:cNvPr id="468" name="Shape 468"/>
          <p:cNvGraphicFramePr/>
          <p:nvPr>
            <p:extLst>
              <p:ext uri="{D42A27DB-BD31-4B8C-83A1-F6EECF244321}">
                <p14:modId xmlns:p14="http://schemas.microsoft.com/office/powerpoint/2010/main" val="2725565801"/>
              </p:ext>
            </p:extLst>
          </p:nvPr>
        </p:nvGraphicFramePr>
        <p:xfrm>
          <a:off x="1511300" y="2433638"/>
          <a:ext cx="6096000" cy="3901440"/>
        </p:xfrm>
        <a:graphic>
          <a:graphicData uri="http://schemas.openxmlformats.org/drawingml/2006/table">
            <a:tbl>
              <a:tblPr>
                <a:noFill/>
                <a:tableStyleId>{37CBDAAD-7E24-4B06-BBAF-3711D7D97985}</a:tableStyleId>
              </a:tblPr>
              <a:tblGrid>
                <a:gridCol w="1109675">
                  <a:extLst>
                    <a:ext uri="{9D8B030D-6E8A-4147-A177-3AD203B41FA5}">
                      <a16:colId xmlns:a16="http://schemas.microsoft.com/office/drawing/2014/main" val="20000"/>
                    </a:ext>
                  </a:extLst>
                </a:gridCol>
                <a:gridCol w="2216150">
                  <a:extLst>
                    <a:ext uri="{9D8B030D-6E8A-4147-A177-3AD203B41FA5}">
                      <a16:colId xmlns:a16="http://schemas.microsoft.com/office/drawing/2014/main" val="20001"/>
                    </a:ext>
                  </a:extLst>
                </a:gridCol>
                <a:gridCol w="2770175">
                  <a:extLst>
                    <a:ext uri="{9D8B030D-6E8A-4147-A177-3AD203B41FA5}">
                      <a16:colId xmlns:a16="http://schemas.microsoft.com/office/drawing/2014/main" val="20002"/>
                    </a:ext>
                  </a:extLst>
                </a:gridCol>
              </a:tblGrid>
              <a:tr h="376250">
                <a:tc>
                  <a:txBody>
                    <a:bodyPr/>
                    <a:lstStyle/>
                    <a:p>
                      <a:pPr marL="0" marR="0" lvl="0" indent="0" algn="l" rtl="0">
                        <a:lnSpc>
                          <a:spcPct val="100000"/>
                        </a:lnSpc>
                        <a:spcBef>
                          <a:spcPts val="0"/>
                        </a:spcBef>
                        <a:spcAft>
                          <a:spcPts val="0"/>
                        </a:spcAft>
                        <a:buClr>
                          <a:srgbClr val="990000"/>
                        </a:buClr>
                        <a:buSzPts val="1200"/>
                        <a:buFont typeface="Noto Sans Symbols"/>
                        <a:buNone/>
                      </a:pPr>
                      <a:r>
                        <a:rPr lang="en-US" sz="2000" b="1" i="0" u="none" strike="noStrike" cap="none" dirty="0" err="1">
                          <a:solidFill>
                            <a:schemeClr val="dk1"/>
                          </a:solidFill>
                          <a:latin typeface="Calibri"/>
                          <a:ea typeface="Calibri"/>
                          <a:cs typeface="Calibri"/>
                          <a:sym typeface="Calibri"/>
                        </a:rPr>
                        <a:t>jX</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tc>
                  <a:txBody>
                    <a:bodyPr/>
                    <a:lstStyle/>
                    <a:p>
                      <a:pPr marL="0" marR="0" lvl="0" indent="0" algn="l" rtl="0">
                        <a:lnSpc>
                          <a:spcPct val="100000"/>
                        </a:lnSpc>
                        <a:spcBef>
                          <a:spcPts val="0"/>
                        </a:spcBef>
                        <a:spcAft>
                          <a:spcPts val="0"/>
                        </a:spcAft>
                        <a:buClr>
                          <a:srgbClr val="990000"/>
                        </a:buClr>
                        <a:buSzPts val="1200"/>
                        <a:buFont typeface="Noto Sans Symbols"/>
                        <a:buNone/>
                      </a:pPr>
                      <a:r>
                        <a:rPr lang="en-US" sz="2000" b="1" i="0" u="none" strike="noStrike" cap="none">
                          <a:solidFill>
                            <a:schemeClr val="dk1"/>
                          </a:solidFill>
                          <a:latin typeface="Calibri"/>
                          <a:ea typeface="Calibri"/>
                          <a:cs typeface="Calibri"/>
                          <a:sym typeface="Calibri"/>
                        </a:rPr>
                        <a:t>Condition</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tc>
                  <a:txBody>
                    <a:bodyPr/>
                    <a:lstStyle/>
                    <a:p>
                      <a:pPr marL="0" marR="0" lvl="0" indent="0" algn="l" rtl="0">
                        <a:lnSpc>
                          <a:spcPct val="100000"/>
                        </a:lnSpc>
                        <a:spcBef>
                          <a:spcPts val="0"/>
                        </a:spcBef>
                        <a:spcAft>
                          <a:spcPts val="0"/>
                        </a:spcAft>
                        <a:buClr>
                          <a:srgbClr val="990000"/>
                        </a:buClr>
                        <a:buSzPts val="1200"/>
                        <a:buFont typeface="Noto Sans Symbols"/>
                        <a:buNone/>
                      </a:pPr>
                      <a:r>
                        <a:rPr lang="en-US" sz="2000" b="1" i="0" u="none" strike="noStrike" cap="none">
                          <a:solidFill>
                            <a:schemeClr val="dk1"/>
                          </a:solidFill>
                          <a:latin typeface="Calibri"/>
                          <a:ea typeface="Calibri"/>
                          <a:cs typeface="Calibri"/>
                          <a:sym typeface="Calibri"/>
                        </a:rPr>
                        <a:t>Description</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extLst>
                  <a:ext uri="{0D108BD9-81ED-4DB2-BD59-A6C34878D82A}">
                    <a16:rowId xmlns:a16="http://schemas.microsoft.com/office/drawing/2014/main" val="10000"/>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jmp</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1</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Unconditional</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532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je</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Equal / Zero</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jne</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Not Equal / Not Zero</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js</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Negative</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jns</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Nonnegative</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jg</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~(SF^OF)&amp;~ZF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Greater (Signed)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jge</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Greater or Equal (Signed)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jl</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Less (Signed)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jle</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Less or Equal (Signed)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ja</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~CF&amp;~ZF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Above (unsigned)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jb</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CF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alibri"/>
                          <a:ea typeface="Calibri"/>
                          <a:cs typeface="Calibri"/>
                          <a:sym typeface="Calibri"/>
                        </a:rPr>
                        <a:t>Below (unsigned)</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Reading Condition Codes</a:t>
            </a:r>
            <a:endParaRPr/>
          </a:p>
        </p:txBody>
      </p:sp>
      <p:sp>
        <p:nvSpPr>
          <p:cNvPr id="378" name="Shape 378"/>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err="1">
                <a:solidFill>
                  <a:schemeClr val="dk1"/>
                </a:solidFill>
                <a:latin typeface="Calibri"/>
                <a:ea typeface="Calibri"/>
                <a:cs typeface="Calibri"/>
                <a:sym typeface="Calibri"/>
              </a:rPr>
              <a:t>SetX</a:t>
            </a:r>
            <a:r>
              <a:rPr lang="en-US" sz="2400" b="1" i="0" u="none" strike="noStrike" cap="none" dirty="0">
                <a:solidFill>
                  <a:schemeClr val="dk1"/>
                </a:solidFill>
                <a:latin typeface="Calibri"/>
                <a:ea typeface="Calibri"/>
                <a:cs typeface="Calibri"/>
                <a:sym typeface="Calibri"/>
              </a:rPr>
              <a:t> Instructions</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Set low-order byte of destination to 0 or 1 based on </a:t>
            </a:r>
            <a:r>
              <a:rPr lang="en-US" sz="2000" b="0" i="1" u="none" strike="noStrike" cap="none" dirty="0">
                <a:solidFill>
                  <a:schemeClr val="dk1"/>
                </a:solidFill>
                <a:latin typeface="Calibri"/>
                <a:ea typeface="Calibri"/>
                <a:cs typeface="Calibri"/>
                <a:sym typeface="Calibri"/>
              </a:rPr>
              <a:t>combinations</a:t>
            </a:r>
            <a:r>
              <a:rPr lang="en-US" sz="2000" b="0" i="0" u="none" strike="noStrike" cap="none" dirty="0">
                <a:solidFill>
                  <a:schemeClr val="dk1"/>
                </a:solidFill>
                <a:latin typeface="Calibri"/>
                <a:ea typeface="Calibri"/>
                <a:cs typeface="Calibri"/>
                <a:sym typeface="Calibri"/>
              </a:rPr>
              <a:t> of condition codes</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Does not alter remaining 7 bytes</a:t>
            </a:r>
            <a:endParaRPr dirty="0"/>
          </a:p>
          <a:p>
            <a:pPr marL="552450" marR="0" lvl="1" indent="-95250" algn="l" rtl="0">
              <a:spcBef>
                <a:spcPts val="500"/>
              </a:spcBef>
              <a:spcAft>
                <a:spcPts val="0"/>
              </a:spcAft>
              <a:buClr>
                <a:srgbClr val="990000"/>
              </a:buClr>
              <a:buSzPts val="2200"/>
              <a:buFont typeface="Noto Sans Symbols"/>
              <a:buNone/>
            </a:pPr>
            <a:endParaRPr sz="2000" b="0" i="0" u="none" strike="noStrike" cap="none" dirty="0">
              <a:solidFill>
                <a:schemeClr val="dk1"/>
              </a:solidFill>
              <a:latin typeface="Calibri"/>
              <a:ea typeface="Calibri"/>
              <a:cs typeface="Calibri"/>
              <a:sym typeface="Calibri"/>
            </a:endParaRPr>
          </a:p>
        </p:txBody>
      </p:sp>
      <p:graphicFrame>
        <p:nvGraphicFramePr>
          <p:cNvPr id="379" name="Shape 379"/>
          <p:cNvGraphicFramePr/>
          <p:nvPr/>
        </p:nvGraphicFramePr>
        <p:xfrm>
          <a:off x="1295400" y="2976880"/>
          <a:ext cx="6096000" cy="3576320"/>
        </p:xfrm>
        <a:graphic>
          <a:graphicData uri="http://schemas.openxmlformats.org/drawingml/2006/table">
            <a:tbl>
              <a:tblPr>
                <a:noFill/>
                <a:tableStyleId>{37CBDAAD-7E24-4B06-BBAF-3711D7D97985}</a:tableStyleId>
              </a:tblPr>
              <a:tblGrid>
                <a:gridCol w="1109675">
                  <a:extLst>
                    <a:ext uri="{9D8B030D-6E8A-4147-A177-3AD203B41FA5}">
                      <a16:colId xmlns:a16="http://schemas.microsoft.com/office/drawing/2014/main" val="20000"/>
                    </a:ext>
                  </a:extLst>
                </a:gridCol>
                <a:gridCol w="2216150">
                  <a:extLst>
                    <a:ext uri="{9D8B030D-6E8A-4147-A177-3AD203B41FA5}">
                      <a16:colId xmlns:a16="http://schemas.microsoft.com/office/drawing/2014/main" val="20001"/>
                    </a:ext>
                  </a:extLst>
                </a:gridCol>
                <a:gridCol w="2770175">
                  <a:extLst>
                    <a:ext uri="{9D8B030D-6E8A-4147-A177-3AD203B41FA5}">
                      <a16:colId xmlns:a16="http://schemas.microsoft.com/office/drawing/2014/main" val="20002"/>
                    </a:ext>
                  </a:extLst>
                </a:gridCol>
              </a:tblGrid>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alibri"/>
                          <a:ea typeface="Calibri"/>
                          <a:cs typeface="Calibri"/>
                          <a:sym typeface="Calibri"/>
                        </a:rPr>
                        <a:t>SetX</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Condition</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Description</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extLst>
                  <a:ext uri="{0D108BD9-81ED-4DB2-BD59-A6C34878D82A}">
                    <a16:rowId xmlns:a16="http://schemas.microsoft.com/office/drawing/2014/main" val="10000"/>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sete</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Equal / Zero</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setne</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Not Equal / Not Zero</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sets</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Negative</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setns</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Nonnegative</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setg</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~(SF^OF)&amp;~ZF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Greater (Signed)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setge</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Greater or Equal (Signed)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setl</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Less (Signed)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setle</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Less or Equal (Signed)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seta</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~CF&amp;~ZF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Above (unsigned)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setb</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CF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Below (unsigned)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p:nvPr/>
        </p:nvSpPr>
        <p:spPr>
          <a:xfrm>
            <a:off x="762000" y="4800600"/>
            <a:ext cx="3556000" cy="533400"/>
          </a:xfrm>
          <a:prstGeom prst="rect">
            <a:avLst/>
          </a:prstGeom>
          <a:solidFill>
            <a:srgbClr val="EFBFBF"/>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rsp</a:t>
            </a:r>
            <a:endParaRPr dirty="0"/>
          </a:p>
        </p:txBody>
      </p:sp>
      <p:sp>
        <p:nvSpPr>
          <p:cNvPr id="385" name="Shape 38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x86-64 Integer Registers</a:t>
            </a:r>
            <a:endParaRPr/>
          </a:p>
        </p:txBody>
      </p:sp>
      <p:sp>
        <p:nvSpPr>
          <p:cNvPr id="386" name="Shape 386"/>
          <p:cNvSpPr txBox="1">
            <a:spLocks noGrp="1"/>
          </p:cNvSpPr>
          <p:nvPr>
            <p:ph type="body" idx="1"/>
          </p:nvPr>
        </p:nvSpPr>
        <p:spPr>
          <a:xfrm>
            <a:off x="318682" y="6019800"/>
            <a:ext cx="7329487" cy="838200"/>
          </a:xfrm>
          <a:prstGeom prst="rect">
            <a:avLst/>
          </a:prstGeom>
          <a:noFill/>
          <a:ln>
            <a:noFill/>
          </a:ln>
        </p:spPr>
        <p:txBody>
          <a:bodyPr spcFirstLastPara="1" wrap="square" lIns="38100" tIns="38100" rIns="38100" bIns="38100" anchor="t" anchorCtr="0">
            <a:noAutofit/>
          </a:bodyPr>
          <a:lstStyle/>
          <a:p>
            <a:pPr marL="514350" marR="0" lvl="1" indent="-234950" algn="l" rtl="0">
              <a:spcBef>
                <a:spcPts val="0"/>
              </a:spcBef>
              <a:spcAft>
                <a:spcPts val="0"/>
              </a:spcAft>
              <a:buClr>
                <a:srgbClr val="990000"/>
              </a:buClr>
              <a:buSzPts val="2200"/>
              <a:buFont typeface="Noto Sans Symbols"/>
              <a:buChar char="▪"/>
            </a:pPr>
            <a:r>
              <a:rPr lang="en-US" dirty="0" err="1"/>
              <a:t>SetX</a:t>
            </a:r>
            <a:r>
              <a:rPr lang="en-US" dirty="0"/>
              <a:t> argument is always a low byte (%al, %r8b, etc.)</a:t>
            </a:r>
            <a:endParaRPr dirty="0"/>
          </a:p>
        </p:txBody>
      </p:sp>
      <p:sp>
        <p:nvSpPr>
          <p:cNvPr id="387" name="Shape 387"/>
          <p:cNvSpPr/>
          <p:nvPr/>
        </p:nvSpPr>
        <p:spPr>
          <a:xfrm>
            <a:off x="3657600" y="11811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88" name="Shape 388"/>
          <p:cNvSpPr/>
          <p:nvPr/>
        </p:nvSpPr>
        <p:spPr>
          <a:xfrm>
            <a:off x="3657600" y="17907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%bl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89" name="Shape 389"/>
          <p:cNvSpPr/>
          <p:nvPr/>
        </p:nvSpPr>
        <p:spPr>
          <a:xfrm>
            <a:off x="3657600" y="24003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%cl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0" name="Shape 390"/>
          <p:cNvSpPr/>
          <p:nvPr/>
        </p:nvSpPr>
        <p:spPr>
          <a:xfrm>
            <a:off x="3657600" y="30099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%dl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1" name="Shape 391"/>
          <p:cNvSpPr/>
          <p:nvPr/>
        </p:nvSpPr>
        <p:spPr>
          <a:xfrm>
            <a:off x="3657600" y="36195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t>
            </a:r>
            <a:r>
              <a:rPr lang="en-US" sz="1400" b="1" dirty="0" err="1">
                <a:solidFill>
                  <a:schemeClr val="dk1"/>
                </a:solidFill>
                <a:latin typeface="Courier New" panose="02070309020205020404" pitchFamily="49" charset="0"/>
                <a:ea typeface="Courier"/>
                <a:cs typeface="Courier New" panose="02070309020205020404" pitchFamily="49" charset="0"/>
                <a:sym typeface="Courier"/>
              </a:rPr>
              <a:t>sil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2" name="Shape 392"/>
          <p:cNvSpPr/>
          <p:nvPr/>
        </p:nvSpPr>
        <p:spPr>
          <a:xfrm>
            <a:off x="3657600" y="42291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t>
            </a:r>
            <a:r>
              <a:rPr lang="en-US" sz="1400" b="1" dirty="0" err="1">
                <a:solidFill>
                  <a:schemeClr val="dk1"/>
                </a:solidFill>
                <a:latin typeface="Courier New" panose="02070309020205020404" pitchFamily="49" charset="0"/>
                <a:ea typeface="Courier"/>
                <a:cs typeface="Courier New" panose="02070309020205020404" pitchFamily="49" charset="0"/>
                <a:sym typeface="Courier"/>
              </a:rPr>
              <a:t>dil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3" name="Shape 393"/>
          <p:cNvSpPr/>
          <p:nvPr/>
        </p:nvSpPr>
        <p:spPr>
          <a:xfrm>
            <a:off x="3649650" y="4838700"/>
            <a:ext cx="655649" cy="444500"/>
          </a:xfrm>
          <a:prstGeom prst="rect">
            <a:avLst/>
          </a:prstGeom>
          <a:solidFill>
            <a:srgbClr val="FF9999"/>
          </a:solidFill>
          <a:ln w="127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t>
            </a:r>
            <a:r>
              <a:rPr lang="en-US" sz="1400" b="1" dirty="0" err="1">
                <a:solidFill>
                  <a:schemeClr val="dk1"/>
                </a:solidFill>
                <a:latin typeface="Courier New" panose="02070309020205020404" pitchFamily="49" charset="0"/>
                <a:ea typeface="Courier"/>
                <a:cs typeface="Courier New" panose="02070309020205020404" pitchFamily="49" charset="0"/>
                <a:sym typeface="Courier"/>
              </a:rPr>
              <a:t>spl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4" name="Shape 394"/>
          <p:cNvSpPr/>
          <p:nvPr/>
        </p:nvSpPr>
        <p:spPr>
          <a:xfrm>
            <a:off x="3657600" y="54356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%bpl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5" name="Shape 395"/>
          <p:cNvSpPr/>
          <p:nvPr/>
        </p:nvSpPr>
        <p:spPr>
          <a:xfrm>
            <a:off x="7620000" y="11811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%r8b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6" name="Shape 396"/>
          <p:cNvSpPr/>
          <p:nvPr/>
        </p:nvSpPr>
        <p:spPr>
          <a:xfrm>
            <a:off x="7620000" y="17907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%r9b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7" name="Shape 397"/>
          <p:cNvSpPr/>
          <p:nvPr/>
        </p:nvSpPr>
        <p:spPr>
          <a:xfrm>
            <a:off x="7620000" y="24003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%r10b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8" name="Shape 398"/>
          <p:cNvSpPr/>
          <p:nvPr/>
        </p:nvSpPr>
        <p:spPr>
          <a:xfrm>
            <a:off x="7620000" y="30099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%r11b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9" name="Shape 399"/>
          <p:cNvSpPr/>
          <p:nvPr/>
        </p:nvSpPr>
        <p:spPr>
          <a:xfrm>
            <a:off x="7620000" y="36195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%r12b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00" name="Shape 400"/>
          <p:cNvSpPr/>
          <p:nvPr/>
        </p:nvSpPr>
        <p:spPr>
          <a:xfrm>
            <a:off x="7620000" y="42291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%r13b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01" name="Shape 401"/>
          <p:cNvSpPr/>
          <p:nvPr/>
        </p:nvSpPr>
        <p:spPr>
          <a:xfrm>
            <a:off x="7620000" y="48387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%r14b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02" name="Shape 402"/>
          <p:cNvSpPr/>
          <p:nvPr/>
        </p:nvSpPr>
        <p:spPr>
          <a:xfrm>
            <a:off x="7620000" y="54483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%r15b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03" name="Shape 403"/>
          <p:cNvSpPr/>
          <p:nvPr/>
        </p:nvSpPr>
        <p:spPr>
          <a:xfrm>
            <a:off x="4724400" y="1143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%r8</a:t>
            </a:r>
            <a:endParaRPr dirty="0"/>
          </a:p>
        </p:txBody>
      </p:sp>
      <p:sp>
        <p:nvSpPr>
          <p:cNvPr id="404" name="Shape 404"/>
          <p:cNvSpPr/>
          <p:nvPr/>
        </p:nvSpPr>
        <p:spPr>
          <a:xfrm>
            <a:off x="4724400" y="1752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%r9</a:t>
            </a:r>
            <a:endParaRPr dirty="0"/>
          </a:p>
        </p:txBody>
      </p:sp>
      <p:sp>
        <p:nvSpPr>
          <p:cNvPr id="405" name="Shape 405"/>
          <p:cNvSpPr/>
          <p:nvPr/>
        </p:nvSpPr>
        <p:spPr>
          <a:xfrm>
            <a:off x="4724400" y="2362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%r10</a:t>
            </a:r>
            <a:endParaRPr dirty="0"/>
          </a:p>
        </p:txBody>
      </p:sp>
      <p:sp>
        <p:nvSpPr>
          <p:cNvPr id="406" name="Shape 406"/>
          <p:cNvSpPr/>
          <p:nvPr/>
        </p:nvSpPr>
        <p:spPr>
          <a:xfrm>
            <a:off x="4724400" y="29718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%r11</a:t>
            </a:r>
            <a:endParaRPr dirty="0"/>
          </a:p>
        </p:txBody>
      </p:sp>
      <p:sp>
        <p:nvSpPr>
          <p:cNvPr id="407" name="Shape 407"/>
          <p:cNvSpPr/>
          <p:nvPr/>
        </p:nvSpPr>
        <p:spPr>
          <a:xfrm>
            <a:off x="4724400" y="35814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%r12</a:t>
            </a:r>
            <a:endParaRPr dirty="0"/>
          </a:p>
        </p:txBody>
      </p:sp>
      <p:sp>
        <p:nvSpPr>
          <p:cNvPr id="408" name="Shape 408"/>
          <p:cNvSpPr/>
          <p:nvPr/>
        </p:nvSpPr>
        <p:spPr>
          <a:xfrm>
            <a:off x="4724400" y="4191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%r13</a:t>
            </a:r>
            <a:endParaRPr dirty="0"/>
          </a:p>
        </p:txBody>
      </p:sp>
      <p:sp>
        <p:nvSpPr>
          <p:cNvPr id="409" name="Shape 409"/>
          <p:cNvSpPr/>
          <p:nvPr/>
        </p:nvSpPr>
        <p:spPr>
          <a:xfrm>
            <a:off x="4724400" y="4800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%r14</a:t>
            </a:r>
            <a:endParaRPr dirty="0"/>
          </a:p>
        </p:txBody>
      </p:sp>
      <p:sp>
        <p:nvSpPr>
          <p:cNvPr id="410" name="Shape 410"/>
          <p:cNvSpPr/>
          <p:nvPr/>
        </p:nvSpPr>
        <p:spPr>
          <a:xfrm>
            <a:off x="4724400" y="5410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%r15</a:t>
            </a:r>
            <a:endParaRPr dirty="0"/>
          </a:p>
        </p:txBody>
      </p:sp>
      <p:sp>
        <p:nvSpPr>
          <p:cNvPr id="411" name="Shape 411"/>
          <p:cNvSpPr/>
          <p:nvPr/>
        </p:nvSpPr>
        <p:spPr>
          <a:xfrm>
            <a:off x="762000" y="1143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rax</a:t>
            </a:r>
            <a:endParaRPr sz="2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12" name="Shape 412"/>
          <p:cNvSpPr/>
          <p:nvPr/>
        </p:nvSpPr>
        <p:spPr>
          <a:xfrm>
            <a:off x="762000" y="1752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rbx</a:t>
            </a:r>
            <a:endParaRPr sz="2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13" name="Shape 413"/>
          <p:cNvSpPr/>
          <p:nvPr/>
        </p:nvSpPr>
        <p:spPr>
          <a:xfrm>
            <a:off x="762000" y="2362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rcx</a:t>
            </a:r>
            <a:endParaRPr dirty="0"/>
          </a:p>
        </p:txBody>
      </p:sp>
      <p:sp>
        <p:nvSpPr>
          <p:cNvPr id="414" name="Shape 414"/>
          <p:cNvSpPr/>
          <p:nvPr/>
        </p:nvSpPr>
        <p:spPr>
          <a:xfrm>
            <a:off x="762000" y="29718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rdx</a:t>
            </a:r>
            <a:endParaRPr dirty="0"/>
          </a:p>
        </p:txBody>
      </p:sp>
      <p:sp>
        <p:nvSpPr>
          <p:cNvPr id="415" name="Shape 415"/>
          <p:cNvSpPr/>
          <p:nvPr/>
        </p:nvSpPr>
        <p:spPr>
          <a:xfrm>
            <a:off x="762000" y="35814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rsi</a:t>
            </a:r>
            <a:endParaRPr dirty="0"/>
          </a:p>
        </p:txBody>
      </p:sp>
      <p:sp>
        <p:nvSpPr>
          <p:cNvPr id="416" name="Shape 416"/>
          <p:cNvSpPr/>
          <p:nvPr/>
        </p:nvSpPr>
        <p:spPr>
          <a:xfrm>
            <a:off x="762000" y="4191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rdi</a:t>
            </a:r>
            <a:endParaRPr dirty="0"/>
          </a:p>
        </p:txBody>
      </p:sp>
      <p:sp>
        <p:nvSpPr>
          <p:cNvPr id="417" name="Shape 417"/>
          <p:cNvSpPr/>
          <p:nvPr/>
        </p:nvSpPr>
        <p:spPr>
          <a:xfrm>
            <a:off x="762000" y="5410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rbp</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p:nvPr/>
        </p:nvSpPr>
        <p:spPr>
          <a:xfrm>
            <a:off x="304800" y="5410200"/>
            <a:ext cx="6629400" cy="1117600"/>
          </a:xfrm>
          <a:prstGeom prst="rect">
            <a:avLst/>
          </a:prstGeom>
          <a:solidFill>
            <a:srgbClr val="FFFFFF"/>
          </a:solidFill>
          <a:ln w="12700" cap="flat" cmpd="sng">
            <a:solidFill>
              <a:schemeClr val="dk1"/>
            </a:solidFill>
            <a:prstDash val="solid"/>
            <a:miter lim="800000"/>
            <a:headEnd type="none" w="sm" len="sm"/>
            <a:tailEnd type="none" w="sm" len="sm"/>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cmpq   %rsi, %rdi   # Compare x:y</a:t>
            </a:r>
            <a:endParaRPr sz="1800" b="1">
              <a:solidFill>
                <a:schemeClr val="dk1"/>
              </a:solidFill>
              <a:latin typeface="Courier New"/>
              <a:ea typeface="Courier New"/>
              <a:cs typeface="Courier New"/>
              <a:sym typeface="Courier New"/>
            </a:endParaRPr>
          </a:p>
          <a:p>
            <a:pPr marL="457200" marR="0" lvl="1" indent="0" algn="l" rtl="0">
              <a:spcBef>
                <a:spcPts val="0"/>
              </a:spcBef>
              <a:spcAft>
                <a:spcPts val="0"/>
              </a:spcAft>
              <a:buNone/>
            </a:pPr>
            <a:r>
              <a:rPr lang="en-US" sz="1800" b="1" i="0" u="none" strike="noStrike" cap="none">
                <a:solidFill>
                  <a:schemeClr val="dk1"/>
                </a:solidFill>
                <a:latin typeface="Courier New"/>
                <a:ea typeface="Courier New"/>
                <a:cs typeface="Courier New"/>
                <a:sym typeface="Courier New"/>
              </a:rPr>
              <a:t>	setg   %al          # Set when &gt;</a:t>
            </a:r>
            <a:endParaRPr sz="1800" b="1" i="0" u="none" strike="noStrike" cap="none">
              <a:solidFill>
                <a:schemeClr val="dk1"/>
              </a:solidFill>
              <a:latin typeface="Courier New"/>
              <a:ea typeface="Courier New"/>
              <a:cs typeface="Courier New"/>
              <a:sym typeface="Courier New"/>
            </a:endParaRPr>
          </a:p>
          <a:p>
            <a:pPr marL="457200" marR="0" lvl="1" indent="0" algn="l" rtl="0">
              <a:spcBef>
                <a:spcPts val="0"/>
              </a:spcBef>
              <a:spcAft>
                <a:spcPts val="0"/>
              </a:spcAft>
              <a:buNone/>
            </a:pPr>
            <a:r>
              <a:rPr lang="en-US" sz="1800" b="1" i="0" u="none" strike="noStrike" cap="none">
                <a:solidFill>
                  <a:schemeClr val="dk1"/>
                </a:solidFill>
                <a:latin typeface="Courier New"/>
                <a:ea typeface="Courier New"/>
                <a:cs typeface="Courier New"/>
                <a:sym typeface="Courier New"/>
              </a:rPr>
              <a:t>	movzbl %al, %eax    # Zero rest of %rax</a:t>
            </a:r>
            <a:endParaRPr sz="1800" b="1" i="0" u="none" strike="noStrike" cap="none">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423" name="Shape 423"/>
          <p:cNvSpPr txBox="1">
            <a:spLocks noGrp="1"/>
          </p:cNvSpPr>
          <p:nvPr>
            <p:ph type="title"/>
          </p:nvPr>
        </p:nvSpPr>
        <p:spPr>
          <a:xfrm>
            <a:off x="381000" y="2286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Reading Condition Codes (Cont.)</a:t>
            </a:r>
            <a:endParaRPr/>
          </a:p>
        </p:txBody>
      </p:sp>
      <p:sp>
        <p:nvSpPr>
          <p:cNvPr id="424" name="Shape 424"/>
          <p:cNvSpPr txBox="1">
            <a:spLocks noGrp="1"/>
          </p:cNvSpPr>
          <p:nvPr>
            <p:ph type="body" idx="1"/>
          </p:nvPr>
        </p:nvSpPr>
        <p:spPr>
          <a:xfrm>
            <a:off x="381000" y="1155700"/>
            <a:ext cx="5880100" cy="33274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err="1">
                <a:solidFill>
                  <a:schemeClr val="dk1"/>
                </a:solidFill>
                <a:latin typeface="Calibri"/>
                <a:ea typeface="Calibri"/>
                <a:cs typeface="Calibri"/>
                <a:sym typeface="Calibri"/>
              </a:rPr>
              <a:t>SetX</a:t>
            </a:r>
            <a:r>
              <a:rPr lang="en-US" sz="2400" b="1" i="0" u="none" strike="noStrike" cap="none" dirty="0">
                <a:solidFill>
                  <a:schemeClr val="dk1"/>
                </a:solidFill>
                <a:latin typeface="Calibri"/>
                <a:ea typeface="Calibri"/>
                <a:cs typeface="Calibri"/>
                <a:sym typeface="Calibri"/>
              </a:rPr>
              <a:t> Instructions: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Set single byte based on combination of condition codes</a:t>
            </a:r>
            <a:endParaRPr dirty="0"/>
          </a:p>
          <a:p>
            <a:pPr marL="254000" marR="0" lvl="0" indent="-254000" algn="l" rtl="0">
              <a:spcBef>
                <a:spcPts val="6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One of addressable byte registers</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Does not alter remaining bytes</a:t>
            </a:r>
            <a:endParaRPr sz="2000" b="0" i="0" u="none" strike="noStrike" cap="none" dirty="0">
              <a:solidFill>
                <a:schemeClr val="dk1"/>
              </a:solidFill>
              <a:latin typeface="Calibri"/>
              <a:ea typeface="Calibri"/>
              <a:cs typeface="Calibri"/>
              <a:sym typeface="Calibri"/>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Typically use </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movzbl</a:t>
            </a:r>
            <a:r>
              <a:rPr lang="en-US" sz="2000" b="0" i="0" u="none" strike="noStrike" cap="none" dirty="0">
                <a:solidFill>
                  <a:schemeClr val="dk1"/>
                </a:solidFill>
                <a:latin typeface="Calibri"/>
                <a:ea typeface="Calibri"/>
                <a:cs typeface="Calibri"/>
                <a:sym typeface="Calibri"/>
              </a:rPr>
              <a:t> to finish job</a:t>
            </a:r>
            <a:endParaRPr dirty="0"/>
          </a:p>
          <a:p>
            <a:pPr marL="838200" marR="0" lvl="2" indent="-203200" algn="l" rtl="0">
              <a:spcBef>
                <a:spcPts val="500"/>
              </a:spcBef>
              <a:spcAft>
                <a:spcPts val="0"/>
              </a:spcAft>
              <a:buClr>
                <a:srgbClr val="000000"/>
              </a:buClr>
              <a:buSzPts val="1600"/>
              <a:buFont typeface="Noto Sans Symbols"/>
              <a:buChar char="▪"/>
            </a:pPr>
            <a:r>
              <a:rPr lang="en-US" sz="2000" b="0" i="0" u="none" strike="noStrike" cap="none" dirty="0">
                <a:solidFill>
                  <a:schemeClr val="dk1"/>
                </a:solidFill>
                <a:latin typeface="Calibri"/>
                <a:ea typeface="Calibri"/>
                <a:cs typeface="Calibri"/>
                <a:sym typeface="Calibri"/>
              </a:rPr>
              <a:t>32-bit instructions also set upper 32 bits to 0</a:t>
            </a:r>
            <a:endParaRPr sz="2000" b="0" i="0" u="none" strike="noStrike" cap="none" dirty="0">
              <a:solidFill>
                <a:schemeClr val="dk1"/>
              </a:solidFill>
              <a:latin typeface="Calibri"/>
              <a:ea typeface="Calibri"/>
              <a:cs typeface="Calibri"/>
              <a:sym typeface="Calibri"/>
            </a:endParaRPr>
          </a:p>
        </p:txBody>
      </p:sp>
      <p:sp>
        <p:nvSpPr>
          <p:cNvPr id="425" name="Shape 425"/>
          <p:cNvSpPr/>
          <p:nvPr/>
        </p:nvSpPr>
        <p:spPr>
          <a:xfrm>
            <a:off x="1143000" y="3886200"/>
            <a:ext cx="3429000" cy="1295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int gt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graphicFrame>
        <p:nvGraphicFramePr>
          <p:cNvPr id="426" name="Shape 426"/>
          <p:cNvGraphicFramePr/>
          <p:nvPr/>
        </p:nvGraphicFramePr>
        <p:xfrm>
          <a:off x="5638800" y="3733800"/>
          <a:ext cx="3352800" cy="1524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u="none" strike="noStrike" cap="none">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bl>
          </a:graphicData>
        </a:graphic>
      </p:graphicFrame>
      <p:grpSp>
        <p:nvGrpSpPr>
          <p:cNvPr id="427" name="Shape 427"/>
          <p:cNvGrpSpPr/>
          <p:nvPr/>
        </p:nvGrpSpPr>
        <p:grpSpPr>
          <a:xfrm>
            <a:off x="2124635" y="4204447"/>
            <a:ext cx="2008094" cy="1308847"/>
            <a:chOff x="2124635" y="4204447"/>
            <a:chExt cx="2008094" cy="1308847"/>
          </a:xfrm>
        </p:grpSpPr>
        <p:cxnSp>
          <p:nvCxnSpPr>
            <p:cNvPr id="428" name="Shape 428"/>
            <p:cNvCxnSpPr/>
            <p:nvPr/>
          </p:nvCxnSpPr>
          <p:spPr>
            <a:xfrm flipH="1">
              <a:off x="2994212" y="4204447"/>
              <a:ext cx="53788" cy="1308847"/>
            </a:xfrm>
            <a:prstGeom prst="straightConnector1">
              <a:avLst/>
            </a:prstGeom>
            <a:solidFill>
              <a:schemeClr val="accent1"/>
            </a:solidFill>
            <a:ln w="38100" cap="flat" cmpd="sng">
              <a:solidFill>
                <a:srgbClr val="FF2728"/>
              </a:solidFill>
              <a:prstDash val="solid"/>
              <a:round/>
              <a:headEnd type="none" w="sm" len="sm"/>
              <a:tailEnd type="stealth" w="med" len="med"/>
            </a:ln>
          </p:spPr>
        </p:cxnSp>
        <p:cxnSp>
          <p:nvCxnSpPr>
            <p:cNvPr id="429" name="Shape 429"/>
            <p:cNvCxnSpPr/>
            <p:nvPr/>
          </p:nvCxnSpPr>
          <p:spPr>
            <a:xfrm flipH="1">
              <a:off x="2124635" y="4204447"/>
              <a:ext cx="2008094" cy="1308847"/>
            </a:xfrm>
            <a:prstGeom prst="straightConnector1">
              <a:avLst/>
            </a:prstGeom>
            <a:solidFill>
              <a:schemeClr val="accent1"/>
            </a:solidFill>
            <a:ln w="38100" cap="flat" cmpd="sng">
              <a:solidFill>
                <a:srgbClr val="7030A0"/>
              </a:solidFill>
              <a:prstDash val="solid"/>
              <a:round/>
              <a:headEnd type="none" w="sm" len="sm"/>
              <a:tailEnd type="stealth"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p:nvPr/>
        </p:nvSpPr>
        <p:spPr>
          <a:xfrm>
            <a:off x="304800" y="5410200"/>
            <a:ext cx="6629400" cy="1117600"/>
          </a:xfrm>
          <a:prstGeom prst="rect">
            <a:avLst/>
          </a:prstGeom>
          <a:solidFill>
            <a:srgbClr val="FFFFFF"/>
          </a:solidFill>
          <a:ln w="12700" cap="flat" cmpd="sng">
            <a:solidFill>
              <a:schemeClr val="dk1"/>
            </a:solidFill>
            <a:prstDash val="solid"/>
            <a:miter lim="800000"/>
            <a:headEnd type="none" w="sm" len="sm"/>
            <a:tailEnd type="none" w="sm" len="sm"/>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cmpq   %rsi, %rdi   # Compare x:y</a:t>
            </a:r>
            <a:endParaRPr sz="1800" b="1">
              <a:solidFill>
                <a:schemeClr val="dk1"/>
              </a:solidFill>
              <a:latin typeface="Courier New"/>
              <a:ea typeface="Courier New"/>
              <a:cs typeface="Courier New"/>
              <a:sym typeface="Courier New"/>
            </a:endParaRPr>
          </a:p>
          <a:p>
            <a:pPr marL="457200" marR="0" lvl="1" indent="0" algn="l" rtl="0">
              <a:spcBef>
                <a:spcPts val="0"/>
              </a:spcBef>
              <a:spcAft>
                <a:spcPts val="0"/>
              </a:spcAft>
              <a:buNone/>
            </a:pPr>
            <a:r>
              <a:rPr lang="en-US" sz="1800" b="1" i="0" u="none" strike="noStrike" cap="none">
                <a:solidFill>
                  <a:schemeClr val="dk1"/>
                </a:solidFill>
                <a:latin typeface="Courier New"/>
                <a:ea typeface="Courier New"/>
                <a:cs typeface="Courier New"/>
                <a:sym typeface="Courier New"/>
              </a:rPr>
              <a:t>	setg   %al          # Set when &gt;</a:t>
            </a:r>
            <a:endParaRPr sz="1800" b="1" i="0" u="none" strike="noStrike" cap="none">
              <a:solidFill>
                <a:schemeClr val="dk1"/>
              </a:solidFill>
              <a:latin typeface="Courier New"/>
              <a:ea typeface="Courier New"/>
              <a:cs typeface="Courier New"/>
              <a:sym typeface="Courier New"/>
            </a:endParaRPr>
          </a:p>
          <a:p>
            <a:pPr marL="457200" marR="0" lvl="1" indent="0" algn="l" rtl="0">
              <a:spcBef>
                <a:spcPts val="0"/>
              </a:spcBef>
              <a:spcAft>
                <a:spcPts val="0"/>
              </a:spcAft>
              <a:buNone/>
            </a:pPr>
            <a:r>
              <a:rPr lang="en-US" sz="1800" b="1" i="0" u="none" strike="noStrike" cap="none">
                <a:solidFill>
                  <a:schemeClr val="dk1"/>
                </a:solidFill>
                <a:latin typeface="Courier New"/>
                <a:ea typeface="Courier New"/>
                <a:cs typeface="Courier New"/>
                <a:sym typeface="Courier New"/>
              </a:rPr>
              <a:t>	movzbl %al, %eax    # Zero rest of %rax</a:t>
            </a:r>
            <a:endParaRPr sz="1800" b="1" i="0" u="none" strike="noStrike" cap="none">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435" name="Shape 435"/>
          <p:cNvSpPr txBox="1">
            <a:spLocks noGrp="1"/>
          </p:cNvSpPr>
          <p:nvPr>
            <p:ph type="title"/>
          </p:nvPr>
        </p:nvSpPr>
        <p:spPr>
          <a:xfrm>
            <a:off x="381000" y="2286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Reading Condition Codes (Cont.)</a:t>
            </a:r>
            <a:endParaRPr/>
          </a:p>
        </p:txBody>
      </p:sp>
      <p:sp>
        <p:nvSpPr>
          <p:cNvPr id="436" name="Shape 436"/>
          <p:cNvSpPr txBox="1">
            <a:spLocks noGrp="1"/>
          </p:cNvSpPr>
          <p:nvPr>
            <p:ph type="body" idx="1"/>
          </p:nvPr>
        </p:nvSpPr>
        <p:spPr>
          <a:xfrm>
            <a:off x="381000" y="1155700"/>
            <a:ext cx="5880100" cy="33274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err="1">
                <a:solidFill>
                  <a:schemeClr val="dk1"/>
                </a:solidFill>
                <a:latin typeface="Calibri"/>
                <a:ea typeface="Calibri"/>
                <a:cs typeface="Calibri"/>
                <a:sym typeface="Calibri"/>
              </a:rPr>
              <a:t>SetX</a:t>
            </a:r>
            <a:r>
              <a:rPr lang="en-US" sz="2400" b="1" i="0" u="none" strike="noStrike" cap="none" dirty="0">
                <a:solidFill>
                  <a:schemeClr val="dk1"/>
                </a:solidFill>
                <a:latin typeface="Calibri"/>
                <a:ea typeface="Calibri"/>
                <a:cs typeface="Calibri"/>
                <a:sym typeface="Calibri"/>
              </a:rPr>
              <a:t> Instructions: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Set single byte based on combination of condition codes</a:t>
            </a:r>
            <a:endParaRPr dirty="0"/>
          </a:p>
          <a:p>
            <a:pPr marL="254000" marR="0" lvl="0" indent="-254000" algn="l" rtl="0">
              <a:spcBef>
                <a:spcPts val="6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One of addressable byte registers</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Does not alter remaining bytes</a:t>
            </a:r>
            <a:endParaRPr sz="2000" b="0" i="0" u="none" strike="noStrike" cap="none" dirty="0">
              <a:solidFill>
                <a:schemeClr val="dk1"/>
              </a:solidFill>
              <a:latin typeface="Calibri"/>
              <a:ea typeface="Calibri"/>
              <a:cs typeface="Calibri"/>
              <a:sym typeface="Calibri"/>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Typically use </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movzbl</a:t>
            </a:r>
            <a:r>
              <a:rPr lang="en-US" sz="2000" b="0" i="0" u="none" strike="noStrike" cap="none" dirty="0">
                <a:solidFill>
                  <a:schemeClr val="dk1"/>
                </a:solidFill>
                <a:latin typeface="Calibri"/>
                <a:ea typeface="Calibri"/>
                <a:cs typeface="Calibri"/>
                <a:sym typeface="Calibri"/>
              </a:rPr>
              <a:t> to finish job</a:t>
            </a:r>
            <a:endParaRPr dirty="0"/>
          </a:p>
          <a:p>
            <a:pPr marL="838200" marR="0" lvl="2" indent="-203200" algn="l" rtl="0">
              <a:spcBef>
                <a:spcPts val="500"/>
              </a:spcBef>
              <a:spcAft>
                <a:spcPts val="0"/>
              </a:spcAft>
              <a:buClr>
                <a:srgbClr val="000000"/>
              </a:buClr>
              <a:buSzPts val="1600"/>
              <a:buFont typeface="Noto Sans Symbols"/>
              <a:buChar char="▪"/>
            </a:pPr>
            <a:r>
              <a:rPr lang="en-US" sz="2000" b="0" i="0" u="none" strike="noStrike" cap="none" dirty="0">
                <a:solidFill>
                  <a:schemeClr val="dk1"/>
                </a:solidFill>
                <a:latin typeface="Calibri"/>
                <a:ea typeface="Calibri"/>
                <a:cs typeface="Calibri"/>
                <a:sym typeface="Calibri"/>
              </a:rPr>
              <a:t>32-bit instructions also set upper 32 bits to 0</a:t>
            </a:r>
            <a:endParaRPr sz="2000" b="0" i="0" u="none" strike="noStrike" cap="none" dirty="0">
              <a:solidFill>
                <a:schemeClr val="dk1"/>
              </a:solidFill>
              <a:latin typeface="Calibri"/>
              <a:ea typeface="Calibri"/>
              <a:cs typeface="Calibri"/>
              <a:sym typeface="Calibri"/>
            </a:endParaRPr>
          </a:p>
        </p:txBody>
      </p:sp>
      <p:sp>
        <p:nvSpPr>
          <p:cNvPr id="437" name="Shape 437"/>
          <p:cNvSpPr/>
          <p:nvPr/>
        </p:nvSpPr>
        <p:spPr>
          <a:xfrm>
            <a:off x="1143000" y="3886200"/>
            <a:ext cx="3429000" cy="1295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int gt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graphicFrame>
        <p:nvGraphicFramePr>
          <p:cNvPr id="438" name="Shape 438"/>
          <p:cNvGraphicFramePr/>
          <p:nvPr/>
        </p:nvGraphicFramePr>
        <p:xfrm>
          <a:off x="5638800" y="3733800"/>
          <a:ext cx="3352800" cy="1524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bl>
          </a:graphicData>
        </a:graphic>
      </p:graphicFrame>
      <p:grpSp>
        <p:nvGrpSpPr>
          <p:cNvPr id="439" name="Shape 439"/>
          <p:cNvGrpSpPr/>
          <p:nvPr/>
        </p:nvGrpSpPr>
        <p:grpSpPr>
          <a:xfrm>
            <a:off x="187989" y="1311996"/>
            <a:ext cx="7160468" cy="4031873"/>
            <a:chOff x="187989" y="1311996"/>
            <a:chExt cx="7160468" cy="4031873"/>
          </a:xfrm>
        </p:grpSpPr>
        <p:sp>
          <p:nvSpPr>
            <p:cNvPr id="440" name="Shape 440"/>
            <p:cNvSpPr txBox="1"/>
            <p:nvPr/>
          </p:nvSpPr>
          <p:spPr>
            <a:xfrm>
              <a:off x="187989" y="1311996"/>
              <a:ext cx="7160468" cy="4031873"/>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rgbClr val="000000"/>
                  </a:solidFill>
                  <a:latin typeface="Calibri"/>
                  <a:ea typeface="Calibri"/>
                  <a:cs typeface="Calibri"/>
                  <a:sym typeface="Calibri"/>
                </a:rPr>
                <a:t>Beware weirdness </a:t>
              </a:r>
              <a:r>
                <a:rPr lang="en-US" sz="3200" b="1">
                  <a:solidFill>
                    <a:srgbClr val="000000"/>
                  </a:solidFill>
                  <a:latin typeface="Courier New"/>
                  <a:ea typeface="Courier New"/>
                  <a:cs typeface="Courier New"/>
                  <a:sym typeface="Courier New"/>
                </a:rPr>
                <a:t>movzbl</a:t>
              </a:r>
              <a:r>
                <a:rPr lang="en-US" sz="3200">
                  <a:solidFill>
                    <a:srgbClr val="000000"/>
                  </a:solidFill>
                  <a:latin typeface="Calibri"/>
                  <a:ea typeface="Calibri"/>
                  <a:cs typeface="Calibri"/>
                  <a:sym typeface="Calibri"/>
                </a:rPr>
                <a:t> (and others)</a:t>
              </a:r>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r>
                <a:rPr lang="en-US" sz="3200" b="1">
                  <a:solidFill>
                    <a:schemeClr val="dk1"/>
                  </a:solidFill>
                  <a:latin typeface="Courier New"/>
                  <a:ea typeface="Courier New"/>
                  <a:cs typeface="Courier New"/>
                  <a:sym typeface="Courier New"/>
                </a:rPr>
                <a:t>movzbl %al, %eax</a:t>
              </a: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p:txBody>
        </p:sp>
        <p:grpSp>
          <p:nvGrpSpPr>
            <p:cNvPr id="441" name="Shape 441"/>
            <p:cNvGrpSpPr/>
            <p:nvPr/>
          </p:nvGrpSpPr>
          <p:grpSpPr>
            <a:xfrm>
              <a:off x="1582768" y="3207960"/>
              <a:ext cx="3556000" cy="533400"/>
              <a:chOff x="1582768" y="3207960"/>
              <a:chExt cx="3556000" cy="533400"/>
            </a:xfrm>
          </p:grpSpPr>
          <p:sp>
            <p:nvSpPr>
              <p:cNvPr id="442" name="Shape 442"/>
              <p:cNvSpPr/>
              <p:nvPr/>
            </p:nvSpPr>
            <p:spPr>
              <a:xfrm>
                <a:off x="3418302" y="3253049"/>
                <a:ext cx="1709270" cy="444500"/>
              </a:xfrm>
              <a:prstGeom prst="rect">
                <a:avLst/>
              </a:prstGeom>
              <a:solidFill>
                <a:schemeClr val="accent1"/>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ourier New"/>
                  <a:buNone/>
                </a:pPr>
                <a:r>
                  <a:rPr lang="en-US" sz="1800" b="0" i="0" u="none" strike="noStrike" cap="none">
                    <a:solidFill>
                      <a:srgbClr val="000000"/>
                    </a:solidFill>
                    <a:latin typeface="Courier New"/>
                    <a:ea typeface="Courier New"/>
                    <a:cs typeface="Courier New"/>
                    <a:sym typeface="Courier New"/>
                  </a:rPr>
                  <a:t>%eax</a:t>
                </a:r>
                <a:endParaRPr sz="1800" b="0" i="0" u="none" strike="noStrike" cap="none">
                  <a:solidFill>
                    <a:srgbClr val="000000"/>
                  </a:solidFill>
                  <a:latin typeface="Courier New"/>
                  <a:ea typeface="Courier New"/>
                  <a:cs typeface="Courier New"/>
                  <a:sym typeface="Courier New"/>
                </a:endParaRPr>
              </a:p>
            </p:txBody>
          </p:sp>
          <p:sp>
            <p:nvSpPr>
              <p:cNvPr id="443" name="Shape 443"/>
              <p:cNvSpPr/>
              <p:nvPr/>
            </p:nvSpPr>
            <p:spPr>
              <a:xfrm>
                <a:off x="4478368" y="324606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44" name="Shape 444"/>
              <p:cNvSpPr/>
              <p:nvPr/>
            </p:nvSpPr>
            <p:spPr>
              <a:xfrm>
                <a:off x="1582768" y="320796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rax</a:t>
                </a:r>
                <a:endParaRPr sz="2400" b="1" dirty="0">
                  <a:solidFill>
                    <a:schemeClr val="dk1"/>
                  </a:solidFill>
                  <a:latin typeface="Courier New" panose="02070309020205020404" pitchFamily="49" charset="0"/>
                  <a:ea typeface="Courier"/>
                  <a:cs typeface="Courier New" panose="02070309020205020404" pitchFamily="49" charset="0"/>
                  <a:sym typeface="Courier"/>
                </a:endParaRPr>
              </a:p>
            </p:txBody>
          </p:sp>
        </p:grpSp>
      </p:grpSp>
      <p:grpSp>
        <p:nvGrpSpPr>
          <p:cNvPr id="445" name="Shape 445"/>
          <p:cNvGrpSpPr/>
          <p:nvPr/>
        </p:nvGrpSpPr>
        <p:grpSpPr>
          <a:xfrm>
            <a:off x="1579654" y="3204840"/>
            <a:ext cx="3556000" cy="533400"/>
            <a:chOff x="5510699" y="5684520"/>
            <a:chExt cx="3556000" cy="533400"/>
          </a:xfrm>
        </p:grpSpPr>
        <p:sp>
          <p:nvSpPr>
            <p:cNvPr id="446" name="Shape 446"/>
            <p:cNvSpPr/>
            <p:nvPr/>
          </p:nvSpPr>
          <p:spPr>
            <a:xfrm>
              <a:off x="7346233" y="5729609"/>
              <a:ext cx="1709270" cy="444500"/>
            </a:xfrm>
            <a:prstGeom prst="rect">
              <a:avLst/>
            </a:prstGeom>
            <a:solidFill>
              <a:schemeClr val="accent1"/>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Courier New"/>
                <a:buNone/>
              </a:pPr>
              <a:r>
                <a:rPr lang="en-US" sz="1600" b="0" i="0" u="none" strike="noStrike" cap="none">
                  <a:solidFill>
                    <a:srgbClr val="000000"/>
                  </a:solidFill>
                  <a:latin typeface="Courier New"/>
                  <a:ea typeface="Courier New"/>
                  <a:cs typeface="Courier New"/>
                  <a:sym typeface="Courier New"/>
                </a:rPr>
                <a:t>0x000000</a:t>
              </a:r>
              <a:endParaRPr dirty="0"/>
            </a:p>
          </p:txBody>
        </p:sp>
        <p:sp>
          <p:nvSpPr>
            <p:cNvPr id="447" name="Shape 447"/>
            <p:cNvSpPr/>
            <p:nvPr/>
          </p:nvSpPr>
          <p:spPr>
            <a:xfrm>
              <a:off x="8406299" y="572262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48" name="Shape 448"/>
            <p:cNvSpPr/>
            <p:nvPr/>
          </p:nvSpPr>
          <p:spPr>
            <a:xfrm>
              <a:off x="5510699" y="568452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rax</a:t>
              </a:r>
              <a:endParaRPr sz="2400" b="1" dirty="0">
                <a:solidFill>
                  <a:schemeClr val="dk1"/>
                </a:solidFill>
                <a:latin typeface="Courier New" panose="02070309020205020404" pitchFamily="49" charset="0"/>
                <a:ea typeface="Courier"/>
                <a:cs typeface="Courier New" panose="02070309020205020404" pitchFamily="49" charset="0"/>
                <a:sym typeface="Courier"/>
              </a:endParaRPr>
            </a:p>
          </p:txBody>
        </p:sp>
      </p:grpSp>
      <p:grpSp>
        <p:nvGrpSpPr>
          <p:cNvPr id="449" name="Shape 449"/>
          <p:cNvGrpSpPr/>
          <p:nvPr/>
        </p:nvGrpSpPr>
        <p:grpSpPr>
          <a:xfrm>
            <a:off x="1585180" y="3201720"/>
            <a:ext cx="3556000" cy="533400"/>
            <a:chOff x="2673776" y="5741880"/>
            <a:chExt cx="3556000" cy="533400"/>
          </a:xfrm>
        </p:grpSpPr>
        <p:sp>
          <p:nvSpPr>
            <p:cNvPr id="450" name="Shape 450"/>
            <p:cNvSpPr/>
            <p:nvPr/>
          </p:nvSpPr>
          <p:spPr>
            <a:xfrm>
              <a:off x="2673776" y="5741880"/>
              <a:ext cx="3556000" cy="53340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0x00000000</a:t>
              </a:r>
              <a:endParaRPr sz="20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51" name="Shape 451"/>
            <p:cNvSpPr/>
            <p:nvPr/>
          </p:nvSpPr>
          <p:spPr>
            <a:xfrm>
              <a:off x="4492032" y="5769689"/>
              <a:ext cx="1709270" cy="444500"/>
            </a:xfrm>
            <a:prstGeom prst="rect">
              <a:avLst/>
            </a:prstGeom>
            <a:solidFill>
              <a:srgbClr val="800000"/>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Courier New"/>
                <a:buNone/>
              </a:pPr>
              <a:r>
                <a:rPr lang="en-US" sz="1600" b="0" i="0" u="none" strike="noStrike" cap="none">
                  <a:solidFill>
                    <a:srgbClr val="000000"/>
                  </a:solidFill>
                  <a:latin typeface="Courier New"/>
                  <a:ea typeface="Courier New"/>
                  <a:cs typeface="Courier New"/>
                  <a:sym typeface="Courier New"/>
                </a:rPr>
                <a:t>0x000000</a:t>
              </a:r>
              <a:endParaRPr dirty="0"/>
            </a:p>
          </p:txBody>
        </p:sp>
        <p:sp>
          <p:nvSpPr>
            <p:cNvPr id="452" name="Shape 452"/>
            <p:cNvSpPr/>
            <p:nvPr/>
          </p:nvSpPr>
          <p:spPr>
            <a:xfrm>
              <a:off x="5552098" y="5762700"/>
              <a:ext cx="660400" cy="4445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grpSp>
      <p:grpSp>
        <p:nvGrpSpPr>
          <p:cNvPr id="453" name="Shape 453"/>
          <p:cNvGrpSpPr/>
          <p:nvPr/>
        </p:nvGrpSpPr>
        <p:grpSpPr>
          <a:xfrm>
            <a:off x="215055" y="3749413"/>
            <a:ext cx="3086019" cy="1009932"/>
            <a:chOff x="215055" y="3749413"/>
            <a:chExt cx="3086019" cy="1009932"/>
          </a:xfrm>
        </p:grpSpPr>
        <p:sp>
          <p:nvSpPr>
            <p:cNvPr id="454" name="Shape 454"/>
            <p:cNvSpPr txBox="1"/>
            <p:nvPr/>
          </p:nvSpPr>
          <p:spPr>
            <a:xfrm>
              <a:off x="215055" y="4297680"/>
              <a:ext cx="2205219"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rgbClr val="000000"/>
                  </a:solidFill>
                  <a:latin typeface="Calibri"/>
                  <a:ea typeface="Calibri"/>
                  <a:cs typeface="Calibri"/>
                  <a:sym typeface="Calibri"/>
                </a:rPr>
                <a:t>Zapped to </a:t>
              </a:r>
              <a:r>
                <a:rPr lang="en-US" sz="2400">
                  <a:solidFill>
                    <a:srgbClr val="000000"/>
                  </a:solidFill>
                  <a:latin typeface="Calibri"/>
                  <a:ea typeface="Calibri"/>
                  <a:cs typeface="Calibri"/>
                  <a:sym typeface="Calibri"/>
                </a:rPr>
                <a:t>all 0’s</a:t>
              </a:r>
              <a:endParaRPr sz="2400" dirty="0">
                <a:solidFill>
                  <a:srgbClr val="000000"/>
                </a:solidFill>
                <a:latin typeface="Calibri"/>
                <a:ea typeface="Calibri"/>
                <a:cs typeface="Calibri"/>
                <a:sym typeface="Calibri"/>
              </a:endParaRPr>
            </a:p>
          </p:txBody>
        </p:sp>
        <p:cxnSp>
          <p:nvCxnSpPr>
            <p:cNvPr id="455" name="Shape 455"/>
            <p:cNvCxnSpPr>
              <a:stCxn id="454" idx="3"/>
            </p:cNvCxnSpPr>
            <p:nvPr/>
          </p:nvCxnSpPr>
          <p:spPr>
            <a:xfrm rot="10800000" flipH="1">
              <a:off x="2420274" y="3749413"/>
              <a:ext cx="880800" cy="779100"/>
            </a:xfrm>
            <a:prstGeom prst="straightConnector1">
              <a:avLst/>
            </a:prstGeom>
            <a:solidFill>
              <a:schemeClr val="accent1"/>
            </a:solidFill>
            <a:ln w="25400" cap="flat" cmpd="sng">
              <a:solidFill>
                <a:srgbClr val="000000"/>
              </a:solidFill>
              <a:prstDash val="solid"/>
              <a:round/>
              <a:headEnd type="none" w="sm" len="sm"/>
              <a:tailEnd type="stealth"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CB53-B54D-4C37-9BF1-0C9F0BD5015A}"/>
              </a:ext>
            </a:extLst>
          </p:cNvPr>
          <p:cNvSpPr>
            <a:spLocks noGrp="1"/>
          </p:cNvSpPr>
          <p:nvPr>
            <p:ph type="title"/>
          </p:nvPr>
        </p:nvSpPr>
        <p:spPr/>
        <p:txBody>
          <a:bodyPr/>
          <a:lstStyle/>
          <a:p>
            <a:r>
              <a:rPr lang="en-US" dirty="0"/>
              <a:t>Activity Time!</a:t>
            </a:r>
          </a:p>
        </p:txBody>
      </p:sp>
      <p:sp>
        <p:nvSpPr>
          <p:cNvPr id="4" name="TextBox 3">
            <a:extLst>
              <a:ext uri="{FF2B5EF4-FFF2-40B4-BE49-F238E27FC236}">
                <a16:creationId xmlns:a16="http://schemas.microsoft.com/office/drawing/2014/main" id="{360EC13F-E17E-49C6-835E-62C450450248}"/>
              </a:ext>
            </a:extLst>
          </p:cNvPr>
          <p:cNvSpPr txBox="1"/>
          <p:nvPr/>
        </p:nvSpPr>
        <p:spPr>
          <a:xfrm>
            <a:off x="332555" y="1397000"/>
            <a:ext cx="8339328" cy="3693319"/>
          </a:xfrm>
          <a:prstGeom prst="rect">
            <a:avLst/>
          </a:prstGeom>
          <a:noFill/>
        </p:spPr>
        <p:txBody>
          <a:bodyPr wrap="square">
            <a:spAutoFit/>
          </a:bodyPr>
          <a:lstStyle/>
          <a:p>
            <a:pPr algn="l"/>
            <a:r>
              <a:rPr lang="en-US" sz="2400" b="0" i="0" u="none" strike="noStrike" baseline="0" dirty="0">
                <a:solidFill>
                  <a:srgbClr val="000000"/>
                </a:solidFill>
                <a:latin typeface="URWPalladioL-Roma"/>
              </a:rPr>
              <a:t>To obtain a copy of today’s activity, log into a shark machine and do the following:</a:t>
            </a:r>
          </a:p>
          <a:p>
            <a:pPr algn="l"/>
            <a:endParaRPr lang="en-US" sz="2400" b="0" i="0" u="none" strike="noStrike" baseline="0" dirty="0">
              <a:solidFill>
                <a:srgbClr val="000000"/>
              </a:solidFill>
              <a:latin typeface="URWPalladioL-Roma"/>
            </a:endParaRPr>
          </a:p>
          <a:p>
            <a:pPr algn="l"/>
            <a:r>
              <a:rPr lang="da-DK" sz="2400" b="0" i="0" u="none" strike="noStrike" baseline="0" dirty="0">
                <a:solidFill>
                  <a:srgbClr val="000000"/>
                </a:solidFill>
                <a:latin typeface="t1xtt"/>
              </a:rPr>
              <a:t>$ wget </a:t>
            </a:r>
            <a:r>
              <a:rPr lang="da-DK" sz="2400" b="0" i="0" u="none" strike="noStrike" baseline="0" dirty="0">
                <a:solidFill>
                  <a:srgbClr val="FF00FF"/>
                </a:solidFill>
                <a:latin typeface="t1xtt"/>
              </a:rPr>
              <a:t>http://www.cs.cmu.edu/~213/activities/machine-control.tar</a:t>
            </a:r>
          </a:p>
          <a:p>
            <a:pPr algn="l"/>
            <a:r>
              <a:rPr lang="en-US" sz="2400" b="0" i="0" u="none" strike="noStrike" baseline="0" dirty="0">
                <a:solidFill>
                  <a:srgbClr val="000000"/>
                </a:solidFill>
                <a:latin typeface="t1xtt"/>
              </a:rPr>
              <a:t>$ tar </a:t>
            </a:r>
            <a:r>
              <a:rPr lang="en-US" sz="2400" b="0" i="0" u="none" strike="noStrike" baseline="0" dirty="0" err="1">
                <a:solidFill>
                  <a:srgbClr val="000000"/>
                </a:solidFill>
                <a:latin typeface="t1xtt"/>
              </a:rPr>
              <a:t>xf</a:t>
            </a:r>
            <a:r>
              <a:rPr lang="en-US" sz="2400" b="0" i="0" u="none" strike="noStrike" baseline="0" dirty="0">
                <a:solidFill>
                  <a:srgbClr val="000000"/>
                </a:solidFill>
                <a:latin typeface="t1xtt"/>
              </a:rPr>
              <a:t> machine-control.tar</a:t>
            </a:r>
          </a:p>
          <a:p>
            <a:pPr algn="l"/>
            <a:r>
              <a:rPr lang="en-US" sz="2400" b="0" i="0" u="none" strike="noStrike" baseline="0" dirty="0">
                <a:solidFill>
                  <a:srgbClr val="000000"/>
                </a:solidFill>
                <a:latin typeface="t1xtt"/>
              </a:rPr>
              <a:t>$ </a:t>
            </a:r>
            <a:r>
              <a:rPr lang="en-US" sz="2400" b="0" i="0" u="none" strike="noStrike" baseline="0" dirty="0">
                <a:solidFill>
                  <a:srgbClr val="000000"/>
                </a:solidFill>
                <a:latin typeface="t1xbtt"/>
              </a:rPr>
              <a:t>cd </a:t>
            </a:r>
            <a:r>
              <a:rPr lang="en-US" sz="2400" b="0" i="0" u="none" strike="noStrike" baseline="0" dirty="0">
                <a:solidFill>
                  <a:srgbClr val="000000"/>
                </a:solidFill>
                <a:latin typeface="t1xtt"/>
              </a:rPr>
              <a:t>machine-control</a:t>
            </a:r>
          </a:p>
          <a:p>
            <a:pPr algn="l"/>
            <a:endParaRPr lang="en-US" sz="2400" b="0" i="0" u="none" strike="noStrike" baseline="0" dirty="0">
              <a:solidFill>
                <a:srgbClr val="000000"/>
              </a:solidFill>
              <a:latin typeface="t1xtt"/>
            </a:endParaRPr>
          </a:p>
          <a:p>
            <a:pPr algn="l"/>
            <a:endParaRPr lang="en-US" sz="1800" dirty="0">
              <a:latin typeface="t1xtt"/>
            </a:endParaRPr>
          </a:p>
          <a:p>
            <a:pPr algn="l"/>
            <a:r>
              <a:rPr lang="en-US" sz="2400" dirty="0">
                <a:solidFill>
                  <a:schemeClr val="tx1"/>
                </a:solidFill>
              </a:rPr>
              <a:t>Do (only) “3 Basic Control Flow”, problems 1, 2, and 3</a:t>
            </a:r>
          </a:p>
        </p:txBody>
      </p:sp>
    </p:spTree>
    <p:extLst>
      <p:ext uri="{BB962C8B-B14F-4D97-AF65-F5344CB8AC3E}">
        <p14:creationId xmlns:p14="http://schemas.microsoft.com/office/powerpoint/2010/main" val="3141561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Conditional Branch Example (Old Style)</a:t>
            </a:r>
            <a:endParaRPr sz="3600" b="1" i="0" u="none" strike="noStrike" cap="none">
              <a:solidFill>
                <a:schemeClr val="dk1"/>
              </a:solidFill>
              <a:latin typeface="Calibri"/>
              <a:ea typeface="Calibri"/>
              <a:cs typeface="Calibri"/>
              <a:sym typeface="Calibri"/>
            </a:endParaRPr>
          </a:p>
        </p:txBody>
      </p:sp>
      <p:sp>
        <p:nvSpPr>
          <p:cNvPr id="474" name="Shape 474"/>
          <p:cNvSpPr/>
          <p:nvPr/>
        </p:nvSpPr>
        <p:spPr>
          <a:xfrm>
            <a:off x="508000" y="2235200"/>
            <a:ext cx="3670300" cy="2946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absdiff</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if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result = x-y;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else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result = y-x;</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sp>
        <p:nvSpPr>
          <p:cNvPr id="475" name="Shape 475"/>
          <p:cNvSpPr/>
          <p:nvPr/>
        </p:nvSpPr>
        <p:spPr>
          <a:xfrm>
            <a:off x="4445000" y="1968500"/>
            <a:ext cx="4394200" cy="48133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absdiff:</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cmpq    %rsi, %rdi  # x:y</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jle     .L4</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movq    %rdi, %rax</a:t>
            </a:r>
            <a:endParaRPr sz="1800" b="1">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rgbClr val="0000FF"/>
                </a:solidFill>
                <a:latin typeface="Courier New"/>
                <a:ea typeface="Courier New"/>
                <a:cs typeface="Courier New"/>
                <a:sym typeface="Courier New"/>
              </a:rPr>
              <a:t>   subq    %rsi, %rax</a:t>
            </a:r>
            <a:endParaRPr sz="1800" b="1">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.L4:       # x &lt;= y</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movq    %rsi, %rax</a:t>
            </a:r>
            <a:endParaRPr sz="1800" b="1">
              <a:solidFill>
                <a:srgbClr val="CC0000"/>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subq    %rdi, %rax</a:t>
            </a:r>
            <a:endParaRPr sz="1800" b="1">
              <a:solidFill>
                <a:srgbClr val="CC0000"/>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476" name="Shape 476"/>
          <p:cNvSpPr txBox="1">
            <a:spLocks noGrp="1"/>
          </p:cNvSpPr>
          <p:nvPr>
            <p:ph type="body" idx="1"/>
          </p:nvPr>
        </p:nvSpPr>
        <p:spPr>
          <a:xfrm>
            <a:off x="457200" y="1066800"/>
            <a:ext cx="8153400" cy="1041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Generation</a:t>
            </a:r>
            <a:endParaRPr/>
          </a:p>
          <a:p>
            <a:pPr marL="279400" marR="0" lvl="1" indent="0" algn="l" rtl="0">
              <a:spcBef>
                <a:spcPts val="500"/>
              </a:spcBef>
              <a:spcAft>
                <a:spcPts val="0"/>
              </a:spcAft>
              <a:buClr>
                <a:srgbClr val="990000"/>
              </a:buClr>
              <a:buSzPts val="2200"/>
              <a:buFont typeface="Noto Sans Symbols"/>
              <a:buNone/>
            </a:pPr>
            <a:r>
              <a:rPr lang="en-US" sz="2000" b="1" i="0" u="none" strike="noStrike" cap="none">
                <a:solidFill>
                  <a:srgbClr val="800000"/>
                </a:solidFill>
                <a:latin typeface="Courier New"/>
                <a:ea typeface="Courier New"/>
                <a:cs typeface="Courier New"/>
                <a:sym typeface="Courier New"/>
              </a:rPr>
              <a:t>shark&gt; gcc –Og -S –fno-if-conversion control.c</a:t>
            </a:r>
            <a:endParaRPr sz="2000" b="1" i="0" u="none" strike="noStrike" cap="none">
              <a:solidFill>
                <a:srgbClr val="800000"/>
              </a:solidFill>
              <a:latin typeface="Courier New"/>
              <a:ea typeface="Courier New"/>
              <a:cs typeface="Courier New"/>
              <a:sym typeface="Courier New"/>
            </a:endParaRPr>
          </a:p>
        </p:txBody>
      </p:sp>
      <p:graphicFrame>
        <p:nvGraphicFramePr>
          <p:cNvPr id="477" name="Shape 477"/>
          <p:cNvGraphicFramePr/>
          <p:nvPr/>
        </p:nvGraphicFramePr>
        <p:xfrm>
          <a:off x="4800600" y="5029200"/>
          <a:ext cx="3352800" cy="1524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u="none" strike="noStrike" cap="none">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bl>
          </a:graphicData>
        </a:graphic>
      </p:graphicFrame>
      <p:grpSp>
        <p:nvGrpSpPr>
          <p:cNvPr id="478" name="Shape 478"/>
          <p:cNvGrpSpPr/>
          <p:nvPr/>
        </p:nvGrpSpPr>
        <p:grpSpPr>
          <a:xfrm>
            <a:off x="3451412" y="1023590"/>
            <a:ext cx="5688687" cy="954107"/>
            <a:chOff x="3451412" y="1023590"/>
            <a:chExt cx="5688687" cy="954107"/>
          </a:xfrm>
        </p:grpSpPr>
        <p:sp>
          <p:nvSpPr>
            <p:cNvPr id="479" name="Shape 479"/>
            <p:cNvSpPr/>
            <p:nvPr/>
          </p:nvSpPr>
          <p:spPr>
            <a:xfrm>
              <a:off x="3451412" y="1380565"/>
              <a:ext cx="2949388" cy="587935"/>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200"/>
                <a:buFont typeface="Gill Sans"/>
                <a:buNone/>
              </a:pPr>
              <a:endParaRPr sz="4200" b="0" i="0" u="none" strike="noStrike" cap="none">
                <a:solidFill>
                  <a:srgbClr val="000000"/>
                </a:solidFill>
                <a:latin typeface="Gill Sans"/>
                <a:ea typeface="Gill Sans"/>
                <a:cs typeface="Gill Sans"/>
                <a:sym typeface="Gill Sans"/>
              </a:endParaRPr>
            </a:p>
          </p:txBody>
        </p:sp>
        <p:sp>
          <p:nvSpPr>
            <p:cNvPr id="480" name="Shape 480"/>
            <p:cNvSpPr txBox="1"/>
            <p:nvPr/>
          </p:nvSpPr>
          <p:spPr>
            <a:xfrm>
              <a:off x="6985727" y="1023590"/>
              <a:ext cx="2154372" cy="954107"/>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000000"/>
                  </a:solidFill>
                  <a:latin typeface="Calibri"/>
                  <a:ea typeface="Calibri"/>
                  <a:cs typeface="Calibri"/>
                  <a:sym typeface="Calibri"/>
                </a:rPr>
                <a:t>I’ll get to this </a:t>
              </a:r>
              <a:br>
                <a:rPr lang="en-US" sz="2800">
                  <a:solidFill>
                    <a:srgbClr val="000000"/>
                  </a:solidFill>
                  <a:latin typeface="Calibri"/>
                  <a:ea typeface="Calibri"/>
                  <a:cs typeface="Calibri"/>
                  <a:sym typeface="Calibri"/>
                </a:rPr>
              </a:br>
              <a:r>
                <a:rPr lang="en-US" sz="2800">
                  <a:solidFill>
                    <a:srgbClr val="000000"/>
                  </a:solidFill>
                  <a:latin typeface="Calibri"/>
                  <a:ea typeface="Calibri"/>
                  <a:cs typeface="Calibri"/>
                  <a:sym typeface="Calibri"/>
                </a:rPr>
                <a:t>shortly.</a:t>
              </a:r>
              <a:endParaRPr sz="2800">
                <a:solidFill>
                  <a:srgbClr val="000000"/>
                </a:solidFill>
                <a:latin typeface="Calibri"/>
                <a:ea typeface="Calibri"/>
                <a:cs typeface="Calibri"/>
                <a:sym typeface="Calibri"/>
              </a:endParaRPr>
            </a:p>
          </p:txBody>
        </p:sp>
        <p:sp>
          <p:nvSpPr>
            <p:cNvPr id="481" name="Shape 481"/>
            <p:cNvSpPr/>
            <p:nvPr/>
          </p:nvSpPr>
          <p:spPr>
            <a:xfrm>
              <a:off x="5138928" y="1101793"/>
              <a:ext cx="1307592" cy="278951"/>
            </a:xfrm>
            <a:custGeom>
              <a:avLst/>
              <a:gdLst/>
              <a:ahLst/>
              <a:cxnLst/>
              <a:rect l="0" t="0" r="0" b="0"/>
              <a:pathLst>
                <a:path w="1307592" h="278951" extrusionOk="0">
                  <a:moveTo>
                    <a:pt x="1307592" y="132647"/>
                  </a:moveTo>
                  <a:cubicBezTo>
                    <a:pt x="1023366" y="56447"/>
                    <a:pt x="739140" y="-19753"/>
                    <a:pt x="521208" y="4631"/>
                  </a:cubicBezTo>
                  <a:cubicBezTo>
                    <a:pt x="303276" y="29015"/>
                    <a:pt x="0" y="278951"/>
                    <a:pt x="0" y="278951"/>
                  </a:cubicBezTo>
                </a:path>
              </a:pathLst>
            </a:custGeom>
            <a:noFill/>
            <a:ln w="3810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200"/>
                <a:buFont typeface="Gill Sans"/>
                <a:buNone/>
              </a:pPr>
              <a:endParaRPr sz="4200" b="0" i="0" u="none" strike="noStrike" cap="none">
                <a:solidFill>
                  <a:srgbClr val="000000"/>
                </a:solidFill>
                <a:latin typeface="Gill Sans"/>
                <a:ea typeface="Gill Sans"/>
                <a:cs typeface="Gill Sans"/>
                <a:sym typeface="Gill Sa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6312E-05CB-4178-AD63-E8B4373873D6}"/>
              </a:ext>
            </a:extLst>
          </p:cNvPr>
          <p:cNvSpPr>
            <a:spLocks noGrp="1"/>
          </p:cNvSpPr>
          <p:nvPr>
            <p:ph type="title"/>
          </p:nvPr>
        </p:nvSpPr>
        <p:spPr>
          <a:xfrm>
            <a:off x="304800" y="152400"/>
            <a:ext cx="8382000" cy="1143000"/>
          </a:xfrm>
        </p:spPr>
        <p:txBody>
          <a:bodyPr/>
          <a:lstStyle/>
          <a:p>
            <a:r>
              <a:rPr lang="en-US" dirty="0"/>
              <a:t>Announcements</a:t>
            </a:r>
          </a:p>
        </p:txBody>
      </p:sp>
      <p:sp>
        <p:nvSpPr>
          <p:cNvPr id="3" name="Content Placeholder 2">
            <a:extLst>
              <a:ext uri="{FF2B5EF4-FFF2-40B4-BE49-F238E27FC236}">
                <a16:creationId xmlns:a16="http://schemas.microsoft.com/office/drawing/2014/main" id="{AB6A9A9C-F1DA-4BF6-88E7-963CC9B6EC44}"/>
              </a:ext>
            </a:extLst>
          </p:cNvPr>
          <p:cNvSpPr>
            <a:spLocks noGrp="1"/>
          </p:cNvSpPr>
          <p:nvPr>
            <p:ph idx="1"/>
          </p:nvPr>
        </p:nvSpPr>
        <p:spPr>
          <a:xfrm>
            <a:off x="439189" y="1566026"/>
            <a:ext cx="8382000" cy="5435600"/>
          </a:xfrm>
        </p:spPr>
        <p:txBody>
          <a:bodyPr/>
          <a:lstStyle/>
          <a:p>
            <a:r>
              <a:rPr lang="en-US" dirty="0"/>
              <a:t>Written 1 out yesterday, due Wed 9/13</a:t>
            </a:r>
          </a:p>
          <a:p>
            <a:endParaRPr lang="en-US" dirty="0"/>
          </a:p>
          <a:p>
            <a:r>
              <a:rPr lang="en-US" dirty="0"/>
              <a:t>GDB &amp; Debugging Bootcamp this Sun 9/10</a:t>
            </a:r>
          </a:p>
          <a:p>
            <a:pPr lvl="1"/>
            <a:r>
              <a:rPr lang="en-US" dirty="0"/>
              <a:t>Watch for Piazza posting on the details</a:t>
            </a:r>
          </a:p>
          <a:p>
            <a:endParaRPr lang="en-US" dirty="0"/>
          </a:p>
          <a:p>
            <a:r>
              <a:rPr lang="en-US" dirty="0"/>
              <a:t>Lab 1 (</a:t>
            </a:r>
            <a:r>
              <a:rPr lang="en-US" dirty="0" err="1"/>
              <a:t>datalab</a:t>
            </a:r>
            <a:r>
              <a:rPr lang="en-US" dirty="0"/>
              <a:t>) due Tues 9/12</a:t>
            </a:r>
          </a:p>
          <a:p>
            <a:pPr marL="0" indent="0">
              <a:buNone/>
            </a:pPr>
            <a:endParaRPr lang="en-US" dirty="0"/>
          </a:p>
          <a:p>
            <a:r>
              <a:rPr lang="en-US" dirty="0"/>
              <a:t>Lab 2 (</a:t>
            </a:r>
            <a:r>
              <a:rPr lang="en-US" dirty="0" err="1"/>
              <a:t>bomblab</a:t>
            </a:r>
            <a:r>
              <a:rPr lang="en-US" dirty="0"/>
              <a:t>) out today, due Thurs 9/21</a:t>
            </a:r>
          </a:p>
          <a:p>
            <a:pPr lvl="1"/>
            <a:r>
              <a:rPr lang="en-US" dirty="0"/>
              <a:t>Turns in automatically via </a:t>
            </a:r>
            <a:r>
              <a:rPr lang="en-US" dirty="0" err="1"/>
              <a:t>Autolab</a:t>
            </a:r>
            <a:endParaRPr lang="en-US" dirty="0"/>
          </a:p>
          <a:p>
            <a:pPr marL="0" indent="0">
              <a:buNone/>
            </a:pPr>
            <a:endParaRPr lang="en-US" dirty="0"/>
          </a:p>
        </p:txBody>
      </p:sp>
    </p:spTree>
    <p:extLst>
      <p:ext uri="{BB962C8B-B14F-4D97-AF65-F5344CB8AC3E}">
        <p14:creationId xmlns:p14="http://schemas.microsoft.com/office/powerpoint/2010/main" val="396108980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Expressing with Goto Code</a:t>
            </a:r>
            <a:endParaRPr sz="3600" b="1" i="0" u="none" strike="noStrike" cap="none">
              <a:solidFill>
                <a:schemeClr val="dk1"/>
              </a:solidFill>
              <a:latin typeface="Calibri"/>
              <a:ea typeface="Calibri"/>
              <a:cs typeface="Calibri"/>
              <a:sym typeface="Calibri"/>
            </a:endParaRPr>
          </a:p>
        </p:txBody>
      </p:sp>
      <p:sp>
        <p:nvSpPr>
          <p:cNvPr id="496" name="Shape 496"/>
          <p:cNvSpPr/>
          <p:nvPr/>
        </p:nvSpPr>
        <p:spPr>
          <a:xfrm>
            <a:off x="508000" y="2235200"/>
            <a:ext cx="3670300" cy="2946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absdiff</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if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result = x-y;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else</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result = y-x;</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sp>
        <p:nvSpPr>
          <p:cNvPr id="497" name="Shape 497"/>
          <p:cNvSpPr txBox="1">
            <a:spLocks noGrp="1"/>
          </p:cNvSpPr>
          <p:nvPr>
            <p:ph type="body" idx="1"/>
          </p:nvPr>
        </p:nvSpPr>
        <p:spPr>
          <a:xfrm>
            <a:off x="457200" y="1066800"/>
            <a:ext cx="8153400" cy="1041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C allows </a:t>
            </a:r>
            <a:r>
              <a:rPr lang="en-US" sz="2400" b="1" i="0" u="none" strike="noStrike" cap="none">
                <a:solidFill>
                  <a:schemeClr val="dk1"/>
                </a:solidFill>
                <a:latin typeface="Courier New"/>
                <a:ea typeface="Courier New"/>
                <a:cs typeface="Courier New"/>
                <a:sym typeface="Courier New"/>
              </a:rPr>
              <a:t>goto</a:t>
            </a:r>
            <a:r>
              <a:rPr lang="en-US" sz="2400" b="1" i="0" u="none" strike="noStrike" cap="none">
                <a:solidFill>
                  <a:schemeClr val="dk1"/>
                </a:solidFill>
                <a:latin typeface="Calibri"/>
                <a:ea typeface="Calibri"/>
                <a:cs typeface="Calibri"/>
                <a:sym typeface="Calibri"/>
              </a:rPr>
              <a:t> statement</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Jump to position designated by label</a:t>
            </a:r>
            <a:endParaRPr sz="2400" b="1" i="0" u="none" strike="noStrike" cap="none">
              <a:solidFill>
                <a:schemeClr val="dk1"/>
              </a:solidFill>
              <a:latin typeface="Calibri"/>
              <a:ea typeface="Calibri"/>
              <a:cs typeface="Calibri"/>
              <a:sym typeface="Calibri"/>
            </a:endParaRPr>
          </a:p>
          <a:p>
            <a:pPr marL="342900" marR="0" lvl="0" indent="-251459" algn="l" rtl="0">
              <a:spcBef>
                <a:spcPts val="600"/>
              </a:spcBef>
              <a:spcAft>
                <a:spcPts val="0"/>
              </a:spcAft>
              <a:buClr>
                <a:srgbClr val="990000"/>
              </a:buClr>
              <a:buSzPts val="1440"/>
              <a:buFont typeface="Noto Sans Symbols"/>
              <a:buNone/>
            </a:pPr>
            <a:endParaRPr sz="2400" b="1" i="0" u="none" strike="noStrike" cap="none">
              <a:solidFill>
                <a:schemeClr val="dk1"/>
              </a:solidFill>
              <a:latin typeface="Calibri"/>
              <a:ea typeface="Calibri"/>
              <a:cs typeface="Calibri"/>
              <a:sym typeface="Calibri"/>
            </a:endParaRPr>
          </a:p>
        </p:txBody>
      </p:sp>
      <p:sp>
        <p:nvSpPr>
          <p:cNvPr id="498" name="Shape 498"/>
          <p:cNvSpPr/>
          <p:nvPr/>
        </p:nvSpPr>
        <p:spPr>
          <a:xfrm>
            <a:off x="4495800" y="2209800"/>
            <a:ext cx="3657600" cy="37338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absdiff_j</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x, long y)</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int </a:t>
            </a:r>
            <a:r>
              <a:rPr lang="en-US" sz="1800" b="1" dirty="0" err="1">
                <a:solidFill>
                  <a:schemeClr val="dk1"/>
                </a:solidFill>
                <a:latin typeface="Courier New"/>
                <a:ea typeface="Courier New"/>
                <a:cs typeface="Courier New"/>
                <a:sym typeface="Courier New"/>
              </a:rPr>
              <a:t>ntest</a:t>
            </a:r>
            <a:r>
              <a:rPr lang="en-US" sz="1800" b="1" dirty="0">
                <a:solidFill>
                  <a:schemeClr val="dk1"/>
                </a:solidFill>
                <a:latin typeface="Courier New"/>
                <a:ea typeface="Courier New"/>
                <a:cs typeface="Courier New"/>
                <a:sym typeface="Courier New"/>
              </a:rPr>
              <a:t> = (x &lt;= y);</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 (</a:t>
            </a:r>
            <a:r>
              <a:rPr lang="en-US" sz="1800" b="1" dirty="0" err="1">
                <a:solidFill>
                  <a:schemeClr val="dk1"/>
                </a:solidFill>
                <a:latin typeface="Courier New"/>
                <a:ea typeface="Courier New"/>
                <a:cs typeface="Courier New"/>
                <a:sym typeface="Courier New"/>
              </a:rPr>
              <a:t>ntest</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Else;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a:solidFill>
                  <a:srgbClr val="0000FF"/>
                </a:solidFill>
                <a:latin typeface="Courier New"/>
                <a:ea typeface="Courier New"/>
                <a:cs typeface="Courier New"/>
                <a:sym typeface="Courier New"/>
              </a:rPr>
              <a:t>result = x-y;</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Done;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Else: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result = y-x;</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Done: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p:nvPr/>
        </p:nvSpPr>
        <p:spPr>
          <a:xfrm>
            <a:off x="366713" y="1416050"/>
            <a:ext cx="29337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504" name="Shape 504"/>
          <p:cNvSpPr/>
          <p:nvPr/>
        </p:nvSpPr>
        <p:spPr>
          <a:xfrm>
            <a:off x="457200" y="1887538"/>
            <a:ext cx="5715000" cy="4191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val = </a:t>
            </a:r>
            <a:r>
              <a:rPr lang="en-US" sz="2000" b="1" i="1">
                <a:solidFill>
                  <a:schemeClr val="dk1"/>
                </a:solidFill>
                <a:latin typeface="Calibri"/>
                <a:ea typeface="Calibri"/>
                <a:cs typeface="Calibri"/>
                <a:sym typeface="Calibri"/>
              </a:rPr>
              <a:t>Test</a:t>
            </a:r>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Then_Expr</a:t>
            </a:r>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Else_Expr</a:t>
            </a:r>
            <a:r>
              <a:rPr lang="en-US" sz="2000" b="1">
                <a:solidFill>
                  <a:schemeClr val="dk1"/>
                </a:solidFill>
                <a:latin typeface="Courier New"/>
                <a:ea typeface="Courier New"/>
                <a:cs typeface="Courier New"/>
                <a:sym typeface="Courier New"/>
              </a:rPr>
              <a:t>;</a:t>
            </a:r>
            <a:endParaRPr/>
          </a:p>
        </p:txBody>
      </p:sp>
      <p:sp>
        <p:nvSpPr>
          <p:cNvPr id="505" name="Shape 505"/>
          <p:cNvSpPr/>
          <p:nvPr/>
        </p:nvSpPr>
        <p:spPr>
          <a:xfrm>
            <a:off x="381000" y="339725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506" name="Shape 506"/>
          <p:cNvSpPr/>
          <p:nvPr/>
        </p:nvSpPr>
        <p:spPr>
          <a:xfrm>
            <a:off x="457200" y="3816350"/>
            <a:ext cx="3886200" cy="2366448"/>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ntest</a:t>
            </a:r>
            <a:r>
              <a:rPr lang="en-US" sz="1800" b="1" dirty="0">
                <a:solidFill>
                  <a:schemeClr val="dk1"/>
                </a:solidFill>
                <a:latin typeface="Courier New"/>
                <a:ea typeface="Courier New"/>
                <a:cs typeface="Courier New"/>
                <a:sym typeface="Courier New"/>
              </a:rPr>
              <a:t> = !</a:t>
            </a:r>
            <a:r>
              <a:rPr lang="en-US" sz="1800" b="1" i="1" dirty="0">
                <a:solidFill>
                  <a:schemeClr val="dk1"/>
                </a:solidFill>
                <a:latin typeface="Calibri"/>
                <a:ea typeface="Calibri"/>
                <a:cs typeface="Calibri"/>
                <a:sym typeface="Calibri"/>
              </a:rPr>
              <a:t>Test</a:t>
            </a:r>
            <a:r>
              <a:rPr lang="en-US" sz="1800" b="1" dirty="0">
                <a:solidFill>
                  <a:schemeClr val="dk1"/>
                </a:solidFill>
                <a:latin typeface="Courier New"/>
                <a:ea typeface="Courier New"/>
                <a:cs typeface="Courier New"/>
                <a:sym typeface="Courier New"/>
              </a:rPr>
              <a:t>;</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 (</a:t>
            </a:r>
            <a:r>
              <a:rPr lang="en-US" sz="1800" b="1" dirty="0" err="1">
                <a:solidFill>
                  <a:schemeClr val="dk1"/>
                </a:solidFill>
                <a:latin typeface="Courier New"/>
                <a:ea typeface="Courier New"/>
                <a:cs typeface="Courier New"/>
                <a:sym typeface="Courier New"/>
              </a:rPr>
              <a:t>ntest</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Else;</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val</a:t>
            </a:r>
            <a:r>
              <a:rPr lang="en-US" sz="1800" b="1" dirty="0">
                <a:solidFill>
                  <a:schemeClr val="dk1"/>
                </a:solidFill>
                <a:latin typeface="Courier New"/>
                <a:ea typeface="Courier New"/>
                <a:cs typeface="Courier New"/>
                <a:sym typeface="Courier New"/>
              </a:rPr>
              <a:t> = </a:t>
            </a:r>
            <a:r>
              <a:rPr lang="en-US" sz="1800" b="1" i="1" dirty="0" err="1">
                <a:solidFill>
                  <a:schemeClr val="dk1"/>
                </a:solidFill>
                <a:latin typeface="Calibri"/>
                <a:ea typeface="Calibri"/>
                <a:cs typeface="Calibri"/>
                <a:sym typeface="Calibri"/>
              </a:rPr>
              <a:t>Then_Expr</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Done;</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Else:</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val</a:t>
            </a:r>
            <a:r>
              <a:rPr lang="en-US" sz="1800" b="1" dirty="0">
                <a:solidFill>
                  <a:schemeClr val="dk1"/>
                </a:solidFill>
                <a:latin typeface="Courier New"/>
                <a:ea typeface="Courier New"/>
                <a:cs typeface="Courier New"/>
                <a:sym typeface="Courier New"/>
              </a:rPr>
              <a:t> = </a:t>
            </a:r>
            <a:r>
              <a:rPr lang="en-US" sz="1800" b="1" i="1" dirty="0" err="1">
                <a:solidFill>
                  <a:schemeClr val="dk1"/>
                </a:solidFill>
                <a:latin typeface="Calibri"/>
                <a:ea typeface="Calibri"/>
                <a:cs typeface="Calibri"/>
                <a:sym typeface="Calibri"/>
              </a:rPr>
              <a:t>Else_Expr</a:t>
            </a:r>
            <a:r>
              <a:rPr lang="en-US" sz="1800" b="1" dirty="0">
                <a:solidFill>
                  <a:schemeClr val="dk1"/>
                </a:solidFill>
                <a:latin typeface="Courier New"/>
                <a:ea typeface="Courier New"/>
                <a:cs typeface="Courier New"/>
                <a:sym typeface="Courier New"/>
              </a:rPr>
              <a:t>;</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Done:</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 . .</a:t>
            </a:r>
            <a:endParaRPr sz="2400" b="1" dirty="0">
              <a:solidFill>
                <a:schemeClr val="dk1"/>
              </a:solidFill>
              <a:latin typeface="Courier New"/>
              <a:ea typeface="Courier New"/>
              <a:cs typeface="Courier New"/>
              <a:sym typeface="Courier New"/>
            </a:endParaRPr>
          </a:p>
        </p:txBody>
      </p:sp>
      <p:sp>
        <p:nvSpPr>
          <p:cNvPr id="507" name="Shape 50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General Conditional Expression Translation (Using Branches)</a:t>
            </a:r>
            <a:endParaRPr sz="3600" b="1" i="0" u="none" strike="noStrike" cap="none">
              <a:solidFill>
                <a:schemeClr val="dk1"/>
              </a:solidFill>
              <a:latin typeface="Calibri"/>
              <a:ea typeface="Calibri"/>
              <a:cs typeface="Calibri"/>
              <a:sym typeface="Calibri"/>
            </a:endParaRPr>
          </a:p>
        </p:txBody>
      </p:sp>
      <p:sp>
        <p:nvSpPr>
          <p:cNvPr id="508" name="Shape 508"/>
          <p:cNvSpPr txBox="1">
            <a:spLocks noGrp="1"/>
          </p:cNvSpPr>
          <p:nvPr>
            <p:ph type="body" idx="1"/>
          </p:nvPr>
        </p:nvSpPr>
        <p:spPr>
          <a:xfrm>
            <a:off x="4330700" y="3886200"/>
            <a:ext cx="4432300" cy="2946400"/>
          </a:xfrm>
          <a:prstGeom prst="rect">
            <a:avLst/>
          </a:prstGeom>
          <a:noFill/>
          <a:ln>
            <a:noFill/>
          </a:ln>
        </p:spPr>
        <p:txBody>
          <a:bodyPr spcFirstLastPara="1" wrap="square" lIns="38100" tIns="38100" rIns="38100" bIns="38100" anchor="t" anchorCtr="0">
            <a:noAutofit/>
          </a:bodyPr>
          <a:lstStyle/>
          <a:p>
            <a:pPr marL="552450" marR="0" lvl="1" indent="-234950" algn="l" rtl="0">
              <a:spcBef>
                <a:spcPts val="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Create separate code regions for then &amp; else expressions</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Execute appropriate one</a:t>
            </a:r>
            <a:endParaRPr/>
          </a:p>
        </p:txBody>
      </p:sp>
      <p:sp>
        <p:nvSpPr>
          <p:cNvPr id="509" name="Shape 509"/>
          <p:cNvSpPr/>
          <p:nvPr/>
        </p:nvSpPr>
        <p:spPr>
          <a:xfrm>
            <a:off x="1193800" y="2540000"/>
            <a:ext cx="3149600" cy="355600"/>
          </a:xfrm>
          <a:prstGeom prst="rect">
            <a:avLst/>
          </a:prstGeom>
          <a:solidFill>
            <a:srgbClr val="99CCF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val = x&gt;y ? x-y : y-x;</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p:nvPr/>
        </p:nvSpPr>
        <p:spPr>
          <a:xfrm>
            <a:off x="5181600" y="2362200"/>
            <a:ext cx="29337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515" name="Shape 515"/>
          <p:cNvSpPr/>
          <p:nvPr/>
        </p:nvSpPr>
        <p:spPr>
          <a:xfrm>
            <a:off x="5181600" y="2819400"/>
            <a:ext cx="2514600" cy="1160462"/>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val = </a:t>
            </a:r>
            <a:r>
              <a:rPr lang="en-US" sz="2000" b="1" i="1">
                <a:solidFill>
                  <a:schemeClr val="dk1"/>
                </a:solidFill>
                <a:latin typeface="Calibri"/>
                <a:ea typeface="Calibri"/>
                <a:cs typeface="Calibri"/>
                <a:sym typeface="Calibri"/>
              </a:rPr>
              <a:t>Test</a:t>
            </a:r>
            <a:r>
              <a:rPr lang="en-US" sz="2000" b="1">
                <a:solidFill>
                  <a:schemeClr val="dk1"/>
                </a:solidFill>
                <a:latin typeface="Courier New"/>
                <a:ea typeface="Courier New"/>
                <a:cs typeface="Courier New"/>
                <a:sym typeface="Courier New"/>
              </a:rPr>
              <a:t> </a:t>
            </a:r>
            <a:endParaRPr sz="20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Then_Expr</a:t>
            </a:r>
            <a:r>
              <a:rPr lang="en-US" sz="2000" b="1">
                <a:solidFill>
                  <a:schemeClr val="dk1"/>
                </a:solidFill>
                <a:latin typeface="Courier New"/>
                <a:ea typeface="Courier New"/>
                <a:cs typeface="Courier New"/>
                <a:sym typeface="Courier New"/>
              </a:rPr>
              <a:t> </a:t>
            </a:r>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Else_Expr</a:t>
            </a:r>
            <a:r>
              <a:rPr lang="en-US" sz="2000" b="1">
                <a:solidFill>
                  <a:schemeClr val="dk1"/>
                </a:solidFill>
                <a:latin typeface="Courier New"/>
                <a:ea typeface="Courier New"/>
                <a:cs typeface="Courier New"/>
                <a:sym typeface="Courier New"/>
              </a:rPr>
              <a:t>;</a:t>
            </a:r>
            <a:endParaRPr/>
          </a:p>
        </p:txBody>
      </p:sp>
      <p:sp>
        <p:nvSpPr>
          <p:cNvPr id="516" name="Shape 516"/>
          <p:cNvSpPr/>
          <p:nvPr/>
        </p:nvSpPr>
        <p:spPr>
          <a:xfrm>
            <a:off x="5105400" y="40386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517" name="Shape 517"/>
          <p:cNvSpPr/>
          <p:nvPr/>
        </p:nvSpPr>
        <p:spPr>
          <a:xfrm>
            <a:off x="5105400" y="4495800"/>
            <a:ext cx="3746500" cy="1593850"/>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a:t>
            </a:r>
            <a:r>
              <a:rPr lang="en-US" sz="1800" b="1" i="1" dirty="0" err="1">
                <a:solidFill>
                  <a:schemeClr val="dk1"/>
                </a:solidFill>
                <a:latin typeface="Calibri"/>
                <a:ea typeface="Calibri"/>
                <a:cs typeface="Calibri"/>
                <a:sym typeface="Calibri"/>
              </a:rPr>
              <a:t>Then_Expr</a:t>
            </a:r>
            <a:r>
              <a:rPr lang="en-US" sz="24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eval = </a:t>
            </a:r>
            <a:r>
              <a:rPr lang="en-US" sz="1800" b="1" i="1" dirty="0" err="1">
                <a:solidFill>
                  <a:schemeClr val="dk1"/>
                </a:solidFill>
                <a:latin typeface="Calibri"/>
                <a:ea typeface="Calibri"/>
                <a:cs typeface="Calibri"/>
                <a:sym typeface="Calibri"/>
              </a:rPr>
              <a:t>Else_Expr</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nt</a:t>
            </a:r>
            <a:r>
              <a:rPr lang="en-US" sz="1800" b="1" dirty="0">
                <a:solidFill>
                  <a:schemeClr val="dk1"/>
                </a:solidFill>
                <a:latin typeface="Courier New"/>
                <a:ea typeface="Courier New"/>
                <a:cs typeface="Courier New"/>
                <a:sym typeface="Courier New"/>
              </a:rPr>
              <a:t> = !</a:t>
            </a:r>
            <a:r>
              <a:rPr lang="en-US" sz="1800" b="1" i="1" dirty="0">
                <a:solidFill>
                  <a:schemeClr val="dk1"/>
                </a:solidFill>
                <a:latin typeface="Calibri"/>
                <a:ea typeface="Calibri"/>
                <a:cs typeface="Calibri"/>
                <a:sym typeface="Calibri"/>
              </a:rPr>
              <a:t>Test</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a:solidFill>
                  <a:srgbClr val="C00000"/>
                </a:solidFill>
                <a:latin typeface="Courier New"/>
                <a:ea typeface="Courier New"/>
                <a:cs typeface="Courier New"/>
                <a:sym typeface="Courier New"/>
              </a:rPr>
              <a:t>if (</a:t>
            </a:r>
            <a:r>
              <a:rPr lang="en-US" sz="1800" b="1" dirty="0" err="1">
                <a:solidFill>
                  <a:srgbClr val="C00000"/>
                </a:solidFill>
                <a:latin typeface="Courier New"/>
                <a:ea typeface="Courier New"/>
                <a:cs typeface="Courier New"/>
                <a:sym typeface="Courier New"/>
              </a:rPr>
              <a:t>nt</a:t>
            </a:r>
            <a:r>
              <a:rPr lang="en-US" sz="1800" b="1" dirty="0">
                <a:solidFill>
                  <a:srgbClr val="C00000"/>
                </a:solidFill>
                <a:latin typeface="Courier New"/>
                <a:ea typeface="Courier New"/>
                <a:cs typeface="Courier New"/>
                <a:sym typeface="Courier New"/>
              </a:rPr>
              <a:t>) result = eval;</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sz="2400" b="1" dirty="0">
              <a:solidFill>
                <a:schemeClr val="dk1"/>
              </a:solidFill>
              <a:latin typeface="Courier New"/>
              <a:ea typeface="Courier New"/>
              <a:cs typeface="Courier New"/>
              <a:sym typeface="Courier New"/>
            </a:endParaRPr>
          </a:p>
        </p:txBody>
      </p:sp>
      <p:sp>
        <p:nvSpPr>
          <p:cNvPr id="518" name="Shape 51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Using Conditional Moves</a:t>
            </a:r>
            <a:endParaRPr sz="3600" b="1" i="0" u="none" strike="noStrike" cap="none">
              <a:solidFill>
                <a:schemeClr val="dk1"/>
              </a:solidFill>
              <a:latin typeface="Calibri"/>
              <a:ea typeface="Calibri"/>
              <a:cs typeface="Calibri"/>
              <a:sym typeface="Calibri"/>
            </a:endParaRPr>
          </a:p>
        </p:txBody>
      </p:sp>
      <p:sp>
        <p:nvSpPr>
          <p:cNvPr id="519" name="Shape 519"/>
          <p:cNvSpPr txBox="1">
            <a:spLocks noGrp="1"/>
          </p:cNvSpPr>
          <p:nvPr>
            <p:ph type="body" idx="1"/>
          </p:nvPr>
        </p:nvSpPr>
        <p:spPr>
          <a:xfrm>
            <a:off x="63500" y="1219200"/>
            <a:ext cx="4889500" cy="4038600"/>
          </a:xfrm>
          <a:prstGeom prst="rect">
            <a:avLst/>
          </a:prstGeom>
          <a:noFill/>
          <a:ln>
            <a:noFill/>
          </a:ln>
        </p:spPr>
        <p:txBody>
          <a:bodyPr spcFirstLastPara="1" wrap="square" lIns="38100" tIns="38100" rIns="38100" bIns="38100" anchor="t" anchorCtr="0">
            <a:noAutofit/>
          </a:bodyPr>
          <a:lstStyle/>
          <a:p>
            <a:pPr marL="292100" marR="0" lvl="0" indent="-2540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Conditional Move Instructions</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Instruction supports:</a:t>
            </a:r>
            <a:endParaRPr/>
          </a:p>
          <a:p>
            <a:pPr marL="838200" marR="0" lvl="2" indent="-203200" algn="l" rtl="0">
              <a:spcBef>
                <a:spcPts val="500"/>
              </a:spcBef>
              <a:spcAft>
                <a:spcPts val="0"/>
              </a:spcAft>
              <a:buClr>
                <a:srgbClr val="000000"/>
              </a:buClr>
              <a:buSzPts val="1600"/>
              <a:buFont typeface="Noto Sans Symbols"/>
              <a:buNone/>
            </a:pPr>
            <a:r>
              <a:rPr lang="en-US" sz="2000" b="0" i="0" u="none" strike="noStrike" cap="none">
                <a:solidFill>
                  <a:schemeClr val="dk1"/>
                </a:solidFill>
                <a:latin typeface="Calibri"/>
                <a:ea typeface="Calibri"/>
                <a:cs typeface="Calibri"/>
                <a:sym typeface="Calibri"/>
              </a:rPr>
              <a:t>if (Test) Dest ← Src</a:t>
            </a:r>
            <a:endParaRPr sz="2000" b="0" i="0" u="none" strike="noStrike" cap="none">
              <a:solidFill>
                <a:schemeClr val="dk1"/>
              </a:solidFill>
              <a:latin typeface="Calibri"/>
              <a:ea typeface="Calibri"/>
              <a:cs typeface="Calibri"/>
              <a:sym typeface="Calibri"/>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Supported in post-1995 x86 processors</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GCC tries to use them</a:t>
            </a:r>
            <a:endParaRPr/>
          </a:p>
          <a:p>
            <a:pPr marL="838200" marR="0" lvl="2" indent="-203200" algn="l" rtl="0">
              <a:spcBef>
                <a:spcPts val="500"/>
              </a:spcBef>
              <a:spcAft>
                <a:spcPts val="0"/>
              </a:spcAft>
              <a:buClr>
                <a:srgbClr val="000000"/>
              </a:buClr>
              <a:buSzPts val="1600"/>
              <a:buFont typeface="Noto Sans Symbols"/>
              <a:buChar char="▪"/>
            </a:pPr>
            <a:r>
              <a:rPr lang="en-US" sz="2000" b="0" i="0" u="none" strike="noStrike" cap="none">
                <a:solidFill>
                  <a:schemeClr val="dk1"/>
                </a:solidFill>
                <a:latin typeface="Calibri"/>
                <a:ea typeface="Calibri"/>
                <a:cs typeface="Calibri"/>
                <a:sym typeface="Calibri"/>
              </a:rPr>
              <a:t>But, only when known to be safe</a:t>
            </a:r>
            <a:endParaRPr/>
          </a:p>
          <a:p>
            <a:pPr marL="292100" marR="0" lvl="0" indent="-2540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Why?</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Branches are very disruptive to instruction flow through pipelines</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Conditional moves do not require control transfer</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Rectangle 7"/>
          <p:cNvSpPr>
            <a:spLocks noGrp="1" noChangeArrowheads="1"/>
          </p:cNvSpPr>
          <p:nvPr>
            <p:ph type="title"/>
          </p:nvPr>
        </p:nvSpPr>
        <p:spPr>
          <a:ln/>
        </p:spPr>
        <p:txBody>
          <a:bodyPr/>
          <a:lstStyle/>
          <a:p>
            <a:pPr marL="119063" indent="-119063"/>
            <a:r>
              <a:rPr lang="en-US" dirty="0"/>
              <a:t>Conditional Move Example</a:t>
            </a:r>
          </a:p>
        </p:txBody>
      </p:sp>
      <p:sp>
        <p:nvSpPr>
          <p:cNvPr id="50186" name="Rectangle 10"/>
          <p:cNvSpPr>
            <a:spLocks/>
          </p:cNvSpPr>
          <p:nvPr/>
        </p:nvSpPr>
        <p:spPr bwMode="auto">
          <a:xfrm>
            <a:off x="6616700" y="1752600"/>
            <a:ext cx="2286000" cy="1981200"/>
          </a:xfrm>
          <a:prstGeom prst="rect">
            <a:avLst/>
          </a:prstGeom>
          <a:solidFill>
            <a:srgbClr val="FFFFFF"/>
          </a:solidFill>
          <a:ln w="25400" cap="flat">
            <a:noFill/>
            <a:miter lim="800000"/>
            <a:headEnd type="none" w="med" len="med"/>
            <a:tailEnd type="none" w="med" len="me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sym typeface="Gill Sans" charset="0"/>
            </a:endParaRPr>
          </a:p>
        </p:txBody>
      </p:sp>
      <p:sp>
        <p:nvSpPr>
          <p:cNvPr id="12" name="Rectangle 8"/>
          <p:cNvSpPr>
            <a:spLocks/>
          </p:cNvSpPr>
          <p:nvPr/>
        </p:nvSpPr>
        <p:spPr bwMode="auto">
          <a:xfrm>
            <a:off x="2286000" y="4267200"/>
            <a:ext cx="6642100" cy="2590800"/>
          </a:xfrm>
          <a:prstGeom prst="rect">
            <a:avLst/>
          </a:prstGeom>
          <a:noFill/>
          <a:ln w="12700" cap="flat">
            <a:noFill/>
            <a:miter lim="800000"/>
            <a:headEnd type="none" w="med" len="med"/>
            <a:tailEnd type="none" w="med" len="med"/>
          </a:ln>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tab pos="215900" algn="l"/>
                <a:tab pos="1195388" algn="l"/>
                <a:tab pos="215900" algn="l"/>
                <a:tab pos="2860675" algn="l"/>
                <a:tab pos="2959100" algn="l"/>
                <a:tab pos="2159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absdiff</a:t>
            </a:r>
            <a:r>
              <a:rPr kumimoji="0" lang="en-US"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a:t>
            </a:r>
          </a:p>
          <a:p>
            <a:pPr marL="0" marR="0" lvl="0" indent="0" algn="l" defTabSz="914400" rtl="0" eaLnBrk="1" fontAlgn="base" latinLnBrk="0" hangingPunct="1">
              <a:lnSpc>
                <a:spcPct val="100000"/>
              </a:lnSpc>
              <a:spcBef>
                <a:spcPct val="0"/>
              </a:spcBef>
              <a:spcAft>
                <a:spcPct val="0"/>
              </a:spcAft>
              <a:buClrTx/>
              <a:buSzTx/>
              <a:buFontTx/>
              <a:buNone/>
              <a:tabLst>
                <a:tab pos="215900" algn="l"/>
                <a:tab pos="1195388" algn="l"/>
                <a:tab pos="215900" algn="l"/>
                <a:tab pos="2860675" algn="l"/>
                <a:tab pos="2959100" algn="l"/>
                <a:tab pos="2159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Lst>
              <a:defRPr/>
            </a:pP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movq</a:t>
            </a: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rdi</a:t>
            </a: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rax</a:t>
            </a: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 x</a:t>
            </a:r>
          </a:p>
          <a:p>
            <a:pPr marL="0" marR="0" lvl="0" indent="0" algn="l" defTabSz="914400" rtl="0" eaLnBrk="1" fontAlgn="base" latinLnBrk="0" hangingPunct="1">
              <a:lnSpc>
                <a:spcPct val="100000"/>
              </a:lnSpc>
              <a:spcBef>
                <a:spcPct val="0"/>
              </a:spcBef>
              <a:spcAft>
                <a:spcPct val="0"/>
              </a:spcAft>
              <a:buClrTx/>
              <a:buSzTx/>
              <a:buFontTx/>
              <a:buNone/>
              <a:tabLst>
                <a:tab pos="215900" algn="l"/>
                <a:tab pos="1195388" algn="l"/>
                <a:tab pos="215900" algn="l"/>
                <a:tab pos="2860675" algn="l"/>
                <a:tab pos="2959100" algn="l"/>
                <a:tab pos="2159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Lst>
              <a:defRPr/>
            </a:pP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FF"/>
                </a:solidFill>
                <a:effectLst/>
                <a:uLnTx/>
                <a:uFillTx/>
                <a:latin typeface="Courier New" pitchFamily="49" charset="0"/>
                <a:ea typeface="Monaco" charset="0"/>
                <a:cs typeface="Courier New" pitchFamily="49" charset="0"/>
                <a:sym typeface="Monaco" charset="0"/>
              </a:rPr>
              <a:t>subq</a:t>
            </a:r>
            <a:r>
              <a:rPr kumimoji="0" lang="tr-TR" sz="1800" b="1" i="0" u="none" strike="noStrike" kern="1200" cap="none" spc="0" normalizeH="0" baseline="0" noProof="0" dirty="0">
                <a:ln>
                  <a:noFill/>
                </a:ln>
                <a:solidFill>
                  <a:srgbClr val="0000FF"/>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FF"/>
                </a:solidFill>
                <a:effectLst/>
                <a:uLnTx/>
                <a:uFillTx/>
                <a:latin typeface="Courier New" pitchFamily="49" charset="0"/>
                <a:ea typeface="Monaco" charset="0"/>
                <a:cs typeface="Courier New" pitchFamily="49" charset="0"/>
                <a:sym typeface="Monaco" charset="0"/>
              </a:rPr>
              <a:t>rsi</a:t>
            </a:r>
            <a:r>
              <a:rPr kumimoji="0" lang="tr-TR" sz="1800" b="1" i="0" u="none" strike="noStrike" kern="1200" cap="none" spc="0" normalizeH="0" baseline="0" noProof="0" dirty="0">
                <a:ln>
                  <a:noFill/>
                </a:ln>
                <a:solidFill>
                  <a:srgbClr val="0000FF"/>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FF"/>
                </a:solidFill>
                <a:effectLst/>
                <a:uLnTx/>
                <a:uFillTx/>
                <a:latin typeface="Courier New" pitchFamily="49" charset="0"/>
                <a:ea typeface="Monaco" charset="0"/>
                <a:cs typeface="Courier New" pitchFamily="49" charset="0"/>
                <a:sym typeface="Monaco" charset="0"/>
              </a:rPr>
              <a:t>rax</a:t>
            </a:r>
            <a:r>
              <a:rPr kumimoji="0" lang="tr-TR" sz="1800" b="1" i="0" u="none" strike="noStrike" kern="1200" cap="none" spc="0" normalizeH="0" baseline="0" noProof="0" dirty="0">
                <a:ln>
                  <a:noFill/>
                </a:ln>
                <a:solidFill>
                  <a:srgbClr val="0000FF"/>
                </a:solidFill>
                <a:effectLst/>
                <a:uLnTx/>
                <a:uFillTx/>
                <a:latin typeface="Courier New" pitchFamily="49" charset="0"/>
                <a:ea typeface="Monaco" charset="0"/>
                <a:cs typeface="Courier New" pitchFamily="49" charset="0"/>
                <a:sym typeface="Monaco" charset="0"/>
              </a:rPr>
              <a:t>  # </a:t>
            </a:r>
            <a:r>
              <a:rPr kumimoji="0" lang="tr-TR" sz="1800" b="1" i="0" u="none" strike="noStrike" kern="1200" cap="none" spc="0" normalizeH="0" baseline="0" noProof="0" dirty="0" err="1">
                <a:ln>
                  <a:noFill/>
                </a:ln>
                <a:solidFill>
                  <a:srgbClr val="0000FF"/>
                </a:solidFill>
                <a:effectLst/>
                <a:uLnTx/>
                <a:uFillTx/>
                <a:latin typeface="Courier New" pitchFamily="49" charset="0"/>
                <a:ea typeface="Monaco" charset="0"/>
                <a:cs typeface="Courier New" pitchFamily="49" charset="0"/>
                <a:sym typeface="Monaco" charset="0"/>
              </a:rPr>
              <a:t>result</a:t>
            </a:r>
            <a:r>
              <a:rPr kumimoji="0" lang="tr-TR" sz="1800" b="1" i="0" u="none" strike="noStrike" kern="1200" cap="none" spc="0" normalizeH="0" baseline="0" noProof="0" dirty="0">
                <a:ln>
                  <a:noFill/>
                </a:ln>
                <a:solidFill>
                  <a:srgbClr val="0000FF"/>
                </a:solidFill>
                <a:effectLst/>
                <a:uLnTx/>
                <a:uFillTx/>
                <a:latin typeface="Courier New" pitchFamily="49" charset="0"/>
                <a:ea typeface="Monaco" charset="0"/>
                <a:cs typeface="Courier New" pitchFamily="49" charset="0"/>
                <a:sym typeface="Monaco" charset="0"/>
              </a:rPr>
              <a:t> = x-y</a:t>
            </a:r>
          </a:p>
          <a:p>
            <a:pPr marL="0" marR="0" lvl="0" indent="0" algn="l" defTabSz="914400" rtl="0" eaLnBrk="1" fontAlgn="base" latinLnBrk="0" hangingPunct="1">
              <a:lnSpc>
                <a:spcPct val="100000"/>
              </a:lnSpc>
              <a:spcBef>
                <a:spcPct val="0"/>
              </a:spcBef>
              <a:spcAft>
                <a:spcPct val="0"/>
              </a:spcAft>
              <a:buClrTx/>
              <a:buSzTx/>
              <a:buFontTx/>
              <a:buNone/>
              <a:tabLst>
                <a:tab pos="215900" algn="l"/>
                <a:tab pos="1195388" algn="l"/>
                <a:tab pos="215900" algn="l"/>
                <a:tab pos="2860675" algn="l"/>
                <a:tab pos="2959100" algn="l"/>
                <a:tab pos="2159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Lst>
              <a:defRPr/>
            </a:pP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movq</a:t>
            </a: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rsi</a:t>
            </a: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rdx</a:t>
            </a:r>
            <a:endPar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endParaRPr>
          </a:p>
          <a:p>
            <a:pPr marL="0" marR="0" lvl="0" indent="0" algn="l" defTabSz="914400" rtl="0" eaLnBrk="1" fontAlgn="base" latinLnBrk="0" hangingPunct="1">
              <a:lnSpc>
                <a:spcPct val="100000"/>
              </a:lnSpc>
              <a:spcBef>
                <a:spcPct val="0"/>
              </a:spcBef>
              <a:spcAft>
                <a:spcPct val="0"/>
              </a:spcAft>
              <a:buClrTx/>
              <a:buSzTx/>
              <a:buFontTx/>
              <a:buNone/>
              <a:tabLst>
                <a:tab pos="215900" algn="l"/>
                <a:tab pos="1195388" algn="l"/>
                <a:tab pos="215900" algn="l"/>
                <a:tab pos="2860675" algn="l"/>
                <a:tab pos="2959100" algn="l"/>
                <a:tab pos="2159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Lst>
              <a:defRPr/>
            </a:pP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CC0000"/>
                </a:solidFill>
                <a:effectLst/>
                <a:uLnTx/>
                <a:uFillTx/>
                <a:latin typeface="Courier New" pitchFamily="49" charset="0"/>
                <a:ea typeface="Monaco" charset="0"/>
                <a:cs typeface="Courier New" pitchFamily="49" charset="0"/>
                <a:sym typeface="Monaco" charset="0"/>
              </a:rPr>
              <a:t>subq</a:t>
            </a:r>
            <a:r>
              <a:rPr kumimoji="0" lang="tr-TR" sz="1800" b="1" i="0" u="none" strike="noStrike" kern="1200" cap="none" spc="0" normalizeH="0" baseline="0" noProof="0" dirty="0">
                <a:ln>
                  <a:noFill/>
                </a:ln>
                <a:solidFill>
                  <a:srgbClr val="CC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CC0000"/>
                </a:solidFill>
                <a:effectLst/>
                <a:uLnTx/>
                <a:uFillTx/>
                <a:latin typeface="Courier New" pitchFamily="49" charset="0"/>
                <a:ea typeface="Monaco" charset="0"/>
                <a:cs typeface="Courier New" pitchFamily="49" charset="0"/>
                <a:sym typeface="Monaco" charset="0"/>
              </a:rPr>
              <a:t>rdi</a:t>
            </a:r>
            <a:r>
              <a:rPr kumimoji="0" lang="tr-TR" sz="1800" b="1" i="0" u="none" strike="noStrike" kern="1200" cap="none" spc="0" normalizeH="0" baseline="0" noProof="0" dirty="0">
                <a:ln>
                  <a:noFill/>
                </a:ln>
                <a:solidFill>
                  <a:srgbClr val="CC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CC0000"/>
                </a:solidFill>
                <a:effectLst/>
                <a:uLnTx/>
                <a:uFillTx/>
                <a:latin typeface="Courier New" pitchFamily="49" charset="0"/>
                <a:ea typeface="Monaco" charset="0"/>
                <a:cs typeface="Courier New" pitchFamily="49" charset="0"/>
                <a:sym typeface="Monaco" charset="0"/>
              </a:rPr>
              <a:t>rdx</a:t>
            </a:r>
            <a:r>
              <a:rPr kumimoji="0" lang="tr-TR" sz="1800" b="1" i="0" u="none" strike="noStrike" kern="1200" cap="none" spc="0" normalizeH="0" baseline="0" noProof="0" dirty="0">
                <a:ln>
                  <a:noFill/>
                </a:ln>
                <a:solidFill>
                  <a:srgbClr val="CC0000"/>
                </a:solidFill>
                <a:effectLst/>
                <a:uLnTx/>
                <a:uFillTx/>
                <a:latin typeface="Courier New" pitchFamily="49" charset="0"/>
                <a:ea typeface="Monaco" charset="0"/>
                <a:cs typeface="Courier New" pitchFamily="49" charset="0"/>
                <a:sym typeface="Monaco" charset="0"/>
              </a:rPr>
              <a:t>  # </a:t>
            </a:r>
            <a:r>
              <a:rPr kumimoji="0" lang="tr-TR" sz="1800" b="1" i="0" u="none" strike="noStrike" kern="1200" cap="none" spc="0" normalizeH="0" baseline="0" noProof="0" dirty="0" err="1">
                <a:ln>
                  <a:noFill/>
                </a:ln>
                <a:solidFill>
                  <a:srgbClr val="CC0000"/>
                </a:solidFill>
                <a:effectLst/>
                <a:uLnTx/>
                <a:uFillTx/>
                <a:latin typeface="Courier New" pitchFamily="49" charset="0"/>
                <a:ea typeface="Monaco" charset="0"/>
                <a:cs typeface="Courier New" pitchFamily="49" charset="0"/>
                <a:sym typeface="Monaco" charset="0"/>
              </a:rPr>
              <a:t>eval</a:t>
            </a:r>
            <a:r>
              <a:rPr kumimoji="0" lang="tr-TR" sz="1800" b="1" i="0" u="none" strike="noStrike" kern="1200" cap="none" spc="0" normalizeH="0" baseline="0" noProof="0" dirty="0">
                <a:ln>
                  <a:noFill/>
                </a:ln>
                <a:solidFill>
                  <a:srgbClr val="CC0000"/>
                </a:solidFill>
                <a:effectLst/>
                <a:uLnTx/>
                <a:uFillTx/>
                <a:latin typeface="Courier New" pitchFamily="49" charset="0"/>
                <a:ea typeface="Monaco" charset="0"/>
                <a:cs typeface="Courier New" pitchFamily="49" charset="0"/>
                <a:sym typeface="Monaco" charset="0"/>
              </a:rPr>
              <a:t> = y-x</a:t>
            </a:r>
          </a:p>
          <a:p>
            <a:pPr marL="0" marR="0" lvl="0" indent="0" algn="l" defTabSz="914400" rtl="0" eaLnBrk="1" fontAlgn="base" latinLnBrk="0" hangingPunct="1">
              <a:lnSpc>
                <a:spcPct val="100000"/>
              </a:lnSpc>
              <a:spcBef>
                <a:spcPct val="0"/>
              </a:spcBef>
              <a:spcAft>
                <a:spcPct val="0"/>
              </a:spcAft>
              <a:buClrTx/>
              <a:buSzTx/>
              <a:buFontTx/>
              <a:buNone/>
              <a:tabLst>
                <a:tab pos="215900" algn="l"/>
                <a:tab pos="1195388" algn="l"/>
                <a:tab pos="215900" algn="l"/>
                <a:tab pos="2860675" algn="l"/>
                <a:tab pos="2959100" algn="l"/>
                <a:tab pos="2159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Lst>
              <a:defRPr/>
            </a:pP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cmpq</a:t>
            </a: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rsi</a:t>
            </a: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rdi</a:t>
            </a: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x:y</a:t>
            </a:r>
            <a:endPar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endParaRPr>
          </a:p>
          <a:p>
            <a:pPr marL="0" marR="0" lvl="0" indent="0" algn="l" defTabSz="914400" rtl="0" eaLnBrk="1" fontAlgn="base" latinLnBrk="0" hangingPunct="1">
              <a:lnSpc>
                <a:spcPct val="100000"/>
              </a:lnSpc>
              <a:spcBef>
                <a:spcPct val="0"/>
              </a:spcBef>
              <a:spcAft>
                <a:spcPct val="0"/>
              </a:spcAft>
              <a:buClrTx/>
              <a:buSzTx/>
              <a:buFontTx/>
              <a:buNone/>
              <a:tabLst>
                <a:tab pos="215900" algn="l"/>
                <a:tab pos="1195388" algn="l"/>
                <a:tab pos="215900" algn="l"/>
                <a:tab pos="2860675" algn="l"/>
                <a:tab pos="2959100" algn="l"/>
                <a:tab pos="2159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Lst>
              <a:defRPr/>
            </a:pP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cmovle</a:t>
            </a: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rdx</a:t>
            </a: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rax</a:t>
            </a: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if</a:t>
            </a: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&lt;=,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result</a:t>
            </a: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eval</a:t>
            </a:r>
            <a:endPar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endParaRPr>
          </a:p>
          <a:p>
            <a:pPr marL="0" marR="0" lvl="0" indent="0" algn="l" defTabSz="914400" rtl="0" eaLnBrk="1" fontAlgn="base" latinLnBrk="0" hangingPunct="1">
              <a:lnSpc>
                <a:spcPct val="100000"/>
              </a:lnSpc>
              <a:spcBef>
                <a:spcPct val="0"/>
              </a:spcBef>
              <a:spcAft>
                <a:spcPct val="0"/>
              </a:spcAft>
              <a:buClrTx/>
              <a:buSzTx/>
              <a:buFontTx/>
              <a:buNone/>
              <a:tabLst>
                <a:tab pos="215900" algn="l"/>
                <a:tab pos="1195388" algn="l"/>
                <a:tab pos="215900" algn="l"/>
                <a:tab pos="2860675" algn="l"/>
                <a:tab pos="2959100" algn="l"/>
                <a:tab pos="2159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Lst>
              <a:defRPr/>
            </a:pP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ret</a:t>
            </a:r>
            <a:endParaRPr kumimoji="0" lang="en-US"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endParaRPr>
          </a:p>
        </p:txBody>
      </p:sp>
      <p:sp>
        <p:nvSpPr>
          <p:cNvPr id="9" name="Rectangle 4"/>
          <p:cNvSpPr>
            <a:spLocks/>
          </p:cNvSpPr>
          <p:nvPr/>
        </p:nvSpPr>
        <p:spPr bwMode="auto">
          <a:xfrm>
            <a:off x="457200" y="1295400"/>
            <a:ext cx="3670300" cy="2807473"/>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long </a:t>
            </a: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absdiff</a:t>
            </a:r>
            <a:endPar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(long x, long 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long result;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if (x &gt; 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1800" b="1" i="0" u="none" strike="noStrike" kern="1200" cap="none" spc="0" normalizeH="0" baseline="0" noProof="0" dirty="0">
                <a:ln>
                  <a:noFill/>
                </a:ln>
                <a:solidFill>
                  <a:srgbClr val="0000FF"/>
                </a:solidFill>
                <a:effectLst/>
                <a:uLnTx/>
                <a:uFillTx/>
                <a:latin typeface="Courier New" pitchFamily="49" charset="0"/>
                <a:cs typeface="Courier New" pitchFamily="49" charset="0"/>
                <a:sym typeface="Courier New Bold" charset="0"/>
              </a:rPr>
              <a:t>result = x-y;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else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1800" b="1" i="0" u="none" strike="noStrike" kern="1200" cap="none" spc="0" normalizeH="0" baseline="0" noProof="0" dirty="0">
                <a:ln>
                  <a:noFill/>
                </a:ln>
                <a:solidFill>
                  <a:srgbClr val="CC0000"/>
                </a:solidFill>
                <a:effectLst/>
                <a:uLnTx/>
                <a:uFillTx/>
                <a:latin typeface="Courier New" pitchFamily="49" charset="0"/>
                <a:cs typeface="Courier New" pitchFamily="49" charset="0"/>
                <a:sym typeface="Courier New Bold" charset="0"/>
              </a:rPr>
              <a:t>result = y-x;</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return result;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p>
        </p:txBody>
      </p:sp>
      <p:graphicFrame>
        <p:nvGraphicFramePr>
          <p:cNvPr id="10" name="Table 9"/>
          <p:cNvGraphicFramePr>
            <a:graphicFrameLocks noGrp="1"/>
          </p:cNvGraphicFramePr>
          <p:nvPr/>
        </p:nvGraphicFramePr>
        <p:xfrm>
          <a:off x="4724400" y="1905000"/>
          <a:ext cx="3352800" cy="152400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r>
                        <a:rPr lang="en-US" dirty="0">
                          <a:latin typeface="Calibri"/>
                          <a:cs typeface="Calibri"/>
                        </a:rPr>
                        <a:t>Register</a:t>
                      </a:r>
                    </a:p>
                  </a:txBody>
                  <a:tcPr/>
                </a:tc>
                <a:tc>
                  <a:txBody>
                    <a:bodyPr/>
                    <a:lstStyle/>
                    <a:p>
                      <a:r>
                        <a:rPr lang="en-US" dirty="0">
                          <a:latin typeface="Calibri"/>
                          <a:cs typeface="Calibri"/>
                        </a:rPr>
                        <a:t>Use(s)</a:t>
                      </a:r>
                    </a:p>
                  </a:txBody>
                  <a:tcPr/>
                </a:tc>
                <a:extLst>
                  <a:ext uri="{0D108BD9-81ED-4DB2-BD59-A6C34878D82A}">
                    <a16:rowId xmlns:a16="http://schemas.microsoft.com/office/drawing/2014/main" val="10000"/>
                  </a:ext>
                </a:extLst>
              </a:tr>
              <a:tr h="381000">
                <a:tc>
                  <a:txBody>
                    <a:bodyPr/>
                    <a:lstStyle/>
                    <a:p>
                      <a:r>
                        <a:rPr lang="en-US" b="1" i="0" dirty="0">
                          <a:latin typeface="Courier New"/>
                          <a:cs typeface="Courier New"/>
                        </a:rPr>
                        <a:t>%</a:t>
                      </a:r>
                      <a:r>
                        <a:rPr lang="en-US" b="1" i="0" dirty="0" err="1">
                          <a:latin typeface="Courier New"/>
                          <a:cs typeface="Courier New"/>
                        </a:rPr>
                        <a:t>rdi</a:t>
                      </a:r>
                      <a:endParaRPr lang="en-US" b="1" i="0" dirty="0">
                        <a:latin typeface="Courier New"/>
                        <a:cs typeface="Courier New"/>
                      </a:endParaRPr>
                    </a:p>
                  </a:txBody>
                  <a:tcPr/>
                </a:tc>
                <a:tc>
                  <a:txBody>
                    <a:bodyPr/>
                    <a:lstStyle/>
                    <a:p>
                      <a:r>
                        <a:rPr lang="en-US" dirty="0">
                          <a:latin typeface="Calibri"/>
                          <a:cs typeface="Calibri"/>
                        </a:rPr>
                        <a:t>Argument </a:t>
                      </a:r>
                      <a:r>
                        <a:rPr lang="en-US" b="1" i="0" dirty="0">
                          <a:latin typeface="Courier New"/>
                          <a:cs typeface="Courier New"/>
                        </a:rPr>
                        <a:t>x</a:t>
                      </a:r>
                    </a:p>
                  </a:txBody>
                  <a:tcPr/>
                </a:tc>
                <a:extLst>
                  <a:ext uri="{0D108BD9-81ED-4DB2-BD59-A6C34878D82A}">
                    <a16:rowId xmlns:a16="http://schemas.microsoft.com/office/drawing/2014/main" val="10001"/>
                  </a:ext>
                </a:extLst>
              </a:tr>
              <a:tr h="381000">
                <a:tc>
                  <a:txBody>
                    <a:bodyPr/>
                    <a:lstStyle/>
                    <a:p>
                      <a:r>
                        <a:rPr lang="en-US" b="1" i="0" dirty="0">
                          <a:latin typeface="Courier New"/>
                          <a:cs typeface="Courier New"/>
                        </a:rPr>
                        <a:t>%</a:t>
                      </a:r>
                      <a:r>
                        <a:rPr lang="en-US" b="1" i="0" dirty="0" err="1">
                          <a:latin typeface="Courier New"/>
                          <a:cs typeface="Courier New"/>
                        </a:rPr>
                        <a:t>rsi</a:t>
                      </a:r>
                      <a:endParaRPr lang="en-US" b="1" i="0" dirty="0">
                        <a:latin typeface="Courier New"/>
                        <a:cs typeface="Courier New"/>
                      </a:endParaRPr>
                    </a:p>
                  </a:txBody>
                  <a:tcPr/>
                </a:tc>
                <a:tc>
                  <a:txBody>
                    <a:bodyPr/>
                    <a:lstStyle/>
                    <a:p>
                      <a:r>
                        <a:rPr lang="en-US" dirty="0">
                          <a:latin typeface="Calibri"/>
                          <a:cs typeface="Calibri"/>
                        </a:rPr>
                        <a:t>Argument </a:t>
                      </a:r>
                      <a:r>
                        <a:rPr lang="en-US" b="1" i="0" dirty="0">
                          <a:latin typeface="Courier New"/>
                          <a:cs typeface="Courier New"/>
                        </a:rPr>
                        <a:t>y</a:t>
                      </a:r>
                    </a:p>
                  </a:txBody>
                  <a:tcPr/>
                </a:tc>
                <a:extLst>
                  <a:ext uri="{0D108BD9-81ED-4DB2-BD59-A6C34878D82A}">
                    <a16:rowId xmlns:a16="http://schemas.microsoft.com/office/drawing/2014/main" val="10002"/>
                  </a:ext>
                </a:extLst>
              </a:tr>
              <a:tr h="381000">
                <a:tc>
                  <a:txBody>
                    <a:bodyPr/>
                    <a:lstStyle/>
                    <a:p>
                      <a:r>
                        <a:rPr lang="en-US" b="1" i="0" dirty="0">
                          <a:latin typeface="Courier New"/>
                          <a:cs typeface="Courier New"/>
                        </a:rPr>
                        <a:t>%</a:t>
                      </a:r>
                      <a:r>
                        <a:rPr lang="en-US" b="1" i="0" dirty="0" err="1">
                          <a:latin typeface="Courier New"/>
                          <a:cs typeface="Courier New"/>
                        </a:rPr>
                        <a:t>rax</a:t>
                      </a:r>
                      <a:endParaRPr lang="en-US" b="1" i="0" dirty="0">
                        <a:latin typeface="Courier New"/>
                        <a:cs typeface="Courier New"/>
                      </a:endParaRPr>
                    </a:p>
                  </a:txBody>
                  <a:tcPr/>
                </a:tc>
                <a:tc>
                  <a:txBody>
                    <a:bodyPr/>
                    <a:lstStyle/>
                    <a:p>
                      <a:r>
                        <a:rPr lang="en-US" dirty="0">
                          <a:latin typeface="Calibri"/>
                          <a:cs typeface="Calibri"/>
                        </a:rPr>
                        <a:t>Return value</a:t>
                      </a:r>
                      <a:endParaRPr lang="en-US" b="1" i="0" dirty="0">
                        <a:latin typeface="Courier New"/>
                        <a:cs typeface="Courier New"/>
                      </a:endParaRPr>
                    </a:p>
                  </a:txBody>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CD7D3603-0456-4B30-8AAB-CAF8CDCEFE30}"/>
              </a:ext>
            </a:extLst>
          </p:cNvPr>
          <p:cNvSpPr txBox="1"/>
          <p:nvPr/>
        </p:nvSpPr>
        <p:spPr>
          <a:xfrm>
            <a:off x="381000" y="5147101"/>
            <a:ext cx="1322798" cy="83099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ill Sans" charset="0"/>
              </a:rPr>
              <a:t>When is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ill Sans" charset="0"/>
              </a:rPr>
              <a:t>this bad?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p:cNvSpPr>
          <p:nvPr/>
        </p:nvSpPr>
        <p:spPr bwMode="auto">
          <a:xfrm>
            <a:off x="457200" y="1111088"/>
            <a:ext cx="4724400" cy="444500"/>
          </a:xfrm>
          <a:prstGeom prst="rect">
            <a:avLst/>
          </a:prstGeom>
          <a:noFill/>
          <a:ln w="12700" cap="flat">
            <a:noFill/>
            <a:miter lim="800000"/>
            <a:headEnd type="none" w="med" len="med"/>
            <a:tailEnd type="none" w="med" len="med"/>
          </a:ln>
        </p:spPr>
        <p:txBody>
          <a:bodyPr lIns="38100" tIns="38100" rIns="38100" bIns="38100"/>
          <a:lstStyle/>
          <a:p>
            <a:pPr marL="185738" marR="0" lvl="0" indent="-185738" algn="l" defTabSz="914400" rtl="0" eaLnBrk="1" fontAlgn="base" latinLnBrk="0" hangingPunct="1">
              <a:lnSpc>
                <a:spcPct val="100000"/>
              </a:lnSpc>
              <a:spcBef>
                <a:spcPts val="863"/>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Bold" charset="0"/>
                <a:ea typeface="Calibri Bold" charset="0"/>
                <a:cs typeface="Calibri Bold" charset="0"/>
                <a:sym typeface="Calibri Bold" charset="0"/>
              </a:rPr>
              <a:t>Expensive Computations</a:t>
            </a:r>
          </a:p>
        </p:txBody>
      </p:sp>
      <p:sp>
        <p:nvSpPr>
          <p:cNvPr id="52230" name="Rectangle 6"/>
          <p:cNvSpPr>
            <a:spLocks noGrp="1" noChangeArrowheads="1"/>
          </p:cNvSpPr>
          <p:nvPr>
            <p:ph type="title"/>
          </p:nvPr>
        </p:nvSpPr>
        <p:spPr>
          <a:xfrm>
            <a:off x="373640" y="149062"/>
            <a:ext cx="8382000" cy="1143000"/>
          </a:xfrm>
          <a:ln/>
        </p:spPr>
        <p:txBody>
          <a:bodyPr/>
          <a:lstStyle/>
          <a:p>
            <a:pPr marL="119063" indent="-119063"/>
            <a:r>
              <a:rPr lang="en-US" dirty="0"/>
              <a:t>Bad Cases for Conditional Move</a:t>
            </a:r>
          </a:p>
        </p:txBody>
      </p:sp>
      <p:sp>
        <p:nvSpPr>
          <p:cNvPr id="52231" name="Rectangle 7"/>
          <p:cNvSpPr>
            <a:spLocks noGrp="1" noChangeArrowheads="1"/>
          </p:cNvSpPr>
          <p:nvPr>
            <p:ph type="body" idx="1"/>
          </p:nvPr>
        </p:nvSpPr>
        <p:spPr>
          <a:xfrm>
            <a:off x="685800" y="2119150"/>
            <a:ext cx="6108700" cy="609600"/>
          </a:xfrm>
          <a:ln/>
        </p:spPr>
        <p:txBody>
          <a:bodyPr/>
          <a:lstStyle/>
          <a:p>
            <a:r>
              <a:rPr lang="en-US" sz="2000" dirty="0"/>
              <a:t>Both values get computed</a:t>
            </a:r>
          </a:p>
          <a:p>
            <a:r>
              <a:rPr lang="en-US" sz="2000" dirty="0"/>
              <a:t>Only makes sense when computations are very simple</a:t>
            </a:r>
          </a:p>
        </p:txBody>
      </p:sp>
      <p:sp>
        <p:nvSpPr>
          <p:cNvPr id="52232" name="Rectangle 8"/>
          <p:cNvSpPr>
            <a:spLocks/>
          </p:cNvSpPr>
          <p:nvPr/>
        </p:nvSpPr>
        <p:spPr bwMode="auto">
          <a:xfrm>
            <a:off x="533400" y="1585750"/>
            <a:ext cx="5410200" cy="398462"/>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val</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a:t>
            </a:r>
            <a:r>
              <a:rPr kumimoji="0" lang="en-US" sz="1800" b="1" i="0" u="none" strike="noStrike" kern="1200" cap="none" spc="0" normalizeH="0" baseline="0" noProof="0" dirty="0">
                <a:ln>
                  <a:noFill/>
                </a:ln>
                <a:solidFill>
                  <a:srgbClr val="000000"/>
                </a:solidFill>
                <a:effectLst/>
                <a:uLnTx/>
                <a:uFillTx/>
                <a:latin typeface="Courier New" pitchFamily="49" charset="0"/>
                <a:ea typeface="Calibri Bold Italic" charset="0"/>
                <a:cs typeface="Courier New" pitchFamily="49" charset="0"/>
                <a:sym typeface="Calibri Bold Italic" charset="0"/>
              </a:rPr>
              <a:t>Test(x)</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a:t>
            </a:r>
            <a:r>
              <a:rPr kumimoji="0" lang="en-US" sz="1800" b="1" i="0" u="none" strike="noStrike" kern="1200" cap="none" spc="0" normalizeH="0" baseline="0" noProof="0" dirty="0">
                <a:ln>
                  <a:noFill/>
                </a:ln>
                <a:solidFill>
                  <a:srgbClr val="000000"/>
                </a:solidFill>
                <a:effectLst/>
                <a:uLnTx/>
                <a:uFillTx/>
                <a:latin typeface="Courier New" pitchFamily="49" charset="0"/>
                <a:ea typeface="Calibri Bold Italic" charset="0"/>
                <a:cs typeface="Courier New" pitchFamily="49" charset="0"/>
                <a:sym typeface="Calibri Bold Italic" charset="0"/>
              </a:rPr>
              <a:t>Hard1(x)</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Hard2(x);</a:t>
            </a:r>
          </a:p>
        </p:txBody>
      </p:sp>
      <p:grpSp>
        <p:nvGrpSpPr>
          <p:cNvPr id="3" name="Group 2">
            <a:extLst>
              <a:ext uri="{FF2B5EF4-FFF2-40B4-BE49-F238E27FC236}">
                <a16:creationId xmlns:a16="http://schemas.microsoft.com/office/drawing/2014/main" id="{7EC6B92B-037F-4402-ADDF-2D08D7B87816}"/>
              </a:ext>
            </a:extLst>
          </p:cNvPr>
          <p:cNvGrpSpPr/>
          <p:nvPr/>
        </p:nvGrpSpPr>
        <p:grpSpPr>
          <a:xfrm>
            <a:off x="457200" y="3022438"/>
            <a:ext cx="5486400" cy="1617662"/>
            <a:chOff x="457200" y="3117850"/>
            <a:chExt cx="5486400" cy="1617662"/>
          </a:xfrm>
        </p:grpSpPr>
        <p:sp>
          <p:nvSpPr>
            <p:cNvPr id="10" name="Rectangle 3"/>
            <p:cNvSpPr>
              <a:spLocks/>
            </p:cNvSpPr>
            <p:nvPr/>
          </p:nvSpPr>
          <p:spPr bwMode="auto">
            <a:xfrm>
              <a:off x="457200" y="3117850"/>
              <a:ext cx="4724400" cy="444500"/>
            </a:xfrm>
            <a:prstGeom prst="rect">
              <a:avLst/>
            </a:prstGeom>
            <a:noFill/>
            <a:ln w="12700" cap="flat">
              <a:noFill/>
              <a:miter lim="800000"/>
              <a:headEnd type="none" w="med" len="med"/>
              <a:tailEnd type="none" w="med" len="med"/>
            </a:ln>
          </p:spPr>
          <p:txBody>
            <a:bodyPr lIns="38100" tIns="38100" rIns="38100" bIns="38100"/>
            <a:lstStyle/>
            <a:p>
              <a:pPr marL="185738" marR="0" lvl="0" indent="-185738" algn="l" defTabSz="914400" rtl="0" eaLnBrk="1" fontAlgn="base" latinLnBrk="0" hangingPunct="1">
                <a:lnSpc>
                  <a:spcPct val="100000"/>
                </a:lnSpc>
                <a:spcBef>
                  <a:spcPts val="863"/>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Bold" charset="0"/>
                  <a:ea typeface="Calibri Bold" charset="0"/>
                  <a:cs typeface="Calibri Bold" charset="0"/>
                  <a:sym typeface="Calibri Bold" charset="0"/>
                </a:rPr>
                <a:t>Risky Computations</a:t>
              </a:r>
            </a:p>
          </p:txBody>
        </p:sp>
        <p:sp>
          <p:nvSpPr>
            <p:cNvPr id="11" name="Rectangle 7"/>
            <p:cNvSpPr txBox="1">
              <a:spLocks noChangeArrowheads="1"/>
            </p:cNvSpPr>
            <p:nvPr/>
          </p:nvSpPr>
          <p:spPr bwMode="auto">
            <a:xfrm>
              <a:off x="685800" y="4125912"/>
              <a:ext cx="4724400" cy="609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000" b="0" i="0" u="none" strike="noStrike" kern="0" cap="none" spc="0" normalizeH="0" baseline="0" noProof="0" dirty="0">
                  <a:ln>
                    <a:noFill/>
                  </a:ln>
                  <a:solidFill>
                    <a:srgbClr val="000000"/>
                  </a:solidFill>
                  <a:effectLst/>
                  <a:uLnTx/>
                  <a:uFillTx/>
                  <a:latin typeface="Calibri Bold"/>
                  <a:ea typeface="+mn-ea"/>
                  <a:cs typeface="+mn-cs"/>
                  <a:sym typeface="Calibri Bold" charset="0"/>
                </a:rPr>
                <a:t>Both values get computed</a:t>
              </a: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000" b="0" i="0" u="none" strike="noStrike" kern="0" cap="none" spc="0" normalizeH="0" baseline="0" noProof="0" dirty="0">
                  <a:ln>
                    <a:noFill/>
                  </a:ln>
                  <a:solidFill>
                    <a:srgbClr val="000000"/>
                  </a:solidFill>
                  <a:effectLst/>
                  <a:uLnTx/>
                  <a:uFillTx/>
                  <a:latin typeface="Calibri Bold"/>
                  <a:ea typeface="+mn-ea"/>
                  <a:cs typeface="+mn-cs"/>
                  <a:sym typeface="Calibri Bold" charset="0"/>
                </a:rPr>
                <a:t>May have undesirable effects</a:t>
              </a:r>
            </a:p>
          </p:txBody>
        </p:sp>
        <p:sp>
          <p:nvSpPr>
            <p:cNvPr id="12" name="Rectangle 8"/>
            <p:cNvSpPr>
              <a:spLocks/>
            </p:cNvSpPr>
            <p:nvPr/>
          </p:nvSpPr>
          <p:spPr bwMode="auto">
            <a:xfrm>
              <a:off x="533400" y="3592512"/>
              <a:ext cx="5410200" cy="398462"/>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val</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a:t>
              </a:r>
              <a:r>
                <a:rPr kumimoji="0" lang="en-US" sz="1800" b="1" i="0" u="none" strike="noStrike" kern="1200" cap="none" spc="0" normalizeH="0" baseline="0" noProof="0" dirty="0">
                  <a:ln>
                    <a:noFill/>
                  </a:ln>
                  <a:solidFill>
                    <a:srgbClr val="000000"/>
                  </a:solidFill>
                  <a:effectLst/>
                  <a:uLnTx/>
                  <a:uFillTx/>
                  <a:latin typeface="Courier New" pitchFamily="49" charset="0"/>
                  <a:ea typeface="Calibri Bold Italic" charset="0"/>
                  <a:cs typeface="Courier New" pitchFamily="49" charset="0"/>
                  <a:sym typeface="Calibri Bold Italic" charset="0"/>
                </a:rPr>
                <a:t>p</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a:t>
              </a:r>
              <a:r>
                <a:rPr kumimoji="0" lang="en-US" sz="1800" b="1" i="0" u="none" strike="noStrike" kern="1200" cap="none" spc="0" normalizeH="0" baseline="0" noProof="0" dirty="0">
                  <a:ln>
                    <a:noFill/>
                  </a:ln>
                  <a:solidFill>
                    <a:srgbClr val="000000"/>
                  </a:solidFill>
                  <a:effectLst/>
                  <a:uLnTx/>
                  <a:uFillTx/>
                  <a:latin typeface="Courier New" pitchFamily="49" charset="0"/>
                  <a:ea typeface="Calibri Bold Italic" charset="0"/>
                  <a:cs typeface="Courier New" pitchFamily="49" charset="0"/>
                  <a:sym typeface="Calibri Bold Italic" charset="0"/>
                </a:rPr>
                <a:t>*p</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0;</a:t>
              </a:r>
            </a:p>
          </p:txBody>
        </p:sp>
      </p:grpSp>
      <p:grpSp>
        <p:nvGrpSpPr>
          <p:cNvPr id="4" name="Group 3">
            <a:extLst>
              <a:ext uri="{FF2B5EF4-FFF2-40B4-BE49-F238E27FC236}">
                <a16:creationId xmlns:a16="http://schemas.microsoft.com/office/drawing/2014/main" id="{74F4C416-640D-404C-9772-F2F4A1C247C7}"/>
              </a:ext>
            </a:extLst>
          </p:cNvPr>
          <p:cNvGrpSpPr/>
          <p:nvPr/>
        </p:nvGrpSpPr>
        <p:grpSpPr>
          <a:xfrm>
            <a:off x="457200" y="4882988"/>
            <a:ext cx="5486400" cy="1617662"/>
            <a:chOff x="457200" y="4978400"/>
            <a:chExt cx="5486400" cy="1617662"/>
          </a:xfrm>
        </p:grpSpPr>
        <p:sp>
          <p:nvSpPr>
            <p:cNvPr id="13" name="Rectangle 3"/>
            <p:cNvSpPr>
              <a:spLocks/>
            </p:cNvSpPr>
            <p:nvPr/>
          </p:nvSpPr>
          <p:spPr bwMode="auto">
            <a:xfrm>
              <a:off x="457200" y="4978400"/>
              <a:ext cx="4724400" cy="444500"/>
            </a:xfrm>
            <a:prstGeom prst="rect">
              <a:avLst/>
            </a:prstGeom>
            <a:noFill/>
            <a:ln w="12700" cap="flat">
              <a:noFill/>
              <a:miter lim="800000"/>
              <a:headEnd type="none" w="med" len="med"/>
              <a:tailEnd type="none" w="med" len="med"/>
            </a:ln>
          </p:spPr>
          <p:txBody>
            <a:bodyPr lIns="38100" tIns="38100" rIns="38100" bIns="38100"/>
            <a:lstStyle/>
            <a:p>
              <a:pPr marL="185738" marR="0" lvl="0" indent="-185738" algn="l" defTabSz="914400" rtl="0" eaLnBrk="1" fontAlgn="base" latinLnBrk="0" hangingPunct="1">
                <a:lnSpc>
                  <a:spcPct val="100000"/>
                </a:lnSpc>
                <a:spcBef>
                  <a:spcPts val="863"/>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Bold" charset="0"/>
                  <a:ea typeface="Calibri Bold" charset="0"/>
                  <a:cs typeface="Calibri Bold" charset="0"/>
                  <a:sym typeface="Calibri Bold" charset="0"/>
                </a:rPr>
                <a:t>Computations with side effects</a:t>
              </a:r>
            </a:p>
          </p:txBody>
        </p:sp>
        <p:sp>
          <p:nvSpPr>
            <p:cNvPr id="14" name="Rectangle 7"/>
            <p:cNvSpPr txBox="1">
              <a:spLocks noChangeArrowheads="1"/>
            </p:cNvSpPr>
            <p:nvPr/>
          </p:nvSpPr>
          <p:spPr bwMode="auto">
            <a:xfrm>
              <a:off x="685800" y="5986462"/>
              <a:ext cx="4724400" cy="609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000" b="0" i="0" u="none" strike="noStrike" kern="0" cap="none" spc="0" normalizeH="0" baseline="0" noProof="0" dirty="0">
                  <a:ln>
                    <a:noFill/>
                  </a:ln>
                  <a:solidFill>
                    <a:srgbClr val="000000"/>
                  </a:solidFill>
                  <a:effectLst/>
                  <a:uLnTx/>
                  <a:uFillTx/>
                  <a:latin typeface="Calibri Bold"/>
                  <a:ea typeface="+mn-ea"/>
                  <a:cs typeface="+mn-cs"/>
                  <a:sym typeface="Calibri Bold" charset="0"/>
                </a:rPr>
                <a:t>Both values get computed</a:t>
              </a: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000" b="0" i="0" u="none" strike="noStrike" kern="0" cap="none" spc="0" normalizeH="0" baseline="0" noProof="0" dirty="0">
                  <a:ln>
                    <a:noFill/>
                  </a:ln>
                  <a:solidFill>
                    <a:srgbClr val="000000"/>
                  </a:solidFill>
                  <a:effectLst/>
                  <a:uLnTx/>
                  <a:uFillTx/>
                  <a:latin typeface="Calibri Bold"/>
                  <a:ea typeface="+mn-ea"/>
                  <a:cs typeface="+mn-cs"/>
                  <a:sym typeface="Calibri Bold" charset="0"/>
                </a:rPr>
                <a:t>Must be side-effect free</a:t>
              </a:r>
            </a:p>
          </p:txBody>
        </p:sp>
        <p:sp>
          <p:nvSpPr>
            <p:cNvPr id="15" name="Rectangle 8"/>
            <p:cNvSpPr>
              <a:spLocks/>
            </p:cNvSpPr>
            <p:nvPr/>
          </p:nvSpPr>
          <p:spPr bwMode="auto">
            <a:xfrm>
              <a:off x="533400" y="5453062"/>
              <a:ext cx="5410200" cy="398462"/>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val</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a:t>
              </a:r>
              <a:r>
                <a:rPr kumimoji="0" lang="en-US" sz="1800" b="1" i="0" u="none" strike="noStrike" kern="1200" cap="none" spc="0" normalizeH="0" baseline="0" noProof="0" dirty="0">
                  <a:ln>
                    <a:noFill/>
                  </a:ln>
                  <a:solidFill>
                    <a:srgbClr val="000000"/>
                  </a:solidFill>
                  <a:effectLst/>
                  <a:uLnTx/>
                  <a:uFillTx/>
                  <a:latin typeface="Courier New" pitchFamily="49" charset="0"/>
                  <a:ea typeface="Calibri Bold Italic" charset="0"/>
                  <a:cs typeface="Courier New" pitchFamily="49" charset="0"/>
                  <a:sym typeface="Calibri Bold Italic" charset="0"/>
                </a:rPr>
                <a:t>x &gt; 0</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a:t>
              </a:r>
              <a:r>
                <a:rPr kumimoji="0" lang="en-US" sz="1800" b="1" i="0" u="none" strike="noStrike" kern="1200" cap="none" spc="0" normalizeH="0" baseline="0" noProof="0" dirty="0">
                  <a:ln>
                    <a:noFill/>
                  </a:ln>
                  <a:solidFill>
                    <a:srgbClr val="000000"/>
                  </a:solidFill>
                  <a:effectLst/>
                  <a:uLnTx/>
                  <a:uFillTx/>
                  <a:latin typeface="Courier New" pitchFamily="49" charset="0"/>
                  <a:ea typeface="Calibri Bold Italic" charset="0"/>
                  <a:cs typeface="Courier New" pitchFamily="49" charset="0"/>
                  <a:sym typeface="Calibri Bold Italic" charset="0"/>
                </a:rPr>
                <a:t>x*=7</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x+=3;</a:t>
              </a:r>
            </a:p>
          </p:txBody>
        </p:sp>
      </p:grpSp>
      <p:sp>
        <p:nvSpPr>
          <p:cNvPr id="2" name="TextBox 1"/>
          <p:cNvSpPr txBox="1"/>
          <p:nvPr/>
        </p:nvSpPr>
        <p:spPr>
          <a:xfrm>
            <a:off x="6310038" y="1857540"/>
            <a:ext cx="2697854"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ill Sans" charset="0"/>
              </a:rPr>
              <a:t>Bad Performance</a:t>
            </a:r>
          </a:p>
        </p:txBody>
      </p:sp>
      <p:sp>
        <p:nvSpPr>
          <p:cNvPr id="16" name="TextBox 15"/>
          <p:cNvSpPr txBox="1"/>
          <p:nvPr/>
        </p:nvSpPr>
        <p:spPr>
          <a:xfrm>
            <a:off x="7562493" y="4057862"/>
            <a:ext cx="1193147"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ill Sans" charset="0"/>
              </a:rPr>
              <a:t>Unsafe</a:t>
            </a:r>
          </a:p>
        </p:txBody>
      </p:sp>
      <p:sp>
        <p:nvSpPr>
          <p:cNvPr id="17" name="TextBox 16"/>
          <p:cNvSpPr txBox="1"/>
          <p:nvPr/>
        </p:nvSpPr>
        <p:spPr>
          <a:xfrm>
            <a:off x="7745074" y="5761986"/>
            <a:ext cx="1030795"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ill Sans" charset="0"/>
              </a:rPr>
              <a:t>Illegal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ln/>
        </p:spPr>
        <p:txBody>
          <a:bodyPr/>
          <a:lstStyle/>
          <a:p>
            <a:pPr marL="119063" indent="-119063"/>
            <a:r>
              <a:rPr lang="en-US" dirty="0"/>
              <a:t>Today</a:t>
            </a:r>
          </a:p>
        </p:txBody>
      </p:sp>
      <p:sp>
        <p:nvSpPr>
          <p:cNvPr id="14340" name="Rectangle 4"/>
          <p:cNvSpPr>
            <a:spLocks noGrp="1" noChangeArrowheads="1"/>
          </p:cNvSpPr>
          <p:nvPr>
            <p:ph type="body" idx="1"/>
          </p:nvPr>
        </p:nvSpPr>
        <p:spPr>
          <a:ln/>
        </p:spPr>
        <p:txBody>
          <a:bodyPr/>
          <a:lstStyle/>
          <a:p>
            <a:r>
              <a:rPr lang="en-US" b="0" dirty="0">
                <a:solidFill>
                  <a:schemeClr val="bg1">
                    <a:lumMod val="50000"/>
                  </a:schemeClr>
                </a:solidFill>
              </a:rPr>
              <a:t>Control: Condition codes</a:t>
            </a:r>
            <a:r>
              <a:rPr lang="en-US" b="0" dirty="0"/>
              <a:t>			</a:t>
            </a:r>
          </a:p>
          <a:p>
            <a:r>
              <a:rPr lang="en-US" b="1" dirty="0">
                <a:solidFill>
                  <a:schemeClr val="bg1">
                    <a:lumMod val="50000"/>
                  </a:schemeClr>
                </a:solidFill>
              </a:rPr>
              <a:t>Conditional branches</a:t>
            </a:r>
            <a:r>
              <a:rPr lang="en-US" b="0" dirty="0"/>
              <a:t>			</a:t>
            </a:r>
            <a:endParaRPr lang="en-US" dirty="0"/>
          </a:p>
          <a:p>
            <a:r>
              <a:rPr lang="en-US" dirty="0"/>
              <a:t>Loops</a:t>
            </a:r>
            <a:r>
              <a:rPr lang="en-US" b="0" dirty="0">
                <a:solidFill>
                  <a:schemeClr val="bg1">
                    <a:lumMod val="50000"/>
                  </a:schemeClr>
                </a:solidFill>
              </a:rPr>
              <a:t>					</a:t>
            </a:r>
            <a:endParaRPr lang="en-US" dirty="0">
              <a:solidFill>
                <a:schemeClr val="bg1">
                  <a:lumMod val="50000"/>
                </a:schemeClr>
              </a:solidFill>
            </a:endParaRPr>
          </a:p>
          <a:p>
            <a:r>
              <a:rPr lang="en-US" dirty="0">
                <a:solidFill>
                  <a:schemeClr val="bg1">
                    <a:lumMod val="50000"/>
                  </a:schemeClr>
                </a:solidFill>
              </a:rPr>
              <a:t>Switch Statements</a:t>
            </a:r>
            <a:r>
              <a:rPr lang="en-US" b="0" dirty="0"/>
              <a:t>				</a:t>
            </a:r>
            <a:endParaRPr lang="en-US" dirty="0"/>
          </a:p>
        </p:txBody>
      </p:sp>
    </p:spTree>
    <p:extLst>
      <p:ext uri="{BB962C8B-B14F-4D97-AF65-F5344CB8AC3E}">
        <p14:creationId xmlns:p14="http://schemas.microsoft.com/office/powerpoint/2010/main" val="368030014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Shape 583"/>
          <p:cNvSpPr/>
          <p:nvPr/>
        </p:nvSpPr>
        <p:spPr>
          <a:xfrm>
            <a:off x="457200" y="14478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584" name="Shape 584"/>
          <p:cNvSpPr/>
          <p:nvPr/>
        </p:nvSpPr>
        <p:spPr>
          <a:xfrm>
            <a:off x="530225" y="1863724"/>
            <a:ext cx="3736976" cy="2632076"/>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pcount_do</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do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 while (x);</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585" name="Shape 585"/>
          <p:cNvSpPr/>
          <p:nvPr/>
        </p:nvSpPr>
        <p:spPr>
          <a:xfrm>
            <a:off x="4724400" y="14478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586" name="Shape 586"/>
          <p:cNvSpPr/>
          <p:nvPr/>
        </p:nvSpPr>
        <p:spPr>
          <a:xfrm>
            <a:off x="4797424" y="1863724"/>
            <a:ext cx="4041775" cy="2936875"/>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pcount_goto</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loop</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587" name="Shape 58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“Do-While” Loop Example</a:t>
            </a:r>
            <a:endParaRPr/>
          </a:p>
        </p:txBody>
      </p:sp>
      <p:sp>
        <p:nvSpPr>
          <p:cNvPr id="588" name="Shape 588"/>
          <p:cNvSpPr txBox="1">
            <a:spLocks noGrp="1"/>
          </p:cNvSpPr>
          <p:nvPr>
            <p:ph type="body" idx="1"/>
          </p:nvPr>
        </p:nvSpPr>
        <p:spPr>
          <a:xfrm>
            <a:off x="381000" y="4953000"/>
            <a:ext cx="8382000" cy="12827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Count number of 1’s in argument </a:t>
            </a:r>
            <a:r>
              <a:rPr lang="en-US" sz="2400" b="1" i="0" u="none" strike="noStrike" cap="none" dirty="0">
                <a:solidFill>
                  <a:schemeClr val="dk1"/>
                </a:solidFill>
                <a:latin typeface="Courier New"/>
                <a:ea typeface="Courier New"/>
                <a:cs typeface="Courier New"/>
                <a:sym typeface="Courier New"/>
              </a:rPr>
              <a:t>x</a:t>
            </a: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popcount</a:t>
            </a:r>
            <a:r>
              <a:rPr lang="en-US" sz="2400" b="1" i="0" u="none" strike="noStrike" cap="none" dirty="0">
                <a:solidFill>
                  <a:schemeClr val="dk1"/>
                </a:solidFill>
                <a:latin typeface="Calibri"/>
                <a:ea typeface="Calibri"/>
                <a:cs typeface="Calibri"/>
                <a:sym typeface="Calibri"/>
              </a:rPr>
              <a:t>”)</a:t>
            </a:r>
            <a:endParaRPr dirty="0"/>
          </a:p>
          <a:p>
            <a:pPr marL="254000" marR="0" lvl="0" indent="-254000" algn="l" rtl="0">
              <a:spcBef>
                <a:spcPts val="6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Use conditional branch to either continue looping </a:t>
            </a:r>
            <a:br>
              <a:rPr lang="en-US" sz="2400" b="1" i="0" u="none" strike="noStrike" cap="none" dirty="0">
                <a:solidFill>
                  <a:schemeClr val="dk1"/>
                </a:solidFill>
                <a:latin typeface="Calibri"/>
                <a:ea typeface="Calibri"/>
                <a:cs typeface="Calibri"/>
                <a:sym typeface="Calibri"/>
              </a:rPr>
            </a:br>
            <a:r>
              <a:rPr lang="en-US" sz="2400" b="1" i="0" u="none" strike="noStrike" cap="none" dirty="0">
                <a:solidFill>
                  <a:schemeClr val="dk1"/>
                </a:solidFill>
                <a:latin typeface="Calibri"/>
                <a:ea typeface="Calibri"/>
                <a:cs typeface="Calibri"/>
                <a:sym typeface="Calibri"/>
              </a:rPr>
              <a:t> or to exit loop</a:t>
            </a:r>
            <a:endParaRPr sz="24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Shape 593"/>
          <p:cNvSpPr/>
          <p:nvPr/>
        </p:nvSpPr>
        <p:spPr>
          <a:xfrm>
            <a:off x="290513" y="1066800"/>
            <a:ext cx="2311400" cy="4445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594" name="Shape 594"/>
          <p:cNvSpPr txBox="1">
            <a:spLocks noGrp="1"/>
          </p:cNvSpPr>
          <p:nvPr>
            <p:ph type="title"/>
          </p:nvPr>
        </p:nvSpPr>
        <p:spPr>
          <a:xfrm>
            <a:off x="338610" y="52799"/>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dirty="0">
                <a:solidFill>
                  <a:schemeClr val="dk1"/>
                </a:solidFill>
                <a:latin typeface="Calibri"/>
                <a:ea typeface="Calibri"/>
                <a:cs typeface="Calibri"/>
                <a:sym typeface="Calibri"/>
              </a:rPr>
              <a:t>“Do-While” Loop Compilation</a:t>
            </a:r>
            <a:endParaRPr dirty="0"/>
          </a:p>
        </p:txBody>
      </p:sp>
      <p:sp>
        <p:nvSpPr>
          <p:cNvPr id="595" name="Shape 595"/>
          <p:cNvSpPr/>
          <p:nvPr/>
        </p:nvSpPr>
        <p:spPr>
          <a:xfrm>
            <a:off x="2170334" y="4305299"/>
            <a:ext cx="6355992" cy="20574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movl</a:t>
            </a:r>
            <a:r>
              <a:rPr lang="en-US" sz="1800" b="1" dirty="0">
                <a:solidFill>
                  <a:schemeClr val="dk1"/>
                </a:solidFill>
                <a:latin typeface="Courier New"/>
                <a:ea typeface="Courier New"/>
                <a:cs typeface="Courier New"/>
                <a:sym typeface="Courier New"/>
              </a:rPr>
              <a:t>    $0, %</a:t>
            </a:r>
            <a:r>
              <a:rPr lang="en-US" sz="1800" b="1" dirty="0" err="1">
                <a:solidFill>
                  <a:schemeClr val="dk1"/>
                </a:solidFill>
                <a:latin typeface="Courier New"/>
                <a:ea typeface="Courier New"/>
                <a:cs typeface="Courier New"/>
                <a:sym typeface="Courier New"/>
              </a:rPr>
              <a:t>eax</a:t>
            </a:r>
            <a:r>
              <a:rPr lang="en-US" sz="1800" b="1" dirty="0">
                <a:solidFill>
                  <a:schemeClr val="dk1"/>
                </a:solidFill>
                <a:latin typeface="Courier New"/>
                <a:ea typeface="Courier New"/>
                <a:cs typeface="Courier New"/>
                <a:sym typeface="Courier New"/>
              </a:rPr>
              <a:t>		#  result = 0</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.L2:				# loop:</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movq</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rdi</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rdx</a:t>
            </a: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andl</a:t>
            </a:r>
            <a:r>
              <a:rPr lang="en-US" sz="1800" b="1" dirty="0">
                <a:solidFill>
                  <a:schemeClr val="dk1"/>
                </a:solidFill>
                <a:latin typeface="Courier New"/>
                <a:ea typeface="Courier New"/>
                <a:cs typeface="Courier New"/>
                <a:sym typeface="Courier New"/>
              </a:rPr>
              <a:t>    $1, %</a:t>
            </a:r>
            <a:r>
              <a:rPr lang="en-US" sz="1800" b="1" dirty="0" err="1">
                <a:solidFill>
                  <a:schemeClr val="dk1"/>
                </a:solidFill>
                <a:latin typeface="Courier New"/>
                <a:ea typeface="Courier New"/>
                <a:cs typeface="Courier New"/>
                <a:sym typeface="Courier New"/>
              </a:rPr>
              <a:t>edx</a:t>
            </a:r>
            <a:r>
              <a:rPr lang="en-US" sz="1800" b="1" dirty="0">
                <a:solidFill>
                  <a:schemeClr val="dk1"/>
                </a:solidFill>
                <a:latin typeface="Courier New"/>
                <a:ea typeface="Courier New"/>
                <a:cs typeface="Courier New"/>
                <a:sym typeface="Courier New"/>
              </a:rPr>
              <a:t>		#  t = x &amp; 0x1</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addq</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rdx</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rax</a:t>
            </a:r>
            <a:r>
              <a:rPr lang="en-US" sz="1800" b="1" dirty="0">
                <a:solidFill>
                  <a:schemeClr val="dk1"/>
                </a:solidFill>
                <a:latin typeface="Courier New"/>
                <a:ea typeface="Courier New"/>
                <a:cs typeface="Courier New"/>
                <a:sym typeface="Courier New"/>
              </a:rPr>
              <a:t>	#  result += 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shrq</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rdi</a:t>
            </a:r>
            <a:r>
              <a:rPr lang="en-US" sz="1800" b="1" dirty="0">
                <a:solidFill>
                  <a:schemeClr val="dk1"/>
                </a:solidFill>
                <a:latin typeface="Courier New"/>
                <a:ea typeface="Courier New"/>
                <a:cs typeface="Courier New"/>
                <a:sym typeface="Courier New"/>
              </a:rPr>
              <a:t>		#  x &gt;&gt;= 1</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jne</a:t>
            </a:r>
            <a:r>
              <a:rPr lang="en-US" sz="1800" b="1" dirty="0">
                <a:solidFill>
                  <a:schemeClr val="dk1"/>
                </a:solidFill>
                <a:latin typeface="Courier New"/>
                <a:ea typeface="Courier New"/>
                <a:cs typeface="Courier New"/>
                <a:sym typeface="Courier New"/>
              </a:rPr>
              <a:t>     .L2		#  if (x)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loop</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rep; ret</a:t>
            </a:r>
            <a:endParaRPr sz="1800" b="1" dirty="0">
              <a:solidFill>
                <a:schemeClr val="dk1"/>
              </a:solidFill>
              <a:latin typeface="Courier New"/>
              <a:ea typeface="Courier New"/>
              <a:cs typeface="Courier New"/>
              <a:sym typeface="Courier New"/>
            </a:endParaRPr>
          </a:p>
        </p:txBody>
      </p:sp>
      <p:sp>
        <p:nvSpPr>
          <p:cNvPr id="596" name="Shape 596"/>
          <p:cNvSpPr/>
          <p:nvPr/>
        </p:nvSpPr>
        <p:spPr>
          <a:xfrm>
            <a:off x="381000" y="1524001"/>
            <a:ext cx="4041775" cy="2590800"/>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pcount_goto</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loop</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graphicFrame>
        <p:nvGraphicFramePr>
          <p:cNvPr id="597" name="Shape 597"/>
          <p:cNvGraphicFramePr/>
          <p:nvPr/>
        </p:nvGraphicFramePr>
        <p:xfrm>
          <a:off x="4724400" y="1905000"/>
          <a:ext cx="3352800" cy="1143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result</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470025"/>
          </a:xfrm>
        </p:spPr>
        <p:txBody>
          <a:bodyPr/>
          <a:lstStyle/>
          <a:p>
            <a:r>
              <a:rPr lang="en-US" dirty="0"/>
              <a:t>Quiz Time!</a:t>
            </a:r>
          </a:p>
        </p:txBody>
      </p:sp>
      <p:sp>
        <p:nvSpPr>
          <p:cNvPr id="7" name="Subtitle 6"/>
          <p:cNvSpPr>
            <a:spLocks noGrp="1"/>
          </p:cNvSpPr>
          <p:nvPr>
            <p:ph type="subTitle" idx="1"/>
          </p:nvPr>
        </p:nvSpPr>
        <p:spPr/>
        <p:txBody>
          <a:bodyPr/>
          <a:lstStyle/>
          <a:p>
            <a:r>
              <a:rPr lang="en-US" sz="2800" dirty="0"/>
              <a:t>Canvas Quiz:  Day 4 - Machine Control</a:t>
            </a:r>
          </a:p>
        </p:txBody>
      </p:sp>
    </p:spTree>
    <p:extLst>
      <p:ext uri="{BB962C8B-B14F-4D97-AF65-F5344CB8AC3E}">
        <p14:creationId xmlns:p14="http://schemas.microsoft.com/office/powerpoint/2010/main" val="1233805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p:nvPr/>
        </p:nvSpPr>
        <p:spPr>
          <a:xfrm>
            <a:off x="444500" y="1228725"/>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603" name="Shape 603"/>
          <p:cNvSpPr/>
          <p:nvPr/>
        </p:nvSpPr>
        <p:spPr>
          <a:xfrm>
            <a:off x="533400" y="1641475"/>
            <a:ext cx="2895600" cy="12192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do </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while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a:p>
        </p:txBody>
      </p:sp>
      <p:sp>
        <p:nvSpPr>
          <p:cNvPr id="604" name="Shape 604"/>
          <p:cNvSpPr/>
          <p:nvPr/>
        </p:nvSpPr>
        <p:spPr>
          <a:xfrm>
            <a:off x="3810000" y="12192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605" name="Shape 605"/>
          <p:cNvSpPr/>
          <p:nvPr/>
        </p:nvSpPr>
        <p:spPr>
          <a:xfrm>
            <a:off x="3886200" y="1631949"/>
            <a:ext cx="2743200" cy="1685925"/>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loop</a:t>
            </a:r>
            <a:endParaRPr/>
          </a:p>
        </p:txBody>
      </p:sp>
      <p:sp>
        <p:nvSpPr>
          <p:cNvPr id="606" name="Shape 606"/>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General “Do-While” Translation</a:t>
            </a:r>
            <a:endParaRPr/>
          </a:p>
        </p:txBody>
      </p:sp>
      <p:sp>
        <p:nvSpPr>
          <p:cNvPr id="607" name="Shape 607"/>
          <p:cNvSpPr txBox="1">
            <a:spLocks noGrp="1"/>
          </p:cNvSpPr>
          <p:nvPr>
            <p:ph type="body" idx="1"/>
          </p:nvPr>
        </p:nvSpPr>
        <p:spPr>
          <a:xfrm>
            <a:off x="381000" y="3035300"/>
            <a:ext cx="8382000" cy="37973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Body:</a:t>
            </a:r>
            <a:endParaRPr/>
          </a:p>
          <a:p>
            <a:pPr marL="234950" marR="0" lvl="1" indent="-95250" algn="l" rtl="0">
              <a:spcBef>
                <a:spcPts val="500"/>
              </a:spcBef>
              <a:spcAft>
                <a:spcPts val="0"/>
              </a:spcAft>
              <a:buClr>
                <a:srgbClr val="990000"/>
              </a:buClr>
              <a:buSzPts val="2200"/>
              <a:buFont typeface="Noto Sans Symbols"/>
              <a:buNone/>
            </a:pPr>
            <a:endParaRPr sz="2000" b="0" i="0" u="none" strike="noStrike" cap="none">
              <a:solidFill>
                <a:schemeClr val="dk1"/>
              </a:solidFill>
              <a:latin typeface="Calibri"/>
              <a:ea typeface="Calibri"/>
              <a:cs typeface="Calibri"/>
              <a:sym typeface="Calibri"/>
            </a:endParaRPr>
          </a:p>
          <a:p>
            <a:pPr marL="234950" marR="0" lvl="1" indent="-95250" algn="l" rtl="0">
              <a:spcBef>
                <a:spcPts val="500"/>
              </a:spcBef>
              <a:spcAft>
                <a:spcPts val="0"/>
              </a:spcAft>
              <a:buClr>
                <a:srgbClr val="990000"/>
              </a:buClr>
              <a:buSzPts val="2200"/>
              <a:buFont typeface="Noto Sans Symbols"/>
              <a:buNone/>
            </a:pPr>
            <a:endParaRPr sz="2000" b="0" i="0" u="none" strike="noStrike" cap="none">
              <a:solidFill>
                <a:schemeClr val="dk1"/>
              </a:solidFill>
              <a:latin typeface="Calibri"/>
              <a:ea typeface="Calibri"/>
              <a:cs typeface="Calibri"/>
              <a:sym typeface="Calibri"/>
            </a:endParaRPr>
          </a:p>
          <a:p>
            <a:pPr marL="234950" marR="0" lvl="1" indent="-95250" algn="l" rtl="0">
              <a:spcBef>
                <a:spcPts val="500"/>
              </a:spcBef>
              <a:spcAft>
                <a:spcPts val="0"/>
              </a:spcAft>
              <a:buClr>
                <a:srgbClr val="990000"/>
              </a:buClr>
              <a:buSzPts val="2200"/>
              <a:buFont typeface="Noto Sans Symbols"/>
              <a:buNone/>
            </a:pPr>
            <a:endParaRPr sz="2000" b="0" i="0" u="none" strike="noStrike" cap="none">
              <a:solidFill>
                <a:schemeClr val="dk1"/>
              </a:solidFill>
              <a:latin typeface="Calibri"/>
              <a:ea typeface="Calibri"/>
              <a:cs typeface="Calibri"/>
              <a:sym typeface="Calibri"/>
            </a:endParaRPr>
          </a:p>
          <a:p>
            <a:pPr marL="234950" marR="0" lvl="1" indent="-95250" algn="l" rtl="0">
              <a:spcBef>
                <a:spcPts val="500"/>
              </a:spcBef>
              <a:spcAft>
                <a:spcPts val="0"/>
              </a:spcAft>
              <a:buClr>
                <a:srgbClr val="990000"/>
              </a:buClr>
              <a:buSzPts val="2200"/>
              <a:buFont typeface="Noto Sans Symbols"/>
              <a:buNone/>
            </a:pPr>
            <a:endParaRPr sz="2000" b="0" i="0" u="none" strike="noStrike" cap="none">
              <a:solidFill>
                <a:schemeClr val="dk1"/>
              </a:solidFill>
              <a:latin typeface="Calibri"/>
              <a:ea typeface="Calibri"/>
              <a:cs typeface="Calibri"/>
              <a:sym typeface="Calibri"/>
            </a:endParaRPr>
          </a:p>
          <a:p>
            <a:pPr marL="254000" marR="0" lvl="0" indent="-162560" algn="l" rtl="0">
              <a:spcBef>
                <a:spcPts val="600"/>
              </a:spcBef>
              <a:spcAft>
                <a:spcPts val="0"/>
              </a:spcAft>
              <a:buClr>
                <a:srgbClr val="990000"/>
              </a:buClr>
              <a:buSzPts val="1440"/>
              <a:buFont typeface="Noto Sans Symbols"/>
              <a:buNone/>
            </a:pPr>
            <a:endParaRPr sz="2400" b="1" i="0" u="none" strike="noStrike" cap="none">
              <a:solidFill>
                <a:schemeClr val="dk1"/>
              </a:solidFill>
              <a:latin typeface="Calibri"/>
              <a:ea typeface="Calibri"/>
              <a:cs typeface="Calibri"/>
              <a:sym typeface="Calibri"/>
            </a:endParaRPr>
          </a:p>
        </p:txBody>
      </p:sp>
      <p:sp>
        <p:nvSpPr>
          <p:cNvPr id="608" name="Shape 608"/>
          <p:cNvSpPr/>
          <p:nvPr/>
        </p:nvSpPr>
        <p:spPr>
          <a:xfrm>
            <a:off x="1625600" y="3146425"/>
            <a:ext cx="2222500" cy="22606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Statement</a:t>
            </a:r>
            <a:r>
              <a:rPr lang="en-US" sz="2000" b="1" baseline="-25000">
                <a:solidFill>
                  <a:schemeClr val="dk1"/>
                </a:solidFill>
                <a:latin typeface="Courier New"/>
                <a:ea typeface="Courier New"/>
                <a:cs typeface="Courier New"/>
                <a:sym typeface="Courier New"/>
              </a:rPr>
              <a:t>1</a:t>
            </a:r>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Statement</a:t>
            </a:r>
            <a:r>
              <a:rPr lang="en-US" sz="2000" b="1" baseline="-25000">
                <a:solidFill>
                  <a:schemeClr val="dk1"/>
                </a:solidFill>
                <a:latin typeface="Courier New"/>
                <a:ea typeface="Courier New"/>
                <a:cs typeface="Courier New"/>
                <a:sym typeface="Courier New"/>
              </a:rPr>
              <a:t>2</a:t>
            </a:r>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Statement</a:t>
            </a:r>
            <a:r>
              <a:rPr lang="en-US" sz="2000" b="1" baseline="-25000">
                <a:solidFill>
                  <a:schemeClr val="dk1"/>
                </a:solidFill>
                <a:latin typeface="Courier New"/>
                <a:ea typeface="Courier New"/>
                <a:cs typeface="Courier New"/>
                <a:sym typeface="Courier New"/>
              </a:rPr>
              <a:t>n</a:t>
            </a:r>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533400" y="304800"/>
            <a:ext cx="7264400" cy="573088"/>
          </a:xfrm>
        </p:spPr>
        <p:txBody>
          <a:bodyPr/>
          <a:lstStyle/>
          <a:p>
            <a:r>
              <a:rPr lang="en-US" dirty="0"/>
              <a:t>Recall: Machine Instructions</a:t>
            </a:r>
          </a:p>
        </p:txBody>
      </p:sp>
      <p:sp>
        <p:nvSpPr>
          <p:cNvPr id="152579" name="Rectangle 3"/>
          <p:cNvSpPr>
            <a:spLocks noGrp="1" noChangeArrowheads="1"/>
          </p:cNvSpPr>
          <p:nvPr>
            <p:ph type="body" idx="1"/>
          </p:nvPr>
        </p:nvSpPr>
        <p:spPr>
          <a:xfrm>
            <a:off x="4572000" y="838200"/>
            <a:ext cx="4572000" cy="5791200"/>
          </a:xfrm>
        </p:spPr>
        <p:txBody>
          <a:bodyPr/>
          <a:lstStyle/>
          <a:p>
            <a:pPr marL="223838" indent="-223838" defTabSz="895350">
              <a:tabLst>
                <a:tab pos="1603375" algn="l"/>
                <a:tab pos="2514600" algn="l"/>
              </a:tabLst>
            </a:pPr>
            <a:r>
              <a:rPr lang="en-US" dirty="0"/>
              <a:t>C</a:t>
            </a:r>
          </a:p>
          <a:p>
            <a:pPr marL="560388" lvl="1" indent="-222250" defTabSz="895350">
              <a:tabLst>
                <a:tab pos="1603375" algn="l"/>
                <a:tab pos="2514600" algn="l"/>
              </a:tabLst>
            </a:pPr>
            <a:r>
              <a:rPr lang="en-US" dirty="0"/>
              <a:t>Store value </a:t>
            </a:r>
            <a:r>
              <a:rPr lang="en-US" b="1" dirty="0">
                <a:latin typeface="Courier New"/>
                <a:cs typeface="Courier New"/>
              </a:rPr>
              <a:t>t</a:t>
            </a:r>
            <a:r>
              <a:rPr lang="en-US" dirty="0"/>
              <a:t> where designated by </a:t>
            </a:r>
            <a:r>
              <a:rPr lang="en-US" b="1" dirty="0" err="1">
                <a:latin typeface="Courier New"/>
                <a:cs typeface="Courier New"/>
              </a:rPr>
              <a:t>dest</a:t>
            </a:r>
            <a:endParaRPr lang="en-US" b="1" dirty="0">
              <a:latin typeface="Courier New"/>
              <a:cs typeface="Courier New"/>
            </a:endParaRPr>
          </a:p>
          <a:p>
            <a:pPr marL="223838" indent="-223838" defTabSz="895350">
              <a:tabLst>
                <a:tab pos="1603375" algn="l"/>
                <a:tab pos="2514600" algn="l"/>
              </a:tabLst>
            </a:pPr>
            <a:r>
              <a:rPr lang="en-US" dirty="0"/>
              <a:t>Assembly</a:t>
            </a:r>
          </a:p>
          <a:p>
            <a:pPr marL="560388" lvl="1" indent="-222250" defTabSz="895350">
              <a:tabLst>
                <a:tab pos="1603375" algn="l"/>
                <a:tab pos="2514600" algn="l"/>
              </a:tabLst>
            </a:pPr>
            <a:r>
              <a:rPr lang="en-US" dirty="0"/>
              <a:t>Move 8-byte value to memory</a:t>
            </a:r>
          </a:p>
          <a:p>
            <a:pPr marL="839788" lvl="2" indent="-165100" defTabSz="895350">
              <a:tabLst>
                <a:tab pos="1603375" algn="l"/>
                <a:tab pos="2514600" algn="l"/>
              </a:tabLst>
            </a:pPr>
            <a:r>
              <a:rPr lang="en-US" dirty="0"/>
              <a:t>Quad words in x86-64 parlance</a:t>
            </a:r>
          </a:p>
          <a:p>
            <a:pPr marL="560388" lvl="1" indent="-222250" defTabSz="895350">
              <a:tabLst>
                <a:tab pos="1603375" algn="l"/>
                <a:tab pos="2514600" algn="l"/>
              </a:tabLst>
            </a:pPr>
            <a:r>
              <a:rPr lang="en-US" dirty="0"/>
              <a:t>Operands:</a:t>
            </a:r>
          </a:p>
          <a:p>
            <a:pPr marL="839788" lvl="2" indent="-165100" defTabSz="895350">
              <a:buNone/>
              <a:tabLst>
                <a:tab pos="1603375" algn="l"/>
                <a:tab pos="2514600" algn="l"/>
              </a:tabLst>
            </a:pPr>
            <a:r>
              <a:rPr lang="en-US" b="1" dirty="0">
                <a:latin typeface="Courier New" pitchFamily="49" charset="0"/>
              </a:rPr>
              <a:t>t</a:t>
            </a:r>
            <a:r>
              <a:rPr lang="en-US" b="1" dirty="0"/>
              <a:t>:	</a:t>
            </a:r>
            <a:r>
              <a:rPr lang="en-US" dirty="0"/>
              <a:t>Register	</a:t>
            </a:r>
            <a:r>
              <a:rPr lang="en-US" b="1" dirty="0">
                <a:latin typeface="Courier New" pitchFamily="49" charset="0"/>
              </a:rPr>
              <a:t>%</a:t>
            </a:r>
            <a:r>
              <a:rPr lang="en-US" b="1" dirty="0" err="1">
                <a:latin typeface="Courier New" pitchFamily="49" charset="0"/>
              </a:rPr>
              <a:t>rax</a:t>
            </a:r>
            <a:endParaRPr lang="en-US" b="1" dirty="0">
              <a:latin typeface="Courier New" pitchFamily="49" charset="0"/>
            </a:endParaRPr>
          </a:p>
          <a:p>
            <a:pPr marL="839788" lvl="2" indent="-165100" defTabSz="895350">
              <a:buFont typeface="Wingdings" pitchFamily="2" charset="2"/>
              <a:buNone/>
              <a:tabLst>
                <a:tab pos="1603375" algn="l"/>
                <a:tab pos="2514600" algn="l"/>
              </a:tabLst>
            </a:pPr>
            <a:r>
              <a:rPr lang="en-US" b="1" dirty="0" err="1">
                <a:latin typeface="Courier New" pitchFamily="49" charset="0"/>
              </a:rPr>
              <a:t>dest</a:t>
            </a:r>
            <a:r>
              <a:rPr lang="en-US" b="1" dirty="0"/>
              <a:t>:</a:t>
            </a:r>
            <a:r>
              <a:rPr lang="en-US" dirty="0"/>
              <a:t>	Register	</a:t>
            </a:r>
            <a:r>
              <a:rPr lang="en-US" b="1" dirty="0">
                <a:solidFill>
                  <a:schemeClr val="tx1"/>
                </a:solidFill>
                <a:latin typeface="Courier New" pitchFamily="49" charset="0"/>
              </a:rPr>
              <a:t>%</a:t>
            </a:r>
            <a:r>
              <a:rPr lang="en-US" b="1" dirty="0" err="1">
                <a:solidFill>
                  <a:schemeClr val="tx1"/>
                </a:solidFill>
                <a:latin typeface="Courier New" pitchFamily="49" charset="0"/>
              </a:rPr>
              <a:t>rbx</a:t>
            </a:r>
            <a:endParaRPr lang="en-US" b="1" dirty="0">
              <a:solidFill>
                <a:schemeClr val="tx1"/>
              </a:solidFill>
              <a:latin typeface="Courier New" pitchFamily="49" charset="0"/>
            </a:endParaRPr>
          </a:p>
          <a:p>
            <a:pPr marL="839788" lvl="2" indent="-165100" defTabSz="895350">
              <a:buFont typeface="Wingdings" pitchFamily="2" charset="2"/>
              <a:buNone/>
              <a:tabLst>
                <a:tab pos="1603375" algn="l"/>
                <a:tab pos="2514600" algn="l"/>
              </a:tabLst>
            </a:pPr>
            <a:r>
              <a:rPr lang="en-US" b="1" dirty="0">
                <a:latin typeface="Courier New" pitchFamily="49" charset="0"/>
              </a:rPr>
              <a:t>*</a:t>
            </a:r>
            <a:r>
              <a:rPr lang="en-US" b="1" dirty="0" err="1">
                <a:latin typeface="Courier New" pitchFamily="49" charset="0"/>
              </a:rPr>
              <a:t>dest</a:t>
            </a:r>
            <a:r>
              <a:rPr lang="en-US" b="1" dirty="0"/>
              <a:t>:</a:t>
            </a:r>
            <a:r>
              <a:rPr lang="en-US" dirty="0"/>
              <a:t> 	Memory	</a:t>
            </a:r>
            <a:r>
              <a:rPr lang="en-US" b="1" dirty="0"/>
              <a:t>M[</a:t>
            </a:r>
            <a:r>
              <a:rPr lang="en-US" b="1" dirty="0">
                <a:solidFill>
                  <a:schemeClr val="tx1"/>
                </a:solidFill>
                <a:latin typeface="Courier New" pitchFamily="49" charset="0"/>
              </a:rPr>
              <a:t>%</a:t>
            </a:r>
            <a:r>
              <a:rPr lang="en-US" b="1" dirty="0" err="1">
                <a:solidFill>
                  <a:schemeClr val="tx1"/>
                </a:solidFill>
                <a:latin typeface="Courier New" pitchFamily="49" charset="0"/>
              </a:rPr>
              <a:t>rbx</a:t>
            </a:r>
            <a:r>
              <a:rPr lang="en-US" b="1" dirty="0">
                <a:solidFill>
                  <a:schemeClr val="tx1"/>
                </a:solidFill>
                <a:latin typeface="Courier New" pitchFamily="49" charset="0"/>
              </a:rPr>
              <a:t>]</a:t>
            </a:r>
            <a:endParaRPr lang="en-US" b="1" dirty="0"/>
          </a:p>
          <a:p>
            <a:pPr marL="223838" indent="-223838" defTabSz="895350">
              <a:tabLst>
                <a:tab pos="1603375" algn="l"/>
                <a:tab pos="2514600" algn="l"/>
              </a:tabLst>
            </a:pPr>
            <a:r>
              <a:rPr lang="en-US" dirty="0"/>
              <a:t>Machine</a:t>
            </a:r>
          </a:p>
          <a:p>
            <a:pPr marL="560388" lvl="1" indent="-222250" defTabSz="895350">
              <a:tabLst>
                <a:tab pos="1603375" algn="l"/>
                <a:tab pos="2514600" algn="l"/>
              </a:tabLst>
            </a:pPr>
            <a:r>
              <a:rPr lang="en-US" dirty="0"/>
              <a:t>3 bytes at address </a:t>
            </a:r>
            <a:r>
              <a:rPr lang="en-US" b="1" dirty="0">
                <a:latin typeface="Courier New" pitchFamily="49" charset="0"/>
              </a:rPr>
              <a:t>0x40059e</a:t>
            </a:r>
          </a:p>
          <a:p>
            <a:pPr marL="560388" lvl="1" indent="-222250" defTabSz="895350">
              <a:tabLst>
                <a:tab pos="1603375" algn="l"/>
                <a:tab pos="2514600" algn="l"/>
              </a:tabLst>
            </a:pPr>
            <a:r>
              <a:rPr lang="en-US" dirty="0">
                <a:cs typeface="Calibri" panose="020F0502020204030204" pitchFamily="34" charset="0"/>
              </a:rPr>
              <a:t>Compact representation of the assembly instruction</a:t>
            </a:r>
          </a:p>
          <a:p>
            <a:pPr marL="560388" lvl="1" indent="-222250" defTabSz="895350">
              <a:tabLst>
                <a:tab pos="1603375" algn="l"/>
                <a:tab pos="2514600" algn="l"/>
              </a:tabLst>
            </a:pPr>
            <a:r>
              <a:rPr lang="en-US" dirty="0">
                <a:cs typeface="Calibri" panose="020F0502020204030204" pitchFamily="34" charset="0"/>
              </a:rPr>
              <a:t>(Relatively) easy for hardware to interpret</a:t>
            </a:r>
          </a:p>
        </p:txBody>
      </p:sp>
      <p:sp>
        <p:nvSpPr>
          <p:cNvPr id="152580" name="Rectangle 4"/>
          <p:cNvSpPr>
            <a:spLocks noChangeArrowheads="1"/>
          </p:cNvSpPr>
          <p:nvPr/>
        </p:nvSpPr>
        <p:spPr bwMode="auto">
          <a:xfrm>
            <a:off x="533400" y="1143000"/>
            <a:ext cx="3883025"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dest</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 t;</a:t>
            </a:r>
          </a:p>
        </p:txBody>
      </p:sp>
      <p:sp>
        <p:nvSpPr>
          <p:cNvPr id="152581" name="Rectangle 5"/>
          <p:cNvSpPr>
            <a:spLocks noChangeArrowheads="1"/>
          </p:cNvSpPr>
          <p:nvPr/>
        </p:nvSpPr>
        <p:spPr bwMode="auto">
          <a:xfrm>
            <a:off x="533400" y="2286000"/>
            <a:ext cx="3886200"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1549400" algn="l"/>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movq</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rax</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rbx</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a:t>
            </a:r>
          </a:p>
        </p:txBody>
      </p:sp>
      <p:sp>
        <p:nvSpPr>
          <p:cNvPr id="152582" name="Rectangle 6"/>
          <p:cNvSpPr>
            <a:spLocks noChangeArrowheads="1"/>
          </p:cNvSpPr>
          <p:nvPr/>
        </p:nvSpPr>
        <p:spPr bwMode="auto">
          <a:xfrm>
            <a:off x="530225" y="4912519"/>
            <a:ext cx="3886200"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defRPr/>
            </a:pPr>
            <a:r>
              <a:rPr kumimoji="0" lang="en-US" sz="1800" b="1" i="0" u="none" strike="noStrike" kern="1200" cap="none" spc="0" normalizeH="0" baseline="0" noProof="0">
                <a:ln>
                  <a:noFill/>
                </a:ln>
                <a:solidFill>
                  <a:srgbClr val="000000"/>
                </a:solidFill>
                <a:effectLst/>
                <a:uLnTx/>
                <a:uFillTx/>
                <a:latin typeface="Courier New" pitchFamily="49" charset="0"/>
                <a:ea typeface="+mn-ea"/>
                <a:cs typeface="+mn-cs"/>
              </a:rPr>
              <a:t>0x40059e</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48 </a:t>
            </a:r>
            <a:r>
              <a:rPr kumimoji="0" lang="en-US" sz="1800" b="1" i="0" u="none" strike="noStrike" kern="1200" cap="none" spc="0" normalizeH="0" baseline="0" noProof="0">
                <a:ln>
                  <a:noFill/>
                </a:ln>
                <a:solidFill>
                  <a:srgbClr val="000000"/>
                </a:solidFill>
                <a:effectLst/>
                <a:uLnTx/>
                <a:uFillTx/>
                <a:latin typeface="Courier New" pitchFamily="49" charset="0"/>
                <a:ea typeface="+mn-ea"/>
                <a:cs typeface="+mn-cs"/>
              </a:rPr>
              <a:t>89 03</a:t>
            </a:r>
            <a:endPar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p:nvPr/>
        </p:nvSpPr>
        <p:spPr>
          <a:xfrm>
            <a:off x="304800" y="30861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While version</a:t>
            </a:r>
            <a:endParaRPr/>
          </a:p>
        </p:txBody>
      </p:sp>
      <p:sp>
        <p:nvSpPr>
          <p:cNvPr id="614" name="Shape 614"/>
          <p:cNvSpPr/>
          <p:nvPr/>
        </p:nvSpPr>
        <p:spPr>
          <a:xfrm>
            <a:off x="381000" y="3505200"/>
            <a:ext cx="2514600" cy="8001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while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a:p>
        </p:txBody>
      </p:sp>
      <p:sp>
        <p:nvSpPr>
          <p:cNvPr id="615" name="Shape 61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General “While” Translation #1</a:t>
            </a:r>
            <a:endParaRPr sz="3600" b="1" i="0" u="none" strike="noStrike" cap="none">
              <a:solidFill>
                <a:schemeClr val="dk1"/>
              </a:solidFill>
              <a:latin typeface="Calibri"/>
              <a:ea typeface="Calibri"/>
              <a:cs typeface="Calibri"/>
              <a:sym typeface="Calibri"/>
            </a:endParaRPr>
          </a:p>
        </p:txBody>
      </p:sp>
      <p:sp>
        <p:nvSpPr>
          <p:cNvPr id="616" name="Shape 6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“Jump-to-middle” translation</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Used with </a:t>
            </a:r>
            <a:r>
              <a:rPr lang="en-US" sz="2400" b="1" i="0" u="none" strike="noStrike" cap="none">
                <a:solidFill>
                  <a:schemeClr val="dk1"/>
                </a:solidFill>
                <a:latin typeface="Courier New"/>
                <a:ea typeface="Courier New"/>
                <a:cs typeface="Courier New"/>
                <a:sym typeface="Courier New"/>
              </a:rPr>
              <a:t>-Og</a:t>
            </a:r>
            <a:endParaRPr sz="2400" b="1" i="0" u="none" strike="noStrike" cap="none">
              <a:solidFill>
                <a:schemeClr val="dk1"/>
              </a:solidFill>
              <a:latin typeface="Courier New"/>
              <a:ea typeface="Courier New"/>
              <a:cs typeface="Courier New"/>
              <a:sym typeface="Courier New"/>
            </a:endParaRPr>
          </a:p>
        </p:txBody>
      </p:sp>
      <p:sp>
        <p:nvSpPr>
          <p:cNvPr id="617" name="Shape 617"/>
          <p:cNvSpPr/>
          <p:nvPr/>
        </p:nvSpPr>
        <p:spPr>
          <a:xfrm>
            <a:off x="5181600" y="2095501"/>
            <a:ext cx="29083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618" name="Shape 618"/>
          <p:cNvSpPr/>
          <p:nvPr/>
        </p:nvSpPr>
        <p:spPr>
          <a:xfrm>
            <a:off x="5257800" y="2514600"/>
            <a:ext cx="3429000" cy="2624138"/>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test;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test:</a:t>
            </a:r>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done:</a:t>
            </a:r>
            <a:endParaRPr/>
          </a:p>
        </p:txBody>
      </p:sp>
      <p:sp>
        <p:nvSpPr>
          <p:cNvPr id="619" name="Shape 619"/>
          <p:cNvSpPr/>
          <p:nvPr/>
        </p:nvSpPr>
        <p:spPr>
          <a:xfrm rot="-5400000">
            <a:off x="3657600" y="3048000"/>
            <a:ext cx="762000" cy="1524000"/>
          </a:xfrm>
          <a:custGeom>
            <a:avLst/>
            <a:gdLst/>
            <a:ahLst/>
            <a:cxnLst/>
            <a:rect l="0" t="0" r="0" b="0"/>
            <a:pathLst>
              <a:path w="21600" h="21600" extrusionOk="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980002"/>
          </a:solidFill>
          <a:ln>
            <a:noFill/>
          </a:ln>
          <a:effectLst>
            <a:outerShdw dist="50799" dir="5400000" algn="ctr" rotWithShape="0">
              <a:schemeClr val="lt2">
                <a:alpha val="49803"/>
              </a:scheme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p:nvPr/>
        </p:nvSpPr>
        <p:spPr>
          <a:xfrm>
            <a:off x="457200" y="14478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625" name="Shape 625"/>
          <p:cNvSpPr/>
          <p:nvPr/>
        </p:nvSpPr>
        <p:spPr>
          <a:xfrm>
            <a:off x="530225" y="1863724"/>
            <a:ext cx="3736976" cy="2632076"/>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pcount_while</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while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26" name="Shape 626"/>
          <p:cNvSpPr/>
          <p:nvPr/>
        </p:nvSpPr>
        <p:spPr>
          <a:xfrm>
            <a:off x="4724400" y="14478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Jump to Middle Version</a:t>
            </a:r>
            <a:endParaRPr/>
          </a:p>
        </p:txBody>
      </p:sp>
      <p:sp>
        <p:nvSpPr>
          <p:cNvPr id="627" name="Shape 627"/>
          <p:cNvSpPr/>
          <p:nvPr/>
        </p:nvSpPr>
        <p:spPr>
          <a:xfrm>
            <a:off x="4797424" y="1863724"/>
            <a:ext cx="4041775" cy="3165476"/>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pcount_goto_jtm</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0000FF"/>
                </a:solidFill>
                <a:latin typeface="Courier New"/>
                <a:ea typeface="Courier New"/>
                <a:cs typeface="Courier New"/>
                <a:sym typeface="Courier New"/>
              </a:rPr>
              <a:t>test</a:t>
            </a:r>
            <a:r>
              <a:rPr lang="en-US" sz="18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a:solidFill>
                  <a:srgbClr val="0000FF"/>
                </a:solidFill>
                <a:latin typeface="Courier New"/>
                <a:ea typeface="Courier New"/>
                <a:cs typeface="Courier New"/>
                <a:sym typeface="Courier New"/>
              </a:rPr>
              <a:t>test:</a:t>
            </a:r>
            <a:endParaRPr sz="1800" b="1" dirty="0">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loop</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28" name="Shape 62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While Loop Example #1</a:t>
            </a:r>
            <a:endParaRPr sz="3600" b="1" i="0" u="none" strike="noStrike" cap="none">
              <a:solidFill>
                <a:schemeClr val="dk1"/>
              </a:solidFill>
              <a:latin typeface="Calibri"/>
              <a:ea typeface="Calibri"/>
              <a:cs typeface="Calibri"/>
              <a:sym typeface="Calibri"/>
            </a:endParaRPr>
          </a:p>
        </p:txBody>
      </p:sp>
      <p:sp>
        <p:nvSpPr>
          <p:cNvPr id="629" name="Shape 629"/>
          <p:cNvSpPr txBox="1">
            <a:spLocks noGrp="1"/>
          </p:cNvSpPr>
          <p:nvPr>
            <p:ph type="body" idx="1"/>
          </p:nvPr>
        </p:nvSpPr>
        <p:spPr>
          <a:xfrm>
            <a:off x="381000" y="5118100"/>
            <a:ext cx="8382000" cy="12827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Compare to do-while version of function</a:t>
            </a:r>
            <a:endParaRPr/>
          </a:p>
          <a:p>
            <a:pPr marL="254000" marR="0" lvl="0" indent="-2540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Initial goto starts loop at test</a:t>
            </a: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p:nvPr/>
        </p:nvSpPr>
        <p:spPr>
          <a:xfrm>
            <a:off x="533400" y="15240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While version</a:t>
            </a:r>
            <a:endParaRPr/>
          </a:p>
        </p:txBody>
      </p:sp>
      <p:sp>
        <p:nvSpPr>
          <p:cNvPr id="635" name="Shape 635"/>
          <p:cNvSpPr/>
          <p:nvPr/>
        </p:nvSpPr>
        <p:spPr>
          <a:xfrm>
            <a:off x="609600" y="2006601"/>
            <a:ext cx="2514600" cy="8001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while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a:p>
        </p:txBody>
      </p:sp>
      <p:sp>
        <p:nvSpPr>
          <p:cNvPr id="636" name="Shape 636"/>
          <p:cNvSpPr/>
          <p:nvPr/>
        </p:nvSpPr>
        <p:spPr>
          <a:xfrm>
            <a:off x="533400" y="3687764"/>
            <a:ext cx="29083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Do-While Version</a:t>
            </a:r>
            <a:endParaRPr/>
          </a:p>
        </p:txBody>
      </p:sp>
      <p:sp>
        <p:nvSpPr>
          <p:cNvPr id="637" name="Shape 637"/>
          <p:cNvSpPr/>
          <p:nvPr/>
        </p:nvSpPr>
        <p:spPr>
          <a:xfrm>
            <a:off x="457200" y="4106863"/>
            <a:ext cx="3048000" cy="2205037"/>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 </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done;</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do</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while(</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done:</a:t>
            </a:r>
            <a:endParaRPr/>
          </a:p>
        </p:txBody>
      </p:sp>
      <p:sp>
        <p:nvSpPr>
          <p:cNvPr id="638" name="Shape 63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General “While” Translation #2</a:t>
            </a:r>
            <a:endParaRPr sz="3600" b="1" i="0" u="none" strike="noStrike" cap="none">
              <a:solidFill>
                <a:schemeClr val="dk1"/>
              </a:solidFill>
              <a:latin typeface="Calibri"/>
              <a:ea typeface="Calibri"/>
              <a:cs typeface="Calibri"/>
              <a:sym typeface="Calibri"/>
            </a:endParaRPr>
          </a:p>
        </p:txBody>
      </p:sp>
      <p:sp>
        <p:nvSpPr>
          <p:cNvPr id="639" name="Shape 639"/>
          <p:cNvSpPr txBox="1">
            <a:spLocks noGrp="1"/>
          </p:cNvSpPr>
          <p:nvPr>
            <p:ph type="body" idx="1"/>
          </p:nvPr>
        </p:nvSpPr>
        <p:spPr>
          <a:xfrm>
            <a:off x="4267200" y="1752600"/>
            <a:ext cx="4419600" cy="39925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“Do-while” conversion</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Used with </a:t>
            </a:r>
            <a:r>
              <a:rPr lang="en-US" sz="2400" b="1" i="0" u="none" strike="noStrike" cap="none">
                <a:solidFill>
                  <a:schemeClr val="dk1"/>
                </a:solidFill>
                <a:latin typeface="Courier New"/>
                <a:ea typeface="Courier New"/>
                <a:cs typeface="Courier New"/>
                <a:sym typeface="Courier New"/>
              </a:rPr>
              <a:t>–O1</a:t>
            </a:r>
            <a:endParaRPr sz="2400" b="1" i="0" u="none" strike="noStrike" cap="none">
              <a:solidFill>
                <a:schemeClr val="dk1"/>
              </a:solidFill>
              <a:latin typeface="Courier New"/>
              <a:ea typeface="Courier New"/>
              <a:cs typeface="Courier New"/>
              <a:sym typeface="Courier New"/>
            </a:endParaRPr>
          </a:p>
        </p:txBody>
      </p:sp>
      <p:sp>
        <p:nvSpPr>
          <p:cNvPr id="640" name="Shape 640"/>
          <p:cNvSpPr/>
          <p:nvPr/>
        </p:nvSpPr>
        <p:spPr>
          <a:xfrm>
            <a:off x="5257800" y="3352800"/>
            <a:ext cx="29083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641" name="Shape 641"/>
          <p:cNvSpPr/>
          <p:nvPr/>
        </p:nvSpPr>
        <p:spPr>
          <a:xfrm>
            <a:off x="5334000" y="3771899"/>
            <a:ext cx="3429000" cy="2624138"/>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done;</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done:</a:t>
            </a:r>
            <a:endParaRPr/>
          </a:p>
        </p:txBody>
      </p:sp>
      <p:sp>
        <p:nvSpPr>
          <p:cNvPr id="642" name="Shape 642"/>
          <p:cNvSpPr/>
          <p:nvPr/>
        </p:nvSpPr>
        <p:spPr>
          <a:xfrm>
            <a:off x="1371600" y="2878138"/>
            <a:ext cx="762000" cy="842963"/>
          </a:xfrm>
          <a:custGeom>
            <a:avLst/>
            <a:gdLst/>
            <a:ahLst/>
            <a:cxnLst/>
            <a:rect l="0" t="0" r="0" b="0"/>
            <a:pathLst>
              <a:path w="21600" h="21600" extrusionOk="0">
                <a:moveTo>
                  <a:pt x="0" y="11842"/>
                </a:moveTo>
                <a:lnTo>
                  <a:pt x="5400" y="11842"/>
                </a:lnTo>
                <a:lnTo>
                  <a:pt x="5400" y="0"/>
                </a:lnTo>
                <a:lnTo>
                  <a:pt x="16200" y="0"/>
                </a:lnTo>
                <a:lnTo>
                  <a:pt x="16200" y="11842"/>
                </a:lnTo>
                <a:lnTo>
                  <a:pt x="21600" y="11842"/>
                </a:lnTo>
                <a:lnTo>
                  <a:pt x="10800" y="21600"/>
                </a:lnTo>
                <a:close/>
                <a:moveTo>
                  <a:pt x="0" y="11842"/>
                </a:moveTo>
              </a:path>
            </a:pathLst>
          </a:custGeom>
          <a:solidFill>
            <a:srgbClr val="980002"/>
          </a:solidFill>
          <a:ln>
            <a:noFill/>
          </a:ln>
          <a:effectLst>
            <a:outerShdw dist="50799" dir="5400000" algn="ctr" rotWithShape="0">
              <a:schemeClr val="lt2">
                <a:alpha val="49803"/>
              </a:scheme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643" name="Shape 643"/>
          <p:cNvSpPr/>
          <p:nvPr/>
        </p:nvSpPr>
        <p:spPr>
          <a:xfrm rot="-5400000">
            <a:off x="4038600" y="4178301"/>
            <a:ext cx="762000" cy="1524000"/>
          </a:xfrm>
          <a:custGeom>
            <a:avLst/>
            <a:gdLst/>
            <a:ahLst/>
            <a:cxnLst/>
            <a:rect l="0" t="0" r="0" b="0"/>
            <a:pathLst>
              <a:path w="21600" h="21600" extrusionOk="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980002"/>
          </a:solidFill>
          <a:ln>
            <a:noFill/>
          </a:ln>
          <a:effectLst>
            <a:outerShdw dist="50799" dir="5400000" algn="ctr" rotWithShape="0">
              <a:schemeClr val="lt2">
                <a:alpha val="49803"/>
              </a:scheme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p:nvPr/>
        </p:nvSpPr>
        <p:spPr>
          <a:xfrm>
            <a:off x="457200" y="14478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649" name="Shape 649"/>
          <p:cNvSpPr/>
          <p:nvPr/>
        </p:nvSpPr>
        <p:spPr>
          <a:xfrm>
            <a:off x="530225" y="1863724"/>
            <a:ext cx="3736976" cy="2632076"/>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pcount_while</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while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50" name="Shape 650"/>
          <p:cNvSpPr/>
          <p:nvPr/>
        </p:nvSpPr>
        <p:spPr>
          <a:xfrm>
            <a:off x="4724400" y="14478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Do-While Version</a:t>
            </a:r>
            <a:endParaRPr sz="2400" b="1">
              <a:solidFill>
                <a:schemeClr val="dk1"/>
              </a:solidFill>
              <a:latin typeface="Calibri"/>
              <a:ea typeface="Calibri"/>
              <a:cs typeface="Calibri"/>
              <a:sym typeface="Calibri"/>
            </a:endParaRPr>
          </a:p>
        </p:txBody>
      </p:sp>
      <p:sp>
        <p:nvSpPr>
          <p:cNvPr id="651" name="Shape 651"/>
          <p:cNvSpPr/>
          <p:nvPr/>
        </p:nvSpPr>
        <p:spPr>
          <a:xfrm>
            <a:off x="4797424" y="1863724"/>
            <a:ext cx="4041775" cy="3165476"/>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pcount_goto_dw</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 (!x)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0000FF"/>
                </a:solidFill>
                <a:latin typeface="Courier New"/>
                <a:ea typeface="Courier New"/>
                <a:cs typeface="Courier New"/>
                <a:sym typeface="Courier New"/>
              </a:rPr>
              <a:t>done</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loop</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a:t>
            </a:r>
            <a:r>
              <a:rPr lang="en-US" sz="1800" b="1" dirty="0">
                <a:solidFill>
                  <a:srgbClr val="0000FF"/>
                </a:solidFill>
                <a:latin typeface="Courier New"/>
                <a:ea typeface="Courier New"/>
                <a:cs typeface="Courier New"/>
                <a:sym typeface="Courier New"/>
              </a:rPr>
              <a:t>done:</a:t>
            </a:r>
            <a:endParaRPr sz="1800" b="1" dirty="0">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52" name="Shape 652"/>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While Loop Example #2</a:t>
            </a:r>
            <a:endParaRPr sz="3600" b="1" i="0" u="none" strike="noStrike" cap="none">
              <a:solidFill>
                <a:schemeClr val="dk1"/>
              </a:solidFill>
              <a:latin typeface="Calibri"/>
              <a:ea typeface="Calibri"/>
              <a:cs typeface="Calibri"/>
              <a:sym typeface="Calibri"/>
            </a:endParaRPr>
          </a:p>
        </p:txBody>
      </p:sp>
      <p:sp>
        <p:nvSpPr>
          <p:cNvPr id="653" name="Shape 653"/>
          <p:cNvSpPr txBox="1">
            <a:spLocks noGrp="1"/>
          </p:cNvSpPr>
          <p:nvPr>
            <p:ph type="body" idx="1"/>
          </p:nvPr>
        </p:nvSpPr>
        <p:spPr>
          <a:xfrm>
            <a:off x="381000" y="5118100"/>
            <a:ext cx="8382000" cy="12827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Compare to do-while version of function</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Initial conditional guards entrance to loop</a:t>
            </a: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p:cNvSpPr>
          <p:nvPr/>
        </p:nvSpPr>
        <p:spPr bwMode="auto">
          <a:xfrm>
            <a:off x="444500" y="1239701"/>
            <a:ext cx="2616200" cy="444500"/>
          </a:xfrm>
          <a:prstGeom prst="rect">
            <a:avLst/>
          </a:prstGeom>
          <a:noFill/>
          <a:ln w="12700" cap="flat">
            <a:noFill/>
            <a:miter lim="800000"/>
            <a:headEnd type="none" w="med" len="med"/>
            <a:tailEnd type="none" w="med" len="med"/>
          </a:ln>
        </p:spPr>
        <p:txBody>
          <a:bodyPr lIns="38100" tIns="38100" rIns="38100" bIns="38100"/>
          <a:lstStyle/>
          <a:p>
            <a:pPr marL="185738" marR="0" lvl="0" indent="-185738" algn="l" defTabSz="914400" rtl="0" eaLnBrk="1" fontAlgn="base" latinLnBrk="0" hangingPunct="1">
              <a:lnSpc>
                <a:spcPct val="100000"/>
              </a:lnSpc>
              <a:spcBef>
                <a:spcPts val="863"/>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Bold" charset="0"/>
                <a:ea typeface="Calibri Bold" charset="0"/>
                <a:cs typeface="Calibri Bold" charset="0"/>
                <a:sym typeface="Calibri Bold" charset="0"/>
              </a:rPr>
              <a:t>For version</a:t>
            </a:r>
          </a:p>
        </p:txBody>
      </p:sp>
      <p:sp>
        <p:nvSpPr>
          <p:cNvPr id="59397" name="Rectangle 5"/>
          <p:cNvSpPr>
            <a:spLocks/>
          </p:cNvSpPr>
          <p:nvPr/>
        </p:nvSpPr>
        <p:spPr bwMode="auto">
          <a:xfrm>
            <a:off x="533400" y="3687764"/>
            <a:ext cx="2908300" cy="444500"/>
          </a:xfrm>
          <a:prstGeom prst="rect">
            <a:avLst/>
          </a:prstGeom>
          <a:noFill/>
          <a:ln w="12700" cap="flat">
            <a:noFill/>
            <a:miter lim="800000"/>
            <a:headEnd type="none" w="med" len="med"/>
            <a:tailEnd type="none" w="med" len="med"/>
          </a:ln>
        </p:spPr>
        <p:txBody>
          <a:bodyPr lIns="38100" tIns="38100" rIns="38100" bIns="38100"/>
          <a:lstStyle/>
          <a:p>
            <a:pPr marL="185738" marR="0" lvl="0" indent="-185738" algn="l" defTabSz="914400" rtl="0" eaLnBrk="1" fontAlgn="base" latinLnBrk="0" hangingPunct="1">
              <a:lnSpc>
                <a:spcPct val="100000"/>
              </a:lnSpc>
              <a:spcBef>
                <a:spcPts val="863"/>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Bold" charset="0"/>
                <a:ea typeface="Calibri Bold" charset="0"/>
                <a:cs typeface="Calibri Bold" charset="0"/>
                <a:sym typeface="Calibri Bold" charset="0"/>
              </a:rPr>
              <a:t>Do-While Version</a:t>
            </a:r>
          </a:p>
        </p:txBody>
      </p:sp>
      <p:sp>
        <p:nvSpPr>
          <p:cNvPr id="59398" name="Rectangle 6"/>
          <p:cNvSpPr>
            <a:spLocks/>
          </p:cNvSpPr>
          <p:nvPr/>
        </p:nvSpPr>
        <p:spPr bwMode="auto">
          <a:xfrm>
            <a:off x="457200" y="4106863"/>
            <a:ext cx="3048000" cy="2624138"/>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if (!</a:t>
            </a:r>
            <a:r>
              <a:rPr kumimoji="0" lang="en-US" sz="2400" b="0" i="1" u="none" strike="noStrike" kern="1200" cap="none" spc="0" normalizeH="0" baseline="0" noProof="0" dirty="0">
                <a:ln>
                  <a:noFill/>
                </a:ln>
                <a:solidFill>
                  <a:srgbClr val="000000"/>
                </a:solidFill>
                <a:effectLst/>
                <a:uLnTx/>
                <a:uFillTx/>
                <a:latin typeface="Calibri Bold"/>
                <a:ea typeface="Calibri Bold Italic" charset="0"/>
                <a:cs typeface="Courier New" pitchFamily="49" charset="0"/>
                <a:sym typeface="Calibri Bold Italic" charset="0"/>
              </a:rPr>
              <a:t>Test</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endParaRPr kumimoji="0" lang="en-US" sz="3200" b="0"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2400" b="0"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goto</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Italic" charset="0"/>
              </a:rPr>
              <a:t>done</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endParaRPr kumimoji="0" lang="en-US" sz="3200" b="0"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do {</a:t>
            </a:r>
            <a:endParaRPr kumimoji="0" lang="en-US" sz="3200" b="0"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2400" b="0" i="1" u="none" strike="noStrike" kern="1200" cap="none" spc="0" normalizeH="0" baseline="0" noProof="0" dirty="0">
                <a:ln>
                  <a:noFill/>
                </a:ln>
                <a:solidFill>
                  <a:srgbClr val="000000"/>
                </a:solidFill>
                <a:effectLst/>
                <a:uLnTx/>
                <a:uFillTx/>
                <a:latin typeface="Calibri Bold"/>
                <a:ea typeface="Calibri Bold Italic" charset="0"/>
                <a:cs typeface="Courier New" pitchFamily="49" charset="0"/>
                <a:sym typeface="Calibri Bold Italic" charset="0"/>
              </a:rPr>
              <a:t>Body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Bold"/>
                <a:ea typeface="Lucida Grande" charset="0"/>
                <a:cs typeface="Courier New" pitchFamily="49" charset="0"/>
                <a:sym typeface="Calibri Bold Italic" charset="0"/>
              </a:rPr>
              <a:t>          Update</a:t>
            </a:r>
            <a:endParaRPr kumimoji="0" lang="en-US" sz="3200" b="0" i="1" u="none" strike="noStrike" kern="1200" cap="none" spc="0" normalizeH="0" baseline="0" noProof="0" dirty="0">
              <a:ln>
                <a:noFill/>
              </a:ln>
              <a:solidFill>
                <a:srgbClr val="000000"/>
              </a:solidFill>
              <a:effectLst/>
              <a:uLnTx/>
              <a:uFillTx/>
              <a:latin typeface="Calibri Bold"/>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while(</a:t>
            </a:r>
            <a:r>
              <a:rPr kumimoji="0" lang="en-US" sz="2400" b="0" i="1" u="none" strike="noStrike" kern="1200" cap="none" spc="0" normalizeH="0" baseline="0" noProof="0" dirty="0">
                <a:ln>
                  <a:noFill/>
                </a:ln>
                <a:solidFill>
                  <a:srgbClr val="000000"/>
                </a:solidFill>
                <a:effectLst/>
                <a:uLnTx/>
                <a:uFillTx/>
                <a:latin typeface="Calibri Bold"/>
                <a:ea typeface="Calibri Bold Italic" charset="0"/>
                <a:cs typeface="Courier New" pitchFamily="49" charset="0"/>
                <a:sym typeface="Calibri Bold Italic" charset="0"/>
              </a:rPr>
              <a:t>Test</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endParaRPr kumimoji="0" lang="en-US" sz="3200" b="0"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done:</a:t>
            </a:r>
          </a:p>
        </p:txBody>
      </p:sp>
      <p:sp>
        <p:nvSpPr>
          <p:cNvPr id="59400" name="Rectangle 8"/>
          <p:cNvSpPr>
            <a:spLocks/>
          </p:cNvSpPr>
          <p:nvPr/>
        </p:nvSpPr>
        <p:spPr bwMode="auto">
          <a:xfrm>
            <a:off x="5257800" y="3352800"/>
            <a:ext cx="2908300" cy="444500"/>
          </a:xfrm>
          <a:prstGeom prst="rect">
            <a:avLst/>
          </a:prstGeom>
          <a:noFill/>
          <a:ln w="12700" cap="flat">
            <a:noFill/>
            <a:miter lim="800000"/>
            <a:headEnd type="none" w="med" len="med"/>
            <a:tailEnd type="none" w="med" len="med"/>
          </a:ln>
        </p:spPr>
        <p:txBody>
          <a:bodyPr lIns="38100" tIns="38100" rIns="38100" bIns="38100"/>
          <a:lstStyle/>
          <a:p>
            <a:pPr marL="185738" marR="0" lvl="0" indent="-185738" algn="l" defTabSz="914400" rtl="0" eaLnBrk="1" fontAlgn="base" latinLnBrk="0" hangingPunct="1">
              <a:lnSpc>
                <a:spcPct val="100000"/>
              </a:lnSpc>
              <a:spcBef>
                <a:spcPts val="863"/>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Bold" charset="0"/>
                <a:ea typeface="Calibri Bold" charset="0"/>
                <a:cs typeface="Calibri Bold" charset="0"/>
                <a:sym typeface="Calibri Bold" charset="0"/>
              </a:rPr>
              <a:t>Goto Version</a:t>
            </a:r>
          </a:p>
        </p:txBody>
      </p:sp>
      <p:sp>
        <p:nvSpPr>
          <p:cNvPr id="59401" name="Rectangle 9"/>
          <p:cNvSpPr>
            <a:spLocks/>
          </p:cNvSpPr>
          <p:nvPr/>
        </p:nvSpPr>
        <p:spPr bwMode="auto">
          <a:xfrm>
            <a:off x="5334000" y="3771899"/>
            <a:ext cx="3429000" cy="2959102"/>
          </a:xfrm>
          <a:prstGeom prst="rect">
            <a:avLst/>
          </a:prstGeom>
          <a:solidFill>
            <a:srgbClr val="D5F1CF"/>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if (!</a:t>
            </a:r>
            <a:r>
              <a:rPr kumimoji="0" lang="en-US" sz="2400" b="0" i="1" u="none" strike="noStrike" kern="1200" cap="none" spc="0" normalizeH="0" baseline="0" noProof="0" dirty="0">
                <a:ln>
                  <a:noFill/>
                </a:ln>
                <a:solidFill>
                  <a:srgbClr val="000000"/>
                </a:solidFill>
                <a:effectLst/>
                <a:uLnTx/>
                <a:uFillTx/>
                <a:latin typeface="Calibri Bold"/>
                <a:ea typeface="Calibri Bold Italic" charset="0"/>
                <a:cs typeface="Courier New" pitchFamily="49" charset="0"/>
                <a:sym typeface="Calibri Bold Italic" charset="0"/>
              </a:rPr>
              <a:t>Test</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endParaRPr kumimoji="0" lang="en-US" sz="3200" b="0"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2400" b="0"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goto</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Italic" charset="0"/>
              </a:rPr>
              <a:t>done</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endParaRPr kumimoji="0" lang="en-US" sz="3200" b="0"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Italic" charset="0"/>
              </a:rPr>
              <a:t>loop:</a:t>
            </a:r>
            <a:endParaRPr kumimoji="0" lang="en-US" sz="3200" b="0"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2400" b="0" i="1" u="none" strike="noStrike" kern="1200" cap="none" spc="0" normalizeH="0" baseline="0" noProof="0" dirty="0">
                <a:ln>
                  <a:noFill/>
                </a:ln>
                <a:solidFill>
                  <a:srgbClr val="000000"/>
                </a:solidFill>
                <a:effectLst/>
                <a:uLnTx/>
                <a:uFillTx/>
                <a:latin typeface="Calibri Bold"/>
                <a:ea typeface="Calibri Bold Italic" charset="0"/>
                <a:cs typeface="Courier New" pitchFamily="49" charset="0"/>
                <a:sym typeface="Calibri Bold Italic" charset="0"/>
              </a:rPr>
              <a:t>Body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Bold"/>
                <a:ea typeface="Lucida Grande" charset="0"/>
                <a:cs typeface="Courier New" pitchFamily="49" charset="0"/>
                <a:sym typeface="Calibri Bold Italic" charset="0"/>
              </a:rPr>
              <a:t>     Update</a:t>
            </a:r>
            <a:endParaRPr kumimoji="0" lang="en-US" sz="3200" b="0" i="1" u="none" strike="noStrike" kern="1200" cap="none" spc="0" normalizeH="0" baseline="0" noProof="0" dirty="0">
              <a:ln>
                <a:noFill/>
              </a:ln>
              <a:solidFill>
                <a:srgbClr val="000000"/>
              </a:solidFill>
              <a:effectLst/>
              <a:uLnTx/>
              <a:uFillTx/>
              <a:latin typeface="Calibri Bold"/>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if (</a:t>
            </a:r>
            <a:r>
              <a:rPr kumimoji="0" lang="en-US" sz="2400" b="0" i="1" u="none" strike="noStrike" kern="1200" cap="none" spc="0" normalizeH="0" baseline="0" noProof="0" dirty="0">
                <a:ln>
                  <a:noFill/>
                </a:ln>
                <a:solidFill>
                  <a:srgbClr val="000000"/>
                </a:solidFill>
                <a:effectLst/>
                <a:uLnTx/>
                <a:uFillTx/>
                <a:latin typeface="Calibri Bold"/>
                <a:ea typeface="Calibri Bold Italic" charset="0"/>
                <a:cs typeface="Courier New" pitchFamily="49" charset="0"/>
                <a:sym typeface="Calibri Bold Italic" charset="0"/>
              </a:rPr>
              <a:t>Test</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endParaRPr kumimoji="0" lang="en-US" sz="3200" b="0"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2400" b="0"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goto</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Italic" charset="0"/>
              </a:rPr>
              <a:t>loop</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endParaRPr kumimoji="0" lang="en-US" sz="3200" b="0"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Italic" charset="0"/>
              </a:rPr>
              <a:t>done:</a:t>
            </a:r>
          </a:p>
        </p:txBody>
      </p:sp>
      <p:sp>
        <p:nvSpPr>
          <p:cNvPr id="59402" name="AutoShape 10"/>
          <p:cNvSpPr>
            <a:spLocks/>
          </p:cNvSpPr>
          <p:nvPr/>
        </p:nvSpPr>
        <p:spPr bwMode="auto">
          <a:xfrm>
            <a:off x="1371600" y="2878138"/>
            <a:ext cx="762000" cy="842963"/>
          </a:xfrm>
          <a:custGeom>
            <a:avLst/>
            <a:gdLst>
              <a:gd name="T0" fmla="*/ 10800 w 21600"/>
              <a:gd name="T1" fmla="*/ 10800 h 21600"/>
            </a:gdLst>
            <a:ahLst/>
            <a:cxnLst>
              <a:cxn ang="0">
                <a:pos x="T0" y="T1"/>
              </a:cxn>
            </a:cxnLst>
            <a:rect l="0" t="0" r="r" b="b"/>
            <a:pathLst>
              <a:path w="21600" h="21600">
                <a:moveTo>
                  <a:pt x="0" y="11842"/>
                </a:moveTo>
                <a:lnTo>
                  <a:pt x="5400" y="11842"/>
                </a:lnTo>
                <a:lnTo>
                  <a:pt x="5400" y="0"/>
                </a:lnTo>
                <a:lnTo>
                  <a:pt x="16200" y="0"/>
                </a:lnTo>
                <a:lnTo>
                  <a:pt x="16200" y="11842"/>
                </a:lnTo>
                <a:lnTo>
                  <a:pt x="21600" y="11842"/>
                </a:lnTo>
                <a:lnTo>
                  <a:pt x="10800" y="21600"/>
                </a:lnTo>
                <a:close/>
                <a:moveTo>
                  <a:pt x="0" y="11842"/>
                </a:moveTo>
              </a:path>
            </a:pathLst>
          </a:custGeom>
          <a:solidFill>
            <a:srgbClr val="980002"/>
          </a:solidFill>
          <a:ln w="25400" cap="flat">
            <a:noFill/>
            <a:round/>
            <a:headEnd type="none" w="med" len="med"/>
            <a:tailEnd type="triangle" w="med" len="med"/>
          </a:ln>
          <a:effectLst>
            <a:outerShdw dist="50799" dir="5400000" algn="ctr" rotWithShape="0">
              <a:schemeClr val="bg2">
                <a:alpha val="50000"/>
              </a:schemeClr>
            </a:outerShdw>
          </a:effec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sym typeface="Gill Sans" charset="0"/>
            </a:endParaRPr>
          </a:p>
        </p:txBody>
      </p:sp>
      <p:sp>
        <p:nvSpPr>
          <p:cNvPr id="59403" name="AutoShape 11"/>
          <p:cNvSpPr>
            <a:spLocks/>
          </p:cNvSpPr>
          <p:nvPr/>
        </p:nvSpPr>
        <p:spPr bwMode="auto">
          <a:xfrm rot="16200000">
            <a:off x="4038600" y="4178301"/>
            <a:ext cx="762000" cy="1524000"/>
          </a:xfrm>
          <a:custGeom>
            <a:avLst/>
            <a:gdLst>
              <a:gd name="T0" fmla="*/ 10800 w 21600"/>
              <a:gd name="T1" fmla="*/ 10800 h 21600"/>
            </a:gdLst>
            <a:ahLst/>
            <a:cxnLst>
              <a:cxn ang="0">
                <a:pos x="T0" y="T1"/>
              </a:cxn>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980002"/>
          </a:solidFill>
          <a:ln w="25400" cap="flat">
            <a:noFill/>
            <a:round/>
            <a:headEnd type="none" w="med" len="med"/>
            <a:tailEnd type="triangle" w="med" len="med"/>
          </a:ln>
          <a:effectLst>
            <a:outerShdw dist="50799" dir="5400000" algn="ctr" rotWithShape="0">
              <a:schemeClr val="bg2">
                <a:alpha val="50000"/>
              </a:schemeClr>
            </a:outerShdw>
          </a:effec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sym typeface="Gill Sans" charset="0"/>
            </a:endParaRPr>
          </a:p>
        </p:txBody>
      </p:sp>
      <p:sp>
        <p:nvSpPr>
          <p:cNvPr id="3" name="Rectangle 3">
            <a:extLst>
              <a:ext uri="{FF2B5EF4-FFF2-40B4-BE49-F238E27FC236}">
                <a16:creationId xmlns:a16="http://schemas.microsoft.com/office/drawing/2014/main" id="{F09DF164-9B19-458A-B4A9-FDBD3C1DFF95}"/>
              </a:ext>
            </a:extLst>
          </p:cNvPr>
          <p:cNvSpPr>
            <a:spLocks noChangeArrowheads="1"/>
          </p:cNvSpPr>
          <p:nvPr/>
        </p:nvSpPr>
        <p:spPr bwMode="auto">
          <a:xfrm>
            <a:off x="245827" y="1763304"/>
            <a:ext cx="4419600" cy="1013098"/>
          </a:xfrm>
          <a:prstGeom prst="rect">
            <a:avLst/>
          </a:prstGeom>
          <a:solidFill>
            <a:srgbClr val="F6F5BD"/>
          </a:solidFill>
          <a:ln w="57150" cmpd="thickThin">
            <a:solidFill>
              <a:schemeClr val="tx1"/>
            </a:solidFill>
            <a:miter lim="800000"/>
            <a:headEnd/>
            <a:tailEnd/>
          </a:ln>
          <a:effectLst/>
        </p:spPr>
        <p:txBody>
          <a:bodyPr wrap="square" lIns="90487" tIns="44450" rIns="90487" bIns="4445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charset="0"/>
                <a:sym typeface="Gill Sans" charset="0"/>
              </a:rPr>
              <a:t>for (</a:t>
            </a:r>
            <a:r>
              <a:rPr kumimoji="0" lang="en-US" sz="2400" b="0" i="1" u="none" strike="noStrike" kern="1200" cap="none" spc="0" normalizeH="0" baseline="0" noProof="0" dirty="0">
                <a:ln>
                  <a:noFill/>
                </a:ln>
                <a:solidFill>
                  <a:srgbClr val="000000"/>
                </a:solidFill>
                <a:effectLst/>
                <a:uLnTx/>
                <a:uFillTx/>
                <a:latin typeface="Calibri Bold"/>
                <a:sym typeface="Gill Sans" charset="0"/>
              </a:rPr>
              <a:t>Init</a:t>
            </a:r>
            <a:r>
              <a:rPr kumimoji="0" lang="en-US" sz="2400" b="0" i="0" u="none" strike="noStrike" kern="1200" cap="none" spc="0" normalizeH="0" baseline="0" noProof="0" dirty="0">
                <a:ln>
                  <a:noFill/>
                </a:ln>
                <a:solidFill>
                  <a:srgbClr val="000000"/>
                </a:solidFill>
                <a:effectLst/>
                <a:uLnTx/>
                <a:uFillTx/>
                <a:latin typeface="Courier New" charset="0"/>
                <a:sym typeface="Gill Sans" charset="0"/>
              </a:rPr>
              <a:t>; </a:t>
            </a:r>
            <a:r>
              <a:rPr kumimoji="0" lang="en-US" sz="2400" b="0" i="1" u="none" strike="noStrike" kern="1200" cap="none" spc="0" normalizeH="0" baseline="0" noProof="0" dirty="0">
                <a:ln>
                  <a:noFill/>
                </a:ln>
                <a:solidFill>
                  <a:srgbClr val="000000"/>
                </a:solidFill>
                <a:effectLst/>
                <a:uLnTx/>
                <a:uFillTx/>
                <a:latin typeface="Calibri Bold"/>
                <a:sym typeface="Gill Sans" charset="0"/>
              </a:rPr>
              <a:t>Test</a:t>
            </a:r>
            <a:r>
              <a:rPr kumimoji="0" lang="en-US" sz="2400" b="0" i="0" u="none" strike="noStrike" kern="1200" cap="none" spc="0" normalizeH="0" baseline="0" noProof="0" dirty="0">
                <a:ln>
                  <a:noFill/>
                </a:ln>
                <a:solidFill>
                  <a:srgbClr val="000000"/>
                </a:solidFill>
                <a:effectLst/>
                <a:uLnTx/>
                <a:uFillTx/>
                <a:latin typeface="Courier New" charset="0"/>
                <a:sym typeface="Gill Sans" charset="0"/>
              </a:rPr>
              <a:t>; </a:t>
            </a:r>
            <a:r>
              <a:rPr kumimoji="0" lang="en-US" sz="2400" b="0" i="1" u="none" strike="noStrike" kern="1200" cap="none" spc="0" normalizeH="0" baseline="0" noProof="0" dirty="0">
                <a:ln>
                  <a:noFill/>
                </a:ln>
                <a:solidFill>
                  <a:srgbClr val="000000"/>
                </a:solidFill>
                <a:effectLst/>
                <a:uLnTx/>
                <a:uFillTx/>
                <a:latin typeface="Calibri Bold"/>
                <a:sym typeface="Gill Sans" charset="0"/>
              </a:rPr>
              <a:t>Update</a:t>
            </a:r>
            <a:r>
              <a:rPr kumimoji="0" lang="en-US" sz="2400" b="0" i="1" u="none" strike="noStrike" kern="1200" cap="none" spc="0" normalizeH="0" baseline="0" noProof="0" dirty="0">
                <a:ln>
                  <a:noFill/>
                </a:ln>
                <a:solidFill>
                  <a:srgbClr val="000000"/>
                </a:solidFill>
                <a:effectLst/>
                <a:uLnTx/>
                <a:uFillTx/>
                <a:latin typeface="Gill Sans" charset="0"/>
                <a:sym typeface="Gill Sans" charset="0"/>
              </a:rPr>
              <a:t> </a:t>
            </a:r>
            <a:r>
              <a:rPr kumimoji="0" lang="en-US" sz="2400" b="0" i="0" u="none" strike="noStrike" kern="1200" cap="none" spc="0" normalizeH="0" baseline="0" noProof="0" dirty="0">
                <a:ln>
                  <a:noFill/>
                </a:ln>
                <a:solidFill>
                  <a:srgbClr val="000000"/>
                </a:solidFill>
                <a:effectLst/>
                <a:uLnTx/>
                <a:uFillTx/>
                <a:latin typeface="Courier New" charset="0"/>
                <a:sym typeface="Gill Sans" charset="0"/>
              </a:rPr>
              <a:t>)</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charset="0"/>
                <a:sym typeface="Gill Sans" charset="0"/>
              </a:rPr>
              <a:t>    </a:t>
            </a:r>
            <a:r>
              <a:rPr kumimoji="0" lang="en-US" sz="2400" b="0" i="1" u="none" strike="noStrike" kern="1200" cap="none" spc="0" normalizeH="0" baseline="0" noProof="0" dirty="0">
                <a:ln>
                  <a:noFill/>
                </a:ln>
                <a:solidFill>
                  <a:srgbClr val="000000"/>
                </a:solidFill>
                <a:effectLst/>
                <a:uLnTx/>
                <a:uFillTx/>
                <a:latin typeface="Calibri Bold"/>
                <a:sym typeface="Gill Sans" charset="0"/>
              </a:rPr>
              <a:t>Body</a:t>
            </a:r>
          </a:p>
        </p:txBody>
      </p:sp>
      <p:sp>
        <p:nvSpPr>
          <p:cNvPr id="18" name="Rectangle 11">
            <a:extLst>
              <a:ext uri="{FF2B5EF4-FFF2-40B4-BE49-F238E27FC236}">
                <a16:creationId xmlns:a16="http://schemas.microsoft.com/office/drawing/2014/main" id="{41E64E47-AD15-4E04-9813-0D12FE256BFF}"/>
              </a:ext>
            </a:extLst>
          </p:cNvPr>
          <p:cNvSpPr>
            <a:spLocks noGrp="1" noChangeArrowheads="1"/>
          </p:cNvSpPr>
          <p:nvPr>
            <p:ph type="title"/>
          </p:nvPr>
        </p:nvSpPr>
        <p:spPr>
          <a:xfrm>
            <a:off x="381000" y="254000"/>
            <a:ext cx="8382000" cy="1143000"/>
          </a:xfrm>
          <a:ln/>
        </p:spPr>
        <p:txBody>
          <a:bodyPr/>
          <a:lstStyle/>
          <a:p>
            <a:pPr marL="119063" indent="-119063"/>
            <a:r>
              <a:rPr lang="en-US" dirty="0"/>
              <a:t>“For” Loop </a:t>
            </a:r>
            <a:r>
              <a:rPr lang="en-US" dirty="0">
                <a:sym typeface="Wingdings" pitchFamily="2" charset="2"/>
              </a:rPr>
              <a:t> Do-While Loop</a:t>
            </a:r>
            <a:endParaRPr lang="en-US" dirty="0"/>
          </a:p>
        </p:txBody>
      </p:sp>
      <p:sp>
        <p:nvSpPr>
          <p:cNvPr id="19" name="Rectangle 12">
            <a:extLst>
              <a:ext uri="{FF2B5EF4-FFF2-40B4-BE49-F238E27FC236}">
                <a16:creationId xmlns:a16="http://schemas.microsoft.com/office/drawing/2014/main" id="{B79F3680-09D4-4739-ABBA-0FBE3F23EF62}"/>
              </a:ext>
            </a:extLst>
          </p:cNvPr>
          <p:cNvSpPr txBox="1">
            <a:spLocks noChangeArrowheads="1"/>
          </p:cNvSpPr>
          <p:nvPr/>
        </p:nvSpPr>
        <p:spPr>
          <a:xfrm>
            <a:off x="5333999" y="2176629"/>
            <a:ext cx="3810001" cy="876300"/>
          </a:xfrm>
          <a:prstGeom prst="rect">
            <a:avLst/>
          </a:prstGeom>
          <a:ln/>
        </p:spPr>
        <p:txBody>
          <a:bodyPr/>
          <a:lstStyle>
            <a:lvl1pPr marL="342900" indent="-3429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742950" indent="-2857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0"/>
                <a:cs typeface="ヒラギノ角ゴ ProN W3" charset="0"/>
                <a:sym typeface="Calibri" charset="0"/>
              </a:defRPr>
            </a:lvl2pPr>
            <a:lvl3pPr marL="1143000" indent="-2286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0"/>
                <a:cs typeface="ヒラギノ角ゴ ProN W3" charset="0"/>
                <a:sym typeface="Calibri" charset="0"/>
              </a:defRPr>
            </a:lvl3pPr>
            <a:lvl4pPr marL="16002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4pPr>
            <a:lvl5pPr marL="20574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5pPr>
            <a:lvl6pPr marL="25146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6pPr>
            <a:lvl7pPr marL="29718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7pPr>
            <a:lvl8pPr marL="3429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8pPr>
            <a:lvl9pPr marL="38862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9pPr>
          </a:lstStyle>
          <a:p>
            <a:pPr marL="342900" marR="0" lvl="0" indent="-3429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dirty="0">
                <a:ln>
                  <a:noFill/>
                </a:ln>
                <a:solidFill>
                  <a:srgbClr val="000000"/>
                </a:solidFill>
                <a:effectLst/>
                <a:uLnTx/>
                <a:uFillTx/>
                <a:latin typeface="Calibri Bold"/>
                <a:sym typeface="Calibri Bold" charset="0"/>
              </a:rPr>
              <a:t>Initial test can often be optimized away – </a:t>
            </a:r>
            <a:r>
              <a:rPr kumimoji="0" lang="en-US" sz="2400" b="0" i="0" u="none" strike="noStrike" kern="0" cap="none" spc="0" normalizeH="0" baseline="0" noProof="0" dirty="0">
                <a:ln>
                  <a:noFill/>
                </a:ln>
                <a:solidFill>
                  <a:srgbClr val="FF0000"/>
                </a:solidFill>
                <a:effectLst/>
                <a:uLnTx/>
                <a:uFillTx/>
                <a:latin typeface="Calibri Bold"/>
                <a:sym typeface="Calibri Bold" charset="0"/>
              </a:rPr>
              <a:t>why?</a:t>
            </a:r>
          </a:p>
        </p:txBody>
      </p:sp>
    </p:spTree>
    <p:extLst>
      <p:ext uri="{BB962C8B-B14F-4D97-AF65-F5344CB8AC3E}">
        <p14:creationId xmlns:p14="http://schemas.microsoft.com/office/powerpoint/2010/main" val="3849675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4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4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p:bldP spid="59401" grpId="0" animBg="1"/>
      <p:bldP spid="5940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Shape 698"/>
          <p:cNvSpPr/>
          <p:nvPr/>
        </p:nvSpPr>
        <p:spPr>
          <a:xfrm>
            <a:off x="381000" y="1354138"/>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699" name="Shape 699"/>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“For” Loop Do-While Conversion</a:t>
            </a:r>
            <a:endParaRPr sz="3600" b="1" i="0" u="none" strike="noStrike" cap="none">
              <a:solidFill>
                <a:schemeClr val="dk1"/>
              </a:solidFill>
              <a:latin typeface="Calibri"/>
              <a:ea typeface="Calibri"/>
              <a:cs typeface="Calibri"/>
              <a:sym typeface="Calibri"/>
            </a:endParaRPr>
          </a:p>
        </p:txBody>
      </p:sp>
      <p:sp>
        <p:nvSpPr>
          <p:cNvPr id="700" name="Shape 700"/>
          <p:cNvSpPr txBox="1">
            <a:spLocks noGrp="1"/>
          </p:cNvSpPr>
          <p:nvPr>
            <p:ph type="body" idx="1"/>
          </p:nvPr>
        </p:nvSpPr>
        <p:spPr>
          <a:xfrm>
            <a:off x="381000" y="5676900"/>
            <a:ext cx="4191000" cy="8763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Initial test can be optimized away</a:t>
            </a:r>
            <a:endParaRPr sz="2400" b="1" i="0" u="none" strike="noStrike" cap="none">
              <a:solidFill>
                <a:schemeClr val="dk1"/>
              </a:solidFill>
              <a:latin typeface="Calibri"/>
              <a:ea typeface="Calibri"/>
              <a:cs typeface="Calibri"/>
              <a:sym typeface="Calibri"/>
            </a:endParaRPr>
          </a:p>
        </p:txBody>
      </p:sp>
      <p:sp>
        <p:nvSpPr>
          <p:cNvPr id="701" name="Shape 701"/>
          <p:cNvSpPr/>
          <p:nvPr/>
        </p:nvSpPr>
        <p:spPr>
          <a:xfrm>
            <a:off x="228600" y="1905000"/>
            <a:ext cx="4191000" cy="37338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pcount_for</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size_t</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for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 0;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&lt; WSIZE;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bit =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bit;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702" name="Shape 702"/>
          <p:cNvSpPr/>
          <p:nvPr/>
        </p:nvSpPr>
        <p:spPr>
          <a:xfrm>
            <a:off x="2057400" y="11430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sz="2400" b="1">
              <a:solidFill>
                <a:schemeClr val="dk1"/>
              </a:solidFill>
              <a:latin typeface="Calibri"/>
              <a:ea typeface="Calibri"/>
              <a:cs typeface="Calibri"/>
              <a:sym typeface="Calibri"/>
            </a:endParaRPr>
          </a:p>
        </p:txBody>
      </p:sp>
      <p:sp>
        <p:nvSpPr>
          <p:cNvPr id="703" name="Shape 703"/>
          <p:cNvSpPr/>
          <p:nvPr/>
        </p:nvSpPr>
        <p:spPr>
          <a:xfrm>
            <a:off x="4724400" y="1371600"/>
            <a:ext cx="4343400" cy="54102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pcount_for_goto_dw</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size_t</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&lt; WSIZE))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done;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bit =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bit;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&lt; WSIZE)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done: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704" name="Shape 704"/>
          <p:cNvSpPr txBox="1"/>
          <p:nvPr/>
        </p:nvSpPr>
        <p:spPr>
          <a:xfrm>
            <a:off x="7315199" y="2514600"/>
            <a:ext cx="508673"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dirty="0">
                <a:solidFill>
                  <a:srgbClr val="000000"/>
                </a:solidFill>
                <a:latin typeface="Calibri"/>
                <a:ea typeface="Calibri"/>
                <a:cs typeface="Calibri"/>
                <a:sym typeface="Calibri"/>
              </a:rPr>
              <a:t>Init</a:t>
            </a:r>
            <a:endParaRPr sz="1800" b="1" i="1" dirty="0">
              <a:solidFill>
                <a:srgbClr val="000000"/>
              </a:solidFill>
              <a:latin typeface="Calibri"/>
              <a:ea typeface="Calibri"/>
              <a:cs typeface="Calibri"/>
              <a:sym typeface="Calibri"/>
            </a:endParaRPr>
          </a:p>
        </p:txBody>
      </p:sp>
      <p:sp>
        <p:nvSpPr>
          <p:cNvPr id="705" name="Shape 705"/>
          <p:cNvSpPr txBox="1"/>
          <p:nvPr/>
        </p:nvSpPr>
        <p:spPr>
          <a:xfrm>
            <a:off x="7315200" y="2971800"/>
            <a:ext cx="750206"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Courier New"/>
                <a:ea typeface="Courier New"/>
                <a:cs typeface="Courier New"/>
                <a:sym typeface="Courier New"/>
              </a:rPr>
              <a:t>!</a:t>
            </a:r>
            <a:r>
              <a:rPr lang="en-US" sz="1800" b="1" i="1">
                <a:solidFill>
                  <a:srgbClr val="000000"/>
                </a:solidFill>
                <a:latin typeface="Calibri"/>
                <a:ea typeface="Calibri"/>
                <a:cs typeface="Calibri"/>
                <a:sym typeface="Calibri"/>
              </a:rPr>
              <a:t>Test</a:t>
            </a:r>
            <a:endParaRPr sz="1800" b="1" i="1">
              <a:solidFill>
                <a:srgbClr val="000000"/>
              </a:solidFill>
              <a:latin typeface="Calibri"/>
              <a:ea typeface="Calibri"/>
              <a:cs typeface="Calibri"/>
              <a:sym typeface="Calibri"/>
            </a:endParaRPr>
          </a:p>
        </p:txBody>
      </p:sp>
      <p:sp>
        <p:nvSpPr>
          <p:cNvPr id="706" name="Shape 706"/>
          <p:cNvSpPr txBox="1"/>
          <p:nvPr/>
        </p:nvSpPr>
        <p:spPr>
          <a:xfrm>
            <a:off x="7696200" y="4038600"/>
            <a:ext cx="710451"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rgbClr val="000000"/>
                </a:solidFill>
                <a:latin typeface="Calibri"/>
                <a:ea typeface="Calibri"/>
                <a:cs typeface="Calibri"/>
                <a:sym typeface="Calibri"/>
              </a:rPr>
              <a:t>Body</a:t>
            </a:r>
            <a:endParaRPr sz="1800" b="1" i="1">
              <a:solidFill>
                <a:srgbClr val="000000"/>
              </a:solidFill>
              <a:latin typeface="Calibri"/>
              <a:ea typeface="Calibri"/>
              <a:cs typeface="Calibri"/>
              <a:sym typeface="Calibri"/>
            </a:endParaRPr>
          </a:p>
        </p:txBody>
      </p:sp>
      <p:sp>
        <p:nvSpPr>
          <p:cNvPr id="707" name="Shape 707"/>
          <p:cNvSpPr txBox="1"/>
          <p:nvPr/>
        </p:nvSpPr>
        <p:spPr>
          <a:xfrm>
            <a:off x="5638800" y="4876800"/>
            <a:ext cx="928459"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rgbClr val="000000"/>
                </a:solidFill>
                <a:latin typeface="Calibri"/>
                <a:ea typeface="Calibri"/>
                <a:cs typeface="Calibri"/>
                <a:sym typeface="Calibri"/>
              </a:rPr>
              <a:t>Update</a:t>
            </a:r>
            <a:endParaRPr sz="1800" b="1" i="1">
              <a:solidFill>
                <a:srgbClr val="000000"/>
              </a:solidFill>
              <a:latin typeface="Calibri"/>
              <a:ea typeface="Calibri"/>
              <a:cs typeface="Calibri"/>
              <a:sym typeface="Calibri"/>
            </a:endParaRPr>
          </a:p>
        </p:txBody>
      </p:sp>
      <p:sp>
        <p:nvSpPr>
          <p:cNvPr id="708" name="Shape 708"/>
          <p:cNvSpPr txBox="1"/>
          <p:nvPr/>
        </p:nvSpPr>
        <p:spPr>
          <a:xfrm>
            <a:off x="7010400" y="5334000"/>
            <a:ext cx="612347"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rgbClr val="000000"/>
                </a:solidFill>
                <a:latin typeface="Calibri"/>
                <a:ea typeface="Calibri"/>
                <a:cs typeface="Calibri"/>
                <a:sym typeface="Calibri"/>
              </a:rPr>
              <a:t>Test</a:t>
            </a:r>
            <a:endParaRPr sz="1800" b="1" i="1">
              <a:solidFill>
                <a:srgbClr val="000000"/>
              </a:solidFill>
              <a:latin typeface="Calibri"/>
              <a:ea typeface="Calibri"/>
              <a:cs typeface="Calibri"/>
              <a:sym typeface="Calibri"/>
            </a:endParaRPr>
          </a:p>
        </p:txBody>
      </p:sp>
      <p:grpSp>
        <p:nvGrpSpPr>
          <p:cNvPr id="709" name="Shape 709"/>
          <p:cNvGrpSpPr/>
          <p:nvPr/>
        </p:nvGrpSpPr>
        <p:grpSpPr>
          <a:xfrm>
            <a:off x="5029200" y="2819400"/>
            <a:ext cx="2209800" cy="533400"/>
            <a:chOff x="5029200" y="2743200"/>
            <a:chExt cx="2209800" cy="533400"/>
          </a:xfrm>
        </p:grpSpPr>
        <p:cxnSp>
          <p:nvCxnSpPr>
            <p:cNvPr id="710" name="Shape 710"/>
            <p:cNvCxnSpPr/>
            <p:nvPr/>
          </p:nvCxnSpPr>
          <p:spPr>
            <a:xfrm>
              <a:off x="5029200" y="2743200"/>
              <a:ext cx="2209800" cy="533400"/>
            </a:xfrm>
            <a:prstGeom prst="straightConnector1">
              <a:avLst/>
            </a:prstGeom>
            <a:solidFill>
              <a:schemeClr val="accent1"/>
            </a:solidFill>
            <a:ln w="25400" cap="flat" cmpd="sng">
              <a:solidFill>
                <a:srgbClr val="000000"/>
              </a:solidFill>
              <a:prstDash val="solid"/>
              <a:round/>
              <a:headEnd type="none" w="sm" len="sm"/>
              <a:tailEnd type="none" w="sm" len="sm"/>
            </a:ln>
          </p:spPr>
        </p:cxnSp>
        <p:cxnSp>
          <p:nvCxnSpPr>
            <p:cNvPr id="711" name="Shape 711"/>
            <p:cNvCxnSpPr/>
            <p:nvPr/>
          </p:nvCxnSpPr>
          <p:spPr>
            <a:xfrm flipH="1">
              <a:off x="5029200" y="2743200"/>
              <a:ext cx="2209800" cy="533400"/>
            </a:xfrm>
            <a:prstGeom prst="straightConnector1">
              <a:avLst/>
            </a:prstGeom>
            <a:solidFill>
              <a:schemeClr val="accent1"/>
            </a:solidFill>
            <a:ln w="25400" cap="flat" cmpd="sng">
              <a:solidFill>
                <a:srgbClr val="000000"/>
              </a:solidFill>
              <a:prstDash val="solid"/>
              <a:round/>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CB53-B54D-4C37-9BF1-0C9F0BD5015A}"/>
              </a:ext>
            </a:extLst>
          </p:cNvPr>
          <p:cNvSpPr>
            <a:spLocks noGrp="1"/>
          </p:cNvSpPr>
          <p:nvPr>
            <p:ph type="title"/>
          </p:nvPr>
        </p:nvSpPr>
        <p:spPr/>
        <p:txBody>
          <a:bodyPr/>
          <a:lstStyle/>
          <a:p>
            <a:r>
              <a:rPr lang="en-US" dirty="0"/>
              <a:t>Activity Time!</a:t>
            </a:r>
          </a:p>
        </p:txBody>
      </p:sp>
      <p:sp>
        <p:nvSpPr>
          <p:cNvPr id="4" name="TextBox 3">
            <a:extLst>
              <a:ext uri="{FF2B5EF4-FFF2-40B4-BE49-F238E27FC236}">
                <a16:creationId xmlns:a16="http://schemas.microsoft.com/office/drawing/2014/main" id="{360EC13F-E17E-49C6-835E-62C450450248}"/>
              </a:ext>
            </a:extLst>
          </p:cNvPr>
          <p:cNvSpPr txBox="1"/>
          <p:nvPr/>
        </p:nvSpPr>
        <p:spPr>
          <a:xfrm>
            <a:off x="381000" y="2006102"/>
            <a:ext cx="8339328" cy="461665"/>
          </a:xfrm>
          <a:prstGeom prst="rect">
            <a:avLst/>
          </a:prstGeom>
          <a:noFill/>
        </p:spPr>
        <p:txBody>
          <a:bodyPr wrap="square">
            <a:spAutoFit/>
          </a:bodyPr>
          <a:lstStyle/>
          <a:p>
            <a:r>
              <a:rPr lang="en-US" sz="2400" dirty="0">
                <a:solidFill>
                  <a:schemeClr val="tx1"/>
                </a:solidFill>
              </a:rPr>
              <a:t>Do “6 Loops”, problems 15, 16, and 17</a:t>
            </a:r>
          </a:p>
        </p:txBody>
      </p:sp>
    </p:spTree>
    <p:extLst>
      <p:ext uri="{BB962C8B-B14F-4D97-AF65-F5344CB8AC3E}">
        <p14:creationId xmlns:p14="http://schemas.microsoft.com/office/powerpoint/2010/main" val="4399504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ln/>
        </p:spPr>
        <p:txBody>
          <a:bodyPr/>
          <a:lstStyle/>
          <a:p>
            <a:pPr marL="119063" indent="-119063"/>
            <a:r>
              <a:rPr lang="en-US" dirty="0"/>
              <a:t>Today</a:t>
            </a:r>
          </a:p>
        </p:txBody>
      </p:sp>
      <p:sp>
        <p:nvSpPr>
          <p:cNvPr id="14340" name="Rectangle 4"/>
          <p:cNvSpPr>
            <a:spLocks noGrp="1" noChangeArrowheads="1"/>
          </p:cNvSpPr>
          <p:nvPr>
            <p:ph type="body" idx="1"/>
          </p:nvPr>
        </p:nvSpPr>
        <p:spPr>
          <a:ln/>
        </p:spPr>
        <p:txBody>
          <a:bodyPr/>
          <a:lstStyle/>
          <a:p>
            <a:r>
              <a:rPr lang="en-US" b="0" dirty="0">
                <a:solidFill>
                  <a:schemeClr val="bg1">
                    <a:lumMod val="50000"/>
                  </a:schemeClr>
                </a:solidFill>
              </a:rPr>
              <a:t>Control: Condition codes</a:t>
            </a:r>
            <a:r>
              <a:rPr lang="en-US" b="0" dirty="0"/>
              <a:t>			</a:t>
            </a:r>
          </a:p>
          <a:p>
            <a:r>
              <a:rPr lang="en-US" b="1" dirty="0">
                <a:solidFill>
                  <a:schemeClr val="bg1">
                    <a:lumMod val="50000"/>
                  </a:schemeClr>
                </a:solidFill>
              </a:rPr>
              <a:t>Conditional branches</a:t>
            </a:r>
            <a:r>
              <a:rPr lang="en-US" b="0" dirty="0"/>
              <a:t>			</a:t>
            </a:r>
            <a:endParaRPr lang="en-US" dirty="0"/>
          </a:p>
          <a:p>
            <a:r>
              <a:rPr lang="en-US" dirty="0">
                <a:solidFill>
                  <a:schemeClr val="bg1">
                    <a:lumMod val="50000"/>
                  </a:schemeClr>
                </a:solidFill>
              </a:rPr>
              <a:t>Loops</a:t>
            </a:r>
            <a:r>
              <a:rPr lang="en-US" b="0" dirty="0">
                <a:solidFill>
                  <a:schemeClr val="bg1">
                    <a:lumMod val="50000"/>
                  </a:schemeClr>
                </a:solidFill>
              </a:rPr>
              <a:t>					</a:t>
            </a:r>
            <a:endParaRPr lang="en-US" dirty="0">
              <a:solidFill>
                <a:schemeClr val="bg1">
                  <a:lumMod val="50000"/>
                </a:schemeClr>
              </a:solidFill>
            </a:endParaRPr>
          </a:p>
          <a:p>
            <a:r>
              <a:rPr lang="en-US" dirty="0"/>
              <a:t>Switch Statements</a:t>
            </a:r>
            <a:r>
              <a:rPr lang="en-US" b="0" dirty="0"/>
              <a:t>				</a:t>
            </a:r>
            <a:endParaRPr lang="en-US" dirty="0"/>
          </a:p>
        </p:txBody>
      </p:sp>
    </p:spTree>
    <p:extLst>
      <p:ext uri="{BB962C8B-B14F-4D97-AF65-F5344CB8AC3E}">
        <p14:creationId xmlns:p14="http://schemas.microsoft.com/office/powerpoint/2010/main" val="169636739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Shape 722"/>
          <p:cNvSpPr txBox="1">
            <a:spLocks noGrp="1"/>
          </p:cNvSpPr>
          <p:nvPr>
            <p:ph type="title"/>
          </p:nvPr>
        </p:nvSpPr>
        <p:spPr>
          <a:xfrm>
            <a:off x="4622800" y="254000"/>
            <a:ext cx="41402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Switch Statement Example</a:t>
            </a:r>
            <a:endParaRPr/>
          </a:p>
        </p:txBody>
      </p:sp>
      <p:sp>
        <p:nvSpPr>
          <p:cNvPr id="723" name="Shape 723"/>
          <p:cNvSpPr txBox="1">
            <a:spLocks noGrp="1"/>
          </p:cNvSpPr>
          <p:nvPr>
            <p:ph type="body" idx="1"/>
          </p:nvPr>
        </p:nvSpPr>
        <p:spPr>
          <a:xfrm>
            <a:off x="4953000" y="1803400"/>
            <a:ext cx="3810000" cy="5029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Multiple case labels</a:t>
            </a:r>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Here: 5 &amp; 6</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Fall through cases</a:t>
            </a:r>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Here: 2</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Missing cases</a:t>
            </a:r>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Here: 4</a:t>
            </a:r>
            <a:endParaRPr/>
          </a:p>
        </p:txBody>
      </p:sp>
      <p:sp>
        <p:nvSpPr>
          <p:cNvPr id="724" name="Shape 724"/>
          <p:cNvSpPr/>
          <p:nvPr/>
        </p:nvSpPr>
        <p:spPr>
          <a:xfrm>
            <a:off x="254000" y="304800"/>
            <a:ext cx="4127500" cy="64008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switch_eg</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x, long y, long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w = 1;</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1:</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Fall Through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5:</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6:</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default:</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w;</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Shape 729"/>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Jump Table Structure</a:t>
            </a:r>
            <a:endParaRPr/>
          </a:p>
        </p:txBody>
      </p:sp>
      <p:sp>
        <p:nvSpPr>
          <p:cNvPr id="730" name="Shape 730"/>
          <p:cNvSpPr/>
          <p:nvPr/>
        </p:nvSpPr>
        <p:spPr>
          <a:xfrm>
            <a:off x="7235825" y="15875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alibri"/>
                <a:ea typeface="Calibri"/>
                <a:cs typeface="Calibri"/>
                <a:sym typeface="Calibri"/>
              </a:rPr>
              <a:t>Code Block</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0</a:t>
            </a:r>
            <a:endParaRPr dirty="0"/>
          </a:p>
        </p:txBody>
      </p:sp>
      <p:sp>
        <p:nvSpPr>
          <p:cNvPr id="731" name="Shape 731"/>
          <p:cNvSpPr/>
          <p:nvPr/>
        </p:nvSpPr>
        <p:spPr>
          <a:xfrm>
            <a:off x="6030913" y="1587500"/>
            <a:ext cx="1004887" cy="368300"/>
          </a:xfrm>
          <a:prstGeom prst="rect">
            <a:avLst/>
          </a:prstGeom>
          <a:noFill/>
          <a:ln>
            <a:noFill/>
          </a:ln>
        </p:spPr>
        <p:txBody>
          <a:bodyPr spcFirstLastPara="1" wrap="square" lIns="38100" tIns="38100" rIns="38100" bIns="38100" anchor="t" anchorCtr="0">
            <a:noAutofit/>
          </a:bodyPr>
          <a:lstStyle/>
          <a:p>
            <a:pPr marL="0" marR="0" lvl="0" indent="0" algn="r"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Targ0:</a:t>
            </a:r>
            <a:endParaRPr dirty="0"/>
          </a:p>
        </p:txBody>
      </p:sp>
      <p:sp>
        <p:nvSpPr>
          <p:cNvPr id="732" name="Shape 732"/>
          <p:cNvSpPr/>
          <p:nvPr/>
        </p:nvSpPr>
        <p:spPr>
          <a:xfrm>
            <a:off x="7235825" y="25781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Code Block</a:t>
            </a:r>
            <a:endParaRPr sz="2400" b="1">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1</a:t>
            </a:r>
            <a:endParaRPr/>
          </a:p>
        </p:txBody>
      </p:sp>
      <p:sp>
        <p:nvSpPr>
          <p:cNvPr id="733" name="Shape 733"/>
          <p:cNvSpPr/>
          <p:nvPr/>
        </p:nvSpPr>
        <p:spPr>
          <a:xfrm>
            <a:off x="6030913" y="2578100"/>
            <a:ext cx="1004887" cy="368300"/>
          </a:xfrm>
          <a:prstGeom prst="rect">
            <a:avLst/>
          </a:prstGeom>
          <a:noFill/>
          <a:ln>
            <a:noFill/>
          </a:ln>
        </p:spPr>
        <p:txBody>
          <a:bodyPr spcFirstLastPara="1" wrap="square" lIns="38100" tIns="38100" rIns="38100" bIns="38100" anchor="t" anchorCtr="0">
            <a:noAutofit/>
          </a:bodyPr>
          <a:lstStyle/>
          <a:p>
            <a:pPr marL="0" marR="0" lvl="0" indent="0" algn="r"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Targ1:</a:t>
            </a:r>
            <a:endParaRPr dirty="0"/>
          </a:p>
        </p:txBody>
      </p:sp>
      <p:sp>
        <p:nvSpPr>
          <p:cNvPr id="734" name="Shape 734"/>
          <p:cNvSpPr/>
          <p:nvPr/>
        </p:nvSpPr>
        <p:spPr>
          <a:xfrm>
            <a:off x="7235825" y="35687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Code Block</a:t>
            </a:r>
            <a:endParaRPr sz="2400" b="1">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2</a:t>
            </a:r>
            <a:endParaRPr/>
          </a:p>
        </p:txBody>
      </p:sp>
      <p:sp>
        <p:nvSpPr>
          <p:cNvPr id="735" name="Shape 735"/>
          <p:cNvSpPr/>
          <p:nvPr/>
        </p:nvSpPr>
        <p:spPr>
          <a:xfrm>
            <a:off x="6030913" y="3568700"/>
            <a:ext cx="1004887" cy="368300"/>
          </a:xfrm>
          <a:prstGeom prst="rect">
            <a:avLst/>
          </a:prstGeom>
          <a:noFill/>
          <a:ln>
            <a:noFill/>
          </a:ln>
        </p:spPr>
        <p:txBody>
          <a:bodyPr spcFirstLastPara="1" wrap="square" lIns="38100" tIns="38100" rIns="38100" bIns="38100" anchor="t" anchorCtr="0">
            <a:noAutofit/>
          </a:bodyPr>
          <a:lstStyle/>
          <a:p>
            <a:pPr marL="0" marR="0" lvl="0" indent="0" algn="r"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Targ2:</a:t>
            </a:r>
            <a:endParaRPr dirty="0"/>
          </a:p>
        </p:txBody>
      </p:sp>
      <p:sp>
        <p:nvSpPr>
          <p:cNvPr id="736" name="Shape 736"/>
          <p:cNvSpPr/>
          <p:nvPr/>
        </p:nvSpPr>
        <p:spPr>
          <a:xfrm>
            <a:off x="7204075" y="57023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Code Block</a:t>
            </a:r>
            <a:endParaRPr sz="2400" b="1">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i="1">
                <a:solidFill>
                  <a:schemeClr val="dk1"/>
                </a:solidFill>
                <a:latin typeface="Calibri"/>
                <a:ea typeface="Calibri"/>
                <a:cs typeface="Calibri"/>
                <a:sym typeface="Calibri"/>
              </a:rPr>
              <a:t>n</a:t>
            </a:r>
            <a:r>
              <a:rPr lang="en-US" sz="1800" b="1">
                <a:solidFill>
                  <a:schemeClr val="dk1"/>
                </a:solidFill>
                <a:latin typeface="Calibri"/>
                <a:ea typeface="Calibri"/>
                <a:cs typeface="Calibri"/>
                <a:sym typeface="Calibri"/>
              </a:rPr>
              <a:t>–1</a:t>
            </a:r>
            <a:endParaRPr/>
          </a:p>
        </p:txBody>
      </p:sp>
      <p:sp>
        <p:nvSpPr>
          <p:cNvPr id="737" name="Shape 737"/>
          <p:cNvSpPr/>
          <p:nvPr/>
        </p:nvSpPr>
        <p:spPr>
          <a:xfrm>
            <a:off x="5694363" y="5702300"/>
            <a:ext cx="1309687" cy="368300"/>
          </a:xfrm>
          <a:prstGeom prst="rect">
            <a:avLst/>
          </a:prstGeom>
          <a:noFill/>
          <a:ln>
            <a:noFill/>
          </a:ln>
        </p:spPr>
        <p:txBody>
          <a:bodyPr spcFirstLastPara="1" wrap="square" lIns="38100" tIns="38100" rIns="38100" bIns="38100" anchor="t" anchorCtr="0">
            <a:noAutofit/>
          </a:bodyPr>
          <a:lstStyle/>
          <a:p>
            <a:pPr marL="0" marR="0" lvl="0" indent="0" algn="r"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Targ</a:t>
            </a:r>
            <a:r>
              <a:rPr lang="en-US" sz="2000" b="1" i="1" dirty="0">
                <a:solidFill>
                  <a:schemeClr val="dk1"/>
                </a:solidFill>
                <a:latin typeface="Courier New" panose="02070309020205020404" pitchFamily="49" charset="0"/>
                <a:ea typeface="Courier"/>
                <a:cs typeface="Courier New" panose="02070309020205020404" pitchFamily="49" charset="0"/>
                <a:sym typeface="Courier"/>
              </a:rPr>
              <a:t>n</a:t>
            </a:r>
            <a:r>
              <a:rPr lang="en-US" sz="2000" b="1" dirty="0">
                <a:solidFill>
                  <a:schemeClr val="dk1"/>
                </a:solidFill>
                <a:latin typeface="Courier New" panose="02070309020205020404" pitchFamily="49" charset="0"/>
                <a:ea typeface="Courier"/>
                <a:cs typeface="Courier New" panose="02070309020205020404" pitchFamily="49" charset="0"/>
                <a:sym typeface="Courier"/>
              </a:rPr>
              <a:t>-1:</a:t>
            </a:r>
            <a:endParaRPr dirty="0"/>
          </a:p>
        </p:txBody>
      </p:sp>
      <p:sp>
        <p:nvSpPr>
          <p:cNvPr id="738" name="Shape 738"/>
          <p:cNvSpPr/>
          <p:nvPr/>
        </p:nvSpPr>
        <p:spPr>
          <a:xfrm>
            <a:off x="7702550" y="4559300"/>
            <a:ext cx="227013" cy="914400"/>
          </a:xfrm>
          <a:prstGeom prst="rect">
            <a:avLst/>
          </a:prstGeom>
          <a:solidFill>
            <a:srgbClr val="FFFFFF"/>
          </a:solid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39" name="Shape 739"/>
          <p:cNvSpPr/>
          <p:nvPr/>
        </p:nvSpPr>
        <p:spPr>
          <a:xfrm>
            <a:off x="3937000" y="17145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Targ0</a:t>
            </a:r>
            <a:endParaRPr dirty="0"/>
          </a:p>
        </p:txBody>
      </p:sp>
      <p:sp>
        <p:nvSpPr>
          <p:cNvPr id="740" name="Shape 740"/>
          <p:cNvSpPr/>
          <p:nvPr/>
        </p:nvSpPr>
        <p:spPr>
          <a:xfrm>
            <a:off x="3937000" y="20955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Targ1</a:t>
            </a:r>
            <a:endParaRPr dirty="0"/>
          </a:p>
        </p:txBody>
      </p:sp>
      <p:sp>
        <p:nvSpPr>
          <p:cNvPr id="741" name="Shape 741"/>
          <p:cNvSpPr/>
          <p:nvPr/>
        </p:nvSpPr>
        <p:spPr>
          <a:xfrm>
            <a:off x="3937000" y="24765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Targ2</a:t>
            </a:r>
            <a:endParaRPr dirty="0"/>
          </a:p>
        </p:txBody>
      </p:sp>
      <p:sp>
        <p:nvSpPr>
          <p:cNvPr id="742" name="Shape 742"/>
          <p:cNvSpPr/>
          <p:nvPr/>
        </p:nvSpPr>
        <p:spPr>
          <a:xfrm>
            <a:off x="3937000" y="37719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Targ</a:t>
            </a:r>
            <a:r>
              <a:rPr lang="en-US" sz="1800" b="1" i="1" dirty="0">
                <a:solidFill>
                  <a:schemeClr val="dk1"/>
                </a:solidFill>
                <a:latin typeface="Courier New" panose="02070309020205020404" pitchFamily="49" charset="0"/>
                <a:ea typeface="Courier"/>
                <a:cs typeface="Courier New" panose="02070309020205020404" pitchFamily="49" charset="0"/>
                <a:sym typeface="Courier"/>
              </a:rPr>
              <a:t>n</a:t>
            </a:r>
            <a:r>
              <a:rPr lang="en-US" sz="1800" b="1" dirty="0">
                <a:solidFill>
                  <a:schemeClr val="dk1"/>
                </a:solidFill>
                <a:latin typeface="Courier New" panose="02070309020205020404" pitchFamily="49" charset="0"/>
                <a:ea typeface="Courier"/>
                <a:cs typeface="Courier New" panose="02070309020205020404" pitchFamily="49" charset="0"/>
                <a:sym typeface="Courier"/>
              </a:rPr>
              <a:t>-1</a:t>
            </a:r>
            <a:endParaRPr dirty="0"/>
          </a:p>
        </p:txBody>
      </p:sp>
      <p:sp>
        <p:nvSpPr>
          <p:cNvPr id="743" name="Shape 743"/>
          <p:cNvSpPr/>
          <p:nvPr/>
        </p:nvSpPr>
        <p:spPr>
          <a:xfrm>
            <a:off x="3937000" y="2857500"/>
            <a:ext cx="1270000" cy="9144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44" name="Shape 744"/>
          <p:cNvSpPr/>
          <p:nvPr/>
        </p:nvSpPr>
        <p:spPr>
          <a:xfrm>
            <a:off x="3111500" y="1701800"/>
            <a:ext cx="852488" cy="3683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dirty="0" err="1">
                <a:solidFill>
                  <a:schemeClr val="dk1"/>
                </a:solidFill>
                <a:latin typeface="Courier New" panose="02070309020205020404" pitchFamily="49" charset="0"/>
                <a:ea typeface="Courier"/>
                <a:cs typeface="Courier New" panose="02070309020205020404" pitchFamily="49" charset="0"/>
                <a:sym typeface="Courier"/>
              </a:rPr>
              <a:t>jtab</a:t>
            </a:r>
            <a:r>
              <a:rPr lang="en-US" sz="2000"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45" name="Shape 745"/>
          <p:cNvSpPr/>
          <p:nvPr/>
        </p:nvSpPr>
        <p:spPr>
          <a:xfrm>
            <a:off x="304800" y="5092700"/>
            <a:ext cx="2667000" cy="3937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goto</a:t>
            </a:r>
            <a:r>
              <a:rPr lang="en-US" sz="1800" b="1" dirty="0">
                <a:solidFill>
                  <a:schemeClr val="dk1"/>
                </a:solidFill>
                <a:latin typeface="Courier New" panose="02070309020205020404" pitchFamily="49" charset="0"/>
                <a:ea typeface="Courier"/>
                <a:cs typeface="Courier New" panose="02070309020205020404" pitchFamily="49" charset="0"/>
                <a:sym typeface="Courier"/>
              </a:rPr>
              <a:t> *</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JTab</a:t>
            </a:r>
            <a:r>
              <a:rPr lang="en-US" sz="1800" b="1" dirty="0">
                <a:solidFill>
                  <a:schemeClr val="dk1"/>
                </a:solidFill>
                <a:latin typeface="Courier New" panose="02070309020205020404" pitchFamily="49" charset="0"/>
                <a:ea typeface="Courier"/>
                <a:cs typeface="Courier New" panose="02070309020205020404" pitchFamily="49" charset="0"/>
                <a:sym typeface="Courier"/>
              </a:rPr>
              <a:t>[x];</a:t>
            </a:r>
            <a:endParaRPr sz="2400" b="1" dirty="0">
              <a:solidFill>
                <a:schemeClr val="dk1"/>
              </a:solidFill>
              <a:latin typeface="Arial Narrow"/>
              <a:ea typeface="Arial Narrow"/>
              <a:cs typeface="Arial Narrow"/>
              <a:sym typeface="Arial Narrow"/>
            </a:endParaRPr>
          </a:p>
        </p:txBody>
      </p:sp>
      <p:sp>
        <p:nvSpPr>
          <p:cNvPr id="746" name="Shape 746"/>
          <p:cNvSpPr/>
          <p:nvPr/>
        </p:nvSpPr>
        <p:spPr>
          <a:xfrm>
            <a:off x="304800" y="1663700"/>
            <a:ext cx="2298700" cy="26035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switch(x) {</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case val_0:</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a:t>
            </a:r>
            <a:r>
              <a:rPr lang="en-US" sz="1800" b="1" i="1" dirty="0">
                <a:solidFill>
                  <a:schemeClr val="dk1"/>
                </a:solidFill>
                <a:latin typeface="Calibri"/>
                <a:ea typeface="Calibri"/>
                <a:cs typeface="Calibri"/>
                <a:sym typeface="Calibri"/>
              </a:rPr>
              <a:t>Block</a:t>
            </a:r>
            <a:r>
              <a:rPr lang="en-US" sz="1800" b="1" dirty="0">
                <a:solidFill>
                  <a:schemeClr val="dk1"/>
                </a:solidFill>
                <a:latin typeface="Calibri"/>
                <a:ea typeface="Calibri"/>
                <a:cs typeface="Calibri"/>
                <a:sym typeface="Calibri"/>
              </a:rPr>
              <a:t> 0</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case val_1:</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a:t>
            </a:r>
            <a:r>
              <a:rPr lang="en-US" sz="1800" b="1" i="1" dirty="0">
                <a:solidFill>
                  <a:schemeClr val="dk1"/>
                </a:solidFill>
                <a:latin typeface="Calibri"/>
                <a:ea typeface="Calibri"/>
                <a:cs typeface="Calibri"/>
                <a:sym typeface="Calibri"/>
              </a:rPr>
              <a:t>Block</a:t>
            </a:r>
            <a:r>
              <a:rPr lang="en-US" sz="1800" b="1" dirty="0">
                <a:solidFill>
                  <a:schemeClr val="dk1"/>
                </a:solidFill>
                <a:latin typeface="Calibri"/>
                <a:ea typeface="Calibri"/>
                <a:cs typeface="Calibri"/>
                <a:sym typeface="Calibri"/>
              </a:rPr>
              <a:t> 1</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 • •</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case val_</a:t>
            </a:r>
            <a:r>
              <a:rPr lang="en-US" sz="1800" b="1" i="1" dirty="0">
                <a:solidFill>
                  <a:schemeClr val="dk1"/>
                </a:solidFill>
                <a:latin typeface="Courier New" panose="02070309020205020404" pitchFamily="49" charset="0"/>
                <a:ea typeface="Courier"/>
                <a:cs typeface="Courier New" panose="02070309020205020404" pitchFamily="49" charset="0"/>
                <a:sym typeface="Courier"/>
              </a:rPr>
              <a:t>n</a:t>
            </a:r>
            <a:r>
              <a:rPr lang="en-US" sz="1800" b="1" dirty="0">
                <a:solidFill>
                  <a:schemeClr val="dk1"/>
                </a:solidFill>
                <a:latin typeface="Courier New" panose="02070309020205020404" pitchFamily="49" charset="0"/>
                <a:ea typeface="Courier"/>
                <a:cs typeface="Courier New" panose="02070309020205020404" pitchFamily="49" charset="0"/>
                <a:sym typeface="Courier"/>
              </a:rPr>
              <a:t>-1:</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a:t>
            </a:r>
            <a:r>
              <a:rPr lang="en-US" sz="1800" b="1" i="1" dirty="0">
                <a:solidFill>
                  <a:schemeClr val="dk1"/>
                </a:solidFill>
                <a:latin typeface="Calibri"/>
                <a:ea typeface="Calibri"/>
                <a:cs typeface="Calibri"/>
                <a:sym typeface="Calibri"/>
              </a:rPr>
              <a:t>Block</a:t>
            </a:r>
            <a:r>
              <a:rPr lang="en-US" sz="1800" b="1" dirty="0">
                <a:solidFill>
                  <a:schemeClr val="dk1"/>
                </a:solidFill>
                <a:latin typeface="Calibri"/>
                <a:ea typeface="Calibri"/>
                <a:cs typeface="Calibri"/>
                <a:sym typeface="Calibri"/>
              </a:rPr>
              <a:t> </a:t>
            </a:r>
            <a:r>
              <a:rPr lang="en-US" sz="1800" b="1" i="1" dirty="0">
                <a:solidFill>
                  <a:schemeClr val="dk1"/>
                </a:solidFill>
                <a:latin typeface="Calibri"/>
                <a:ea typeface="Calibri"/>
                <a:cs typeface="Calibri"/>
                <a:sym typeface="Calibri"/>
              </a:rPr>
              <a:t>n</a:t>
            </a:r>
            <a:r>
              <a:rPr lang="en-US" sz="1800" b="1" dirty="0">
                <a:solidFill>
                  <a:schemeClr val="dk1"/>
                </a:solidFill>
                <a:latin typeface="Calibri"/>
                <a:ea typeface="Calibri"/>
                <a:cs typeface="Calibri"/>
                <a:sym typeface="Calibri"/>
              </a:rPr>
              <a:t>–1</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47" name="Shape 747"/>
          <p:cNvSpPr/>
          <p:nvPr/>
        </p:nvSpPr>
        <p:spPr>
          <a:xfrm>
            <a:off x="285750" y="1295400"/>
            <a:ext cx="1390650" cy="3810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Switch Form</a:t>
            </a:r>
            <a:endParaRPr/>
          </a:p>
        </p:txBody>
      </p:sp>
      <p:sp>
        <p:nvSpPr>
          <p:cNvPr id="748" name="Shape 748"/>
          <p:cNvSpPr/>
          <p:nvPr/>
        </p:nvSpPr>
        <p:spPr>
          <a:xfrm>
            <a:off x="271463" y="4724400"/>
            <a:ext cx="2889483" cy="384721"/>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Translation (Extended C)</a:t>
            </a:r>
            <a:endParaRPr sz="2000" b="1" dirty="0">
              <a:solidFill>
                <a:schemeClr val="dk1"/>
              </a:solidFill>
              <a:latin typeface="Calibri"/>
              <a:ea typeface="Calibri"/>
              <a:cs typeface="Calibri"/>
              <a:sym typeface="Calibri"/>
            </a:endParaRPr>
          </a:p>
        </p:txBody>
      </p:sp>
      <p:sp>
        <p:nvSpPr>
          <p:cNvPr id="749" name="Shape 749"/>
          <p:cNvSpPr/>
          <p:nvPr/>
        </p:nvSpPr>
        <p:spPr>
          <a:xfrm>
            <a:off x="3725862" y="1282700"/>
            <a:ext cx="1653781"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dirty="0">
                <a:solidFill>
                  <a:schemeClr val="dk1"/>
                </a:solidFill>
                <a:latin typeface="Calibri"/>
                <a:ea typeface="Calibri"/>
                <a:cs typeface="Calibri"/>
                <a:sym typeface="Calibri"/>
              </a:rPr>
              <a:t>Jump Table</a:t>
            </a:r>
            <a:endParaRPr dirty="0"/>
          </a:p>
        </p:txBody>
      </p:sp>
      <p:sp>
        <p:nvSpPr>
          <p:cNvPr id="750" name="Shape 750"/>
          <p:cNvSpPr/>
          <p:nvPr/>
        </p:nvSpPr>
        <p:spPr>
          <a:xfrm>
            <a:off x="6923088" y="1219200"/>
            <a:ext cx="1653781"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dirty="0">
                <a:solidFill>
                  <a:schemeClr val="dk1"/>
                </a:solidFill>
                <a:latin typeface="Calibri"/>
                <a:ea typeface="Calibri"/>
                <a:cs typeface="Calibri"/>
                <a:sym typeface="Calibri"/>
              </a:rPr>
              <a:t>Jump Targets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ln/>
        </p:spPr>
        <p:txBody>
          <a:bodyPr/>
          <a:lstStyle/>
          <a:p>
            <a:pPr marL="119063" indent="-119063"/>
            <a:r>
              <a:rPr lang="en-US" dirty="0"/>
              <a:t>Recall: Move &amp; Arithmetic Operations</a:t>
            </a:r>
          </a:p>
        </p:txBody>
      </p:sp>
      <p:sp>
        <p:nvSpPr>
          <p:cNvPr id="15364" name="Rectangle 4"/>
          <p:cNvSpPr>
            <a:spLocks noGrp="1" noChangeArrowheads="1"/>
          </p:cNvSpPr>
          <p:nvPr>
            <p:ph type="body" idx="1"/>
          </p:nvPr>
        </p:nvSpPr>
        <p:spPr>
          <a:ln/>
        </p:spPr>
        <p:txBody>
          <a:bodyPr/>
          <a:lstStyle/>
          <a:p>
            <a:pPr>
              <a:tabLst>
                <a:tab pos="2597150" algn="l"/>
                <a:tab pos="1409700" algn="l"/>
                <a:tab pos="1409700" algn="l"/>
                <a:tab pos="1409700" algn="l"/>
                <a:tab pos="1409700" algn="l"/>
                <a:tab pos="1409700" algn="l"/>
                <a:tab pos="1409700" algn="l"/>
                <a:tab pos="1409700" algn="l"/>
                <a:tab pos="1409700" algn="l"/>
                <a:tab pos="1409700" algn="l"/>
              </a:tabLst>
            </a:pPr>
            <a:r>
              <a:rPr lang="en-US" dirty="0"/>
              <a:t>Some Two Operand Instructions:</a:t>
            </a:r>
          </a:p>
          <a:p>
            <a:pPr marL="0" lvl="1" indent="0">
              <a:buNone/>
              <a:tabLst>
                <a:tab pos="1409700" algn="l"/>
                <a:tab pos="1409700" algn="l"/>
                <a:tab pos="1409700" algn="l"/>
                <a:tab pos="1409700" algn="l"/>
                <a:tab pos="1409700" algn="l"/>
                <a:tab pos="1409700" algn="l"/>
                <a:tab pos="1409700" algn="l"/>
                <a:tab pos="1409700" algn="l"/>
                <a:tab pos="1409700" algn="l"/>
                <a:tab pos="1604963" algn="l"/>
              </a:tabLst>
            </a:pPr>
            <a:r>
              <a:rPr lang="en-US" dirty="0">
                <a:solidFill>
                  <a:srgbClr val="980002"/>
                </a:solidFill>
                <a:latin typeface="Calibri Bold Italic" charset="0"/>
                <a:ea typeface="Calibri Bold Italic" charset="0"/>
                <a:cs typeface="Calibri Bold Italic" charset="0"/>
                <a:sym typeface="Calibri Bold Italic" charset="0"/>
              </a:rPr>
              <a:t>Format</a:t>
            </a:r>
            <a:r>
              <a:rPr lang="en-US" dirty="0">
                <a:solidFill>
                  <a:srgbClr val="980002"/>
                </a:solidFill>
                <a:latin typeface="Calibri Bold Italic" charset="0"/>
                <a:ea typeface="ヒラギノ角ゴ ProN W6" charset="0"/>
                <a:cs typeface="ヒラギノ角ゴ ProN W6" charset="0"/>
                <a:sym typeface="Calibri Bold Italic" charset="0"/>
              </a:rPr>
              <a:t>	</a:t>
            </a:r>
            <a:r>
              <a:rPr lang="en-US" dirty="0">
                <a:solidFill>
                  <a:srgbClr val="980002"/>
                </a:solidFill>
                <a:latin typeface="Calibri Bold Italic" charset="0"/>
                <a:ea typeface="Calibri Bold Italic" charset="0"/>
                <a:cs typeface="Calibri Bold Italic" charset="0"/>
                <a:sym typeface="Calibri Bold Italic" charset="0"/>
              </a:rPr>
              <a:t>Computation</a:t>
            </a:r>
            <a:endParaRPr lang="en-US" dirty="0">
              <a:solidFill>
                <a:srgbClr val="980002"/>
              </a:solidFill>
              <a:latin typeface="Calibri Bold Italic" charset="0"/>
              <a:ea typeface="ヒラギノ角ゴ ProN W6" charset="0"/>
              <a:cs typeface="ヒラギノ角ゴ ProN W6" charset="0"/>
              <a:sym typeface="Calibri Bold Italic" charset="0"/>
            </a:endParaRPr>
          </a:p>
          <a:p>
            <a:pPr marL="285750" lvl="2" indent="0">
              <a:buNone/>
              <a:tabLst>
                <a:tab pos="1409700" algn="l"/>
                <a:tab pos="1409700" algn="l"/>
                <a:tab pos="1409700" algn="l"/>
                <a:tab pos="1409700" algn="l"/>
                <a:tab pos="1409700" algn="l"/>
                <a:tab pos="1409700" algn="l"/>
                <a:tab pos="1409700" algn="l"/>
                <a:tab pos="1409700" algn="l"/>
                <a:tab pos="1409700" algn="l"/>
                <a:tab pos="1604963" algn="l"/>
              </a:tabLst>
            </a:pPr>
            <a:r>
              <a:rPr lang="en-US" dirty="0" err="1">
                <a:latin typeface="Courier New" pitchFamily="49" charset="0"/>
                <a:cs typeface="Courier New" pitchFamily="49" charset="0"/>
                <a:sym typeface="Courier New Bold" charset="0"/>
              </a:rPr>
              <a:t>movq</a:t>
            </a:r>
            <a:r>
              <a:rPr lang="en-US" dirty="0">
                <a:latin typeface="Courier New" pitchFamily="49" charset="0"/>
                <a:cs typeface="Courier New" pitchFamily="49" charset="0"/>
                <a:sym typeface="Courier New Bold" charset="0"/>
              </a:rPr>
              <a:t>	</a:t>
            </a:r>
            <a:r>
              <a:rPr lang="en-US" i="1" dirty="0" err="1">
                <a:cs typeface="Calibri" panose="020F0502020204030204" pitchFamily="34" charset="0"/>
                <a:sym typeface="Courier New Bold" charset="0"/>
              </a:rPr>
              <a:t>Src,Dest</a:t>
            </a:r>
            <a:r>
              <a:rPr lang="en-US" dirty="0">
                <a:cs typeface="Calibri" panose="020F0502020204030204" pitchFamily="34" charset="0"/>
                <a:sym typeface="Courier New Bold" charset="0"/>
              </a:rPr>
              <a:t>	</a:t>
            </a:r>
          </a:p>
          <a:p>
            <a:pPr marL="285750" lvl="2" indent="0">
              <a:buNone/>
              <a:tabLst>
                <a:tab pos="1409700" algn="l"/>
                <a:tab pos="1409700" algn="l"/>
                <a:tab pos="1409700" algn="l"/>
                <a:tab pos="1409700" algn="l"/>
                <a:tab pos="1409700" algn="l"/>
                <a:tab pos="1409700" algn="l"/>
                <a:tab pos="1409700" algn="l"/>
                <a:tab pos="1409700" algn="l"/>
                <a:tab pos="1409700" algn="l"/>
                <a:tab pos="1604963" algn="l"/>
              </a:tabLst>
            </a:pPr>
            <a:r>
              <a:rPr lang="en-US" b="1" dirty="0" err="1">
                <a:latin typeface="Courier New" pitchFamily="49" charset="0"/>
                <a:cs typeface="Courier New" pitchFamily="49" charset="0"/>
                <a:sym typeface="Courier New Bold" charset="0"/>
              </a:rPr>
              <a:t>leaq</a:t>
            </a:r>
            <a:r>
              <a:rPr lang="en-US" b="1" dirty="0">
                <a:latin typeface="Courier New" pitchFamily="49" charset="0"/>
                <a:cs typeface="Courier New" pitchFamily="49" charset="0"/>
                <a:sym typeface="Courier New Bold" charset="0"/>
              </a:rPr>
              <a:t>	</a:t>
            </a:r>
            <a:r>
              <a:rPr lang="en-US" b="1" i="1" dirty="0" err="1">
                <a:cs typeface="Calibri" panose="020F0502020204030204" pitchFamily="34" charset="0"/>
                <a:sym typeface="Courier New Bold" charset="0"/>
              </a:rPr>
              <a:t>Src,Dest</a:t>
            </a:r>
            <a:r>
              <a:rPr lang="en-US" dirty="0">
                <a:cs typeface="Calibri" panose="020F0502020204030204" pitchFamily="34" charset="0"/>
                <a:sym typeface="Courier New Bold" charset="0"/>
              </a:rPr>
              <a:t>	</a:t>
            </a:r>
          </a:p>
          <a:p>
            <a:pPr marL="285750" lvl="2" indent="0">
              <a:buNone/>
              <a:tabLst>
                <a:tab pos="1409700" algn="l"/>
                <a:tab pos="1409700" algn="l"/>
                <a:tab pos="1409700" algn="l"/>
                <a:tab pos="1409700" algn="l"/>
                <a:tab pos="1409700" algn="l"/>
                <a:tab pos="1409700" algn="l"/>
                <a:tab pos="1409700" algn="l"/>
                <a:tab pos="1409700" algn="l"/>
                <a:tab pos="1409700" algn="l"/>
                <a:tab pos="1604963" algn="l"/>
              </a:tabLst>
            </a:pPr>
            <a:r>
              <a:rPr lang="en-US" dirty="0" err="1">
                <a:latin typeface="Courier New" pitchFamily="49" charset="0"/>
                <a:cs typeface="Courier New" pitchFamily="49" charset="0"/>
                <a:sym typeface="Courier New Bold" charset="0"/>
              </a:rPr>
              <a:t>addq</a:t>
            </a:r>
            <a:r>
              <a:rPr lang="en-US" dirty="0">
                <a:solidFill>
                  <a:srgbClr val="980002"/>
                </a:solidFill>
                <a:latin typeface="Calibri Bold Italic" charset="0"/>
                <a:ea typeface="ヒラギノ角ゴ ProN W6" charset="0"/>
                <a:cs typeface="ヒラギノ角ゴ ProN W6" charset="0"/>
                <a:sym typeface="Calibri Bold Italic" charset="0"/>
              </a:rPr>
              <a:t>	</a:t>
            </a:r>
            <a:r>
              <a:rPr lang="en-US" dirty="0" err="1">
                <a:latin typeface="Calibri Italic" charset="0"/>
                <a:ea typeface="Calibri Italic" charset="0"/>
                <a:cs typeface="Calibri Italic" charset="0"/>
                <a:sym typeface="Calibri Italic" charset="0"/>
              </a:rPr>
              <a:t>Src,Dest</a:t>
            </a:r>
            <a:r>
              <a:rPr lang="en-US" dirty="0"/>
              <a:t>	</a:t>
            </a:r>
          </a:p>
          <a:p>
            <a:pPr marL="285750" lvl="2" indent="0">
              <a:buNone/>
              <a:tabLst>
                <a:tab pos="1409700" algn="l"/>
                <a:tab pos="1409700" algn="l"/>
                <a:tab pos="1409700" algn="l"/>
                <a:tab pos="1409700" algn="l"/>
                <a:tab pos="1409700" algn="l"/>
                <a:tab pos="1409700" algn="l"/>
                <a:tab pos="1409700" algn="l"/>
                <a:tab pos="1409700" algn="l"/>
                <a:tab pos="1409700" algn="l"/>
                <a:tab pos="1604963" algn="l"/>
              </a:tabLst>
            </a:pPr>
            <a:r>
              <a:rPr lang="en-US" dirty="0" err="1">
                <a:latin typeface="Courier New" pitchFamily="49" charset="0"/>
                <a:cs typeface="Courier New" pitchFamily="49" charset="0"/>
                <a:sym typeface="Courier New Bold" charset="0"/>
              </a:rPr>
              <a:t>subq</a:t>
            </a:r>
            <a:r>
              <a:rPr lang="en-US" dirty="0">
                <a:solidFill>
                  <a:srgbClr val="980002"/>
                </a:solidFill>
                <a:latin typeface="Calibri Bold Italic" charset="0"/>
                <a:ea typeface="ヒラギノ角ゴ ProN W6" charset="0"/>
                <a:cs typeface="ヒラギノ角ゴ ProN W6" charset="0"/>
                <a:sym typeface="Calibri Bold Italic" charset="0"/>
              </a:rPr>
              <a:t>	</a:t>
            </a:r>
            <a:r>
              <a:rPr lang="en-US" dirty="0" err="1">
                <a:latin typeface="Calibri Italic" charset="0"/>
                <a:ea typeface="Calibri Italic" charset="0"/>
                <a:cs typeface="Calibri Italic" charset="0"/>
                <a:sym typeface="Calibri Italic" charset="0"/>
              </a:rPr>
              <a:t>Src,Dest</a:t>
            </a:r>
            <a:r>
              <a:rPr lang="en-US" dirty="0"/>
              <a:t>	</a:t>
            </a:r>
            <a:r>
              <a:rPr lang="en-US" dirty="0" err="1"/>
              <a:t>Dest</a:t>
            </a:r>
            <a:r>
              <a:rPr lang="en-US" dirty="0"/>
              <a:t> = </a:t>
            </a:r>
            <a:r>
              <a:rPr lang="en-US" dirty="0" err="1"/>
              <a:t>Dest</a:t>
            </a:r>
            <a:r>
              <a:rPr lang="en-US" dirty="0"/>
              <a:t> </a:t>
            </a:r>
            <a:r>
              <a:rPr lang="en-US" dirty="0">
                <a:latin typeface="Calibri Italic" charset="0"/>
                <a:ea typeface="Calibri Italic" charset="0"/>
                <a:cs typeface="Calibri Italic" charset="0"/>
                <a:sym typeface="Symbol"/>
              </a:rPr>
              <a:t></a:t>
            </a:r>
            <a:r>
              <a:rPr lang="en-US" dirty="0"/>
              <a:t> </a:t>
            </a:r>
            <a:r>
              <a:rPr lang="en-US" dirty="0" err="1"/>
              <a:t>Src</a:t>
            </a:r>
            <a:endParaRPr lang="en-US" dirty="0"/>
          </a:p>
          <a:p>
            <a:pPr marL="285750" lvl="2" indent="0">
              <a:buNone/>
              <a:tabLst>
                <a:tab pos="1409700" algn="l"/>
                <a:tab pos="1409700" algn="l"/>
                <a:tab pos="1409700" algn="l"/>
                <a:tab pos="1409700" algn="l"/>
                <a:tab pos="1409700" algn="l"/>
                <a:tab pos="1409700" algn="l"/>
                <a:tab pos="1409700" algn="l"/>
                <a:tab pos="1409700" algn="l"/>
                <a:tab pos="1409700" algn="l"/>
                <a:tab pos="1604963" algn="l"/>
              </a:tabLst>
            </a:pPr>
            <a:r>
              <a:rPr lang="en-US" dirty="0" err="1">
                <a:latin typeface="Courier New" pitchFamily="49" charset="0"/>
                <a:cs typeface="Courier New" pitchFamily="49" charset="0"/>
                <a:sym typeface="Courier New Bold" charset="0"/>
              </a:rPr>
              <a:t>imulq</a:t>
            </a:r>
            <a:r>
              <a:rPr lang="en-US" dirty="0">
                <a:solidFill>
                  <a:srgbClr val="980002"/>
                </a:solidFill>
                <a:latin typeface="Calibri Bold Italic" charset="0"/>
                <a:ea typeface="ヒラギノ角ゴ ProN W6" charset="0"/>
                <a:cs typeface="ヒラギノ角ゴ ProN W6" charset="0"/>
                <a:sym typeface="Calibri Bold Italic" charset="0"/>
              </a:rPr>
              <a:t>	</a:t>
            </a:r>
            <a:r>
              <a:rPr lang="en-US" dirty="0" err="1">
                <a:latin typeface="Calibri Italic" charset="0"/>
                <a:ea typeface="Calibri Italic" charset="0"/>
                <a:cs typeface="Calibri Italic" charset="0"/>
                <a:sym typeface="Calibri Italic" charset="0"/>
              </a:rPr>
              <a:t>Src,Dest</a:t>
            </a:r>
            <a:r>
              <a:rPr lang="en-US" dirty="0"/>
              <a:t>	</a:t>
            </a:r>
            <a:r>
              <a:rPr lang="en-US" dirty="0" err="1"/>
              <a:t>Dest</a:t>
            </a:r>
            <a:r>
              <a:rPr lang="en-US" dirty="0"/>
              <a:t> = </a:t>
            </a:r>
            <a:r>
              <a:rPr lang="en-US" dirty="0" err="1"/>
              <a:t>Dest</a:t>
            </a:r>
            <a:r>
              <a:rPr lang="en-US" dirty="0"/>
              <a:t> * </a:t>
            </a:r>
            <a:r>
              <a:rPr lang="en-US" dirty="0" err="1"/>
              <a:t>Src</a:t>
            </a:r>
            <a:endParaRPr lang="en-US" dirty="0"/>
          </a:p>
          <a:p>
            <a:pPr marL="285750" lvl="2" indent="0">
              <a:buNone/>
              <a:tabLst>
                <a:tab pos="1409700" algn="l"/>
                <a:tab pos="1409700" algn="l"/>
                <a:tab pos="1409700" algn="l"/>
                <a:tab pos="1409700" algn="l"/>
                <a:tab pos="1409700" algn="l"/>
                <a:tab pos="1409700" algn="l"/>
                <a:tab pos="1409700" algn="l"/>
                <a:tab pos="1409700" algn="l"/>
                <a:tab pos="1409700" algn="l"/>
                <a:tab pos="1604963" algn="l"/>
              </a:tabLst>
            </a:pPr>
            <a:r>
              <a:rPr lang="en-US" dirty="0" err="1">
                <a:latin typeface="Courier New" pitchFamily="49" charset="0"/>
                <a:cs typeface="Courier New" pitchFamily="49" charset="0"/>
                <a:sym typeface="Courier New Bold" charset="0"/>
              </a:rPr>
              <a:t>salq</a:t>
            </a:r>
            <a:r>
              <a:rPr lang="en-US" dirty="0">
                <a:solidFill>
                  <a:srgbClr val="980002"/>
                </a:solidFill>
                <a:latin typeface="Calibri Bold Italic" charset="0"/>
                <a:ea typeface="ヒラギノ角ゴ ProN W6" charset="0"/>
                <a:cs typeface="ヒラギノ角ゴ ProN W6" charset="0"/>
                <a:sym typeface="Calibri Bold Italic" charset="0"/>
              </a:rPr>
              <a:t>	</a:t>
            </a:r>
            <a:r>
              <a:rPr lang="en-US" dirty="0" err="1">
                <a:latin typeface="Calibri Italic" charset="0"/>
                <a:ea typeface="Calibri Italic" charset="0"/>
                <a:cs typeface="Calibri Italic" charset="0"/>
                <a:sym typeface="Calibri Italic" charset="0"/>
              </a:rPr>
              <a:t>Src,Dest</a:t>
            </a:r>
            <a:r>
              <a:rPr lang="en-US" dirty="0"/>
              <a:t>	</a:t>
            </a:r>
            <a:r>
              <a:rPr lang="en-US" dirty="0" err="1"/>
              <a:t>Dest</a:t>
            </a:r>
            <a:r>
              <a:rPr lang="en-US" dirty="0"/>
              <a:t> = </a:t>
            </a:r>
            <a:r>
              <a:rPr lang="en-US" dirty="0" err="1"/>
              <a:t>Dest</a:t>
            </a:r>
            <a:r>
              <a:rPr lang="en-US" dirty="0"/>
              <a:t> &lt;&lt; </a:t>
            </a:r>
            <a:r>
              <a:rPr lang="en-US" dirty="0" err="1"/>
              <a:t>Src</a:t>
            </a:r>
            <a:r>
              <a:rPr lang="en-US" dirty="0"/>
              <a:t>	</a:t>
            </a:r>
            <a:r>
              <a:rPr lang="en-US" dirty="0">
                <a:solidFill>
                  <a:srgbClr val="980002"/>
                </a:solidFill>
                <a:latin typeface="Calibri Bold Italic" charset="0"/>
                <a:ea typeface="Calibri Bold Italic" charset="0"/>
                <a:cs typeface="Calibri Bold Italic" charset="0"/>
                <a:sym typeface="Calibri Bold Italic" charset="0"/>
              </a:rPr>
              <a:t>Also called </a:t>
            </a:r>
            <a:r>
              <a:rPr lang="en-US" dirty="0" err="1">
                <a:solidFill>
                  <a:srgbClr val="980002"/>
                </a:solidFill>
                <a:latin typeface="Calibri Bold Italic" charset="0"/>
                <a:ea typeface="Calibri Bold Italic" charset="0"/>
                <a:cs typeface="Calibri Bold Italic" charset="0"/>
                <a:sym typeface="Calibri Bold Italic" charset="0"/>
              </a:rPr>
              <a:t>shlq</a:t>
            </a:r>
            <a:endParaRPr lang="en-US" dirty="0"/>
          </a:p>
          <a:p>
            <a:pPr marL="285750" lvl="2" indent="0">
              <a:buNone/>
              <a:tabLst>
                <a:tab pos="1409700" algn="l"/>
                <a:tab pos="1409700" algn="l"/>
                <a:tab pos="1409700" algn="l"/>
                <a:tab pos="1409700" algn="l"/>
                <a:tab pos="1409700" algn="l"/>
                <a:tab pos="1409700" algn="l"/>
                <a:tab pos="1409700" algn="l"/>
                <a:tab pos="1409700" algn="l"/>
                <a:tab pos="1409700" algn="l"/>
                <a:tab pos="1604963" algn="l"/>
              </a:tabLst>
            </a:pPr>
            <a:r>
              <a:rPr lang="en-US" dirty="0" err="1">
                <a:latin typeface="Courier New" pitchFamily="49" charset="0"/>
                <a:cs typeface="Courier New" pitchFamily="49" charset="0"/>
                <a:sym typeface="Courier New Bold" charset="0"/>
              </a:rPr>
              <a:t>sarq</a:t>
            </a:r>
            <a:r>
              <a:rPr lang="en-US" dirty="0">
                <a:solidFill>
                  <a:srgbClr val="980002"/>
                </a:solidFill>
                <a:latin typeface="Calibri Bold Italic" charset="0"/>
                <a:ea typeface="ヒラギノ角ゴ ProN W6" charset="0"/>
                <a:cs typeface="ヒラギノ角ゴ ProN W6" charset="0"/>
                <a:sym typeface="Calibri Bold Italic" charset="0"/>
              </a:rPr>
              <a:t>	</a:t>
            </a:r>
            <a:r>
              <a:rPr lang="en-US" dirty="0" err="1">
                <a:latin typeface="Calibri Italic" charset="0"/>
                <a:ea typeface="Calibri Italic" charset="0"/>
                <a:cs typeface="Calibri Italic" charset="0"/>
                <a:sym typeface="Calibri Italic" charset="0"/>
              </a:rPr>
              <a:t>Src,Dest</a:t>
            </a:r>
            <a:r>
              <a:rPr lang="en-US" dirty="0"/>
              <a:t>	</a:t>
            </a:r>
            <a:r>
              <a:rPr lang="en-US" dirty="0" err="1"/>
              <a:t>Dest</a:t>
            </a:r>
            <a:r>
              <a:rPr lang="en-US" dirty="0"/>
              <a:t> = </a:t>
            </a:r>
            <a:r>
              <a:rPr lang="en-US" dirty="0" err="1"/>
              <a:t>Dest</a:t>
            </a:r>
            <a:r>
              <a:rPr lang="en-US" dirty="0"/>
              <a:t> &gt;&gt; </a:t>
            </a:r>
            <a:r>
              <a:rPr lang="en-US" dirty="0" err="1"/>
              <a:t>Src</a:t>
            </a:r>
            <a:r>
              <a:rPr lang="en-US" dirty="0"/>
              <a:t>	</a:t>
            </a:r>
            <a:r>
              <a:rPr lang="en-US" dirty="0">
                <a:solidFill>
                  <a:srgbClr val="980002"/>
                </a:solidFill>
                <a:latin typeface="Calibri Bold Italic" charset="0"/>
                <a:ea typeface="Calibri Bold Italic" charset="0"/>
                <a:cs typeface="Calibri Bold Italic" charset="0"/>
                <a:sym typeface="Calibri Bold Italic" charset="0"/>
              </a:rPr>
              <a:t>Arithmetic</a:t>
            </a:r>
            <a:endParaRPr lang="en-US" dirty="0"/>
          </a:p>
          <a:p>
            <a:pPr marL="285750" lvl="2" indent="0">
              <a:buNone/>
              <a:tabLst>
                <a:tab pos="1409700" algn="l"/>
                <a:tab pos="1409700" algn="l"/>
                <a:tab pos="1409700" algn="l"/>
                <a:tab pos="1409700" algn="l"/>
                <a:tab pos="1409700" algn="l"/>
                <a:tab pos="1409700" algn="l"/>
                <a:tab pos="1409700" algn="l"/>
                <a:tab pos="1409700" algn="l"/>
                <a:tab pos="1409700" algn="l"/>
                <a:tab pos="1604963" algn="l"/>
              </a:tabLst>
            </a:pPr>
            <a:r>
              <a:rPr lang="en-US" dirty="0" err="1">
                <a:latin typeface="Courier New" pitchFamily="49" charset="0"/>
                <a:cs typeface="Courier New" pitchFamily="49" charset="0"/>
                <a:sym typeface="Courier New Bold" charset="0"/>
              </a:rPr>
              <a:t>shrq</a:t>
            </a:r>
            <a:r>
              <a:rPr lang="en-US" dirty="0">
                <a:solidFill>
                  <a:srgbClr val="980002"/>
                </a:solidFill>
                <a:latin typeface="Calibri Bold Italic" charset="0"/>
                <a:ea typeface="ヒラギノ角ゴ ProN W6" charset="0"/>
                <a:cs typeface="ヒラギノ角ゴ ProN W6" charset="0"/>
                <a:sym typeface="Calibri Bold Italic" charset="0"/>
              </a:rPr>
              <a:t>	</a:t>
            </a:r>
            <a:r>
              <a:rPr lang="en-US" dirty="0" err="1">
                <a:latin typeface="Calibri Italic" charset="0"/>
                <a:ea typeface="Calibri Italic" charset="0"/>
                <a:cs typeface="Calibri Italic" charset="0"/>
                <a:sym typeface="Calibri Italic" charset="0"/>
              </a:rPr>
              <a:t>Src,Dest</a:t>
            </a:r>
            <a:r>
              <a:rPr lang="en-US" dirty="0"/>
              <a:t>	</a:t>
            </a:r>
            <a:r>
              <a:rPr lang="en-US" dirty="0" err="1"/>
              <a:t>Dest</a:t>
            </a:r>
            <a:r>
              <a:rPr lang="en-US" dirty="0"/>
              <a:t> = </a:t>
            </a:r>
            <a:r>
              <a:rPr lang="en-US" dirty="0" err="1"/>
              <a:t>Dest</a:t>
            </a:r>
            <a:r>
              <a:rPr lang="en-US" dirty="0"/>
              <a:t> &gt;&gt; </a:t>
            </a:r>
            <a:r>
              <a:rPr lang="en-US" dirty="0" err="1"/>
              <a:t>Src</a:t>
            </a:r>
            <a:r>
              <a:rPr lang="en-US" dirty="0"/>
              <a:t>	</a:t>
            </a:r>
            <a:r>
              <a:rPr lang="en-US" dirty="0">
                <a:solidFill>
                  <a:srgbClr val="980002"/>
                </a:solidFill>
                <a:latin typeface="Calibri Bold Italic" charset="0"/>
                <a:ea typeface="Calibri Bold Italic" charset="0"/>
                <a:cs typeface="Calibri Bold Italic" charset="0"/>
                <a:sym typeface="Calibri Bold Italic" charset="0"/>
              </a:rPr>
              <a:t>Logical</a:t>
            </a:r>
            <a:endParaRPr lang="en-US" dirty="0"/>
          </a:p>
          <a:p>
            <a:pPr marL="285750" lvl="2" indent="0">
              <a:buNone/>
              <a:tabLst>
                <a:tab pos="1409700" algn="l"/>
                <a:tab pos="1409700" algn="l"/>
                <a:tab pos="1409700" algn="l"/>
                <a:tab pos="1409700" algn="l"/>
                <a:tab pos="1409700" algn="l"/>
                <a:tab pos="1409700" algn="l"/>
                <a:tab pos="1409700" algn="l"/>
                <a:tab pos="1409700" algn="l"/>
                <a:tab pos="1409700" algn="l"/>
                <a:tab pos="1604963" algn="l"/>
              </a:tabLst>
            </a:pPr>
            <a:r>
              <a:rPr lang="en-US" dirty="0" err="1">
                <a:latin typeface="Courier New" pitchFamily="49" charset="0"/>
                <a:cs typeface="Courier New" pitchFamily="49" charset="0"/>
                <a:sym typeface="Courier New Bold" charset="0"/>
              </a:rPr>
              <a:t>xorq</a:t>
            </a:r>
            <a:r>
              <a:rPr lang="en-US" dirty="0">
                <a:solidFill>
                  <a:srgbClr val="980002"/>
                </a:solidFill>
                <a:latin typeface="Calibri Bold Italic" charset="0"/>
                <a:ea typeface="ヒラギノ角ゴ ProN W6" charset="0"/>
                <a:cs typeface="ヒラギノ角ゴ ProN W6" charset="0"/>
                <a:sym typeface="Calibri Bold Italic" charset="0"/>
              </a:rPr>
              <a:t>	</a:t>
            </a:r>
            <a:r>
              <a:rPr lang="en-US" dirty="0" err="1">
                <a:latin typeface="Calibri Italic" charset="0"/>
                <a:ea typeface="Calibri Italic" charset="0"/>
                <a:cs typeface="Calibri Italic" charset="0"/>
                <a:sym typeface="Calibri Italic" charset="0"/>
              </a:rPr>
              <a:t>Src,Dest</a:t>
            </a:r>
            <a:r>
              <a:rPr lang="en-US" dirty="0"/>
              <a:t>	</a:t>
            </a:r>
            <a:r>
              <a:rPr lang="en-US" dirty="0" err="1"/>
              <a:t>Dest</a:t>
            </a:r>
            <a:r>
              <a:rPr lang="en-US" dirty="0"/>
              <a:t> = </a:t>
            </a:r>
            <a:r>
              <a:rPr lang="en-US" dirty="0" err="1"/>
              <a:t>Dest</a:t>
            </a:r>
            <a:r>
              <a:rPr lang="en-US" dirty="0"/>
              <a:t> ^ </a:t>
            </a:r>
            <a:r>
              <a:rPr lang="en-US" dirty="0" err="1"/>
              <a:t>Src</a:t>
            </a:r>
            <a:endParaRPr lang="en-US" dirty="0"/>
          </a:p>
          <a:p>
            <a:pPr marL="285750" lvl="2" indent="0">
              <a:buNone/>
              <a:tabLst>
                <a:tab pos="1409700" algn="l"/>
                <a:tab pos="1409700" algn="l"/>
                <a:tab pos="1409700" algn="l"/>
                <a:tab pos="1409700" algn="l"/>
                <a:tab pos="1409700" algn="l"/>
                <a:tab pos="1409700" algn="l"/>
                <a:tab pos="1409700" algn="l"/>
                <a:tab pos="1409700" algn="l"/>
                <a:tab pos="1409700" algn="l"/>
                <a:tab pos="1604963" algn="l"/>
              </a:tabLst>
            </a:pPr>
            <a:r>
              <a:rPr lang="en-US" dirty="0" err="1">
                <a:latin typeface="Courier New" pitchFamily="49" charset="0"/>
                <a:cs typeface="Courier New" pitchFamily="49" charset="0"/>
                <a:sym typeface="Courier New Bold" charset="0"/>
              </a:rPr>
              <a:t>andq</a:t>
            </a:r>
            <a:r>
              <a:rPr lang="en-US" dirty="0">
                <a:solidFill>
                  <a:srgbClr val="980002"/>
                </a:solidFill>
                <a:latin typeface="Calibri Bold Italic" charset="0"/>
                <a:ea typeface="ヒラギノ角ゴ ProN W6" charset="0"/>
                <a:cs typeface="ヒラギノ角ゴ ProN W6" charset="0"/>
                <a:sym typeface="Calibri Bold Italic" charset="0"/>
              </a:rPr>
              <a:t>	</a:t>
            </a:r>
            <a:r>
              <a:rPr lang="en-US" dirty="0" err="1">
                <a:latin typeface="Calibri Italic" charset="0"/>
                <a:ea typeface="Calibri Italic" charset="0"/>
                <a:cs typeface="Calibri Italic" charset="0"/>
                <a:sym typeface="Calibri Italic" charset="0"/>
              </a:rPr>
              <a:t>Src,Dest</a:t>
            </a:r>
            <a:r>
              <a:rPr lang="en-US" dirty="0"/>
              <a:t>	</a:t>
            </a:r>
            <a:r>
              <a:rPr lang="en-US" dirty="0" err="1"/>
              <a:t>Dest</a:t>
            </a:r>
            <a:r>
              <a:rPr lang="en-US" dirty="0"/>
              <a:t> = </a:t>
            </a:r>
            <a:r>
              <a:rPr lang="en-US" dirty="0" err="1"/>
              <a:t>Dest</a:t>
            </a:r>
            <a:r>
              <a:rPr lang="en-US" dirty="0"/>
              <a:t> &amp; </a:t>
            </a:r>
            <a:r>
              <a:rPr lang="en-US" dirty="0" err="1"/>
              <a:t>Src</a:t>
            </a:r>
            <a:endParaRPr lang="en-US" dirty="0"/>
          </a:p>
          <a:p>
            <a:pPr marL="285750" lvl="2" indent="0">
              <a:buNone/>
              <a:tabLst>
                <a:tab pos="1409700" algn="l"/>
                <a:tab pos="1409700" algn="l"/>
                <a:tab pos="1409700" algn="l"/>
                <a:tab pos="1409700" algn="l"/>
                <a:tab pos="1409700" algn="l"/>
                <a:tab pos="1409700" algn="l"/>
                <a:tab pos="1409700" algn="l"/>
                <a:tab pos="1409700" algn="l"/>
                <a:tab pos="1409700" algn="l"/>
                <a:tab pos="1604963" algn="l"/>
              </a:tabLst>
            </a:pPr>
            <a:r>
              <a:rPr lang="en-US" dirty="0" err="1">
                <a:latin typeface="Courier New" pitchFamily="49" charset="0"/>
                <a:cs typeface="Courier New" pitchFamily="49" charset="0"/>
                <a:sym typeface="Courier New Bold" charset="0"/>
              </a:rPr>
              <a:t>orq</a:t>
            </a:r>
            <a:r>
              <a:rPr lang="en-US" dirty="0">
                <a:solidFill>
                  <a:srgbClr val="980002"/>
                </a:solidFill>
                <a:latin typeface="Calibri Bold Italic" charset="0"/>
                <a:ea typeface="ヒラギノ角ゴ ProN W6" charset="0"/>
                <a:cs typeface="ヒラギノ角ゴ ProN W6" charset="0"/>
                <a:sym typeface="Calibri Bold Italic" charset="0"/>
              </a:rPr>
              <a:t>	</a:t>
            </a:r>
            <a:r>
              <a:rPr lang="en-US" dirty="0" err="1">
                <a:latin typeface="Calibri Italic" charset="0"/>
                <a:ea typeface="Calibri Italic" charset="0"/>
                <a:cs typeface="Calibri Italic" charset="0"/>
                <a:sym typeface="Calibri Italic" charset="0"/>
              </a:rPr>
              <a:t>Src,Dest</a:t>
            </a:r>
            <a:r>
              <a:rPr lang="en-US" dirty="0"/>
              <a:t>	</a:t>
            </a:r>
            <a:r>
              <a:rPr lang="en-US" dirty="0" err="1"/>
              <a:t>Dest</a:t>
            </a:r>
            <a:r>
              <a:rPr lang="en-US" dirty="0"/>
              <a:t> = </a:t>
            </a:r>
            <a:r>
              <a:rPr lang="en-US" dirty="0" err="1"/>
              <a:t>Dest</a:t>
            </a:r>
            <a:r>
              <a:rPr lang="en-US" dirty="0"/>
              <a:t> | </a:t>
            </a:r>
            <a:r>
              <a:rPr lang="en-US" dirty="0" err="1"/>
              <a:t>Src</a:t>
            </a:r>
            <a:endParaRPr lang="en-US" dirty="0"/>
          </a:p>
        </p:txBody>
      </p:sp>
      <p:sp>
        <p:nvSpPr>
          <p:cNvPr id="2" name="TextBox 1">
            <a:extLst>
              <a:ext uri="{FF2B5EF4-FFF2-40B4-BE49-F238E27FC236}">
                <a16:creationId xmlns:a16="http://schemas.microsoft.com/office/drawing/2014/main" id="{51CD311C-7B17-4E1D-9E2A-C92F59300EE9}"/>
              </a:ext>
            </a:extLst>
          </p:cNvPr>
          <p:cNvSpPr txBox="1"/>
          <p:nvPr/>
        </p:nvSpPr>
        <p:spPr>
          <a:xfrm>
            <a:off x="7463724" y="1197678"/>
            <a:ext cx="184731" cy="369332"/>
          </a:xfrm>
          <a:prstGeom prst="rect">
            <a:avLst/>
          </a:prstGeom>
          <a:noFill/>
        </p:spPr>
        <p:txBody>
          <a:bodyPr wrap="none" rtlCol="0">
            <a:spAutoFit/>
          </a:bodyPr>
          <a:lstStyle/>
          <a:p>
            <a:endParaRPr lang="en-US" sz="1800" dirty="0">
              <a:latin typeface="Calibri" pitchFamily="34" charset="0"/>
            </a:endParaRPr>
          </a:p>
        </p:txBody>
      </p:sp>
      <p:sp>
        <p:nvSpPr>
          <p:cNvPr id="3" name="TextBox 2">
            <a:extLst>
              <a:ext uri="{FF2B5EF4-FFF2-40B4-BE49-F238E27FC236}">
                <a16:creationId xmlns:a16="http://schemas.microsoft.com/office/drawing/2014/main" id="{EC24E14A-870D-44EE-9212-2E9833C97B86}"/>
              </a:ext>
            </a:extLst>
          </p:cNvPr>
          <p:cNvSpPr txBox="1"/>
          <p:nvPr/>
        </p:nvSpPr>
        <p:spPr>
          <a:xfrm>
            <a:off x="3108472" y="2153265"/>
            <a:ext cx="3347456" cy="400110"/>
          </a:xfrm>
          <a:prstGeom prst="rect">
            <a:avLst/>
          </a:prstGeom>
          <a:noFill/>
        </p:spPr>
        <p:txBody>
          <a:bodyPr wrap="none" rtlCol="0">
            <a:spAutoFit/>
          </a:bodyPr>
          <a:lstStyle/>
          <a:p>
            <a:r>
              <a:rPr lang="en-US" sz="2000" dirty="0" err="1">
                <a:latin typeface="Calibri" panose="020F0502020204030204" pitchFamily="34" charset="0"/>
                <a:cs typeface="Calibri" panose="020F0502020204030204" pitchFamily="34" charset="0"/>
                <a:sym typeface="Courier New Bold" charset="0"/>
              </a:rPr>
              <a:t>Dest</a:t>
            </a:r>
            <a:r>
              <a:rPr lang="en-US" sz="2000" dirty="0">
                <a:latin typeface="Calibri" panose="020F0502020204030204" pitchFamily="34" charset="0"/>
                <a:cs typeface="Calibri" panose="020F0502020204030204" pitchFamily="34" charset="0"/>
                <a:sym typeface="Courier New Bold" charset="0"/>
              </a:rPr>
              <a:t> = </a:t>
            </a:r>
            <a:r>
              <a:rPr lang="en-US" sz="2000" dirty="0" err="1">
                <a:latin typeface="Calibri" panose="020F0502020204030204" pitchFamily="34" charset="0"/>
                <a:cs typeface="Calibri" panose="020F0502020204030204" pitchFamily="34" charset="0"/>
                <a:sym typeface="Courier New Bold" charset="0"/>
              </a:rPr>
              <a:t>Src</a:t>
            </a:r>
            <a:r>
              <a:rPr lang="en-US" sz="2000" dirty="0">
                <a:latin typeface="Calibri" panose="020F0502020204030204" pitchFamily="34" charset="0"/>
                <a:cs typeface="Calibri" panose="020F0502020204030204" pitchFamily="34" charset="0"/>
                <a:sym typeface="Courier New Bold" charset="0"/>
              </a:rPr>
              <a:t>   (</a:t>
            </a:r>
            <a:r>
              <a:rPr lang="en-US" sz="2000" dirty="0" err="1">
                <a:latin typeface="Calibri" panose="020F0502020204030204" pitchFamily="34" charset="0"/>
                <a:cs typeface="Calibri" panose="020F0502020204030204" pitchFamily="34" charset="0"/>
                <a:sym typeface="Courier New Bold" charset="0"/>
              </a:rPr>
              <a:t>Src</a:t>
            </a:r>
            <a:r>
              <a:rPr lang="en-US" sz="2000" dirty="0">
                <a:latin typeface="Calibri" panose="020F0502020204030204" pitchFamily="34" charset="0"/>
                <a:cs typeface="Calibri" panose="020F0502020204030204" pitchFamily="34" charset="0"/>
                <a:sym typeface="Courier New Bold" charset="0"/>
              </a:rPr>
              <a:t> can be $</a:t>
            </a:r>
            <a:r>
              <a:rPr lang="en-US" sz="2000" dirty="0" err="1">
                <a:latin typeface="Calibri" panose="020F0502020204030204" pitchFamily="34" charset="0"/>
                <a:cs typeface="Calibri" panose="020F0502020204030204" pitchFamily="34" charset="0"/>
                <a:sym typeface="Courier New Bold" charset="0"/>
              </a:rPr>
              <a:t>const</a:t>
            </a:r>
            <a:r>
              <a:rPr lang="en-US" sz="2000" dirty="0">
                <a:latin typeface="Calibri" panose="020F0502020204030204" pitchFamily="34" charset="0"/>
                <a:cs typeface="Calibri" panose="020F0502020204030204" pitchFamily="34" charset="0"/>
                <a:sym typeface="Courier New Bold" charset="0"/>
              </a:rPr>
              <a:t>)</a:t>
            </a:r>
            <a:endParaRPr lang="en-US" sz="20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E1320D1-26DB-4337-8019-A29CE7A669D5}"/>
              </a:ext>
            </a:extLst>
          </p:cNvPr>
          <p:cNvSpPr txBox="1"/>
          <p:nvPr/>
        </p:nvSpPr>
        <p:spPr>
          <a:xfrm>
            <a:off x="3065287" y="2517717"/>
            <a:ext cx="4764767" cy="400110"/>
          </a:xfrm>
          <a:prstGeom prst="rect">
            <a:avLst/>
          </a:prstGeom>
          <a:noFill/>
        </p:spPr>
        <p:txBody>
          <a:bodyPr wrap="none" rtlCol="0">
            <a:spAutoFit/>
          </a:bodyPr>
          <a:lstStyle/>
          <a:p>
            <a:r>
              <a:rPr lang="en-US" sz="2000" b="1" dirty="0" err="1">
                <a:latin typeface="Calibri" panose="020F0502020204030204" pitchFamily="34" charset="0"/>
                <a:cs typeface="Calibri" panose="020F0502020204030204" pitchFamily="34" charset="0"/>
                <a:sym typeface="Courier New Bold" charset="0"/>
              </a:rPr>
              <a:t>Dest</a:t>
            </a:r>
            <a:r>
              <a:rPr lang="en-US" sz="2000" b="1" dirty="0">
                <a:latin typeface="Calibri" panose="020F0502020204030204" pitchFamily="34" charset="0"/>
                <a:cs typeface="Calibri" panose="020F0502020204030204" pitchFamily="34" charset="0"/>
                <a:sym typeface="Courier New Bold" charset="0"/>
              </a:rPr>
              <a:t> = address computed by expression </a:t>
            </a:r>
            <a:r>
              <a:rPr lang="en-US" sz="2000" b="1" dirty="0" err="1">
                <a:latin typeface="Calibri" panose="020F0502020204030204" pitchFamily="34" charset="0"/>
                <a:cs typeface="Calibri" panose="020F0502020204030204" pitchFamily="34" charset="0"/>
                <a:sym typeface="Courier New Bold" charset="0"/>
              </a:rPr>
              <a:t>Src</a:t>
            </a:r>
            <a:endParaRPr lang="en-US" sz="2000" b="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7479ED5-2D34-4A9D-817F-DBD50B3A753F}"/>
              </a:ext>
            </a:extLst>
          </p:cNvPr>
          <p:cNvSpPr txBox="1"/>
          <p:nvPr/>
        </p:nvSpPr>
        <p:spPr>
          <a:xfrm>
            <a:off x="3113388" y="2872337"/>
            <a:ext cx="1925592" cy="400110"/>
          </a:xfrm>
          <a:prstGeom prst="rect">
            <a:avLst/>
          </a:prstGeom>
          <a:noFill/>
        </p:spPr>
        <p:txBody>
          <a:bodyPr wrap="none" rtlCol="0">
            <a:spAutoFit/>
          </a:bodyPr>
          <a:lstStyle/>
          <a:p>
            <a:r>
              <a:rPr lang="en-US" sz="2000" dirty="0" err="1">
                <a:latin typeface="Calibri" panose="020F0502020204030204" pitchFamily="34" charset="0"/>
                <a:cs typeface="Calibri" panose="020F0502020204030204" pitchFamily="34" charset="0"/>
                <a:sym typeface="Courier New Bold" charset="0"/>
              </a:rPr>
              <a:t>Dest</a:t>
            </a:r>
            <a:r>
              <a:rPr lang="en-US" sz="2000" dirty="0">
                <a:latin typeface="Calibri" panose="020F0502020204030204" pitchFamily="34" charset="0"/>
                <a:cs typeface="Calibri" panose="020F0502020204030204" pitchFamily="34" charset="0"/>
                <a:sym typeface="Courier New Bold" charset="0"/>
              </a:rPr>
              <a:t> = </a:t>
            </a:r>
            <a:r>
              <a:rPr lang="en-US" sz="2000" dirty="0" err="1">
                <a:latin typeface="Calibri" panose="020F0502020204030204" pitchFamily="34" charset="0"/>
                <a:cs typeface="Calibri" panose="020F0502020204030204" pitchFamily="34" charset="0"/>
                <a:sym typeface="Courier New Bold" charset="0"/>
              </a:rPr>
              <a:t>Dest</a:t>
            </a:r>
            <a:r>
              <a:rPr lang="en-US" sz="2000" dirty="0">
                <a:latin typeface="Calibri" panose="020F0502020204030204" pitchFamily="34" charset="0"/>
                <a:cs typeface="Calibri" panose="020F0502020204030204" pitchFamily="34" charset="0"/>
                <a:sym typeface="Courier New Bold" charset="0"/>
              </a:rPr>
              <a:t> + </a:t>
            </a:r>
            <a:r>
              <a:rPr lang="en-US" sz="2000" dirty="0" err="1">
                <a:latin typeface="Calibri" panose="020F0502020204030204" pitchFamily="34" charset="0"/>
                <a:cs typeface="Calibri" panose="020F0502020204030204" pitchFamily="34" charset="0"/>
                <a:sym typeface="Courier New Bold" charset="0"/>
              </a:rPr>
              <a:t>Src</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664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6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6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6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36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364">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36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xfrm>
            <a:off x="4622800" y="254000"/>
            <a:ext cx="4140200" cy="1143000"/>
          </a:xfrm>
          <a:ln/>
        </p:spPr>
        <p:txBody>
          <a:bodyPr/>
          <a:lstStyle/>
          <a:p>
            <a:pPr marL="119063" indent="-119063"/>
            <a:r>
              <a:rPr lang="en-US" dirty="0"/>
              <a:t>Switch Statement   Example</a:t>
            </a:r>
          </a:p>
        </p:txBody>
      </p:sp>
      <p:sp>
        <p:nvSpPr>
          <p:cNvPr id="21509" name="Rectangle 5"/>
          <p:cNvSpPr>
            <a:spLocks/>
          </p:cNvSpPr>
          <p:nvPr/>
        </p:nvSpPr>
        <p:spPr bwMode="auto">
          <a:xfrm>
            <a:off x="254000" y="304800"/>
            <a:ext cx="4127500" cy="6400800"/>
          </a:xfrm>
          <a:prstGeom prst="rect">
            <a:avLst/>
          </a:prstGeom>
          <a:solidFill>
            <a:srgbClr val="F6F5BD"/>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long </a:t>
            </a: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my_switch</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(long x, long y, long z)</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long w = 1;</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switch(x) {</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case 1:		</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w = y*z;</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break;</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case 2:		</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w = y/z;</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Fall Through */</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case 3:		</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w += z;</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break;</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case 5:</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case 6:</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w -= z;</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break;</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default:</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w = 2;</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return w;</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p>
        </p:txBody>
      </p:sp>
      <p:sp>
        <p:nvSpPr>
          <p:cNvPr id="8" name="Rectangle 8">
            <a:extLst>
              <a:ext uri="{FF2B5EF4-FFF2-40B4-BE49-F238E27FC236}">
                <a16:creationId xmlns:a16="http://schemas.microsoft.com/office/drawing/2014/main" id="{BC822C58-10F0-4DE7-AD58-CEF6D74DE859}"/>
              </a:ext>
            </a:extLst>
          </p:cNvPr>
          <p:cNvSpPr>
            <a:spLocks/>
          </p:cNvSpPr>
          <p:nvPr/>
        </p:nvSpPr>
        <p:spPr bwMode="auto">
          <a:xfrm>
            <a:off x="5361709" y="3974869"/>
            <a:ext cx="2832100" cy="2286000"/>
          </a:xfrm>
          <a:prstGeom prst="rect">
            <a:avLst/>
          </a:prstGeom>
          <a:solidFill>
            <a:srgbClr val="D6D6F4"/>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.section	.</a:t>
            </a:r>
            <a:r>
              <a:rPr kumimoji="0" lang="en-US" sz="14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rodata</a:t>
            </a:r>
            <a:endPar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.align 8</a:t>
            </a:r>
          </a:p>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.L4:</a:t>
            </a:r>
          </a:p>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.quad	.L8	# x = 0</a:t>
            </a:r>
          </a:p>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.quad	.L3	# x = 1</a:t>
            </a:r>
          </a:p>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.quad	.L5	# x = 2</a:t>
            </a:r>
          </a:p>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.quad	.L9	# x = 3</a:t>
            </a:r>
          </a:p>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.quad	.L8	# x = 4</a:t>
            </a:r>
          </a:p>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.quad	.L7	# x = 5</a:t>
            </a:r>
          </a:p>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.quad	.L7	# x = 6</a:t>
            </a:r>
            <a:endParaRPr kumimoji="0" lang="en-US" sz="14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Courier New Bold" charset="0"/>
            </a:endParaRPr>
          </a:p>
        </p:txBody>
      </p:sp>
      <p:sp>
        <p:nvSpPr>
          <p:cNvPr id="4" name="TextBox 3">
            <a:extLst>
              <a:ext uri="{FF2B5EF4-FFF2-40B4-BE49-F238E27FC236}">
                <a16:creationId xmlns:a16="http://schemas.microsoft.com/office/drawing/2014/main" id="{0AE1173D-2AA4-4362-AB01-7E70B4A3D841}"/>
              </a:ext>
            </a:extLst>
          </p:cNvPr>
          <p:cNvSpPr txBox="1"/>
          <p:nvPr/>
        </p:nvSpPr>
        <p:spPr>
          <a:xfrm>
            <a:off x="214091" y="1961803"/>
            <a:ext cx="736099" cy="397031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rPr>
              <a:t>.L3:</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rPr>
              <a:t>.L5: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rPr>
              <a:t>.L9:</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rPr>
              <a:t>.L7: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rPr>
              <a:t>.L8:</a:t>
            </a:r>
          </a:p>
        </p:txBody>
      </p:sp>
      <p:sp>
        <p:nvSpPr>
          <p:cNvPr id="9" name="Rectangle 4">
            <a:extLst>
              <a:ext uri="{FF2B5EF4-FFF2-40B4-BE49-F238E27FC236}">
                <a16:creationId xmlns:a16="http://schemas.microsoft.com/office/drawing/2014/main" id="{D9ED643C-728E-44A6-B982-13C133AB5CF4}"/>
              </a:ext>
            </a:extLst>
          </p:cNvPr>
          <p:cNvSpPr>
            <a:spLocks/>
          </p:cNvSpPr>
          <p:nvPr/>
        </p:nvSpPr>
        <p:spPr bwMode="auto">
          <a:xfrm>
            <a:off x="4477789" y="1593272"/>
            <a:ext cx="4585970" cy="1526771"/>
          </a:xfrm>
          <a:prstGeom prst="rect">
            <a:avLst/>
          </a:prstGeom>
          <a:solidFill>
            <a:srgbClr val="F1C7C7"/>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tab pos="342900" algn="l"/>
                <a:tab pos="342900" algn="l"/>
                <a:tab pos="1311275" algn="l"/>
                <a:tab pos="3251200" algn="l"/>
                <a:tab pos="342900" algn="l"/>
                <a:tab pos="3251200" algn="l"/>
                <a:tab pos="342900" algn="l"/>
                <a:tab pos="3251200" algn="l"/>
                <a:tab pos="342900" algn="l"/>
                <a:tab pos="3251200" algn="l"/>
                <a:tab pos="342900" algn="l"/>
                <a:tab pos="3251200" algn="l"/>
                <a:tab pos="342900" algn="l"/>
                <a:tab pos="3251200" algn="l"/>
                <a:tab pos="342900" algn="l"/>
                <a:tab pos="3251200" algn="l"/>
                <a:tab pos="342900" algn="l"/>
                <a:tab pos="3251200" algn="l"/>
                <a:tab pos="342900" algn="l"/>
                <a:tab pos="3251200" algn="l"/>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my_switch</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cmpq    $6, %rdi   # x:6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ja      .L</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8   # if x &gt; 6 jump</a:t>
            </a:r>
            <a:b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b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to default</a:t>
            </a:r>
            <a:endPar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jmp     *.L4(,%rdi,8)</a:t>
            </a:r>
            <a:endPar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a:p>
            <a:pPr marL="0" marR="0" lvl="0" indent="0" algn="l" defTabSz="914400" rtl="0" eaLnBrk="1" fontAlgn="base" latinLnBrk="0" hangingPunct="1">
              <a:lnSpc>
                <a:spcPct val="100000"/>
              </a:lnSpc>
              <a:spcBef>
                <a:spcPct val="0"/>
              </a:spcBef>
              <a:spcAft>
                <a:spcPct val="0"/>
              </a:spcAft>
              <a:buClrTx/>
              <a:buSzTx/>
              <a:buFontTx/>
              <a:buNone/>
              <a:tabLst>
                <a:tab pos="342900" algn="l"/>
                <a:tab pos="342900" algn="l"/>
                <a:tab pos="1082675" algn="l"/>
                <a:tab pos="342900" algn="l"/>
                <a:tab pos="240665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Lst>
              <a:defRPr/>
            </a:pPr>
            <a:endPar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p:txBody>
      </p:sp>
    </p:spTree>
    <p:extLst>
      <p:ext uri="{BB962C8B-B14F-4D97-AF65-F5344CB8AC3E}">
        <p14:creationId xmlns:p14="http://schemas.microsoft.com/office/powerpoint/2010/main" val="2410783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Assembly Setup Explanation</a:t>
            </a:r>
            <a:endParaRPr/>
          </a:p>
        </p:txBody>
      </p:sp>
      <p:sp>
        <p:nvSpPr>
          <p:cNvPr id="780" name="Shape 780"/>
          <p:cNvSpPr txBox="1">
            <a:spLocks noGrp="1"/>
          </p:cNvSpPr>
          <p:nvPr>
            <p:ph type="body" idx="1"/>
          </p:nvPr>
        </p:nvSpPr>
        <p:spPr>
          <a:xfrm>
            <a:off x="381000" y="1447800"/>
            <a:ext cx="8382000" cy="515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Table Structure</a:t>
            </a:r>
            <a:endParaRPr dirty="0"/>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Each target requires 8 bytes</a:t>
            </a:r>
            <a:endParaRPr dirty="0"/>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Base address at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.L4</a:t>
            </a:r>
            <a:endParaRPr sz="2000" b="0" i="0" u="none" strike="noStrike" cap="none" dirty="0">
              <a:solidFill>
                <a:schemeClr val="dk1"/>
              </a:solidFill>
              <a:latin typeface="Calibri"/>
              <a:ea typeface="Calibri"/>
              <a:cs typeface="Calibri"/>
              <a:sym typeface="Calibri"/>
            </a:endParaRPr>
          </a:p>
          <a:p>
            <a:pPr marL="342900" marR="0" lvl="0" indent="-251459" algn="l" rtl="0">
              <a:spcBef>
                <a:spcPts val="600"/>
              </a:spcBef>
              <a:spcAft>
                <a:spcPts val="0"/>
              </a:spcAft>
              <a:buClr>
                <a:srgbClr val="990000"/>
              </a:buClr>
              <a:buSzPts val="1440"/>
              <a:buFont typeface="Noto Sans Symbols"/>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Jumping</a:t>
            </a:r>
            <a:endParaRPr dirty="0"/>
          </a:p>
          <a:p>
            <a:pPr marL="552450" marR="0" lvl="1" indent="-285750" algn="l" rtl="0">
              <a:spcBef>
                <a:spcPts val="500"/>
              </a:spcBef>
              <a:spcAft>
                <a:spcPts val="0"/>
              </a:spcAft>
              <a:buClr>
                <a:srgbClr val="990000"/>
              </a:buClr>
              <a:buSzPts val="2200"/>
              <a:buFont typeface="Noto Sans Symbols"/>
              <a:buChar char="▪"/>
            </a:pPr>
            <a:r>
              <a:rPr lang="en-US" sz="2000" b="1" i="0" u="none" strike="noStrike" cap="none" dirty="0">
                <a:solidFill>
                  <a:srgbClr val="980002"/>
                </a:solidFill>
                <a:latin typeface="Calibri"/>
                <a:ea typeface="Calibri"/>
                <a:cs typeface="Calibri"/>
                <a:sym typeface="Calibri"/>
              </a:rPr>
              <a:t>Direct:</a:t>
            </a:r>
            <a:r>
              <a:rPr lang="en-US" sz="2000" b="0"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ourier New"/>
                <a:ea typeface="Courier New"/>
                <a:cs typeface="Courier New"/>
                <a:sym typeface="Courier New"/>
              </a:rPr>
              <a:t>jmp</a:t>
            </a:r>
            <a:r>
              <a:rPr lang="en-US" sz="2000" b="1" i="0" u="none" strike="noStrike" cap="none" dirty="0">
                <a:solidFill>
                  <a:schemeClr val="dk1"/>
                </a:solidFill>
                <a:latin typeface="Courier New"/>
                <a:ea typeface="Courier New"/>
                <a:cs typeface="Courier New"/>
                <a:sym typeface="Courier New"/>
              </a:rPr>
              <a:t> .L8</a:t>
            </a:r>
            <a:endParaRPr sz="2000" b="1" i="0" u="none" strike="noStrike" cap="none" dirty="0">
              <a:solidFill>
                <a:schemeClr val="dk1"/>
              </a:solidFill>
              <a:latin typeface="Courier New"/>
              <a:ea typeface="Courier New"/>
              <a:cs typeface="Courier New"/>
              <a:sym typeface="Courier New"/>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Jump target is denoted by label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.L8</a:t>
            </a:r>
            <a:endParaRPr sz="2000" b="0" i="0" u="none" strike="noStrike" cap="none" dirty="0">
              <a:solidFill>
                <a:schemeClr val="dk1"/>
              </a:solidFill>
              <a:latin typeface="Calibri"/>
              <a:ea typeface="Calibri"/>
              <a:cs typeface="Calibri"/>
              <a:sym typeface="Calibri"/>
            </a:endParaRPr>
          </a:p>
          <a:p>
            <a:pPr marL="552450" marR="0" lvl="1" indent="-146050" algn="l" rtl="0">
              <a:spcBef>
                <a:spcPts val="500"/>
              </a:spcBef>
              <a:spcAft>
                <a:spcPts val="0"/>
              </a:spcAft>
              <a:buClr>
                <a:srgbClr val="990000"/>
              </a:buClr>
              <a:buSzPts val="2200"/>
              <a:buFont typeface="Noto Sans Symbols"/>
              <a:buNone/>
            </a:pPr>
            <a:endParaRPr sz="2000" b="0" i="0" u="none" strike="noStrike" cap="none" dirty="0">
              <a:solidFill>
                <a:schemeClr val="dk1"/>
              </a:solidFill>
              <a:latin typeface="Calibri"/>
              <a:ea typeface="Calibri"/>
              <a:cs typeface="Calibri"/>
              <a:sym typeface="Calibri"/>
            </a:endParaRPr>
          </a:p>
          <a:p>
            <a:pPr marL="552450" marR="0" lvl="1" indent="-285750" algn="l" rtl="0">
              <a:spcBef>
                <a:spcPts val="500"/>
              </a:spcBef>
              <a:spcAft>
                <a:spcPts val="0"/>
              </a:spcAft>
              <a:buClr>
                <a:srgbClr val="990000"/>
              </a:buClr>
              <a:buSzPts val="2200"/>
              <a:buFont typeface="Noto Sans Symbols"/>
              <a:buChar char="▪"/>
            </a:pPr>
            <a:r>
              <a:rPr lang="en-US" sz="2000" b="1" i="0" u="none" strike="noStrike" cap="none" dirty="0">
                <a:solidFill>
                  <a:srgbClr val="980002"/>
                </a:solidFill>
                <a:latin typeface="Calibri"/>
                <a:ea typeface="Calibri"/>
                <a:cs typeface="Calibri"/>
                <a:sym typeface="Calibri"/>
              </a:rPr>
              <a:t>Indirect:</a:t>
            </a:r>
            <a:r>
              <a:rPr lang="en-US" sz="2000" b="0"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ourier New"/>
                <a:ea typeface="Courier New"/>
                <a:cs typeface="Courier New"/>
                <a:sym typeface="Courier New"/>
              </a:rPr>
              <a:t>jmp</a:t>
            </a:r>
            <a:r>
              <a:rPr lang="en-US" sz="2000" b="1" i="0" u="none" strike="noStrike" cap="none" dirty="0">
                <a:solidFill>
                  <a:schemeClr val="dk1"/>
                </a:solidFill>
                <a:latin typeface="Courier New"/>
                <a:ea typeface="Courier New"/>
                <a:cs typeface="Courier New"/>
                <a:sym typeface="Courier New"/>
              </a:rPr>
              <a:t> *.L4(,%rdi,8)</a:t>
            </a:r>
            <a:endParaRPr sz="2000" b="1" i="0" u="none" strike="noStrike" cap="none" dirty="0">
              <a:solidFill>
                <a:schemeClr val="dk1"/>
              </a:solidFill>
              <a:latin typeface="Courier New"/>
              <a:ea typeface="Courier New"/>
              <a:cs typeface="Courier New"/>
              <a:sym typeface="Courier New"/>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Start of jump table: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.L4</a:t>
            </a:r>
            <a:endParaRPr sz="2000" b="0" i="0" u="none" strike="noStrike" cap="none" dirty="0">
              <a:solidFill>
                <a:schemeClr val="dk1"/>
              </a:solidFill>
              <a:latin typeface="Calibri"/>
              <a:ea typeface="Calibri"/>
              <a:cs typeface="Calibri"/>
              <a:sym typeface="Calibri"/>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Must scale by factor of 8 (addresses are 8 bytes)</a:t>
            </a:r>
            <a:endParaRPr sz="2000" b="0" i="0" u="none" strike="noStrike" cap="none" dirty="0">
              <a:solidFill>
                <a:schemeClr val="dk1"/>
              </a:solidFill>
              <a:latin typeface="Calibri"/>
              <a:ea typeface="Calibri"/>
              <a:cs typeface="Calibri"/>
              <a:sym typeface="Calibri"/>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Fetch target from effective Address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.L4 + x*8</a:t>
            </a:r>
            <a:endParaRPr sz="2000" b="0" i="0" u="none" strike="noStrike" cap="none" dirty="0">
              <a:solidFill>
                <a:schemeClr val="dk1"/>
              </a:solidFill>
              <a:latin typeface="Calibri"/>
              <a:ea typeface="Calibri"/>
              <a:cs typeface="Calibri"/>
              <a:sym typeface="Calibri"/>
            </a:endParaRPr>
          </a:p>
          <a:p>
            <a:pPr marL="838200" marR="0" lvl="2" indent="-228600" algn="l" rtl="0">
              <a:spcBef>
                <a:spcPts val="500"/>
              </a:spcBef>
              <a:spcAft>
                <a:spcPts val="0"/>
              </a:spcAft>
              <a:buClr>
                <a:srgbClr val="000000"/>
              </a:buClr>
              <a:buSzPts val="1600"/>
              <a:buFont typeface="Noto Sans Symbols"/>
              <a:buChar char="▪"/>
            </a:pPr>
            <a:r>
              <a:rPr lang="en-US" sz="2000" b="0" i="0" u="none" strike="noStrike" cap="none" dirty="0">
                <a:solidFill>
                  <a:schemeClr val="dk1"/>
                </a:solidFill>
                <a:latin typeface="Calibri"/>
                <a:ea typeface="Calibri"/>
                <a:cs typeface="Calibri"/>
                <a:sym typeface="Calibri"/>
              </a:rPr>
              <a:t>Only for  0 ≤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x</a:t>
            </a:r>
            <a:r>
              <a:rPr lang="en-US" sz="2000" b="0" i="0" u="none" strike="noStrike" cap="none" dirty="0">
                <a:solidFill>
                  <a:schemeClr val="dk1"/>
                </a:solidFill>
                <a:latin typeface="Calibri"/>
                <a:ea typeface="Calibri"/>
                <a:cs typeface="Calibri"/>
                <a:sym typeface="Calibri"/>
              </a:rPr>
              <a:t> ≤ 6</a:t>
            </a:r>
            <a:endParaRPr dirty="0"/>
          </a:p>
        </p:txBody>
      </p:sp>
      <p:sp>
        <p:nvSpPr>
          <p:cNvPr id="781" name="Shape 781"/>
          <p:cNvSpPr/>
          <p:nvPr/>
        </p:nvSpPr>
        <p:spPr>
          <a:xfrm>
            <a:off x="5257800" y="1646238"/>
            <a:ext cx="1246188"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Jump table</a:t>
            </a:r>
            <a:endParaRPr/>
          </a:p>
        </p:txBody>
      </p:sp>
      <p:sp>
        <p:nvSpPr>
          <p:cNvPr id="782" name="Shape 782"/>
          <p:cNvSpPr/>
          <p:nvPr/>
        </p:nvSpPr>
        <p:spPr>
          <a:xfrm>
            <a:off x="5486400" y="2133600"/>
            <a:ext cx="3583334" cy="2299151"/>
          </a:xfrm>
          <a:prstGeom prst="rect">
            <a:avLst/>
          </a:prstGeom>
          <a:solidFill>
            <a:srgbClr val="D6D6F4"/>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.section	.</a:t>
            </a:r>
            <a:r>
              <a:rPr lang="en-US" sz="1400" b="1" dirty="0" err="1">
                <a:solidFill>
                  <a:schemeClr val="dk1"/>
                </a:solidFill>
                <a:latin typeface="Courier New"/>
                <a:ea typeface="Courier New"/>
                <a:cs typeface="Courier New"/>
                <a:sym typeface="Courier New"/>
              </a:rPr>
              <a:t>rodata</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.align 8</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.L4:</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.L8	# x = 0</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.L3	# x = 1</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.L5	# x = 2</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.L9	# x = 3</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.L8	# x = 4</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.L7	# x = 5</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.L7	# x = 6</a:t>
            </a:r>
            <a:endParaRPr sz="1400" b="1" dirty="0">
              <a:solidFill>
                <a:schemeClr val="dk1"/>
              </a:solidFill>
              <a:latin typeface="Courier New"/>
              <a:ea typeface="Courier New"/>
              <a:cs typeface="Courier New"/>
              <a:sym typeface="Courier New"/>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Shape 803"/>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Code Blocks (x == 1)</a:t>
            </a:r>
            <a:endParaRPr sz="3600" b="1" i="0" u="none" strike="noStrike" cap="none">
              <a:solidFill>
                <a:schemeClr val="dk1"/>
              </a:solidFill>
              <a:latin typeface="Calibri"/>
              <a:ea typeface="Calibri"/>
              <a:cs typeface="Calibri"/>
              <a:sym typeface="Calibri"/>
            </a:endParaRPr>
          </a:p>
        </p:txBody>
      </p:sp>
      <p:sp>
        <p:nvSpPr>
          <p:cNvPr id="804" name="Shape 804"/>
          <p:cNvSpPr/>
          <p:nvPr/>
        </p:nvSpPr>
        <p:spPr>
          <a:xfrm>
            <a:off x="4267200" y="1295400"/>
            <a:ext cx="4737100" cy="1371600"/>
          </a:xfrm>
          <a:prstGeom prst="rect">
            <a:avLst/>
          </a:prstGeom>
          <a:solidFill>
            <a:srgbClr val="F1C7C7"/>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.L3:</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movq    %rsi, %rax  # y</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imulq   %rdx, %rax  # y*z</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805" name="Shape 805"/>
          <p:cNvSpPr/>
          <p:nvPr/>
        </p:nvSpPr>
        <p:spPr>
          <a:xfrm>
            <a:off x="228600" y="1295400"/>
            <a:ext cx="3898900" cy="19812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1:	  // .L3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sz="1800" b="1">
              <a:solidFill>
                <a:schemeClr val="dk1"/>
              </a:solidFill>
              <a:latin typeface="Courier New"/>
              <a:ea typeface="Courier New"/>
              <a:cs typeface="Courier New"/>
              <a:sym typeface="Courier New"/>
            </a:endParaRPr>
          </a:p>
        </p:txBody>
      </p:sp>
      <p:graphicFrame>
        <p:nvGraphicFramePr>
          <p:cNvPr id="806" name="Shape 806"/>
          <p:cNvGraphicFramePr/>
          <p:nvPr/>
        </p:nvGraphicFramePr>
        <p:xfrm>
          <a:off x="1752600" y="4114800"/>
          <a:ext cx="3352800" cy="1905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z</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Shape 811"/>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Handling Fall-Through</a:t>
            </a:r>
            <a:endParaRPr sz="3600" b="1" i="0" u="none" strike="noStrike" cap="none">
              <a:solidFill>
                <a:schemeClr val="dk1"/>
              </a:solidFill>
              <a:latin typeface="Calibri"/>
              <a:ea typeface="Calibri"/>
              <a:cs typeface="Calibri"/>
              <a:sym typeface="Calibri"/>
            </a:endParaRPr>
          </a:p>
        </p:txBody>
      </p:sp>
      <p:sp>
        <p:nvSpPr>
          <p:cNvPr id="812" name="Shape 812"/>
          <p:cNvSpPr/>
          <p:nvPr/>
        </p:nvSpPr>
        <p:spPr>
          <a:xfrm>
            <a:off x="139700" y="1524000"/>
            <a:ext cx="3670300" cy="35052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w = 1;</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	</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Fall Through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a:p>
        </p:txBody>
      </p:sp>
      <p:sp>
        <p:nvSpPr>
          <p:cNvPr id="813" name="Shape 813"/>
          <p:cNvSpPr/>
          <p:nvPr/>
        </p:nvSpPr>
        <p:spPr>
          <a:xfrm>
            <a:off x="6172200" y="4419600"/>
            <a:ext cx="2743200" cy="7620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case 3:</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1;</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sz="2400" b="1">
              <a:solidFill>
                <a:schemeClr val="dk1"/>
              </a:solidFill>
              <a:latin typeface="Courier New"/>
              <a:ea typeface="Courier New"/>
              <a:cs typeface="Courier New"/>
              <a:sym typeface="Courier New"/>
            </a:endParaRPr>
          </a:p>
        </p:txBody>
      </p:sp>
      <p:sp>
        <p:nvSpPr>
          <p:cNvPr id="814" name="Shape 814"/>
          <p:cNvSpPr/>
          <p:nvPr/>
        </p:nvSpPr>
        <p:spPr>
          <a:xfrm>
            <a:off x="4191000" y="2133600"/>
            <a:ext cx="2743200" cy="9906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goto merge;</a:t>
            </a:r>
            <a:endParaRPr sz="2400" b="1">
              <a:solidFill>
                <a:schemeClr val="dk1"/>
              </a:solidFill>
              <a:latin typeface="Courier New"/>
              <a:ea typeface="Courier New"/>
              <a:cs typeface="Courier New"/>
              <a:sym typeface="Courier New"/>
            </a:endParaRPr>
          </a:p>
        </p:txBody>
      </p:sp>
      <p:sp>
        <p:nvSpPr>
          <p:cNvPr id="815" name="Shape 815"/>
          <p:cNvSpPr/>
          <p:nvPr/>
        </p:nvSpPr>
        <p:spPr>
          <a:xfrm>
            <a:off x="6172200" y="5181600"/>
            <a:ext cx="2743200" cy="6858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merge: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p:txBody>
      </p:sp>
      <p:cxnSp>
        <p:nvCxnSpPr>
          <p:cNvPr id="816" name="Shape 816"/>
          <p:cNvCxnSpPr>
            <a:endCxn id="814" idx="1"/>
          </p:cNvCxnSpPr>
          <p:nvPr/>
        </p:nvCxnSpPr>
        <p:spPr>
          <a:xfrm rot="10800000" flipH="1">
            <a:off x="1752600" y="2628900"/>
            <a:ext cx="2438400" cy="190500"/>
          </a:xfrm>
          <a:prstGeom prst="straightConnector1">
            <a:avLst/>
          </a:prstGeom>
          <a:solidFill>
            <a:schemeClr val="accent1"/>
          </a:solidFill>
          <a:ln w="25400" cap="flat" cmpd="sng">
            <a:solidFill>
              <a:srgbClr val="C00000"/>
            </a:solidFill>
            <a:prstDash val="solid"/>
            <a:round/>
            <a:headEnd type="none" w="sm" len="sm"/>
            <a:tailEnd type="stealth" w="med" len="med"/>
          </a:ln>
        </p:spPr>
      </p:cxnSp>
      <p:cxnSp>
        <p:nvCxnSpPr>
          <p:cNvPr id="817" name="Shape 817"/>
          <p:cNvCxnSpPr>
            <a:endCxn id="813" idx="1"/>
          </p:cNvCxnSpPr>
          <p:nvPr/>
        </p:nvCxnSpPr>
        <p:spPr>
          <a:xfrm>
            <a:off x="1905000" y="3733800"/>
            <a:ext cx="4267200" cy="1066800"/>
          </a:xfrm>
          <a:prstGeom prst="straightConnector1">
            <a:avLst/>
          </a:prstGeom>
          <a:solidFill>
            <a:schemeClr val="accent1"/>
          </a:solidFill>
          <a:ln w="25400" cap="flat" cmpd="sng">
            <a:solidFill>
              <a:srgbClr val="C00000"/>
            </a:solidFill>
            <a:prstDash val="solid"/>
            <a:round/>
            <a:headEnd type="none" w="sm" len="sm"/>
            <a:tailEnd type="stealth" w="med" len="med"/>
          </a:ln>
        </p:spPr>
      </p:cxnSp>
      <p:cxnSp>
        <p:nvCxnSpPr>
          <p:cNvPr id="818" name="Shape 818"/>
          <p:cNvCxnSpPr>
            <a:stCxn id="814" idx="2"/>
          </p:cNvCxnSpPr>
          <p:nvPr/>
        </p:nvCxnSpPr>
        <p:spPr>
          <a:xfrm>
            <a:off x="5562600" y="3124200"/>
            <a:ext cx="609600" cy="2286000"/>
          </a:xfrm>
          <a:prstGeom prst="straightConnector1">
            <a:avLst/>
          </a:prstGeom>
          <a:solidFill>
            <a:schemeClr val="accent1"/>
          </a:solidFill>
          <a:ln w="25400" cap="flat" cmpd="sng">
            <a:solidFill>
              <a:srgbClr val="7030A0"/>
            </a:solidFill>
            <a:prstDash val="solid"/>
            <a:round/>
            <a:headEnd type="none" w="sm" len="sm"/>
            <a:tailEnd type="stealth" w="med" len="med"/>
          </a:ln>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Shape 823"/>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Code Blocks (x == 2, x == 3)</a:t>
            </a:r>
            <a:endParaRPr sz="3600" b="1" i="0" u="none" strike="noStrike" cap="none">
              <a:solidFill>
                <a:schemeClr val="dk1"/>
              </a:solidFill>
              <a:latin typeface="Calibri"/>
              <a:ea typeface="Calibri"/>
              <a:cs typeface="Calibri"/>
              <a:sym typeface="Calibri"/>
            </a:endParaRPr>
          </a:p>
        </p:txBody>
      </p:sp>
      <p:sp>
        <p:nvSpPr>
          <p:cNvPr id="824" name="Shape 824"/>
          <p:cNvSpPr/>
          <p:nvPr/>
        </p:nvSpPr>
        <p:spPr>
          <a:xfrm>
            <a:off x="3962400" y="1295400"/>
            <a:ext cx="5041900" cy="3048000"/>
          </a:xfrm>
          <a:prstGeom prst="rect">
            <a:avLst/>
          </a:prstGeom>
          <a:solidFill>
            <a:srgbClr val="F1C7C7"/>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.L5:                  # Case 2</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movq    %rsi, %rax</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cqto</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idivq   %rcx       #  y/z</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jmp     .L6        #  goto merge</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.L9:                  # Case 3</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movl    $1, %eax   #  w = 1</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.L6:                  # merge:</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addq    %rcx, %rax #  w += z</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825" name="Shape 825"/>
          <p:cNvSpPr/>
          <p:nvPr/>
        </p:nvSpPr>
        <p:spPr>
          <a:xfrm>
            <a:off x="139700" y="1524000"/>
            <a:ext cx="3670300" cy="35052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w = 1;</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	</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Fall Through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a:p>
        </p:txBody>
      </p:sp>
      <p:graphicFrame>
        <p:nvGraphicFramePr>
          <p:cNvPr id="826" name="Shape 826"/>
          <p:cNvGraphicFramePr/>
          <p:nvPr/>
        </p:nvGraphicFramePr>
        <p:xfrm>
          <a:off x="3810000" y="4572000"/>
          <a:ext cx="3352800" cy="1905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z</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Shape 831"/>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Code Blocks (x == 5, x == 6, default)</a:t>
            </a:r>
            <a:endParaRPr sz="3600" b="1" i="0" u="none" strike="noStrike" cap="none">
              <a:solidFill>
                <a:schemeClr val="dk1"/>
              </a:solidFill>
              <a:latin typeface="Calibri"/>
              <a:ea typeface="Calibri"/>
              <a:cs typeface="Calibri"/>
              <a:sym typeface="Calibri"/>
            </a:endParaRPr>
          </a:p>
        </p:txBody>
      </p:sp>
      <p:sp>
        <p:nvSpPr>
          <p:cNvPr id="832" name="Shape 832"/>
          <p:cNvSpPr/>
          <p:nvPr/>
        </p:nvSpPr>
        <p:spPr>
          <a:xfrm>
            <a:off x="4267200" y="1295400"/>
            <a:ext cx="4737100" cy="2133600"/>
          </a:xfrm>
          <a:prstGeom prst="rect">
            <a:avLst/>
          </a:prstGeom>
          <a:solidFill>
            <a:srgbClr val="F1C7C7"/>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.L7:               # Case 5,6</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movl  $1, %eax   #  w = 1</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subq  %rdx, %rax #  w -= z</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.L8:               # Default:</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movl  $2, %eax   #  2</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833" name="Shape 833"/>
          <p:cNvSpPr/>
          <p:nvPr/>
        </p:nvSpPr>
        <p:spPr>
          <a:xfrm>
            <a:off x="228600" y="1295400"/>
            <a:ext cx="3898900" cy="28194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5:  // .L7</a:t>
            </a:r>
            <a:endParaRPr/>
          </a:p>
          <a:p>
            <a:pPr marL="0" marR="0" lvl="0" indent="0" algn="l" rtl="0">
              <a:spcBef>
                <a:spcPts val="0"/>
              </a:spcBef>
              <a:spcAft>
                <a:spcPts val="0"/>
              </a:spcAft>
              <a:buNone/>
            </a:pPr>
            <a:r>
              <a:rPr lang="en-US" sz="1800" b="1">
                <a:solidFill>
                  <a:srgbClr val="000000"/>
                </a:solidFill>
                <a:latin typeface="Courier New"/>
                <a:ea typeface="Courier New"/>
                <a:cs typeface="Courier New"/>
                <a:sym typeface="Courier New"/>
              </a:rPr>
              <a:t>    case 6:  // .L7</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default: // .L8</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2; </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sz="1800" b="1">
              <a:solidFill>
                <a:schemeClr val="dk1"/>
              </a:solidFill>
              <a:latin typeface="Courier New"/>
              <a:ea typeface="Courier New"/>
              <a:cs typeface="Courier New"/>
              <a:sym typeface="Courier New"/>
            </a:endParaRPr>
          </a:p>
        </p:txBody>
      </p:sp>
      <p:graphicFrame>
        <p:nvGraphicFramePr>
          <p:cNvPr id="834" name="Shape 834"/>
          <p:cNvGraphicFramePr/>
          <p:nvPr/>
        </p:nvGraphicFramePr>
        <p:xfrm>
          <a:off x="3810000" y="4572000"/>
          <a:ext cx="3352800" cy="1905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z</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xfrm>
            <a:off x="457200" y="228600"/>
            <a:ext cx="8382000" cy="1143000"/>
          </a:xfrm>
          <a:ln/>
        </p:spPr>
        <p:txBody>
          <a:bodyPr/>
          <a:lstStyle/>
          <a:p>
            <a:pPr marL="119063" indent="-119063"/>
            <a:r>
              <a:rPr lang="en-US" dirty="0"/>
              <a:t>Summarizing</a:t>
            </a:r>
          </a:p>
        </p:txBody>
      </p:sp>
      <p:sp>
        <p:nvSpPr>
          <p:cNvPr id="39940" name="Rectangle 4"/>
          <p:cNvSpPr>
            <a:spLocks noGrp="1" noChangeArrowheads="1"/>
          </p:cNvSpPr>
          <p:nvPr>
            <p:ph type="body" idx="1"/>
          </p:nvPr>
        </p:nvSpPr>
        <p:spPr>
          <a:xfrm>
            <a:off x="381000" y="1219200"/>
            <a:ext cx="8382000" cy="5435600"/>
          </a:xfrm>
          <a:ln/>
        </p:spPr>
        <p:txBody>
          <a:bodyPr/>
          <a:lstStyle/>
          <a:p>
            <a:r>
              <a:rPr lang="en-US" dirty="0"/>
              <a:t>C Control</a:t>
            </a:r>
          </a:p>
          <a:p>
            <a:pPr marL="546100" lvl="1"/>
            <a:r>
              <a:rPr lang="en-US" dirty="0"/>
              <a:t>if-then-else</a:t>
            </a:r>
          </a:p>
          <a:p>
            <a:pPr marL="546100" lvl="1"/>
            <a:r>
              <a:rPr lang="en-US" dirty="0"/>
              <a:t>do-while</a:t>
            </a:r>
          </a:p>
          <a:p>
            <a:pPr marL="546100" lvl="1"/>
            <a:r>
              <a:rPr lang="en-US" dirty="0"/>
              <a:t>while, for</a:t>
            </a:r>
          </a:p>
          <a:p>
            <a:pPr marL="546100" lvl="1"/>
            <a:r>
              <a:rPr lang="en-US" dirty="0"/>
              <a:t>switch</a:t>
            </a:r>
          </a:p>
          <a:p>
            <a:r>
              <a:rPr lang="en-US" dirty="0"/>
              <a:t>Assembler Control</a:t>
            </a:r>
          </a:p>
          <a:p>
            <a:pPr marL="546100" lvl="1"/>
            <a:r>
              <a:rPr lang="en-US" dirty="0"/>
              <a:t>Conditional jump</a:t>
            </a:r>
          </a:p>
          <a:p>
            <a:pPr marL="546100" lvl="1"/>
            <a:r>
              <a:rPr lang="en-US" dirty="0"/>
              <a:t>Conditional move</a:t>
            </a:r>
          </a:p>
          <a:p>
            <a:pPr marL="546100" lvl="1"/>
            <a:r>
              <a:rPr lang="en-US" dirty="0"/>
              <a:t>Indirect jump (via jump tables)</a:t>
            </a:r>
          </a:p>
          <a:p>
            <a:pPr marL="546100" lvl="1"/>
            <a:r>
              <a:rPr lang="en-US" dirty="0"/>
              <a:t>Compiler generates code sequence to implement more complex control</a:t>
            </a:r>
          </a:p>
          <a:p>
            <a:r>
              <a:rPr lang="en-US" dirty="0"/>
              <a:t>Standard Techniques</a:t>
            </a:r>
          </a:p>
          <a:p>
            <a:pPr marL="546100" lvl="1"/>
            <a:r>
              <a:rPr lang="en-US" dirty="0"/>
              <a:t>Loops converted to do-while or jump-to-middle form</a:t>
            </a:r>
          </a:p>
          <a:p>
            <a:pPr marL="546100" lvl="1"/>
            <a:r>
              <a:rPr lang="en-US" dirty="0"/>
              <a:t>Large switch statements use jump tables</a:t>
            </a:r>
          </a:p>
          <a:p>
            <a:pPr marL="546100" lvl="1"/>
            <a:r>
              <a:rPr lang="en-US" dirty="0"/>
              <a:t>Sparse switch statements may use decision trees (if-</a:t>
            </a:r>
            <a:r>
              <a:rPr lang="en-US" dirty="0" err="1"/>
              <a:t>elseif</a:t>
            </a:r>
            <a:r>
              <a:rPr lang="en-US" dirty="0"/>
              <a:t>-</a:t>
            </a:r>
            <a:r>
              <a:rPr lang="en-US" dirty="0" err="1"/>
              <a:t>elseif</a:t>
            </a:r>
            <a:r>
              <a:rPr lang="en-US" dirty="0"/>
              <a:t>-else)</a:t>
            </a:r>
          </a:p>
        </p:txBody>
      </p:sp>
    </p:spTree>
    <p:extLst>
      <p:ext uri="{BB962C8B-B14F-4D97-AF65-F5344CB8AC3E}">
        <p14:creationId xmlns:p14="http://schemas.microsoft.com/office/powerpoint/2010/main" val="11345175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p:cNvSpPr>
          <p:nvPr/>
        </p:nvSpPr>
        <p:spPr bwMode="auto">
          <a:xfrm>
            <a:off x="381000" y="4668509"/>
            <a:ext cx="2922723" cy="1721224"/>
          </a:xfrm>
          <a:prstGeom prst="rect">
            <a:avLst/>
          </a:prstGeom>
          <a:noFill/>
          <a:ln w="12700" cap="flat">
            <a:noFill/>
            <a:miter lim="800000"/>
            <a:headEnd type="none" w="med" len="med"/>
            <a:tailEnd type="none" w="med" len="med"/>
          </a:ln>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tab pos="630238" algn="l"/>
                <a:tab pos="2801938" algn="l"/>
                <a:tab pos="3086100" algn="l"/>
                <a:tab pos="3086100" algn="l"/>
                <a:tab pos="3086100" algn="l"/>
                <a:tab pos="3086100" algn="l"/>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xorq</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rax</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rax</a:t>
            </a:r>
            <a:endPar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a:p>
            <a:pPr marL="0" marR="0" lvl="0" indent="0" algn="l" defTabSz="914400" rtl="0" eaLnBrk="1" fontAlgn="base" latinLnBrk="0" hangingPunct="1">
              <a:lnSpc>
                <a:spcPct val="100000"/>
              </a:lnSpc>
              <a:spcBef>
                <a:spcPct val="0"/>
              </a:spcBef>
              <a:spcAft>
                <a:spcPct val="0"/>
              </a:spcAft>
              <a:buClrTx/>
              <a:buSzTx/>
              <a:buFontTx/>
              <a:buNone/>
              <a:tabLst>
                <a:tab pos="630238" algn="l"/>
                <a:tab pos="2801938" algn="l"/>
                <a:tab pos="3086100" algn="l"/>
                <a:tab pos="3086100" algn="l"/>
                <a:tab pos="3086100" algn="l"/>
                <a:tab pos="3086100" algn="l"/>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subq</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$1, %</a:t>
            </a: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rax</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p>
          <a:p>
            <a:pPr marL="0" marR="0" lvl="0" indent="0" algn="l" defTabSz="914400" rtl="0" eaLnBrk="1" fontAlgn="base" latinLnBrk="0" hangingPunct="1">
              <a:lnSpc>
                <a:spcPct val="100000"/>
              </a:lnSpc>
              <a:spcBef>
                <a:spcPct val="0"/>
              </a:spcBef>
              <a:spcAft>
                <a:spcPct val="0"/>
              </a:spcAft>
              <a:buClrTx/>
              <a:buSzTx/>
              <a:buFontTx/>
              <a:buNone/>
              <a:tabLst>
                <a:tab pos="630238" algn="l"/>
                <a:tab pos="2801938" algn="l"/>
                <a:tab pos="3086100" algn="l"/>
                <a:tab pos="3086100" algn="l"/>
                <a:tab pos="3086100" algn="l"/>
                <a:tab pos="3086100" algn="l"/>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cmpq</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$2, %</a:t>
            </a: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rax</a:t>
            </a:r>
            <a:endPar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a:p>
            <a:pPr marL="0" marR="0" lvl="0" indent="0" algn="l" defTabSz="914400" rtl="0" eaLnBrk="1" fontAlgn="base" latinLnBrk="0" hangingPunct="1">
              <a:lnSpc>
                <a:spcPct val="100000"/>
              </a:lnSpc>
              <a:spcBef>
                <a:spcPct val="0"/>
              </a:spcBef>
              <a:spcAft>
                <a:spcPct val="0"/>
              </a:spcAft>
              <a:buClrTx/>
              <a:buSzTx/>
              <a:buFontTx/>
              <a:buNone/>
              <a:tabLst>
                <a:tab pos="630238" algn="l"/>
                <a:tab pos="2801938" algn="l"/>
                <a:tab pos="3086100" algn="l"/>
                <a:tab pos="3086100" algn="l"/>
                <a:tab pos="3086100" algn="l"/>
                <a:tab pos="3086100" algn="l"/>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s</a:t>
            </a: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et</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l </a:t>
            </a: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%al</a:t>
            </a:r>
            <a:endPar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a:p>
            <a:pPr marL="0" marR="0" lvl="0" indent="0" algn="l" defTabSz="914400" rtl="0" eaLnBrk="1" fontAlgn="base" latinLnBrk="0" hangingPunct="1">
              <a:lnSpc>
                <a:spcPct val="100000"/>
              </a:lnSpc>
              <a:spcBef>
                <a:spcPct val="0"/>
              </a:spcBef>
              <a:spcAft>
                <a:spcPct val="0"/>
              </a:spcAft>
              <a:buClrTx/>
              <a:buSzTx/>
              <a:buFontTx/>
              <a:buNone/>
              <a:tabLst>
                <a:tab pos="630238" algn="l"/>
                <a:tab pos="2801938" algn="l"/>
                <a:tab pos="3086100" algn="l"/>
                <a:tab pos="3086100" algn="l"/>
                <a:tab pos="3086100" algn="l"/>
                <a:tab pos="3086100" algn="l"/>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m</a:t>
            </a: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ovzbl</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%al, %eax</a:t>
            </a:r>
            <a:endPar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p:txBody>
      </p:sp>
      <p:graphicFrame>
        <p:nvGraphicFramePr>
          <p:cNvPr id="2" name="Table 1"/>
          <p:cNvGraphicFramePr>
            <a:graphicFrameLocks noGrp="1"/>
          </p:cNvGraphicFramePr>
          <p:nvPr/>
        </p:nvGraphicFramePr>
        <p:xfrm>
          <a:off x="3416353" y="4428848"/>
          <a:ext cx="5079134" cy="1678662"/>
        </p:xfrm>
        <a:graphic>
          <a:graphicData uri="http://schemas.openxmlformats.org/drawingml/2006/table">
            <a:tbl>
              <a:tblPr firstRow="1" bandRow="1">
                <a:tableStyleId>{5C22544A-7EE6-4342-B048-85BDC9FD1C3A}</a:tableStyleId>
              </a:tblPr>
              <a:tblGrid>
                <a:gridCol w="3289246">
                  <a:extLst>
                    <a:ext uri="{9D8B030D-6E8A-4147-A177-3AD203B41FA5}">
                      <a16:colId xmlns:a16="http://schemas.microsoft.com/office/drawing/2014/main" val="20000"/>
                    </a:ext>
                  </a:extLst>
                </a:gridCol>
                <a:gridCol w="420235">
                  <a:extLst>
                    <a:ext uri="{9D8B030D-6E8A-4147-A177-3AD203B41FA5}">
                      <a16:colId xmlns:a16="http://schemas.microsoft.com/office/drawing/2014/main" val="20001"/>
                    </a:ext>
                  </a:extLst>
                </a:gridCol>
                <a:gridCol w="431908">
                  <a:extLst>
                    <a:ext uri="{9D8B030D-6E8A-4147-A177-3AD203B41FA5}">
                      <a16:colId xmlns:a16="http://schemas.microsoft.com/office/drawing/2014/main" val="20002"/>
                    </a:ext>
                  </a:extLst>
                </a:gridCol>
                <a:gridCol w="490274">
                  <a:extLst>
                    <a:ext uri="{9D8B030D-6E8A-4147-A177-3AD203B41FA5}">
                      <a16:colId xmlns:a16="http://schemas.microsoft.com/office/drawing/2014/main" val="20003"/>
                    </a:ext>
                  </a:extLst>
                </a:gridCol>
                <a:gridCol w="447471">
                  <a:extLst>
                    <a:ext uri="{9D8B030D-6E8A-4147-A177-3AD203B41FA5}">
                      <a16:colId xmlns:a16="http://schemas.microsoft.com/office/drawing/2014/main" val="20004"/>
                    </a:ext>
                  </a:extLst>
                </a:gridCol>
              </a:tblGrid>
              <a:tr h="279777">
                <a:tc>
                  <a:txBody>
                    <a:bodyPr/>
                    <a:lstStyle/>
                    <a:p>
                      <a:r>
                        <a:rPr lang="en-US" sz="1400" dirty="0">
                          <a:solidFill>
                            <a:schemeClr val="tx1"/>
                          </a:solidFill>
                          <a:latin typeface="Courier New" panose="02070309020205020404" pitchFamily="49" charset="0"/>
                          <a:cs typeface="Courier New" panose="02070309020205020404" pitchFamily="49" charset="0"/>
                        </a:rPr>
                        <a:t>%</a:t>
                      </a:r>
                      <a:r>
                        <a:rPr lang="en-US" sz="1400" dirty="0" err="1">
                          <a:solidFill>
                            <a:schemeClr val="tx1"/>
                          </a:solidFill>
                          <a:latin typeface="Courier New" panose="02070309020205020404" pitchFamily="49" charset="0"/>
                          <a:cs typeface="Courier New" panose="02070309020205020404" pitchFamily="49" charset="0"/>
                        </a:rPr>
                        <a:t>rax</a:t>
                      </a:r>
                      <a:endParaRPr lang="en-US" sz="1400" dirty="0">
                        <a:solidFill>
                          <a:schemeClr val="tx1"/>
                        </a:solidFill>
                        <a:latin typeface="Courier New" panose="02070309020205020404" pitchFamily="49" charset="0"/>
                        <a:cs typeface="Courier New" panose="02070309020205020404" pitchFamily="49" charset="0"/>
                      </a:endParaRPr>
                    </a:p>
                  </a:txBody>
                  <a:tcPr marR="0" marT="0" marB="0" anchor="ctr">
                    <a:solidFill>
                      <a:schemeClr val="bg1">
                        <a:lumMod val="85000"/>
                      </a:schemeClr>
                    </a:solidFill>
                  </a:tcPr>
                </a:tc>
                <a:tc>
                  <a:txBody>
                    <a:bodyPr/>
                    <a:lstStyle/>
                    <a:p>
                      <a:r>
                        <a:rPr lang="en-US" sz="1400" dirty="0">
                          <a:solidFill>
                            <a:schemeClr val="tx1"/>
                          </a:solidFill>
                        </a:rPr>
                        <a:t>SF</a:t>
                      </a:r>
                    </a:p>
                  </a:txBody>
                  <a:tcPr marR="0" marT="0" marB="0" anchor="ctr">
                    <a:solidFill>
                      <a:schemeClr val="bg1">
                        <a:lumMod val="85000"/>
                      </a:schemeClr>
                    </a:solidFill>
                  </a:tcPr>
                </a:tc>
                <a:tc>
                  <a:txBody>
                    <a:bodyPr/>
                    <a:lstStyle/>
                    <a:p>
                      <a:r>
                        <a:rPr lang="en-US" sz="1400" dirty="0">
                          <a:solidFill>
                            <a:schemeClr val="tx1"/>
                          </a:solidFill>
                        </a:rPr>
                        <a:t>CF</a:t>
                      </a:r>
                    </a:p>
                  </a:txBody>
                  <a:tcPr marR="0" marT="0" marB="0" anchor="ctr">
                    <a:solidFill>
                      <a:schemeClr val="bg1">
                        <a:lumMod val="85000"/>
                      </a:schemeClr>
                    </a:solidFill>
                  </a:tcPr>
                </a:tc>
                <a:tc>
                  <a:txBody>
                    <a:bodyPr/>
                    <a:lstStyle/>
                    <a:p>
                      <a:r>
                        <a:rPr lang="en-US" sz="1400" dirty="0">
                          <a:solidFill>
                            <a:schemeClr val="tx1"/>
                          </a:solidFill>
                        </a:rPr>
                        <a:t>OF</a:t>
                      </a:r>
                    </a:p>
                  </a:txBody>
                  <a:tcPr marR="0" marT="0" marB="0" anchor="ctr">
                    <a:solidFill>
                      <a:schemeClr val="bg1">
                        <a:lumMod val="85000"/>
                      </a:schemeClr>
                    </a:solidFill>
                  </a:tcPr>
                </a:tc>
                <a:tc>
                  <a:txBody>
                    <a:bodyPr/>
                    <a:lstStyle/>
                    <a:p>
                      <a:r>
                        <a:rPr lang="en-US" sz="1400" dirty="0">
                          <a:solidFill>
                            <a:schemeClr val="tx1"/>
                          </a:solidFill>
                        </a:rPr>
                        <a:t>ZF</a:t>
                      </a:r>
                    </a:p>
                  </a:txBody>
                  <a:tcPr marR="0" marT="0" marB="0" anchor="ctr">
                    <a:solidFill>
                      <a:schemeClr val="bg1">
                        <a:lumMod val="85000"/>
                      </a:schemeClr>
                    </a:solidFill>
                  </a:tcPr>
                </a:tc>
                <a:extLst>
                  <a:ext uri="{0D108BD9-81ED-4DB2-BD59-A6C34878D82A}">
                    <a16:rowId xmlns:a16="http://schemas.microsoft.com/office/drawing/2014/main" val="10000"/>
                  </a:ext>
                </a:extLst>
              </a:tr>
              <a:tr h="279777">
                <a:tc>
                  <a:txBody>
                    <a:bodyPr/>
                    <a:lstStyle/>
                    <a:p>
                      <a:r>
                        <a:rPr lang="en-US" sz="1400" b="1" dirty="0">
                          <a:solidFill>
                            <a:schemeClr val="tx1"/>
                          </a:solidFill>
                          <a:latin typeface="Courier New" panose="02070309020205020404" pitchFamily="49" charset="0"/>
                          <a:cs typeface="Courier New" panose="02070309020205020404" pitchFamily="49" charset="0"/>
                        </a:rPr>
                        <a:t>0x0000 0000 0000 0000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ourier New" panose="02070309020205020404" pitchFamily="49" charset="0"/>
                          <a:cs typeface="Courier New" panose="02070309020205020404" pitchFamily="49" charset="0"/>
                        </a:rPr>
                        <a:t>1</a:t>
                      </a:r>
                    </a:p>
                  </a:txBody>
                  <a:tcPr marR="0" marT="0" marB="0" anchor="ctr">
                    <a:solidFill>
                      <a:schemeClr val="bg1">
                        <a:lumMod val="85000"/>
                      </a:schemeClr>
                    </a:solidFill>
                  </a:tcPr>
                </a:tc>
                <a:extLst>
                  <a:ext uri="{0D108BD9-81ED-4DB2-BD59-A6C34878D82A}">
                    <a16:rowId xmlns:a16="http://schemas.microsoft.com/office/drawing/2014/main" val="10001"/>
                  </a:ext>
                </a:extLst>
              </a:tr>
              <a:tr h="279777">
                <a:tc>
                  <a:txBody>
                    <a:bodyPr/>
                    <a:lstStyle/>
                    <a:p>
                      <a:r>
                        <a:rPr lang="en-US" sz="1400" b="1" dirty="0">
                          <a:solidFill>
                            <a:schemeClr val="tx1"/>
                          </a:solidFill>
                          <a:latin typeface="Courier New" panose="02070309020205020404" pitchFamily="49" charset="0"/>
                          <a:cs typeface="Courier New" panose="02070309020205020404" pitchFamily="49" charset="0"/>
                        </a:rPr>
                        <a:t>0xFFFF</a:t>
                      </a:r>
                      <a:r>
                        <a:rPr lang="en-US" sz="1400" b="1" baseline="0" dirty="0">
                          <a:solidFill>
                            <a:schemeClr val="tx1"/>
                          </a:solidFill>
                          <a:latin typeface="Courier New" panose="02070309020205020404" pitchFamily="49" charset="0"/>
                          <a:cs typeface="Courier New" panose="02070309020205020404" pitchFamily="49" charset="0"/>
                        </a:rPr>
                        <a:t> FFFF </a:t>
                      </a:r>
                      <a:r>
                        <a:rPr lang="en-US" sz="1400" b="1" baseline="0" dirty="0" err="1">
                          <a:solidFill>
                            <a:schemeClr val="tx1"/>
                          </a:solidFill>
                          <a:latin typeface="Courier New" panose="02070309020205020404" pitchFamily="49" charset="0"/>
                          <a:cs typeface="Courier New" panose="02070309020205020404" pitchFamily="49" charset="0"/>
                        </a:rPr>
                        <a:t>FFFF</a:t>
                      </a:r>
                      <a:r>
                        <a:rPr lang="en-US" sz="1400" b="1" baseline="0" dirty="0">
                          <a:solidFill>
                            <a:schemeClr val="tx1"/>
                          </a:solidFill>
                          <a:latin typeface="Courier New" panose="02070309020205020404" pitchFamily="49" charset="0"/>
                          <a:cs typeface="Courier New" panose="02070309020205020404" pitchFamily="49" charset="0"/>
                        </a:rPr>
                        <a:t> </a:t>
                      </a:r>
                      <a:r>
                        <a:rPr lang="en-US" sz="1400" b="1" baseline="0" dirty="0" err="1">
                          <a:solidFill>
                            <a:schemeClr val="tx1"/>
                          </a:solidFill>
                          <a:latin typeface="Courier New" panose="02070309020205020404" pitchFamily="49" charset="0"/>
                          <a:cs typeface="Courier New" panose="02070309020205020404" pitchFamily="49" charset="0"/>
                        </a:rPr>
                        <a:t>FFFF</a:t>
                      </a:r>
                      <a:endParaRPr lang="en-US" sz="1400" b="1" dirty="0">
                        <a:solidFill>
                          <a:schemeClr val="tx1"/>
                        </a:solidFill>
                        <a:latin typeface="Courier New" panose="02070309020205020404" pitchFamily="49" charset="0"/>
                        <a:cs typeface="Courier New" panose="02070309020205020404" pitchFamily="49" charset="0"/>
                      </a:endParaRP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1</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1</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extLst>
                  <a:ext uri="{0D108BD9-81ED-4DB2-BD59-A6C34878D82A}">
                    <a16:rowId xmlns:a16="http://schemas.microsoft.com/office/drawing/2014/main" val="10002"/>
                  </a:ext>
                </a:extLst>
              </a:tr>
              <a:tr h="279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ourier New" panose="02070309020205020404" pitchFamily="49" charset="0"/>
                          <a:cs typeface="Courier New" panose="02070309020205020404" pitchFamily="49" charset="0"/>
                        </a:rPr>
                        <a:t>0xFFFF</a:t>
                      </a:r>
                      <a:r>
                        <a:rPr lang="en-US" sz="1400" b="1" baseline="0" dirty="0">
                          <a:solidFill>
                            <a:schemeClr val="tx1"/>
                          </a:solidFill>
                          <a:latin typeface="Courier New" panose="02070309020205020404" pitchFamily="49" charset="0"/>
                          <a:cs typeface="Courier New" panose="02070309020205020404" pitchFamily="49" charset="0"/>
                        </a:rPr>
                        <a:t> FFFF </a:t>
                      </a:r>
                      <a:r>
                        <a:rPr lang="en-US" sz="1400" b="1" baseline="0" dirty="0" err="1">
                          <a:solidFill>
                            <a:schemeClr val="tx1"/>
                          </a:solidFill>
                          <a:latin typeface="Courier New" panose="02070309020205020404" pitchFamily="49" charset="0"/>
                          <a:cs typeface="Courier New" panose="02070309020205020404" pitchFamily="49" charset="0"/>
                        </a:rPr>
                        <a:t>FFFF</a:t>
                      </a:r>
                      <a:r>
                        <a:rPr lang="en-US" sz="1400" b="1" baseline="0" dirty="0">
                          <a:solidFill>
                            <a:schemeClr val="tx1"/>
                          </a:solidFill>
                          <a:latin typeface="Courier New" panose="02070309020205020404" pitchFamily="49" charset="0"/>
                          <a:cs typeface="Courier New" panose="02070309020205020404" pitchFamily="49" charset="0"/>
                        </a:rPr>
                        <a:t> </a:t>
                      </a:r>
                      <a:r>
                        <a:rPr lang="en-US" sz="1400" b="1" baseline="0" dirty="0" err="1">
                          <a:solidFill>
                            <a:schemeClr val="tx1"/>
                          </a:solidFill>
                          <a:latin typeface="Courier New" panose="02070309020205020404" pitchFamily="49" charset="0"/>
                          <a:cs typeface="Courier New" panose="02070309020205020404" pitchFamily="49" charset="0"/>
                        </a:rPr>
                        <a:t>FFFF</a:t>
                      </a:r>
                      <a:endParaRPr lang="en-US" sz="1400" b="1" dirty="0">
                        <a:solidFill>
                          <a:schemeClr val="tx1"/>
                        </a:solidFill>
                        <a:latin typeface="Courier New" panose="02070309020205020404" pitchFamily="49" charset="0"/>
                        <a:cs typeface="Courier New" panose="02070309020205020404" pitchFamily="49" charset="0"/>
                      </a:endParaRP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1</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extLst>
                  <a:ext uri="{0D108BD9-81ED-4DB2-BD59-A6C34878D82A}">
                    <a16:rowId xmlns:a16="http://schemas.microsoft.com/office/drawing/2014/main" val="10003"/>
                  </a:ext>
                </a:extLst>
              </a:tr>
              <a:tr h="279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ourier New" panose="02070309020205020404" pitchFamily="49" charset="0"/>
                          <a:cs typeface="Courier New" panose="02070309020205020404" pitchFamily="49" charset="0"/>
                        </a:rPr>
                        <a:t>0xFFFF</a:t>
                      </a:r>
                      <a:r>
                        <a:rPr lang="en-US" sz="1400" b="1" baseline="0" dirty="0">
                          <a:solidFill>
                            <a:schemeClr val="tx1"/>
                          </a:solidFill>
                          <a:latin typeface="Courier New" panose="02070309020205020404" pitchFamily="49" charset="0"/>
                          <a:cs typeface="Courier New" panose="02070309020205020404" pitchFamily="49" charset="0"/>
                        </a:rPr>
                        <a:t> FFFF </a:t>
                      </a:r>
                      <a:r>
                        <a:rPr lang="en-US" sz="1400" b="1" baseline="0" dirty="0" err="1">
                          <a:solidFill>
                            <a:schemeClr val="tx1"/>
                          </a:solidFill>
                          <a:latin typeface="Courier New" panose="02070309020205020404" pitchFamily="49" charset="0"/>
                          <a:cs typeface="Courier New" panose="02070309020205020404" pitchFamily="49" charset="0"/>
                        </a:rPr>
                        <a:t>FFFF</a:t>
                      </a:r>
                      <a:r>
                        <a:rPr lang="en-US" sz="1400" b="1" baseline="0" dirty="0">
                          <a:solidFill>
                            <a:schemeClr val="tx1"/>
                          </a:solidFill>
                          <a:latin typeface="Courier New" panose="02070309020205020404" pitchFamily="49" charset="0"/>
                          <a:cs typeface="Courier New" panose="02070309020205020404" pitchFamily="49" charset="0"/>
                        </a:rPr>
                        <a:t> FF01</a:t>
                      </a:r>
                      <a:endParaRPr lang="en-US" sz="1400" b="1" dirty="0">
                        <a:solidFill>
                          <a:schemeClr val="tx1"/>
                        </a:solidFill>
                        <a:latin typeface="Courier New" panose="02070309020205020404" pitchFamily="49" charset="0"/>
                        <a:cs typeface="Courier New" panose="02070309020205020404" pitchFamily="49" charset="0"/>
                      </a:endParaRP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1</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extLst>
                  <a:ext uri="{0D108BD9-81ED-4DB2-BD59-A6C34878D82A}">
                    <a16:rowId xmlns:a16="http://schemas.microsoft.com/office/drawing/2014/main" val="10004"/>
                  </a:ext>
                </a:extLst>
              </a:tr>
              <a:tr h="279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ourier New" panose="02070309020205020404" pitchFamily="49" charset="0"/>
                          <a:cs typeface="Courier New" panose="02070309020205020404" pitchFamily="49" charset="0"/>
                        </a:rPr>
                        <a:t>0x0000 0000 0000 0001</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1</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10" name="Rectangle 7"/>
          <p:cNvSpPr>
            <a:spLocks noGrp="1" noChangeArrowheads="1"/>
          </p:cNvSpPr>
          <p:nvPr>
            <p:ph type="title"/>
          </p:nvPr>
        </p:nvSpPr>
        <p:spPr>
          <a:xfrm>
            <a:off x="381000" y="254000"/>
            <a:ext cx="8382000" cy="1143000"/>
          </a:xfrm>
          <a:ln/>
        </p:spPr>
        <p:txBody>
          <a:bodyPr/>
          <a:lstStyle/>
          <a:p>
            <a:pPr marL="119063" indent="-119063"/>
            <a:r>
              <a:rPr lang="en-US" dirty="0"/>
              <a:t>Exercise</a:t>
            </a:r>
          </a:p>
        </p:txBody>
      </p:sp>
      <p:sp>
        <p:nvSpPr>
          <p:cNvPr id="3" name="Rectangle 2"/>
          <p:cNvSpPr/>
          <p:nvPr/>
        </p:nvSpPr>
        <p:spPr bwMode="auto">
          <a:xfrm>
            <a:off x="3437264" y="4735912"/>
            <a:ext cx="5045723" cy="242369"/>
          </a:xfrm>
          <a:prstGeom prst="rect">
            <a:avLst/>
          </a:prstGeom>
          <a:solidFill>
            <a:schemeClr val="bg1">
              <a:lumMod val="8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12" name="Rectangle 11"/>
          <p:cNvSpPr/>
          <p:nvPr/>
        </p:nvSpPr>
        <p:spPr bwMode="auto">
          <a:xfrm>
            <a:off x="3437264" y="5011335"/>
            <a:ext cx="5045723" cy="242369"/>
          </a:xfrm>
          <a:prstGeom prst="rect">
            <a:avLst/>
          </a:prstGeom>
          <a:solidFill>
            <a:schemeClr val="bg1">
              <a:lumMod val="8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13" name="Rectangle 12"/>
          <p:cNvSpPr/>
          <p:nvPr/>
        </p:nvSpPr>
        <p:spPr bwMode="auto">
          <a:xfrm>
            <a:off x="3437264" y="5286752"/>
            <a:ext cx="5045723" cy="242369"/>
          </a:xfrm>
          <a:prstGeom prst="rect">
            <a:avLst/>
          </a:prstGeom>
          <a:solidFill>
            <a:schemeClr val="bg1">
              <a:lumMod val="8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14" name="Rectangle 13"/>
          <p:cNvSpPr/>
          <p:nvPr/>
        </p:nvSpPr>
        <p:spPr bwMode="auto">
          <a:xfrm>
            <a:off x="3437264" y="5571979"/>
            <a:ext cx="5045723" cy="244793"/>
          </a:xfrm>
          <a:prstGeom prst="rect">
            <a:avLst/>
          </a:prstGeom>
          <a:solidFill>
            <a:schemeClr val="bg1">
              <a:lumMod val="8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15" name="Rectangle 14"/>
          <p:cNvSpPr/>
          <p:nvPr/>
        </p:nvSpPr>
        <p:spPr bwMode="auto">
          <a:xfrm>
            <a:off x="3437264" y="5844312"/>
            <a:ext cx="5045723" cy="244793"/>
          </a:xfrm>
          <a:prstGeom prst="rect">
            <a:avLst/>
          </a:prstGeom>
          <a:solidFill>
            <a:schemeClr val="bg1">
              <a:lumMod val="8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ヒラギノ角ゴ ProN W3" charset="0"/>
              <a:cs typeface="ヒラギノ角ゴ ProN W3" charset="0"/>
              <a:sym typeface="Gill Sans" charset="0"/>
            </a:endParaRPr>
          </a:p>
        </p:txBody>
      </p:sp>
      <p:cxnSp>
        <p:nvCxnSpPr>
          <p:cNvPr id="11" name="Straight Connector 10"/>
          <p:cNvCxnSpPr/>
          <p:nvPr/>
        </p:nvCxnSpPr>
        <p:spPr bwMode="auto">
          <a:xfrm flipV="1">
            <a:off x="6707654" y="4354211"/>
            <a:ext cx="0" cy="1968129"/>
          </a:xfrm>
          <a:prstGeom prst="line">
            <a:avLst/>
          </a:prstGeom>
          <a:solidFill>
            <a:schemeClr val="accent1"/>
          </a:solidFill>
          <a:ln w="15875" cap="flat" cmpd="sng" algn="ctr">
            <a:solidFill>
              <a:schemeClr val="bg1"/>
            </a:solidFill>
            <a:prstDash val="solid"/>
            <a:round/>
            <a:headEnd type="none" w="med" len="med"/>
            <a:tailEnd type="none" w="med" len="med"/>
          </a:ln>
          <a:effectLst/>
        </p:spPr>
      </p:cxnSp>
      <p:cxnSp>
        <p:nvCxnSpPr>
          <p:cNvPr id="18" name="Straight Connector 17"/>
          <p:cNvCxnSpPr/>
          <p:nvPr/>
        </p:nvCxnSpPr>
        <p:spPr bwMode="auto">
          <a:xfrm flipV="1">
            <a:off x="7130186" y="4354211"/>
            <a:ext cx="0" cy="1968129"/>
          </a:xfrm>
          <a:prstGeom prst="line">
            <a:avLst/>
          </a:prstGeom>
          <a:solidFill>
            <a:schemeClr val="accent1"/>
          </a:solidFill>
          <a:ln w="15875" cap="flat" cmpd="sng" algn="ctr">
            <a:solidFill>
              <a:schemeClr val="bg1"/>
            </a:solidFill>
            <a:prstDash val="solid"/>
            <a:round/>
            <a:headEnd type="none" w="med" len="med"/>
            <a:tailEnd type="none" w="med" len="med"/>
          </a:ln>
          <a:effectLst/>
        </p:spPr>
      </p:cxnSp>
      <p:cxnSp>
        <p:nvCxnSpPr>
          <p:cNvPr id="19" name="Straight Connector 18"/>
          <p:cNvCxnSpPr/>
          <p:nvPr/>
        </p:nvCxnSpPr>
        <p:spPr bwMode="auto">
          <a:xfrm flipV="1">
            <a:off x="7557570" y="4307518"/>
            <a:ext cx="0" cy="2014822"/>
          </a:xfrm>
          <a:prstGeom prst="line">
            <a:avLst/>
          </a:prstGeom>
          <a:solidFill>
            <a:schemeClr val="accent1"/>
          </a:solidFill>
          <a:ln w="15875"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flipV="1">
            <a:off x="8047821" y="4249152"/>
            <a:ext cx="0" cy="2073188"/>
          </a:xfrm>
          <a:prstGeom prst="line">
            <a:avLst/>
          </a:prstGeom>
          <a:solidFill>
            <a:schemeClr val="accent1"/>
          </a:solidFill>
          <a:ln w="15875" cap="flat" cmpd="sng" algn="ctr">
            <a:solidFill>
              <a:schemeClr val="bg1"/>
            </a:solidFill>
            <a:prstDash val="solid"/>
            <a:round/>
            <a:headEnd type="none" w="med" len="med"/>
            <a:tailEnd type="none" w="med" len="med"/>
          </a:ln>
          <a:effectLst/>
        </p:spPr>
      </p:cxnSp>
      <p:sp>
        <p:nvSpPr>
          <p:cNvPr id="16" name="Rectangle 4">
            <a:extLst>
              <a:ext uri="{FF2B5EF4-FFF2-40B4-BE49-F238E27FC236}">
                <a16:creationId xmlns:a16="http://schemas.microsoft.com/office/drawing/2014/main" id="{BD99AC71-04ED-48BA-8FA4-CADD6F5DCD8F}"/>
              </a:ext>
            </a:extLst>
          </p:cNvPr>
          <p:cNvSpPr txBox="1">
            <a:spLocks noChangeArrowheads="1"/>
          </p:cNvSpPr>
          <p:nvPr/>
        </p:nvSpPr>
        <p:spPr bwMode="auto">
          <a:xfrm>
            <a:off x="182560" y="1492164"/>
            <a:ext cx="4501620" cy="2482881"/>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lvl1pPr marL="254000" indent="-254000" algn="l" rtl="0" fontAlgn="base">
              <a:spcBef>
                <a:spcPts val="600"/>
              </a:spcBef>
              <a:spcAft>
                <a:spcPct val="0"/>
              </a:spcAft>
              <a:buClr>
                <a:srgbClr val="990000"/>
              </a:buClr>
              <a:buSzPct val="60000"/>
              <a:buFont typeface="Wingdings 2" charset="2"/>
              <a:buChar char="¢"/>
              <a:defRPr sz="2400" b="1">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0"/>
                <a:cs typeface="ヒラギノ角ゴ ProN W3" charset="0"/>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0"/>
                <a:cs typeface="ヒラギノ角ゴ ProN W3" charset="0"/>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9pPr>
          </a:lstStyle>
          <a:p>
            <a:pPr marL="57150" marR="0" lvl="0" indent="0" algn="l" defTabSz="914400" rtl="0" eaLnBrk="1" fontAlgn="base" latinLnBrk="0" hangingPunct="1">
              <a:lnSpc>
                <a:spcPct val="100000"/>
              </a:lnSpc>
              <a:spcBef>
                <a:spcPts val="600"/>
              </a:spcBef>
              <a:spcAft>
                <a:spcPct val="0"/>
              </a:spcAft>
              <a:buClr>
                <a:srgbClr val="990000"/>
              </a:buClr>
              <a:buSzPct val="60000"/>
              <a:buFont typeface="Wingdings 2" charset="2"/>
              <a:buNone/>
              <a:tabLst/>
              <a:defRPr/>
            </a:pPr>
            <a:r>
              <a:rPr kumimoji="0" lang="en-US" sz="1600" b="0" i="0" u="none" strike="noStrike" kern="0" cap="none" spc="0" normalizeH="0" baseline="0" noProof="0" dirty="0" err="1">
                <a:ln>
                  <a:noFill/>
                </a:ln>
                <a:solidFill>
                  <a:srgbClr val="000000"/>
                </a:solidFill>
                <a:effectLst/>
                <a:uLnTx/>
                <a:uFillTx/>
                <a:latin typeface="Courier New Bold" charset="0"/>
                <a:cs typeface="Courier New Bold" charset="0"/>
                <a:sym typeface="Courier New Bold" charset="0"/>
              </a:rPr>
              <a:t>cmpq</a:t>
            </a:r>
            <a:r>
              <a:rPr kumimoji="0" lang="en-US" sz="1600" b="0" i="0" u="none" strike="noStrike" kern="0" cap="none" spc="0" normalizeH="0" baseline="0" noProof="0" dirty="0">
                <a:ln>
                  <a:noFill/>
                </a:ln>
                <a:solidFill>
                  <a:srgbClr val="000000"/>
                </a:solidFill>
                <a:effectLst/>
                <a:uLnTx/>
                <a:uFillTx/>
                <a:latin typeface="Courier New Bold" charset="0"/>
                <a:cs typeface="Courier New Bold" charset="0"/>
                <a:sym typeface="Courier New Bold" charset="0"/>
              </a:rPr>
              <a:t> </a:t>
            </a:r>
            <a:r>
              <a:rPr kumimoji="0" lang="en-US" sz="1600" b="0" i="0" u="none" strike="noStrike" kern="0" cap="none" spc="0" normalizeH="0" baseline="0" noProof="0" dirty="0" err="1">
                <a:ln>
                  <a:noFill/>
                </a:ln>
                <a:solidFill>
                  <a:srgbClr val="000000"/>
                </a:solidFill>
                <a:effectLst/>
                <a:uLnTx/>
                <a:uFillTx/>
                <a:latin typeface="Courier New Bold" charset="0"/>
                <a:cs typeface="Courier New Bold" charset="0"/>
                <a:sym typeface="Courier New Bold" charset="0"/>
              </a:rPr>
              <a:t>b,a</a:t>
            </a:r>
            <a:r>
              <a:rPr kumimoji="0" lang="en-US" sz="1600" b="0" i="0" u="none" strike="noStrike" kern="0" cap="none" spc="0" normalizeH="0" baseline="0" noProof="0" dirty="0">
                <a:ln>
                  <a:noFill/>
                </a:ln>
                <a:solidFill>
                  <a:srgbClr val="000000"/>
                </a:solidFill>
                <a:effectLst/>
                <a:uLnTx/>
                <a:uFillTx/>
                <a:latin typeface="Courier New Bold" charset="0"/>
                <a:cs typeface="Courier New Bold" charset="0"/>
                <a:sym typeface="Courier New Bold" charset="0"/>
              </a:rPr>
              <a:t> </a:t>
            </a:r>
            <a:r>
              <a:rPr kumimoji="0" lang="en-US" sz="1600" b="0" i="0" u="none" strike="noStrike" kern="0" cap="none" spc="0" normalizeH="0" baseline="0" noProof="0" dirty="0">
                <a:ln>
                  <a:noFill/>
                </a:ln>
                <a:solidFill>
                  <a:srgbClr val="000000"/>
                </a:solidFill>
                <a:effectLst/>
                <a:uLnTx/>
                <a:uFillTx/>
                <a:latin typeface="Calibri Bold"/>
                <a:sym typeface="Calibri Bold" charset="0"/>
              </a:rPr>
              <a:t> like computing </a:t>
            </a:r>
            <a:r>
              <a:rPr kumimoji="0" lang="en-US" sz="1600" b="0" i="0" u="none" strike="noStrike" kern="0" cap="none" spc="0" normalizeH="0" baseline="0" noProof="0" dirty="0">
                <a:ln>
                  <a:noFill/>
                </a:ln>
                <a:solidFill>
                  <a:srgbClr val="000000"/>
                </a:solidFill>
                <a:effectLst/>
                <a:uLnTx/>
                <a:uFillTx/>
                <a:latin typeface="Courier New Bold" charset="0"/>
                <a:cs typeface="Courier New Bold" charset="0"/>
                <a:sym typeface="Courier New Bold" charset="0"/>
              </a:rPr>
              <a:t>a-b</a:t>
            </a:r>
            <a:r>
              <a:rPr kumimoji="0" lang="en-US" sz="1600" b="0" i="0" u="none" strike="noStrike" kern="0" cap="none" spc="0" normalizeH="0" baseline="0" noProof="0" dirty="0">
                <a:ln>
                  <a:noFill/>
                </a:ln>
                <a:solidFill>
                  <a:srgbClr val="000000"/>
                </a:solidFill>
                <a:effectLst/>
                <a:uLnTx/>
                <a:uFillTx/>
                <a:latin typeface="Calibri Bold"/>
                <a:sym typeface="Calibri Bold" charset="0"/>
              </a:rPr>
              <a:t> w/o setting </a:t>
            </a:r>
            <a:r>
              <a:rPr kumimoji="0" lang="en-US" sz="1600" b="0" i="0" u="none" strike="noStrike" kern="0" cap="none" spc="0" normalizeH="0" baseline="0" noProof="0" dirty="0" err="1">
                <a:ln>
                  <a:noFill/>
                </a:ln>
                <a:solidFill>
                  <a:srgbClr val="000000"/>
                </a:solidFill>
                <a:effectLst/>
                <a:uLnTx/>
                <a:uFillTx/>
                <a:latin typeface="Calibri Bold"/>
                <a:sym typeface="Calibri Bold" charset="0"/>
              </a:rPr>
              <a:t>dest</a:t>
            </a:r>
            <a:endParaRPr kumimoji="0" lang="en-US" sz="1600" b="0" i="0" u="none" strike="noStrike" kern="0" cap="none" spc="0" normalizeH="0" baseline="0" noProof="0" dirty="0">
              <a:ln>
                <a:noFill/>
              </a:ln>
              <a:solidFill>
                <a:srgbClr val="000000"/>
              </a:solidFill>
              <a:effectLst/>
              <a:uLnTx/>
              <a:uFillTx/>
              <a:latin typeface="Calibri Bold"/>
              <a:sym typeface="Calibri Bold" charset="0"/>
            </a:endParaRPr>
          </a:p>
          <a:p>
            <a:pPr marL="57150" marR="0" lvl="0" indent="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endParaRPr kumimoji="0" lang="en-US" sz="1600" b="0" i="0" u="none" strike="noStrike" kern="0" cap="none" spc="0" normalizeH="0" baseline="0" noProof="0" dirty="0">
              <a:ln>
                <a:noFill/>
              </a:ln>
              <a:solidFill>
                <a:srgbClr val="000000"/>
              </a:solidFill>
              <a:effectLst/>
              <a:uLnTx/>
              <a:uFillTx/>
              <a:latin typeface="Calibri Bold"/>
              <a:sym typeface="Calibri Bold" charset="0"/>
            </a:endParaRPr>
          </a:p>
          <a:p>
            <a:pPr marL="57150" marR="0" lvl="0" indent="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1600" b="0" i="0" u="none" strike="noStrike" kern="0" cap="none" spc="0" normalizeH="0" baseline="0" noProof="0" dirty="0">
                <a:ln>
                  <a:noFill/>
                </a:ln>
                <a:solidFill>
                  <a:srgbClr val="980002"/>
                </a:solidFill>
                <a:effectLst/>
                <a:uLnTx/>
                <a:uFillTx/>
                <a:latin typeface="Calibri Bold" charset="0"/>
                <a:ea typeface="Calibri Bold" charset="0"/>
                <a:cs typeface="Calibri Bold" charset="0"/>
                <a:sym typeface="Calibri Bold" charset="0"/>
              </a:rPr>
              <a:t> CF set</a:t>
            </a:r>
            <a:r>
              <a:rPr kumimoji="0" lang="en-US" sz="1600" b="0" i="0" u="none" strike="noStrike" kern="0" cap="none" spc="0" normalizeH="0" baseline="0" noProof="0" dirty="0">
                <a:ln>
                  <a:noFill/>
                </a:ln>
                <a:solidFill>
                  <a:srgbClr val="000000"/>
                </a:solidFill>
                <a:effectLst/>
                <a:uLnTx/>
                <a:uFillTx/>
                <a:latin typeface="Calibri Bold"/>
                <a:sym typeface="Calibri Bold" charset="0"/>
              </a:rPr>
              <a:t>   if carry/borrow out from most significant</a:t>
            </a:r>
            <a:br>
              <a:rPr kumimoji="0" lang="en-US" sz="1600" b="0" i="0" u="none" strike="noStrike" kern="0" cap="none" spc="0" normalizeH="0" baseline="0" noProof="0" dirty="0">
                <a:ln>
                  <a:noFill/>
                </a:ln>
                <a:solidFill>
                  <a:srgbClr val="000000"/>
                </a:solidFill>
                <a:effectLst/>
                <a:uLnTx/>
                <a:uFillTx/>
                <a:latin typeface="Calibri Bold"/>
                <a:sym typeface="Calibri Bold" charset="0"/>
              </a:rPr>
            </a:br>
            <a:r>
              <a:rPr kumimoji="0" lang="en-US" sz="1600" b="0" i="0" u="none" strike="noStrike" kern="0" cap="none" spc="0" normalizeH="0" baseline="0" noProof="0" dirty="0">
                <a:ln>
                  <a:noFill/>
                </a:ln>
                <a:solidFill>
                  <a:srgbClr val="000000"/>
                </a:solidFill>
                <a:effectLst/>
                <a:uLnTx/>
                <a:uFillTx/>
                <a:latin typeface="Calibri Bold"/>
                <a:sym typeface="Calibri Bold" charset="0"/>
              </a:rPr>
              <a:t>                 bit (used for unsigned comparisons)</a:t>
            </a:r>
          </a:p>
          <a:p>
            <a:pPr marL="57150" marR="0" lvl="0" indent="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1600" b="0" i="0" u="none" strike="noStrike" kern="0" cap="none" spc="0" normalizeH="0" baseline="0" noProof="0" dirty="0">
                <a:ln>
                  <a:noFill/>
                </a:ln>
                <a:solidFill>
                  <a:srgbClr val="980002"/>
                </a:solidFill>
                <a:effectLst/>
                <a:uLnTx/>
                <a:uFillTx/>
                <a:latin typeface="Calibri Bold" charset="0"/>
                <a:ea typeface="Calibri Bold" charset="0"/>
                <a:cs typeface="Calibri Bold" charset="0"/>
                <a:sym typeface="Calibri Bold" charset="0"/>
              </a:rPr>
              <a:t> ZF set</a:t>
            </a:r>
            <a:r>
              <a:rPr kumimoji="0" lang="en-US" sz="1600" b="0" i="0" u="none" strike="noStrike" kern="0" cap="none" spc="0" normalizeH="0" baseline="0" noProof="0" dirty="0">
                <a:ln>
                  <a:noFill/>
                </a:ln>
                <a:solidFill>
                  <a:srgbClr val="000000"/>
                </a:solidFill>
                <a:effectLst/>
                <a:uLnTx/>
                <a:uFillTx/>
                <a:latin typeface="Calibri Bold"/>
                <a:sym typeface="Calibri Bold" charset="0"/>
              </a:rPr>
              <a:t>   if </a:t>
            </a:r>
            <a:r>
              <a:rPr kumimoji="0" lang="en-US" sz="1600" b="0" i="0" u="none" strike="noStrike" kern="0" cap="none" spc="0" normalizeH="0" baseline="0" noProof="0" dirty="0">
                <a:ln>
                  <a:noFill/>
                </a:ln>
                <a:solidFill>
                  <a:srgbClr val="000000"/>
                </a:solidFill>
                <a:effectLst/>
                <a:uLnTx/>
                <a:uFillTx/>
                <a:latin typeface="Courier New Bold" charset="0"/>
                <a:cs typeface="Courier New Bold" charset="0"/>
                <a:sym typeface="Courier New Bold" charset="0"/>
              </a:rPr>
              <a:t>a == b</a:t>
            </a:r>
            <a:endParaRPr kumimoji="0" lang="en-US" sz="1600" b="0" i="0" u="none" strike="noStrike" kern="0" cap="none" spc="0" normalizeH="0" baseline="0" noProof="0" dirty="0">
              <a:ln>
                <a:noFill/>
              </a:ln>
              <a:solidFill>
                <a:srgbClr val="000000"/>
              </a:solidFill>
              <a:effectLst/>
              <a:uLnTx/>
              <a:uFillTx/>
              <a:latin typeface="Calibri Bold"/>
              <a:sym typeface="Calibri Bold" charset="0"/>
            </a:endParaRPr>
          </a:p>
          <a:p>
            <a:pPr marL="57150" marR="0" lvl="0" indent="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1600" b="0" i="0" u="none" strike="noStrike" kern="0" cap="none" spc="0" normalizeH="0" baseline="0" noProof="0" dirty="0">
                <a:ln>
                  <a:noFill/>
                </a:ln>
                <a:solidFill>
                  <a:srgbClr val="980002"/>
                </a:solidFill>
                <a:effectLst/>
                <a:uLnTx/>
                <a:uFillTx/>
                <a:latin typeface="Calibri Bold" charset="0"/>
                <a:ea typeface="Calibri Bold" charset="0"/>
                <a:cs typeface="Calibri Bold" charset="0"/>
                <a:sym typeface="Calibri Bold" charset="0"/>
              </a:rPr>
              <a:t> SF set</a:t>
            </a:r>
            <a:r>
              <a:rPr kumimoji="0" lang="en-US" sz="1600" b="0" i="0" u="none" strike="noStrike" kern="0" cap="none" spc="0" normalizeH="0" baseline="0" noProof="0" dirty="0">
                <a:ln>
                  <a:noFill/>
                </a:ln>
                <a:solidFill>
                  <a:srgbClr val="000000"/>
                </a:solidFill>
                <a:effectLst/>
                <a:uLnTx/>
                <a:uFillTx/>
                <a:latin typeface="Calibri Bold"/>
                <a:sym typeface="Calibri Bold" charset="0"/>
              </a:rPr>
              <a:t>   if </a:t>
            </a:r>
            <a:r>
              <a:rPr kumimoji="0" lang="en-US" sz="1600" b="0" i="0" u="none" strike="noStrike" kern="0" cap="none" spc="0" normalizeH="0" baseline="0" noProof="0" dirty="0">
                <a:ln>
                  <a:noFill/>
                </a:ln>
                <a:solidFill>
                  <a:srgbClr val="000000"/>
                </a:solidFill>
                <a:effectLst/>
                <a:uLnTx/>
                <a:uFillTx/>
                <a:latin typeface="Courier New Bold" charset="0"/>
                <a:cs typeface="Courier New Bold" charset="0"/>
                <a:sym typeface="Courier New Bold" charset="0"/>
              </a:rPr>
              <a:t>(a-b) &lt; 0</a:t>
            </a:r>
            <a:r>
              <a:rPr kumimoji="0" lang="en-US" sz="1600" b="0" i="0" u="none" strike="noStrike" kern="0" cap="none" spc="0" normalizeH="0" baseline="0" noProof="0" dirty="0">
                <a:ln>
                  <a:noFill/>
                </a:ln>
                <a:solidFill>
                  <a:srgbClr val="000000"/>
                </a:solidFill>
                <a:effectLst/>
                <a:uLnTx/>
                <a:uFillTx/>
                <a:latin typeface="Calibri Bold"/>
                <a:sym typeface="Calibri Bold" charset="0"/>
              </a:rPr>
              <a:t> (as signed)</a:t>
            </a:r>
          </a:p>
          <a:p>
            <a:pPr marL="57150" marR="0" lvl="0" indent="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1600" b="0" i="0" u="none" strike="noStrike" kern="0" cap="none" spc="0" normalizeH="0" baseline="0" noProof="0" dirty="0">
                <a:ln>
                  <a:noFill/>
                </a:ln>
                <a:solidFill>
                  <a:srgbClr val="980002"/>
                </a:solidFill>
                <a:effectLst/>
                <a:uLnTx/>
                <a:uFillTx/>
                <a:latin typeface="Calibri Bold" charset="0"/>
                <a:ea typeface="Calibri Bold" charset="0"/>
                <a:cs typeface="Calibri Bold" charset="0"/>
                <a:sym typeface="Calibri Bold" charset="0"/>
              </a:rPr>
              <a:t> OF set</a:t>
            </a:r>
            <a:r>
              <a:rPr kumimoji="0" lang="en-US" sz="1600" b="0" i="0" u="none" strike="noStrike" kern="0" cap="none" spc="0" normalizeH="0" baseline="0" noProof="0" dirty="0">
                <a:ln>
                  <a:noFill/>
                </a:ln>
                <a:solidFill>
                  <a:srgbClr val="000000"/>
                </a:solidFill>
                <a:effectLst/>
                <a:uLnTx/>
                <a:uFillTx/>
                <a:latin typeface="Calibri Bold"/>
                <a:sym typeface="Calibri Bold" charset="0"/>
              </a:rPr>
              <a:t>  if two’s-complement (signed) overflow</a:t>
            </a:r>
            <a:endParaRPr kumimoji="0" lang="en-US" sz="2000" b="1" i="0" u="none" strike="noStrike" kern="0" cap="none" spc="0" normalizeH="0" baseline="0" noProof="0" dirty="0">
              <a:ln>
                <a:noFill/>
              </a:ln>
              <a:solidFill>
                <a:srgbClr val="000000"/>
              </a:solidFill>
              <a:effectLst/>
              <a:uLnTx/>
              <a:uFillTx/>
              <a:latin typeface="Courier New Bold" charset="0"/>
              <a:ea typeface="ヒラギノ角ゴ ProN W6" charset="0"/>
              <a:cs typeface="ヒラギノ角ゴ ProN W6" charset="0"/>
              <a:sym typeface="Courier New Bold" charset="0"/>
            </a:endParaRPr>
          </a:p>
        </p:txBody>
      </p:sp>
      <p:sp>
        <p:nvSpPr>
          <p:cNvPr id="4" name="TextBox 3">
            <a:extLst>
              <a:ext uri="{FF2B5EF4-FFF2-40B4-BE49-F238E27FC236}">
                <a16:creationId xmlns:a16="http://schemas.microsoft.com/office/drawing/2014/main" id="{82D008C2-57B2-42F3-AB0F-63ADDACF90E9}"/>
              </a:ext>
            </a:extLst>
          </p:cNvPr>
          <p:cNvSpPr txBox="1"/>
          <p:nvPr/>
        </p:nvSpPr>
        <p:spPr>
          <a:xfrm>
            <a:off x="637308" y="6243615"/>
            <a:ext cx="746483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ill Sans" charset="0"/>
              </a:rPr>
              <a:t>Note: </a:t>
            </a:r>
            <a:r>
              <a:rPr kumimoji="0" lang="en-US" sz="1800" b="1" i="0" u="none" strike="noStrike" kern="1200" cap="none" spc="0" normalizeH="0" baseline="0" noProof="0" dirty="0" err="1">
                <a:ln>
                  <a:noFill/>
                </a:ln>
                <a:solidFill>
                  <a:srgbClr val="000000"/>
                </a:solidFill>
                <a:effectLst/>
                <a:uLnTx/>
                <a:uFillTx/>
                <a:latin typeface="Courier New" panose="02070309020205020404" pitchFamily="49" charset="0"/>
                <a:cs typeface="Courier New" panose="02070309020205020404" pitchFamily="49" charset="0"/>
                <a:sym typeface="Gill Sans" charset="0"/>
              </a:rPr>
              <a:t>setl</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ill Sans" charset="0"/>
              </a:rPr>
              <a:t> and </a:t>
            </a:r>
            <a:r>
              <a:rPr kumimoji="0" lang="en-US" sz="1800" b="1" i="0" u="none" strike="noStrike" kern="1200" cap="none" spc="0" normalizeH="0" baseline="0" noProof="0" dirty="0" err="1">
                <a:ln>
                  <a:noFill/>
                </a:ln>
                <a:solidFill>
                  <a:srgbClr val="000000"/>
                </a:solidFill>
                <a:effectLst/>
                <a:uLnTx/>
                <a:uFillTx/>
                <a:latin typeface="Courier New" panose="02070309020205020404" pitchFamily="49" charset="0"/>
                <a:cs typeface="Courier New" panose="02070309020205020404" pitchFamily="49" charset="0"/>
                <a:sym typeface="Gill Sans" charset="0"/>
              </a:rPr>
              <a:t>movzbl</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ill Sans" charset="0"/>
              </a:rPr>
              <a:t> do not modify condition codes</a:t>
            </a:r>
          </a:p>
        </p:txBody>
      </p:sp>
      <p:graphicFrame>
        <p:nvGraphicFramePr>
          <p:cNvPr id="21" name="Group 5">
            <a:extLst>
              <a:ext uri="{FF2B5EF4-FFF2-40B4-BE49-F238E27FC236}">
                <a16:creationId xmlns:a16="http://schemas.microsoft.com/office/drawing/2014/main" id="{B03E327D-1EA0-4E7C-BE79-05D35B2B5123}"/>
              </a:ext>
            </a:extLst>
          </p:cNvPr>
          <p:cNvGraphicFramePr>
            <a:graphicFrameLocks noGrp="1"/>
          </p:cNvGraphicFramePr>
          <p:nvPr/>
        </p:nvGraphicFramePr>
        <p:xfrm>
          <a:off x="4608328" y="1312408"/>
          <a:ext cx="4458088" cy="2618473"/>
        </p:xfrm>
        <a:graphic>
          <a:graphicData uri="http://schemas.openxmlformats.org/drawingml/2006/table">
            <a:tbl>
              <a:tblPr/>
              <a:tblGrid>
                <a:gridCol w="811512">
                  <a:extLst>
                    <a:ext uri="{9D8B030D-6E8A-4147-A177-3AD203B41FA5}">
                      <a16:colId xmlns:a16="http://schemas.microsoft.com/office/drawing/2014/main" val="20000"/>
                    </a:ext>
                  </a:extLst>
                </a:gridCol>
                <a:gridCol w="1620701">
                  <a:extLst>
                    <a:ext uri="{9D8B030D-6E8A-4147-A177-3AD203B41FA5}">
                      <a16:colId xmlns:a16="http://schemas.microsoft.com/office/drawing/2014/main" val="20001"/>
                    </a:ext>
                  </a:extLst>
                </a:gridCol>
                <a:gridCol w="2025875">
                  <a:extLst>
                    <a:ext uri="{9D8B030D-6E8A-4147-A177-3AD203B41FA5}">
                      <a16:colId xmlns:a16="http://schemas.microsoft.com/office/drawing/2014/main" val="20002"/>
                    </a:ext>
                  </a:extLst>
                </a:gridCol>
              </a:tblGrid>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12900" algn="l"/>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SetX</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4"/>
                    </a:solid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Condition</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4"/>
                    </a:solid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Description</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4"/>
                    </a:solidFill>
                  </a:tcPr>
                </a:tc>
                <a:extLst>
                  <a:ext uri="{0D108BD9-81ED-4DB2-BD59-A6C34878D82A}">
                    <a16:rowId xmlns:a16="http://schemas.microsoft.com/office/drawing/2014/main" val="10000"/>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12900" algn="l"/>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sete</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ZF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Equal / Zero</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setne</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~ZF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Not Equal / Not Zero</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sets</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Negative</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setns</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Nonnegative</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setg</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~(SF^OF)&amp;~ZF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Greater (signed)</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setge</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~(SF^OF)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Greater or Equal (signed)</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setl</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ourier New Bold" charset="0"/>
                          <a:cs typeface="Courier New Bold" charset="0"/>
                          <a:sym typeface="Courier New Bold" charset="0"/>
                        </a:rPr>
                        <a:t>SF^OF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Less (signed)</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setle</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(SF^OF)|ZF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Less or Equal (signed)</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seta</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~CF&amp;~ZF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Above (unsigned)</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err="1">
                          <a:ln>
                            <a:noFill/>
                          </a:ln>
                          <a:solidFill>
                            <a:schemeClr val="tx1"/>
                          </a:solidFill>
                          <a:effectLst/>
                          <a:latin typeface="Courier New Bold" charset="0"/>
                          <a:cs typeface="Courier New Bold" charset="0"/>
                          <a:sym typeface="Courier New Bold" charset="0"/>
                        </a:rPr>
                        <a:t>setb</a:t>
                      </a:r>
                      <a:endParaRPr kumimoji="0" lang="en-US" sz="1300" b="0" i="0" u="none" strike="noStrike" cap="none" normalizeH="0" baseline="0" dirty="0">
                        <a:ln>
                          <a:noFill/>
                        </a:ln>
                        <a:solidFill>
                          <a:schemeClr val="tx1"/>
                        </a:solidFill>
                        <a:effectLst/>
                        <a:latin typeface="Courier New Bold" charset="0"/>
                        <a:cs typeface="Courier New Bold" charset="0"/>
                        <a:sym typeface="Courier New Bold" charset="0"/>
                      </a:endParaRP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CF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Below (unsigned)</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9362826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p:cNvSpPr>
          <p:nvPr/>
        </p:nvSpPr>
        <p:spPr bwMode="auto">
          <a:xfrm>
            <a:off x="381000" y="4668509"/>
            <a:ext cx="2922723" cy="1721224"/>
          </a:xfrm>
          <a:prstGeom prst="rect">
            <a:avLst/>
          </a:prstGeom>
          <a:noFill/>
          <a:ln w="12700" cap="flat">
            <a:noFill/>
            <a:miter lim="800000"/>
            <a:headEnd type="none" w="med" len="med"/>
            <a:tailEnd type="none" w="med" len="med"/>
          </a:ln>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tab pos="630238" algn="l"/>
                <a:tab pos="2801938" algn="l"/>
                <a:tab pos="3086100" algn="l"/>
                <a:tab pos="3086100" algn="l"/>
                <a:tab pos="3086100" algn="l"/>
                <a:tab pos="3086100" algn="l"/>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xorq</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rax</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rax</a:t>
            </a:r>
            <a:endPar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a:p>
            <a:pPr marL="0" marR="0" lvl="0" indent="0" algn="l" defTabSz="914400" rtl="0" eaLnBrk="1" fontAlgn="base" latinLnBrk="0" hangingPunct="1">
              <a:lnSpc>
                <a:spcPct val="100000"/>
              </a:lnSpc>
              <a:spcBef>
                <a:spcPct val="0"/>
              </a:spcBef>
              <a:spcAft>
                <a:spcPct val="0"/>
              </a:spcAft>
              <a:buClrTx/>
              <a:buSzTx/>
              <a:buFontTx/>
              <a:buNone/>
              <a:tabLst>
                <a:tab pos="630238" algn="l"/>
                <a:tab pos="2801938" algn="l"/>
                <a:tab pos="3086100" algn="l"/>
                <a:tab pos="3086100" algn="l"/>
                <a:tab pos="3086100" algn="l"/>
                <a:tab pos="3086100" algn="l"/>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subq</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$1, %</a:t>
            </a: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rax</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p>
          <a:p>
            <a:pPr marL="0" marR="0" lvl="0" indent="0" algn="l" defTabSz="914400" rtl="0" eaLnBrk="1" fontAlgn="base" latinLnBrk="0" hangingPunct="1">
              <a:lnSpc>
                <a:spcPct val="100000"/>
              </a:lnSpc>
              <a:spcBef>
                <a:spcPct val="0"/>
              </a:spcBef>
              <a:spcAft>
                <a:spcPct val="0"/>
              </a:spcAft>
              <a:buClrTx/>
              <a:buSzTx/>
              <a:buFontTx/>
              <a:buNone/>
              <a:tabLst>
                <a:tab pos="630238" algn="l"/>
                <a:tab pos="2801938" algn="l"/>
                <a:tab pos="3086100" algn="l"/>
                <a:tab pos="3086100" algn="l"/>
                <a:tab pos="3086100" algn="l"/>
                <a:tab pos="3086100" algn="l"/>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cmpq</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$2, %</a:t>
            </a: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rax</a:t>
            </a:r>
            <a:endPar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a:p>
            <a:pPr marL="0" marR="0" lvl="0" indent="0" algn="l" defTabSz="914400" rtl="0" eaLnBrk="1" fontAlgn="base" latinLnBrk="0" hangingPunct="1">
              <a:lnSpc>
                <a:spcPct val="100000"/>
              </a:lnSpc>
              <a:spcBef>
                <a:spcPct val="0"/>
              </a:spcBef>
              <a:spcAft>
                <a:spcPct val="0"/>
              </a:spcAft>
              <a:buClrTx/>
              <a:buSzTx/>
              <a:buFontTx/>
              <a:buNone/>
              <a:tabLst>
                <a:tab pos="630238" algn="l"/>
                <a:tab pos="2801938" algn="l"/>
                <a:tab pos="3086100" algn="l"/>
                <a:tab pos="3086100" algn="l"/>
                <a:tab pos="3086100" algn="l"/>
                <a:tab pos="3086100" algn="l"/>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s</a:t>
            </a: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et</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l </a:t>
            </a: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%al</a:t>
            </a:r>
            <a:endPar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a:p>
            <a:pPr marL="0" marR="0" lvl="0" indent="0" algn="l" defTabSz="914400" rtl="0" eaLnBrk="1" fontAlgn="base" latinLnBrk="0" hangingPunct="1">
              <a:lnSpc>
                <a:spcPct val="100000"/>
              </a:lnSpc>
              <a:spcBef>
                <a:spcPct val="0"/>
              </a:spcBef>
              <a:spcAft>
                <a:spcPct val="0"/>
              </a:spcAft>
              <a:buClrTx/>
              <a:buSzTx/>
              <a:buFontTx/>
              <a:buNone/>
              <a:tabLst>
                <a:tab pos="630238" algn="l"/>
                <a:tab pos="2801938" algn="l"/>
                <a:tab pos="3086100" algn="l"/>
                <a:tab pos="3086100" algn="l"/>
                <a:tab pos="3086100" algn="l"/>
                <a:tab pos="3086100" algn="l"/>
              </a:tabLst>
              <a:defRPr/>
            </a:pP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movzbl</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%al, %eax</a:t>
            </a:r>
            <a:endPar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p:txBody>
      </p:sp>
      <p:graphicFrame>
        <p:nvGraphicFramePr>
          <p:cNvPr id="2" name="Table 1"/>
          <p:cNvGraphicFramePr>
            <a:graphicFrameLocks noGrp="1"/>
          </p:cNvGraphicFramePr>
          <p:nvPr/>
        </p:nvGraphicFramePr>
        <p:xfrm>
          <a:off x="3416353" y="4428848"/>
          <a:ext cx="5079134" cy="1678662"/>
        </p:xfrm>
        <a:graphic>
          <a:graphicData uri="http://schemas.openxmlformats.org/drawingml/2006/table">
            <a:tbl>
              <a:tblPr firstRow="1" bandRow="1">
                <a:tableStyleId>{5C22544A-7EE6-4342-B048-85BDC9FD1C3A}</a:tableStyleId>
              </a:tblPr>
              <a:tblGrid>
                <a:gridCol w="3289246">
                  <a:extLst>
                    <a:ext uri="{9D8B030D-6E8A-4147-A177-3AD203B41FA5}">
                      <a16:colId xmlns:a16="http://schemas.microsoft.com/office/drawing/2014/main" val="20000"/>
                    </a:ext>
                  </a:extLst>
                </a:gridCol>
                <a:gridCol w="420235">
                  <a:extLst>
                    <a:ext uri="{9D8B030D-6E8A-4147-A177-3AD203B41FA5}">
                      <a16:colId xmlns:a16="http://schemas.microsoft.com/office/drawing/2014/main" val="20001"/>
                    </a:ext>
                  </a:extLst>
                </a:gridCol>
                <a:gridCol w="431908">
                  <a:extLst>
                    <a:ext uri="{9D8B030D-6E8A-4147-A177-3AD203B41FA5}">
                      <a16:colId xmlns:a16="http://schemas.microsoft.com/office/drawing/2014/main" val="20002"/>
                    </a:ext>
                  </a:extLst>
                </a:gridCol>
                <a:gridCol w="490274">
                  <a:extLst>
                    <a:ext uri="{9D8B030D-6E8A-4147-A177-3AD203B41FA5}">
                      <a16:colId xmlns:a16="http://schemas.microsoft.com/office/drawing/2014/main" val="20003"/>
                    </a:ext>
                  </a:extLst>
                </a:gridCol>
                <a:gridCol w="447471">
                  <a:extLst>
                    <a:ext uri="{9D8B030D-6E8A-4147-A177-3AD203B41FA5}">
                      <a16:colId xmlns:a16="http://schemas.microsoft.com/office/drawing/2014/main" val="20004"/>
                    </a:ext>
                  </a:extLst>
                </a:gridCol>
              </a:tblGrid>
              <a:tr h="279777">
                <a:tc>
                  <a:txBody>
                    <a:bodyPr/>
                    <a:lstStyle/>
                    <a:p>
                      <a:r>
                        <a:rPr lang="en-US" sz="1400" dirty="0">
                          <a:solidFill>
                            <a:schemeClr val="tx1"/>
                          </a:solidFill>
                          <a:latin typeface="Courier New" panose="02070309020205020404" pitchFamily="49" charset="0"/>
                          <a:cs typeface="Courier New" panose="02070309020205020404" pitchFamily="49" charset="0"/>
                        </a:rPr>
                        <a:t>%</a:t>
                      </a:r>
                      <a:r>
                        <a:rPr lang="en-US" sz="1400" dirty="0" err="1">
                          <a:solidFill>
                            <a:schemeClr val="tx1"/>
                          </a:solidFill>
                          <a:latin typeface="Courier New" panose="02070309020205020404" pitchFamily="49" charset="0"/>
                          <a:cs typeface="Courier New" panose="02070309020205020404" pitchFamily="49" charset="0"/>
                        </a:rPr>
                        <a:t>rax</a:t>
                      </a:r>
                      <a:endParaRPr lang="en-US" sz="1400" dirty="0">
                        <a:solidFill>
                          <a:schemeClr val="tx1"/>
                        </a:solidFill>
                        <a:latin typeface="Courier New" panose="02070309020205020404" pitchFamily="49" charset="0"/>
                        <a:cs typeface="Courier New" panose="02070309020205020404" pitchFamily="49" charset="0"/>
                      </a:endParaRPr>
                    </a:p>
                  </a:txBody>
                  <a:tcPr marR="0" marT="0" marB="0" anchor="ctr">
                    <a:solidFill>
                      <a:schemeClr val="bg1">
                        <a:lumMod val="85000"/>
                      </a:schemeClr>
                    </a:solidFill>
                  </a:tcPr>
                </a:tc>
                <a:tc>
                  <a:txBody>
                    <a:bodyPr/>
                    <a:lstStyle/>
                    <a:p>
                      <a:r>
                        <a:rPr lang="en-US" sz="1400" dirty="0">
                          <a:solidFill>
                            <a:schemeClr val="tx1"/>
                          </a:solidFill>
                        </a:rPr>
                        <a:t>SF</a:t>
                      </a:r>
                    </a:p>
                  </a:txBody>
                  <a:tcPr marR="0" marT="0" marB="0" anchor="ctr">
                    <a:solidFill>
                      <a:schemeClr val="bg1">
                        <a:lumMod val="85000"/>
                      </a:schemeClr>
                    </a:solidFill>
                  </a:tcPr>
                </a:tc>
                <a:tc>
                  <a:txBody>
                    <a:bodyPr/>
                    <a:lstStyle/>
                    <a:p>
                      <a:r>
                        <a:rPr lang="en-US" sz="1400" dirty="0">
                          <a:solidFill>
                            <a:schemeClr val="tx1"/>
                          </a:solidFill>
                        </a:rPr>
                        <a:t>CF</a:t>
                      </a:r>
                    </a:p>
                  </a:txBody>
                  <a:tcPr marR="0" marT="0" marB="0" anchor="ctr">
                    <a:solidFill>
                      <a:schemeClr val="bg1">
                        <a:lumMod val="85000"/>
                      </a:schemeClr>
                    </a:solidFill>
                  </a:tcPr>
                </a:tc>
                <a:tc>
                  <a:txBody>
                    <a:bodyPr/>
                    <a:lstStyle/>
                    <a:p>
                      <a:r>
                        <a:rPr lang="en-US" sz="1400" dirty="0">
                          <a:solidFill>
                            <a:schemeClr val="tx1"/>
                          </a:solidFill>
                        </a:rPr>
                        <a:t>OF</a:t>
                      </a:r>
                    </a:p>
                  </a:txBody>
                  <a:tcPr marR="0" marT="0" marB="0" anchor="ctr">
                    <a:solidFill>
                      <a:schemeClr val="bg1">
                        <a:lumMod val="85000"/>
                      </a:schemeClr>
                    </a:solidFill>
                  </a:tcPr>
                </a:tc>
                <a:tc>
                  <a:txBody>
                    <a:bodyPr/>
                    <a:lstStyle/>
                    <a:p>
                      <a:r>
                        <a:rPr lang="en-US" sz="1400" dirty="0">
                          <a:solidFill>
                            <a:schemeClr val="tx1"/>
                          </a:solidFill>
                        </a:rPr>
                        <a:t>ZF</a:t>
                      </a:r>
                    </a:p>
                  </a:txBody>
                  <a:tcPr marR="0" marT="0" marB="0" anchor="ctr">
                    <a:solidFill>
                      <a:schemeClr val="bg1">
                        <a:lumMod val="85000"/>
                      </a:schemeClr>
                    </a:solidFill>
                  </a:tcPr>
                </a:tc>
                <a:extLst>
                  <a:ext uri="{0D108BD9-81ED-4DB2-BD59-A6C34878D82A}">
                    <a16:rowId xmlns:a16="http://schemas.microsoft.com/office/drawing/2014/main" val="10000"/>
                  </a:ext>
                </a:extLst>
              </a:tr>
              <a:tr h="279777">
                <a:tc>
                  <a:txBody>
                    <a:bodyPr/>
                    <a:lstStyle/>
                    <a:p>
                      <a:r>
                        <a:rPr lang="en-US" sz="1400" b="1" dirty="0">
                          <a:solidFill>
                            <a:schemeClr val="tx1"/>
                          </a:solidFill>
                          <a:latin typeface="Courier New" panose="02070309020205020404" pitchFamily="49" charset="0"/>
                          <a:cs typeface="Courier New" panose="02070309020205020404" pitchFamily="49" charset="0"/>
                        </a:rPr>
                        <a:t>0x0000 0000 0000 0000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ourier New" panose="02070309020205020404" pitchFamily="49" charset="0"/>
                          <a:cs typeface="Courier New" panose="02070309020205020404" pitchFamily="49" charset="0"/>
                        </a:rPr>
                        <a:t>1</a:t>
                      </a:r>
                    </a:p>
                  </a:txBody>
                  <a:tcPr marR="0" marT="0" marB="0" anchor="ctr">
                    <a:solidFill>
                      <a:schemeClr val="bg1">
                        <a:lumMod val="85000"/>
                      </a:schemeClr>
                    </a:solidFill>
                  </a:tcPr>
                </a:tc>
                <a:extLst>
                  <a:ext uri="{0D108BD9-81ED-4DB2-BD59-A6C34878D82A}">
                    <a16:rowId xmlns:a16="http://schemas.microsoft.com/office/drawing/2014/main" val="10001"/>
                  </a:ext>
                </a:extLst>
              </a:tr>
              <a:tr h="279777">
                <a:tc>
                  <a:txBody>
                    <a:bodyPr/>
                    <a:lstStyle/>
                    <a:p>
                      <a:r>
                        <a:rPr lang="en-US" sz="1400" b="1" dirty="0">
                          <a:solidFill>
                            <a:schemeClr val="tx1"/>
                          </a:solidFill>
                          <a:latin typeface="Courier New" panose="02070309020205020404" pitchFamily="49" charset="0"/>
                          <a:cs typeface="Courier New" panose="02070309020205020404" pitchFamily="49" charset="0"/>
                        </a:rPr>
                        <a:t>0xFFFF</a:t>
                      </a:r>
                      <a:r>
                        <a:rPr lang="en-US" sz="1400" b="1" baseline="0" dirty="0">
                          <a:solidFill>
                            <a:schemeClr val="tx1"/>
                          </a:solidFill>
                          <a:latin typeface="Courier New" panose="02070309020205020404" pitchFamily="49" charset="0"/>
                          <a:cs typeface="Courier New" panose="02070309020205020404" pitchFamily="49" charset="0"/>
                        </a:rPr>
                        <a:t> FFFF </a:t>
                      </a:r>
                      <a:r>
                        <a:rPr lang="en-US" sz="1400" b="1" baseline="0" dirty="0" err="1">
                          <a:solidFill>
                            <a:schemeClr val="tx1"/>
                          </a:solidFill>
                          <a:latin typeface="Courier New" panose="02070309020205020404" pitchFamily="49" charset="0"/>
                          <a:cs typeface="Courier New" panose="02070309020205020404" pitchFamily="49" charset="0"/>
                        </a:rPr>
                        <a:t>FFFF</a:t>
                      </a:r>
                      <a:r>
                        <a:rPr lang="en-US" sz="1400" b="1" baseline="0" dirty="0">
                          <a:solidFill>
                            <a:schemeClr val="tx1"/>
                          </a:solidFill>
                          <a:latin typeface="Courier New" panose="02070309020205020404" pitchFamily="49" charset="0"/>
                          <a:cs typeface="Courier New" panose="02070309020205020404" pitchFamily="49" charset="0"/>
                        </a:rPr>
                        <a:t> </a:t>
                      </a:r>
                      <a:r>
                        <a:rPr lang="en-US" sz="1400" b="1" baseline="0" dirty="0" err="1">
                          <a:solidFill>
                            <a:schemeClr val="tx1"/>
                          </a:solidFill>
                          <a:latin typeface="Courier New" panose="02070309020205020404" pitchFamily="49" charset="0"/>
                          <a:cs typeface="Courier New" panose="02070309020205020404" pitchFamily="49" charset="0"/>
                        </a:rPr>
                        <a:t>FFFF</a:t>
                      </a:r>
                      <a:endParaRPr lang="en-US" sz="1400" b="1" dirty="0">
                        <a:solidFill>
                          <a:schemeClr val="tx1"/>
                        </a:solidFill>
                        <a:latin typeface="Courier New" panose="02070309020205020404" pitchFamily="49" charset="0"/>
                        <a:cs typeface="Courier New" panose="02070309020205020404" pitchFamily="49" charset="0"/>
                      </a:endParaRP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1</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1</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extLst>
                  <a:ext uri="{0D108BD9-81ED-4DB2-BD59-A6C34878D82A}">
                    <a16:rowId xmlns:a16="http://schemas.microsoft.com/office/drawing/2014/main" val="10002"/>
                  </a:ext>
                </a:extLst>
              </a:tr>
              <a:tr h="279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ourier New" panose="02070309020205020404" pitchFamily="49" charset="0"/>
                          <a:cs typeface="Courier New" panose="02070309020205020404" pitchFamily="49" charset="0"/>
                        </a:rPr>
                        <a:t>0xFFFF</a:t>
                      </a:r>
                      <a:r>
                        <a:rPr lang="en-US" sz="1400" b="1" baseline="0" dirty="0">
                          <a:solidFill>
                            <a:schemeClr val="tx1"/>
                          </a:solidFill>
                          <a:latin typeface="Courier New" panose="02070309020205020404" pitchFamily="49" charset="0"/>
                          <a:cs typeface="Courier New" panose="02070309020205020404" pitchFamily="49" charset="0"/>
                        </a:rPr>
                        <a:t> FFFF </a:t>
                      </a:r>
                      <a:r>
                        <a:rPr lang="en-US" sz="1400" b="1" baseline="0" dirty="0" err="1">
                          <a:solidFill>
                            <a:schemeClr val="tx1"/>
                          </a:solidFill>
                          <a:latin typeface="Courier New" panose="02070309020205020404" pitchFamily="49" charset="0"/>
                          <a:cs typeface="Courier New" panose="02070309020205020404" pitchFamily="49" charset="0"/>
                        </a:rPr>
                        <a:t>FFFF</a:t>
                      </a:r>
                      <a:r>
                        <a:rPr lang="en-US" sz="1400" b="1" baseline="0" dirty="0">
                          <a:solidFill>
                            <a:schemeClr val="tx1"/>
                          </a:solidFill>
                          <a:latin typeface="Courier New" panose="02070309020205020404" pitchFamily="49" charset="0"/>
                          <a:cs typeface="Courier New" panose="02070309020205020404" pitchFamily="49" charset="0"/>
                        </a:rPr>
                        <a:t> </a:t>
                      </a:r>
                      <a:r>
                        <a:rPr lang="en-US" sz="1400" b="1" baseline="0" dirty="0" err="1">
                          <a:solidFill>
                            <a:schemeClr val="tx1"/>
                          </a:solidFill>
                          <a:latin typeface="Courier New" panose="02070309020205020404" pitchFamily="49" charset="0"/>
                          <a:cs typeface="Courier New" panose="02070309020205020404" pitchFamily="49" charset="0"/>
                        </a:rPr>
                        <a:t>FFFF</a:t>
                      </a:r>
                      <a:endParaRPr lang="en-US" sz="1400" b="1" dirty="0">
                        <a:solidFill>
                          <a:schemeClr val="tx1"/>
                        </a:solidFill>
                        <a:latin typeface="Courier New" panose="02070309020205020404" pitchFamily="49" charset="0"/>
                        <a:cs typeface="Courier New" panose="02070309020205020404" pitchFamily="49" charset="0"/>
                      </a:endParaRP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1</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extLst>
                  <a:ext uri="{0D108BD9-81ED-4DB2-BD59-A6C34878D82A}">
                    <a16:rowId xmlns:a16="http://schemas.microsoft.com/office/drawing/2014/main" val="10003"/>
                  </a:ext>
                </a:extLst>
              </a:tr>
              <a:tr h="279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ourier New" panose="02070309020205020404" pitchFamily="49" charset="0"/>
                          <a:cs typeface="Courier New" panose="02070309020205020404" pitchFamily="49" charset="0"/>
                        </a:rPr>
                        <a:t>0xFFFF</a:t>
                      </a:r>
                      <a:r>
                        <a:rPr lang="en-US" sz="1400" b="1" baseline="0" dirty="0">
                          <a:solidFill>
                            <a:schemeClr val="tx1"/>
                          </a:solidFill>
                          <a:latin typeface="Courier New" panose="02070309020205020404" pitchFamily="49" charset="0"/>
                          <a:cs typeface="Courier New" panose="02070309020205020404" pitchFamily="49" charset="0"/>
                        </a:rPr>
                        <a:t> FFFF </a:t>
                      </a:r>
                      <a:r>
                        <a:rPr lang="en-US" sz="1400" b="1" baseline="0" dirty="0" err="1">
                          <a:solidFill>
                            <a:schemeClr val="tx1"/>
                          </a:solidFill>
                          <a:latin typeface="Courier New" panose="02070309020205020404" pitchFamily="49" charset="0"/>
                          <a:cs typeface="Courier New" panose="02070309020205020404" pitchFamily="49" charset="0"/>
                        </a:rPr>
                        <a:t>FFFF</a:t>
                      </a:r>
                      <a:r>
                        <a:rPr lang="en-US" sz="1400" b="1" baseline="0" dirty="0">
                          <a:solidFill>
                            <a:schemeClr val="tx1"/>
                          </a:solidFill>
                          <a:latin typeface="Courier New" panose="02070309020205020404" pitchFamily="49" charset="0"/>
                          <a:cs typeface="Courier New" panose="02070309020205020404" pitchFamily="49" charset="0"/>
                        </a:rPr>
                        <a:t> FF01</a:t>
                      </a:r>
                      <a:endParaRPr lang="en-US" sz="1400" b="1" dirty="0">
                        <a:solidFill>
                          <a:schemeClr val="tx1"/>
                        </a:solidFill>
                        <a:latin typeface="Courier New" panose="02070309020205020404" pitchFamily="49" charset="0"/>
                        <a:cs typeface="Courier New" panose="02070309020205020404" pitchFamily="49" charset="0"/>
                      </a:endParaRP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1</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extLst>
                  <a:ext uri="{0D108BD9-81ED-4DB2-BD59-A6C34878D82A}">
                    <a16:rowId xmlns:a16="http://schemas.microsoft.com/office/drawing/2014/main" val="10004"/>
                  </a:ext>
                </a:extLst>
              </a:tr>
              <a:tr h="279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ourier New" panose="02070309020205020404" pitchFamily="49" charset="0"/>
                          <a:cs typeface="Courier New" panose="02070309020205020404" pitchFamily="49" charset="0"/>
                        </a:rPr>
                        <a:t>0x0000 0000 0000 0001</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1</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10" name="Rectangle 7"/>
          <p:cNvSpPr>
            <a:spLocks noGrp="1" noChangeArrowheads="1"/>
          </p:cNvSpPr>
          <p:nvPr>
            <p:ph type="title"/>
          </p:nvPr>
        </p:nvSpPr>
        <p:spPr>
          <a:xfrm>
            <a:off x="381000" y="254000"/>
            <a:ext cx="8382000" cy="1143000"/>
          </a:xfrm>
          <a:ln/>
        </p:spPr>
        <p:txBody>
          <a:bodyPr/>
          <a:lstStyle/>
          <a:p>
            <a:pPr marL="119063" indent="-119063"/>
            <a:r>
              <a:rPr lang="en-US" dirty="0"/>
              <a:t>Exercise</a:t>
            </a:r>
          </a:p>
        </p:txBody>
      </p:sp>
      <p:cxnSp>
        <p:nvCxnSpPr>
          <p:cNvPr id="11" name="Straight Connector 10"/>
          <p:cNvCxnSpPr/>
          <p:nvPr/>
        </p:nvCxnSpPr>
        <p:spPr bwMode="auto">
          <a:xfrm flipV="1">
            <a:off x="6707654" y="4354211"/>
            <a:ext cx="0" cy="1968129"/>
          </a:xfrm>
          <a:prstGeom prst="line">
            <a:avLst/>
          </a:prstGeom>
          <a:solidFill>
            <a:schemeClr val="accent1"/>
          </a:solidFill>
          <a:ln w="15875" cap="flat" cmpd="sng" algn="ctr">
            <a:solidFill>
              <a:schemeClr val="bg1"/>
            </a:solidFill>
            <a:prstDash val="solid"/>
            <a:round/>
            <a:headEnd type="none" w="med" len="med"/>
            <a:tailEnd type="none" w="med" len="med"/>
          </a:ln>
          <a:effectLst/>
        </p:spPr>
      </p:cxnSp>
      <p:cxnSp>
        <p:nvCxnSpPr>
          <p:cNvPr id="18" name="Straight Connector 17"/>
          <p:cNvCxnSpPr/>
          <p:nvPr/>
        </p:nvCxnSpPr>
        <p:spPr bwMode="auto">
          <a:xfrm flipV="1">
            <a:off x="7130186" y="4354211"/>
            <a:ext cx="0" cy="1968129"/>
          </a:xfrm>
          <a:prstGeom prst="line">
            <a:avLst/>
          </a:prstGeom>
          <a:solidFill>
            <a:schemeClr val="accent1"/>
          </a:solidFill>
          <a:ln w="15875" cap="flat" cmpd="sng" algn="ctr">
            <a:solidFill>
              <a:schemeClr val="bg1"/>
            </a:solidFill>
            <a:prstDash val="solid"/>
            <a:round/>
            <a:headEnd type="none" w="med" len="med"/>
            <a:tailEnd type="none" w="med" len="med"/>
          </a:ln>
          <a:effectLst/>
        </p:spPr>
      </p:cxnSp>
      <p:cxnSp>
        <p:nvCxnSpPr>
          <p:cNvPr id="19" name="Straight Connector 18"/>
          <p:cNvCxnSpPr/>
          <p:nvPr/>
        </p:nvCxnSpPr>
        <p:spPr bwMode="auto">
          <a:xfrm flipV="1">
            <a:off x="7557570" y="4307518"/>
            <a:ext cx="0" cy="2014822"/>
          </a:xfrm>
          <a:prstGeom prst="line">
            <a:avLst/>
          </a:prstGeom>
          <a:solidFill>
            <a:schemeClr val="accent1"/>
          </a:solidFill>
          <a:ln w="15875"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flipV="1">
            <a:off x="8047821" y="4249152"/>
            <a:ext cx="0" cy="2073188"/>
          </a:xfrm>
          <a:prstGeom prst="line">
            <a:avLst/>
          </a:prstGeom>
          <a:solidFill>
            <a:schemeClr val="accent1"/>
          </a:solidFill>
          <a:ln w="15875" cap="flat" cmpd="sng" algn="ctr">
            <a:solidFill>
              <a:schemeClr val="bg1"/>
            </a:solidFill>
            <a:prstDash val="solid"/>
            <a:round/>
            <a:headEnd type="none" w="med" len="med"/>
            <a:tailEnd type="none" w="med" len="med"/>
          </a:ln>
          <a:effectLst/>
        </p:spPr>
      </p:cxnSp>
      <p:sp>
        <p:nvSpPr>
          <p:cNvPr id="16" name="Rectangle 4">
            <a:extLst>
              <a:ext uri="{FF2B5EF4-FFF2-40B4-BE49-F238E27FC236}">
                <a16:creationId xmlns:a16="http://schemas.microsoft.com/office/drawing/2014/main" id="{BD99AC71-04ED-48BA-8FA4-CADD6F5DCD8F}"/>
              </a:ext>
            </a:extLst>
          </p:cNvPr>
          <p:cNvSpPr txBox="1">
            <a:spLocks noChangeArrowheads="1"/>
          </p:cNvSpPr>
          <p:nvPr/>
        </p:nvSpPr>
        <p:spPr bwMode="auto">
          <a:xfrm>
            <a:off x="182560" y="1492164"/>
            <a:ext cx="4501620" cy="2482881"/>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lvl1pPr marL="254000" indent="-254000" algn="l" rtl="0" fontAlgn="base">
              <a:spcBef>
                <a:spcPts val="600"/>
              </a:spcBef>
              <a:spcAft>
                <a:spcPct val="0"/>
              </a:spcAft>
              <a:buClr>
                <a:srgbClr val="990000"/>
              </a:buClr>
              <a:buSzPct val="60000"/>
              <a:buFont typeface="Wingdings 2" charset="2"/>
              <a:buChar char="¢"/>
              <a:defRPr sz="2400" b="1">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0"/>
                <a:cs typeface="ヒラギノ角ゴ ProN W3" charset="0"/>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0"/>
                <a:cs typeface="ヒラギノ角ゴ ProN W3" charset="0"/>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9pPr>
          </a:lstStyle>
          <a:p>
            <a:pPr marL="57150" marR="0" lvl="0" indent="0" algn="l" defTabSz="914400" rtl="0" eaLnBrk="1" fontAlgn="base" latinLnBrk="0" hangingPunct="1">
              <a:lnSpc>
                <a:spcPct val="100000"/>
              </a:lnSpc>
              <a:spcBef>
                <a:spcPts val="600"/>
              </a:spcBef>
              <a:spcAft>
                <a:spcPct val="0"/>
              </a:spcAft>
              <a:buClr>
                <a:srgbClr val="990000"/>
              </a:buClr>
              <a:buSzPct val="60000"/>
              <a:buFont typeface="Wingdings 2" charset="2"/>
              <a:buNone/>
              <a:tabLst/>
              <a:defRPr/>
            </a:pPr>
            <a:r>
              <a:rPr kumimoji="0" lang="en-US" sz="1600" b="0" i="0" u="none" strike="noStrike" kern="0" cap="none" spc="0" normalizeH="0" baseline="0" noProof="0" dirty="0" err="1">
                <a:ln>
                  <a:noFill/>
                </a:ln>
                <a:solidFill>
                  <a:srgbClr val="000000"/>
                </a:solidFill>
                <a:effectLst/>
                <a:uLnTx/>
                <a:uFillTx/>
                <a:latin typeface="Courier New Bold" charset="0"/>
                <a:cs typeface="Courier New Bold" charset="0"/>
                <a:sym typeface="Courier New Bold" charset="0"/>
              </a:rPr>
              <a:t>cmpq</a:t>
            </a:r>
            <a:r>
              <a:rPr kumimoji="0" lang="en-US" sz="1600" b="0" i="0" u="none" strike="noStrike" kern="0" cap="none" spc="0" normalizeH="0" baseline="0" noProof="0" dirty="0">
                <a:ln>
                  <a:noFill/>
                </a:ln>
                <a:solidFill>
                  <a:srgbClr val="000000"/>
                </a:solidFill>
                <a:effectLst/>
                <a:uLnTx/>
                <a:uFillTx/>
                <a:latin typeface="Courier New Bold" charset="0"/>
                <a:cs typeface="Courier New Bold" charset="0"/>
                <a:sym typeface="Courier New Bold" charset="0"/>
              </a:rPr>
              <a:t> </a:t>
            </a:r>
            <a:r>
              <a:rPr kumimoji="0" lang="en-US" sz="1600" b="0" i="0" u="none" strike="noStrike" kern="0" cap="none" spc="0" normalizeH="0" baseline="0" noProof="0" dirty="0" err="1">
                <a:ln>
                  <a:noFill/>
                </a:ln>
                <a:solidFill>
                  <a:srgbClr val="000000"/>
                </a:solidFill>
                <a:effectLst/>
                <a:uLnTx/>
                <a:uFillTx/>
                <a:latin typeface="Courier New Bold" charset="0"/>
                <a:cs typeface="Courier New Bold" charset="0"/>
                <a:sym typeface="Courier New Bold" charset="0"/>
              </a:rPr>
              <a:t>b,a</a:t>
            </a:r>
            <a:r>
              <a:rPr kumimoji="0" lang="en-US" sz="1600" b="0" i="0" u="none" strike="noStrike" kern="0" cap="none" spc="0" normalizeH="0" baseline="0" noProof="0" dirty="0">
                <a:ln>
                  <a:noFill/>
                </a:ln>
                <a:solidFill>
                  <a:srgbClr val="000000"/>
                </a:solidFill>
                <a:effectLst/>
                <a:uLnTx/>
                <a:uFillTx/>
                <a:latin typeface="Courier New Bold" charset="0"/>
                <a:cs typeface="Courier New Bold" charset="0"/>
                <a:sym typeface="Courier New Bold" charset="0"/>
              </a:rPr>
              <a:t> </a:t>
            </a:r>
            <a:r>
              <a:rPr kumimoji="0" lang="en-US" sz="1600" b="0" i="0" u="none" strike="noStrike" kern="0" cap="none" spc="0" normalizeH="0" baseline="0" noProof="0" dirty="0">
                <a:ln>
                  <a:noFill/>
                </a:ln>
                <a:solidFill>
                  <a:srgbClr val="000000"/>
                </a:solidFill>
                <a:effectLst/>
                <a:uLnTx/>
                <a:uFillTx/>
                <a:latin typeface="Calibri Bold"/>
                <a:sym typeface="Calibri Bold" charset="0"/>
              </a:rPr>
              <a:t> like computing </a:t>
            </a:r>
            <a:r>
              <a:rPr kumimoji="0" lang="en-US" sz="1600" b="0" i="0" u="none" strike="noStrike" kern="0" cap="none" spc="0" normalizeH="0" baseline="0" noProof="0" dirty="0">
                <a:ln>
                  <a:noFill/>
                </a:ln>
                <a:solidFill>
                  <a:srgbClr val="000000"/>
                </a:solidFill>
                <a:effectLst/>
                <a:uLnTx/>
                <a:uFillTx/>
                <a:latin typeface="Courier New Bold" charset="0"/>
                <a:cs typeface="Courier New Bold" charset="0"/>
                <a:sym typeface="Courier New Bold" charset="0"/>
              </a:rPr>
              <a:t>a-b</a:t>
            </a:r>
            <a:r>
              <a:rPr kumimoji="0" lang="en-US" sz="1600" b="0" i="0" u="none" strike="noStrike" kern="0" cap="none" spc="0" normalizeH="0" baseline="0" noProof="0" dirty="0">
                <a:ln>
                  <a:noFill/>
                </a:ln>
                <a:solidFill>
                  <a:srgbClr val="000000"/>
                </a:solidFill>
                <a:effectLst/>
                <a:uLnTx/>
                <a:uFillTx/>
                <a:latin typeface="Calibri Bold"/>
                <a:sym typeface="Calibri Bold" charset="0"/>
              </a:rPr>
              <a:t> w/o setting </a:t>
            </a:r>
            <a:r>
              <a:rPr kumimoji="0" lang="en-US" sz="1600" b="0" i="0" u="none" strike="noStrike" kern="0" cap="none" spc="0" normalizeH="0" baseline="0" noProof="0" dirty="0" err="1">
                <a:ln>
                  <a:noFill/>
                </a:ln>
                <a:solidFill>
                  <a:srgbClr val="000000"/>
                </a:solidFill>
                <a:effectLst/>
                <a:uLnTx/>
                <a:uFillTx/>
                <a:latin typeface="Calibri Bold"/>
                <a:sym typeface="Calibri Bold" charset="0"/>
              </a:rPr>
              <a:t>dest</a:t>
            </a:r>
            <a:endParaRPr kumimoji="0" lang="en-US" sz="1600" b="0" i="0" u="none" strike="noStrike" kern="0" cap="none" spc="0" normalizeH="0" baseline="0" noProof="0" dirty="0">
              <a:ln>
                <a:noFill/>
              </a:ln>
              <a:solidFill>
                <a:srgbClr val="000000"/>
              </a:solidFill>
              <a:effectLst/>
              <a:uLnTx/>
              <a:uFillTx/>
              <a:latin typeface="Calibri Bold"/>
              <a:sym typeface="Calibri Bold" charset="0"/>
            </a:endParaRPr>
          </a:p>
          <a:p>
            <a:pPr marL="57150" marR="0" lvl="0" indent="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endParaRPr kumimoji="0" lang="en-US" sz="1600" b="0" i="0" u="none" strike="noStrike" kern="0" cap="none" spc="0" normalizeH="0" baseline="0" noProof="0" dirty="0">
              <a:ln>
                <a:noFill/>
              </a:ln>
              <a:solidFill>
                <a:srgbClr val="000000"/>
              </a:solidFill>
              <a:effectLst/>
              <a:uLnTx/>
              <a:uFillTx/>
              <a:latin typeface="Calibri Bold"/>
              <a:sym typeface="Calibri Bold" charset="0"/>
            </a:endParaRPr>
          </a:p>
          <a:p>
            <a:pPr marL="57150" marR="0" lvl="0" indent="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1600" b="0" i="0" u="none" strike="noStrike" kern="0" cap="none" spc="0" normalizeH="0" baseline="0" noProof="0" dirty="0">
                <a:ln>
                  <a:noFill/>
                </a:ln>
                <a:solidFill>
                  <a:srgbClr val="980002"/>
                </a:solidFill>
                <a:effectLst/>
                <a:uLnTx/>
                <a:uFillTx/>
                <a:latin typeface="Calibri Bold" charset="0"/>
                <a:ea typeface="Calibri Bold" charset="0"/>
                <a:cs typeface="Calibri Bold" charset="0"/>
                <a:sym typeface="Calibri Bold" charset="0"/>
              </a:rPr>
              <a:t> CF set</a:t>
            </a:r>
            <a:r>
              <a:rPr kumimoji="0" lang="en-US" sz="1600" b="0" i="0" u="none" strike="noStrike" kern="0" cap="none" spc="0" normalizeH="0" baseline="0" noProof="0" dirty="0">
                <a:ln>
                  <a:noFill/>
                </a:ln>
                <a:solidFill>
                  <a:srgbClr val="000000"/>
                </a:solidFill>
                <a:effectLst/>
                <a:uLnTx/>
                <a:uFillTx/>
                <a:latin typeface="Calibri Bold"/>
                <a:sym typeface="Calibri Bold" charset="0"/>
              </a:rPr>
              <a:t>   if carry/borrow out from most significant</a:t>
            </a:r>
            <a:br>
              <a:rPr kumimoji="0" lang="en-US" sz="1600" b="0" i="0" u="none" strike="noStrike" kern="0" cap="none" spc="0" normalizeH="0" baseline="0" noProof="0" dirty="0">
                <a:ln>
                  <a:noFill/>
                </a:ln>
                <a:solidFill>
                  <a:srgbClr val="000000"/>
                </a:solidFill>
                <a:effectLst/>
                <a:uLnTx/>
                <a:uFillTx/>
                <a:latin typeface="Calibri Bold"/>
                <a:sym typeface="Calibri Bold" charset="0"/>
              </a:rPr>
            </a:br>
            <a:r>
              <a:rPr kumimoji="0" lang="en-US" sz="1600" b="0" i="0" u="none" strike="noStrike" kern="0" cap="none" spc="0" normalizeH="0" baseline="0" noProof="0" dirty="0">
                <a:ln>
                  <a:noFill/>
                </a:ln>
                <a:solidFill>
                  <a:srgbClr val="000000"/>
                </a:solidFill>
                <a:effectLst/>
                <a:uLnTx/>
                <a:uFillTx/>
                <a:latin typeface="Calibri Bold"/>
                <a:sym typeface="Calibri Bold" charset="0"/>
              </a:rPr>
              <a:t>                 bit (used for unsigned comparisons)</a:t>
            </a:r>
          </a:p>
          <a:p>
            <a:pPr marL="57150" marR="0" lvl="0" indent="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1600" b="0" i="0" u="none" strike="noStrike" kern="0" cap="none" spc="0" normalizeH="0" baseline="0" noProof="0" dirty="0">
                <a:ln>
                  <a:noFill/>
                </a:ln>
                <a:solidFill>
                  <a:srgbClr val="980002"/>
                </a:solidFill>
                <a:effectLst/>
                <a:uLnTx/>
                <a:uFillTx/>
                <a:latin typeface="Calibri Bold" charset="0"/>
                <a:ea typeface="Calibri Bold" charset="0"/>
                <a:cs typeface="Calibri Bold" charset="0"/>
                <a:sym typeface="Calibri Bold" charset="0"/>
              </a:rPr>
              <a:t> ZF set</a:t>
            </a:r>
            <a:r>
              <a:rPr kumimoji="0" lang="en-US" sz="1600" b="0" i="0" u="none" strike="noStrike" kern="0" cap="none" spc="0" normalizeH="0" baseline="0" noProof="0" dirty="0">
                <a:ln>
                  <a:noFill/>
                </a:ln>
                <a:solidFill>
                  <a:srgbClr val="000000"/>
                </a:solidFill>
                <a:effectLst/>
                <a:uLnTx/>
                <a:uFillTx/>
                <a:latin typeface="Calibri Bold"/>
                <a:sym typeface="Calibri Bold" charset="0"/>
              </a:rPr>
              <a:t>   if </a:t>
            </a:r>
            <a:r>
              <a:rPr kumimoji="0" lang="en-US" sz="1600" b="0" i="0" u="none" strike="noStrike" kern="0" cap="none" spc="0" normalizeH="0" baseline="0" noProof="0" dirty="0">
                <a:ln>
                  <a:noFill/>
                </a:ln>
                <a:solidFill>
                  <a:srgbClr val="000000"/>
                </a:solidFill>
                <a:effectLst/>
                <a:uLnTx/>
                <a:uFillTx/>
                <a:latin typeface="Courier New Bold" charset="0"/>
                <a:cs typeface="Courier New Bold" charset="0"/>
                <a:sym typeface="Courier New Bold" charset="0"/>
              </a:rPr>
              <a:t>a == b</a:t>
            </a:r>
            <a:endParaRPr kumimoji="0" lang="en-US" sz="1600" b="0" i="0" u="none" strike="noStrike" kern="0" cap="none" spc="0" normalizeH="0" baseline="0" noProof="0" dirty="0">
              <a:ln>
                <a:noFill/>
              </a:ln>
              <a:solidFill>
                <a:srgbClr val="000000"/>
              </a:solidFill>
              <a:effectLst/>
              <a:uLnTx/>
              <a:uFillTx/>
              <a:latin typeface="Calibri Bold"/>
              <a:sym typeface="Calibri Bold" charset="0"/>
            </a:endParaRPr>
          </a:p>
          <a:p>
            <a:pPr marL="57150" marR="0" lvl="0" indent="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1600" b="0" i="0" u="none" strike="noStrike" kern="0" cap="none" spc="0" normalizeH="0" baseline="0" noProof="0" dirty="0">
                <a:ln>
                  <a:noFill/>
                </a:ln>
                <a:solidFill>
                  <a:srgbClr val="980002"/>
                </a:solidFill>
                <a:effectLst/>
                <a:uLnTx/>
                <a:uFillTx/>
                <a:latin typeface="Calibri Bold" charset="0"/>
                <a:ea typeface="Calibri Bold" charset="0"/>
                <a:cs typeface="Calibri Bold" charset="0"/>
                <a:sym typeface="Calibri Bold" charset="0"/>
              </a:rPr>
              <a:t> SF set</a:t>
            </a:r>
            <a:r>
              <a:rPr kumimoji="0" lang="en-US" sz="1600" b="0" i="0" u="none" strike="noStrike" kern="0" cap="none" spc="0" normalizeH="0" baseline="0" noProof="0" dirty="0">
                <a:ln>
                  <a:noFill/>
                </a:ln>
                <a:solidFill>
                  <a:srgbClr val="000000"/>
                </a:solidFill>
                <a:effectLst/>
                <a:uLnTx/>
                <a:uFillTx/>
                <a:latin typeface="Calibri Bold"/>
                <a:sym typeface="Calibri Bold" charset="0"/>
              </a:rPr>
              <a:t>   if </a:t>
            </a:r>
            <a:r>
              <a:rPr kumimoji="0" lang="en-US" sz="1600" b="0" i="0" u="none" strike="noStrike" kern="0" cap="none" spc="0" normalizeH="0" baseline="0" noProof="0" dirty="0">
                <a:ln>
                  <a:noFill/>
                </a:ln>
                <a:solidFill>
                  <a:srgbClr val="000000"/>
                </a:solidFill>
                <a:effectLst/>
                <a:uLnTx/>
                <a:uFillTx/>
                <a:latin typeface="Courier New Bold" charset="0"/>
                <a:cs typeface="Courier New Bold" charset="0"/>
                <a:sym typeface="Courier New Bold" charset="0"/>
              </a:rPr>
              <a:t>(a-b) &lt; 0</a:t>
            </a:r>
            <a:r>
              <a:rPr kumimoji="0" lang="en-US" sz="1600" b="0" i="0" u="none" strike="noStrike" kern="0" cap="none" spc="0" normalizeH="0" baseline="0" noProof="0" dirty="0">
                <a:ln>
                  <a:noFill/>
                </a:ln>
                <a:solidFill>
                  <a:srgbClr val="000000"/>
                </a:solidFill>
                <a:effectLst/>
                <a:uLnTx/>
                <a:uFillTx/>
                <a:latin typeface="Calibri Bold"/>
                <a:sym typeface="Calibri Bold" charset="0"/>
              </a:rPr>
              <a:t> (as signed)</a:t>
            </a:r>
          </a:p>
          <a:p>
            <a:pPr marL="57150" marR="0" lvl="0" indent="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1600" b="0" i="0" u="none" strike="noStrike" kern="0" cap="none" spc="0" normalizeH="0" baseline="0" noProof="0" dirty="0">
                <a:ln>
                  <a:noFill/>
                </a:ln>
                <a:solidFill>
                  <a:srgbClr val="980002"/>
                </a:solidFill>
                <a:effectLst/>
                <a:uLnTx/>
                <a:uFillTx/>
                <a:latin typeface="Calibri Bold" charset="0"/>
                <a:ea typeface="Calibri Bold" charset="0"/>
                <a:cs typeface="Calibri Bold" charset="0"/>
                <a:sym typeface="Calibri Bold" charset="0"/>
              </a:rPr>
              <a:t> OF set</a:t>
            </a:r>
            <a:r>
              <a:rPr kumimoji="0" lang="en-US" sz="1600" b="0" i="0" u="none" strike="noStrike" kern="0" cap="none" spc="0" normalizeH="0" baseline="0" noProof="0" dirty="0">
                <a:ln>
                  <a:noFill/>
                </a:ln>
                <a:solidFill>
                  <a:srgbClr val="000000"/>
                </a:solidFill>
                <a:effectLst/>
                <a:uLnTx/>
                <a:uFillTx/>
                <a:latin typeface="Calibri Bold"/>
                <a:sym typeface="Calibri Bold" charset="0"/>
              </a:rPr>
              <a:t>  if two’s-complement (signed) overflow</a:t>
            </a:r>
            <a:endParaRPr kumimoji="0" lang="en-US" sz="2000" b="1" i="0" u="none" strike="noStrike" kern="0" cap="none" spc="0" normalizeH="0" baseline="0" noProof="0" dirty="0">
              <a:ln>
                <a:noFill/>
              </a:ln>
              <a:solidFill>
                <a:srgbClr val="000000"/>
              </a:solidFill>
              <a:effectLst/>
              <a:uLnTx/>
              <a:uFillTx/>
              <a:latin typeface="Courier New Bold" charset="0"/>
              <a:ea typeface="ヒラギノ角ゴ ProN W6" charset="0"/>
              <a:cs typeface="ヒラギノ角ゴ ProN W6" charset="0"/>
              <a:sym typeface="Courier New Bold" charset="0"/>
            </a:endParaRPr>
          </a:p>
        </p:txBody>
      </p:sp>
      <p:sp>
        <p:nvSpPr>
          <p:cNvPr id="4" name="TextBox 3">
            <a:extLst>
              <a:ext uri="{FF2B5EF4-FFF2-40B4-BE49-F238E27FC236}">
                <a16:creationId xmlns:a16="http://schemas.microsoft.com/office/drawing/2014/main" id="{82D008C2-57B2-42F3-AB0F-63ADDACF90E9}"/>
              </a:ext>
            </a:extLst>
          </p:cNvPr>
          <p:cNvSpPr txBox="1"/>
          <p:nvPr/>
        </p:nvSpPr>
        <p:spPr>
          <a:xfrm>
            <a:off x="637308" y="6243615"/>
            <a:ext cx="746483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ill Sans" charset="0"/>
              </a:rPr>
              <a:t>Note: </a:t>
            </a:r>
            <a:r>
              <a:rPr kumimoji="0" lang="en-US" sz="1800" b="1" i="0" u="none" strike="noStrike" kern="1200" cap="none" spc="0" normalizeH="0" baseline="0" noProof="0" dirty="0" err="1">
                <a:ln>
                  <a:noFill/>
                </a:ln>
                <a:solidFill>
                  <a:srgbClr val="000000"/>
                </a:solidFill>
                <a:effectLst/>
                <a:uLnTx/>
                <a:uFillTx/>
                <a:latin typeface="Courier New" panose="02070309020205020404" pitchFamily="49" charset="0"/>
                <a:cs typeface="Courier New" panose="02070309020205020404" pitchFamily="49" charset="0"/>
                <a:sym typeface="Gill Sans" charset="0"/>
              </a:rPr>
              <a:t>setl</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ill Sans" charset="0"/>
              </a:rPr>
              <a:t> and </a:t>
            </a:r>
            <a:r>
              <a:rPr kumimoji="0" lang="en-US" sz="1800" b="1" i="0" u="none" strike="noStrike" kern="1200" cap="none" spc="0" normalizeH="0" baseline="0" noProof="0" dirty="0" err="1">
                <a:ln>
                  <a:noFill/>
                </a:ln>
                <a:solidFill>
                  <a:srgbClr val="000000"/>
                </a:solidFill>
                <a:effectLst/>
                <a:uLnTx/>
                <a:uFillTx/>
                <a:latin typeface="Courier New" panose="02070309020205020404" pitchFamily="49" charset="0"/>
                <a:cs typeface="Courier New" panose="02070309020205020404" pitchFamily="49" charset="0"/>
                <a:sym typeface="Gill Sans" charset="0"/>
              </a:rPr>
              <a:t>movzbl</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ill Sans" charset="0"/>
              </a:rPr>
              <a:t> do not modify condition codes</a:t>
            </a:r>
          </a:p>
        </p:txBody>
      </p:sp>
      <p:graphicFrame>
        <p:nvGraphicFramePr>
          <p:cNvPr id="21" name="Group 5">
            <a:extLst>
              <a:ext uri="{FF2B5EF4-FFF2-40B4-BE49-F238E27FC236}">
                <a16:creationId xmlns:a16="http://schemas.microsoft.com/office/drawing/2014/main" id="{B03E327D-1EA0-4E7C-BE79-05D35B2B5123}"/>
              </a:ext>
            </a:extLst>
          </p:cNvPr>
          <p:cNvGraphicFramePr>
            <a:graphicFrameLocks noGrp="1"/>
          </p:cNvGraphicFramePr>
          <p:nvPr/>
        </p:nvGraphicFramePr>
        <p:xfrm>
          <a:off x="4608328" y="1312408"/>
          <a:ext cx="4458088" cy="2618473"/>
        </p:xfrm>
        <a:graphic>
          <a:graphicData uri="http://schemas.openxmlformats.org/drawingml/2006/table">
            <a:tbl>
              <a:tblPr/>
              <a:tblGrid>
                <a:gridCol w="811512">
                  <a:extLst>
                    <a:ext uri="{9D8B030D-6E8A-4147-A177-3AD203B41FA5}">
                      <a16:colId xmlns:a16="http://schemas.microsoft.com/office/drawing/2014/main" val="20000"/>
                    </a:ext>
                  </a:extLst>
                </a:gridCol>
                <a:gridCol w="1620701">
                  <a:extLst>
                    <a:ext uri="{9D8B030D-6E8A-4147-A177-3AD203B41FA5}">
                      <a16:colId xmlns:a16="http://schemas.microsoft.com/office/drawing/2014/main" val="20001"/>
                    </a:ext>
                  </a:extLst>
                </a:gridCol>
                <a:gridCol w="2025875">
                  <a:extLst>
                    <a:ext uri="{9D8B030D-6E8A-4147-A177-3AD203B41FA5}">
                      <a16:colId xmlns:a16="http://schemas.microsoft.com/office/drawing/2014/main" val="20002"/>
                    </a:ext>
                  </a:extLst>
                </a:gridCol>
              </a:tblGrid>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12900" algn="l"/>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SetX</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4"/>
                    </a:solid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Condition</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4"/>
                    </a:solid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Description</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4"/>
                    </a:solidFill>
                  </a:tcPr>
                </a:tc>
                <a:extLst>
                  <a:ext uri="{0D108BD9-81ED-4DB2-BD59-A6C34878D82A}">
                    <a16:rowId xmlns:a16="http://schemas.microsoft.com/office/drawing/2014/main" val="10000"/>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12900" algn="l"/>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sete</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ZF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Equal / Zero</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setne</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~ZF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Not Equal / Not Zero</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sets</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Negative</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setns</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Nonnegative</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setg</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~(SF^OF)&amp;~ZF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Greater (signed)</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setge</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~(SF^OF)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Greater or Equal (signed)</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setl</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ourier New Bold" charset="0"/>
                          <a:cs typeface="Courier New Bold" charset="0"/>
                          <a:sym typeface="Courier New Bold" charset="0"/>
                        </a:rPr>
                        <a:t>SF^OF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Less (signed)</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setle</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(SF^OF)|ZF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Less or Equal (signed)</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seta</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~CF&amp;~ZF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Above (unsigned)</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err="1">
                          <a:ln>
                            <a:noFill/>
                          </a:ln>
                          <a:solidFill>
                            <a:schemeClr val="tx1"/>
                          </a:solidFill>
                          <a:effectLst/>
                          <a:latin typeface="Courier New Bold" charset="0"/>
                          <a:cs typeface="Courier New Bold" charset="0"/>
                          <a:sym typeface="Courier New Bold" charset="0"/>
                        </a:rPr>
                        <a:t>setb</a:t>
                      </a:r>
                      <a:endParaRPr kumimoji="0" lang="en-US" sz="1300" b="0" i="0" u="none" strike="noStrike" cap="none" normalizeH="0" baseline="0" dirty="0">
                        <a:ln>
                          <a:noFill/>
                        </a:ln>
                        <a:solidFill>
                          <a:schemeClr val="tx1"/>
                        </a:solidFill>
                        <a:effectLst/>
                        <a:latin typeface="Courier New Bold" charset="0"/>
                        <a:cs typeface="Courier New Bold" charset="0"/>
                        <a:sym typeface="Courier New Bold" charset="0"/>
                      </a:endParaRP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CF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Below (unsigned)</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80967523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Shape 75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Switch Statement Example</a:t>
            </a:r>
            <a:endParaRPr sz="3600" b="1" i="0" u="none" strike="noStrike" cap="none">
              <a:solidFill>
                <a:schemeClr val="dk1"/>
              </a:solidFill>
              <a:latin typeface="Calibri"/>
              <a:ea typeface="Calibri"/>
              <a:cs typeface="Calibri"/>
              <a:sym typeface="Calibri"/>
            </a:endParaRPr>
          </a:p>
        </p:txBody>
      </p:sp>
      <p:sp>
        <p:nvSpPr>
          <p:cNvPr id="756" name="Shape 756"/>
          <p:cNvSpPr/>
          <p:nvPr/>
        </p:nvSpPr>
        <p:spPr>
          <a:xfrm>
            <a:off x="393700" y="3816350"/>
            <a:ext cx="3454400" cy="3810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000" b="1">
                <a:solidFill>
                  <a:schemeClr val="dk1"/>
                </a:solidFill>
                <a:latin typeface="Calibri"/>
                <a:ea typeface="Calibri"/>
                <a:cs typeface="Calibri"/>
                <a:sym typeface="Calibri"/>
              </a:rPr>
              <a:t>Setup:</a:t>
            </a:r>
            <a:endParaRPr/>
          </a:p>
        </p:txBody>
      </p:sp>
      <p:sp>
        <p:nvSpPr>
          <p:cNvPr id="757" name="Shape 757"/>
          <p:cNvSpPr/>
          <p:nvPr/>
        </p:nvSpPr>
        <p:spPr>
          <a:xfrm>
            <a:off x="457200" y="1376362"/>
            <a:ext cx="5575300" cy="2306637"/>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switch_eg(long x, long y, long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w = 1;</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w;</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sp>
        <p:nvSpPr>
          <p:cNvPr id="758" name="Shape 758"/>
          <p:cNvSpPr/>
          <p:nvPr/>
        </p:nvSpPr>
        <p:spPr>
          <a:xfrm>
            <a:off x="304800" y="4267200"/>
            <a:ext cx="7620000" cy="21590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switch_eg:</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movq    %rdx, %rcx</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cmpq    $6, %rdi   # x:6</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ja      .L8</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jmp     *.L4(,%rdi,8)</a:t>
            </a:r>
            <a:endParaRPr sz="1800" b="1">
              <a:solidFill>
                <a:schemeClr val="dk1"/>
              </a:solidFill>
              <a:latin typeface="Courier New"/>
              <a:ea typeface="Courier New"/>
              <a:cs typeface="Courier New"/>
              <a:sym typeface="Courier New"/>
            </a:endParaRPr>
          </a:p>
        </p:txBody>
      </p:sp>
      <p:cxnSp>
        <p:nvCxnSpPr>
          <p:cNvPr id="759" name="Shape 759"/>
          <p:cNvCxnSpPr/>
          <p:nvPr/>
        </p:nvCxnSpPr>
        <p:spPr>
          <a:xfrm rot="10800000">
            <a:off x="1295400" y="5334000"/>
            <a:ext cx="990600" cy="609600"/>
          </a:xfrm>
          <a:prstGeom prst="straightConnector1">
            <a:avLst/>
          </a:prstGeom>
          <a:solidFill>
            <a:schemeClr val="accent1"/>
          </a:solidFill>
          <a:ln w="25400" cap="flat" cmpd="sng">
            <a:solidFill>
              <a:srgbClr val="4F81BD"/>
            </a:solidFill>
            <a:prstDash val="solid"/>
            <a:round/>
            <a:headEnd type="none" w="sm" len="sm"/>
            <a:tailEnd type="stealth" w="med" len="med"/>
          </a:ln>
        </p:spPr>
      </p:cxnSp>
      <p:sp>
        <p:nvSpPr>
          <p:cNvPr id="760" name="Shape 760"/>
          <p:cNvSpPr txBox="1"/>
          <p:nvPr/>
        </p:nvSpPr>
        <p:spPr>
          <a:xfrm>
            <a:off x="838200" y="5943600"/>
            <a:ext cx="289560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0000"/>
                </a:solidFill>
                <a:latin typeface="Calibri"/>
                <a:ea typeface="Calibri"/>
                <a:cs typeface="Calibri"/>
                <a:sym typeface="Calibri"/>
              </a:rPr>
              <a:t>What range of values takes default?</a:t>
            </a:r>
            <a:endParaRPr sz="2400" b="1">
              <a:solidFill>
                <a:srgbClr val="000000"/>
              </a:solidFill>
              <a:latin typeface="Calibri"/>
              <a:ea typeface="Calibri"/>
              <a:cs typeface="Calibri"/>
              <a:sym typeface="Calibri"/>
            </a:endParaRPr>
          </a:p>
        </p:txBody>
      </p:sp>
      <p:sp>
        <p:nvSpPr>
          <p:cNvPr id="761" name="Shape 761"/>
          <p:cNvSpPr txBox="1"/>
          <p:nvPr/>
        </p:nvSpPr>
        <p:spPr>
          <a:xfrm>
            <a:off x="6400800" y="5943600"/>
            <a:ext cx="22098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C00000"/>
                </a:solidFill>
                <a:latin typeface="Calibri"/>
                <a:ea typeface="Calibri"/>
                <a:cs typeface="Calibri"/>
                <a:sym typeface="Calibri"/>
              </a:rPr>
              <a:t>Note that </a:t>
            </a:r>
            <a:r>
              <a:rPr lang="en-US" sz="2400" b="1">
                <a:solidFill>
                  <a:srgbClr val="C00000"/>
                </a:solidFill>
                <a:latin typeface="Courier New"/>
                <a:ea typeface="Courier New"/>
                <a:cs typeface="Courier New"/>
                <a:sym typeface="Courier New"/>
              </a:rPr>
              <a:t>w</a:t>
            </a:r>
            <a:r>
              <a:rPr lang="en-US" sz="2400">
                <a:solidFill>
                  <a:srgbClr val="C00000"/>
                </a:solidFill>
                <a:latin typeface="Calibri"/>
                <a:ea typeface="Calibri"/>
                <a:cs typeface="Calibri"/>
                <a:sym typeface="Calibri"/>
              </a:rPr>
              <a:t> not initialized here</a:t>
            </a:r>
            <a:endParaRPr sz="2400">
              <a:solidFill>
                <a:srgbClr val="C00000"/>
              </a:solidFill>
              <a:latin typeface="Calibri"/>
              <a:ea typeface="Calibri"/>
              <a:cs typeface="Calibri"/>
              <a:sym typeface="Calibri"/>
            </a:endParaRPr>
          </a:p>
        </p:txBody>
      </p:sp>
      <p:graphicFrame>
        <p:nvGraphicFramePr>
          <p:cNvPr id="762" name="Shape 762"/>
          <p:cNvGraphicFramePr/>
          <p:nvPr/>
        </p:nvGraphicFramePr>
        <p:xfrm>
          <a:off x="5181600" y="4114800"/>
          <a:ext cx="3352800" cy="1905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z</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304800" y="493712"/>
            <a:ext cx="8077200" cy="573088"/>
          </a:xfrm>
        </p:spPr>
        <p:txBody>
          <a:bodyPr/>
          <a:lstStyle/>
          <a:p>
            <a:r>
              <a:rPr lang="en-US" dirty="0"/>
              <a:t>Recall: Addressing Modes</a:t>
            </a:r>
          </a:p>
        </p:txBody>
      </p:sp>
      <p:sp>
        <p:nvSpPr>
          <p:cNvPr id="161795" name="Rectangle 3"/>
          <p:cNvSpPr>
            <a:spLocks noGrp="1" noChangeArrowheads="1"/>
          </p:cNvSpPr>
          <p:nvPr>
            <p:ph type="body" idx="1"/>
          </p:nvPr>
        </p:nvSpPr>
        <p:spPr>
          <a:xfrm>
            <a:off x="290513" y="1250950"/>
            <a:ext cx="8307387" cy="5530850"/>
          </a:xfrm>
        </p:spPr>
        <p:txBody>
          <a:bodyPr/>
          <a:lstStyle/>
          <a:p>
            <a:pPr marL="223838" indent="-223838" defTabSz="895350">
              <a:tabLst>
                <a:tab pos="1206500" algn="l"/>
                <a:tab pos="3657600" algn="l"/>
              </a:tabLst>
            </a:pPr>
            <a:r>
              <a:rPr lang="en-US" dirty="0"/>
              <a:t>Most General Form</a:t>
            </a:r>
          </a:p>
          <a:p>
            <a:pPr marL="223838" indent="-223838" defTabSz="895350">
              <a:buNone/>
              <a:tabLst>
                <a:tab pos="1206500" algn="l"/>
                <a:tab pos="3657600" algn="l"/>
              </a:tabLst>
            </a:pPr>
            <a:r>
              <a:rPr lang="en-US" dirty="0"/>
              <a:t>		D(</a:t>
            </a:r>
            <a:r>
              <a:rPr lang="en-US" dirty="0" err="1"/>
              <a:t>Rb,Ri,S</a:t>
            </a:r>
            <a:r>
              <a:rPr lang="en-US" dirty="0"/>
              <a:t>)	</a:t>
            </a:r>
            <a:r>
              <a:rPr lang="en-US" dirty="0" err="1"/>
              <a:t>Mem</a:t>
            </a:r>
            <a:r>
              <a:rPr lang="en-US" dirty="0"/>
              <a:t>[</a:t>
            </a:r>
            <a:r>
              <a:rPr lang="en-US" dirty="0" err="1"/>
              <a:t>Reg</a:t>
            </a:r>
            <a:r>
              <a:rPr lang="en-US" dirty="0"/>
              <a:t>[</a:t>
            </a:r>
            <a:r>
              <a:rPr lang="en-US" dirty="0" err="1"/>
              <a:t>Rb</a:t>
            </a:r>
            <a:r>
              <a:rPr lang="en-US" dirty="0"/>
              <a:t>]+S*</a:t>
            </a:r>
            <a:r>
              <a:rPr lang="en-US" dirty="0" err="1"/>
              <a:t>Reg</a:t>
            </a:r>
            <a:r>
              <a:rPr lang="en-US" dirty="0"/>
              <a:t>[</a:t>
            </a:r>
            <a:r>
              <a:rPr lang="en-US" dirty="0" err="1"/>
              <a:t>Ri</a:t>
            </a:r>
            <a:r>
              <a:rPr lang="en-US" dirty="0"/>
              <a:t>]+ D]</a:t>
            </a:r>
          </a:p>
          <a:p>
            <a:pPr marL="560388" lvl="1" indent="-222250" defTabSz="895350">
              <a:tabLst>
                <a:tab pos="1206500" algn="l"/>
                <a:tab pos="3657600" algn="l"/>
              </a:tabLst>
            </a:pPr>
            <a:r>
              <a:rPr lang="en-US" dirty="0"/>
              <a:t>D: 	Constant “displacement” 1, 2, or 4 bytes</a:t>
            </a:r>
          </a:p>
          <a:p>
            <a:pPr marL="560388" lvl="1" indent="-222250" defTabSz="895350">
              <a:tabLst>
                <a:tab pos="1206500" algn="l"/>
                <a:tab pos="3657600" algn="l"/>
              </a:tabLst>
            </a:pPr>
            <a:r>
              <a:rPr lang="en-US" dirty="0" err="1"/>
              <a:t>Rb</a:t>
            </a:r>
            <a:r>
              <a:rPr lang="en-US" dirty="0"/>
              <a:t>: 	Base register: Any of 16 integer registers</a:t>
            </a:r>
          </a:p>
          <a:p>
            <a:pPr marL="560388" lvl="1" indent="-222250" defTabSz="895350">
              <a:tabLst>
                <a:tab pos="1206500" algn="l"/>
                <a:tab pos="3657600" algn="l"/>
              </a:tabLst>
            </a:pPr>
            <a:r>
              <a:rPr lang="en-US" dirty="0" err="1"/>
              <a:t>Ri</a:t>
            </a:r>
            <a:r>
              <a:rPr lang="en-US" dirty="0"/>
              <a:t>:	Index register: Any, except for </a:t>
            </a:r>
            <a:r>
              <a:rPr lang="en-US" b="1" dirty="0">
                <a:latin typeface="Courier New" pitchFamily="49" charset="0"/>
              </a:rPr>
              <a:t>%</a:t>
            </a:r>
            <a:r>
              <a:rPr lang="en-US" b="1" dirty="0" err="1">
                <a:latin typeface="Courier New" pitchFamily="49" charset="0"/>
              </a:rPr>
              <a:t>rsp</a:t>
            </a:r>
            <a:endParaRPr lang="en-US" b="1" dirty="0">
              <a:latin typeface="Courier New" pitchFamily="49" charset="0"/>
            </a:endParaRPr>
          </a:p>
          <a:p>
            <a:pPr marL="560388" lvl="1" indent="-222250" defTabSz="895350">
              <a:tabLst>
                <a:tab pos="1206500" algn="l"/>
                <a:tab pos="3657600" algn="l"/>
              </a:tabLst>
            </a:pPr>
            <a:r>
              <a:rPr lang="en-US" dirty="0"/>
              <a:t>S: 	Scale: 1, 2, 4, or 8</a:t>
            </a:r>
          </a:p>
          <a:p>
            <a:pPr marL="0" indent="0" defTabSz="895350">
              <a:buNone/>
              <a:tabLst>
                <a:tab pos="1206500" algn="l"/>
                <a:tab pos="3657600" algn="l"/>
              </a:tabLst>
            </a:pPr>
            <a:endParaRPr lang="en-US" dirty="0"/>
          </a:p>
        </p:txBody>
      </p:sp>
    </p:spTree>
    <p:extLst>
      <p:ext uri="{BB962C8B-B14F-4D97-AF65-F5344CB8AC3E}">
        <p14:creationId xmlns:p14="http://schemas.microsoft.com/office/powerpoint/2010/main" val="24750733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Shape 76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Switch Statement Example</a:t>
            </a:r>
            <a:endParaRPr sz="3600" b="1" i="0" u="none" strike="noStrike" cap="none">
              <a:solidFill>
                <a:schemeClr val="dk1"/>
              </a:solidFill>
              <a:latin typeface="Calibri"/>
              <a:ea typeface="Calibri"/>
              <a:cs typeface="Calibri"/>
              <a:sym typeface="Calibri"/>
            </a:endParaRPr>
          </a:p>
        </p:txBody>
      </p:sp>
      <p:sp>
        <p:nvSpPr>
          <p:cNvPr id="768" name="Shape 768"/>
          <p:cNvSpPr/>
          <p:nvPr/>
        </p:nvSpPr>
        <p:spPr>
          <a:xfrm>
            <a:off x="457200" y="1350962"/>
            <a:ext cx="5575300" cy="2306637"/>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switch_eg</a:t>
            </a:r>
            <a:r>
              <a:rPr lang="en-US" sz="1800" b="1" dirty="0">
                <a:solidFill>
                  <a:schemeClr val="dk1"/>
                </a:solidFill>
                <a:latin typeface="Courier New"/>
                <a:ea typeface="Courier New"/>
                <a:cs typeface="Courier New"/>
                <a:sym typeface="Courier New"/>
              </a:rPr>
              <a:t>(long x, long y, long z)</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w = 1;</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switch(x) {</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 . .</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w;</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769" name="Shape 769"/>
          <p:cNvSpPr/>
          <p:nvPr/>
        </p:nvSpPr>
        <p:spPr>
          <a:xfrm>
            <a:off x="76200" y="5334000"/>
            <a:ext cx="1004888" cy="635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1800" b="1" i="1">
                <a:solidFill>
                  <a:srgbClr val="C00000"/>
                </a:solidFill>
                <a:latin typeface="Calibri"/>
                <a:ea typeface="Calibri"/>
                <a:cs typeface="Calibri"/>
                <a:sym typeface="Calibri"/>
              </a:rPr>
              <a:t>Indirect </a:t>
            </a:r>
            <a:br>
              <a:rPr lang="en-US" sz="1800" b="1" i="1">
                <a:solidFill>
                  <a:srgbClr val="C00000"/>
                </a:solidFill>
                <a:latin typeface="Calibri"/>
                <a:ea typeface="Calibri"/>
                <a:cs typeface="Calibri"/>
                <a:sym typeface="Calibri"/>
              </a:rPr>
            </a:br>
            <a:r>
              <a:rPr lang="en-US" sz="1800" b="1" i="1">
                <a:solidFill>
                  <a:srgbClr val="C00000"/>
                </a:solidFill>
                <a:latin typeface="Calibri"/>
                <a:ea typeface="Calibri"/>
                <a:cs typeface="Calibri"/>
                <a:sym typeface="Calibri"/>
              </a:rPr>
              <a:t>jump</a:t>
            </a:r>
            <a:endParaRPr/>
          </a:p>
        </p:txBody>
      </p:sp>
      <p:sp>
        <p:nvSpPr>
          <p:cNvPr id="770" name="Shape 770"/>
          <p:cNvSpPr/>
          <p:nvPr/>
        </p:nvSpPr>
        <p:spPr>
          <a:xfrm>
            <a:off x="1066800" y="5410200"/>
            <a:ext cx="631825" cy="381000"/>
          </a:xfrm>
          <a:prstGeom prst="rightArrow">
            <a:avLst>
              <a:gd name="adj1" fmla="val 50000"/>
              <a:gd name="adj2" fmla="val 50019"/>
            </a:avLst>
          </a:prstGeom>
          <a:solidFill>
            <a:srgbClr val="C00000"/>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771" name="Shape 771"/>
          <p:cNvSpPr/>
          <p:nvPr/>
        </p:nvSpPr>
        <p:spPr>
          <a:xfrm>
            <a:off x="6172200" y="2286000"/>
            <a:ext cx="1246188"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Jump table</a:t>
            </a:r>
            <a:endParaRPr/>
          </a:p>
        </p:txBody>
      </p:sp>
      <p:sp>
        <p:nvSpPr>
          <p:cNvPr id="772" name="Shape 772"/>
          <p:cNvSpPr/>
          <p:nvPr/>
        </p:nvSpPr>
        <p:spPr>
          <a:xfrm>
            <a:off x="5366491" y="2651140"/>
            <a:ext cx="3740376" cy="2180791"/>
          </a:xfrm>
          <a:prstGeom prst="rect">
            <a:avLst/>
          </a:prstGeom>
          <a:solidFill>
            <a:srgbClr val="D6D6F4"/>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.section	.</a:t>
            </a:r>
            <a:r>
              <a:rPr lang="en-US" b="1" dirty="0" err="1">
                <a:solidFill>
                  <a:schemeClr val="dk1"/>
                </a:solidFill>
                <a:latin typeface="Courier New"/>
                <a:ea typeface="Courier New"/>
                <a:cs typeface="Courier New"/>
                <a:sym typeface="Courier New"/>
              </a:rPr>
              <a:t>rodata</a:t>
            </a:r>
            <a:endParaRPr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.align 8</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.L4:</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a:t>
            </a:r>
            <a:r>
              <a:rPr lang="en-US" b="1" dirty="0">
                <a:solidFill>
                  <a:schemeClr val="dk1"/>
                </a:solidFill>
                <a:latin typeface="Courier New"/>
                <a:ea typeface="Courier New"/>
                <a:cs typeface="Courier New"/>
                <a:sym typeface="Courier New"/>
              </a:rPr>
              <a:t>.quad	.L8	# x = 0</a:t>
            </a:r>
            <a:endParaRPr lang="en-US"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.L3	# x = 1</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.L5	# x = 2</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.L9	# x = 3</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.L8	# x = 4</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.L7	# x = 5</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.L7	# x = 6</a:t>
            </a:r>
            <a:endParaRPr b="1" dirty="0">
              <a:solidFill>
                <a:schemeClr val="dk1"/>
              </a:solidFill>
              <a:latin typeface="Courier New"/>
              <a:ea typeface="Courier New"/>
              <a:cs typeface="Courier New"/>
              <a:sym typeface="Courier New"/>
            </a:endParaRPr>
          </a:p>
        </p:txBody>
      </p:sp>
      <p:sp>
        <p:nvSpPr>
          <p:cNvPr id="773" name="Shape 773"/>
          <p:cNvSpPr/>
          <p:nvPr/>
        </p:nvSpPr>
        <p:spPr>
          <a:xfrm>
            <a:off x="393700" y="3816350"/>
            <a:ext cx="3454400" cy="381000"/>
          </a:xfrm>
          <a:prstGeom prst="rect">
            <a:avLst/>
          </a:prstGeom>
          <a:noFill/>
          <a:ln>
            <a:noFill/>
          </a:ln>
        </p:spPr>
        <p:txBody>
          <a:bodyPr spcFirstLastPara="1" wrap="square" lIns="0" tIns="0" rIns="0" bIns="0" anchor="t" anchorCtr="0">
            <a:noAutofit/>
          </a:bodyPr>
          <a:lstStyle/>
          <a:p>
            <a:pPr marL="223838" marR="0" lvl="0" indent="-223838" algn="l" rtl="0">
              <a:spcBef>
                <a:spcPts val="0"/>
              </a:spcBef>
              <a:spcAft>
                <a:spcPts val="0"/>
              </a:spcAft>
              <a:buNone/>
            </a:pPr>
            <a:r>
              <a:rPr lang="en-US" sz="2000" b="1">
                <a:solidFill>
                  <a:schemeClr val="dk1"/>
                </a:solidFill>
                <a:latin typeface="Calibri"/>
                <a:ea typeface="Calibri"/>
                <a:cs typeface="Calibri"/>
                <a:sym typeface="Calibri"/>
              </a:rPr>
              <a:t>Setup:</a:t>
            </a:r>
            <a:endParaRPr/>
          </a:p>
        </p:txBody>
      </p:sp>
      <p:sp>
        <p:nvSpPr>
          <p:cNvPr id="774" name="Shape 774"/>
          <p:cNvSpPr/>
          <p:nvPr/>
        </p:nvSpPr>
        <p:spPr>
          <a:xfrm>
            <a:off x="1143000" y="4241800"/>
            <a:ext cx="5867400" cy="20828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err="1">
                <a:solidFill>
                  <a:schemeClr val="dk1"/>
                </a:solidFill>
                <a:latin typeface="Courier New"/>
                <a:ea typeface="Courier New"/>
                <a:cs typeface="Courier New"/>
                <a:sym typeface="Courier New"/>
              </a:rPr>
              <a:t>switch_eg</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movq</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rdx</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rcx</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cmpq</a:t>
            </a:r>
            <a:r>
              <a:rPr lang="en-US" sz="1800" b="1" dirty="0">
                <a:solidFill>
                  <a:schemeClr val="dk1"/>
                </a:solidFill>
                <a:latin typeface="Courier New"/>
                <a:ea typeface="Courier New"/>
                <a:cs typeface="Courier New"/>
                <a:sym typeface="Courier New"/>
              </a:rPr>
              <a:t>    $6, %</a:t>
            </a:r>
            <a:r>
              <a:rPr lang="en-US" sz="1800" b="1" dirty="0" err="1">
                <a:solidFill>
                  <a:schemeClr val="dk1"/>
                </a:solidFill>
                <a:latin typeface="Courier New"/>
                <a:ea typeface="Courier New"/>
                <a:cs typeface="Courier New"/>
                <a:sym typeface="Courier New"/>
              </a:rPr>
              <a:t>rdi</a:t>
            </a:r>
            <a:r>
              <a:rPr lang="en-US" sz="1800" b="1" dirty="0">
                <a:solidFill>
                  <a:schemeClr val="dk1"/>
                </a:solidFill>
                <a:latin typeface="Courier New"/>
                <a:ea typeface="Courier New"/>
                <a:cs typeface="Courier New"/>
                <a:sym typeface="Courier New"/>
              </a:rPr>
              <a:t>      # x:6</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ja      .L8           # Use default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jmp</a:t>
            </a:r>
            <a:r>
              <a:rPr lang="en-US" sz="1800" b="1" dirty="0">
                <a:solidFill>
                  <a:schemeClr val="dk1"/>
                </a:solidFill>
                <a:latin typeface="Courier New"/>
                <a:ea typeface="Courier New"/>
                <a:cs typeface="Courier New"/>
                <a:sym typeface="Courier New"/>
              </a:rPr>
              <a:t>     *.L4(,%rdi,8) #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JTab</a:t>
            </a:r>
            <a:r>
              <a:rPr lang="en-US" sz="1800" b="1" dirty="0">
                <a:solidFill>
                  <a:schemeClr val="dk1"/>
                </a:solidFill>
                <a:latin typeface="Courier New"/>
                <a:ea typeface="Courier New"/>
                <a:cs typeface="Courier New"/>
                <a:sym typeface="Courier New"/>
              </a:rPr>
              <a:t>[x]</a:t>
            </a:r>
            <a:endParaRPr sz="1800" b="1" dirty="0">
              <a:solidFill>
                <a:schemeClr val="dk1"/>
              </a:solidFill>
              <a:latin typeface="Courier New"/>
              <a:ea typeface="Courier New"/>
              <a:cs typeface="Courier New"/>
              <a:sym typeface="Courier New"/>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Shape 787"/>
          <p:cNvSpPr/>
          <p:nvPr/>
        </p:nvSpPr>
        <p:spPr>
          <a:xfrm>
            <a:off x="0" y="1968040"/>
            <a:ext cx="3669591" cy="2372645"/>
          </a:xfrm>
          <a:prstGeom prst="rect">
            <a:avLst/>
          </a:prstGeom>
          <a:solidFill>
            <a:srgbClr val="D6D6F4"/>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.section	.</a:t>
            </a:r>
            <a:r>
              <a:rPr lang="en-US" sz="1400" b="1" dirty="0" err="1">
                <a:solidFill>
                  <a:schemeClr val="dk1"/>
                </a:solidFill>
                <a:latin typeface="Courier New"/>
                <a:ea typeface="Courier New"/>
                <a:cs typeface="Courier New"/>
                <a:sym typeface="Courier New"/>
              </a:rPr>
              <a:t>rodata</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.align 8</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.L4:</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.L8	# x = 0</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.L3	# x = 1</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.L5	# x = 2</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.L9	# x = 3</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.L8	# x = 4</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.L7	# x = 5</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.L7	# x = 6</a:t>
            </a:r>
            <a:endParaRPr sz="1400" b="1" dirty="0">
              <a:solidFill>
                <a:schemeClr val="dk1"/>
              </a:solidFill>
              <a:latin typeface="Courier New"/>
              <a:ea typeface="Courier New"/>
              <a:cs typeface="Courier New"/>
              <a:sym typeface="Courier New"/>
            </a:endParaRPr>
          </a:p>
        </p:txBody>
      </p:sp>
      <p:sp>
        <p:nvSpPr>
          <p:cNvPr id="788" name="Shape 78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Jump Table</a:t>
            </a:r>
            <a:endParaRPr/>
          </a:p>
        </p:txBody>
      </p:sp>
      <p:sp>
        <p:nvSpPr>
          <p:cNvPr id="789" name="Shape 789"/>
          <p:cNvSpPr/>
          <p:nvPr/>
        </p:nvSpPr>
        <p:spPr>
          <a:xfrm>
            <a:off x="292100" y="1371600"/>
            <a:ext cx="3454400" cy="3810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000" b="1">
                <a:solidFill>
                  <a:schemeClr val="dk1"/>
                </a:solidFill>
                <a:latin typeface="Calibri"/>
                <a:ea typeface="Calibri"/>
                <a:cs typeface="Calibri"/>
                <a:sym typeface="Calibri"/>
              </a:rPr>
              <a:t>Jump table</a:t>
            </a:r>
            <a:endParaRPr/>
          </a:p>
        </p:txBody>
      </p:sp>
      <p:sp>
        <p:nvSpPr>
          <p:cNvPr id="790" name="Shape 790"/>
          <p:cNvSpPr/>
          <p:nvPr/>
        </p:nvSpPr>
        <p:spPr>
          <a:xfrm>
            <a:off x="4419600" y="1600200"/>
            <a:ext cx="4432300" cy="4770437"/>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1:      // .L3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      // .L5</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Fall Through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3:      // .L9</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5:</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6:      // .L7</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default:     // .L8</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a:p>
        </p:txBody>
      </p:sp>
      <p:cxnSp>
        <p:nvCxnSpPr>
          <p:cNvPr id="791" name="Shape 791"/>
          <p:cNvCxnSpPr/>
          <p:nvPr/>
        </p:nvCxnSpPr>
        <p:spPr>
          <a:xfrm rot="10800000" flipH="1">
            <a:off x="3575050" y="2146298"/>
            <a:ext cx="1384300" cy="814071"/>
          </a:xfrm>
          <a:prstGeom prst="straightConnector1">
            <a:avLst/>
          </a:prstGeom>
          <a:noFill/>
          <a:ln w="25400" cap="flat" cmpd="sng">
            <a:solidFill>
              <a:srgbClr val="C00000"/>
            </a:solidFill>
            <a:prstDash val="solid"/>
            <a:round/>
            <a:headEnd type="none" w="sm" len="sm"/>
            <a:tailEnd type="none" w="sm" len="sm"/>
          </a:ln>
        </p:spPr>
      </p:cxnSp>
      <p:cxnSp>
        <p:nvCxnSpPr>
          <p:cNvPr id="792" name="Shape 792"/>
          <p:cNvCxnSpPr/>
          <p:nvPr/>
        </p:nvCxnSpPr>
        <p:spPr>
          <a:xfrm rot="10800000" flipH="1">
            <a:off x="3575050" y="2906710"/>
            <a:ext cx="1387475" cy="270830"/>
          </a:xfrm>
          <a:prstGeom prst="straightConnector1">
            <a:avLst/>
          </a:prstGeom>
          <a:noFill/>
          <a:ln w="25400" cap="flat" cmpd="sng">
            <a:solidFill>
              <a:srgbClr val="C00000"/>
            </a:solidFill>
            <a:prstDash val="solid"/>
            <a:round/>
            <a:headEnd type="none" w="sm" len="sm"/>
            <a:tailEnd type="none" w="sm" len="sm"/>
          </a:ln>
        </p:spPr>
      </p:cxnSp>
      <p:cxnSp>
        <p:nvCxnSpPr>
          <p:cNvPr id="793" name="Shape 793"/>
          <p:cNvCxnSpPr/>
          <p:nvPr/>
        </p:nvCxnSpPr>
        <p:spPr>
          <a:xfrm>
            <a:off x="3575050" y="3403600"/>
            <a:ext cx="1390650" cy="271463"/>
          </a:xfrm>
          <a:prstGeom prst="straightConnector1">
            <a:avLst/>
          </a:prstGeom>
          <a:noFill/>
          <a:ln w="25400" cap="flat" cmpd="sng">
            <a:solidFill>
              <a:srgbClr val="C00000"/>
            </a:solidFill>
            <a:prstDash val="solid"/>
            <a:round/>
            <a:headEnd type="none" w="sm" len="sm"/>
            <a:tailEnd type="none" w="sm" len="sm"/>
          </a:ln>
        </p:spPr>
      </p:cxnSp>
      <p:grpSp>
        <p:nvGrpSpPr>
          <p:cNvPr id="794" name="Shape 794"/>
          <p:cNvGrpSpPr/>
          <p:nvPr/>
        </p:nvGrpSpPr>
        <p:grpSpPr>
          <a:xfrm>
            <a:off x="3575050" y="2743200"/>
            <a:ext cx="1379538" cy="2724150"/>
            <a:chOff x="3575050" y="2743200"/>
            <a:chExt cx="1379538" cy="2724150"/>
          </a:xfrm>
        </p:grpSpPr>
        <p:cxnSp>
          <p:nvCxnSpPr>
            <p:cNvPr id="795" name="Shape 795"/>
            <p:cNvCxnSpPr/>
            <p:nvPr/>
          </p:nvCxnSpPr>
          <p:spPr>
            <a:xfrm>
              <a:off x="3581400" y="2743200"/>
              <a:ext cx="1371600" cy="2724150"/>
            </a:xfrm>
            <a:prstGeom prst="straightConnector1">
              <a:avLst/>
            </a:prstGeom>
            <a:noFill/>
            <a:ln w="25400" cap="flat" cmpd="sng">
              <a:solidFill>
                <a:srgbClr val="00B050"/>
              </a:solidFill>
              <a:prstDash val="solid"/>
              <a:round/>
              <a:headEnd type="none" w="sm" len="sm"/>
              <a:tailEnd type="none" w="sm" len="sm"/>
            </a:ln>
          </p:spPr>
        </p:cxnSp>
        <p:cxnSp>
          <p:nvCxnSpPr>
            <p:cNvPr id="796" name="Shape 796"/>
            <p:cNvCxnSpPr/>
            <p:nvPr/>
          </p:nvCxnSpPr>
          <p:spPr>
            <a:xfrm>
              <a:off x="3575050" y="3611880"/>
              <a:ext cx="1379538" cy="1855470"/>
            </a:xfrm>
            <a:prstGeom prst="straightConnector1">
              <a:avLst/>
            </a:prstGeom>
            <a:noFill/>
            <a:ln w="25400" cap="flat" cmpd="sng">
              <a:solidFill>
                <a:srgbClr val="00B050"/>
              </a:solidFill>
              <a:prstDash val="solid"/>
              <a:round/>
              <a:headEnd type="none" w="sm" len="sm"/>
              <a:tailEnd type="none" w="sm" len="sm"/>
            </a:ln>
          </p:spPr>
        </p:cxnSp>
      </p:grpSp>
      <p:cxnSp>
        <p:nvCxnSpPr>
          <p:cNvPr id="797" name="Shape 797"/>
          <p:cNvCxnSpPr/>
          <p:nvPr/>
        </p:nvCxnSpPr>
        <p:spPr>
          <a:xfrm>
            <a:off x="3575050" y="3832860"/>
            <a:ext cx="1301750" cy="739140"/>
          </a:xfrm>
          <a:prstGeom prst="straightConnector1">
            <a:avLst/>
          </a:prstGeom>
          <a:noFill/>
          <a:ln w="25400" cap="flat" cmpd="sng">
            <a:solidFill>
              <a:srgbClr val="C00000"/>
            </a:solidFill>
            <a:prstDash val="solid"/>
            <a:round/>
            <a:headEnd type="none" w="sm" len="sm"/>
            <a:tailEnd type="none" w="sm" len="sm"/>
          </a:ln>
        </p:spPr>
      </p:cxnSp>
      <p:cxnSp>
        <p:nvCxnSpPr>
          <p:cNvPr id="798" name="Shape 798"/>
          <p:cNvCxnSpPr/>
          <p:nvPr/>
        </p:nvCxnSpPr>
        <p:spPr>
          <a:xfrm>
            <a:off x="3575050" y="4057650"/>
            <a:ext cx="1301750" cy="742950"/>
          </a:xfrm>
          <a:prstGeom prst="straightConnector1">
            <a:avLst/>
          </a:prstGeom>
          <a:noFill/>
          <a:ln w="25400" cap="flat" cmpd="sng">
            <a:solidFill>
              <a:srgbClr val="C00000"/>
            </a:solidFill>
            <a:prstDash val="solid"/>
            <a:round/>
            <a:headEnd type="none" w="sm" len="sm"/>
            <a:tailEnd type="none" w="sm" len="sm"/>
          </a:ln>
        </p:spPr>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Shape 851"/>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a:solidFill>
                  <a:schemeClr val="dk1"/>
                </a:solidFill>
                <a:latin typeface="Calibri"/>
                <a:ea typeface="Calibri"/>
                <a:cs typeface="Calibri"/>
                <a:sym typeface="Calibri"/>
              </a:rPr>
              <a:t>Finding Jump Table in Binary</a:t>
            </a:r>
            <a:endParaRPr sz="3600" b="1" i="0" u="none" strike="noStrike" cap="none">
              <a:solidFill>
                <a:schemeClr val="dk1"/>
              </a:solidFill>
              <a:latin typeface="Calibri"/>
              <a:ea typeface="Calibri"/>
              <a:cs typeface="Calibri"/>
              <a:sym typeface="Calibri"/>
            </a:endParaRPr>
          </a:p>
        </p:txBody>
      </p:sp>
      <p:sp>
        <p:nvSpPr>
          <p:cNvPr id="852" name="Shape 852"/>
          <p:cNvSpPr/>
          <p:nvPr/>
        </p:nvSpPr>
        <p:spPr>
          <a:xfrm>
            <a:off x="322385" y="1371600"/>
            <a:ext cx="8379069" cy="4431323"/>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00000000004005e0 </a:t>
            </a:r>
            <a:r>
              <a:rPr lang="en-US" sz="1400" b="1" dirty="0">
                <a:solidFill>
                  <a:schemeClr val="dk1"/>
                </a:solidFill>
                <a:latin typeface="Courier New"/>
                <a:ea typeface="Courier New"/>
                <a:cs typeface="Courier New"/>
                <a:sym typeface="Courier New"/>
              </a:rPr>
              <a:t>&lt;</a:t>
            </a:r>
            <a:r>
              <a:rPr lang="en-US" sz="1400" b="1" dirty="0" err="1">
                <a:solidFill>
                  <a:schemeClr val="dk1"/>
                </a:solidFill>
                <a:latin typeface="Courier New"/>
                <a:ea typeface="Courier New"/>
                <a:cs typeface="Courier New"/>
                <a:sym typeface="Courier New"/>
              </a:rPr>
              <a:t>switch_eg</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4005e0:       </a:t>
            </a:r>
            <a:r>
              <a:rPr lang="en-US" sz="1400" b="1" dirty="0">
                <a:solidFill>
                  <a:schemeClr val="dk1"/>
                </a:solidFill>
                <a:latin typeface="Courier New"/>
                <a:ea typeface="Courier New"/>
                <a:cs typeface="Courier New"/>
                <a:sym typeface="Courier New"/>
              </a:rPr>
              <a:t>48 89 d1                mov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rcx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4005e3</a:t>
            </a:r>
            <a:r>
              <a:rPr lang="en-US" sz="1400" b="1" dirty="0">
                <a:solidFill>
                  <a:schemeClr val="dk1"/>
                </a:solidFill>
                <a:latin typeface="Courier New"/>
                <a:ea typeface="Courier New"/>
                <a:cs typeface="Courier New"/>
                <a:sym typeface="Courier New"/>
              </a:rPr>
              <a:t>:       48 83 </a:t>
            </a:r>
            <a:r>
              <a:rPr lang="en-US" sz="1400" b="1">
                <a:solidFill>
                  <a:schemeClr val="dk1"/>
                </a:solidFill>
                <a:latin typeface="Courier New"/>
                <a:ea typeface="Courier New"/>
                <a:cs typeface="Courier New"/>
                <a:sym typeface="Courier New"/>
              </a:rPr>
              <a:t>ff 06             </a:t>
            </a:r>
            <a:r>
              <a:rPr lang="en-US" sz="1400" b="1" err="1">
                <a:solidFill>
                  <a:schemeClr val="dk1"/>
                </a:solidFill>
                <a:latin typeface="Courier New"/>
                <a:ea typeface="Courier New"/>
                <a:cs typeface="Courier New"/>
                <a:sym typeface="Courier New"/>
              </a:rPr>
              <a:t>cmp</a:t>
            </a:r>
            <a:r>
              <a:rPr lang="en-US" sz="1400" b="1">
                <a:solidFill>
                  <a:schemeClr val="dk1"/>
                </a:solidFill>
                <a:latin typeface="Courier New"/>
                <a:ea typeface="Courier New"/>
                <a:cs typeface="Courier New"/>
                <a:sym typeface="Courier New"/>
              </a:rPr>
              <a:t>    $0x6</a:t>
            </a:r>
            <a:r>
              <a:rPr lang="en-US" sz="1400" b="1" dirty="0">
                <a:solidFill>
                  <a:schemeClr val="dk1"/>
                </a:solidFill>
                <a:latin typeface="Courier New"/>
                <a:ea typeface="Courier New"/>
                <a:cs typeface="Courier New"/>
                <a:sym typeface="Courier New"/>
              </a:rPr>
              <a:t>,%rdi</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4005e7</a:t>
            </a:r>
            <a:r>
              <a:rPr lang="en-US" sz="1400" b="1" dirty="0">
                <a:solidFill>
                  <a:schemeClr val="dk1"/>
                </a:solidFill>
                <a:latin typeface="Courier New"/>
                <a:ea typeface="Courier New"/>
                <a:cs typeface="Courier New"/>
                <a:sym typeface="Courier New"/>
              </a:rPr>
              <a:t>:       77 2b                   </a:t>
            </a:r>
            <a:r>
              <a:rPr lang="en-US" sz="1400" b="1">
                <a:solidFill>
                  <a:schemeClr val="dk1"/>
                </a:solidFill>
                <a:latin typeface="Courier New"/>
                <a:ea typeface="Courier New"/>
                <a:cs typeface="Courier New"/>
                <a:sym typeface="Courier New"/>
              </a:rPr>
              <a:t>ja     400614 </a:t>
            </a:r>
            <a:r>
              <a:rPr lang="en-US" sz="1400" b="1" dirty="0">
                <a:solidFill>
                  <a:schemeClr val="dk1"/>
                </a:solidFill>
                <a:latin typeface="Courier New"/>
                <a:ea typeface="Courier New"/>
                <a:cs typeface="Courier New"/>
                <a:sym typeface="Courier New"/>
              </a:rPr>
              <a:t>&lt;switch_</a:t>
            </a:r>
            <a:r>
              <a:rPr lang="en-US" sz="1400" b="1">
                <a:solidFill>
                  <a:schemeClr val="dk1"/>
                </a:solidFill>
                <a:latin typeface="Courier New"/>
                <a:ea typeface="Courier New"/>
                <a:cs typeface="Courier New"/>
                <a:sym typeface="Courier New"/>
              </a:rPr>
              <a:t>eg+0x34</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4005e9</a:t>
            </a:r>
            <a:r>
              <a:rPr lang="en-US" sz="1400" b="1" dirty="0">
                <a:solidFill>
                  <a:schemeClr val="dk1"/>
                </a:solidFill>
                <a:latin typeface="Courier New"/>
                <a:ea typeface="Courier New"/>
                <a:cs typeface="Courier New"/>
                <a:sym typeface="Courier New"/>
              </a:rPr>
              <a:t>:       ff 24 </a:t>
            </a:r>
            <a:r>
              <a:rPr lang="en-US" sz="1400" b="1" err="1">
                <a:solidFill>
                  <a:schemeClr val="dk1"/>
                </a:solidFill>
                <a:latin typeface="Courier New"/>
                <a:ea typeface="Courier New"/>
                <a:cs typeface="Courier New"/>
                <a:sym typeface="Courier New"/>
              </a:rPr>
              <a:t>fd</a:t>
            </a:r>
            <a:r>
              <a:rPr lang="en-US" sz="1400" b="1">
                <a:solidFill>
                  <a:schemeClr val="dk1"/>
                </a:solidFill>
                <a:latin typeface="Courier New"/>
                <a:ea typeface="Courier New"/>
                <a:cs typeface="Courier New"/>
                <a:sym typeface="Courier New"/>
              </a:rPr>
              <a:t> f0 07 40 00    </a:t>
            </a:r>
            <a:r>
              <a:rPr lang="en-US" sz="1400" b="1" err="1">
                <a:solidFill>
                  <a:schemeClr val="dk1"/>
                </a:solidFill>
                <a:latin typeface="Courier New"/>
                <a:ea typeface="Courier New"/>
                <a:cs typeface="Courier New"/>
                <a:sym typeface="Courier New"/>
              </a:rPr>
              <a:t>jmpq</a:t>
            </a:r>
            <a:r>
              <a:rPr lang="en-US" sz="1400" b="1">
                <a:solidFill>
                  <a:schemeClr val="dk1"/>
                </a:solidFill>
                <a:latin typeface="Courier New"/>
                <a:ea typeface="Courier New"/>
                <a:cs typeface="Courier New"/>
                <a:sym typeface="Courier New"/>
              </a:rPr>
              <a:t>   *0x4007f0(,%</a:t>
            </a:r>
            <a:r>
              <a:rPr lang="en-US" sz="1400" b="1" dirty="0">
                <a:solidFill>
                  <a:schemeClr val="dk1"/>
                </a:solidFill>
                <a:latin typeface="Courier New"/>
                <a:ea typeface="Courier New"/>
                <a:cs typeface="Courier New"/>
                <a:sym typeface="Courier New"/>
              </a:rPr>
              <a:t>rdi,8)</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4005f0:       </a:t>
            </a:r>
            <a:r>
              <a:rPr lang="en-US" sz="1400" b="1" dirty="0">
                <a:solidFill>
                  <a:schemeClr val="dk1"/>
                </a:solidFill>
                <a:latin typeface="Courier New"/>
                <a:ea typeface="Courier New"/>
                <a:cs typeface="Courier New"/>
                <a:sym typeface="Courier New"/>
              </a:rPr>
              <a:t>48 </a:t>
            </a:r>
            <a:r>
              <a:rPr lang="en-US" sz="1400" b="1">
                <a:solidFill>
                  <a:schemeClr val="dk1"/>
                </a:solidFill>
                <a:latin typeface="Courier New"/>
                <a:ea typeface="Courier New"/>
                <a:cs typeface="Courier New"/>
                <a:sym typeface="Courier New"/>
              </a:rPr>
              <a:t>89 f0                </a:t>
            </a:r>
            <a:r>
              <a:rPr lang="en-US" sz="1400" b="1" dirty="0">
                <a:solidFill>
                  <a:schemeClr val="dk1"/>
                </a:solidFill>
                <a:latin typeface="Courier New"/>
                <a:ea typeface="Courier New"/>
                <a:cs typeface="Courier New"/>
                <a:sym typeface="Courier New"/>
              </a:rPr>
              <a:t>mov    %</a:t>
            </a:r>
            <a:r>
              <a:rPr lang="en-US" sz="1400" b="1" dirty="0" err="1">
                <a:solidFill>
                  <a:schemeClr val="dk1"/>
                </a:solidFill>
                <a:latin typeface="Courier New"/>
                <a:ea typeface="Courier New"/>
                <a:cs typeface="Courier New"/>
                <a:sym typeface="Courier New"/>
              </a:rPr>
              <a:t>rsi</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4005f3</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48 0f </a:t>
            </a:r>
            <a:r>
              <a:rPr lang="en-US" sz="1400" b="1" dirty="0" err="1">
                <a:solidFill>
                  <a:schemeClr val="dk1"/>
                </a:solidFill>
                <a:latin typeface="Courier New"/>
                <a:ea typeface="Courier New"/>
                <a:cs typeface="Courier New"/>
                <a:sym typeface="Courier New"/>
              </a:rPr>
              <a:t>af</a:t>
            </a:r>
            <a:r>
              <a:rPr lang="en-US" sz="1400" b="1" dirty="0">
                <a:solidFill>
                  <a:schemeClr val="dk1"/>
                </a:solidFill>
                <a:latin typeface="Courier New"/>
                <a:ea typeface="Courier New"/>
                <a:cs typeface="Courier New"/>
                <a:sym typeface="Courier New"/>
              </a:rPr>
              <a:t> c2             </a:t>
            </a:r>
            <a:r>
              <a:rPr lang="en-US" sz="1400" b="1" dirty="0" err="1">
                <a:solidFill>
                  <a:schemeClr val="dk1"/>
                </a:solidFill>
                <a:latin typeface="Courier New"/>
                <a:ea typeface="Courier New"/>
                <a:cs typeface="Courier New"/>
                <a:sym typeface="Courier New"/>
              </a:rPr>
              <a:t>imul</a:t>
            </a:r>
            <a:r>
              <a:rPr lang="en-US" sz="1400" b="1" dirty="0">
                <a:solidFill>
                  <a:schemeClr val="dk1"/>
                </a:solidFill>
                <a:latin typeface="Courier New"/>
                <a:ea typeface="Courier New"/>
                <a:cs typeface="Courier New"/>
                <a:sym typeface="Courier New"/>
              </a:rPr>
              <a:t>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4005f7</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4005f8</a:t>
            </a:r>
            <a:r>
              <a:rPr lang="en-US" sz="1400" b="1" dirty="0">
                <a:solidFill>
                  <a:schemeClr val="dk1"/>
                </a:solidFill>
                <a:latin typeface="Courier New"/>
                <a:ea typeface="Courier New"/>
                <a:cs typeface="Courier New"/>
                <a:sym typeface="Courier New"/>
              </a:rPr>
              <a:t>:       48 </a:t>
            </a:r>
            <a:r>
              <a:rPr lang="en-US" sz="1400" b="1">
                <a:solidFill>
                  <a:schemeClr val="dk1"/>
                </a:solidFill>
                <a:latin typeface="Courier New"/>
                <a:ea typeface="Courier New"/>
                <a:cs typeface="Courier New"/>
                <a:sym typeface="Courier New"/>
              </a:rPr>
              <a:t>89 f0                </a:t>
            </a:r>
            <a:r>
              <a:rPr lang="en-US" sz="1400" b="1" dirty="0">
                <a:solidFill>
                  <a:schemeClr val="dk1"/>
                </a:solidFill>
                <a:latin typeface="Courier New"/>
                <a:ea typeface="Courier New"/>
                <a:cs typeface="Courier New"/>
                <a:sym typeface="Courier New"/>
              </a:rPr>
              <a:t>mov    %</a:t>
            </a:r>
            <a:r>
              <a:rPr lang="en-US" sz="1400" b="1" dirty="0" err="1">
                <a:solidFill>
                  <a:schemeClr val="dk1"/>
                </a:solidFill>
                <a:latin typeface="Courier New"/>
                <a:ea typeface="Courier New"/>
                <a:cs typeface="Courier New"/>
                <a:sym typeface="Courier New"/>
              </a:rPr>
              <a:t>rsi</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4005fb</a:t>
            </a:r>
            <a:r>
              <a:rPr lang="en-US" sz="1400" b="1" dirty="0">
                <a:solidFill>
                  <a:schemeClr val="dk1"/>
                </a:solidFill>
                <a:latin typeface="Courier New"/>
                <a:ea typeface="Courier New"/>
                <a:cs typeface="Courier New"/>
                <a:sym typeface="Courier New"/>
              </a:rPr>
              <a:t>:       48 99                   </a:t>
            </a:r>
            <a:r>
              <a:rPr lang="en-US" sz="1400" b="1" dirty="0" err="1">
                <a:solidFill>
                  <a:schemeClr val="dk1"/>
                </a:solidFill>
                <a:latin typeface="Courier New"/>
                <a:ea typeface="Courier New"/>
                <a:cs typeface="Courier New"/>
                <a:sym typeface="Courier New"/>
              </a:rPr>
              <a:t>cqto</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4005fd</a:t>
            </a:r>
            <a:r>
              <a:rPr lang="en-US" sz="1400" b="1" dirty="0">
                <a:solidFill>
                  <a:schemeClr val="dk1"/>
                </a:solidFill>
                <a:latin typeface="Courier New"/>
                <a:ea typeface="Courier New"/>
                <a:cs typeface="Courier New"/>
                <a:sym typeface="Courier New"/>
              </a:rPr>
              <a:t>:       48 f7 f9                </a:t>
            </a:r>
            <a:r>
              <a:rPr lang="en-US" sz="1400" b="1" dirty="0" err="1">
                <a:solidFill>
                  <a:schemeClr val="dk1"/>
                </a:solidFill>
                <a:latin typeface="Courier New"/>
                <a:ea typeface="Courier New"/>
                <a:cs typeface="Courier New"/>
                <a:sym typeface="Courier New"/>
              </a:rPr>
              <a:t>idiv</a:t>
            </a:r>
            <a:r>
              <a:rPr lang="en-US" sz="1400" b="1" dirty="0">
                <a:solidFill>
                  <a:schemeClr val="dk1"/>
                </a:solidFill>
                <a:latin typeface="Courier New"/>
                <a:ea typeface="Courier New"/>
                <a:cs typeface="Courier New"/>
                <a:sym typeface="Courier New"/>
              </a:rPr>
              <a:t>   %</a:t>
            </a:r>
            <a:r>
              <a:rPr lang="en-US" sz="1400" b="1" dirty="0" err="1">
                <a:solidFill>
                  <a:schemeClr val="dk1"/>
                </a:solidFill>
                <a:latin typeface="Courier New"/>
                <a:ea typeface="Courier New"/>
                <a:cs typeface="Courier New"/>
                <a:sym typeface="Courier New"/>
              </a:rPr>
              <a:t>rcx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400600:       eb 05                   </a:t>
            </a:r>
            <a:r>
              <a:rPr lang="en-US" sz="1400" b="1" err="1">
                <a:solidFill>
                  <a:schemeClr val="dk1"/>
                </a:solidFill>
                <a:latin typeface="Courier New"/>
                <a:ea typeface="Courier New"/>
                <a:cs typeface="Courier New"/>
                <a:sym typeface="Courier New"/>
              </a:rPr>
              <a:t>jmp</a:t>
            </a:r>
            <a:r>
              <a:rPr lang="en-US" sz="1400" b="1">
                <a:solidFill>
                  <a:schemeClr val="dk1"/>
                </a:solidFill>
                <a:latin typeface="Courier New"/>
                <a:ea typeface="Courier New"/>
                <a:cs typeface="Courier New"/>
                <a:sym typeface="Courier New"/>
              </a:rPr>
              <a:t>    400607 </a:t>
            </a:r>
            <a:r>
              <a:rPr lang="en-US" sz="1400" b="1" dirty="0">
                <a:solidFill>
                  <a:schemeClr val="dk1"/>
                </a:solidFill>
                <a:latin typeface="Courier New"/>
                <a:ea typeface="Courier New"/>
                <a:cs typeface="Courier New"/>
                <a:sym typeface="Courier New"/>
              </a:rPr>
              <a:t>&lt;switch_</a:t>
            </a:r>
            <a:r>
              <a:rPr lang="en-US" sz="1400" b="1">
                <a:solidFill>
                  <a:schemeClr val="dk1"/>
                </a:solidFill>
                <a:latin typeface="Courier New"/>
                <a:ea typeface="Courier New"/>
                <a:cs typeface="Courier New"/>
                <a:sym typeface="Courier New"/>
              </a:rPr>
              <a:t>eg+0x27</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400602</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01 00 00 00          mov    $0x1</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400607</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48 01 </a:t>
            </a:r>
            <a:r>
              <a:rPr lang="en-US" sz="1400" b="1" dirty="0">
                <a:solidFill>
                  <a:schemeClr val="dk1"/>
                </a:solidFill>
                <a:latin typeface="Courier New"/>
                <a:ea typeface="Courier New"/>
                <a:cs typeface="Courier New"/>
                <a:sym typeface="Courier New"/>
              </a:rPr>
              <a:t>c8                add    %</a:t>
            </a:r>
            <a:r>
              <a:rPr lang="en-US" sz="1400" b="1" dirty="0" err="1">
                <a:solidFill>
                  <a:schemeClr val="dk1"/>
                </a:solidFill>
                <a:latin typeface="Courier New"/>
                <a:ea typeface="Courier New"/>
                <a:cs typeface="Courier New"/>
                <a:sym typeface="Courier New"/>
              </a:rPr>
              <a:t>rcx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40060a</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40060b</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01 00 00 00          mov    $0x1</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400610:       </a:t>
            </a:r>
            <a:r>
              <a:rPr lang="en-US" sz="1400" b="1" dirty="0">
                <a:solidFill>
                  <a:schemeClr val="dk1"/>
                </a:solidFill>
                <a:latin typeface="Courier New"/>
                <a:ea typeface="Courier New"/>
                <a:cs typeface="Courier New"/>
                <a:sym typeface="Courier New"/>
              </a:rPr>
              <a:t>48 </a:t>
            </a:r>
            <a:r>
              <a:rPr lang="en-US" sz="1400" b="1">
                <a:solidFill>
                  <a:schemeClr val="dk1"/>
                </a:solidFill>
                <a:latin typeface="Courier New"/>
                <a:ea typeface="Courier New"/>
                <a:cs typeface="Courier New"/>
                <a:sym typeface="Courier New"/>
              </a:rPr>
              <a:t>29 d0                </a:t>
            </a:r>
            <a:r>
              <a:rPr lang="en-US" sz="1400" b="1" dirty="0">
                <a:solidFill>
                  <a:schemeClr val="dk1"/>
                </a:solidFill>
                <a:latin typeface="Courier New"/>
                <a:ea typeface="Courier New"/>
                <a:cs typeface="Courier New"/>
                <a:sym typeface="Courier New"/>
              </a:rPr>
              <a:t>sub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400613</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400614</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02 00 00 00          mov    $0x2</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400619</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Shape 85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a:solidFill>
                  <a:schemeClr val="dk1"/>
                </a:solidFill>
                <a:latin typeface="Calibri"/>
                <a:ea typeface="Calibri"/>
                <a:cs typeface="Calibri"/>
                <a:sym typeface="Calibri"/>
              </a:rPr>
              <a:t>Finding Jump Table in Binary (cont.)</a:t>
            </a:r>
            <a:endParaRPr sz="3600" b="1" i="0" u="none" strike="noStrike" cap="none">
              <a:solidFill>
                <a:schemeClr val="dk1"/>
              </a:solidFill>
              <a:latin typeface="Calibri"/>
              <a:ea typeface="Calibri"/>
              <a:cs typeface="Calibri"/>
              <a:sym typeface="Calibri"/>
            </a:endParaRPr>
          </a:p>
        </p:txBody>
      </p:sp>
      <p:sp>
        <p:nvSpPr>
          <p:cNvPr id="858" name="Shape 858"/>
          <p:cNvSpPr/>
          <p:nvPr/>
        </p:nvSpPr>
        <p:spPr>
          <a:xfrm>
            <a:off x="322385" y="1371600"/>
            <a:ext cx="8379069" cy="924169"/>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00000000004005e0 </a:t>
            </a:r>
            <a:r>
              <a:rPr lang="en-US" sz="1400" b="1" dirty="0">
                <a:solidFill>
                  <a:schemeClr val="dk1"/>
                </a:solidFill>
                <a:latin typeface="Courier New"/>
                <a:ea typeface="Courier New"/>
                <a:cs typeface="Courier New"/>
                <a:sym typeface="Courier New"/>
              </a:rPr>
              <a:t>&lt;</a:t>
            </a:r>
            <a:r>
              <a:rPr lang="en-US" sz="1400" b="1" dirty="0" err="1">
                <a:solidFill>
                  <a:schemeClr val="dk1"/>
                </a:solidFill>
                <a:latin typeface="Courier New"/>
                <a:ea typeface="Courier New"/>
                <a:cs typeface="Courier New"/>
                <a:sym typeface="Courier New"/>
              </a:rPr>
              <a:t>switch_eg</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 .</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4005e9</a:t>
            </a:r>
            <a:r>
              <a:rPr lang="en-US" sz="1400" b="1" dirty="0">
                <a:solidFill>
                  <a:schemeClr val="dk1"/>
                </a:solidFill>
                <a:latin typeface="Courier New"/>
                <a:ea typeface="Courier New"/>
                <a:cs typeface="Courier New"/>
                <a:sym typeface="Courier New"/>
              </a:rPr>
              <a:t>:       ff 24 </a:t>
            </a:r>
            <a:r>
              <a:rPr lang="en-US" sz="1400" b="1" err="1">
                <a:solidFill>
                  <a:schemeClr val="dk1"/>
                </a:solidFill>
                <a:latin typeface="Courier New"/>
                <a:ea typeface="Courier New"/>
                <a:cs typeface="Courier New"/>
                <a:sym typeface="Courier New"/>
              </a:rPr>
              <a:t>fd</a:t>
            </a:r>
            <a:r>
              <a:rPr lang="en-US" sz="1400" b="1">
                <a:solidFill>
                  <a:schemeClr val="dk1"/>
                </a:solidFill>
                <a:latin typeface="Courier New"/>
                <a:ea typeface="Courier New"/>
                <a:cs typeface="Courier New"/>
                <a:sym typeface="Courier New"/>
              </a:rPr>
              <a:t> f0 07 40 00    </a:t>
            </a:r>
            <a:r>
              <a:rPr lang="en-US" sz="1400" b="1" err="1">
                <a:solidFill>
                  <a:schemeClr val="dk1"/>
                </a:solidFill>
                <a:latin typeface="Courier New"/>
                <a:ea typeface="Courier New"/>
                <a:cs typeface="Courier New"/>
                <a:sym typeface="Courier New"/>
              </a:rPr>
              <a:t>jmpq</a:t>
            </a:r>
            <a:r>
              <a:rPr lang="en-US" sz="1400" b="1">
                <a:solidFill>
                  <a:schemeClr val="dk1"/>
                </a:solidFill>
                <a:latin typeface="Courier New"/>
                <a:ea typeface="Courier New"/>
                <a:cs typeface="Courier New"/>
                <a:sym typeface="Courier New"/>
              </a:rPr>
              <a:t>   *</a:t>
            </a:r>
            <a:r>
              <a:rPr lang="en-US" sz="1400" b="1">
                <a:solidFill>
                  <a:srgbClr val="FF0000"/>
                </a:solidFill>
                <a:latin typeface="Courier New"/>
                <a:ea typeface="Courier New"/>
                <a:cs typeface="Courier New"/>
                <a:sym typeface="Courier New"/>
              </a:rPr>
              <a:t>0x4007f0</a:t>
            </a:r>
            <a:r>
              <a:rPr lang="en-US" sz="1400" b="1">
                <a:solidFill>
                  <a:schemeClr val="dk1"/>
                </a:solidFill>
                <a:latin typeface="Courier New"/>
                <a:ea typeface="Courier New"/>
                <a:cs typeface="Courier New"/>
                <a:sym typeface="Courier New"/>
              </a:rPr>
              <a:t>(,%</a:t>
            </a:r>
            <a:r>
              <a:rPr lang="en-US" sz="1400" b="1" dirty="0">
                <a:solidFill>
                  <a:schemeClr val="dk1"/>
                </a:solidFill>
                <a:latin typeface="Courier New"/>
                <a:ea typeface="Courier New"/>
                <a:cs typeface="Courier New"/>
                <a:sym typeface="Courier New"/>
              </a:rPr>
              <a:t>rdi,8)</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 .</a:t>
            </a:r>
            <a:endParaRPr sz="1400" b="1" dirty="0">
              <a:solidFill>
                <a:schemeClr val="dk1"/>
              </a:solidFill>
              <a:latin typeface="Courier New"/>
              <a:ea typeface="Courier New"/>
              <a:cs typeface="Courier New"/>
              <a:sym typeface="Courier New"/>
            </a:endParaRPr>
          </a:p>
        </p:txBody>
      </p:sp>
      <p:sp>
        <p:nvSpPr>
          <p:cNvPr id="859" name="Shape 859"/>
          <p:cNvSpPr/>
          <p:nvPr/>
        </p:nvSpPr>
        <p:spPr>
          <a:xfrm>
            <a:off x="328246" y="2588847"/>
            <a:ext cx="8379069" cy="1787769"/>
          </a:xfrm>
          <a:prstGeom prst="rect">
            <a:avLst/>
          </a:prstGeom>
          <a:solidFill>
            <a:srgbClr val="D0D0EF"/>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switch</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x /</a:t>
            </a:r>
            <a:r>
              <a:rPr lang="en-US" sz="1400" b="1">
                <a:solidFill>
                  <a:schemeClr val="dk1"/>
                </a:solidFill>
                <a:latin typeface="Courier New"/>
                <a:ea typeface="Courier New"/>
                <a:cs typeface="Courier New"/>
                <a:sym typeface="Courier New"/>
              </a:rPr>
              <a:t>8xg 0x4007f0</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0x4007f0:       0x0000000000400614      0x00000000004005f0</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0x400800:       0x00000000004005f8      0x0000000000400602</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0x400810:       0x0000000000400614      0x000000000040060b</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0x400820:       0x000000000040060b      0x2c646c25203d2078</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a:t>
            </a:r>
            <a:endParaRP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Shape 864"/>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a:solidFill>
                  <a:schemeClr val="dk1"/>
                </a:solidFill>
                <a:latin typeface="Calibri"/>
                <a:ea typeface="Calibri"/>
                <a:cs typeface="Calibri"/>
                <a:sym typeface="Calibri"/>
              </a:rPr>
              <a:t>Finding Jump Table in Binary (cont.)</a:t>
            </a:r>
            <a:endParaRPr sz="3600" b="1" i="0" u="none" strike="noStrike" cap="none">
              <a:solidFill>
                <a:schemeClr val="dk1"/>
              </a:solidFill>
              <a:latin typeface="Calibri"/>
              <a:ea typeface="Calibri"/>
              <a:cs typeface="Calibri"/>
              <a:sym typeface="Calibri"/>
            </a:endParaRPr>
          </a:p>
        </p:txBody>
      </p:sp>
      <p:sp>
        <p:nvSpPr>
          <p:cNvPr id="865" name="Shape 865"/>
          <p:cNvSpPr/>
          <p:nvPr/>
        </p:nvSpPr>
        <p:spPr>
          <a:xfrm>
            <a:off x="298938" y="1172309"/>
            <a:ext cx="8379069" cy="1445845"/>
          </a:xfrm>
          <a:prstGeom prst="rect">
            <a:avLst/>
          </a:prstGeom>
          <a:solidFill>
            <a:srgbClr val="D0D0EF"/>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switch</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x /</a:t>
            </a:r>
            <a:r>
              <a:rPr lang="en-US" sz="1400" b="1">
                <a:solidFill>
                  <a:schemeClr val="dk1"/>
                </a:solidFill>
                <a:latin typeface="Courier New"/>
                <a:ea typeface="Courier New"/>
                <a:cs typeface="Courier New"/>
                <a:sym typeface="Courier New"/>
              </a:rPr>
              <a:t>8xg 0x4007f0</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0x4007f0:       0x0000000000400614      0x00000000004005f0</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0x400800:       0x00000000004005f8      0x0000000000400602</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0x400810:       0x0000000000400614      0x000000000040060b</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0x400820:       0x000000000040060b      0x2c646c25203d2078</a:t>
            </a:r>
            <a:endParaRPr sz="1400" b="1" dirty="0">
              <a:solidFill>
                <a:schemeClr val="dk1"/>
              </a:solidFill>
              <a:latin typeface="Courier New"/>
              <a:ea typeface="Courier New"/>
              <a:cs typeface="Courier New"/>
              <a:sym typeface="Courier New"/>
            </a:endParaRPr>
          </a:p>
        </p:txBody>
      </p:sp>
      <p:sp>
        <p:nvSpPr>
          <p:cNvPr id="866" name="Shape 866"/>
          <p:cNvSpPr/>
          <p:nvPr/>
        </p:nvSpPr>
        <p:spPr>
          <a:xfrm>
            <a:off x="381001" y="2706078"/>
            <a:ext cx="8379069" cy="3565768"/>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 .</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4005f0:       </a:t>
            </a:r>
            <a:r>
              <a:rPr lang="en-US" sz="1400" b="1" dirty="0">
                <a:solidFill>
                  <a:schemeClr val="dk1"/>
                </a:solidFill>
                <a:latin typeface="Courier New"/>
                <a:ea typeface="Courier New"/>
                <a:cs typeface="Courier New"/>
                <a:sym typeface="Courier New"/>
              </a:rPr>
              <a:t>48 </a:t>
            </a:r>
            <a:r>
              <a:rPr lang="en-US" sz="1400" b="1">
                <a:solidFill>
                  <a:schemeClr val="dk1"/>
                </a:solidFill>
                <a:latin typeface="Courier New"/>
                <a:ea typeface="Courier New"/>
                <a:cs typeface="Courier New"/>
                <a:sym typeface="Courier New"/>
              </a:rPr>
              <a:t>89 f0                </a:t>
            </a:r>
            <a:r>
              <a:rPr lang="en-US" sz="1400" b="1" dirty="0">
                <a:solidFill>
                  <a:schemeClr val="dk1"/>
                </a:solidFill>
                <a:latin typeface="Courier New"/>
                <a:ea typeface="Courier New"/>
                <a:cs typeface="Courier New"/>
                <a:sym typeface="Courier New"/>
              </a:rPr>
              <a:t>mov    %</a:t>
            </a:r>
            <a:r>
              <a:rPr lang="en-US" sz="1400" b="1" dirty="0" err="1">
                <a:solidFill>
                  <a:schemeClr val="dk1"/>
                </a:solidFill>
                <a:latin typeface="Courier New"/>
                <a:ea typeface="Courier New"/>
                <a:cs typeface="Courier New"/>
                <a:sym typeface="Courier New"/>
              </a:rPr>
              <a:t>rsi</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4005f3</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48 0f </a:t>
            </a:r>
            <a:r>
              <a:rPr lang="en-US" sz="1400" b="1" dirty="0" err="1">
                <a:solidFill>
                  <a:schemeClr val="dk1"/>
                </a:solidFill>
                <a:latin typeface="Courier New"/>
                <a:ea typeface="Courier New"/>
                <a:cs typeface="Courier New"/>
                <a:sym typeface="Courier New"/>
              </a:rPr>
              <a:t>af</a:t>
            </a:r>
            <a:r>
              <a:rPr lang="en-US" sz="1400" b="1" dirty="0">
                <a:solidFill>
                  <a:schemeClr val="dk1"/>
                </a:solidFill>
                <a:latin typeface="Courier New"/>
                <a:ea typeface="Courier New"/>
                <a:cs typeface="Courier New"/>
                <a:sym typeface="Courier New"/>
              </a:rPr>
              <a:t> c2             </a:t>
            </a:r>
            <a:r>
              <a:rPr lang="en-US" sz="1400" b="1" dirty="0" err="1">
                <a:solidFill>
                  <a:schemeClr val="dk1"/>
                </a:solidFill>
                <a:latin typeface="Courier New"/>
                <a:ea typeface="Courier New"/>
                <a:cs typeface="Courier New"/>
                <a:sym typeface="Courier New"/>
              </a:rPr>
              <a:t>imul</a:t>
            </a:r>
            <a:r>
              <a:rPr lang="en-US" sz="1400" b="1" dirty="0">
                <a:solidFill>
                  <a:schemeClr val="dk1"/>
                </a:solidFill>
                <a:latin typeface="Courier New"/>
                <a:ea typeface="Courier New"/>
                <a:cs typeface="Courier New"/>
                <a:sym typeface="Courier New"/>
              </a:rPr>
              <a:t>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4005f7</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4005f8</a:t>
            </a:r>
            <a:r>
              <a:rPr lang="en-US" sz="1400" b="1" dirty="0">
                <a:solidFill>
                  <a:schemeClr val="dk1"/>
                </a:solidFill>
                <a:latin typeface="Courier New"/>
                <a:ea typeface="Courier New"/>
                <a:cs typeface="Courier New"/>
                <a:sym typeface="Courier New"/>
              </a:rPr>
              <a:t>:       48 </a:t>
            </a:r>
            <a:r>
              <a:rPr lang="en-US" sz="1400" b="1">
                <a:solidFill>
                  <a:schemeClr val="dk1"/>
                </a:solidFill>
                <a:latin typeface="Courier New"/>
                <a:ea typeface="Courier New"/>
                <a:cs typeface="Courier New"/>
                <a:sym typeface="Courier New"/>
              </a:rPr>
              <a:t>89 f0                </a:t>
            </a:r>
            <a:r>
              <a:rPr lang="en-US" sz="1400" b="1" dirty="0">
                <a:solidFill>
                  <a:schemeClr val="dk1"/>
                </a:solidFill>
                <a:latin typeface="Courier New"/>
                <a:ea typeface="Courier New"/>
                <a:cs typeface="Courier New"/>
                <a:sym typeface="Courier New"/>
              </a:rPr>
              <a:t>mov    %</a:t>
            </a:r>
            <a:r>
              <a:rPr lang="en-US" sz="1400" b="1" dirty="0" err="1">
                <a:solidFill>
                  <a:schemeClr val="dk1"/>
                </a:solidFill>
                <a:latin typeface="Courier New"/>
                <a:ea typeface="Courier New"/>
                <a:cs typeface="Courier New"/>
                <a:sym typeface="Courier New"/>
              </a:rPr>
              <a:t>rsi</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4005fb</a:t>
            </a:r>
            <a:r>
              <a:rPr lang="en-US" sz="1400" b="1" dirty="0">
                <a:solidFill>
                  <a:schemeClr val="dk1"/>
                </a:solidFill>
                <a:latin typeface="Courier New"/>
                <a:ea typeface="Courier New"/>
                <a:cs typeface="Courier New"/>
                <a:sym typeface="Courier New"/>
              </a:rPr>
              <a:t>:       48 99                   </a:t>
            </a:r>
            <a:r>
              <a:rPr lang="en-US" sz="1400" b="1" dirty="0" err="1">
                <a:solidFill>
                  <a:schemeClr val="dk1"/>
                </a:solidFill>
                <a:latin typeface="Courier New"/>
                <a:ea typeface="Courier New"/>
                <a:cs typeface="Courier New"/>
                <a:sym typeface="Courier New"/>
              </a:rPr>
              <a:t>cqto</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4005fd</a:t>
            </a:r>
            <a:r>
              <a:rPr lang="en-US" sz="1400" b="1" dirty="0">
                <a:solidFill>
                  <a:schemeClr val="dk1"/>
                </a:solidFill>
                <a:latin typeface="Courier New"/>
                <a:ea typeface="Courier New"/>
                <a:cs typeface="Courier New"/>
                <a:sym typeface="Courier New"/>
              </a:rPr>
              <a:t>:       48 f7 f9                </a:t>
            </a:r>
            <a:r>
              <a:rPr lang="en-US" sz="1400" b="1" dirty="0" err="1">
                <a:solidFill>
                  <a:schemeClr val="dk1"/>
                </a:solidFill>
                <a:latin typeface="Courier New"/>
                <a:ea typeface="Courier New"/>
                <a:cs typeface="Courier New"/>
                <a:sym typeface="Courier New"/>
              </a:rPr>
              <a:t>idiv</a:t>
            </a:r>
            <a:r>
              <a:rPr lang="en-US" sz="1400" b="1" dirty="0">
                <a:solidFill>
                  <a:schemeClr val="dk1"/>
                </a:solidFill>
                <a:latin typeface="Courier New"/>
                <a:ea typeface="Courier New"/>
                <a:cs typeface="Courier New"/>
                <a:sym typeface="Courier New"/>
              </a:rPr>
              <a:t>   %</a:t>
            </a:r>
            <a:r>
              <a:rPr lang="en-US" sz="1400" b="1" dirty="0" err="1">
                <a:solidFill>
                  <a:schemeClr val="dk1"/>
                </a:solidFill>
                <a:latin typeface="Courier New"/>
                <a:ea typeface="Courier New"/>
                <a:cs typeface="Courier New"/>
                <a:sym typeface="Courier New"/>
              </a:rPr>
              <a:t>rcx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400600:       eb 05                   </a:t>
            </a:r>
            <a:r>
              <a:rPr lang="en-US" sz="1400" b="1" err="1">
                <a:solidFill>
                  <a:schemeClr val="dk1"/>
                </a:solidFill>
                <a:latin typeface="Courier New"/>
                <a:ea typeface="Courier New"/>
                <a:cs typeface="Courier New"/>
                <a:sym typeface="Courier New"/>
              </a:rPr>
              <a:t>jmp</a:t>
            </a:r>
            <a:r>
              <a:rPr lang="en-US" sz="1400" b="1">
                <a:solidFill>
                  <a:schemeClr val="dk1"/>
                </a:solidFill>
                <a:latin typeface="Courier New"/>
                <a:ea typeface="Courier New"/>
                <a:cs typeface="Courier New"/>
                <a:sym typeface="Courier New"/>
              </a:rPr>
              <a:t>    400607 </a:t>
            </a:r>
            <a:r>
              <a:rPr lang="en-US" sz="1400" b="1" dirty="0">
                <a:solidFill>
                  <a:schemeClr val="dk1"/>
                </a:solidFill>
                <a:latin typeface="Courier New"/>
                <a:ea typeface="Courier New"/>
                <a:cs typeface="Courier New"/>
                <a:sym typeface="Courier New"/>
              </a:rPr>
              <a:t>&lt;switch_</a:t>
            </a:r>
            <a:r>
              <a:rPr lang="en-US" sz="1400" b="1">
                <a:solidFill>
                  <a:schemeClr val="dk1"/>
                </a:solidFill>
                <a:latin typeface="Courier New"/>
                <a:ea typeface="Courier New"/>
                <a:cs typeface="Courier New"/>
                <a:sym typeface="Courier New"/>
              </a:rPr>
              <a:t>eg+0x27</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400602</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01 00 00 00          mov    $0x1</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400607</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48 01 </a:t>
            </a:r>
            <a:r>
              <a:rPr lang="en-US" sz="1400" b="1" dirty="0">
                <a:solidFill>
                  <a:schemeClr val="dk1"/>
                </a:solidFill>
                <a:latin typeface="Courier New"/>
                <a:ea typeface="Courier New"/>
                <a:cs typeface="Courier New"/>
                <a:sym typeface="Courier New"/>
              </a:rPr>
              <a:t>c8                add    %</a:t>
            </a:r>
            <a:r>
              <a:rPr lang="en-US" sz="1400" b="1" dirty="0" err="1">
                <a:solidFill>
                  <a:schemeClr val="dk1"/>
                </a:solidFill>
                <a:latin typeface="Courier New"/>
                <a:ea typeface="Courier New"/>
                <a:cs typeface="Courier New"/>
                <a:sym typeface="Courier New"/>
              </a:rPr>
              <a:t>rcx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40060a</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40060b</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01 00 00 00          mov    $0x1</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400610:       </a:t>
            </a:r>
            <a:r>
              <a:rPr lang="en-US" sz="1400" b="1" dirty="0">
                <a:solidFill>
                  <a:schemeClr val="dk1"/>
                </a:solidFill>
                <a:latin typeface="Courier New"/>
                <a:ea typeface="Courier New"/>
                <a:cs typeface="Courier New"/>
                <a:sym typeface="Courier New"/>
              </a:rPr>
              <a:t>48 </a:t>
            </a:r>
            <a:r>
              <a:rPr lang="en-US" sz="1400" b="1">
                <a:solidFill>
                  <a:schemeClr val="dk1"/>
                </a:solidFill>
                <a:latin typeface="Courier New"/>
                <a:ea typeface="Courier New"/>
                <a:cs typeface="Courier New"/>
                <a:sym typeface="Courier New"/>
              </a:rPr>
              <a:t>29 d0                </a:t>
            </a:r>
            <a:r>
              <a:rPr lang="en-US" sz="1400" b="1" dirty="0">
                <a:solidFill>
                  <a:schemeClr val="dk1"/>
                </a:solidFill>
                <a:latin typeface="Courier New"/>
                <a:ea typeface="Courier New"/>
                <a:cs typeface="Courier New"/>
                <a:sym typeface="Courier New"/>
              </a:rPr>
              <a:t>sub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400613</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400614</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02 00 00 00          mov    $0x2</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400619</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p:txBody>
      </p:sp>
      <p:cxnSp>
        <p:nvCxnSpPr>
          <p:cNvPr id="867" name="Shape 867"/>
          <p:cNvCxnSpPr/>
          <p:nvPr/>
        </p:nvCxnSpPr>
        <p:spPr>
          <a:xfrm flipH="1">
            <a:off x="1182077" y="1983154"/>
            <a:ext cx="1406769" cy="1690077"/>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68" name="Shape 868"/>
          <p:cNvCxnSpPr/>
          <p:nvPr/>
        </p:nvCxnSpPr>
        <p:spPr>
          <a:xfrm flipH="1">
            <a:off x="1182077" y="1768231"/>
            <a:ext cx="1680309" cy="4054231"/>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69" name="Shape 869"/>
          <p:cNvCxnSpPr/>
          <p:nvPr/>
        </p:nvCxnSpPr>
        <p:spPr>
          <a:xfrm flipH="1">
            <a:off x="1240692" y="2188308"/>
            <a:ext cx="1592386" cy="3624384"/>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70" name="Shape 870"/>
          <p:cNvCxnSpPr/>
          <p:nvPr/>
        </p:nvCxnSpPr>
        <p:spPr>
          <a:xfrm flipH="1">
            <a:off x="1221154" y="2403231"/>
            <a:ext cx="1651001" cy="2794000"/>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71" name="Shape 871"/>
          <p:cNvCxnSpPr/>
          <p:nvPr/>
        </p:nvCxnSpPr>
        <p:spPr>
          <a:xfrm flipH="1">
            <a:off x="1221154" y="1738923"/>
            <a:ext cx="3810001" cy="1328615"/>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72" name="Shape 872"/>
          <p:cNvCxnSpPr/>
          <p:nvPr/>
        </p:nvCxnSpPr>
        <p:spPr>
          <a:xfrm flipH="1">
            <a:off x="1270000" y="1963615"/>
            <a:ext cx="3761155" cy="2598616"/>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73" name="Shape 873"/>
          <p:cNvCxnSpPr/>
          <p:nvPr/>
        </p:nvCxnSpPr>
        <p:spPr>
          <a:xfrm flipH="1">
            <a:off x="1230923" y="2178538"/>
            <a:ext cx="3800232" cy="2999154"/>
          </a:xfrm>
          <a:prstGeom prst="straightConnector1">
            <a:avLst/>
          </a:prstGeom>
          <a:solidFill>
            <a:schemeClr val="accent1"/>
          </a:solidFill>
          <a:ln w="25400" cap="flat" cmpd="sng">
            <a:solidFill>
              <a:srgbClr val="CC0000"/>
            </a:solidFill>
            <a:prstDash val="solid"/>
            <a:round/>
            <a:headEnd type="oval" w="med" len="med"/>
            <a:tailEnd type="stealth" w="med" len="med"/>
          </a:ln>
        </p:spPr>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533400" y="304800"/>
            <a:ext cx="7264400" cy="573088"/>
          </a:xfrm>
        </p:spPr>
        <p:txBody>
          <a:bodyPr/>
          <a:lstStyle/>
          <a:p>
            <a:r>
              <a:rPr lang="en-US" dirty="0"/>
              <a:t>Reminder: Machine Instructions</a:t>
            </a:r>
          </a:p>
        </p:txBody>
      </p:sp>
      <p:sp>
        <p:nvSpPr>
          <p:cNvPr id="152579" name="Rectangle 3"/>
          <p:cNvSpPr>
            <a:spLocks noGrp="1" noChangeArrowheads="1"/>
          </p:cNvSpPr>
          <p:nvPr>
            <p:ph type="body" idx="1"/>
          </p:nvPr>
        </p:nvSpPr>
        <p:spPr>
          <a:xfrm>
            <a:off x="4572000" y="838200"/>
            <a:ext cx="4572000" cy="5791200"/>
          </a:xfrm>
        </p:spPr>
        <p:txBody>
          <a:bodyPr/>
          <a:lstStyle/>
          <a:p>
            <a:pPr marL="223838" indent="-223838" defTabSz="895350">
              <a:tabLst>
                <a:tab pos="1603375" algn="l"/>
                <a:tab pos="2514600" algn="l"/>
              </a:tabLst>
            </a:pPr>
            <a:r>
              <a:rPr lang="en-US" dirty="0"/>
              <a:t>C</a:t>
            </a:r>
          </a:p>
          <a:p>
            <a:pPr marL="560388" lvl="1" indent="-222250" defTabSz="895350">
              <a:tabLst>
                <a:tab pos="1603375" algn="l"/>
                <a:tab pos="2514600" algn="l"/>
              </a:tabLst>
            </a:pPr>
            <a:r>
              <a:rPr lang="en-US" dirty="0"/>
              <a:t>Store value </a:t>
            </a:r>
            <a:r>
              <a:rPr lang="en-US" b="1" dirty="0">
                <a:latin typeface="Courier New"/>
                <a:cs typeface="Courier New"/>
              </a:rPr>
              <a:t>t</a:t>
            </a:r>
            <a:r>
              <a:rPr lang="en-US" dirty="0"/>
              <a:t> where designated by </a:t>
            </a:r>
            <a:r>
              <a:rPr lang="en-US" b="1" dirty="0" err="1">
                <a:latin typeface="Courier New"/>
                <a:cs typeface="Courier New"/>
              </a:rPr>
              <a:t>dest</a:t>
            </a:r>
            <a:endParaRPr lang="en-US" b="1" dirty="0">
              <a:latin typeface="Courier New"/>
              <a:cs typeface="Courier New"/>
            </a:endParaRPr>
          </a:p>
          <a:p>
            <a:pPr marL="223838" indent="-223838" defTabSz="895350">
              <a:tabLst>
                <a:tab pos="1603375" algn="l"/>
                <a:tab pos="2514600" algn="l"/>
              </a:tabLst>
            </a:pPr>
            <a:r>
              <a:rPr lang="en-US" dirty="0"/>
              <a:t>Assembly</a:t>
            </a:r>
          </a:p>
          <a:p>
            <a:pPr marL="560388" lvl="1" indent="-222250" defTabSz="895350">
              <a:tabLst>
                <a:tab pos="1603375" algn="l"/>
                <a:tab pos="2514600" algn="l"/>
              </a:tabLst>
            </a:pPr>
            <a:r>
              <a:rPr lang="en-US" dirty="0"/>
              <a:t>Move 8-byte value to memory</a:t>
            </a:r>
          </a:p>
          <a:p>
            <a:pPr marL="839788" lvl="2" indent="-165100" defTabSz="895350">
              <a:tabLst>
                <a:tab pos="1603375" algn="l"/>
                <a:tab pos="2514600" algn="l"/>
              </a:tabLst>
            </a:pPr>
            <a:r>
              <a:rPr lang="en-US" dirty="0"/>
              <a:t>Quad words in x86-64 parlance</a:t>
            </a:r>
          </a:p>
          <a:p>
            <a:pPr marL="560388" lvl="1" indent="-222250" defTabSz="895350">
              <a:tabLst>
                <a:tab pos="1603375" algn="l"/>
                <a:tab pos="2514600" algn="l"/>
              </a:tabLst>
            </a:pPr>
            <a:r>
              <a:rPr lang="en-US" dirty="0"/>
              <a:t>Operands:</a:t>
            </a:r>
          </a:p>
          <a:p>
            <a:pPr marL="839788" lvl="2" indent="-165100" defTabSz="895350">
              <a:buNone/>
              <a:tabLst>
                <a:tab pos="1603375" algn="l"/>
                <a:tab pos="2514600" algn="l"/>
              </a:tabLst>
            </a:pPr>
            <a:r>
              <a:rPr lang="en-US" b="1" dirty="0">
                <a:latin typeface="Courier New" pitchFamily="49" charset="0"/>
              </a:rPr>
              <a:t>t</a:t>
            </a:r>
            <a:r>
              <a:rPr lang="en-US" b="1" dirty="0"/>
              <a:t>:	</a:t>
            </a:r>
            <a:r>
              <a:rPr lang="en-US" dirty="0"/>
              <a:t>Register	</a:t>
            </a:r>
            <a:r>
              <a:rPr lang="en-US" b="1" dirty="0">
                <a:latin typeface="Courier New" pitchFamily="49" charset="0"/>
              </a:rPr>
              <a:t>%</a:t>
            </a:r>
            <a:r>
              <a:rPr lang="en-US" b="1" dirty="0" err="1">
                <a:latin typeface="Courier New" pitchFamily="49" charset="0"/>
              </a:rPr>
              <a:t>rax</a:t>
            </a:r>
            <a:endParaRPr lang="en-US" b="1" dirty="0">
              <a:latin typeface="Courier New" pitchFamily="49" charset="0"/>
            </a:endParaRPr>
          </a:p>
          <a:p>
            <a:pPr marL="839788" lvl="2" indent="-165100" defTabSz="895350">
              <a:buFont typeface="Wingdings" pitchFamily="2" charset="2"/>
              <a:buNone/>
              <a:tabLst>
                <a:tab pos="1603375" algn="l"/>
                <a:tab pos="2514600" algn="l"/>
              </a:tabLst>
            </a:pPr>
            <a:r>
              <a:rPr lang="en-US" b="1" dirty="0" err="1">
                <a:latin typeface="Courier New" pitchFamily="49" charset="0"/>
              </a:rPr>
              <a:t>dest</a:t>
            </a:r>
            <a:r>
              <a:rPr lang="en-US" b="1" dirty="0"/>
              <a:t>:</a:t>
            </a:r>
            <a:r>
              <a:rPr lang="en-US" dirty="0"/>
              <a:t>	Register	</a:t>
            </a:r>
            <a:r>
              <a:rPr lang="en-US" b="1" dirty="0">
                <a:solidFill>
                  <a:schemeClr val="tx1"/>
                </a:solidFill>
                <a:latin typeface="Courier New" pitchFamily="49" charset="0"/>
              </a:rPr>
              <a:t>%</a:t>
            </a:r>
            <a:r>
              <a:rPr lang="en-US" b="1" dirty="0" err="1">
                <a:solidFill>
                  <a:schemeClr val="tx1"/>
                </a:solidFill>
                <a:latin typeface="Courier New" pitchFamily="49" charset="0"/>
              </a:rPr>
              <a:t>rbx</a:t>
            </a:r>
            <a:endParaRPr lang="en-US" b="1" dirty="0">
              <a:solidFill>
                <a:schemeClr val="tx1"/>
              </a:solidFill>
              <a:latin typeface="Courier New" pitchFamily="49" charset="0"/>
            </a:endParaRPr>
          </a:p>
          <a:p>
            <a:pPr marL="839788" lvl="2" indent="-165100" defTabSz="895350">
              <a:buFont typeface="Wingdings" pitchFamily="2" charset="2"/>
              <a:buNone/>
              <a:tabLst>
                <a:tab pos="1603375" algn="l"/>
                <a:tab pos="2514600" algn="l"/>
              </a:tabLst>
            </a:pPr>
            <a:r>
              <a:rPr lang="en-US" b="1" dirty="0">
                <a:latin typeface="Courier New" pitchFamily="49" charset="0"/>
              </a:rPr>
              <a:t>*</a:t>
            </a:r>
            <a:r>
              <a:rPr lang="en-US" b="1" dirty="0" err="1">
                <a:latin typeface="Courier New" pitchFamily="49" charset="0"/>
              </a:rPr>
              <a:t>dest</a:t>
            </a:r>
            <a:r>
              <a:rPr lang="en-US" b="1" dirty="0"/>
              <a:t>:</a:t>
            </a:r>
            <a:r>
              <a:rPr lang="en-US" dirty="0"/>
              <a:t> 	Memory	</a:t>
            </a:r>
            <a:r>
              <a:rPr lang="en-US" b="1" dirty="0"/>
              <a:t>M[</a:t>
            </a:r>
            <a:r>
              <a:rPr lang="en-US" b="1" dirty="0">
                <a:solidFill>
                  <a:schemeClr val="tx1"/>
                </a:solidFill>
                <a:latin typeface="Courier New" pitchFamily="49" charset="0"/>
              </a:rPr>
              <a:t>%</a:t>
            </a:r>
            <a:r>
              <a:rPr lang="en-US" b="1" dirty="0" err="1">
                <a:solidFill>
                  <a:schemeClr val="tx1"/>
                </a:solidFill>
                <a:latin typeface="Courier New" pitchFamily="49" charset="0"/>
              </a:rPr>
              <a:t>rbx</a:t>
            </a:r>
            <a:r>
              <a:rPr lang="en-US" b="1" dirty="0">
                <a:solidFill>
                  <a:schemeClr val="tx1"/>
                </a:solidFill>
                <a:latin typeface="Courier New" pitchFamily="49" charset="0"/>
              </a:rPr>
              <a:t>]</a:t>
            </a:r>
            <a:endParaRPr lang="en-US" b="1" dirty="0"/>
          </a:p>
          <a:p>
            <a:pPr marL="223838" indent="-223838" defTabSz="895350">
              <a:tabLst>
                <a:tab pos="1603375" algn="l"/>
                <a:tab pos="2514600" algn="l"/>
              </a:tabLst>
            </a:pPr>
            <a:r>
              <a:rPr lang="en-US" dirty="0"/>
              <a:t>Machine</a:t>
            </a:r>
          </a:p>
          <a:p>
            <a:pPr marL="560388" lvl="1" indent="-222250" defTabSz="895350">
              <a:tabLst>
                <a:tab pos="1603375" algn="l"/>
                <a:tab pos="2514600" algn="l"/>
              </a:tabLst>
            </a:pPr>
            <a:r>
              <a:rPr lang="en-US" dirty="0"/>
              <a:t>3 bytes at </a:t>
            </a:r>
            <a:r>
              <a:rPr lang="en-US"/>
              <a:t>address </a:t>
            </a:r>
            <a:r>
              <a:rPr lang="en-US" b="1">
                <a:latin typeface="Courier New" pitchFamily="49" charset="0"/>
              </a:rPr>
              <a:t>0x40059e</a:t>
            </a:r>
            <a:endParaRPr lang="en-US" b="1" dirty="0">
              <a:latin typeface="Courier New" pitchFamily="49" charset="0"/>
            </a:endParaRPr>
          </a:p>
          <a:p>
            <a:pPr marL="560388" lvl="1" indent="-222250" defTabSz="895350">
              <a:tabLst>
                <a:tab pos="1603375" algn="l"/>
                <a:tab pos="2514600" algn="l"/>
              </a:tabLst>
            </a:pPr>
            <a:r>
              <a:rPr lang="en-US" dirty="0">
                <a:cs typeface="Calibri" panose="020F0502020204030204" pitchFamily="34" charset="0"/>
              </a:rPr>
              <a:t>Compact representation of the assembly instruction</a:t>
            </a:r>
          </a:p>
          <a:p>
            <a:pPr marL="560388" lvl="1" indent="-222250" defTabSz="895350">
              <a:tabLst>
                <a:tab pos="1603375" algn="l"/>
                <a:tab pos="2514600" algn="l"/>
              </a:tabLst>
            </a:pPr>
            <a:r>
              <a:rPr lang="en-US" dirty="0">
                <a:cs typeface="Calibri" panose="020F0502020204030204" pitchFamily="34" charset="0"/>
              </a:rPr>
              <a:t>(Relatively) easy for hardware to interpret</a:t>
            </a:r>
          </a:p>
        </p:txBody>
      </p:sp>
      <p:sp>
        <p:nvSpPr>
          <p:cNvPr id="152580" name="Rectangle 4"/>
          <p:cNvSpPr>
            <a:spLocks noChangeArrowheads="1"/>
          </p:cNvSpPr>
          <p:nvPr/>
        </p:nvSpPr>
        <p:spPr bwMode="auto">
          <a:xfrm>
            <a:off x="533400" y="1143000"/>
            <a:ext cx="3883025"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dest</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 t;</a:t>
            </a:r>
          </a:p>
        </p:txBody>
      </p:sp>
      <p:sp>
        <p:nvSpPr>
          <p:cNvPr id="152581" name="Rectangle 5"/>
          <p:cNvSpPr>
            <a:spLocks noChangeArrowheads="1"/>
          </p:cNvSpPr>
          <p:nvPr/>
        </p:nvSpPr>
        <p:spPr bwMode="auto">
          <a:xfrm>
            <a:off x="533400" y="2286000"/>
            <a:ext cx="3886200"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1549400" algn="l"/>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movq</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rax</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rbx</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a:t>
            </a:r>
          </a:p>
        </p:txBody>
      </p:sp>
      <p:sp>
        <p:nvSpPr>
          <p:cNvPr id="152582" name="Rectangle 6"/>
          <p:cNvSpPr>
            <a:spLocks noChangeArrowheads="1"/>
          </p:cNvSpPr>
          <p:nvPr/>
        </p:nvSpPr>
        <p:spPr bwMode="auto">
          <a:xfrm>
            <a:off x="530225" y="4912519"/>
            <a:ext cx="3886200"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defRPr/>
            </a:pPr>
            <a:r>
              <a:rPr kumimoji="0" lang="en-US" sz="1800" b="1" i="0" u="none" strike="noStrike" kern="1200" cap="none" spc="0" normalizeH="0" baseline="0" noProof="0">
                <a:ln>
                  <a:noFill/>
                </a:ln>
                <a:solidFill>
                  <a:srgbClr val="000000"/>
                </a:solidFill>
                <a:effectLst/>
                <a:uLnTx/>
                <a:uFillTx/>
                <a:latin typeface="Courier New" pitchFamily="49" charset="0"/>
                <a:ea typeface="+mn-ea"/>
                <a:cs typeface="+mn-cs"/>
              </a:rPr>
              <a:t>0x40059e</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a:ln>
                  <a:noFill/>
                </a:ln>
                <a:solidFill>
                  <a:schemeClr val="tx1"/>
                </a:solidFill>
                <a:effectLst/>
                <a:uLnTx/>
                <a:uFillTx/>
                <a:latin typeface="Courier New" pitchFamily="49" charset="0"/>
                <a:ea typeface="+mn-ea"/>
                <a:cs typeface="+mn-cs"/>
              </a:rPr>
              <a:t>48 </a:t>
            </a:r>
            <a:r>
              <a:rPr kumimoji="0" lang="en-US" sz="1800" b="1" i="0" u="none" strike="noStrike" kern="1200" cap="none" spc="0" normalizeH="0" baseline="0" noProof="0">
                <a:ln>
                  <a:noFill/>
                </a:ln>
                <a:solidFill>
                  <a:schemeClr val="tx1"/>
                </a:solidFill>
                <a:effectLst/>
                <a:uLnTx/>
                <a:uFillTx/>
                <a:latin typeface="Courier New" pitchFamily="49" charset="0"/>
                <a:ea typeface="+mn-ea"/>
                <a:cs typeface="+mn-cs"/>
              </a:rPr>
              <a:t>89 03</a:t>
            </a:r>
            <a:endParaRPr kumimoji="0" lang="en-US" sz="1800" b="1" i="0" u="none" strike="noStrike" kern="1200" cap="none" spc="0" normalizeH="0" baseline="0" noProof="0" dirty="0">
              <a:ln>
                <a:noFill/>
              </a:ln>
              <a:solidFill>
                <a:schemeClr val="tx1"/>
              </a:solidFill>
              <a:effectLst/>
              <a:uLnTx/>
              <a:uFillTx/>
              <a:latin typeface="Courier New" pitchFamily="49" charset="0"/>
              <a:ea typeface="+mn-ea"/>
              <a:cs typeface="+mn-cs"/>
            </a:endParaRPr>
          </a:p>
        </p:txBody>
      </p:sp>
      <p:sp>
        <p:nvSpPr>
          <p:cNvPr id="2" name="TextBox 1">
            <a:extLst>
              <a:ext uri="{FF2B5EF4-FFF2-40B4-BE49-F238E27FC236}">
                <a16:creationId xmlns:a16="http://schemas.microsoft.com/office/drawing/2014/main" id="{0E08BCE0-E91C-4353-8DC8-ECE0E854B3AA}"/>
              </a:ext>
            </a:extLst>
          </p:cNvPr>
          <p:cNvSpPr txBox="1"/>
          <p:nvPr/>
        </p:nvSpPr>
        <p:spPr>
          <a:xfrm>
            <a:off x="530225" y="5399980"/>
            <a:ext cx="4041775" cy="523220"/>
          </a:xfrm>
          <a:prstGeom prst="rect">
            <a:avLst/>
          </a:prstGeom>
          <a:noFill/>
          <a:ln>
            <a:solidFill>
              <a:srgbClr val="FF0000"/>
            </a:solidFill>
          </a:ln>
        </p:spPr>
        <p:txBody>
          <a:bodyPr wrap="square" rtlCol="0">
            <a:spAutoFit/>
          </a:bodyPr>
          <a:lstStyle/>
          <a:p>
            <a:r>
              <a:rPr lang="en-US" sz="1400" b="1" dirty="0">
                <a:solidFill>
                  <a:srgbClr val="FF0000"/>
                </a:solidFill>
                <a:latin typeface="Courier New" panose="02070309020205020404" pitchFamily="49" charset="0"/>
                <a:cs typeface="Courier New" panose="02070309020205020404" pitchFamily="49" charset="0"/>
              </a:rPr>
              <a:t>0100 1 0 0 0  10001011  00 000 011</a:t>
            </a:r>
          </a:p>
          <a:p>
            <a:r>
              <a:rPr lang="en-US" sz="1400" b="1" dirty="0">
                <a:solidFill>
                  <a:srgbClr val="FF0000"/>
                </a:solidFill>
                <a:latin typeface="Courier New" panose="02070309020205020404" pitchFamily="49" charset="0"/>
                <a:cs typeface="Courier New" panose="02070309020205020404" pitchFamily="49" charset="0"/>
              </a:rPr>
              <a:t>REX  W R X B  MOV r-&gt;x  Mod R   M</a:t>
            </a:r>
          </a:p>
        </p:txBody>
      </p:sp>
      <p:sp>
        <p:nvSpPr>
          <p:cNvPr id="3" name="Oval 2">
            <a:extLst>
              <a:ext uri="{FF2B5EF4-FFF2-40B4-BE49-F238E27FC236}">
                <a16:creationId xmlns:a16="http://schemas.microsoft.com/office/drawing/2014/main" id="{15A9C16A-2A4B-49B8-9183-ED118CCF398E}"/>
              </a:ext>
            </a:extLst>
          </p:cNvPr>
          <p:cNvSpPr/>
          <p:nvPr/>
        </p:nvSpPr>
        <p:spPr bwMode="auto">
          <a:xfrm>
            <a:off x="1994262" y="4912519"/>
            <a:ext cx="1384663" cy="376238"/>
          </a:xfrm>
          <a:prstGeom prst="ellipse">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5" name="Straight Connector 4">
            <a:extLst>
              <a:ext uri="{FF2B5EF4-FFF2-40B4-BE49-F238E27FC236}">
                <a16:creationId xmlns:a16="http://schemas.microsoft.com/office/drawing/2014/main" id="{4A63BF2C-DB8F-46AC-9F44-20701FB78B28}"/>
              </a:ext>
            </a:extLst>
          </p:cNvPr>
          <p:cNvCxnSpPr>
            <a:cxnSpLocks/>
            <a:stCxn id="3" idx="2"/>
          </p:cNvCxnSpPr>
          <p:nvPr/>
        </p:nvCxnSpPr>
        <p:spPr bwMode="auto">
          <a:xfrm flipH="1">
            <a:off x="530225" y="5100638"/>
            <a:ext cx="1464037" cy="299342"/>
          </a:xfrm>
          <a:prstGeom prst="line">
            <a:avLst/>
          </a:prstGeom>
          <a:noFill/>
          <a:ln w="25400" cap="flat" cmpd="sng" algn="ctr">
            <a:solidFill>
              <a:srgbClr val="FF000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ABBE0FEF-39AC-490A-991E-4E50757B59B2}"/>
              </a:ext>
            </a:extLst>
          </p:cNvPr>
          <p:cNvCxnSpPr>
            <a:cxnSpLocks/>
            <a:stCxn id="3" idx="6"/>
          </p:cNvCxnSpPr>
          <p:nvPr/>
        </p:nvCxnSpPr>
        <p:spPr bwMode="auto">
          <a:xfrm>
            <a:off x="3378925" y="5100638"/>
            <a:ext cx="1189900" cy="299342"/>
          </a:xfrm>
          <a:prstGeom prst="line">
            <a:avLst/>
          </a:prstGeom>
          <a:noFill/>
          <a:ln w="254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0496028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F6581-BF33-4A8E-AD55-3B9903EEC90A}"/>
              </a:ext>
            </a:extLst>
          </p:cNvPr>
          <p:cNvSpPr>
            <a:spLocks noGrp="1"/>
          </p:cNvSpPr>
          <p:nvPr>
            <p:ph type="title"/>
          </p:nvPr>
        </p:nvSpPr>
        <p:spPr>
          <a:xfrm>
            <a:off x="357018" y="435678"/>
            <a:ext cx="7592093" cy="762000"/>
          </a:xfrm>
        </p:spPr>
        <p:txBody>
          <a:bodyPr/>
          <a:lstStyle/>
          <a:p>
            <a:r>
              <a:rPr lang="en-US" dirty="0"/>
              <a:t>Memory operands and LEA</a:t>
            </a:r>
          </a:p>
        </p:txBody>
      </p:sp>
      <p:sp>
        <p:nvSpPr>
          <p:cNvPr id="3" name="Content Placeholder 2">
            <a:extLst>
              <a:ext uri="{FF2B5EF4-FFF2-40B4-BE49-F238E27FC236}">
                <a16:creationId xmlns:a16="http://schemas.microsoft.com/office/drawing/2014/main" id="{E0A1BF07-F9A6-433B-9FE8-102FEA219D32}"/>
              </a:ext>
            </a:extLst>
          </p:cNvPr>
          <p:cNvSpPr>
            <a:spLocks noGrp="1"/>
          </p:cNvSpPr>
          <p:nvPr>
            <p:ph type="body" idx="1"/>
          </p:nvPr>
        </p:nvSpPr>
        <p:spPr>
          <a:xfrm>
            <a:off x="396875" y="1362075"/>
            <a:ext cx="7896225" cy="4972050"/>
          </a:xfrm>
        </p:spPr>
        <p:txBody>
          <a:bodyPr/>
          <a:lstStyle/>
          <a:p>
            <a:r>
              <a:rPr lang="en-US" sz="2000" dirty="0"/>
              <a:t>In most instructions, a memory operand accesses memory</a:t>
            </a:r>
          </a:p>
          <a:p>
            <a:endParaRPr lang="en-US" dirty="0"/>
          </a:p>
          <a:p>
            <a:endParaRPr lang="en-US" dirty="0"/>
          </a:p>
          <a:p>
            <a:endParaRPr lang="en-US" dirty="0"/>
          </a:p>
          <a:p>
            <a:endParaRPr lang="en-US" dirty="0"/>
          </a:p>
          <a:p>
            <a:endParaRPr lang="en-US" dirty="0"/>
          </a:p>
          <a:p>
            <a:r>
              <a:rPr lang="en-US" sz="2000" dirty="0"/>
              <a:t>LEA is special: it </a:t>
            </a:r>
            <a:r>
              <a:rPr lang="en-US" sz="2000" i="1" dirty="0"/>
              <a:t>doesn’t</a:t>
            </a:r>
            <a:r>
              <a:rPr lang="en-US" sz="2000" dirty="0"/>
              <a:t> access memory</a:t>
            </a:r>
          </a:p>
        </p:txBody>
      </p:sp>
      <p:graphicFrame>
        <p:nvGraphicFramePr>
          <p:cNvPr id="4" name="Table 4">
            <a:extLst>
              <a:ext uri="{FF2B5EF4-FFF2-40B4-BE49-F238E27FC236}">
                <a16:creationId xmlns:a16="http://schemas.microsoft.com/office/drawing/2014/main" id="{92DAA786-4C72-4511-9FDE-0DE876AAAD89}"/>
              </a:ext>
            </a:extLst>
          </p:cNvPr>
          <p:cNvGraphicFramePr>
            <a:graphicFrameLocks noGrp="1"/>
          </p:cNvGraphicFramePr>
          <p:nvPr>
            <p:extLst>
              <p:ext uri="{D42A27DB-BD31-4B8C-83A1-F6EECF244321}">
                <p14:modId xmlns:p14="http://schemas.microsoft.com/office/powerpoint/2010/main" val="1409215255"/>
              </p:ext>
            </p:extLst>
          </p:nvPr>
        </p:nvGraphicFramePr>
        <p:xfrm>
          <a:off x="1524000" y="1983739"/>
          <a:ext cx="6096000" cy="1711424"/>
        </p:xfrm>
        <a:graphic>
          <a:graphicData uri="http://schemas.openxmlformats.org/drawingml/2006/table">
            <a:tbl>
              <a:tblPr firstRow="1">
                <a:tableStyleId>{5C22544A-7EE6-4342-B048-85BDC9FD1C3A}</a:tableStyleId>
              </a:tblPr>
              <a:tblGrid>
                <a:gridCol w="3048000">
                  <a:extLst>
                    <a:ext uri="{9D8B030D-6E8A-4147-A177-3AD203B41FA5}">
                      <a16:colId xmlns:a16="http://schemas.microsoft.com/office/drawing/2014/main" val="1763707260"/>
                    </a:ext>
                  </a:extLst>
                </a:gridCol>
                <a:gridCol w="3048000">
                  <a:extLst>
                    <a:ext uri="{9D8B030D-6E8A-4147-A177-3AD203B41FA5}">
                      <a16:colId xmlns:a16="http://schemas.microsoft.com/office/drawing/2014/main" val="3681720809"/>
                    </a:ext>
                  </a:extLst>
                </a:gridCol>
              </a:tblGrid>
              <a:tr h="427856">
                <a:tc>
                  <a:txBody>
                    <a:bodyPr/>
                    <a:lstStyle/>
                    <a:p>
                      <a:r>
                        <a:rPr lang="en-US" dirty="0"/>
                        <a:t>Assembly</a:t>
                      </a:r>
                    </a:p>
                  </a:txBody>
                  <a:tcPr>
                    <a:solidFill>
                      <a:srgbClr val="990000"/>
                    </a:solidFill>
                  </a:tcPr>
                </a:tc>
                <a:tc>
                  <a:txBody>
                    <a:bodyPr/>
                    <a:lstStyle/>
                    <a:p>
                      <a:r>
                        <a:rPr lang="en-US" dirty="0"/>
                        <a:t>C equivalent</a:t>
                      </a:r>
                    </a:p>
                  </a:txBody>
                  <a:tcPr>
                    <a:solidFill>
                      <a:srgbClr val="990000"/>
                    </a:solidFill>
                  </a:tcPr>
                </a:tc>
                <a:extLst>
                  <a:ext uri="{0D108BD9-81ED-4DB2-BD59-A6C34878D82A}">
                    <a16:rowId xmlns:a16="http://schemas.microsoft.com/office/drawing/2014/main" val="983434592"/>
                  </a:ext>
                </a:extLst>
              </a:tr>
              <a:tr h="427856">
                <a:tc>
                  <a:txBody>
                    <a:bodyPr/>
                    <a:lstStyle/>
                    <a:p>
                      <a:r>
                        <a:rPr lang="en-US" dirty="0"/>
                        <a:t>mov 6(%rbx,%rdi,8), %ax</a:t>
                      </a:r>
                    </a:p>
                  </a:txBody>
                  <a:tcPr>
                    <a:solidFill>
                      <a:schemeClr val="bg1"/>
                    </a:solidFill>
                  </a:tcPr>
                </a:tc>
                <a:tc>
                  <a:txBody>
                    <a:bodyPr/>
                    <a:lstStyle/>
                    <a:p>
                      <a:r>
                        <a:rPr lang="en-US" dirty="0"/>
                        <a:t>ax = *(</a:t>
                      </a:r>
                      <a:r>
                        <a:rPr lang="en-US" dirty="0" err="1"/>
                        <a:t>rbx</a:t>
                      </a:r>
                      <a:r>
                        <a:rPr lang="en-US" dirty="0"/>
                        <a:t> + </a:t>
                      </a:r>
                      <a:r>
                        <a:rPr lang="en-US" dirty="0" err="1"/>
                        <a:t>rdi</a:t>
                      </a:r>
                      <a:r>
                        <a:rPr lang="en-US" dirty="0"/>
                        <a:t>*8 + 6)</a:t>
                      </a:r>
                    </a:p>
                  </a:txBody>
                  <a:tcPr>
                    <a:solidFill>
                      <a:schemeClr val="bg1"/>
                    </a:solidFill>
                  </a:tcPr>
                </a:tc>
                <a:extLst>
                  <a:ext uri="{0D108BD9-81ED-4DB2-BD59-A6C34878D82A}">
                    <a16:rowId xmlns:a16="http://schemas.microsoft.com/office/drawing/2014/main" val="1622840762"/>
                  </a:ext>
                </a:extLst>
              </a:tr>
              <a:tr h="427856">
                <a:tc>
                  <a:txBody>
                    <a:bodyPr/>
                    <a:lstStyle/>
                    <a:p>
                      <a:r>
                        <a:rPr lang="en-US" dirty="0"/>
                        <a:t>add 6(%rbx,%rdi,8), %ax</a:t>
                      </a:r>
                    </a:p>
                  </a:txBody>
                  <a:tcPr>
                    <a:solidFill>
                      <a:schemeClr val="bg1"/>
                    </a:solidFill>
                  </a:tcPr>
                </a:tc>
                <a:tc>
                  <a:txBody>
                    <a:bodyPr/>
                    <a:lstStyle/>
                    <a:p>
                      <a:r>
                        <a:rPr lang="en-US" dirty="0"/>
                        <a:t>ax += *(</a:t>
                      </a:r>
                      <a:r>
                        <a:rPr lang="en-US" dirty="0" err="1"/>
                        <a:t>rbx</a:t>
                      </a:r>
                      <a:r>
                        <a:rPr lang="en-US" dirty="0"/>
                        <a:t> + </a:t>
                      </a:r>
                      <a:r>
                        <a:rPr lang="en-US" dirty="0" err="1"/>
                        <a:t>rdi</a:t>
                      </a:r>
                      <a:r>
                        <a:rPr lang="en-US" dirty="0"/>
                        <a:t>*8 + 6)</a:t>
                      </a:r>
                    </a:p>
                  </a:txBody>
                  <a:tcPr>
                    <a:solidFill>
                      <a:schemeClr val="bg1"/>
                    </a:solidFill>
                  </a:tcPr>
                </a:tc>
                <a:extLst>
                  <a:ext uri="{0D108BD9-81ED-4DB2-BD59-A6C34878D82A}">
                    <a16:rowId xmlns:a16="http://schemas.microsoft.com/office/drawing/2014/main" val="1524592937"/>
                  </a:ext>
                </a:extLst>
              </a:tr>
              <a:tr h="427856">
                <a:tc>
                  <a:txBody>
                    <a:bodyPr/>
                    <a:lstStyle/>
                    <a:p>
                      <a:r>
                        <a:rPr lang="en-US" dirty="0" err="1"/>
                        <a:t>xor</a:t>
                      </a:r>
                      <a:r>
                        <a:rPr lang="en-US" dirty="0"/>
                        <a:t> %ax, 6(%rbx,%rdi,8)</a:t>
                      </a:r>
                    </a:p>
                  </a:txBody>
                  <a:tcPr>
                    <a:solidFill>
                      <a:schemeClr val="bg1"/>
                    </a:solidFill>
                  </a:tcPr>
                </a:tc>
                <a:tc>
                  <a:txBody>
                    <a:bodyPr/>
                    <a:lstStyle/>
                    <a:p>
                      <a:r>
                        <a:rPr lang="en-US" dirty="0"/>
                        <a:t>*(</a:t>
                      </a:r>
                      <a:r>
                        <a:rPr lang="en-US" dirty="0" err="1"/>
                        <a:t>rbx</a:t>
                      </a:r>
                      <a:r>
                        <a:rPr lang="en-US" dirty="0"/>
                        <a:t> + </a:t>
                      </a:r>
                      <a:r>
                        <a:rPr lang="en-US" dirty="0" err="1"/>
                        <a:t>rdi</a:t>
                      </a:r>
                      <a:r>
                        <a:rPr lang="en-US" dirty="0"/>
                        <a:t>*8 + 6) ^= ax</a:t>
                      </a:r>
                    </a:p>
                  </a:txBody>
                  <a:tcPr>
                    <a:solidFill>
                      <a:schemeClr val="bg1"/>
                    </a:solidFill>
                  </a:tcPr>
                </a:tc>
                <a:extLst>
                  <a:ext uri="{0D108BD9-81ED-4DB2-BD59-A6C34878D82A}">
                    <a16:rowId xmlns:a16="http://schemas.microsoft.com/office/drawing/2014/main" val="4198042420"/>
                  </a:ext>
                </a:extLst>
              </a:tr>
            </a:tbl>
          </a:graphicData>
        </a:graphic>
      </p:graphicFrame>
      <p:graphicFrame>
        <p:nvGraphicFramePr>
          <p:cNvPr id="5" name="Table 4">
            <a:extLst>
              <a:ext uri="{FF2B5EF4-FFF2-40B4-BE49-F238E27FC236}">
                <a16:creationId xmlns:a16="http://schemas.microsoft.com/office/drawing/2014/main" id="{E753AFAC-C11D-4087-86A5-973A28FD6467}"/>
              </a:ext>
            </a:extLst>
          </p:cNvPr>
          <p:cNvGraphicFramePr>
            <a:graphicFrameLocks noGrp="1"/>
          </p:cNvGraphicFramePr>
          <p:nvPr>
            <p:extLst>
              <p:ext uri="{D42A27DB-BD31-4B8C-83A1-F6EECF244321}">
                <p14:modId xmlns:p14="http://schemas.microsoft.com/office/powerpoint/2010/main" val="3144198753"/>
              </p:ext>
            </p:extLst>
          </p:nvPr>
        </p:nvGraphicFramePr>
        <p:xfrm>
          <a:off x="1524000" y="4605288"/>
          <a:ext cx="6096000" cy="855712"/>
        </p:xfrm>
        <a:graphic>
          <a:graphicData uri="http://schemas.openxmlformats.org/drawingml/2006/table">
            <a:tbl>
              <a:tblPr firstRow="1">
                <a:tableStyleId>{5C22544A-7EE6-4342-B048-85BDC9FD1C3A}</a:tableStyleId>
              </a:tblPr>
              <a:tblGrid>
                <a:gridCol w="3048000">
                  <a:extLst>
                    <a:ext uri="{9D8B030D-6E8A-4147-A177-3AD203B41FA5}">
                      <a16:colId xmlns:a16="http://schemas.microsoft.com/office/drawing/2014/main" val="1763707260"/>
                    </a:ext>
                  </a:extLst>
                </a:gridCol>
                <a:gridCol w="3048000">
                  <a:extLst>
                    <a:ext uri="{9D8B030D-6E8A-4147-A177-3AD203B41FA5}">
                      <a16:colId xmlns:a16="http://schemas.microsoft.com/office/drawing/2014/main" val="3681720809"/>
                    </a:ext>
                  </a:extLst>
                </a:gridCol>
              </a:tblGrid>
              <a:tr h="427856">
                <a:tc>
                  <a:txBody>
                    <a:bodyPr/>
                    <a:lstStyle/>
                    <a:p>
                      <a:r>
                        <a:rPr lang="en-US" dirty="0"/>
                        <a:t>Assembly</a:t>
                      </a:r>
                    </a:p>
                  </a:txBody>
                  <a:tcPr>
                    <a:solidFill>
                      <a:srgbClr val="990000"/>
                    </a:solidFill>
                  </a:tcPr>
                </a:tc>
                <a:tc>
                  <a:txBody>
                    <a:bodyPr/>
                    <a:lstStyle/>
                    <a:p>
                      <a:r>
                        <a:rPr lang="en-US" dirty="0"/>
                        <a:t>C equivalent</a:t>
                      </a:r>
                    </a:p>
                  </a:txBody>
                  <a:tcPr>
                    <a:solidFill>
                      <a:srgbClr val="990000"/>
                    </a:solidFill>
                  </a:tcPr>
                </a:tc>
                <a:extLst>
                  <a:ext uri="{0D108BD9-81ED-4DB2-BD59-A6C34878D82A}">
                    <a16:rowId xmlns:a16="http://schemas.microsoft.com/office/drawing/2014/main" val="983434592"/>
                  </a:ext>
                </a:extLst>
              </a:tr>
              <a:tr h="427856">
                <a:tc>
                  <a:txBody>
                    <a:bodyPr/>
                    <a:lstStyle/>
                    <a:p>
                      <a:r>
                        <a:rPr lang="en-US" dirty="0"/>
                        <a:t>lea 6(%rbx,%rdi,8), %</a:t>
                      </a:r>
                      <a:r>
                        <a:rPr lang="en-US" dirty="0" err="1"/>
                        <a:t>rax</a:t>
                      </a:r>
                      <a:endParaRPr lang="en-US" dirty="0"/>
                    </a:p>
                  </a:txBody>
                  <a:tcPr>
                    <a:solidFill>
                      <a:schemeClr val="bg1"/>
                    </a:solidFill>
                  </a:tcPr>
                </a:tc>
                <a:tc>
                  <a:txBody>
                    <a:bodyPr/>
                    <a:lstStyle/>
                    <a:p>
                      <a:r>
                        <a:rPr lang="en-US" dirty="0" err="1"/>
                        <a:t>rax</a:t>
                      </a:r>
                      <a:r>
                        <a:rPr lang="en-US" dirty="0"/>
                        <a:t> = </a:t>
                      </a:r>
                      <a:r>
                        <a:rPr lang="en-US" dirty="0" err="1"/>
                        <a:t>rbx</a:t>
                      </a:r>
                      <a:r>
                        <a:rPr lang="en-US" dirty="0"/>
                        <a:t> + </a:t>
                      </a:r>
                      <a:r>
                        <a:rPr lang="en-US" dirty="0" err="1"/>
                        <a:t>rdi</a:t>
                      </a:r>
                      <a:r>
                        <a:rPr lang="en-US" dirty="0"/>
                        <a:t>*8 + 6</a:t>
                      </a:r>
                    </a:p>
                  </a:txBody>
                  <a:tcPr>
                    <a:solidFill>
                      <a:schemeClr val="bg1"/>
                    </a:solidFill>
                  </a:tcPr>
                </a:tc>
                <a:extLst>
                  <a:ext uri="{0D108BD9-81ED-4DB2-BD59-A6C34878D82A}">
                    <a16:rowId xmlns:a16="http://schemas.microsoft.com/office/drawing/2014/main" val="1622840762"/>
                  </a:ext>
                </a:extLst>
              </a:tr>
            </a:tbl>
          </a:graphicData>
        </a:graphic>
      </p:graphicFrame>
    </p:spTree>
    <p:extLst>
      <p:ext uri="{BB962C8B-B14F-4D97-AF65-F5344CB8AC3E}">
        <p14:creationId xmlns:p14="http://schemas.microsoft.com/office/powerpoint/2010/main" val="42287229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ln/>
        </p:spPr>
        <p:txBody>
          <a:bodyPr/>
          <a:lstStyle/>
          <a:p>
            <a:pPr marL="119063" indent="-119063"/>
            <a:r>
              <a:rPr lang="en-US" dirty="0"/>
              <a:t>Why use LEA?</a:t>
            </a:r>
          </a:p>
        </p:txBody>
      </p:sp>
      <p:sp>
        <p:nvSpPr>
          <p:cNvPr id="13316" name="Rectangle 4"/>
          <p:cNvSpPr>
            <a:spLocks noGrp="1" noChangeArrowheads="1"/>
          </p:cNvSpPr>
          <p:nvPr>
            <p:ph type="body" idx="1"/>
          </p:nvPr>
        </p:nvSpPr>
        <p:spPr>
          <a:xfrm>
            <a:off x="381000" y="1422400"/>
            <a:ext cx="8382000" cy="5435600"/>
          </a:xfrm>
          <a:ln/>
        </p:spPr>
        <p:txBody>
          <a:bodyPr/>
          <a:lstStyle/>
          <a:p>
            <a:r>
              <a:rPr lang="en-US" dirty="0"/>
              <a:t>CPU designers’ intended use: calculate a pointer to an object</a:t>
            </a:r>
          </a:p>
          <a:p>
            <a:pPr lvl="1"/>
            <a:r>
              <a:rPr lang="en-US" dirty="0"/>
              <a:t>An array element, perhaps</a:t>
            </a:r>
          </a:p>
          <a:p>
            <a:pPr lvl="1"/>
            <a:r>
              <a:rPr lang="en-US" dirty="0"/>
              <a:t>For instance, to pass just one array element to another function</a:t>
            </a:r>
          </a:p>
          <a:p>
            <a:endParaRPr lang="en-US" dirty="0"/>
          </a:p>
          <a:p>
            <a:endParaRPr lang="en-US" dirty="0"/>
          </a:p>
          <a:p>
            <a:endParaRPr lang="en-US" dirty="0"/>
          </a:p>
          <a:p>
            <a:r>
              <a:rPr lang="en-US" dirty="0"/>
              <a:t>Compiler authors like to use it for ordinary arithmetic</a:t>
            </a:r>
          </a:p>
          <a:p>
            <a:pPr lvl="1"/>
            <a:r>
              <a:rPr lang="en-US" dirty="0"/>
              <a:t>It can do complex calculations in one instruction</a:t>
            </a:r>
          </a:p>
          <a:p>
            <a:pPr lvl="1"/>
            <a:r>
              <a:rPr lang="en-US" dirty="0"/>
              <a:t>It’s one of the only three-operand instructions the x86 has</a:t>
            </a:r>
          </a:p>
          <a:p>
            <a:pPr lvl="1"/>
            <a:r>
              <a:rPr lang="en-US" dirty="0"/>
              <a:t>It doesn’t touch the condition codes (we’ll come back to this)</a:t>
            </a:r>
          </a:p>
        </p:txBody>
      </p:sp>
      <p:graphicFrame>
        <p:nvGraphicFramePr>
          <p:cNvPr id="9" name="Table 8">
            <a:extLst>
              <a:ext uri="{FF2B5EF4-FFF2-40B4-BE49-F238E27FC236}">
                <a16:creationId xmlns:a16="http://schemas.microsoft.com/office/drawing/2014/main" id="{B68FF3AE-AE28-4C30-B4D8-AD7B60304176}"/>
              </a:ext>
            </a:extLst>
          </p:cNvPr>
          <p:cNvGraphicFramePr>
            <a:graphicFrameLocks noGrp="1"/>
          </p:cNvGraphicFramePr>
          <p:nvPr/>
        </p:nvGraphicFramePr>
        <p:xfrm>
          <a:off x="1524000" y="2701921"/>
          <a:ext cx="6096000" cy="855712"/>
        </p:xfrm>
        <a:graphic>
          <a:graphicData uri="http://schemas.openxmlformats.org/drawingml/2006/table">
            <a:tbl>
              <a:tblPr firstRow="1">
                <a:tableStyleId>{5C22544A-7EE6-4342-B048-85BDC9FD1C3A}</a:tableStyleId>
              </a:tblPr>
              <a:tblGrid>
                <a:gridCol w="3048000">
                  <a:extLst>
                    <a:ext uri="{9D8B030D-6E8A-4147-A177-3AD203B41FA5}">
                      <a16:colId xmlns:a16="http://schemas.microsoft.com/office/drawing/2014/main" val="1763707260"/>
                    </a:ext>
                  </a:extLst>
                </a:gridCol>
                <a:gridCol w="3048000">
                  <a:extLst>
                    <a:ext uri="{9D8B030D-6E8A-4147-A177-3AD203B41FA5}">
                      <a16:colId xmlns:a16="http://schemas.microsoft.com/office/drawing/2014/main" val="3681720809"/>
                    </a:ext>
                  </a:extLst>
                </a:gridCol>
              </a:tblGrid>
              <a:tr h="427856">
                <a:tc>
                  <a:txBody>
                    <a:bodyPr/>
                    <a:lstStyle/>
                    <a:p>
                      <a:r>
                        <a:rPr lang="en-US" dirty="0"/>
                        <a:t>Assembly</a:t>
                      </a:r>
                    </a:p>
                  </a:txBody>
                  <a:tcPr/>
                </a:tc>
                <a:tc>
                  <a:txBody>
                    <a:bodyPr/>
                    <a:lstStyle/>
                    <a:p>
                      <a:r>
                        <a:rPr lang="en-US" dirty="0"/>
                        <a:t>C equivalent</a:t>
                      </a:r>
                    </a:p>
                  </a:txBody>
                  <a:tcPr/>
                </a:tc>
                <a:extLst>
                  <a:ext uri="{0D108BD9-81ED-4DB2-BD59-A6C34878D82A}">
                    <a16:rowId xmlns:a16="http://schemas.microsoft.com/office/drawing/2014/main" val="983434592"/>
                  </a:ext>
                </a:extLst>
              </a:tr>
              <a:tr h="427856">
                <a:tc>
                  <a:txBody>
                    <a:bodyPr/>
                    <a:lstStyle/>
                    <a:p>
                      <a:r>
                        <a:rPr lang="en-US" dirty="0"/>
                        <a:t>lea (%rbx,%rdi,8), %</a:t>
                      </a:r>
                      <a:r>
                        <a:rPr lang="en-US" dirty="0" err="1"/>
                        <a:t>rax</a:t>
                      </a:r>
                      <a:endParaRPr lang="en-US" dirty="0"/>
                    </a:p>
                  </a:txBody>
                  <a:tcPr>
                    <a:solidFill>
                      <a:schemeClr val="bg1"/>
                    </a:solidFill>
                  </a:tcPr>
                </a:tc>
                <a:tc>
                  <a:txBody>
                    <a:bodyPr/>
                    <a:lstStyle/>
                    <a:p>
                      <a:r>
                        <a:rPr lang="en-US" dirty="0" err="1"/>
                        <a:t>rax</a:t>
                      </a:r>
                      <a:r>
                        <a:rPr lang="en-US" dirty="0"/>
                        <a:t> = &amp;</a:t>
                      </a:r>
                      <a:r>
                        <a:rPr lang="en-US" dirty="0" err="1"/>
                        <a:t>rbx</a:t>
                      </a:r>
                      <a:r>
                        <a:rPr lang="en-US" dirty="0"/>
                        <a:t>[</a:t>
                      </a:r>
                      <a:r>
                        <a:rPr lang="en-US" dirty="0" err="1"/>
                        <a:t>rdi</a:t>
                      </a:r>
                      <a:r>
                        <a:rPr lang="en-US" dirty="0"/>
                        <a:t>]</a:t>
                      </a:r>
                    </a:p>
                  </a:txBody>
                  <a:tcPr>
                    <a:solidFill>
                      <a:schemeClr val="bg1"/>
                    </a:solidFill>
                  </a:tcPr>
                </a:tc>
                <a:extLst>
                  <a:ext uri="{0D108BD9-81ED-4DB2-BD59-A6C34878D82A}">
                    <a16:rowId xmlns:a16="http://schemas.microsoft.com/office/drawing/2014/main" val="1622840762"/>
                  </a:ext>
                </a:extLst>
              </a:tr>
            </a:tbl>
          </a:graphicData>
        </a:graphic>
      </p:graphicFrame>
      <p:graphicFrame>
        <p:nvGraphicFramePr>
          <p:cNvPr id="11" name="Table 10">
            <a:extLst>
              <a:ext uri="{FF2B5EF4-FFF2-40B4-BE49-F238E27FC236}">
                <a16:creationId xmlns:a16="http://schemas.microsoft.com/office/drawing/2014/main" id="{D31B3374-CDED-4A36-9169-9CF04DAD1F07}"/>
              </a:ext>
            </a:extLst>
          </p:cNvPr>
          <p:cNvGraphicFramePr>
            <a:graphicFrameLocks noGrp="1"/>
          </p:cNvGraphicFramePr>
          <p:nvPr/>
        </p:nvGraphicFramePr>
        <p:xfrm>
          <a:off x="1524000" y="5564067"/>
          <a:ext cx="6096000" cy="855712"/>
        </p:xfrm>
        <a:graphic>
          <a:graphicData uri="http://schemas.openxmlformats.org/drawingml/2006/table">
            <a:tbl>
              <a:tblPr firstRow="1">
                <a:tableStyleId>{5C22544A-7EE6-4342-B048-85BDC9FD1C3A}</a:tableStyleId>
              </a:tblPr>
              <a:tblGrid>
                <a:gridCol w="3048000">
                  <a:extLst>
                    <a:ext uri="{9D8B030D-6E8A-4147-A177-3AD203B41FA5}">
                      <a16:colId xmlns:a16="http://schemas.microsoft.com/office/drawing/2014/main" val="1763707260"/>
                    </a:ext>
                  </a:extLst>
                </a:gridCol>
                <a:gridCol w="3048000">
                  <a:extLst>
                    <a:ext uri="{9D8B030D-6E8A-4147-A177-3AD203B41FA5}">
                      <a16:colId xmlns:a16="http://schemas.microsoft.com/office/drawing/2014/main" val="3681720809"/>
                    </a:ext>
                  </a:extLst>
                </a:gridCol>
              </a:tblGrid>
              <a:tr h="427856">
                <a:tc>
                  <a:txBody>
                    <a:bodyPr/>
                    <a:lstStyle/>
                    <a:p>
                      <a:r>
                        <a:rPr lang="en-US" dirty="0"/>
                        <a:t>Assembly</a:t>
                      </a:r>
                    </a:p>
                  </a:txBody>
                  <a:tcPr/>
                </a:tc>
                <a:tc>
                  <a:txBody>
                    <a:bodyPr/>
                    <a:lstStyle/>
                    <a:p>
                      <a:r>
                        <a:rPr lang="en-US" dirty="0"/>
                        <a:t>C equivalent</a:t>
                      </a:r>
                    </a:p>
                  </a:txBody>
                  <a:tcPr/>
                </a:tc>
                <a:extLst>
                  <a:ext uri="{0D108BD9-81ED-4DB2-BD59-A6C34878D82A}">
                    <a16:rowId xmlns:a16="http://schemas.microsoft.com/office/drawing/2014/main" val="983434592"/>
                  </a:ext>
                </a:extLst>
              </a:tr>
              <a:tr h="427856">
                <a:tc>
                  <a:txBody>
                    <a:bodyPr/>
                    <a:lstStyle/>
                    <a:p>
                      <a:r>
                        <a:rPr lang="en-US" dirty="0"/>
                        <a:t>lea (%rbx,%rbx,2), %</a:t>
                      </a:r>
                      <a:r>
                        <a:rPr lang="en-US" dirty="0" err="1"/>
                        <a:t>rax</a:t>
                      </a:r>
                      <a:endParaRPr lang="en-US" dirty="0"/>
                    </a:p>
                  </a:txBody>
                  <a:tcPr>
                    <a:solidFill>
                      <a:schemeClr val="bg1"/>
                    </a:solidFill>
                  </a:tcPr>
                </a:tc>
                <a:tc>
                  <a:txBody>
                    <a:bodyPr/>
                    <a:lstStyle/>
                    <a:p>
                      <a:r>
                        <a:rPr lang="en-US" dirty="0" err="1"/>
                        <a:t>rax</a:t>
                      </a:r>
                      <a:r>
                        <a:rPr lang="en-US" dirty="0"/>
                        <a:t> = </a:t>
                      </a:r>
                      <a:r>
                        <a:rPr lang="en-US" dirty="0" err="1"/>
                        <a:t>rbx</a:t>
                      </a:r>
                      <a:r>
                        <a:rPr lang="en-US" dirty="0"/>
                        <a:t> * 3</a:t>
                      </a:r>
                    </a:p>
                  </a:txBody>
                  <a:tcPr>
                    <a:solidFill>
                      <a:schemeClr val="bg1"/>
                    </a:solidFill>
                  </a:tcPr>
                </a:tc>
                <a:extLst>
                  <a:ext uri="{0D108BD9-81ED-4DB2-BD59-A6C34878D82A}">
                    <a16:rowId xmlns:a16="http://schemas.microsoft.com/office/drawing/2014/main" val="1622840762"/>
                  </a:ext>
                </a:extLst>
              </a:tr>
            </a:tbl>
          </a:graphicData>
        </a:graphic>
      </p:graphicFrame>
    </p:spTree>
    <p:extLst>
      <p:ext uri="{BB962C8B-B14F-4D97-AF65-F5344CB8AC3E}">
        <p14:creationId xmlns:p14="http://schemas.microsoft.com/office/powerpoint/2010/main" val="189081847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4D06-B7EE-4D42-898D-7E8B282E46E1}"/>
              </a:ext>
            </a:extLst>
          </p:cNvPr>
          <p:cNvSpPr>
            <a:spLocks noGrp="1"/>
          </p:cNvSpPr>
          <p:nvPr>
            <p:ph type="title"/>
          </p:nvPr>
        </p:nvSpPr>
        <p:spPr/>
        <p:txBody>
          <a:bodyPr/>
          <a:lstStyle/>
          <a:p>
            <a:r>
              <a:rPr lang="en-US" dirty="0"/>
              <a:t>Which numbers are pointers?</a:t>
            </a:r>
          </a:p>
        </p:txBody>
      </p:sp>
      <p:sp>
        <p:nvSpPr>
          <p:cNvPr id="4" name="Content Placeholder 3">
            <a:extLst>
              <a:ext uri="{FF2B5EF4-FFF2-40B4-BE49-F238E27FC236}">
                <a16:creationId xmlns:a16="http://schemas.microsoft.com/office/drawing/2014/main" id="{32914581-8334-40BB-A8C2-370715FA625C}"/>
              </a:ext>
            </a:extLst>
          </p:cNvPr>
          <p:cNvSpPr>
            <a:spLocks noGrp="1"/>
          </p:cNvSpPr>
          <p:nvPr>
            <p:ph sz="half" idx="1"/>
          </p:nvPr>
        </p:nvSpPr>
        <p:spPr/>
        <p:txBody>
          <a:bodyPr/>
          <a:lstStyle/>
          <a:p>
            <a:r>
              <a:rPr lang="en-US" dirty="0"/>
              <a:t>They aren’t labeled</a:t>
            </a:r>
          </a:p>
          <a:p>
            <a:r>
              <a:rPr lang="en-US" dirty="0"/>
              <a:t>You have to figure it out from context</a:t>
            </a:r>
          </a:p>
        </p:txBody>
      </p:sp>
      <p:sp>
        <p:nvSpPr>
          <p:cNvPr id="5" name="Content Placeholder 4">
            <a:extLst>
              <a:ext uri="{FF2B5EF4-FFF2-40B4-BE49-F238E27FC236}">
                <a16:creationId xmlns:a16="http://schemas.microsoft.com/office/drawing/2014/main" id="{33E21C33-A24E-44A5-934A-CFC7807B9CA3}"/>
              </a:ext>
            </a:extLst>
          </p:cNvPr>
          <p:cNvSpPr>
            <a:spLocks noGrp="1"/>
          </p:cNvSpPr>
          <p:nvPr>
            <p:ph sz="half" idx="2"/>
          </p:nvPr>
        </p:nvSpPr>
        <p:spPr/>
        <p:txBody>
          <a:bodyPr/>
          <a:lstStyle/>
          <a:p>
            <a:pPr marL="0" indent="0">
              <a:buNone/>
            </a:pP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gdb</a:t>
            </a:r>
            <a:r>
              <a:rPr lang="en-US" sz="1200" dirty="0">
                <a:latin typeface="Courier New" panose="02070309020205020404" pitchFamily="49" charset="0"/>
                <a:cs typeface="Courier New" panose="02070309020205020404" pitchFamily="49" charset="0"/>
              </a:rPr>
              <a:t>) info registers</a:t>
            </a:r>
          </a:p>
          <a:p>
            <a:pPr marL="0" indent="0">
              <a:buNone/>
            </a:pPr>
            <a:r>
              <a:rPr lang="en-US" sz="1200" dirty="0" err="1">
                <a:latin typeface="Courier New" panose="02070309020205020404" pitchFamily="49" charset="0"/>
                <a:cs typeface="Courier New" panose="02070309020205020404" pitchFamily="49" charset="0"/>
              </a:rPr>
              <a:t>rax</a:t>
            </a:r>
            <a:r>
              <a:rPr lang="en-US" sz="1200" dirty="0">
                <a:latin typeface="Courier New" panose="02070309020205020404" pitchFamily="49" charset="0"/>
                <a:cs typeface="Courier New" panose="02070309020205020404" pitchFamily="49" charset="0"/>
              </a:rPr>
              <a:t>     0x40057d         4195709</a:t>
            </a:r>
          </a:p>
          <a:p>
            <a:pPr marL="0" indent="0">
              <a:buNone/>
            </a:pPr>
            <a:r>
              <a:rPr lang="en-US" sz="1200" dirty="0" err="1">
                <a:latin typeface="Courier New" panose="02070309020205020404" pitchFamily="49" charset="0"/>
                <a:cs typeface="Courier New" panose="02070309020205020404" pitchFamily="49" charset="0"/>
              </a:rPr>
              <a:t>rbx</a:t>
            </a:r>
            <a:r>
              <a:rPr lang="en-US" sz="1200" dirty="0">
                <a:latin typeface="Courier New" panose="02070309020205020404" pitchFamily="49" charset="0"/>
                <a:cs typeface="Courier New" panose="02070309020205020404" pitchFamily="49" charset="0"/>
              </a:rPr>
              <a:t>     0x0              0</a:t>
            </a:r>
          </a:p>
          <a:p>
            <a:pPr marL="0" indent="0">
              <a:buNone/>
            </a:pPr>
            <a:r>
              <a:rPr lang="en-US" sz="1200" dirty="0" err="1">
                <a:latin typeface="Courier New" panose="02070309020205020404" pitchFamily="49" charset="0"/>
                <a:cs typeface="Courier New" panose="02070309020205020404" pitchFamily="49" charset="0"/>
              </a:rPr>
              <a:t>rcx</a:t>
            </a:r>
            <a:r>
              <a:rPr lang="en-US" sz="1200" dirty="0">
                <a:latin typeface="Courier New" panose="02070309020205020404" pitchFamily="49" charset="0"/>
                <a:cs typeface="Courier New" panose="02070309020205020404" pitchFamily="49" charset="0"/>
              </a:rPr>
              <a:t>     0x4005e0         4195808</a:t>
            </a:r>
          </a:p>
          <a:p>
            <a:pPr marL="0" indent="0">
              <a:buNone/>
            </a:pPr>
            <a:r>
              <a:rPr lang="en-US" sz="1200" dirty="0" err="1">
                <a:latin typeface="Courier New" panose="02070309020205020404" pitchFamily="49" charset="0"/>
                <a:cs typeface="Courier New" panose="02070309020205020404" pitchFamily="49" charset="0"/>
              </a:rPr>
              <a:t>rdx</a:t>
            </a:r>
            <a:r>
              <a:rPr lang="en-US" sz="1200" dirty="0">
                <a:latin typeface="Courier New" panose="02070309020205020404" pitchFamily="49" charset="0"/>
                <a:cs typeface="Courier New" panose="02070309020205020404" pitchFamily="49" charset="0"/>
              </a:rPr>
              <a:t>     0x7fffffffdc28   140737488346152</a:t>
            </a:r>
          </a:p>
          <a:p>
            <a:pPr marL="0" indent="0">
              <a:buNone/>
            </a:pPr>
            <a:r>
              <a:rPr lang="en-US" sz="1200" dirty="0" err="1">
                <a:latin typeface="Courier New" panose="02070309020205020404" pitchFamily="49" charset="0"/>
                <a:cs typeface="Courier New" panose="02070309020205020404" pitchFamily="49" charset="0"/>
              </a:rPr>
              <a:t>rsi</a:t>
            </a:r>
            <a:r>
              <a:rPr lang="en-US" sz="1200" dirty="0">
                <a:latin typeface="Courier New" panose="02070309020205020404" pitchFamily="49" charset="0"/>
                <a:cs typeface="Courier New" panose="02070309020205020404" pitchFamily="49" charset="0"/>
              </a:rPr>
              <a:t>     0x7fffffffdc18   140737488346136</a:t>
            </a:r>
          </a:p>
          <a:p>
            <a:pPr marL="0" indent="0">
              <a:buNone/>
            </a:pPr>
            <a:r>
              <a:rPr lang="en-US" sz="1200" dirty="0" err="1">
                <a:latin typeface="Courier New" panose="02070309020205020404" pitchFamily="49" charset="0"/>
                <a:cs typeface="Courier New" panose="02070309020205020404" pitchFamily="49" charset="0"/>
              </a:rPr>
              <a:t>rdi</a:t>
            </a:r>
            <a:r>
              <a:rPr lang="en-US" sz="1200" dirty="0">
                <a:latin typeface="Courier New" panose="02070309020205020404" pitchFamily="49" charset="0"/>
                <a:cs typeface="Courier New" panose="02070309020205020404" pitchFamily="49" charset="0"/>
              </a:rPr>
              <a:t>     0x1              1</a:t>
            </a:r>
          </a:p>
          <a:p>
            <a:pPr marL="0" indent="0">
              <a:buNone/>
            </a:pPr>
            <a:r>
              <a:rPr lang="en-US" sz="1200" dirty="0" err="1">
                <a:latin typeface="Courier New" panose="02070309020205020404" pitchFamily="49" charset="0"/>
                <a:cs typeface="Courier New" panose="02070309020205020404" pitchFamily="49" charset="0"/>
              </a:rPr>
              <a:t>rbp</a:t>
            </a:r>
            <a:r>
              <a:rPr lang="en-US" sz="1200" dirty="0">
                <a:latin typeface="Courier New" panose="02070309020205020404" pitchFamily="49" charset="0"/>
                <a:cs typeface="Courier New" panose="02070309020205020404" pitchFamily="49" charset="0"/>
              </a:rPr>
              <a:t>     0x0              </a:t>
            </a:r>
            <a:r>
              <a:rPr lang="en-US" sz="1200" dirty="0" err="1">
                <a:latin typeface="Courier New" panose="02070309020205020404" pitchFamily="49" charset="0"/>
                <a:cs typeface="Courier New" panose="02070309020205020404" pitchFamily="49" charset="0"/>
              </a:rPr>
              <a:t>0x0</a:t>
            </a:r>
            <a:endParaRPr lang="en-US" sz="1200" dirty="0">
              <a:latin typeface="Courier New" panose="02070309020205020404" pitchFamily="49" charset="0"/>
              <a:cs typeface="Courier New" panose="02070309020205020404" pitchFamily="49" charset="0"/>
            </a:endParaRPr>
          </a:p>
          <a:p>
            <a:pPr marL="0" indent="0">
              <a:buNone/>
            </a:pPr>
            <a:r>
              <a:rPr lang="en-US" sz="1200" dirty="0" err="1">
                <a:latin typeface="Courier New" panose="02070309020205020404" pitchFamily="49" charset="0"/>
                <a:cs typeface="Courier New" panose="02070309020205020404" pitchFamily="49" charset="0"/>
              </a:rPr>
              <a:t>rsp</a:t>
            </a:r>
            <a:r>
              <a:rPr lang="en-US" sz="1200" dirty="0">
                <a:latin typeface="Courier New" panose="02070309020205020404" pitchFamily="49" charset="0"/>
                <a:cs typeface="Courier New" panose="02070309020205020404" pitchFamily="49" charset="0"/>
              </a:rPr>
              <a:t>     0x7fffffffdb38   </a:t>
            </a:r>
            <a:r>
              <a:rPr lang="en-US" sz="1200" dirty="0" err="1">
                <a:latin typeface="Courier New" panose="02070309020205020404" pitchFamily="49" charset="0"/>
                <a:cs typeface="Courier New" panose="02070309020205020404" pitchFamily="49" charset="0"/>
              </a:rPr>
              <a:t>0x7fffffffdb38</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r8      0x7ffff7dd5e80   140737351868032</a:t>
            </a:r>
          </a:p>
          <a:p>
            <a:pPr marL="0" indent="0">
              <a:buNone/>
            </a:pPr>
            <a:r>
              <a:rPr lang="en-US" sz="1200" dirty="0">
                <a:latin typeface="Courier New" panose="02070309020205020404" pitchFamily="49" charset="0"/>
                <a:cs typeface="Courier New" panose="02070309020205020404" pitchFamily="49" charset="0"/>
              </a:rPr>
              <a:t>r9      0x0              0</a:t>
            </a:r>
          </a:p>
          <a:p>
            <a:pPr marL="0" indent="0">
              <a:buNone/>
            </a:pPr>
            <a:r>
              <a:rPr lang="en-US" sz="1200" dirty="0">
                <a:latin typeface="Courier New" panose="02070309020205020404" pitchFamily="49" charset="0"/>
                <a:cs typeface="Courier New" panose="02070309020205020404" pitchFamily="49" charset="0"/>
              </a:rPr>
              <a:t>r10     0x7fffffffd7c0   140737488345024</a:t>
            </a:r>
          </a:p>
          <a:p>
            <a:pPr marL="0" indent="0">
              <a:buNone/>
            </a:pPr>
            <a:r>
              <a:rPr lang="en-US" sz="1200" dirty="0">
                <a:latin typeface="Courier New" panose="02070309020205020404" pitchFamily="49" charset="0"/>
                <a:cs typeface="Courier New" panose="02070309020205020404" pitchFamily="49" charset="0"/>
              </a:rPr>
              <a:t>r11     0x7ffff7a2f460   140737348039776</a:t>
            </a:r>
          </a:p>
          <a:p>
            <a:pPr marL="0" indent="0">
              <a:buNone/>
            </a:pPr>
            <a:r>
              <a:rPr lang="en-US" sz="1200" dirty="0">
                <a:latin typeface="Courier New" panose="02070309020205020404" pitchFamily="49" charset="0"/>
                <a:cs typeface="Courier New" panose="02070309020205020404" pitchFamily="49" charset="0"/>
              </a:rPr>
              <a:t>r12     0x400490         4195472</a:t>
            </a:r>
          </a:p>
          <a:p>
            <a:pPr marL="0" indent="0">
              <a:buNone/>
            </a:pPr>
            <a:r>
              <a:rPr lang="en-US" sz="1200" dirty="0">
                <a:latin typeface="Courier New" panose="02070309020205020404" pitchFamily="49" charset="0"/>
                <a:cs typeface="Courier New" panose="02070309020205020404" pitchFamily="49" charset="0"/>
              </a:rPr>
              <a:t>r13     0x7fffffffdc10   140737488346128</a:t>
            </a:r>
          </a:p>
          <a:p>
            <a:pPr marL="0" indent="0">
              <a:buNone/>
            </a:pPr>
            <a:r>
              <a:rPr lang="en-US" sz="1200" dirty="0">
                <a:latin typeface="Courier New" panose="02070309020205020404" pitchFamily="49" charset="0"/>
                <a:cs typeface="Courier New" panose="02070309020205020404" pitchFamily="49" charset="0"/>
              </a:rPr>
              <a:t>r14     0x0              0</a:t>
            </a:r>
          </a:p>
          <a:p>
            <a:pPr marL="0" indent="0">
              <a:buNone/>
            </a:pPr>
            <a:r>
              <a:rPr lang="en-US" sz="1200" dirty="0">
                <a:latin typeface="Courier New" panose="02070309020205020404" pitchFamily="49" charset="0"/>
                <a:cs typeface="Courier New" panose="02070309020205020404" pitchFamily="49" charset="0"/>
              </a:rPr>
              <a:t>r15     0x0              0</a:t>
            </a:r>
          </a:p>
          <a:p>
            <a:pPr marL="0" indent="0">
              <a:buNone/>
            </a:pPr>
            <a:r>
              <a:rPr lang="en-US" sz="1200" dirty="0">
                <a:latin typeface="Courier New" panose="02070309020205020404" pitchFamily="49" charset="0"/>
                <a:cs typeface="Courier New" panose="02070309020205020404" pitchFamily="49" charset="0"/>
              </a:rPr>
              <a:t>rip     0x40057d         </a:t>
            </a:r>
            <a:r>
              <a:rPr lang="en-US" sz="1200" dirty="0" err="1">
                <a:latin typeface="Courier New" panose="02070309020205020404" pitchFamily="49" charset="0"/>
                <a:cs typeface="Courier New" panose="02070309020205020404" pitchFamily="49" charset="0"/>
              </a:rPr>
              <a:t>0x40057d</a:t>
            </a:r>
            <a:endParaRPr lang="en-US" sz="1200" dirty="0">
              <a:latin typeface="Courier New" panose="02070309020205020404" pitchFamily="49" charset="0"/>
              <a:cs typeface="Courier New" panose="02070309020205020404" pitchFamily="49" charset="0"/>
            </a:endParaRPr>
          </a:p>
          <a:p>
            <a:pPr marL="0" indent="0">
              <a:buNone/>
            </a:pPr>
            <a:endParaRPr lang="en-US" dirty="0"/>
          </a:p>
        </p:txBody>
      </p:sp>
    </p:spTree>
    <p:extLst>
      <p:ext uri="{BB962C8B-B14F-4D97-AF65-F5344CB8AC3E}">
        <p14:creationId xmlns:p14="http://schemas.microsoft.com/office/powerpoint/2010/main" val="1802705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4D06-B7EE-4D42-898D-7E8B282E46E1}"/>
              </a:ext>
            </a:extLst>
          </p:cNvPr>
          <p:cNvSpPr>
            <a:spLocks noGrp="1"/>
          </p:cNvSpPr>
          <p:nvPr>
            <p:ph type="title"/>
          </p:nvPr>
        </p:nvSpPr>
        <p:spPr/>
        <p:txBody>
          <a:bodyPr/>
          <a:lstStyle/>
          <a:p>
            <a:r>
              <a:rPr lang="en-US" dirty="0"/>
              <a:t>Which numbers are pointers?</a:t>
            </a:r>
          </a:p>
        </p:txBody>
      </p:sp>
      <p:sp>
        <p:nvSpPr>
          <p:cNvPr id="4" name="Content Placeholder 3">
            <a:extLst>
              <a:ext uri="{FF2B5EF4-FFF2-40B4-BE49-F238E27FC236}">
                <a16:creationId xmlns:a16="http://schemas.microsoft.com/office/drawing/2014/main" id="{32914581-8334-40BB-A8C2-370715FA625C}"/>
              </a:ext>
            </a:extLst>
          </p:cNvPr>
          <p:cNvSpPr>
            <a:spLocks noGrp="1"/>
          </p:cNvSpPr>
          <p:nvPr>
            <p:ph sz="half" idx="1"/>
          </p:nvPr>
        </p:nvSpPr>
        <p:spPr/>
        <p:txBody>
          <a:bodyPr/>
          <a:lstStyle/>
          <a:p>
            <a:r>
              <a:rPr lang="en-US" dirty="0"/>
              <a:t>They aren’t labeled</a:t>
            </a:r>
          </a:p>
          <a:p>
            <a:r>
              <a:rPr lang="en-US" dirty="0"/>
              <a:t>You have to figure it out from context</a:t>
            </a:r>
          </a:p>
          <a:p>
            <a:endParaRPr lang="en-US" dirty="0"/>
          </a:p>
          <a:p>
            <a:r>
              <a:rPr lang="en-US" dirty="0">
                <a:solidFill>
                  <a:schemeClr val="accent1"/>
                </a:solidFill>
              </a:rPr>
              <a:t>%</a:t>
            </a:r>
            <a:r>
              <a:rPr lang="en-US" dirty="0" err="1">
                <a:solidFill>
                  <a:schemeClr val="accent1"/>
                </a:solidFill>
              </a:rPr>
              <a:t>rsp</a:t>
            </a:r>
            <a:r>
              <a:rPr lang="en-US" dirty="0"/>
              <a:t> and </a:t>
            </a:r>
            <a:r>
              <a:rPr lang="en-US" dirty="0">
                <a:solidFill>
                  <a:schemeClr val="accent2"/>
                </a:solidFill>
              </a:rPr>
              <a:t>%rip</a:t>
            </a:r>
            <a:r>
              <a:rPr lang="en-US" dirty="0"/>
              <a:t> always hold pointers</a:t>
            </a:r>
          </a:p>
          <a:p>
            <a:pPr lvl="1"/>
            <a:r>
              <a:rPr lang="en-US" dirty="0"/>
              <a:t>Register values that are “close” to %</a:t>
            </a:r>
            <a:r>
              <a:rPr lang="en-US" dirty="0" err="1"/>
              <a:t>rsp</a:t>
            </a:r>
            <a:r>
              <a:rPr lang="en-US" dirty="0"/>
              <a:t> or %rip are </a:t>
            </a:r>
            <a:r>
              <a:rPr lang="en-US" i="1" dirty="0"/>
              <a:t>probably</a:t>
            </a:r>
            <a:r>
              <a:rPr lang="en-US" dirty="0"/>
              <a:t> also pointers</a:t>
            </a:r>
          </a:p>
        </p:txBody>
      </p:sp>
      <p:sp>
        <p:nvSpPr>
          <p:cNvPr id="5" name="Content Placeholder 4">
            <a:extLst>
              <a:ext uri="{FF2B5EF4-FFF2-40B4-BE49-F238E27FC236}">
                <a16:creationId xmlns:a16="http://schemas.microsoft.com/office/drawing/2014/main" id="{33E21C33-A24E-44A5-934A-CFC7807B9CA3}"/>
              </a:ext>
            </a:extLst>
          </p:cNvPr>
          <p:cNvSpPr>
            <a:spLocks noGrp="1"/>
          </p:cNvSpPr>
          <p:nvPr>
            <p:ph sz="half" idx="2"/>
          </p:nvPr>
        </p:nvSpPr>
        <p:spPr/>
        <p:txBody>
          <a:bodyPr/>
          <a:lstStyle/>
          <a:p>
            <a:pPr marL="0" indent="0">
              <a:buNone/>
            </a:pP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gdb</a:t>
            </a:r>
            <a:r>
              <a:rPr lang="en-US" sz="1200" dirty="0">
                <a:latin typeface="Courier New" panose="02070309020205020404" pitchFamily="49" charset="0"/>
                <a:cs typeface="Courier New" panose="02070309020205020404" pitchFamily="49" charset="0"/>
              </a:rPr>
              <a:t>) info registers</a:t>
            </a:r>
          </a:p>
          <a:p>
            <a:pPr marL="0" indent="0">
              <a:buNone/>
            </a:pPr>
            <a:r>
              <a:rPr lang="en-US" sz="1200" dirty="0" err="1">
                <a:solidFill>
                  <a:schemeClr val="accent2"/>
                </a:solidFill>
                <a:latin typeface="Courier New" panose="02070309020205020404" pitchFamily="49" charset="0"/>
                <a:cs typeface="Courier New" panose="02070309020205020404" pitchFamily="49" charset="0"/>
              </a:rPr>
              <a:t>rax</a:t>
            </a:r>
            <a:r>
              <a:rPr lang="en-US" sz="1200" dirty="0">
                <a:solidFill>
                  <a:schemeClr val="accent2"/>
                </a:solidFill>
                <a:latin typeface="Courier New" panose="02070309020205020404" pitchFamily="49" charset="0"/>
                <a:cs typeface="Courier New" panose="02070309020205020404" pitchFamily="49" charset="0"/>
              </a:rPr>
              <a:t>     0x40057d         4195709</a:t>
            </a:r>
          </a:p>
          <a:p>
            <a:pPr marL="0" indent="0">
              <a:buNone/>
            </a:pPr>
            <a:r>
              <a:rPr lang="en-US" sz="1200" dirty="0" err="1">
                <a:latin typeface="Courier New" panose="02070309020205020404" pitchFamily="49" charset="0"/>
                <a:cs typeface="Courier New" panose="02070309020205020404" pitchFamily="49" charset="0"/>
              </a:rPr>
              <a:t>rbx</a:t>
            </a:r>
            <a:r>
              <a:rPr lang="en-US" sz="1200" dirty="0">
                <a:latin typeface="Courier New" panose="02070309020205020404" pitchFamily="49" charset="0"/>
                <a:cs typeface="Courier New" panose="02070309020205020404" pitchFamily="49" charset="0"/>
              </a:rPr>
              <a:t>     0x0              0</a:t>
            </a:r>
          </a:p>
          <a:p>
            <a:pPr marL="0" indent="0">
              <a:buNone/>
            </a:pPr>
            <a:r>
              <a:rPr lang="en-US" sz="1200" dirty="0" err="1">
                <a:solidFill>
                  <a:schemeClr val="accent2"/>
                </a:solidFill>
                <a:latin typeface="Courier New" panose="02070309020205020404" pitchFamily="49" charset="0"/>
                <a:cs typeface="Courier New" panose="02070309020205020404" pitchFamily="49" charset="0"/>
              </a:rPr>
              <a:t>rcx</a:t>
            </a:r>
            <a:r>
              <a:rPr lang="en-US" sz="1200" dirty="0">
                <a:solidFill>
                  <a:schemeClr val="accent2"/>
                </a:solidFill>
                <a:latin typeface="Courier New" panose="02070309020205020404" pitchFamily="49" charset="0"/>
                <a:cs typeface="Courier New" panose="02070309020205020404" pitchFamily="49" charset="0"/>
              </a:rPr>
              <a:t>     0x4005e0         4195808</a:t>
            </a:r>
          </a:p>
          <a:p>
            <a:pPr marL="0" indent="0">
              <a:buNone/>
            </a:pPr>
            <a:r>
              <a:rPr lang="en-US" sz="1200" dirty="0" err="1">
                <a:solidFill>
                  <a:schemeClr val="accent1"/>
                </a:solidFill>
                <a:latin typeface="Courier New" panose="02070309020205020404" pitchFamily="49" charset="0"/>
                <a:cs typeface="Courier New" panose="02070309020205020404" pitchFamily="49" charset="0"/>
              </a:rPr>
              <a:t>rdx</a:t>
            </a:r>
            <a:r>
              <a:rPr lang="en-US" sz="1200" dirty="0">
                <a:solidFill>
                  <a:schemeClr val="accent1"/>
                </a:solidFill>
                <a:latin typeface="Courier New" panose="02070309020205020404" pitchFamily="49" charset="0"/>
                <a:cs typeface="Courier New" panose="02070309020205020404" pitchFamily="49" charset="0"/>
              </a:rPr>
              <a:t>     0x7fffffffdc28   140737488346152</a:t>
            </a:r>
          </a:p>
          <a:p>
            <a:pPr marL="0" indent="0">
              <a:buNone/>
            </a:pPr>
            <a:r>
              <a:rPr lang="en-US" sz="1200" dirty="0" err="1">
                <a:solidFill>
                  <a:schemeClr val="accent1"/>
                </a:solidFill>
                <a:latin typeface="Courier New" panose="02070309020205020404" pitchFamily="49" charset="0"/>
                <a:cs typeface="Courier New" panose="02070309020205020404" pitchFamily="49" charset="0"/>
              </a:rPr>
              <a:t>rsi</a:t>
            </a:r>
            <a:r>
              <a:rPr lang="en-US" sz="1200" dirty="0">
                <a:solidFill>
                  <a:schemeClr val="accent1"/>
                </a:solidFill>
                <a:latin typeface="Courier New" panose="02070309020205020404" pitchFamily="49" charset="0"/>
                <a:cs typeface="Courier New" panose="02070309020205020404" pitchFamily="49" charset="0"/>
              </a:rPr>
              <a:t>     0x7fffffffdc18   140737488346136</a:t>
            </a:r>
          </a:p>
          <a:p>
            <a:pPr marL="0" indent="0">
              <a:buNone/>
            </a:pPr>
            <a:r>
              <a:rPr lang="en-US" sz="1200" dirty="0" err="1">
                <a:latin typeface="Courier New" panose="02070309020205020404" pitchFamily="49" charset="0"/>
                <a:cs typeface="Courier New" panose="02070309020205020404" pitchFamily="49" charset="0"/>
              </a:rPr>
              <a:t>rdi</a:t>
            </a:r>
            <a:r>
              <a:rPr lang="en-US" sz="1200" dirty="0">
                <a:latin typeface="Courier New" panose="02070309020205020404" pitchFamily="49" charset="0"/>
                <a:cs typeface="Courier New" panose="02070309020205020404" pitchFamily="49" charset="0"/>
              </a:rPr>
              <a:t>     0x1              1</a:t>
            </a:r>
          </a:p>
          <a:p>
            <a:pPr marL="0" indent="0">
              <a:buNone/>
            </a:pPr>
            <a:r>
              <a:rPr lang="en-US" sz="1200" dirty="0" err="1">
                <a:latin typeface="Courier New" panose="02070309020205020404" pitchFamily="49" charset="0"/>
                <a:cs typeface="Courier New" panose="02070309020205020404" pitchFamily="49" charset="0"/>
              </a:rPr>
              <a:t>rbp</a:t>
            </a:r>
            <a:r>
              <a:rPr lang="en-US" sz="1200" dirty="0">
                <a:latin typeface="Courier New" panose="02070309020205020404" pitchFamily="49" charset="0"/>
                <a:cs typeface="Courier New" panose="02070309020205020404" pitchFamily="49" charset="0"/>
              </a:rPr>
              <a:t>     0x0              </a:t>
            </a:r>
            <a:r>
              <a:rPr lang="en-US" sz="1200" dirty="0" err="1">
                <a:latin typeface="Courier New" panose="02070309020205020404" pitchFamily="49" charset="0"/>
                <a:cs typeface="Courier New" panose="02070309020205020404" pitchFamily="49" charset="0"/>
              </a:rPr>
              <a:t>0x0</a:t>
            </a:r>
            <a:endParaRPr lang="en-US" sz="1200" dirty="0">
              <a:latin typeface="Courier New" panose="02070309020205020404" pitchFamily="49" charset="0"/>
              <a:cs typeface="Courier New" panose="02070309020205020404" pitchFamily="49" charset="0"/>
            </a:endParaRPr>
          </a:p>
          <a:p>
            <a:pPr marL="0" indent="0">
              <a:buNone/>
            </a:pPr>
            <a:r>
              <a:rPr lang="en-US" sz="1200" dirty="0" err="1">
                <a:solidFill>
                  <a:schemeClr val="accent1"/>
                </a:solidFill>
                <a:latin typeface="Courier New" panose="02070309020205020404" pitchFamily="49" charset="0"/>
                <a:cs typeface="Courier New" panose="02070309020205020404" pitchFamily="49" charset="0"/>
              </a:rPr>
              <a:t>rsp</a:t>
            </a:r>
            <a:r>
              <a:rPr lang="en-US" sz="1200" dirty="0">
                <a:solidFill>
                  <a:schemeClr val="accent1"/>
                </a:solidFill>
                <a:latin typeface="Courier New" panose="02070309020205020404" pitchFamily="49" charset="0"/>
                <a:cs typeface="Courier New" panose="02070309020205020404" pitchFamily="49" charset="0"/>
              </a:rPr>
              <a:t>     0x7fffffffdb38   </a:t>
            </a:r>
            <a:r>
              <a:rPr lang="en-US" sz="1200" dirty="0" err="1">
                <a:solidFill>
                  <a:schemeClr val="accent1"/>
                </a:solidFill>
                <a:latin typeface="Courier New" panose="02070309020205020404" pitchFamily="49" charset="0"/>
                <a:cs typeface="Courier New" panose="02070309020205020404" pitchFamily="49" charset="0"/>
              </a:rPr>
              <a:t>0x7fffffffdb38</a:t>
            </a:r>
            <a:endParaRPr lang="en-US" sz="1200" dirty="0">
              <a:solidFill>
                <a:schemeClr val="accent1"/>
              </a:solidFill>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r8      0x7ffff7dd5e80   140737351868032</a:t>
            </a:r>
          </a:p>
          <a:p>
            <a:pPr marL="0" indent="0">
              <a:buNone/>
            </a:pPr>
            <a:r>
              <a:rPr lang="en-US" sz="1200" dirty="0">
                <a:latin typeface="Courier New" panose="02070309020205020404" pitchFamily="49" charset="0"/>
                <a:cs typeface="Courier New" panose="02070309020205020404" pitchFamily="49" charset="0"/>
              </a:rPr>
              <a:t>r9      0x0              0</a:t>
            </a:r>
          </a:p>
          <a:p>
            <a:pPr marL="0" indent="0">
              <a:buNone/>
            </a:pPr>
            <a:r>
              <a:rPr lang="en-US" sz="1200" dirty="0">
                <a:solidFill>
                  <a:schemeClr val="accent1"/>
                </a:solidFill>
                <a:latin typeface="Courier New" panose="02070309020205020404" pitchFamily="49" charset="0"/>
                <a:cs typeface="Courier New" panose="02070309020205020404" pitchFamily="49" charset="0"/>
              </a:rPr>
              <a:t>r10     0x7fffffffd7c0   140737488345024</a:t>
            </a:r>
          </a:p>
          <a:p>
            <a:pPr marL="0" indent="0">
              <a:buNone/>
            </a:pPr>
            <a:r>
              <a:rPr lang="en-US" sz="1200" dirty="0">
                <a:latin typeface="Courier New" panose="02070309020205020404" pitchFamily="49" charset="0"/>
                <a:cs typeface="Courier New" panose="02070309020205020404" pitchFamily="49" charset="0"/>
              </a:rPr>
              <a:t>r11     0x7ffff7a2f460   140737348039776</a:t>
            </a:r>
          </a:p>
          <a:p>
            <a:pPr marL="0" indent="0">
              <a:buNone/>
            </a:pPr>
            <a:r>
              <a:rPr lang="en-US" sz="1200" dirty="0">
                <a:solidFill>
                  <a:schemeClr val="accent2"/>
                </a:solidFill>
                <a:latin typeface="Courier New" panose="02070309020205020404" pitchFamily="49" charset="0"/>
                <a:cs typeface="Courier New" panose="02070309020205020404" pitchFamily="49" charset="0"/>
              </a:rPr>
              <a:t>r12     0x400490         4195472</a:t>
            </a:r>
          </a:p>
          <a:p>
            <a:pPr marL="0" indent="0">
              <a:buNone/>
            </a:pPr>
            <a:r>
              <a:rPr lang="en-US" sz="1200" dirty="0">
                <a:solidFill>
                  <a:schemeClr val="accent1"/>
                </a:solidFill>
                <a:latin typeface="Courier New" panose="02070309020205020404" pitchFamily="49" charset="0"/>
                <a:cs typeface="Courier New" panose="02070309020205020404" pitchFamily="49" charset="0"/>
              </a:rPr>
              <a:t>r13     0x7fffffffdc10   140737488346128</a:t>
            </a:r>
          </a:p>
          <a:p>
            <a:pPr marL="0" indent="0">
              <a:buNone/>
            </a:pPr>
            <a:r>
              <a:rPr lang="en-US" sz="1200" dirty="0">
                <a:latin typeface="Courier New" panose="02070309020205020404" pitchFamily="49" charset="0"/>
                <a:cs typeface="Courier New" panose="02070309020205020404" pitchFamily="49" charset="0"/>
              </a:rPr>
              <a:t>r14     0x0              0</a:t>
            </a:r>
          </a:p>
          <a:p>
            <a:pPr marL="0" indent="0">
              <a:buNone/>
            </a:pPr>
            <a:r>
              <a:rPr lang="en-US" sz="1200" dirty="0">
                <a:latin typeface="Courier New" panose="02070309020205020404" pitchFamily="49" charset="0"/>
                <a:cs typeface="Courier New" panose="02070309020205020404" pitchFamily="49" charset="0"/>
              </a:rPr>
              <a:t>r15     0x0              0</a:t>
            </a:r>
          </a:p>
          <a:p>
            <a:pPr marL="0" indent="0">
              <a:buNone/>
            </a:pPr>
            <a:r>
              <a:rPr lang="en-US" sz="1200" dirty="0">
                <a:solidFill>
                  <a:schemeClr val="accent2"/>
                </a:solidFill>
                <a:latin typeface="Courier New" panose="02070309020205020404" pitchFamily="49" charset="0"/>
                <a:cs typeface="Courier New" panose="02070309020205020404" pitchFamily="49" charset="0"/>
              </a:rPr>
              <a:t>rip     0x40057d         </a:t>
            </a:r>
            <a:r>
              <a:rPr lang="en-US" sz="1200" dirty="0" err="1">
                <a:solidFill>
                  <a:schemeClr val="accent2"/>
                </a:solidFill>
                <a:latin typeface="Courier New" panose="02070309020205020404" pitchFamily="49" charset="0"/>
                <a:cs typeface="Courier New" panose="02070309020205020404" pitchFamily="49" charset="0"/>
              </a:rPr>
              <a:t>0x40057d</a:t>
            </a:r>
            <a:endParaRPr lang="en-US" sz="1200" dirty="0">
              <a:solidFill>
                <a:schemeClr val="accent2"/>
              </a:solidFill>
              <a:latin typeface="Courier New" panose="02070309020205020404" pitchFamily="49" charset="0"/>
              <a:cs typeface="Courier New" panose="02070309020205020404" pitchFamily="49" charset="0"/>
            </a:endParaRPr>
          </a:p>
          <a:p>
            <a:pPr marL="0" indent="0">
              <a:buNone/>
            </a:pPr>
            <a:endParaRPr lang="en-US" dirty="0"/>
          </a:p>
        </p:txBody>
      </p:sp>
    </p:spTree>
    <p:extLst>
      <p:ext uri="{BB962C8B-B14F-4D97-AF65-F5344CB8AC3E}">
        <p14:creationId xmlns:p14="http://schemas.microsoft.com/office/powerpoint/2010/main" val="36356413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6E07-0A90-49CD-AACC-0DF4D8E13D13}"/>
              </a:ext>
            </a:extLst>
          </p:cNvPr>
          <p:cNvSpPr>
            <a:spLocks noGrp="1"/>
          </p:cNvSpPr>
          <p:nvPr>
            <p:ph type="title"/>
          </p:nvPr>
        </p:nvSpPr>
        <p:spPr/>
        <p:txBody>
          <a:bodyPr/>
          <a:lstStyle/>
          <a:p>
            <a:r>
              <a:rPr lang="en-US" dirty="0"/>
              <a:t>Which numbers are pointers?</a:t>
            </a:r>
          </a:p>
        </p:txBody>
      </p:sp>
      <p:sp>
        <p:nvSpPr>
          <p:cNvPr id="3" name="Content Placeholder 2">
            <a:extLst>
              <a:ext uri="{FF2B5EF4-FFF2-40B4-BE49-F238E27FC236}">
                <a16:creationId xmlns:a16="http://schemas.microsoft.com/office/drawing/2014/main" id="{21A45C9B-B589-4635-B2C1-D1DF2AF74382}"/>
              </a:ext>
            </a:extLst>
          </p:cNvPr>
          <p:cNvSpPr>
            <a:spLocks noGrp="1"/>
          </p:cNvSpPr>
          <p:nvPr>
            <p:ph sz="half" idx="1"/>
          </p:nvPr>
        </p:nvSpPr>
        <p:spPr/>
        <p:txBody>
          <a:bodyPr/>
          <a:lstStyle/>
          <a:p>
            <a:r>
              <a:rPr lang="en-US" dirty="0"/>
              <a:t>If a register is being </a:t>
            </a:r>
            <a:r>
              <a:rPr lang="en-US" i="1" dirty="0"/>
              <a:t>used</a:t>
            </a:r>
            <a:r>
              <a:rPr lang="en-US" dirty="0"/>
              <a:t>  as a pointer…</a:t>
            </a:r>
          </a:p>
        </p:txBody>
      </p:sp>
      <p:sp>
        <p:nvSpPr>
          <p:cNvPr id="4" name="Content Placeholder 3">
            <a:extLst>
              <a:ext uri="{FF2B5EF4-FFF2-40B4-BE49-F238E27FC236}">
                <a16:creationId xmlns:a16="http://schemas.microsoft.com/office/drawing/2014/main" id="{37C5EB32-6922-417F-9F31-3B37E278508E}"/>
              </a:ext>
            </a:extLst>
          </p:cNvPr>
          <p:cNvSpPr>
            <a:spLocks noGrp="1"/>
          </p:cNvSpPr>
          <p:nvPr>
            <p:ph sz="half" idx="2"/>
          </p:nvPr>
        </p:nvSpPr>
        <p:spPr/>
        <p:txBody>
          <a:bodyPr/>
          <a:lstStyle/>
          <a:p>
            <a:pPr marL="0" indent="0">
              <a:buNone/>
            </a:pPr>
            <a:r>
              <a:rPr lang="en-US" sz="1200" dirty="0">
                <a:latin typeface="Courier New" panose="02070309020205020404" pitchFamily="49" charset="0"/>
                <a:cs typeface="Courier New" panose="02070309020205020404" pitchFamily="49" charset="0"/>
              </a:rPr>
              <a:t>Dump of assembler code for function main:</a:t>
            </a:r>
          </a:p>
          <a:p>
            <a:pPr marL="0" indent="0">
              <a:buNone/>
            </a:pPr>
            <a:r>
              <a:rPr lang="en-US" sz="1200" dirty="0">
                <a:latin typeface="Courier New" panose="02070309020205020404" pitchFamily="49" charset="0"/>
                <a:cs typeface="Courier New" panose="02070309020205020404" pitchFamily="49" charset="0"/>
              </a:rPr>
              <a:t>=&gt; 0x40057d &lt;+0&gt;:  sub   $0x8,%rsp</a:t>
            </a:r>
          </a:p>
          <a:p>
            <a:pPr marL="0" indent="0">
              <a:buNone/>
            </a:pPr>
            <a:r>
              <a:rPr lang="en-US" sz="1200" dirty="0">
                <a:latin typeface="Courier New" panose="02070309020205020404" pitchFamily="49" charset="0"/>
                <a:cs typeface="Courier New" panose="02070309020205020404" pitchFamily="49" charset="0"/>
              </a:rPr>
              <a:t>   0x400581 &lt;+4&gt;:  mov   (%</a:t>
            </a:r>
            <a:r>
              <a:rPr lang="en-US" sz="1200" dirty="0" err="1">
                <a:latin typeface="Courier New" panose="02070309020205020404" pitchFamily="49" charset="0"/>
                <a:cs typeface="Courier New" panose="02070309020205020404" pitchFamily="49" charset="0"/>
              </a:rPr>
              <a:t>rsi</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rsi</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   0x400584 &lt;+7&gt;:  mov   $0x400670,%edi</a:t>
            </a:r>
          </a:p>
          <a:p>
            <a:pPr marL="0" indent="0">
              <a:buNone/>
            </a:pPr>
            <a:r>
              <a:rPr lang="en-US" sz="1200" dirty="0">
                <a:latin typeface="Courier New" panose="02070309020205020404" pitchFamily="49" charset="0"/>
                <a:cs typeface="Courier New" panose="02070309020205020404" pitchFamily="49" charset="0"/>
              </a:rPr>
              <a:t>   0x400589 &lt;+12&gt;: mov   $0x0,%eax</a:t>
            </a:r>
          </a:p>
          <a:p>
            <a:pPr marL="0" indent="0">
              <a:buNone/>
            </a:pPr>
            <a:r>
              <a:rPr lang="en-US" sz="1200" dirty="0">
                <a:latin typeface="Courier New" panose="02070309020205020404" pitchFamily="49" charset="0"/>
                <a:cs typeface="Courier New" panose="02070309020205020404" pitchFamily="49" charset="0"/>
              </a:rPr>
              <a:t>   0x40058e &lt;+17&gt;: call  0x400460</a:t>
            </a:r>
            <a:endParaRPr lang="en-US" dirty="0"/>
          </a:p>
        </p:txBody>
      </p:sp>
    </p:spTree>
    <p:extLst>
      <p:ext uri="{BB962C8B-B14F-4D97-AF65-F5344CB8AC3E}">
        <p14:creationId xmlns:p14="http://schemas.microsoft.com/office/powerpoint/2010/main" val="767359539"/>
      </p:ext>
    </p:extLst>
  </p:cSld>
  <p:clrMapOvr>
    <a:masterClrMapping/>
  </p:clrMapOvr>
  <p:transition/>
</p:sld>
</file>

<file path=ppt/theme/theme1.xml><?xml version="1.0" encoding="utf-8"?>
<a:theme xmlns:a="http://schemas.openxmlformats.org/drawingml/2006/main" name="Title Slide">
  <a:themeElements>
    <a:clrScheme name="">
      <a:dk1>
        <a:srgbClr val="000000"/>
      </a:dk1>
      <a:lt1>
        <a:srgbClr val="FFFFFF"/>
      </a:lt1>
      <a:dk2>
        <a:srgbClr val="000000"/>
      </a:dk2>
      <a:lt2>
        <a:srgbClr val="80808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and Content">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 and Content: Build">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itle Only">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itle and Content">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and Content">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itle and Content">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and Content">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Title and Content: Build">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and Content: Build">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nd Content: Buil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Title Only">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Only">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454</TotalTime>
  <Words>6949</Words>
  <Application>Microsoft Office PowerPoint</Application>
  <PresentationFormat>On-screen Show (4:3)</PresentationFormat>
  <Paragraphs>1449</Paragraphs>
  <Slides>67</Slides>
  <Notes>48</Notes>
  <HiddenSlides>0</HiddenSlides>
  <MMClips>0</MMClips>
  <ScaleCrop>false</ScaleCrop>
  <HeadingPairs>
    <vt:vector size="6" baseType="variant">
      <vt:variant>
        <vt:lpstr>Fonts Used</vt:lpstr>
      </vt:variant>
      <vt:variant>
        <vt:i4>19</vt:i4>
      </vt:variant>
      <vt:variant>
        <vt:lpstr>Theme</vt:lpstr>
      </vt:variant>
      <vt:variant>
        <vt:i4>9</vt:i4>
      </vt:variant>
      <vt:variant>
        <vt:lpstr>Slide Titles</vt:lpstr>
      </vt:variant>
      <vt:variant>
        <vt:i4>67</vt:i4>
      </vt:variant>
    </vt:vector>
  </HeadingPairs>
  <TitlesOfParts>
    <vt:vector size="95" baseType="lpstr">
      <vt:lpstr>Calibri Bold</vt:lpstr>
      <vt:lpstr>Wingdings 2</vt:lpstr>
      <vt:lpstr>Cambria Math</vt:lpstr>
      <vt:lpstr>Gill Sans MT</vt:lpstr>
      <vt:lpstr>Courier New Bold</vt:lpstr>
      <vt:lpstr>t1xtt</vt:lpstr>
      <vt:lpstr>t1xbtt</vt:lpstr>
      <vt:lpstr>Calibri</vt:lpstr>
      <vt:lpstr>Calibri Italic</vt:lpstr>
      <vt:lpstr>Arial</vt:lpstr>
      <vt:lpstr>Arial Narrow</vt:lpstr>
      <vt:lpstr>Gill Sans MT Condensed</vt:lpstr>
      <vt:lpstr>Courier New</vt:lpstr>
      <vt:lpstr>Calibri Bold Italic</vt:lpstr>
      <vt:lpstr>URWPalladioL-Roma</vt:lpstr>
      <vt:lpstr>Wingdings</vt:lpstr>
      <vt:lpstr>Noto Sans Symbols</vt:lpstr>
      <vt:lpstr>Gill Sans</vt:lpstr>
      <vt:lpstr>Times New Roman</vt:lpstr>
      <vt:lpstr>Title Slide</vt:lpstr>
      <vt:lpstr>template2007</vt:lpstr>
      <vt:lpstr>Title and Content</vt:lpstr>
      <vt:lpstr>Title and Content: Build</vt:lpstr>
      <vt:lpstr>Title Only</vt:lpstr>
      <vt:lpstr>1_Title and Content</vt:lpstr>
      <vt:lpstr>2_Title and Content</vt:lpstr>
      <vt:lpstr>1_Title and Content: Build</vt:lpstr>
      <vt:lpstr>1_Title Only</vt:lpstr>
      <vt:lpstr>PowerPoint Presentation</vt:lpstr>
      <vt:lpstr>Machine-Level Programming II: Control  15-213/14-513/15-513: Introduction to Computer Systems 4th Lecture, Sept 7, 2023</vt:lpstr>
      <vt:lpstr>Announcements</vt:lpstr>
      <vt:lpstr>Recall: Machine Instructions</vt:lpstr>
      <vt:lpstr>Recall: Move &amp; Arithmetic Operations</vt:lpstr>
      <vt:lpstr>Recall: Addressing Modes</vt:lpstr>
      <vt:lpstr>Which numbers are pointers?</vt:lpstr>
      <vt:lpstr>Which numbers are pointers?</vt:lpstr>
      <vt:lpstr>Which numbers are pointers?</vt:lpstr>
      <vt:lpstr>Which numbers are pointers?</vt:lpstr>
      <vt:lpstr>Today</vt:lpstr>
      <vt:lpstr>Control flow </vt:lpstr>
      <vt:lpstr>Control flow in assembly language</vt:lpstr>
      <vt:lpstr>Processor State (x86-64, Partial)</vt:lpstr>
      <vt:lpstr>Condition Codes (Implicit Setting)</vt:lpstr>
      <vt:lpstr>ZF set when</vt:lpstr>
      <vt:lpstr>SF set when</vt:lpstr>
      <vt:lpstr>CF set when</vt:lpstr>
      <vt:lpstr>OF set when</vt:lpstr>
      <vt:lpstr>Compare Instruction</vt:lpstr>
      <vt:lpstr>Test Instruction</vt:lpstr>
      <vt:lpstr>Today</vt:lpstr>
      <vt:lpstr>Jumping</vt:lpstr>
      <vt:lpstr>Reading Condition Codes</vt:lpstr>
      <vt:lpstr>x86-64 Integer Registers</vt:lpstr>
      <vt:lpstr>Reading Condition Codes (Cont.)</vt:lpstr>
      <vt:lpstr>Reading Condition Codes (Cont.)</vt:lpstr>
      <vt:lpstr>Activity Time!</vt:lpstr>
      <vt:lpstr>Conditional Branch Example (Old Style)</vt:lpstr>
      <vt:lpstr>Expressing with Goto Code</vt:lpstr>
      <vt:lpstr>General Conditional Expression Translation (Using Branches)</vt:lpstr>
      <vt:lpstr>Using Conditional Moves</vt:lpstr>
      <vt:lpstr>Conditional Move Example</vt:lpstr>
      <vt:lpstr>Bad Cases for Conditional Move</vt:lpstr>
      <vt:lpstr>Today</vt:lpstr>
      <vt:lpstr>“Do-While” Loop Example</vt:lpstr>
      <vt:lpstr>“Do-While” Loop Compilation</vt:lpstr>
      <vt:lpstr>Quiz Time!</vt:lpstr>
      <vt:lpstr>General “Do-While” Translation</vt:lpstr>
      <vt:lpstr>General “While” Translation #1</vt:lpstr>
      <vt:lpstr>While Loop Example #1</vt:lpstr>
      <vt:lpstr>General “While” Translation #2</vt:lpstr>
      <vt:lpstr>While Loop Example #2</vt:lpstr>
      <vt:lpstr>“For” Loop  Do-While Loop</vt:lpstr>
      <vt:lpstr>“For” Loop Do-While Conversion</vt:lpstr>
      <vt:lpstr>Activity Time!</vt:lpstr>
      <vt:lpstr>Today</vt:lpstr>
      <vt:lpstr>Switch Statement Example</vt:lpstr>
      <vt:lpstr>Jump Table Structure</vt:lpstr>
      <vt:lpstr>Switch Statement   Example</vt:lpstr>
      <vt:lpstr>Assembly Setup Explanation</vt:lpstr>
      <vt:lpstr>Code Blocks (x == 1)</vt:lpstr>
      <vt:lpstr>Handling Fall-Through</vt:lpstr>
      <vt:lpstr>Code Blocks (x == 2, x == 3)</vt:lpstr>
      <vt:lpstr>Code Blocks (x == 5, x == 6, default)</vt:lpstr>
      <vt:lpstr>Summarizing</vt:lpstr>
      <vt:lpstr>Exercise</vt:lpstr>
      <vt:lpstr>Exercise</vt:lpstr>
      <vt:lpstr>Switch Statement Example</vt:lpstr>
      <vt:lpstr>Switch Statement Example</vt:lpstr>
      <vt:lpstr>Jump Table</vt:lpstr>
      <vt:lpstr>Finding Jump Table in Binary</vt:lpstr>
      <vt:lpstr>Finding Jump Table in Binary (cont.)</vt:lpstr>
      <vt:lpstr>Finding Jump Table in Binary (cont.)</vt:lpstr>
      <vt:lpstr>Reminder: Machine Instructions</vt:lpstr>
      <vt:lpstr>Memory operands and LEA</vt:lpstr>
      <vt:lpstr>Why use LEA?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Machine-Level Programming II: Control  15-213: Introduction to Computer Systems 6th Lecture, May 26, 2022</dc:title>
  <dc:creator>Brian Railing</dc:creator>
  <cp:lastModifiedBy>Phil Gibbons</cp:lastModifiedBy>
  <cp:revision>24</cp:revision>
  <dcterms:modified xsi:type="dcterms:W3CDTF">2023-09-07T16:16:40Z</dcterms:modified>
</cp:coreProperties>
</file>