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  <p:sldMasterId id="2147483704" r:id="rId2"/>
    <p:sldMasterId id="2147483705" r:id="rId3"/>
    <p:sldMasterId id="2147483706" r:id="rId4"/>
    <p:sldMasterId id="2147483707" r:id="rId5"/>
  </p:sldMasterIdLst>
  <p:notesMasterIdLst>
    <p:notesMasterId r:id="rId86"/>
  </p:notesMasterIdLst>
  <p:sldIdLst>
    <p:sldId id="336" r:id="rId6"/>
    <p:sldId id="256" r:id="rId7"/>
    <p:sldId id="257" r:id="rId8"/>
    <p:sldId id="258" r:id="rId9"/>
    <p:sldId id="425" r:id="rId10"/>
    <p:sldId id="732" r:id="rId11"/>
    <p:sldId id="370" r:id="rId12"/>
    <p:sldId id="260" r:id="rId13"/>
    <p:sldId id="261" r:id="rId14"/>
    <p:sldId id="262" r:id="rId15"/>
    <p:sldId id="263" r:id="rId16"/>
    <p:sldId id="756" r:id="rId17"/>
    <p:sldId id="265" r:id="rId18"/>
    <p:sldId id="266" r:id="rId19"/>
    <p:sldId id="267" r:id="rId20"/>
    <p:sldId id="268" r:id="rId21"/>
    <p:sldId id="269" r:id="rId22"/>
    <p:sldId id="270" r:id="rId23"/>
    <p:sldId id="757" r:id="rId24"/>
    <p:sldId id="274" r:id="rId25"/>
    <p:sldId id="275" r:id="rId26"/>
    <p:sldId id="276" r:id="rId27"/>
    <p:sldId id="277" r:id="rId28"/>
    <p:sldId id="278" r:id="rId29"/>
    <p:sldId id="279" r:id="rId30"/>
    <p:sldId id="758" r:id="rId31"/>
    <p:sldId id="755" r:id="rId32"/>
    <p:sldId id="281" r:id="rId33"/>
    <p:sldId id="282" r:id="rId34"/>
    <p:sldId id="759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737" r:id="rId50"/>
    <p:sldId id="298" r:id="rId51"/>
    <p:sldId id="299" r:id="rId52"/>
    <p:sldId id="300" r:id="rId53"/>
    <p:sldId id="301" r:id="rId54"/>
    <p:sldId id="302" r:id="rId55"/>
    <p:sldId id="303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33" r:id="rId65"/>
    <p:sldId id="760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22" r:id="rId84"/>
    <p:sldId id="323" r:id="rId85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87"/>
      <p:bold r:id="rId88"/>
      <p:italic r:id="rId89"/>
      <p:boldItalic r:id="rId90"/>
    </p:embeddedFont>
    <p:embeddedFont>
      <p:font typeface="Gill Sans" panose="020B0604020202020204" charset="0"/>
      <p:regular r:id="rId91"/>
      <p:bold r:id="rId92"/>
    </p:embeddedFont>
    <p:embeddedFont>
      <p:font typeface="Gill Sans MT" panose="020B0502020104020203" pitchFamily="34" charset="0"/>
      <p:regular r:id="rId93"/>
      <p:bold r:id="rId94"/>
      <p:italic r:id="rId95"/>
      <p:boldItalic r:id="rId96"/>
    </p:embeddedFont>
    <p:embeddedFont>
      <p:font typeface="Gill Sans MT Condensed" panose="020B0506020104020203" pitchFamily="34" charset="0"/>
      <p:regular r:id="rId97"/>
    </p:embeddedFont>
    <p:embeddedFont>
      <p:font typeface="Noto Sans Symbols" panose="020B0604020202020204" charset="0"/>
      <p:regular r:id="rId98"/>
      <p:bold r:id="rId9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28361-64E1-404A-8E71-DC991DC9CF23}" v="23" dt="2024-09-09T04:48:34.087"/>
  </p1510:revLst>
</p1510:revInfo>
</file>

<file path=ppt/tableStyles.xml><?xml version="1.0" encoding="utf-8"?>
<a:tblStyleLst xmlns:a="http://schemas.openxmlformats.org/drawingml/2006/main" def="{6CE40DD1-18CE-47C8-A119-0F7C9B7843C6}">
  <a:tblStyle styleId="{6CE40DD1-18CE-47C8-A119-0F7C9B7843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C4DCE79-066F-4FD8-84AA-9C936B8F75C2}" styleName="Table_1">
    <a:wholeTbl>
      <a:tcTxStyle b="off" i="off">
        <a:font>
          <a:latin typeface="Calibri Bold"/>
          <a:ea typeface="Calibri Bold"/>
          <a:cs typeface="Calibri Bold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E6E6"/>
          </a:solidFill>
        </a:fill>
      </a:tcStyle>
    </a:wholeTbl>
    <a:band1H>
      <a:tcTxStyle/>
      <a:tcStyle>
        <a:tcBdr/>
        <a:fill>
          <a:solidFill>
            <a:srgbClr val="DD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D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 Bold"/>
          <a:ea typeface="Calibri Bold"/>
          <a:cs typeface="Calibri Bold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 Bold"/>
          <a:ea typeface="Calibri Bold"/>
          <a:cs typeface="Calibri Bold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 Bold"/>
          <a:ea typeface="Calibri Bold"/>
          <a:cs typeface="Calibri Bold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 Bold"/>
          <a:ea typeface="Calibri Bold"/>
          <a:cs typeface="Calibri Bold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355" autoAdjust="0"/>
  </p:normalViewPr>
  <p:slideViewPr>
    <p:cSldViewPr snapToGrid="0">
      <p:cViewPr>
        <p:scale>
          <a:sx n="60" d="100"/>
          <a:sy n="60" d="100"/>
        </p:scale>
        <p:origin x="2098" y="-139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font" Target="fonts/font3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11.fntdata"/><Relationship Id="rId104" Type="http://schemas.microsoft.com/office/2016/11/relationships/changesInfo" Target="changesInfos/changesInfo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1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1A028361-64E1-404A-8E71-DC991DC9CF23}"/>
    <pc:docChg chg="undo custSel addSld delSld modSld">
      <pc:chgData name="Phil Gibbons" userId="f619c6e5d38ed7a7" providerId="LiveId" clId="{1A028361-64E1-404A-8E71-DC991DC9CF23}" dt="2024-09-09T04:48:34.069" v="1129"/>
      <pc:docMkLst>
        <pc:docMk/>
      </pc:docMkLst>
      <pc:sldChg chg="addSp delSp modSp mod">
        <pc:chgData name="Phil Gibbons" userId="f619c6e5d38ed7a7" providerId="LiveId" clId="{1A028361-64E1-404A-8E71-DC991DC9CF23}" dt="2024-09-09T02:18:30.149" v="125" actId="1076"/>
        <pc:sldMkLst>
          <pc:docMk/>
          <pc:sldMk cId="0" sldId="256"/>
        </pc:sldMkLst>
        <pc:spChg chg="add mod">
          <ac:chgData name="Phil Gibbons" userId="f619c6e5d38ed7a7" providerId="LiveId" clId="{1A028361-64E1-404A-8E71-DC991DC9CF23}" dt="2024-09-09T02:18:30.149" v="125" actId="1076"/>
          <ac:spMkLst>
            <pc:docMk/>
            <pc:sldMk cId="0" sldId="256"/>
            <ac:spMk id="2" creationId="{72D94F79-693F-4E23-7982-591461056CAE}"/>
          </ac:spMkLst>
        </pc:spChg>
        <pc:spChg chg="del">
          <ac:chgData name="Phil Gibbons" userId="f619c6e5d38ed7a7" providerId="LiveId" clId="{1A028361-64E1-404A-8E71-DC991DC9CF23}" dt="2024-09-05T21:10:30.511" v="7" actId="478"/>
          <ac:spMkLst>
            <pc:docMk/>
            <pc:sldMk cId="0" sldId="256"/>
            <ac:spMk id="225" creationId="{00000000-0000-0000-0000-000000000000}"/>
          </ac:spMkLst>
        </pc:spChg>
        <pc:spChg chg="mod">
          <ac:chgData name="Phil Gibbons" userId="f619c6e5d38ed7a7" providerId="LiveId" clId="{1A028361-64E1-404A-8E71-DC991DC9CF23}" dt="2024-09-05T21:10:26.351" v="6" actId="20577"/>
          <ac:spMkLst>
            <pc:docMk/>
            <pc:sldMk cId="0" sldId="256"/>
            <ac:spMk id="226" creationId="{00000000-0000-0000-0000-000000000000}"/>
          </ac:spMkLst>
        </pc:spChg>
      </pc:sldChg>
      <pc:sldChg chg="modSp mod">
        <pc:chgData name="Phil Gibbons" userId="f619c6e5d38ed7a7" providerId="LiveId" clId="{1A028361-64E1-404A-8E71-DC991DC9CF23}" dt="2024-09-08T22:48:35.202" v="20" actId="20577"/>
        <pc:sldMkLst>
          <pc:docMk/>
          <pc:sldMk cId="0" sldId="257"/>
        </pc:sldMkLst>
        <pc:spChg chg="mod">
          <ac:chgData name="Phil Gibbons" userId="f619c6e5d38ed7a7" providerId="LiveId" clId="{1A028361-64E1-404A-8E71-DC991DC9CF23}" dt="2024-09-08T22:48:35.202" v="20" actId="20577"/>
          <ac:spMkLst>
            <pc:docMk/>
            <pc:sldMk cId="0" sldId="257"/>
            <ac:spMk id="232" creationId="{00000000-0000-0000-0000-000000000000}"/>
          </ac:spMkLst>
        </pc:spChg>
      </pc:sldChg>
      <pc:sldChg chg="del">
        <pc:chgData name="Phil Gibbons" userId="f619c6e5d38ed7a7" providerId="LiveId" clId="{1A028361-64E1-404A-8E71-DC991DC9CF23}" dt="2024-09-08T23:05:39.773" v="22" actId="47"/>
        <pc:sldMkLst>
          <pc:docMk/>
          <pc:sldMk cId="0" sldId="259"/>
        </pc:sldMkLst>
      </pc:sldChg>
      <pc:sldChg chg="del">
        <pc:chgData name="Phil Gibbons" userId="f619c6e5d38ed7a7" providerId="LiveId" clId="{1A028361-64E1-404A-8E71-DC991DC9CF23}" dt="2024-09-09T02:25:04.938" v="194" actId="47"/>
        <pc:sldMkLst>
          <pc:docMk/>
          <pc:sldMk cId="0" sldId="264"/>
        </pc:sldMkLst>
      </pc:sldChg>
      <pc:sldChg chg="modSp mod">
        <pc:chgData name="Phil Gibbons" userId="f619c6e5d38ed7a7" providerId="LiveId" clId="{1A028361-64E1-404A-8E71-DC991DC9CF23}" dt="2024-09-09T02:26:23.827" v="242" actId="14100"/>
        <pc:sldMkLst>
          <pc:docMk/>
          <pc:sldMk cId="0" sldId="265"/>
        </pc:sldMkLst>
        <pc:spChg chg="mod">
          <ac:chgData name="Phil Gibbons" userId="f619c6e5d38ed7a7" providerId="LiveId" clId="{1A028361-64E1-404A-8E71-DC991DC9CF23}" dt="2024-09-09T02:26:23.827" v="242" actId="14100"/>
          <ac:spMkLst>
            <pc:docMk/>
            <pc:sldMk cId="0" sldId="265"/>
            <ac:spMk id="299" creationId="{00000000-0000-0000-0000-000000000000}"/>
          </ac:spMkLst>
        </pc:spChg>
      </pc:sldChg>
      <pc:sldChg chg="del">
        <pc:chgData name="Phil Gibbons" userId="f619c6e5d38ed7a7" providerId="LiveId" clId="{1A028361-64E1-404A-8E71-DC991DC9CF23}" dt="2024-09-09T02:46:57.994" v="586" actId="47"/>
        <pc:sldMkLst>
          <pc:docMk/>
          <pc:sldMk cId="0" sldId="273"/>
        </pc:sldMkLst>
      </pc:sldChg>
      <pc:sldChg chg="modSp mod">
        <pc:chgData name="Phil Gibbons" userId="f619c6e5d38ed7a7" providerId="LiveId" clId="{1A028361-64E1-404A-8E71-DC991DC9CF23}" dt="2024-09-09T02:30:01.441" v="255" actId="20577"/>
        <pc:sldMkLst>
          <pc:docMk/>
          <pc:sldMk cId="0" sldId="275"/>
        </pc:sldMkLst>
        <pc:spChg chg="mod">
          <ac:chgData name="Phil Gibbons" userId="f619c6e5d38ed7a7" providerId="LiveId" clId="{1A028361-64E1-404A-8E71-DC991DC9CF23}" dt="2024-09-09T02:30:01.441" v="255" actId="20577"/>
          <ac:spMkLst>
            <pc:docMk/>
            <pc:sldMk cId="0" sldId="275"/>
            <ac:spMk id="509" creationId="{00000000-0000-0000-0000-000000000000}"/>
          </ac:spMkLst>
        </pc:spChg>
      </pc:sldChg>
      <pc:sldChg chg="modSp mod">
        <pc:chgData name="Phil Gibbons" userId="f619c6e5d38ed7a7" providerId="LiveId" clId="{1A028361-64E1-404A-8E71-DC991DC9CF23}" dt="2024-09-09T02:31:36.805" v="264" actId="20577"/>
        <pc:sldMkLst>
          <pc:docMk/>
          <pc:sldMk cId="0" sldId="276"/>
        </pc:sldMkLst>
        <pc:spChg chg="mod">
          <ac:chgData name="Phil Gibbons" userId="f619c6e5d38ed7a7" providerId="LiveId" clId="{1A028361-64E1-404A-8E71-DC991DC9CF23}" dt="2024-09-09T02:31:36.805" v="264" actId="20577"/>
          <ac:spMkLst>
            <pc:docMk/>
            <pc:sldMk cId="0" sldId="276"/>
            <ac:spMk id="514" creationId="{00000000-0000-0000-0000-000000000000}"/>
          </ac:spMkLst>
        </pc:spChg>
      </pc:sldChg>
      <pc:sldChg chg="modSp mod">
        <pc:chgData name="Phil Gibbons" userId="f619c6e5d38ed7a7" providerId="LiveId" clId="{1A028361-64E1-404A-8E71-DC991DC9CF23}" dt="2024-09-09T02:31:46.249" v="269" actId="20577"/>
        <pc:sldMkLst>
          <pc:docMk/>
          <pc:sldMk cId="0" sldId="277"/>
        </pc:sldMkLst>
        <pc:spChg chg="mod">
          <ac:chgData name="Phil Gibbons" userId="f619c6e5d38ed7a7" providerId="LiveId" clId="{1A028361-64E1-404A-8E71-DC991DC9CF23}" dt="2024-09-09T02:31:46.249" v="269" actId="20577"/>
          <ac:spMkLst>
            <pc:docMk/>
            <pc:sldMk cId="0" sldId="277"/>
            <ac:spMk id="531" creationId="{00000000-0000-0000-0000-000000000000}"/>
          </ac:spMkLst>
        </pc:spChg>
      </pc:sldChg>
      <pc:sldChg chg="modSp mod">
        <pc:chgData name="Phil Gibbons" userId="f619c6e5d38ed7a7" providerId="LiveId" clId="{1A028361-64E1-404A-8E71-DC991DC9CF23}" dt="2024-09-09T02:31:55.460" v="274" actId="20577"/>
        <pc:sldMkLst>
          <pc:docMk/>
          <pc:sldMk cId="0" sldId="278"/>
        </pc:sldMkLst>
        <pc:spChg chg="mod">
          <ac:chgData name="Phil Gibbons" userId="f619c6e5d38ed7a7" providerId="LiveId" clId="{1A028361-64E1-404A-8E71-DC991DC9CF23}" dt="2024-09-09T02:31:55.460" v="274" actId="20577"/>
          <ac:spMkLst>
            <pc:docMk/>
            <pc:sldMk cId="0" sldId="278"/>
            <ac:spMk id="552" creationId="{00000000-0000-0000-0000-000000000000}"/>
          </ac:spMkLst>
        </pc:spChg>
      </pc:sldChg>
      <pc:sldChg chg="delSp modSp mod">
        <pc:chgData name="Phil Gibbons" userId="f619c6e5d38ed7a7" providerId="LiveId" clId="{1A028361-64E1-404A-8E71-DC991DC9CF23}" dt="2024-09-09T02:32:27.728" v="280" actId="478"/>
        <pc:sldMkLst>
          <pc:docMk/>
          <pc:sldMk cId="0" sldId="279"/>
        </pc:sldMkLst>
        <pc:spChg chg="mod">
          <ac:chgData name="Phil Gibbons" userId="f619c6e5d38ed7a7" providerId="LiveId" clId="{1A028361-64E1-404A-8E71-DC991DC9CF23}" dt="2024-09-09T02:32:05.883" v="279" actId="20577"/>
          <ac:spMkLst>
            <pc:docMk/>
            <pc:sldMk cId="0" sldId="279"/>
            <ac:spMk id="573" creationId="{00000000-0000-0000-0000-000000000000}"/>
          </ac:spMkLst>
        </pc:spChg>
        <pc:inkChg chg="del">
          <ac:chgData name="Phil Gibbons" userId="f619c6e5d38ed7a7" providerId="LiveId" clId="{1A028361-64E1-404A-8E71-DC991DC9CF23}" dt="2024-09-09T02:32:27.728" v="280" actId="478"/>
          <ac:inkMkLst>
            <pc:docMk/>
            <pc:sldMk cId="0" sldId="279"/>
            <ac:inkMk id="2" creationId="{946B6479-BA1E-406A-BCD7-672BDDDE372B}"/>
          </ac:inkMkLst>
        </pc:inkChg>
      </pc:sldChg>
      <pc:sldChg chg="del">
        <pc:chgData name="Phil Gibbons" userId="f619c6e5d38ed7a7" providerId="LiveId" clId="{1A028361-64E1-404A-8E71-DC991DC9CF23}" dt="2024-09-09T02:47:23.207" v="588" actId="47"/>
        <pc:sldMkLst>
          <pc:docMk/>
          <pc:sldMk cId="0" sldId="280"/>
        </pc:sldMkLst>
      </pc:sldChg>
      <pc:sldChg chg="addSp modSp mod">
        <pc:chgData name="Phil Gibbons" userId="f619c6e5d38ed7a7" providerId="LiveId" clId="{1A028361-64E1-404A-8E71-DC991DC9CF23}" dt="2024-09-09T02:45:13.974" v="574" actId="1076"/>
        <pc:sldMkLst>
          <pc:docMk/>
          <pc:sldMk cId="0" sldId="281"/>
        </pc:sldMkLst>
        <pc:spChg chg="add mod">
          <ac:chgData name="Phil Gibbons" userId="f619c6e5d38ed7a7" providerId="LiveId" clId="{1A028361-64E1-404A-8E71-DC991DC9CF23}" dt="2024-09-09T02:45:13.974" v="574" actId="1076"/>
          <ac:spMkLst>
            <pc:docMk/>
            <pc:sldMk cId="0" sldId="281"/>
            <ac:spMk id="2" creationId="{BBC6671B-2C54-8858-A3E0-EDAD249B0D24}"/>
          </ac:spMkLst>
        </pc:spChg>
      </pc:sldChg>
      <pc:sldChg chg="addSp modSp mod modAnim modNotesTx">
        <pc:chgData name="Phil Gibbons" userId="f619c6e5d38ed7a7" providerId="LiveId" clId="{1A028361-64E1-404A-8E71-DC991DC9CF23}" dt="2024-09-09T02:46:05.799" v="582" actId="1076"/>
        <pc:sldMkLst>
          <pc:docMk/>
          <pc:sldMk cId="0" sldId="282"/>
        </pc:sldMkLst>
        <pc:spChg chg="add mod">
          <ac:chgData name="Phil Gibbons" userId="f619c6e5d38ed7a7" providerId="LiveId" clId="{1A028361-64E1-404A-8E71-DC991DC9CF23}" dt="2024-09-09T02:41:43.830" v="461" actId="1076"/>
          <ac:spMkLst>
            <pc:docMk/>
            <pc:sldMk cId="0" sldId="282"/>
            <ac:spMk id="2" creationId="{A9DFC91F-6E72-2C97-76A5-2A44FFCBD3C9}"/>
          </ac:spMkLst>
        </pc:spChg>
        <pc:spChg chg="mod">
          <ac:chgData name="Phil Gibbons" userId="f619c6e5d38ed7a7" providerId="LiveId" clId="{1A028361-64E1-404A-8E71-DC991DC9CF23}" dt="2024-09-09T02:46:05.799" v="582" actId="1076"/>
          <ac:spMkLst>
            <pc:docMk/>
            <pc:sldMk cId="0" sldId="282"/>
            <ac:spMk id="618" creationId="{00000000-0000-0000-0000-000000000000}"/>
          </ac:spMkLst>
        </pc:spChg>
        <pc:spChg chg="mod">
          <ac:chgData name="Phil Gibbons" userId="f619c6e5d38ed7a7" providerId="LiveId" clId="{1A028361-64E1-404A-8E71-DC991DC9CF23}" dt="2024-09-09T02:45:58.461" v="581" actId="1076"/>
          <ac:spMkLst>
            <pc:docMk/>
            <pc:sldMk cId="0" sldId="282"/>
            <ac:spMk id="620" creationId="{00000000-0000-0000-0000-000000000000}"/>
          </ac:spMkLst>
        </pc:spChg>
        <pc:spChg chg="mod">
          <ac:chgData name="Phil Gibbons" userId="f619c6e5d38ed7a7" providerId="LiveId" clId="{1A028361-64E1-404A-8E71-DC991DC9CF23}" dt="2024-09-09T02:38:01.901" v="386" actId="1076"/>
          <ac:spMkLst>
            <pc:docMk/>
            <pc:sldMk cId="0" sldId="282"/>
            <ac:spMk id="622" creationId="{00000000-0000-0000-0000-000000000000}"/>
          </ac:spMkLst>
        </pc:spChg>
      </pc:sldChg>
      <pc:sldChg chg="del">
        <pc:chgData name="Phil Gibbons" userId="f619c6e5d38ed7a7" providerId="LiveId" clId="{1A028361-64E1-404A-8E71-DC991DC9CF23}" dt="2024-09-09T02:48:26.765" v="595" actId="47"/>
        <pc:sldMkLst>
          <pc:docMk/>
          <pc:sldMk cId="0" sldId="283"/>
        </pc:sldMkLst>
      </pc:sldChg>
      <pc:sldChg chg="modSp mod">
        <pc:chgData name="Phil Gibbons" userId="f619c6e5d38ed7a7" providerId="LiveId" clId="{1A028361-64E1-404A-8E71-DC991DC9CF23}" dt="2024-09-09T03:01:18.428" v="635" actId="20577"/>
        <pc:sldMkLst>
          <pc:docMk/>
          <pc:sldMk cId="0" sldId="300"/>
        </pc:sldMkLst>
        <pc:spChg chg="mod">
          <ac:chgData name="Phil Gibbons" userId="f619c6e5d38ed7a7" providerId="LiveId" clId="{1A028361-64E1-404A-8E71-DC991DC9CF23}" dt="2024-09-09T03:01:18.428" v="635" actId="20577"/>
          <ac:spMkLst>
            <pc:docMk/>
            <pc:sldMk cId="0" sldId="300"/>
            <ac:spMk id="1018" creationId="{00000000-0000-0000-0000-000000000000}"/>
          </ac:spMkLst>
        </pc:spChg>
      </pc:sldChg>
      <pc:sldChg chg="modSp mod">
        <pc:chgData name="Phil Gibbons" userId="f619c6e5d38ed7a7" providerId="LiveId" clId="{1A028361-64E1-404A-8E71-DC991DC9CF23}" dt="2024-09-09T02:59:44.995" v="605" actId="20577"/>
        <pc:sldMkLst>
          <pc:docMk/>
          <pc:sldMk cId="0" sldId="301"/>
        </pc:sldMkLst>
        <pc:spChg chg="mod">
          <ac:chgData name="Phil Gibbons" userId="f619c6e5d38ed7a7" providerId="LiveId" clId="{1A028361-64E1-404A-8E71-DC991DC9CF23}" dt="2024-09-09T02:59:44.995" v="605" actId="20577"/>
          <ac:spMkLst>
            <pc:docMk/>
            <pc:sldMk cId="0" sldId="301"/>
            <ac:spMk id="1039" creationId="{00000000-0000-0000-0000-000000000000}"/>
          </ac:spMkLst>
        </pc:spChg>
      </pc:sldChg>
      <pc:sldChg chg="modSp mod">
        <pc:chgData name="Phil Gibbons" userId="f619c6e5d38ed7a7" providerId="LiveId" clId="{1A028361-64E1-404A-8E71-DC991DC9CF23}" dt="2024-09-09T03:00:27.534" v="612" actId="20577"/>
        <pc:sldMkLst>
          <pc:docMk/>
          <pc:sldMk cId="0" sldId="302"/>
        </pc:sldMkLst>
        <pc:spChg chg="mod">
          <ac:chgData name="Phil Gibbons" userId="f619c6e5d38ed7a7" providerId="LiveId" clId="{1A028361-64E1-404A-8E71-DC991DC9CF23}" dt="2024-09-09T03:00:27.534" v="612" actId="20577"/>
          <ac:spMkLst>
            <pc:docMk/>
            <pc:sldMk cId="0" sldId="302"/>
            <ac:spMk id="1056" creationId="{00000000-0000-0000-0000-000000000000}"/>
          </ac:spMkLst>
        </pc:spChg>
      </pc:sldChg>
      <pc:sldChg chg="modSp mod">
        <pc:chgData name="Phil Gibbons" userId="f619c6e5d38ed7a7" providerId="LiveId" clId="{1A028361-64E1-404A-8E71-DC991DC9CF23}" dt="2024-09-09T03:00:49.914" v="617" actId="20577"/>
        <pc:sldMkLst>
          <pc:docMk/>
          <pc:sldMk cId="0" sldId="303"/>
        </pc:sldMkLst>
        <pc:spChg chg="mod">
          <ac:chgData name="Phil Gibbons" userId="f619c6e5d38ed7a7" providerId="LiveId" clId="{1A028361-64E1-404A-8E71-DC991DC9CF23}" dt="2024-09-09T03:00:49.914" v="617" actId="20577"/>
          <ac:spMkLst>
            <pc:docMk/>
            <pc:sldMk cId="0" sldId="303"/>
            <ac:spMk id="1074" creationId="{00000000-0000-0000-0000-000000000000}"/>
          </ac:spMkLst>
        </pc:spChg>
      </pc:sldChg>
      <pc:sldChg chg="del">
        <pc:chgData name="Phil Gibbons" userId="f619c6e5d38ed7a7" providerId="LiveId" clId="{1A028361-64E1-404A-8E71-DC991DC9CF23}" dt="2024-09-09T03:01:50.029" v="636" actId="47"/>
        <pc:sldMkLst>
          <pc:docMk/>
          <pc:sldMk cId="0" sldId="304"/>
        </pc:sldMkLst>
      </pc:sldChg>
      <pc:sldChg chg="modSp mod">
        <pc:chgData name="Phil Gibbons" userId="f619c6e5d38ed7a7" providerId="LiveId" clId="{1A028361-64E1-404A-8E71-DC991DC9CF23}" dt="2024-09-09T03:02:05.020" v="641" actId="20577"/>
        <pc:sldMkLst>
          <pc:docMk/>
          <pc:sldMk cId="0" sldId="305"/>
        </pc:sldMkLst>
        <pc:spChg chg="mod">
          <ac:chgData name="Phil Gibbons" userId="f619c6e5d38ed7a7" providerId="LiveId" clId="{1A028361-64E1-404A-8E71-DC991DC9CF23}" dt="2024-09-09T03:02:05.020" v="641" actId="20577"/>
          <ac:spMkLst>
            <pc:docMk/>
            <pc:sldMk cId="0" sldId="305"/>
            <ac:spMk id="1109" creationId="{00000000-0000-0000-0000-000000000000}"/>
          </ac:spMkLst>
        </pc:spChg>
      </pc:sldChg>
      <pc:sldChg chg="modSp mod">
        <pc:chgData name="Phil Gibbons" userId="f619c6e5d38ed7a7" providerId="LiveId" clId="{1A028361-64E1-404A-8E71-DC991DC9CF23}" dt="2024-09-09T03:03:17.443" v="676" actId="1036"/>
        <pc:sldMkLst>
          <pc:docMk/>
          <pc:sldMk cId="0" sldId="306"/>
        </pc:sldMkLst>
        <pc:spChg chg="mod">
          <ac:chgData name="Phil Gibbons" userId="f619c6e5d38ed7a7" providerId="LiveId" clId="{1A028361-64E1-404A-8E71-DC991DC9CF23}" dt="2024-09-09T03:03:07.260" v="648" actId="1076"/>
          <ac:spMkLst>
            <pc:docMk/>
            <pc:sldMk cId="0" sldId="306"/>
            <ac:spMk id="1126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3:17.443" v="676" actId="1036"/>
          <ac:spMkLst>
            <pc:docMk/>
            <pc:sldMk cId="0" sldId="306"/>
            <ac:spMk id="1129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3:17.443" v="676" actId="1036"/>
          <ac:spMkLst>
            <pc:docMk/>
            <pc:sldMk cId="0" sldId="306"/>
            <ac:spMk id="1130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3:17.443" v="676" actId="1036"/>
          <ac:spMkLst>
            <pc:docMk/>
            <pc:sldMk cId="0" sldId="306"/>
            <ac:spMk id="1132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3:17.443" v="676" actId="1036"/>
          <ac:spMkLst>
            <pc:docMk/>
            <pc:sldMk cId="0" sldId="306"/>
            <ac:spMk id="1133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3:17.443" v="676" actId="1036"/>
          <ac:spMkLst>
            <pc:docMk/>
            <pc:sldMk cId="0" sldId="306"/>
            <ac:spMk id="1134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3:17.443" v="676" actId="1036"/>
          <ac:spMkLst>
            <pc:docMk/>
            <pc:sldMk cId="0" sldId="306"/>
            <ac:spMk id="1135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3:17.443" v="676" actId="1036"/>
          <ac:spMkLst>
            <pc:docMk/>
            <pc:sldMk cId="0" sldId="306"/>
            <ac:spMk id="1137" creationId="{00000000-0000-0000-0000-000000000000}"/>
          </ac:spMkLst>
        </pc:spChg>
        <pc:graphicFrameChg chg="mod">
          <ac:chgData name="Phil Gibbons" userId="f619c6e5d38ed7a7" providerId="LiveId" clId="{1A028361-64E1-404A-8E71-DC991DC9CF23}" dt="2024-09-09T03:03:17.443" v="676" actId="1036"/>
          <ac:graphicFrameMkLst>
            <pc:docMk/>
            <pc:sldMk cId="0" sldId="306"/>
            <ac:graphicFrameMk id="1138" creationId="{00000000-0000-0000-0000-000000000000}"/>
          </ac:graphicFrameMkLst>
        </pc:graphicFrameChg>
        <pc:cxnChg chg="mod">
          <ac:chgData name="Phil Gibbons" userId="f619c6e5d38ed7a7" providerId="LiveId" clId="{1A028361-64E1-404A-8E71-DC991DC9CF23}" dt="2024-09-09T03:03:17.443" v="676" actId="1036"/>
          <ac:cxnSpMkLst>
            <pc:docMk/>
            <pc:sldMk cId="0" sldId="306"/>
            <ac:cxnSpMk id="1131" creationId="{00000000-0000-0000-0000-000000000000}"/>
          </ac:cxnSpMkLst>
        </pc:cxnChg>
        <pc:cxnChg chg="mod">
          <ac:chgData name="Phil Gibbons" userId="f619c6e5d38ed7a7" providerId="LiveId" clId="{1A028361-64E1-404A-8E71-DC991DC9CF23}" dt="2024-09-09T03:03:17.443" v="676" actId="1036"/>
          <ac:cxnSpMkLst>
            <pc:docMk/>
            <pc:sldMk cId="0" sldId="306"/>
            <ac:cxnSpMk id="1136" creationId="{00000000-0000-0000-0000-000000000000}"/>
          </ac:cxnSpMkLst>
        </pc:cxnChg>
      </pc:sldChg>
      <pc:sldChg chg="modSp mod">
        <pc:chgData name="Phil Gibbons" userId="f619c6e5d38ed7a7" providerId="LiveId" clId="{1A028361-64E1-404A-8E71-DC991DC9CF23}" dt="2024-09-09T03:05:01.053" v="709" actId="1036"/>
        <pc:sldMkLst>
          <pc:docMk/>
          <pc:sldMk cId="0" sldId="307"/>
        </pc:sldMkLst>
        <pc:spChg chg="mod">
          <ac:chgData name="Phil Gibbons" userId="f619c6e5d38ed7a7" providerId="LiveId" clId="{1A028361-64E1-404A-8E71-DC991DC9CF23}" dt="2024-09-09T03:04:25.930" v="684" actId="20577"/>
          <ac:spMkLst>
            <pc:docMk/>
            <pc:sldMk cId="0" sldId="307"/>
            <ac:spMk id="1143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46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47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49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50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51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52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54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57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58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59" creationId="{00000000-0000-0000-0000-000000000000}"/>
          </ac:spMkLst>
        </pc:spChg>
        <pc:spChg chg="mod">
          <ac:chgData name="Phil Gibbons" userId="f619c6e5d38ed7a7" providerId="LiveId" clId="{1A028361-64E1-404A-8E71-DC991DC9CF23}" dt="2024-09-09T03:05:01.053" v="709" actId="1036"/>
          <ac:spMkLst>
            <pc:docMk/>
            <pc:sldMk cId="0" sldId="307"/>
            <ac:spMk id="1160" creationId="{00000000-0000-0000-0000-000000000000}"/>
          </ac:spMkLst>
        </pc:spChg>
        <pc:graphicFrameChg chg="mod">
          <ac:chgData name="Phil Gibbons" userId="f619c6e5d38ed7a7" providerId="LiveId" clId="{1A028361-64E1-404A-8E71-DC991DC9CF23}" dt="2024-09-09T03:05:01.053" v="709" actId="1036"/>
          <ac:graphicFrameMkLst>
            <pc:docMk/>
            <pc:sldMk cId="0" sldId="307"/>
            <ac:graphicFrameMk id="1155" creationId="{00000000-0000-0000-0000-000000000000}"/>
          </ac:graphicFrameMkLst>
        </pc:graphicFrameChg>
        <pc:cxnChg chg="mod">
          <ac:chgData name="Phil Gibbons" userId="f619c6e5d38ed7a7" providerId="LiveId" clId="{1A028361-64E1-404A-8E71-DC991DC9CF23}" dt="2024-09-09T03:05:01.053" v="709" actId="1036"/>
          <ac:cxnSpMkLst>
            <pc:docMk/>
            <pc:sldMk cId="0" sldId="307"/>
            <ac:cxnSpMk id="1148" creationId="{00000000-0000-0000-0000-000000000000}"/>
          </ac:cxnSpMkLst>
        </pc:cxnChg>
        <pc:cxnChg chg="mod">
          <ac:chgData name="Phil Gibbons" userId="f619c6e5d38ed7a7" providerId="LiveId" clId="{1A028361-64E1-404A-8E71-DC991DC9CF23}" dt="2024-09-09T03:05:01.053" v="709" actId="1036"/>
          <ac:cxnSpMkLst>
            <pc:docMk/>
            <pc:sldMk cId="0" sldId="307"/>
            <ac:cxnSpMk id="1153" creationId="{00000000-0000-0000-0000-000000000000}"/>
          </ac:cxnSpMkLst>
        </pc:cxnChg>
        <pc:cxnChg chg="mod">
          <ac:chgData name="Phil Gibbons" userId="f619c6e5d38ed7a7" providerId="LiveId" clId="{1A028361-64E1-404A-8E71-DC991DC9CF23}" dt="2024-09-09T03:05:01.053" v="709" actId="1036"/>
          <ac:cxnSpMkLst>
            <pc:docMk/>
            <pc:sldMk cId="0" sldId="307"/>
            <ac:cxnSpMk id="1156" creationId="{00000000-0000-0000-0000-000000000000}"/>
          </ac:cxnSpMkLst>
        </pc:cxnChg>
      </pc:sldChg>
      <pc:sldChg chg="modSp mod">
        <pc:chgData name="Phil Gibbons" userId="f619c6e5d38ed7a7" providerId="LiveId" clId="{1A028361-64E1-404A-8E71-DC991DC9CF23}" dt="2024-09-09T03:05:31.111" v="714" actId="20577"/>
        <pc:sldMkLst>
          <pc:docMk/>
          <pc:sldMk cId="0" sldId="308"/>
        </pc:sldMkLst>
        <pc:spChg chg="mod">
          <ac:chgData name="Phil Gibbons" userId="f619c6e5d38ed7a7" providerId="LiveId" clId="{1A028361-64E1-404A-8E71-DC991DC9CF23}" dt="2024-09-09T03:05:31.111" v="714" actId="20577"/>
          <ac:spMkLst>
            <pc:docMk/>
            <pc:sldMk cId="0" sldId="308"/>
            <ac:spMk id="1165" creationId="{00000000-0000-0000-0000-000000000000}"/>
          </ac:spMkLst>
        </pc:spChg>
      </pc:sldChg>
      <pc:sldChg chg="modSp mod">
        <pc:chgData name="Phil Gibbons" userId="f619c6e5d38ed7a7" providerId="LiveId" clId="{1A028361-64E1-404A-8E71-DC991DC9CF23}" dt="2024-09-09T04:42:14.093" v="1022" actId="20577"/>
        <pc:sldMkLst>
          <pc:docMk/>
          <pc:sldMk cId="0" sldId="311"/>
        </pc:sldMkLst>
        <pc:spChg chg="mod">
          <ac:chgData name="Phil Gibbons" userId="f619c6e5d38ed7a7" providerId="LiveId" clId="{1A028361-64E1-404A-8E71-DC991DC9CF23}" dt="2024-09-09T04:42:14.093" v="1022" actId="20577"/>
          <ac:spMkLst>
            <pc:docMk/>
            <pc:sldMk cId="0" sldId="311"/>
            <ac:spMk id="1197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36:47.954" v="760" actId="14100"/>
          <ac:spMkLst>
            <pc:docMk/>
            <pc:sldMk cId="0" sldId="311"/>
            <ac:spMk id="1209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39:17.675" v="856" actId="1076"/>
          <ac:spMkLst>
            <pc:docMk/>
            <pc:sldMk cId="0" sldId="311"/>
            <ac:spMk id="1210" creationId="{00000000-0000-0000-0000-000000000000}"/>
          </ac:spMkLst>
        </pc:spChg>
      </pc:sldChg>
      <pc:sldChg chg="modSp mod">
        <pc:chgData name="Phil Gibbons" userId="f619c6e5d38ed7a7" providerId="LiveId" clId="{1A028361-64E1-404A-8E71-DC991DC9CF23}" dt="2024-09-09T04:44:03.748" v="1097" actId="1076"/>
        <pc:sldMkLst>
          <pc:docMk/>
          <pc:sldMk cId="0" sldId="312"/>
        </pc:sldMkLst>
        <pc:spChg chg="mod">
          <ac:chgData name="Phil Gibbons" userId="f619c6e5d38ed7a7" providerId="LiveId" clId="{1A028361-64E1-404A-8E71-DC991DC9CF23}" dt="2024-09-09T04:42:53.680" v="1043" actId="20577"/>
          <ac:spMkLst>
            <pc:docMk/>
            <pc:sldMk cId="0" sldId="312"/>
            <ac:spMk id="1217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43:56.815" v="1096" actId="1036"/>
          <ac:spMkLst>
            <pc:docMk/>
            <pc:sldMk cId="0" sldId="312"/>
            <ac:spMk id="1218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43:56.815" v="1096" actId="1036"/>
          <ac:spMkLst>
            <pc:docMk/>
            <pc:sldMk cId="0" sldId="312"/>
            <ac:spMk id="1219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43:56.815" v="1096" actId="1036"/>
          <ac:spMkLst>
            <pc:docMk/>
            <pc:sldMk cId="0" sldId="312"/>
            <ac:spMk id="1220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43:56.815" v="1096" actId="1036"/>
          <ac:spMkLst>
            <pc:docMk/>
            <pc:sldMk cId="0" sldId="312"/>
            <ac:spMk id="1221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44:03.748" v="1097" actId="1076"/>
          <ac:spMkLst>
            <pc:docMk/>
            <pc:sldMk cId="0" sldId="312"/>
            <ac:spMk id="1222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43:56.815" v="1096" actId="1036"/>
          <ac:spMkLst>
            <pc:docMk/>
            <pc:sldMk cId="0" sldId="312"/>
            <ac:spMk id="1223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43:56.815" v="1096" actId="1036"/>
          <ac:spMkLst>
            <pc:docMk/>
            <pc:sldMk cId="0" sldId="312"/>
            <ac:spMk id="1224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43:56.815" v="1096" actId="1036"/>
          <ac:spMkLst>
            <pc:docMk/>
            <pc:sldMk cId="0" sldId="312"/>
            <ac:spMk id="1225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43:56.815" v="1096" actId="1036"/>
          <ac:spMkLst>
            <pc:docMk/>
            <pc:sldMk cId="0" sldId="312"/>
            <ac:spMk id="1226" creationId="{00000000-0000-0000-0000-000000000000}"/>
          </ac:spMkLst>
        </pc:spChg>
        <pc:spChg chg="mod">
          <ac:chgData name="Phil Gibbons" userId="f619c6e5d38ed7a7" providerId="LiveId" clId="{1A028361-64E1-404A-8E71-DC991DC9CF23}" dt="2024-09-09T04:43:56.815" v="1096" actId="1036"/>
          <ac:spMkLst>
            <pc:docMk/>
            <pc:sldMk cId="0" sldId="312"/>
            <ac:spMk id="1227" creationId="{00000000-0000-0000-0000-000000000000}"/>
          </ac:spMkLst>
        </pc:spChg>
      </pc:sldChg>
      <pc:sldChg chg="mod modShow">
        <pc:chgData name="Phil Gibbons" userId="f619c6e5d38ed7a7" providerId="LiveId" clId="{1A028361-64E1-404A-8E71-DC991DC9CF23}" dt="2024-09-09T03:13:04.329" v="750" actId="729"/>
        <pc:sldMkLst>
          <pc:docMk/>
          <pc:sldMk cId="0" sldId="313"/>
        </pc:sldMkLst>
      </pc:sldChg>
      <pc:sldChg chg="mod modShow">
        <pc:chgData name="Phil Gibbons" userId="f619c6e5d38ed7a7" providerId="LiveId" clId="{1A028361-64E1-404A-8E71-DC991DC9CF23}" dt="2024-09-09T03:13:16.954" v="751" actId="729"/>
        <pc:sldMkLst>
          <pc:docMk/>
          <pc:sldMk cId="0" sldId="314"/>
        </pc:sldMkLst>
      </pc:sldChg>
      <pc:sldChg chg="mod modShow">
        <pc:chgData name="Phil Gibbons" userId="f619c6e5d38ed7a7" providerId="LiveId" clId="{1A028361-64E1-404A-8E71-DC991DC9CF23}" dt="2024-09-09T03:13:20.785" v="752" actId="729"/>
        <pc:sldMkLst>
          <pc:docMk/>
          <pc:sldMk cId="0" sldId="315"/>
        </pc:sldMkLst>
      </pc:sldChg>
      <pc:sldChg chg="mod modShow">
        <pc:chgData name="Phil Gibbons" userId="f619c6e5d38ed7a7" providerId="LiveId" clId="{1A028361-64E1-404A-8E71-DC991DC9CF23}" dt="2024-09-09T03:13:44.937" v="753" actId="729"/>
        <pc:sldMkLst>
          <pc:docMk/>
          <pc:sldMk cId="0" sldId="316"/>
        </pc:sldMkLst>
      </pc:sldChg>
      <pc:sldChg chg="mod modShow">
        <pc:chgData name="Phil Gibbons" userId="f619c6e5d38ed7a7" providerId="LiveId" clId="{1A028361-64E1-404A-8E71-DC991DC9CF23}" dt="2024-09-09T03:14:06.667" v="754" actId="729"/>
        <pc:sldMkLst>
          <pc:docMk/>
          <pc:sldMk cId="0" sldId="317"/>
        </pc:sldMkLst>
      </pc:sldChg>
      <pc:sldChg chg="mod modShow">
        <pc:chgData name="Phil Gibbons" userId="f619c6e5d38ed7a7" providerId="LiveId" clId="{1A028361-64E1-404A-8E71-DC991DC9CF23}" dt="2024-09-09T03:14:10.656" v="755" actId="729"/>
        <pc:sldMkLst>
          <pc:docMk/>
          <pc:sldMk cId="0" sldId="318"/>
        </pc:sldMkLst>
      </pc:sldChg>
      <pc:sldChg chg="mod modShow">
        <pc:chgData name="Phil Gibbons" userId="f619c6e5d38ed7a7" providerId="LiveId" clId="{1A028361-64E1-404A-8E71-DC991DC9CF23}" dt="2024-09-09T03:14:14.210" v="756" actId="729"/>
        <pc:sldMkLst>
          <pc:docMk/>
          <pc:sldMk cId="0" sldId="319"/>
        </pc:sldMkLst>
      </pc:sldChg>
      <pc:sldChg chg="mod modShow">
        <pc:chgData name="Phil Gibbons" userId="f619c6e5d38ed7a7" providerId="LiveId" clId="{1A028361-64E1-404A-8E71-DC991DC9CF23}" dt="2024-09-09T04:47:13.406" v="1122" actId="729"/>
        <pc:sldMkLst>
          <pc:docMk/>
          <pc:sldMk cId="0" sldId="320"/>
        </pc:sldMkLst>
      </pc:sldChg>
      <pc:sldChg chg="mod modShow">
        <pc:chgData name="Phil Gibbons" userId="f619c6e5d38ed7a7" providerId="LiveId" clId="{1A028361-64E1-404A-8E71-DC991DC9CF23}" dt="2024-09-09T04:47:16.778" v="1123" actId="729"/>
        <pc:sldMkLst>
          <pc:docMk/>
          <pc:sldMk cId="0" sldId="321"/>
        </pc:sldMkLst>
      </pc:sldChg>
      <pc:sldChg chg="mod modShow">
        <pc:chgData name="Phil Gibbons" userId="f619c6e5d38ed7a7" providerId="LiveId" clId="{1A028361-64E1-404A-8E71-DC991DC9CF23}" dt="2024-09-09T04:47:22.008" v="1124" actId="729"/>
        <pc:sldMkLst>
          <pc:docMk/>
          <pc:sldMk cId="0" sldId="322"/>
        </pc:sldMkLst>
      </pc:sldChg>
      <pc:sldChg chg="mod modShow">
        <pc:chgData name="Phil Gibbons" userId="f619c6e5d38ed7a7" providerId="LiveId" clId="{1A028361-64E1-404A-8E71-DC991DC9CF23}" dt="2024-09-09T04:47:26.961" v="1125" actId="729"/>
        <pc:sldMkLst>
          <pc:docMk/>
          <pc:sldMk cId="0" sldId="323"/>
        </pc:sldMkLst>
      </pc:sldChg>
      <pc:sldChg chg="del">
        <pc:chgData name="Phil Gibbons" userId="f619c6e5d38ed7a7" providerId="LiveId" clId="{1A028361-64E1-404A-8E71-DC991DC9CF23}" dt="2024-09-09T03:14:35.559" v="757" actId="47"/>
        <pc:sldMkLst>
          <pc:docMk/>
          <pc:sldMk cId="0" sldId="324"/>
        </pc:sldMkLst>
      </pc:sldChg>
      <pc:sldChg chg="del">
        <pc:chgData name="Phil Gibbons" userId="f619c6e5d38ed7a7" providerId="LiveId" clId="{1A028361-64E1-404A-8E71-DC991DC9CF23}" dt="2024-09-09T04:47:51.838" v="1126" actId="2696"/>
        <pc:sldMkLst>
          <pc:docMk/>
          <pc:sldMk cId="1399135188" sldId="325"/>
        </pc:sldMkLst>
      </pc:sldChg>
      <pc:sldChg chg="del">
        <pc:chgData name="Phil Gibbons" userId="f619c6e5d38ed7a7" providerId="LiveId" clId="{1A028361-64E1-404A-8E71-DC991DC9CF23}" dt="2024-09-09T04:47:51.838" v="1126" actId="2696"/>
        <pc:sldMkLst>
          <pc:docMk/>
          <pc:sldMk cId="2542957479" sldId="326"/>
        </pc:sldMkLst>
      </pc:sldChg>
      <pc:sldChg chg="del">
        <pc:chgData name="Phil Gibbons" userId="f619c6e5d38ed7a7" providerId="LiveId" clId="{1A028361-64E1-404A-8E71-DC991DC9CF23}" dt="2024-09-09T04:47:51.838" v="1126" actId="2696"/>
        <pc:sldMkLst>
          <pc:docMk/>
          <pc:sldMk cId="4004552002" sldId="327"/>
        </pc:sldMkLst>
      </pc:sldChg>
      <pc:sldChg chg="add">
        <pc:chgData name="Phil Gibbons" userId="f619c6e5d38ed7a7" providerId="LiveId" clId="{1A028361-64E1-404A-8E71-DC991DC9CF23}" dt="2024-09-09T04:47:59.326" v="1127"/>
        <pc:sldMkLst>
          <pc:docMk/>
          <pc:sldMk cId="2525190987" sldId="328"/>
        </pc:sldMkLst>
      </pc:sldChg>
      <pc:sldChg chg="del">
        <pc:chgData name="Phil Gibbons" userId="f619c6e5d38ed7a7" providerId="LiveId" clId="{1A028361-64E1-404A-8E71-DC991DC9CF23}" dt="2024-09-09T04:47:51.838" v="1126" actId="2696"/>
        <pc:sldMkLst>
          <pc:docMk/>
          <pc:sldMk cId="1512465500" sldId="329"/>
        </pc:sldMkLst>
      </pc:sldChg>
      <pc:sldChg chg="del">
        <pc:chgData name="Phil Gibbons" userId="f619c6e5d38ed7a7" providerId="LiveId" clId="{1A028361-64E1-404A-8E71-DC991DC9CF23}" dt="2024-09-09T04:47:51.838" v="1126" actId="2696"/>
        <pc:sldMkLst>
          <pc:docMk/>
          <pc:sldMk cId="1023526186" sldId="330"/>
        </pc:sldMkLst>
      </pc:sldChg>
      <pc:sldChg chg="add">
        <pc:chgData name="Phil Gibbons" userId="f619c6e5d38ed7a7" providerId="LiveId" clId="{1A028361-64E1-404A-8E71-DC991DC9CF23}" dt="2024-09-09T04:47:59.326" v="1127"/>
        <pc:sldMkLst>
          <pc:docMk/>
          <pc:sldMk cId="1980612397" sldId="331"/>
        </pc:sldMkLst>
      </pc:sldChg>
      <pc:sldChg chg="add">
        <pc:chgData name="Phil Gibbons" userId="f619c6e5d38ed7a7" providerId="LiveId" clId="{1A028361-64E1-404A-8E71-DC991DC9CF23}" dt="2024-09-09T04:47:59.326" v="1127"/>
        <pc:sldMkLst>
          <pc:docMk/>
          <pc:sldMk cId="2669736487" sldId="332"/>
        </pc:sldMkLst>
      </pc:sldChg>
      <pc:sldChg chg="modSp add mod">
        <pc:chgData name="Phil Gibbons" userId="f619c6e5d38ed7a7" providerId="LiveId" clId="{1A028361-64E1-404A-8E71-DC991DC9CF23}" dt="2024-09-09T04:45:10.561" v="1117" actId="20577"/>
        <pc:sldMkLst>
          <pc:docMk/>
          <pc:sldMk cId="1684989154" sldId="333"/>
        </pc:sldMkLst>
        <pc:spChg chg="mod">
          <ac:chgData name="Phil Gibbons" userId="f619c6e5d38ed7a7" providerId="LiveId" clId="{1A028361-64E1-404A-8E71-DC991DC9CF23}" dt="2024-09-09T04:45:10.561" v="1117" actId="20577"/>
          <ac:spMkLst>
            <pc:docMk/>
            <pc:sldMk cId="1684989154" sldId="333"/>
            <ac:spMk id="1502" creationId="{00000000-0000-0000-0000-000000000000}"/>
          </ac:spMkLst>
        </pc:spChg>
      </pc:sldChg>
      <pc:sldChg chg="del">
        <pc:chgData name="Phil Gibbons" userId="f619c6e5d38ed7a7" providerId="LiveId" clId="{1A028361-64E1-404A-8E71-DC991DC9CF23}" dt="2024-09-08T23:10:53.340" v="38" actId="47"/>
        <pc:sldMkLst>
          <pc:docMk/>
          <pc:sldMk cId="4191868851" sldId="334"/>
        </pc:sldMkLst>
      </pc:sldChg>
      <pc:sldChg chg="del">
        <pc:chgData name="Phil Gibbons" userId="f619c6e5d38ed7a7" providerId="LiveId" clId="{1A028361-64E1-404A-8E71-DC991DC9CF23}" dt="2024-09-08T23:10:56.909" v="39" actId="47"/>
        <pc:sldMkLst>
          <pc:docMk/>
          <pc:sldMk cId="4146082321" sldId="335"/>
        </pc:sldMkLst>
      </pc:sldChg>
      <pc:sldChg chg="add">
        <pc:chgData name="Phil Gibbons" userId="f619c6e5d38ed7a7" providerId="LiveId" clId="{1A028361-64E1-404A-8E71-DC991DC9CF23}" dt="2024-09-05T21:12:50.025" v="8"/>
        <pc:sldMkLst>
          <pc:docMk/>
          <pc:sldMk cId="4042517480" sldId="336"/>
        </pc:sldMkLst>
      </pc:sldChg>
      <pc:sldChg chg="add">
        <pc:chgData name="Phil Gibbons" userId="f619c6e5d38ed7a7" providerId="LiveId" clId="{1A028361-64E1-404A-8E71-DC991DC9CF23}" dt="2024-09-08T23:05:27.358" v="21"/>
        <pc:sldMkLst>
          <pc:docMk/>
          <pc:sldMk cId="2806933157" sldId="370"/>
        </pc:sldMkLst>
      </pc:sldChg>
      <pc:sldChg chg="modSp add mod modTransition">
        <pc:chgData name="Phil Gibbons" userId="f619c6e5d38ed7a7" providerId="LiveId" clId="{1A028361-64E1-404A-8E71-DC991DC9CF23}" dt="2024-09-09T02:24:40.269" v="192" actId="6549"/>
        <pc:sldMkLst>
          <pc:docMk/>
          <pc:sldMk cId="1482835291" sldId="425"/>
        </pc:sldMkLst>
        <pc:spChg chg="mod">
          <ac:chgData name="Phil Gibbons" userId="f619c6e5d38ed7a7" providerId="LiveId" clId="{1A028361-64E1-404A-8E71-DC991DC9CF23}" dt="2024-09-09T02:24:40.269" v="192" actId="6549"/>
          <ac:spMkLst>
            <pc:docMk/>
            <pc:sldMk cId="1482835291" sldId="425"/>
            <ac:spMk id="12292" creationId="{00000000-0000-0000-0000-000000000000}"/>
          </ac:spMkLst>
        </pc:spChg>
      </pc:sldChg>
      <pc:sldChg chg="add modTransition">
        <pc:chgData name="Phil Gibbons" userId="f619c6e5d38ed7a7" providerId="LiveId" clId="{1A028361-64E1-404A-8E71-DC991DC9CF23}" dt="2024-09-08T23:05:27.358" v="21"/>
        <pc:sldMkLst>
          <pc:docMk/>
          <pc:sldMk cId="3518740989" sldId="732"/>
        </pc:sldMkLst>
      </pc:sldChg>
      <pc:sldChg chg="add">
        <pc:chgData name="Phil Gibbons" userId="f619c6e5d38ed7a7" providerId="LiveId" clId="{1A028361-64E1-404A-8E71-DC991DC9CF23}" dt="2024-09-09T03:11:14.601" v="715"/>
        <pc:sldMkLst>
          <pc:docMk/>
          <pc:sldMk cId="3474263883" sldId="737"/>
        </pc:sldMkLst>
      </pc:sldChg>
      <pc:sldChg chg="addSp delSp modSp add mod">
        <pc:chgData name="Phil Gibbons" userId="f619c6e5d38ed7a7" providerId="LiveId" clId="{1A028361-64E1-404A-8E71-DC991DC9CF23}" dt="2024-09-09T02:23:06.214" v="191" actId="20577"/>
        <pc:sldMkLst>
          <pc:docMk/>
          <pc:sldMk cId="2942838299" sldId="755"/>
        </pc:sldMkLst>
        <pc:spChg chg="add mod">
          <ac:chgData name="Phil Gibbons" userId="f619c6e5d38ed7a7" providerId="LiveId" clId="{1A028361-64E1-404A-8E71-DC991DC9CF23}" dt="2024-09-09T02:22:15.323" v="175" actId="1076"/>
          <ac:spMkLst>
            <pc:docMk/>
            <pc:sldMk cId="2942838299" sldId="755"/>
            <ac:spMk id="3" creationId="{9ED78567-4AF7-D228-E8C5-4C554A833FDE}"/>
          </ac:spMkLst>
        </pc:spChg>
        <pc:spChg chg="del mod">
          <ac:chgData name="Phil Gibbons" userId="f619c6e5d38ed7a7" providerId="LiveId" clId="{1A028361-64E1-404A-8E71-DC991DC9CF23}" dt="2024-09-09T02:22:07.301" v="174" actId="478"/>
          <ac:spMkLst>
            <pc:docMk/>
            <pc:sldMk cId="2942838299" sldId="755"/>
            <ac:spMk id="4" creationId="{360EC13F-E17E-49C6-835E-62C450450248}"/>
          </ac:spMkLst>
        </pc:spChg>
        <pc:spChg chg="add mod">
          <ac:chgData name="Phil Gibbons" userId="f619c6e5d38ed7a7" providerId="LiveId" clId="{1A028361-64E1-404A-8E71-DC991DC9CF23}" dt="2024-09-09T02:23:06.214" v="191" actId="20577"/>
          <ac:spMkLst>
            <pc:docMk/>
            <pc:sldMk cId="2942838299" sldId="755"/>
            <ac:spMk id="5" creationId="{EFF38FA2-9D13-D279-153B-20CF7CE35D7C}"/>
          </ac:spMkLst>
        </pc:spChg>
      </pc:sldChg>
      <pc:sldChg chg="add del">
        <pc:chgData name="Phil Gibbons" userId="f619c6e5d38ed7a7" providerId="LiveId" clId="{1A028361-64E1-404A-8E71-DC991DC9CF23}" dt="2024-09-09T02:10:13.655" v="40" actId="2696"/>
        <pc:sldMkLst>
          <pc:docMk/>
          <pc:sldMk cId="3141561369" sldId="755"/>
        </pc:sldMkLst>
      </pc:sldChg>
      <pc:sldChg chg="modSp add mod modNotesTx">
        <pc:chgData name="Phil Gibbons" userId="f619c6e5d38ed7a7" providerId="LiveId" clId="{1A028361-64E1-404A-8E71-DC991DC9CF23}" dt="2024-09-09T04:46:41.262" v="1121" actId="6549"/>
        <pc:sldMkLst>
          <pc:docMk/>
          <pc:sldMk cId="2440390770" sldId="756"/>
        </pc:sldMkLst>
        <pc:spChg chg="mod">
          <ac:chgData name="Phil Gibbons" userId="f619c6e5d38ed7a7" providerId="LiveId" clId="{1A028361-64E1-404A-8E71-DC991DC9CF23}" dt="2024-09-09T02:26:07.919" v="241" actId="207"/>
          <ac:spMkLst>
            <pc:docMk/>
            <pc:sldMk cId="2440390770" sldId="756"/>
            <ac:spMk id="12292" creationId="{00000000-0000-0000-0000-000000000000}"/>
          </ac:spMkLst>
        </pc:spChg>
      </pc:sldChg>
      <pc:sldChg chg="modSp add mod modNotesTx">
        <pc:chgData name="Phil Gibbons" userId="f619c6e5d38ed7a7" providerId="LiveId" clId="{1A028361-64E1-404A-8E71-DC991DC9CF23}" dt="2024-09-09T04:46:28.773" v="1120" actId="6549"/>
        <pc:sldMkLst>
          <pc:docMk/>
          <pc:sldMk cId="3433143543" sldId="757"/>
        </pc:sldMkLst>
        <pc:spChg chg="mod">
          <ac:chgData name="Phil Gibbons" userId="f619c6e5d38ed7a7" providerId="LiveId" clId="{1A028361-64E1-404A-8E71-DC991DC9CF23}" dt="2024-09-09T02:46:54.147" v="585" actId="207"/>
          <ac:spMkLst>
            <pc:docMk/>
            <pc:sldMk cId="3433143543" sldId="757"/>
            <ac:spMk id="12292" creationId="{00000000-0000-0000-0000-000000000000}"/>
          </ac:spMkLst>
        </pc:spChg>
      </pc:sldChg>
      <pc:sldChg chg="modSp add mod modNotesTx">
        <pc:chgData name="Phil Gibbons" userId="f619c6e5d38ed7a7" providerId="LiveId" clId="{1A028361-64E1-404A-8E71-DC991DC9CF23}" dt="2024-09-09T04:46:18.357" v="1119" actId="6549"/>
        <pc:sldMkLst>
          <pc:docMk/>
          <pc:sldMk cId="3146869980" sldId="758"/>
        </pc:sldMkLst>
        <pc:spChg chg="mod">
          <ac:chgData name="Phil Gibbons" userId="f619c6e5d38ed7a7" providerId="LiveId" clId="{1A028361-64E1-404A-8E71-DC991DC9CF23}" dt="2024-09-09T02:47:49.078" v="591" actId="207"/>
          <ac:spMkLst>
            <pc:docMk/>
            <pc:sldMk cId="3146869980" sldId="758"/>
            <ac:spMk id="12292" creationId="{00000000-0000-0000-0000-000000000000}"/>
          </ac:spMkLst>
        </pc:spChg>
      </pc:sldChg>
      <pc:sldChg chg="modSp add mod modNotesTx">
        <pc:chgData name="Phil Gibbons" userId="f619c6e5d38ed7a7" providerId="LiveId" clId="{1A028361-64E1-404A-8E71-DC991DC9CF23}" dt="2024-09-09T04:46:06.426" v="1118" actId="6549"/>
        <pc:sldMkLst>
          <pc:docMk/>
          <pc:sldMk cId="5803221" sldId="759"/>
        </pc:sldMkLst>
        <pc:spChg chg="mod">
          <ac:chgData name="Phil Gibbons" userId="f619c6e5d38ed7a7" providerId="LiveId" clId="{1A028361-64E1-404A-8E71-DC991DC9CF23}" dt="2024-09-09T02:48:23.574" v="594" actId="207"/>
          <ac:spMkLst>
            <pc:docMk/>
            <pc:sldMk cId="5803221" sldId="759"/>
            <ac:spMk id="12292" creationId="{00000000-0000-0000-0000-000000000000}"/>
          </ac:spMkLst>
        </pc:spChg>
      </pc:sldChg>
      <pc:sldChg chg="add">
        <pc:chgData name="Phil Gibbons" userId="f619c6e5d38ed7a7" providerId="LiveId" clId="{1A028361-64E1-404A-8E71-DC991DC9CF23}" dt="2024-09-09T04:48:34.069" v="1129"/>
        <pc:sldMkLst>
          <pc:docMk/>
          <pc:sldMk cId="1854242345" sldId="760"/>
        </pc:sldMkLst>
      </pc:sldChg>
      <pc:sldChg chg="modSp new del mod">
        <pc:chgData name="Phil Gibbons" userId="f619c6e5d38ed7a7" providerId="LiveId" clId="{1A028361-64E1-404A-8E71-DC991DC9CF23}" dt="2024-09-09T04:48:20.793" v="1128" actId="2696"/>
        <pc:sldMkLst>
          <pc:docMk/>
          <pc:sldMk cId="4054870861" sldId="760"/>
        </pc:sldMkLst>
        <pc:spChg chg="mod">
          <ac:chgData name="Phil Gibbons" userId="f619c6e5d38ed7a7" providerId="LiveId" clId="{1A028361-64E1-404A-8E71-DC991DC9CF23}" dt="2024-09-09T03:12:36.568" v="749" actId="20577"/>
          <ac:spMkLst>
            <pc:docMk/>
            <pc:sldMk cId="4054870861" sldId="760"/>
            <ac:spMk id="2" creationId="{3FEAFD28-1D18-61F3-D04C-A95397172FFF}"/>
          </ac:spMkLst>
        </pc:spChg>
      </pc:sldChg>
      <pc:sldMasterChg chg="delSldLayout">
        <pc:chgData name="Phil Gibbons" userId="f619c6e5d38ed7a7" providerId="LiveId" clId="{1A028361-64E1-404A-8E71-DC991DC9CF23}" dt="2024-09-09T04:48:20.793" v="1128" actId="2696"/>
        <pc:sldMasterMkLst>
          <pc:docMk/>
          <pc:sldMasterMk cId="0" sldId="2147483705"/>
        </pc:sldMasterMkLst>
        <pc:sldLayoutChg chg="del">
          <pc:chgData name="Phil Gibbons" userId="f619c6e5d38ed7a7" providerId="LiveId" clId="{1A028361-64E1-404A-8E71-DC991DC9CF23}" dt="2024-09-09T04:48:20.793" v="1128" actId="2696"/>
          <pc:sldLayoutMkLst>
            <pc:docMk/>
            <pc:sldMasterMk cId="0" sldId="2147483705"/>
            <pc:sldLayoutMk cId="0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485A2-FA6A-46DD-B3E5-15C95E45F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58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485A2-FA6A-46DD-B3E5-15C95E45F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00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Shape 5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0" name="Shape 5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571" name="Shape 5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485A2-FA6A-46DD-B3E5-15C95E45F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20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Caller pushes the values to the stack </a:t>
            </a:r>
            <a:r>
              <a:rPr lang="en-US" dirty="0">
                <a:sym typeface="Wingdings" panose="05000000000000000000" pitchFamily="2" charset="2"/>
              </a:rPr>
              <a:t>.. Calls Callee function ..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ym typeface="Wingdings" panose="05000000000000000000" pitchFamily="2" charset="2"/>
              </a:rPr>
              <a:t>Stick the return value in </a:t>
            </a:r>
            <a:r>
              <a:rPr lang="en-US" dirty="0" err="1">
                <a:sym typeface="Wingdings" panose="05000000000000000000" pitchFamily="2" charset="2"/>
              </a:rPr>
              <a:t>rax</a:t>
            </a:r>
            <a:endParaRPr dirty="0"/>
          </a:p>
        </p:txBody>
      </p:sp>
      <p:sp>
        <p:nvSpPr>
          <p:cNvPr id="594" name="Shape 5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Note: No need to copy x (y) into %</a:t>
            </a:r>
            <a:r>
              <a:rPr lang="en-US" dirty="0" err="1"/>
              <a:t>rdi</a:t>
            </a:r>
            <a:r>
              <a:rPr lang="en-US" dirty="0"/>
              <a:t> (%</a:t>
            </a:r>
            <a:r>
              <a:rPr lang="en-US" dirty="0" err="1"/>
              <a:t>rsi</a:t>
            </a:r>
            <a:r>
              <a:rPr lang="en-US" dirty="0"/>
              <a:t>) for mult2 since already there. If changed to mult2(</a:t>
            </a:r>
            <a:r>
              <a:rPr lang="en-US" dirty="0" err="1"/>
              <a:t>y,x</a:t>
            </a:r>
            <a:r>
              <a:rPr lang="en-US" dirty="0"/>
              <a:t>) would need to swap %</a:t>
            </a:r>
            <a:r>
              <a:rPr lang="en-US" dirty="0" err="1"/>
              <a:t>rdi</a:t>
            </a:r>
            <a:r>
              <a:rPr lang="en-US" dirty="0"/>
              <a:t> and %</a:t>
            </a:r>
            <a:r>
              <a:rPr lang="en-US" dirty="0" err="1"/>
              <a:t>rsi</a:t>
            </a:r>
            <a:r>
              <a:rPr lang="en-US" dirty="0"/>
              <a:t> values.</a:t>
            </a:r>
            <a:endParaRPr dirty="0"/>
          </a:p>
        </p:txBody>
      </p:sp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485A2-FA6A-46DD-B3E5-15C95E45F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20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Shape 6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Shape 6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Shape 6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Shape 7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Shape 7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Shape 7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Shape 8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Shape 8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Shape 8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Shape 9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~half the slides are for the “Managing local data</a:t>
            </a:r>
            <a:r>
              <a:rPr lang="en-US"/>
              <a:t>” part.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485A2-FA6A-46DD-B3E5-15C95E45F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364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Shape 9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 9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the stack discipline</a:t>
            </a:r>
            <a:endParaRPr dirty="0"/>
          </a:p>
        </p:txBody>
      </p:sp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Shape 9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Shape 10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Shape 10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hape 10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Shape 10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Shape 10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Shape 10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Shape 10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Shape 1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 students what’s needed, before revealing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485A2-FA6A-46DD-B3E5-15C95E45F6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50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Shape 1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Shape 1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Shape 1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Shape 1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Shape 1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Shape 1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Shape 1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Shape 1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Shape 1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Shape 1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Shape 1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Shape 1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Shape 1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hape 1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Shape 14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27436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Shape 1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Shape 14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42595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Shape 1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Shape 1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2723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Shape 14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Shape 1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84300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Shape 14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52073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Shape 1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Shape 14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90319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Shape 1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Shape 14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78831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Shape 1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Shape 14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671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Shape 14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73413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Shape 1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Shape 1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Shape 1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hape 1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Shape 1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Shape 1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Shape 1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Shape 1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Shape 1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Shape 1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Shape 1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Shape 1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Shape 13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Shape 1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Shape 13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Shape 1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Shape 13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Shape 13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Shape 1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Shape 14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635000" y="2032000"/>
            <a:ext cx="777240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35000" y="2032000"/>
            <a:ext cx="777240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 rot="5400000">
            <a:off x="5395118" y="2834482"/>
            <a:ext cx="45259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 rot="5400000">
            <a:off x="1204119" y="853282"/>
            <a:ext cx="452596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114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648200" y="1397000"/>
            <a:ext cx="4114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5052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Char char="⬛"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418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 rot="5400000">
            <a:off x="1854200" y="-76200"/>
            <a:ext cx="5435600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 rot="5400000">
            <a:off x="4425950" y="2495550"/>
            <a:ext cx="65786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 rot="5400000">
            <a:off x="158750" y="476250"/>
            <a:ext cx="6578600" cy="6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114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2"/>
          </p:nvPr>
        </p:nvSpPr>
        <p:spPr>
          <a:xfrm>
            <a:off x="4648200" y="1397000"/>
            <a:ext cx="4114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5052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Char char="⬛"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418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 rot="5400000">
            <a:off x="1854200" y="-76200"/>
            <a:ext cx="5435600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 rot="5400000">
            <a:off x="4425950" y="2495550"/>
            <a:ext cx="65786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 rot="5400000">
            <a:off x="158750" y="476250"/>
            <a:ext cx="6578600" cy="6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167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114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2"/>
          </p:nvPr>
        </p:nvSpPr>
        <p:spPr>
          <a:xfrm>
            <a:off x="4648200" y="1397000"/>
            <a:ext cx="4114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35000" y="2032000"/>
            <a:ext cx="777240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5052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Char char="⬛"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418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 rot="5400000">
            <a:off x="1854200" y="-76200"/>
            <a:ext cx="5435600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 rot="5400000">
            <a:off x="4425950" y="2495550"/>
            <a:ext cx="65786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 rot="5400000">
            <a:off x="158750" y="476250"/>
            <a:ext cx="6578600" cy="6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Char char="⬛"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418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 rot="5400000">
            <a:off x="4779169" y="2142332"/>
            <a:ext cx="5872163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 rot="5400000">
            <a:off x="511969" y="123032"/>
            <a:ext cx="5872163" cy="6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35000" y="2032000"/>
            <a:ext cx="777240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35000" y="2032000"/>
            <a:ext cx="777240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/>
          <p:nvPr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Bryant and O’Hallaron, Computer Systems: A Programmer’s Perspective, Third Edition</a:t>
            </a:r>
            <a:endParaRPr sz="1000" b="0" i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7897813" y="-26988"/>
            <a:ext cx="1320800" cy="25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Carnegie Mellon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/>
          <p:nvPr/>
        </p:nvSpPr>
        <p:spPr>
          <a:xfrm>
            <a:off x="8830843" y="6601841"/>
            <a:ext cx="31315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" name="Shape 54"/>
          <p:cNvSpPr txBox="1"/>
          <p:nvPr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Bryant and O’Hallaron, Computer Systems: A Programmer’s Perspective, Third Edition</a:t>
            </a: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7897813" y="-26988"/>
            <a:ext cx="1320800" cy="25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Carnegie Mellon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/>
          <p:nvPr/>
        </p:nvSpPr>
        <p:spPr>
          <a:xfrm>
            <a:off x="8830843" y="6611779"/>
            <a:ext cx="31315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Bryant and O’Hallaron, Computer Systems: A Programmer’s Perspective, Third Edition</a:t>
            </a:r>
            <a:endParaRPr sz="1000" b="0" i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7897813" y="-26988"/>
            <a:ext cx="1320800" cy="25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Carnegie Mellon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830843" y="6611779"/>
            <a:ext cx="31315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Bryant and O’Hallaron, Computer Systems: A Programmer’s Perspective, Third Edition</a:t>
            </a:r>
            <a:endParaRPr sz="1000" b="0" i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7897813" y="-26988"/>
            <a:ext cx="1320800" cy="25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Carnegie Mellon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8830843" y="6611779"/>
            <a:ext cx="31315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Bryant and O’Hallaron, Computer Systems: A Programmer’s Perspective, Third Edition</a:t>
            </a:r>
            <a:endParaRPr sz="1000" b="0" i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7897813" y="-26988"/>
            <a:ext cx="1320800" cy="25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Carnegie Mellon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B87060-9CA1-44CC-939E-8B0D1195A2F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E2BDB-EFF5-4A0C-917F-CE029070F9C4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4042517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in Procedures</a:t>
            </a:r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5257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control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beginning of procedure code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return point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data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 arguments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rgbClr val="724747"/>
                </a:solidFill>
                <a:latin typeface="Calibri"/>
                <a:ea typeface="Calibri"/>
                <a:cs typeface="Calibri"/>
                <a:sym typeface="Calibri"/>
              </a:rPr>
              <a:t>Memory management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rgbClr val="724747"/>
                </a:solidFill>
                <a:latin typeface="Calibri"/>
                <a:ea typeface="Calibri"/>
                <a:cs typeface="Calibri"/>
                <a:sym typeface="Calibri"/>
              </a:rPr>
              <a:t>Allocate during procedure execution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rgbClr val="724747"/>
                </a:solidFill>
                <a:latin typeface="Calibri"/>
                <a:ea typeface="Calibri"/>
                <a:cs typeface="Calibri"/>
                <a:sym typeface="Calibri"/>
              </a:rPr>
              <a:t>Deallocate upon return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all implemented with machine instructions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implementation of a procedure uses only those mechanisms required</a:t>
            </a: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5791200" y="990600"/>
            <a:ext cx="18415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P(…)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y = Q(x);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print(y)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5791200" y="3581400"/>
            <a:ext cx="2133600" cy="2362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int Q(int 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t = 3*i;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v[10];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return v[t];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6019800" y="4419600"/>
            <a:ext cx="1447800" cy="381000"/>
          </a:xfrm>
          <a:prstGeom prst="rect">
            <a:avLst/>
          </a:prstGeom>
          <a:solidFill>
            <a:schemeClr val="accent1">
              <a:alpha val="22745"/>
            </a:schemeClr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in Procedures</a:t>
            </a:r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5257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control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beginning of procedure code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return point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data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 arguments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management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Allocate during procedure execution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Deallocate upon return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all implemented with machine instructions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implementation of a procedure uses only those mechanisms required</a:t>
            </a: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5791200" y="990600"/>
            <a:ext cx="18415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P(…)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y = Q(x);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print(y)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5791200" y="3581400"/>
            <a:ext cx="2133600" cy="2362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int Q(int 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t = 3*i;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v[10];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return v[t];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286" name="Shape 286"/>
          <p:cNvSpPr txBox="1"/>
          <p:nvPr/>
        </p:nvSpPr>
        <p:spPr>
          <a:xfrm>
            <a:off x="228600" y="1219200"/>
            <a:ext cx="8686800" cy="31393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Machine instructions implement the mechanisms, but the choices are determined by designers.  These choices make up the </a:t>
            </a:r>
            <a:r>
              <a:rPr lang="en-US" sz="3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 Binary Interface (ABI)</a:t>
            </a: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Today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Procedures</a:t>
            </a:r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Mechanisms</a:t>
            </a:r>
            <a:r>
              <a:rPr lang="en-US" b="0" dirty="0"/>
              <a:t>			</a:t>
            </a:r>
            <a:endParaRPr lang="en-US" b="1" dirty="0"/>
          </a:p>
          <a:p>
            <a:pPr lvl="1"/>
            <a:r>
              <a:rPr lang="en-US" b="1" dirty="0"/>
              <a:t>Stack Structure</a:t>
            </a:r>
            <a:r>
              <a:rPr lang="en-US" b="0" dirty="0"/>
              <a:t>			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Calling Conventions</a:t>
            </a:r>
          </a:p>
          <a:p>
            <a:pPr lvl="2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Passing control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 lvl="2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Passing data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			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Managing local data</a:t>
            </a:r>
            <a:r>
              <a:rPr lang="en-US" b="0" dirty="0"/>
              <a:t>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0390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7494561" y="235863"/>
            <a:ext cx="132080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Carnegie Mellon</a:t>
            </a:r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Stack</a:t>
            </a: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380999" y="1397000"/>
            <a:ext cx="5077691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 of memory managed with stack discipline</a:t>
            </a:r>
            <a:endParaRPr dirty="0"/>
          </a:p>
          <a:p>
            <a:pPr marL="569913" marR="0" lvl="0" indent="-225425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viewed as array of bytes.</a:t>
            </a:r>
            <a:endParaRPr dirty="0"/>
          </a:p>
          <a:p>
            <a:pPr marL="569913" marR="0" lvl="0" indent="-225425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regions have different purposes.</a:t>
            </a:r>
            <a:endParaRPr dirty="0"/>
          </a:p>
          <a:p>
            <a:pPr marL="569913" marR="0" lvl="0" indent="-225425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(Like ABI, a policy decision)</a:t>
            </a:r>
            <a:endParaRPr dirty="0"/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7075460" y="975638"/>
            <a:ext cx="1142349" cy="5410200"/>
          </a:xfrm>
          <a:prstGeom prst="rect">
            <a:avLst/>
          </a:prstGeom>
          <a:solidFill>
            <a:srgbClr val="CBCBEF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01" name="Shape 301"/>
          <p:cNvGrpSpPr/>
          <p:nvPr/>
        </p:nvGrpSpPr>
        <p:grpSpPr>
          <a:xfrm>
            <a:off x="7075461" y="654389"/>
            <a:ext cx="1142349" cy="559420"/>
            <a:chOff x="1154801" y="3021980"/>
            <a:chExt cx="1142349" cy="559420"/>
          </a:xfrm>
        </p:grpSpPr>
        <p:sp>
          <p:nvSpPr>
            <p:cNvPr id="302" name="Shape 302"/>
            <p:cNvSpPr/>
            <p:nvPr/>
          </p:nvSpPr>
          <p:spPr>
            <a:xfrm>
              <a:off x="1154801" y="3021980"/>
              <a:ext cx="1142349" cy="468909"/>
            </a:xfrm>
            <a:custGeom>
              <a:avLst/>
              <a:gdLst/>
              <a:ahLst/>
              <a:cxnLst/>
              <a:rect l="0" t="0" r="0" b="0"/>
              <a:pathLst>
                <a:path w="1142349" h="468909" extrusionOk="0">
                  <a:moveTo>
                    <a:pt x="4925" y="468352"/>
                  </a:moveTo>
                  <a:lnTo>
                    <a:pt x="1142349" y="468352"/>
                  </a:lnTo>
                  <a:lnTo>
                    <a:pt x="1142349" y="11152"/>
                  </a:lnTo>
                  <a:lnTo>
                    <a:pt x="1008535" y="144966"/>
                  </a:lnTo>
                  <a:lnTo>
                    <a:pt x="897023" y="33454"/>
                  </a:lnTo>
                  <a:lnTo>
                    <a:pt x="785511" y="144966"/>
                  </a:lnTo>
                  <a:lnTo>
                    <a:pt x="651697" y="11152"/>
                  </a:lnTo>
                  <a:lnTo>
                    <a:pt x="540183" y="122666"/>
                  </a:lnTo>
                  <a:lnTo>
                    <a:pt x="450971" y="33454"/>
                  </a:lnTo>
                  <a:lnTo>
                    <a:pt x="350613" y="133812"/>
                  </a:lnTo>
                  <a:lnTo>
                    <a:pt x="216801" y="0"/>
                  </a:lnTo>
                  <a:lnTo>
                    <a:pt x="127588" y="167269"/>
                  </a:lnTo>
                  <a:lnTo>
                    <a:pt x="127588" y="167269"/>
                  </a:lnTo>
                  <a:lnTo>
                    <a:pt x="0" y="28251"/>
                  </a:lnTo>
                  <a:lnTo>
                    <a:pt x="7620" y="468909"/>
                  </a:lnTo>
                </a:path>
              </a:pathLst>
            </a:custGeom>
            <a:solidFill>
              <a:srgbClr val="CBCBEF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1179195" y="3429000"/>
              <a:ext cx="1106805" cy="152400"/>
            </a:xfrm>
            <a:prstGeom prst="rect">
              <a:avLst/>
            </a:prstGeom>
            <a:solidFill>
              <a:srgbClr val="CBCBE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04" name="Shape 304"/>
          <p:cNvGrpSpPr/>
          <p:nvPr/>
        </p:nvGrpSpPr>
        <p:grpSpPr>
          <a:xfrm rot="10800000" flipH="1">
            <a:off x="7064311" y="6014053"/>
            <a:ext cx="1142349" cy="559420"/>
            <a:chOff x="1154801" y="3021980"/>
            <a:chExt cx="1142349" cy="559420"/>
          </a:xfrm>
        </p:grpSpPr>
        <p:sp>
          <p:nvSpPr>
            <p:cNvPr id="305" name="Shape 305"/>
            <p:cNvSpPr/>
            <p:nvPr/>
          </p:nvSpPr>
          <p:spPr>
            <a:xfrm>
              <a:off x="1154801" y="3021980"/>
              <a:ext cx="1142349" cy="468909"/>
            </a:xfrm>
            <a:custGeom>
              <a:avLst/>
              <a:gdLst/>
              <a:ahLst/>
              <a:cxnLst/>
              <a:rect l="0" t="0" r="0" b="0"/>
              <a:pathLst>
                <a:path w="1142349" h="468909" extrusionOk="0">
                  <a:moveTo>
                    <a:pt x="4925" y="468352"/>
                  </a:moveTo>
                  <a:lnTo>
                    <a:pt x="1142349" y="468352"/>
                  </a:lnTo>
                  <a:lnTo>
                    <a:pt x="1142349" y="11152"/>
                  </a:lnTo>
                  <a:lnTo>
                    <a:pt x="1008535" y="144966"/>
                  </a:lnTo>
                  <a:lnTo>
                    <a:pt x="897023" y="33454"/>
                  </a:lnTo>
                  <a:lnTo>
                    <a:pt x="785511" y="144966"/>
                  </a:lnTo>
                  <a:lnTo>
                    <a:pt x="651697" y="11152"/>
                  </a:lnTo>
                  <a:lnTo>
                    <a:pt x="540183" y="122666"/>
                  </a:lnTo>
                  <a:lnTo>
                    <a:pt x="450971" y="33454"/>
                  </a:lnTo>
                  <a:lnTo>
                    <a:pt x="350613" y="133812"/>
                  </a:lnTo>
                  <a:lnTo>
                    <a:pt x="216801" y="0"/>
                  </a:lnTo>
                  <a:lnTo>
                    <a:pt x="127588" y="167269"/>
                  </a:lnTo>
                  <a:lnTo>
                    <a:pt x="127588" y="167269"/>
                  </a:lnTo>
                  <a:lnTo>
                    <a:pt x="0" y="28251"/>
                  </a:lnTo>
                  <a:lnTo>
                    <a:pt x="7620" y="468909"/>
                  </a:lnTo>
                </a:path>
              </a:pathLst>
            </a:custGeom>
            <a:solidFill>
              <a:srgbClr val="CBCBEF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1179195" y="3429000"/>
              <a:ext cx="1106805" cy="152400"/>
            </a:xfrm>
            <a:prstGeom prst="rect">
              <a:avLst/>
            </a:prstGeom>
            <a:solidFill>
              <a:srgbClr val="CBCBE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cxnSp>
        <p:nvCxnSpPr>
          <p:cNvPr id="307" name="Shape 307"/>
          <p:cNvCxnSpPr/>
          <p:nvPr/>
        </p:nvCxnSpPr>
        <p:spPr>
          <a:xfrm>
            <a:off x="7075460" y="1507179"/>
            <a:ext cx="11312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8" name="Shape 308"/>
          <p:cNvCxnSpPr/>
          <p:nvPr/>
        </p:nvCxnSpPr>
        <p:spPr>
          <a:xfrm>
            <a:off x="7075460" y="2733814"/>
            <a:ext cx="11312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9" name="Shape 309"/>
          <p:cNvCxnSpPr/>
          <p:nvPr/>
        </p:nvCxnSpPr>
        <p:spPr>
          <a:xfrm>
            <a:off x="7075460" y="4071961"/>
            <a:ext cx="11312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0" name="Shape 310"/>
          <p:cNvCxnSpPr/>
          <p:nvPr/>
        </p:nvCxnSpPr>
        <p:spPr>
          <a:xfrm>
            <a:off x="7075460" y="5581928"/>
            <a:ext cx="11312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1" name="Shape 311"/>
          <p:cNvSpPr txBox="1"/>
          <p:nvPr/>
        </p:nvSpPr>
        <p:spPr>
          <a:xfrm>
            <a:off x="7126486" y="4364003"/>
            <a:ext cx="10913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code</a:t>
            </a:r>
            <a:endParaRPr/>
          </a:p>
        </p:txBody>
      </p:sp>
      <p:sp>
        <p:nvSpPr>
          <p:cNvPr id="312" name="Shape 312"/>
          <p:cNvSpPr txBox="1"/>
          <p:nvPr/>
        </p:nvSpPr>
        <p:spPr>
          <a:xfrm>
            <a:off x="7078283" y="1780510"/>
            <a:ext cx="11356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" name="Shape 317"/>
          <p:cNvCxnSpPr/>
          <p:nvPr/>
        </p:nvCxnSpPr>
        <p:spPr>
          <a:xfrm rot="10800000" flipH="1">
            <a:off x="4083442" y="1507180"/>
            <a:ext cx="2980869" cy="382858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18" name="Shape 318"/>
          <p:cNvCxnSpPr/>
          <p:nvPr/>
        </p:nvCxnSpPr>
        <p:spPr>
          <a:xfrm rot="10800000" flipH="1">
            <a:off x="4081854" y="2733814"/>
            <a:ext cx="3006851" cy="2356624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19" name="Shape 319"/>
          <p:cNvSpPr/>
          <p:nvPr/>
        </p:nvSpPr>
        <p:spPr>
          <a:xfrm>
            <a:off x="7494561" y="235863"/>
            <a:ext cx="132080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Carnegie Mellon</a:t>
            </a:r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Stack</a:t>
            </a:r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4577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 of memory managed with stack discipline</a:t>
            </a:r>
            <a:endParaRPr/>
          </a:p>
        </p:txBody>
      </p:sp>
      <p:cxnSp>
        <p:nvCxnSpPr>
          <p:cNvPr id="322" name="Shape 322"/>
          <p:cNvCxnSpPr/>
          <p:nvPr/>
        </p:nvCxnSpPr>
        <p:spPr>
          <a:xfrm>
            <a:off x="3457816" y="4938038"/>
            <a:ext cx="508123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23" name="Shape 323"/>
          <p:cNvSpPr/>
          <p:nvPr/>
        </p:nvSpPr>
        <p:spPr>
          <a:xfrm>
            <a:off x="791758" y="4706263"/>
            <a:ext cx="2634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Stack Pointer: </a:t>
            </a: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4083442" y="1890038"/>
            <a:ext cx="1305241" cy="3200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3957999" y="5544463"/>
            <a:ext cx="1584100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Stack “Top”</a:t>
            </a:r>
            <a:endParaRPr dirty="0"/>
          </a:p>
        </p:txBody>
      </p:sp>
      <p:cxnSp>
        <p:nvCxnSpPr>
          <p:cNvPr id="326" name="Shape 326"/>
          <p:cNvCxnSpPr/>
          <p:nvPr/>
        </p:nvCxnSpPr>
        <p:spPr>
          <a:xfrm>
            <a:off x="4081854" y="4785638"/>
            <a:ext cx="1295714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7" name="Shape 327"/>
          <p:cNvSpPr/>
          <p:nvPr/>
        </p:nvSpPr>
        <p:spPr>
          <a:xfrm>
            <a:off x="3716641" y="975638"/>
            <a:ext cx="2117881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Stack “Bottom”</a:t>
            </a:r>
            <a:endParaRPr dirty="0"/>
          </a:p>
        </p:txBody>
      </p:sp>
      <p:sp>
        <p:nvSpPr>
          <p:cNvPr id="328" name="Shape 328"/>
          <p:cNvSpPr/>
          <p:nvPr/>
        </p:nvSpPr>
        <p:spPr>
          <a:xfrm>
            <a:off x="4424837" y="1432838"/>
            <a:ext cx="609748" cy="381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980002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9" name="Shape 329"/>
          <p:cNvSpPr/>
          <p:nvPr/>
        </p:nvSpPr>
        <p:spPr>
          <a:xfrm rot="10800000" flipH="1">
            <a:off x="4424837" y="5166638"/>
            <a:ext cx="609748" cy="381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980002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0" name="Shape 330"/>
          <p:cNvSpPr/>
          <p:nvPr/>
        </p:nvSpPr>
        <p:spPr>
          <a:xfrm>
            <a:off x="7075460" y="975638"/>
            <a:ext cx="1142349" cy="5410200"/>
          </a:xfrm>
          <a:prstGeom prst="rect">
            <a:avLst/>
          </a:prstGeom>
          <a:solidFill>
            <a:srgbClr val="CBCBEF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31" name="Shape 331"/>
          <p:cNvGrpSpPr/>
          <p:nvPr/>
        </p:nvGrpSpPr>
        <p:grpSpPr>
          <a:xfrm>
            <a:off x="7075461" y="654389"/>
            <a:ext cx="1142349" cy="559420"/>
            <a:chOff x="1154801" y="3021980"/>
            <a:chExt cx="1142349" cy="559420"/>
          </a:xfrm>
        </p:grpSpPr>
        <p:sp>
          <p:nvSpPr>
            <p:cNvPr id="332" name="Shape 332"/>
            <p:cNvSpPr/>
            <p:nvPr/>
          </p:nvSpPr>
          <p:spPr>
            <a:xfrm>
              <a:off x="1154801" y="3021980"/>
              <a:ext cx="1142349" cy="468909"/>
            </a:xfrm>
            <a:custGeom>
              <a:avLst/>
              <a:gdLst/>
              <a:ahLst/>
              <a:cxnLst/>
              <a:rect l="0" t="0" r="0" b="0"/>
              <a:pathLst>
                <a:path w="1142349" h="468909" extrusionOk="0">
                  <a:moveTo>
                    <a:pt x="4925" y="468352"/>
                  </a:moveTo>
                  <a:lnTo>
                    <a:pt x="1142349" y="468352"/>
                  </a:lnTo>
                  <a:lnTo>
                    <a:pt x="1142349" y="11152"/>
                  </a:lnTo>
                  <a:lnTo>
                    <a:pt x="1008535" y="144966"/>
                  </a:lnTo>
                  <a:lnTo>
                    <a:pt x="897023" y="33454"/>
                  </a:lnTo>
                  <a:lnTo>
                    <a:pt x="785511" y="144966"/>
                  </a:lnTo>
                  <a:lnTo>
                    <a:pt x="651697" y="11152"/>
                  </a:lnTo>
                  <a:lnTo>
                    <a:pt x="540183" y="122666"/>
                  </a:lnTo>
                  <a:lnTo>
                    <a:pt x="450971" y="33454"/>
                  </a:lnTo>
                  <a:lnTo>
                    <a:pt x="350613" y="133812"/>
                  </a:lnTo>
                  <a:lnTo>
                    <a:pt x="216801" y="0"/>
                  </a:lnTo>
                  <a:lnTo>
                    <a:pt x="127588" y="167269"/>
                  </a:lnTo>
                  <a:lnTo>
                    <a:pt x="127588" y="167269"/>
                  </a:lnTo>
                  <a:lnTo>
                    <a:pt x="0" y="28251"/>
                  </a:lnTo>
                  <a:lnTo>
                    <a:pt x="7620" y="468909"/>
                  </a:lnTo>
                </a:path>
              </a:pathLst>
            </a:custGeom>
            <a:solidFill>
              <a:srgbClr val="CBCBEF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3" name="Shape 333"/>
            <p:cNvSpPr/>
            <p:nvPr/>
          </p:nvSpPr>
          <p:spPr>
            <a:xfrm>
              <a:off x="1179195" y="3429000"/>
              <a:ext cx="1106805" cy="152400"/>
            </a:xfrm>
            <a:prstGeom prst="rect">
              <a:avLst/>
            </a:prstGeom>
            <a:solidFill>
              <a:srgbClr val="CBCBE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34" name="Shape 334"/>
          <p:cNvGrpSpPr/>
          <p:nvPr/>
        </p:nvGrpSpPr>
        <p:grpSpPr>
          <a:xfrm rot="10800000" flipH="1">
            <a:off x="7064311" y="6014053"/>
            <a:ext cx="1142349" cy="559420"/>
            <a:chOff x="1154801" y="3021980"/>
            <a:chExt cx="1142349" cy="559420"/>
          </a:xfrm>
        </p:grpSpPr>
        <p:sp>
          <p:nvSpPr>
            <p:cNvPr id="335" name="Shape 335"/>
            <p:cNvSpPr/>
            <p:nvPr/>
          </p:nvSpPr>
          <p:spPr>
            <a:xfrm>
              <a:off x="1154801" y="3021980"/>
              <a:ext cx="1142349" cy="468909"/>
            </a:xfrm>
            <a:custGeom>
              <a:avLst/>
              <a:gdLst/>
              <a:ahLst/>
              <a:cxnLst/>
              <a:rect l="0" t="0" r="0" b="0"/>
              <a:pathLst>
                <a:path w="1142349" h="468909" extrusionOk="0">
                  <a:moveTo>
                    <a:pt x="4925" y="468352"/>
                  </a:moveTo>
                  <a:lnTo>
                    <a:pt x="1142349" y="468352"/>
                  </a:lnTo>
                  <a:lnTo>
                    <a:pt x="1142349" y="11152"/>
                  </a:lnTo>
                  <a:lnTo>
                    <a:pt x="1008535" y="144966"/>
                  </a:lnTo>
                  <a:lnTo>
                    <a:pt x="897023" y="33454"/>
                  </a:lnTo>
                  <a:lnTo>
                    <a:pt x="785511" y="144966"/>
                  </a:lnTo>
                  <a:lnTo>
                    <a:pt x="651697" y="11152"/>
                  </a:lnTo>
                  <a:lnTo>
                    <a:pt x="540183" y="122666"/>
                  </a:lnTo>
                  <a:lnTo>
                    <a:pt x="450971" y="33454"/>
                  </a:lnTo>
                  <a:lnTo>
                    <a:pt x="350613" y="133812"/>
                  </a:lnTo>
                  <a:lnTo>
                    <a:pt x="216801" y="0"/>
                  </a:lnTo>
                  <a:lnTo>
                    <a:pt x="127588" y="167269"/>
                  </a:lnTo>
                  <a:lnTo>
                    <a:pt x="127588" y="167269"/>
                  </a:lnTo>
                  <a:lnTo>
                    <a:pt x="0" y="28251"/>
                  </a:lnTo>
                  <a:lnTo>
                    <a:pt x="7620" y="468909"/>
                  </a:lnTo>
                </a:path>
              </a:pathLst>
            </a:custGeom>
            <a:solidFill>
              <a:srgbClr val="CBCBEF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6" name="Shape 336"/>
            <p:cNvSpPr/>
            <p:nvPr/>
          </p:nvSpPr>
          <p:spPr>
            <a:xfrm>
              <a:off x="1179195" y="3429000"/>
              <a:ext cx="1106805" cy="152400"/>
            </a:xfrm>
            <a:prstGeom prst="rect">
              <a:avLst/>
            </a:prstGeom>
            <a:solidFill>
              <a:srgbClr val="CBCBE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cxnSp>
        <p:nvCxnSpPr>
          <p:cNvPr id="337" name="Shape 337"/>
          <p:cNvCxnSpPr/>
          <p:nvPr/>
        </p:nvCxnSpPr>
        <p:spPr>
          <a:xfrm>
            <a:off x="7075460" y="1507179"/>
            <a:ext cx="11312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8" name="Shape 338"/>
          <p:cNvCxnSpPr/>
          <p:nvPr/>
        </p:nvCxnSpPr>
        <p:spPr>
          <a:xfrm>
            <a:off x="7075460" y="2733814"/>
            <a:ext cx="11312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9" name="Shape 339"/>
          <p:cNvCxnSpPr/>
          <p:nvPr/>
        </p:nvCxnSpPr>
        <p:spPr>
          <a:xfrm>
            <a:off x="7075460" y="4071961"/>
            <a:ext cx="11312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0" name="Shape 340"/>
          <p:cNvCxnSpPr/>
          <p:nvPr/>
        </p:nvCxnSpPr>
        <p:spPr>
          <a:xfrm>
            <a:off x="7075460" y="5581928"/>
            <a:ext cx="11312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1" name="Shape 341"/>
          <p:cNvSpPr txBox="1"/>
          <p:nvPr/>
        </p:nvSpPr>
        <p:spPr>
          <a:xfrm>
            <a:off x="7126486" y="4364003"/>
            <a:ext cx="10913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code</a:t>
            </a:r>
            <a:endParaRPr/>
          </a:p>
        </p:txBody>
      </p:sp>
      <p:sp>
        <p:nvSpPr>
          <p:cNvPr id="342" name="Shape 342"/>
          <p:cNvSpPr txBox="1"/>
          <p:nvPr/>
        </p:nvSpPr>
        <p:spPr>
          <a:xfrm>
            <a:off x="7078283" y="1780510"/>
            <a:ext cx="11356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cxnSp>
        <p:nvCxnSpPr>
          <p:cNvPr id="343" name="Shape 343"/>
          <p:cNvCxnSpPr/>
          <p:nvPr/>
        </p:nvCxnSpPr>
        <p:spPr>
          <a:xfrm rot="10800000" flipH="1">
            <a:off x="5377568" y="1507180"/>
            <a:ext cx="2840242" cy="382858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44" name="Shape 344"/>
          <p:cNvCxnSpPr/>
          <p:nvPr/>
        </p:nvCxnSpPr>
        <p:spPr>
          <a:xfrm rot="10800000" flipH="1">
            <a:off x="5388683" y="2733814"/>
            <a:ext cx="2766278" cy="2356624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Stack</a:t>
            </a:r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4577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 of memory managed with stack discipline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Grows toward lower addresses</a:t>
            </a:r>
            <a:endParaRPr dirty="0"/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contains </a:t>
            </a:r>
            <a:b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lowest  stack address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of “top” element</a:t>
            </a:r>
            <a:endParaRPr dirty="0"/>
          </a:p>
        </p:txBody>
      </p:sp>
      <p:grpSp>
        <p:nvGrpSpPr>
          <p:cNvPr id="351" name="Shape 351"/>
          <p:cNvGrpSpPr/>
          <p:nvPr/>
        </p:nvGrpSpPr>
        <p:grpSpPr>
          <a:xfrm>
            <a:off x="2463800" y="1066800"/>
            <a:ext cx="6559550" cy="5013325"/>
            <a:chOff x="0" y="0"/>
            <a:chExt cx="4131" cy="3158"/>
          </a:xfrm>
        </p:grpSpPr>
        <p:cxnSp>
          <p:nvCxnSpPr>
            <p:cNvPr id="352" name="Shape 352"/>
            <p:cNvCxnSpPr/>
            <p:nvPr/>
          </p:nvCxnSpPr>
          <p:spPr>
            <a:xfrm>
              <a:off x="1679" y="2496"/>
              <a:ext cx="32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53" name="Shape 353"/>
            <p:cNvSpPr/>
            <p:nvPr/>
          </p:nvSpPr>
          <p:spPr>
            <a:xfrm>
              <a:off x="0" y="2350"/>
              <a:ext cx="1659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262699"/>
                  </a:solidFill>
                  <a:latin typeface="Calibri"/>
                  <a:ea typeface="Calibri"/>
                  <a:cs typeface="Calibri"/>
                  <a:sym typeface="Calibri"/>
                </a:rPr>
                <a:t>Stack Pointer: </a:t>
              </a:r>
              <a:r>
                <a:rPr lang="en-US" sz="24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24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sp>
          <p:nvSpPr>
            <p:cNvPr id="354" name="Shape 354"/>
            <p:cNvSpPr/>
            <p:nvPr/>
          </p:nvSpPr>
          <p:spPr>
            <a:xfrm>
              <a:off x="2073" y="576"/>
              <a:ext cx="822" cy="2016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76199" dir="2700000" algn="ctr" rotWithShape="0">
                <a:schemeClr val="lt2">
                  <a:alpha val="74901"/>
                </a:scheme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355" name="Shape 355"/>
            <p:cNvCxnSpPr/>
            <p:nvPr/>
          </p:nvCxnSpPr>
          <p:spPr>
            <a:xfrm>
              <a:off x="3418" y="1824"/>
              <a:ext cx="0" cy="86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56" name="Shape 356"/>
            <p:cNvSpPr/>
            <p:nvPr/>
          </p:nvSpPr>
          <p:spPr>
            <a:xfrm>
              <a:off x="3477" y="1918"/>
              <a:ext cx="512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Stack Grows</a:t>
              </a:r>
              <a:endParaRPr sz="4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Down</a:t>
              </a:r>
              <a:endParaRPr/>
            </a:p>
          </p:txBody>
        </p:sp>
        <p:cxnSp>
          <p:nvCxnSpPr>
            <p:cNvPr id="357" name="Shape 357"/>
            <p:cNvCxnSpPr/>
            <p:nvPr/>
          </p:nvCxnSpPr>
          <p:spPr>
            <a:xfrm rot="10800000">
              <a:off x="3418" y="432"/>
              <a:ext cx="0" cy="91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58" name="Shape 358"/>
            <p:cNvSpPr/>
            <p:nvPr/>
          </p:nvSpPr>
          <p:spPr>
            <a:xfrm>
              <a:off x="3480" y="690"/>
              <a:ext cx="651" cy="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Increasing</a:t>
              </a:r>
              <a:endParaRPr sz="4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Addresses</a:t>
              </a: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1994" y="2878"/>
              <a:ext cx="1032" cy="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262699"/>
                  </a:solidFill>
                  <a:latin typeface="Calibri"/>
                  <a:ea typeface="Calibri"/>
                  <a:cs typeface="Calibri"/>
                  <a:sym typeface="Calibri"/>
                </a:rPr>
                <a:t>Stack “Top”</a:t>
              </a:r>
              <a:endParaRPr dirty="0"/>
            </a:p>
          </p:txBody>
        </p:sp>
        <p:cxnSp>
          <p:nvCxnSpPr>
            <p:cNvPr id="360" name="Shape 360"/>
            <p:cNvCxnSpPr/>
            <p:nvPr/>
          </p:nvCxnSpPr>
          <p:spPr>
            <a:xfrm>
              <a:off x="2072" y="2400"/>
              <a:ext cx="816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1" name="Shape 361"/>
            <p:cNvSpPr/>
            <p:nvPr/>
          </p:nvSpPr>
          <p:spPr>
            <a:xfrm>
              <a:off x="1842" y="0"/>
              <a:ext cx="1307" cy="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262699"/>
                  </a:solidFill>
                  <a:latin typeface="Calibri"/>
                  <a:ea typeface="Calibri"/>
                  <a:cs typeface="Calibri"/>
                  <a:sym typeface="Calibri"/>
                </a:rPr>
                <a:t>Stack “Bottom”</a:t>
              </a:r>
              <a:endParaRPr dirty="0"/>
            </a:p>
          </p:txBody>
        </p:sp>
        <p:sp>
          <p:nvSpPr>
            <p:cNvPr id="362" name="Shape 362"/>
            <p:cNvSpPr/>
            <p:nvPr/>
          </p:nvSpPr>
          <p:spPr>
            <a:xfrm>
              <a:off x="2288" y="288"/>
              <a:ext cx="384" cy="24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  <a:moveTo>
                    <a:pt x="0" y="10800"/>
                  </a:moveTo>
                </a:path>
              </a:pathLst>
            </a:custGeom>
            <a:solidFill>
              <a:srgbClr val="980002"/>
            </a:solidFill>
            <a:ln>
              <a:noFill/>
            </a:ln>
            <a:effectLst>
              <a:outerShdw dist="76199" dir="2700000" algn="ctr" rotWithShape="0">
                <a:schemeClr val="lt2">
                  <a:alpha val="74901"/>
                </a:scheme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3" name="Shape 363"/>
            <p:cNvSpPr/>
            <p:nvPr/>
          </p:nvSpPr>
          <p:spPr>
            <a:xfrm rot="10800000" flipH="1">
              <a:off x="2288" y="2640"/>
              <a:ext cx="384" cy="24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  <a:moveTo>
                    <a:pt x="0" y="10800"/>
                  </a:moveTo>
                </a:path>
              </a:pathLst>
            </a:custGeom>
            <a:solidFill>
              <a:srgbClr val="980002"/>
            </a:solidFill>
            <a:ln>
              <a:noFill/>
            </a:ln>
            <a:effectLst>
              <a:outerShdw dist="76199" dir="2700000" algn="ctr" rotWithShape="0">
                <a:schemeClr val="lt2">
                  <a:alpha val="74901"/>
                </a:scheme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Stack: Push</a:t>
            </a:r>
            <a:endParaRPr/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pushq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 </a:t>
            </a:r>
            <a:r>
              <a:rPr lang="en-US" sz="24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Src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Fetch operand at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Src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Decrement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8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operand at address given by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20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cxnSp>
        <p:nvCxnSpPr>
          <p:cNvPr id="370" name="Shape 370"/>
          <p:cNvCxnSpPr/>
          <p:nvPr/>
        </p:nvCxnSpPr>
        <p:spPr>
          <a:xfrm>
            <a:off x="5130800" y="5029200"/>
            <a:ext cx="508000" cy="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1" name="Shape 371"/>
          <p:cNvCxnSpPr/>
          <p:nvPr/>
        </p:nvCxnSpPr>
        <p:spPr>
          <a:xfrm>
            <a:off x="5754688" y="4876800"/>
            <a:ext cx="12954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2" name="Shape 372"/>
          <p:cNvCxnSpPr/>
          <p:nvPr/>
        </p:nvCxnSpPr>
        <p:spPr>
          <a:xfrm>
            <a:off x="5130800" y="5029200"/>
            <a:ext cx="5080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3" name="Shape 373"/>
          <p:cNvSpPr/>
          <p:nvPr/>
        </p:nvSpPr>
        <p:spPr>
          <a:xfrm>
            <a:off x="5756275" y="1981200"/>
            <a:ext cx="1304925" cy="3200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74" name="Shape 374"/>
          <p:cNvCxnSpPr/>
          <p:nvPr/>
        </p:nvCxnSpPr>
        <p:spPr>
          <a:xfrm>
            <a:off x="7891463" y="3962400"/>
            <a:ext cx="0" cy="1371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5" name="Shape 375"/>
          <p:cNvSpPr/>
          <p:nvPr/>
        </p:nvSpPr>
        <p:spPr>
          <a:xfrm>
            <a:off x="7985125" y="4111625"/>
            <a:ext cx="812800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Grows</a:t>
            </a:r>
            <a:endParaRPr sz="4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</a:t>
            </a:r>
            <a:endParaRPr/>
          </a:p>
        </p:txBody>
      </p:sp>
      <p:cxnSp>
        <p:nvCxnSpPr>
          <p:cNvPr id="376" name="Shape 376"/>
          <p:cNvCxnSpPr/>
          <p:nvPr/>
        </p:nvCxnSpPr>
        <p:spPr>
          <a:xfrm rot="10800000">
            <a:off x="7891463" y="1752600"/>
            <a:ext cx="0" cy="1447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7" name="Shape 377"/>
          <p:cNvSpPr/>
          <p:nvPr/>
        </p:nvSpPr>
        <p:spPr>
          <a:xfrm>
            <a:off x="7989888" y="2162175"/>
            <a:ext cx="1033462" cy="63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</a:t>
            </a:r>
            <a:endParaRPr sz="4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Addresses</a:t>
            </a:r>
            <a:endParaRPr/>
          </a:p>
        </p:txBody>
      </p:sp>
      <p:cxnSp>
        <p:nvCxnSpPr>
          <p:cNvPr id="378" name="Shape 378"/>
          <p:cNvCxnSpPr/>
          <p:nvPr/>
        </p:nvCxnSpPr>
        <p:spPr>
          <a:xfrm>
            <a:off x="5754688" y="4876800"/>
            <a:ext cx="12954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9" name="Shape 379"/>
          <p:cNvSpPr/>
          <p:nvPr/>
        </p:nvSpPr>
        <p:spPr>
          <a:xfrm>
            <a:off x="5387975" y="1066800"/>
            <a:ext cx="2041525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Stack “Bottom”</a:t>
            </a: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6097588" y="1524000"/>
            <a:ext cx="609600" cy="381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980002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81" name="Shape 381"/>
          <p:cNvGrpSpPr/>
          <p:nvPr/>
        </p:nvGrpSpPr>
        <p:grpSpPr>
          <a:xfrm>
            <a:off x="2544763" y="4759325"/>
            <a:ext cx="4641850" cy="1628775"/>
            <a:chOff x="59" y="0"/>
            <a:chExt cx="2924" cy="1026"/>
          </a:xfrm>
        </p:grpSpPr>
        <p:sp>
          <p:nvSpPr>
            <p:cNvPr id="382" name="Shape 382"/>
            <p:cNvSpPr/>
            <p:nvPr/>
          </p:nvSpPr>
          <p:spPr>
            <a:xfrm>
              <a:off x="59" y="0"/>
              <a:ext cx="1600" cy="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262699"/>
                  </a:solidFill>
                  <a:latin typeface="Calibri"/>
                  <a:ea typeface="Calibri"/>
                  <a:cs typeface="Calibri"/>
                  <a:sym typeface="Calibri"/>
                </a:rPr>
                <a:t>Stack Pointer: </a:t>
              </a:r>
              <a:r>
                <a:rPr lang="en-US" sz="24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24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2002" y="746"/>
              <a:ext cx="981" cy="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262699"/>
                  </a:solidFill>
                  <a:latin typeface="Calibri"/>
                  <a:ea typeface="Calibri"/>
                  <a:cs typeface="Calibri"/>
                  <a:sym typeface="Calibri"/>
                </a:rPr>
                <a:t>Stack “Top”</a:t>
              </a: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 rot="10800000" flipH="1">
              <a:off x="2296" y="506"/>
              <a:ext cx="384" cy="24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  <a:moveTo>
                    <a:pt x="0" y="10800"/>
                  </a:moveTo>
                </a:path>
              </a:pathLst>
            </a:custGeom>
            <a:solidFill>
              <a:srgbClr val="980002"/>
            </a:solidFill>
            <a:ln>
              <a:noFill/>
            </a:ln>
            <a:effectLst>
              <a:outerShdw dist="76199" dir="2700000" algn="ctr" rotWithShape="0">
                <a:schemeClr val="lt2">
                  <a:alpha val="74901"/>
                </a:scheme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85" name="Shape 385"/>
          <p:cNvSpPr/>
          <p:nvPr/>
        </p:nvSpPr>
        <p:spPr>
          <a:xfrm>
            <a:off x="3590693" y="1870385"/>
            <a:ext cx="1103970" cy="369849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val</a:t>
            </a:r>
            <a:endParaRPr sz="20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Stack: Push</a:t>
            </a:r>
            <a:endParaRPr/>
          </a:p>
        </p:txBody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pushq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 </a:t>
            </a:r>
            <a:r>
              <a:rPr lang="en-US" sz="24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Src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Fetch operand at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Src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Decrement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8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operand at address given by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20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cxnSp>
        <p:nvCxnSpPr>
          <p:cNvPr id="392" name="Shape 392"/>
          <p:cNvCxnSpPr/>
          <p:nvPr/>
        </p:nvCxnSpPr>
        <p:spPr>
          <a:xfrm>
            <a:off x="5130800" y="5029200"/>
            <a:ext cx="508000" cy="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3" name="Shape 393"/>
          <p:cNvCxnSpPr/>
          <p:nvPr/>
        </p:nvCxnSpPr>
        <p:spPr>
          <a:xfrm>
            <a:off x="5754688" y="4876800"/>
            <a:ext cx="12954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4" name="Shape 394"/>
          <p:cNvGrpSpPr/>
          <p:nvPr/>
        </p:nvGrpSpPr>
        <p:grpSpPr>
          <a:xfrm>
            <a:off x="5040313" y="5011738"/>
            <a:ext cx="2016125" cy="474662"/>
            <a:chOff x="0" y="0"/>
            <a:chExt cx="1270" cy="298"/>
          </a:xfrm>
        </p:grpSpPr>
        <p:sp>
          <p:nvSpPr>
            <p:cNvPr id="395" name="Shape 395"/>
            <p:cNvSpPr/>
            <p:nvPr/>
          </p:nvSpPr>
          <p:spPr>
            <a:xfrm>
              <a:off x="450" y="106"/>
              <a:ext cx="820" cy="192"/>
            </a:xfrm>
            <a:prstGeom prst="rect">
              <a:avLst/>
            </a:prstGeom>
            <a:solidFill>
              <a:srgbClr val="8484E0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396" name="Shape 396"/>
            <p:cNvCxnSpPr/>
            <p:nvPr/>
          </p:nvCxnSpPr>
          <p:spPr>
            <a:xfrm>
              <a:off x="56" y="203"/>
              <a:ext cx="32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97" name="Shape 397"/>
            <p:cNvSpPr/>
            <p:nvPr/>
          </p:nvSpPr>
          <p:spPr>
            <a:xfrm>
              <a:off x="222" y="0"/>
              <a:ext cx="154" cy="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-8</a:t>
              </a: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0" y="53"/>
              <a:ext cx="232" cy="12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  <a:moveTo>
                    <a:pt x="0" y="10800"/>
                  </a:moveTo>
                </a:path>
              </a:pathLst>
            </a:custGeom>
            <a:solidFill>
              <a:srgbClr val="980002"/>
            </a:solidFill>
            <a:ln>
              <a:noFill/>
            </a:ln>
            <a:effectLst>
              <a:outerShdw dist="76199" dir="2700000" algn="ctr" rotWithShape="0">
                <a:schemeClr val="lt2">
                  <a:alpha val="74901"/>
                </a:scheme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cxnSp>
        <p:nvCxnSpPr>
          <p:cNvPr id="399" name="Shape 399"/>
          <p:cNvCxnSpPr/>
          <p:nvPr/>
        </p:nvCxnSpPr>
        <p:spPr>
          <a:xfrm>
            <a:off x="5130800" y="5029200"/>
            <a:ext cx="5080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0" name="Shape 400"/>
          <p:cNvSpPr/>
          <p:nvPr/>
        </p:nvSpPr>
        <p:spPr>
          <a:xfrm>
            <a:off x="5756275" y="1981200"/>
            <a:ext cx="1304925" cy="3200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01" name="Shape 401"/>
          <p:cNvCxnSpPr/>
          <p:nvPr/>
        </p:nvCxnSpPr>
        <p:spPr>
          <a:xfrm>
            <a:off x="7891463" y="3962400"/>
            <a:ext cx="0" cy="1371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2" name="Shape 402"/>
          <p:cNvSpPr/>
          <p:nvPr/>
        </p:nvSpPr>
        <p:spPr>
          <a:xfrm>
            <a:off x="7985125" y="4111625"/>
            <a:ext cx="812800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Grows</a:t>
            </a:r>
            <a:endParaRPr sz="4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</a:t>
            </a:r>
            <a:endParaRPr/>
          </a:p>
        </p:txBody>
      </p:sp>
      <p:cxnSp>
        <p:nvCxnSpPr>
          <p:cNvPr id="403" name="Shape 403"/>
          <p:cNvCxnSpPr/>
          <p:nvPr/>
        </p:nvCxnSpPr>
        <p:spPr>
          <a:xfrm rot="10800000">
            <a:off x="7891463" y="1752600"/>
            <a:ext cx="0" cy="1447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4" name="Shape 404"/>
          <p:cNvSpPr/>
          <p:nvPr/>
        </p:nvSpPr>
        <p:spPr>
          <a:xfrm>
            <a:off x="7989888" y="2162175"/>
            <a:ext cx="1033462" cy="63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</a:t>
            </a:r>
            <a:endParaRPr sz="4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Addresses</a:t>
            </a:r>
            <a:endParaRPr/>
          </a:p>
        </p:txBody>
      </p:sp>
      <p:cxnSp>
        <p:nvCxnSpPr>
          <p:cNvPr id="405" name="Shape 405"/>
          <p:cNvCxnSpPr/>
          <p:nvPr/>
        </p:nvCxnSpPr>
        <p:spPr>
          <a:xfrm>
            <a:off x="5754688" y="4876800"/>
            <a:ext cx="12954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6" name="Shape 406"/>
          <p:cNvSpPr/>
          <p:nvPr/>
        </p:nvSpPr>
        <p:spPr>
          <a:xfrm>
            <a:off x="5387975" y="1066800"/>
            <a:ext cx="2041525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Stack “Bottom”</a:t>
            </a: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6097588" y="1524000"/>
            <a:ext cx="609600" cy="381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980002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408" name="Shape 408"/>
          <p:cNvGrpSpPr/>
          <p:nvPr/>
        </p:nvGrpSpPr>
        <p:grpSpPr>
          <a:xfrm>
            <a:off x="2544763" y="4759325"/>
            <a:ext cx="4641850" cy="1628775"/>
            <a:chOff x="59" y="0"/>
            <a:chExt cx="2924" cy="1026"/>
          </a:xfrm>
        </p:grpSpPr>
        <p:sp>
          <p:nvSpPr>
            <p:cNvPr id="409" name="Shape 409"/>
            <p:cNvSpPr/>
            <p:nvPr/>
          </p:nvSpPr>
          <p:spPr>
            <a:xfrm>
              <a:off x="59" y="0"/>
              <a:ext cx="1600" cy="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262699"/>
                  </a:solidFill>
                  <a:latin typeface="Calibri"/>
                  <a:ea typeface="Calibri"/>
                  <a:cs typeface="Calibri"/>
                  <a:sym typeface="Calibri"/>
                </a:rPr>
                <a:t>Stack Pointer: </a:t>
              </a:r>
              <a:r>
                <a:rPr lang="en-US" sz="24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24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sp>
          <p:nvSpPr>
            <p:cNvPr id="410" name="Shape 410"/>
            <p:cNvSpPr/>
            <p:nvPr/>
          </p:nvSpPr>
          <p:spPr>
            <a:xfrm>
              <a:off x="2002" y="746"/>
              <a:ext cx="981" cy="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262699"/>
                  </a:solidFill>
                  <a:latin typeface="Calibri"/>
                  <a:ea typeface="Calibri"/>
                  <a:cs typeface="Calibri"/>
                  <a:sym typeface="Calibri"/>
                </a:rPr>
                <a:t>Stack “Top”</a:t>
              </a: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 rot="10800000" flipH="1">
              <a:off x="2296" y="506"/>
              <a:ext cx="384" cy="240"/>
            </a:xfrm>
            <a:custGeom>
              <a:avLst/>
              <a:gdLst/>
              <a:ahLst/>
              <a:cxnLst/>
              <a:rect l="0" t="0" r="0" b="0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  <a:moveTo>
                    <a:pt x="0" y="10800"/>
                  </a:moveTo>
                </a:path>
              </a:pathLst>
            </a:custGeom>
            <a:solidFill>
              <a:srgbClr val="980002"/>
            </a:solidFill>
            <a:ln>
              <a:noFill/>
            </a:ln>
            <a:effectLst>
              <a:outerShdw dist="76199" dir="2700000" algn="ctr" rotWithShape="0">
                <a:schemeClr val="lt2">
                  <a:alpha val="74901"/>
                </a:scheme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12" name="Shape 412"/>
          <p:cNvSpPr/>
          <p:nvPr/>
        </p:nvSpPr>
        <p:spPr>
          <a:xfrm>
            <a:off x="3590693" y="1870385"/>
            <a:ext cx="1103970" cy="369849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val</a:t>
            </a:r>
            <a:endParaRPr sz="20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1.38889E-6 0.23912 C -1.38889E-6 0.34606 0.0691 0.47824 0.12535 0.47824 L 0.2507 0.4782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5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/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popq</a:t>
            </a: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value at address given by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20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Increment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8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Store value at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(usually a register)</a:t>
            </a:r>
            <a:endParaRPr sz="20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1" name="Shape 431"/>
          <p:cNvSpPr/>
          <p:nvPr/>
        </p:nvSpPr>
        <p:spPr>
          <a:xfrm>
            <a:off x="8062913" y="22225"/>
            <a:ext cx="132080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Carnegie Mellon</a:t>
            </a:r>
            <a:endParaRPr/>
          </a:p>
        </p:txBody>
      </p:sp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Stack: Pop</a:t>
            </a:r>
            <a:endParaRPr/>
          </a:p>
        </p:txBody>
      </p:sp>
      <p:cxnSp>
        <p:nvCxnSpPr>
          <p:cNvPr id="24" name="Shape 393">
            <a:extLst>
              <a:ext uri="{FF2B5EF4-FFF2-40B4-BE49-F238E27FC236}">
                <a16:creationId xmlns:a16="http://schemas.microsoft.com/office/drawing/2014/main" id="{4723C89C-058C-4620-AFF6-CCB17041217C}"/>
              </a:ext>
            </a:extLst>
          </p:cNvPr>
          <p:cNvCxnSpPr/>
          <p:nvPr/>
        </p:nvCxnSpPr>
        <p:spPr>
          <a:xfrm>
            <a:off x="5754688" y="4876800"/>
            <a:ext cx="12954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Shape 395">
            <a:extLst>
              <a:ext uri="{FF2B5EF4-FFF2-40B4-BE49-F238E27FC236}">
                <a16:creationId xmlns:a16="http://schemas.microsoft.com/office/drawing/2014/main" id="{78536E4B-1F26-40FA-8A7C-E160BE9A5946}"/>
              </a:ext>
            </a:extLst>
          </p:cNvPr>
          <p:cNvSpPr/>
          <p:nvPr/>
        </p:nvSpPr>
        <p:spPr>
          <a:xfrm>
            <a:off x="5754688" y="5180577"/>
            <a:ext cx="1301750" cy="305823"/>
          </a:xfrm>
          <a:prstGeom prst="rect">
            <a:avLst/>
          </a:prstGeom>
          <a:solidFill>
            <a:srgbClr val="8484E0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7" name="Shape 396">
            <a:extLst>
              <a:ext uri="{FF2B5EF4-FFF2-40B4-BE49-F238E27FC236}">
                <a16:creationId xmlns:a16="http://schemas.microsoft.com/office/drawing/2014/main" id="{71DBE17F-9BC2-4312-9CCB-A5937E6338F0}"/>
              </a:ext>
            </a:extLst>
          </p:cNvPr>
          <p:cNvCxnSpPr/>
          <p:nvPr/>
        </p:nvCxnSpPr>
        <p:spPr>
          <a:xfrm>
            <a:off x="5129213" y="5335082"/>
            <a:ext cx="5080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" name="Shape 397">
            <a:extLst>
              <a:ext uri="{FF2B5EF4-FFF2-40B4-BE49-F238E27FC236}">
                <a16:creationId xmlns:a16="http://schemas.microsoft.com/office/drawing/2014/main" id="{50E8C642-F85A-44BB-AC60-6612AA9832FB}"/>
              </a:ext>
            </a:extLst>
          </p:cNvPr>
          <p:cNvSpPr/>
          <p:nvPr/>
        </p:nvSpPr>
        <p:spPr>
          <a:xfrm>
            <a:off x="5354638" y="5019702"/>
            <a:ext cx="368300" cy="3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+8</a:t>
            </a:r>
            <a:endParaRPr dirty="0"/>
          </a:p>
        </p:txBody>
      </p:sp>
      <p:sp>
        <p:nvSpPr>
          <p:cNvPr id="29" name="Shape 398">
            <a:extLst>
              <a:ext uri="{FF2B5EF4-FFF2-40B4-BE49-F238E27FC236}">
                <a16:creationId xmlns:a16="http://schemas.microsoft.com/office/drawing/2014/main" id="{170C62B7-A68C-4431-9264-F48B4A69197B}"/>
              </a:ext>
            </a:extLst>
          </p:cNvPr>
          <p:cNvSpPr/>
          <p:nvPr/>
        </p:nvSpPr>
        <p:spPr>
          <a:xfrm flipV="1">
            <a:off x="5040313" y="5096158"/>
            <a:ext cx="368300" cy="191139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980002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0" name="Shape 399">
            <a:extLst>
              <a:ext uri="{FF2B5EF4-FFF2-40B4-BE49-F238E27FC236}">
                <a16:creationId xmlns:a16="http://schemas.microsoft.com/office/drawing/2014/main" id="{5342293A-A301-4435-85EE-C1E5D7DC606D}"/>
              </a:ext>
            </a:extLst>
          </p:cNvPr>
          <p:cNvCxnSpPr/>
          <p:nvPr/>
        </p:nvCxnSpPr>
        <p:spPr>
          <a:xfrm>
            <a:off x="5121276" y="5019702"/>
            <a:ext cx="5080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" name="Shape 400">
            <a:extLst>
              <a:ext uri="{FF2B5EF4-FFF2-40B4-BE49-F238E27FC236}">
                <a16:creationId xmlns:a16="http://schemas.microsoft.com/office/drawing/2014/main" id="{F14B4050-FA8A-4ECC-8D30-305179311CE4}"/>
              </a:ext>
            </a:extLst>
          </p:cNvPr>
          <p:cNvSpPr/>
          <p:nvPr/>
        </p:nvSpPr>
        <p:spPr>
          <a:xfrm>
            <a:off x="5756275" y="1981200"/>
            <a:ext cx="1304925" cy="3200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2" name="Shape 401">
            <a:extLst>
              <a:ext uri="{FF2B5EF4-FFF2-40B4-BE49-F238E27FC236}">
                <a16:creationId xmlns:a16="http://schemas.microsoft.com/office/drawing/2014/main" id="{993613A5-7DB5-4487-9FD9-58475D53F2A6}"/>
              </a:ext>
            </a:extLst>
          </p:cNvPr>
          <p:cNvCxnSpPr/>
          <p:nvPr/>
        </p:nvCxnSpPr>
        <p:spPr>
          <a:xfrm>
            <a:off x="7891463" y="3962400"/>
            <a:ext cx="0" cy="1371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" name="Shape 402">
            <a:extLst>
              <a:ext uri="{FF2B5EF4-FFF2-40B4-BE49-F238E27FC236}">
                <a16:creationId xmlns:a16="http://schemas.microsoft.com/office/drawing/2014/main" id="{09391A46-C14C-4E9B-B229-DCF8AE3D9022}"/>
              </a:ext>
            </a:extLst>
          </p:cNvPr>
          <p:cNvSpPr/>
          <p:nvPr/>
        </p:nvSpPr>
        <p:spPr>
          <a:xfrm>
            <a:off x="7985125" y="4111625"/>
            <a:ext cx="812800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Grows</a:t>
            </a:r>
            <a:endParaRPr sz="4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</a:t>
            </a:r>
            <a:endParaRPr/>
          </a:p>
        </p:txBody>
      </p:sp>
      <p:cxnSp>
        <p:nvCxnSpPr>
          <p:cNvPr id="34" name="Shape 403">
            <a:extLst>
              <a:ext uri="{FF2B5EF4-FFF2-40B4-BE49-F238E27FC236}">
                <a16:creationId xmlns:a16="http://schemas.microsoft.com/office/drawing/2014/main" id="{7E79C471-47B2-45D1-905D-CD2C3B6D22EC}"/>
              </a:ext>
            </a:extLst>
          </p:cNvPr>
          <p:cNvCxnSpPr/>
          <p:nvPr/>
        </p:nvCxnSpPr>
        <p:spPr>
          <a:xfrm rot="10800000">
            <a:off x="7891463" y="1752600"/>
            <a:ext cx="0" cy="1447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" name="Shape 404">
            <a:extLst>
              <a:ext uri="{FF2B5EF4-FFF2-40B4-BE49-F238E27FC236}">
                <a16:creationId xmlns:a16="http://schemas.microsoft.com/office/drawing/2014/main" id="{B2D283A4-C8BC-461D-9C93-732C1C92DED7}"/>
              </a:ext>
            </a:extLst>
          </p:cNvPr>
          <p:cNvSpPr/>
          <p:nvPr/>
        </p:nvSpPr>
        <p:spPr>
          <a:xfrm>
            <a:off x="7989888" y="2162175"/>
            <a:ext cx="1033462" cy="63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</a:t>
            </a:r>
            <a:endParaRPr sz="4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Addresses</a:t>
            </a:r>
            <a:endParaRPr/>
          </a:p>
        </p:txBody>
      </p:sp>
      <p:cxnSp>
        <p:nvCxnSpPr>
          <p:cNvPr id="36" name="Shape 405">
            <a:extLst>
              <a:ext uri="{FF2B5EF4-FFF2-40B4-BE49-F238E27FC236}">
                <a16:creationId xmlns:a16="http://schemas.microsoft.com/office/drawing/2014/main" id="{FE7DEC55-1A78-4EB2-A78A-51E87B58A130}"/>
              </a:ext>
            </a:extLst>
          </p:cNvPr>
          <p:cNvCxnSpPr/>
          <p:nvPr/>
        </p:nvCxnSpPr>
        <p:spPr>
          <a:xfrm>
            <a:off x="5754688" y="4876800"/>
            <a:ext cx="12954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" name="Shape 406">
            <a:extLst>
              <a:ext uri="{FF2B5EF4-FFF2-40B4-BE49-F238E27FC236}">
                <a16:creationId xmlns:a16="http://schemas.microsoft.com/office/drawing/2014/main" id="{E2CC5434-1EB2-4B6F-B561-C42F8EA40B4E}"/>
              </a:ext>
            </a:extLst>
          </p:cNvPr>
          <p:cNvSpPr/>
          <p:nvPr/>
        </p:nvSpPr>
        <p:spPr>
          <a:xfrm>
            <a:off x="5387975" y="1066800"/>
            <a:ext cx="2041525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Stack “Bottom”</a:t>
            </a:r>
            <a:endParaRPr/>
          </a:p>
        </p:txBody>
      </p:sp>
      <p:sp>
        <p:nvSpPr>
          <p:cNvPr id="38" name="Shape 407">
            <a:extLst>
              <a:ext uri="{FF2B5EF4-FFF2-40B4-BE49-F238E27FC236}">
                <a16:creationId xmlns:a16="http://schemas.microsoft.com/office/drawing/2014/main" id="{FCB6BA98-41F1-4BE1-80D0-E54E868FD354}"/>
              </a:ext>
            </a:extLst>
          </p:cNvPr>
          <p:cNvSpPr/>
          <p:nvPr/>
        </p:nvSpPr>
        <p:spPr>
          <a:xfrm>
            <a:off x="6097588" y="1524000"/>
            <a:ext cx="609600" cy="381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980002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" name="Shape 409">
            <a:extLst>
              <a:ext uri="{FF2B5EF4-FFF2-40B4-BE49-F238E27FC236}">
                <a16:creationId xmlns:a16="http://schemas.microsoft.com/office/drawing/2014/main" id="{FD8812F5-F83C-4B7A-808A-F75D6B0F0E1E}"/>
              </a:ext>
            </a:extLst>
          </p:cNvPr>
          <p:cNvSpPr/>
          <p:nvPr/>
        </p:nvSpPr>
        <p:spPr>
          <a:xfrm>
            <a:off x="2544763" y="4759325"/>
            <a:ext cx="254000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Stack Pointer: </a:t>
            </a: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41" name="Shape 410">
            <a:extLst>
              <a:ext uri="{FF2B5EF4-FFF2-40B4-BE49-F238E27FC236}">
                <a16:creationId xmlns:a16="http://schemas.microsoft.com/office/drawing/2014/main" id="{35335F30-9EC7-4356-BF50-5D8F0B40C21F}"/>
              </a:ext>
            </a:extLst>
          </p:cNvPr>
          <p:cNvSpPr/>
          <p:nvPr/>
        </p:nvSpPr>
        <p:spPr>
          <a:xfrm>
            <a:off x="5629276" y="5943600"/>
            <a:ext cx="1557338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Stack “Top”</a:t>
            </a:r>
            <a:endParaRPr/>
          </a:p>
        </p:txBody>
      </p:sp>
      <p:sp>
        <p:nvSpPr>
          <p:cNvPr id="42" name="Shape 411">
            <a:extLst>
              <a:ext uri="{FF2B5EF4-FFF2-40B4-BE49-F238E27FC236}">
                <a16:creationId xmlns:a16="http://schemas.microsoft.com/office/drawing/2014/main" id="{046913A4-517E-4280-8228-9FB69CF03556}"/>
              </a:ext>
            </a:extLst>
          </p:cNvPr>
          <p:cNvSpPr/>
          <p:nvPr/>
        </p:nvSpPr>
        <p:spPr>
          <a:xfrm rot="10800000" flipH="1">
            <a:off x="6096001" y="5562600"/>
            <a:ext cx="609600" cy="381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980002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" name="Shape 412">
            <a:extLst>
              <a:ext uri="{FF2B5EF4-FFF2-40B4-BE49-F238E27FC236}">
                <a16:creationId xmlns:a16="http://schemas.microsoft.com/office/drawing/2014/main" id="{4718E10E-51E5-4FA5-8940-17C4C24901F7}"/>
              </a:ext>
            </a:extLst>
          </p:cNvPr>
          <p:cNvSpPr/>
          <p:nvPr/>
        </p:nvSpPr>
        <p:spPr>
          <a:xfrm>
            <a:off x="5822758" y="5154651"/>
            <a:ext cx="1103970" cy="369849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val</a:t>
            </a:r>
            <a:endParaRPr sz="20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" name="Shape 412">
            <a:extLst>
              <a:ext uri="{FF2B5EF4-FFF2-40B4-BE49-F238E27FC236}">
                <a16:creationId xmlns:a16="http://schemas.microsoft.com/office/drawing/2014/main" id="{20F02BE7-AF56-4EED-91A2-303189173FFF}"/>
              </a:ext>
            </a:extLst>
          </p:cNvPr>
          <p:cNvSpPr/>
          <p:nvPr/>
        </p:nvSpPr>
        <p:spPr>
          <a:xfrm>
            <a:off x="5822758" y="5154651"/>
            <a:ext cx="1103970" cy="369849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val</a:t>
            </a:r>
            <a:endParaRPr sz="20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" name="Shape 411">
            <a:extLst>
              <a:ext uri="{FF2B5EF4-FFF2-40B4-BE49-F238E27FC236}">
                <a16:creationId xmlns:a16="http://schemas.microsoft.com/office/drawing/2014/main" id="{DCEE7B05-1DD8-409F-9E81-625FB931546E}"/>
              </a:ext>
            </a:extLst>
          </p:cNvPr>
          <p:cNvSpPr/>
          <p:nvPr/>
        </p:nvSpPr>
        <p:spPr>
          <a:xfrm rot="10800000" flipH="1">
            <a:off x="6096000" y="5180575"/>
            <a:ext cx="609600" cy="763024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980002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" name="Shape 488">
            <a:extLst>
              <a:ext uri="{FF2B5EF4-FFF2-40B4-BE49-F238E27FC236}">
                <a16:creationId xmlns:a16="http://schemas.microsoft.com/office/drawing/2014/main" id="{33771B08-4CBA-43A9-B3AF-9D44A7CE944D}"/>
              </a:ext>
            </a:extLst>
          </p:cNvPr>
          <p:cNvSpPr txBox="1"/>
          <p:nvPr/>
        </p:nvSpPr>
        <p:spPr>
          <a:xfrm>
            <a:off x="172129" y="3591812"/>
            <a:ext cx="5335841" cy="10772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Value is </a:t>
            </a:r>
            <a:r>
              <a:rPr lang="en-US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copied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;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it remains</a:t>
            </a:r>
            <a:b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memor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y at old </a:t>
            </a:r>
            <a:r>
              <a:rPr lang="en-US" sz="3200" b="1" dirty="0">
                <a:latin typeface="Courier New" panose="02070309020205020404" pitchFamily="49" charset="0"/>
                <a:ea typeface="Calibri"/>
                <a:cs typeface="Courier New" panose="02070309020205020404" pitchFamily="49" charset="0"/>
                <a:sym typeface="Calibri"/>
              </a:rPr>
              <a:t>%</a:t>
            </a:r>
            <a:r>
              <a:rPr lang="en-US" sz="3200" b="1" dirty="0" err="1">
                <a:latin typeface="Courier New" panose="02070309020205020404" pitchFamily="49" charset="0"/>
                <a:ea typeface="Calibri"/>
                <a:cs typeface="Courier New" panose="02070309020205020404" pitchFamily="49" charset="0"/>
                <a:sym typeface="Calibri"/>
              </a:rPr>
              <a:t>rsp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-0.20365 -2.22222E-6 C -0.29514 -2.22222E-6 -0.40729 -0.08611 -0.40729 -0.15602 L -0.40729 -0.311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9" grpId="0" animBg="1"/>
      <p:bldP spid="42" grpId="0" animBg="1"/>
      <p:bldP spid="44" grpId="0" animBg="1"/>
      <p:bldP spid="45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Today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Procedures</a:t>
            </a:r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Mechanisms</a:t>
            </a:r>
            <a:r>
              <a:rPr lang="en-US" b="0" dirty="0"/>
              <a:t>			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Stack Structure</a:t>
            </a:r>
            <a:r>
              <a:rPr lang="en-US" b="0" dirty="0"/>
              <a:t>			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Calling Conventions</a:t>
            </a:r>
          </a:p>
          <a:p>
            <a:pPr lvl="2"/>
            <a:r>
              <a:rPr lang="en-US" b="1" dirty="0">
                <a:solidFill>
                  <a:schemeClr val="tx1"/>
                </a:solidFill>
              </a:rPr>
              <a:t>Passing control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 lvl="2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Passing data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			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Managing local data</a:t>
            </a:r>
            <a:r>
              <a:rPr lang="en-US" b="0" dirty="0"/>
              <a:t>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314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531118" y="1769026"/>
            <a:ext cx="8760719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Machine-Level Programming III: Procedures</a:t>
            </a:r>
            <a:b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15-213/15-513: Introduction to Computer Systems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0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Lecture, 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Sept 10, 2024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2D94F79-693F-4E23-7982-591461056CAE}"/>
              </a:ext>
            </a:extLst>
          </p:cNvPr>
          <p:cNvSpPr txBox="1">
            <a:spLocks/>
          </p:cNvSpPr>
          <p:nvPr/>
        </p:nvSpPr>
        <p:spPr>
          <a:xfrm>
            <a:off x="303659" y="3733799"/>
            <a:ext cx="8536682" cy="24492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While waiting for class to start:</a:t>
            </a:r>
          </a:p>
          <a:p>
            <a:pPr algn="ctr"/>
            <a:r>
              <a:rPr lang="en-US" dirty="0"/>
              <a:t>login to a shark machine, then type</a:t>
            </a:r>
          </a:p>
          <a:p>
            <a:pPr algn="ctr"/>
            <a:endParaRPr lang="en-US" sz="1600" dirty="0"/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http://www.cs.cmu.edu/~213/activities/machine-procedures.pdf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http://www.cs.cmu.edu/~213/activities/machine-procedures.tar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tar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machine-procedures.tar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cd machine-procedures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6073816" y="0"/>
            <a:ext cx="30701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 Examples</a:t>
            </a:r>
            <a:endParaRPr/>
          </a:p>
        </p:txBody>
      </p:sp>
      <p:sp>
        <p:nvSpPr>
          <p:cNvPr id="500" name="Shape 500"/>
          <p:cNvSpPr/>
          <p:nvPr/>
        </p:nvSpPr>
        <p:spPr>
          <a:xfrm>
            <a:off x="76199" y="4395486"/>
            <a:ext cx="3963365" cy="1507603"/>
          </a:xfrm>
          <a:prstGeom prst="rect">
            <a:avLst/>
          </a:prstGeom>
          <a:solidFill>
            <a:srgbClr val="CCFF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mult2(long a, long b)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long s = a * b;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return 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501" name="Shape 501"/>
          <p:cNvSpPr/>
          <p:nvPr/>
        </p:nvSpPr>
        <p:spPr>
          <a:xfrm>
            <a:off x="76199" y="624069"/>
            <a:ext cx="5835569" cy="1540397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void multstore(long x, long y, long *dest)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t = mult2(x, y);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*dest = t;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2971800" y="4800600"/>
            <a:ext cx="5867400" cy="1828800"/>
          </a:xfrm>
          <a:prstGeom prst="rect">
            <a:avLst/>
          </a:prstGeom>
          <a:solidFill>
            <a:srgbClr val="CCFF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0000000000400550 &lt;mult2&gt;: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400550: 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# 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400553:  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imul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rsi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# a * b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400557:  ret 			# Return</a:t>
            </a:r>
            <a:endParaRPr dirty="0"/>
          </a:p>
        </p:txBody>
      </p:sp>
      <p:sp>
        <p:nvSpPr>
          <p:cNvPr id="503" name="Shape 503"/>
          <p:cNvSpPr/>
          <p:nvPr/>
        </p:nvSpPr>
        <p:spPr>
          <a:xfrm>
            <a:off x="2200154" y="1828800"/>
            <a:ext cx="6781800" cy="20574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0000000000400540 &lt;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multstore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400540: push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# Save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400541: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# Save 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dest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400544: call   400550 &lt;mult2&gt;	# mult2(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x,y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400549: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,(%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	# Save at 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dest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40054c: pop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# Restore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40054d: ret 			# Return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 Control Flow</a:t>
            </a:r>
            <a:endParaRPr dirty="0"/>
          </a:p>
        </p:txBody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stack to support procedure call and return</a:t>
            </a:r>
          </a:p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Procedure call: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 label</a:t>
            </a:r>
            <a:endParaRPr sz="2400" b="1" i="0" u="none" strike="noStrike" cap="none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Push </a:t>
            </a:r>
            <a:r>
              <a:rPr lang="en-US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return address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stack</a:t>
            </a:r>
          </a:p>
          <a:p>
            <a:pPr marL="1009650" lvl="2" indent="-234950"/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of the next instruction right after call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Jump to </a:t>
            </a:r>
            <a:r>
              <a:rPr lang="en-US" sz="20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None/>
            </a:pP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Procedure return: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ret</a:t>
            </a:r>
            <a:endParaRPr sz="2400" b="1" i="0" u="none" strike="noStrike" cap="none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 address from stack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Jump to address</a:t>
            </a: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endParaRPr lang="en-US" dirty="0"/>
          </a:p>
          <a:p>
            <a:pPr marL="0" indent="0">
              <a:spcBef>
                <a:spcPts val="500"/>
              </a:spcBef>
              <a:buSzPts val="2200"/>
              <a:buNone/>
            </a:pPr>
            <a:r>
              <a:rPr lang="en-US" dirty="0"/>
              <a:t>These instructions are sometimes printed with a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q</a:t>
            </a:r>
            <a:r>
              <a:rPr lang="en-US" dirty="0"/>
              <a:t> suffix</a:t>
            </a:r>
          </a:p>
          <a:p>
            <a:pPr marL="552450" lvl="1" indent="-234950"/>
            <a:r>
              <a:rPr lang="en-US" dirty="0"/>
              <a:t>This is just to remind you that you’re looking at 64-bit code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Flow Example</a:t>
            </a:r>
            <a:r>
              <a:rPr lang="en-US" dirty="0"/>
              <a:t> (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1/4)</a:t>
            </a:r>
            <a:endParaRPr dirty="0"/>
          </a:p>
        </p:txBody>
      </p:sp>
      <p:sp>
        <p:nvSpPr>
          <p:cNvPr id="515" name="Shape 515"/>
          <p:cNvSpPr/>
          <p:nvPr/>
        </p:nvSpPr>
        <p:spPr>
          <a:xfrm>
            <a:off x="228600" y="3962400"/>
            <a:ext cx="4495800" cy="1524000"/>
          </a:xfrm>
          <a:prstGeom prst="rect">
            <a:avLst/>
          </a:prstGeom>
          <a:solidFill>
            <a:srgbClr val="CCFF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0000000000400550 &lt;mult2&gt;: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400550: 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sz="1800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400557:  ret</a:t>
            </a:r>
            <a:endParaRPr dirty="0"/>
          </a:p>
        </p:txBody>
      </p:sp>
      <p:sp>
        <p:nvSpPr>
          <p:cNvPr id="516" name="Shape 516"/>
          <p:cNvSpPr/>
          <p:nvPr/>
        </p:nvSpPr>
        <p:spPr>
          <a:xfrm>
            <a:off x="228600" y="1295400"/>
            <a:ext cx="4495800" cy="20574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0000000000400540 &lt;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multstore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400544: call   400550 &lt;mult2&gt;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400549: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,(%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</p:txBody>
      </p:sp>
      <p:sp>
        <p:nvSpPr>
          <p:cNvPr id="517" name="Shape 517"/>
          <p:cNvSpPr/>
          <p:nvPr/>
        </p:nvSpPr>
        <p:spPr>
          <a:xfrm>
            <a:off x="6248400" y="3505200"/>
            <a:ext cx="1346200" cy="381000"/>
          </a:xfrm>
          <a:prstGeom prst="rect">
            <a:avLst/>
          </a:prstGeom>
          <a:solidFill>
            <a:srgbClr val="FFCCCC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0x400544</a:t>
            </a:r>
            <a:endParaRPr dirty="0"/>
          </a:p>
        </p:txBody>
      </p:sp>
      <p:sp>
        <p:nvSpPr>
          <p:cNvPr id="518" name="Shape 518"/>
          <p:cNvSpPr/>
          <p:nvPr/>
        </p:nvSpPr>
        <p:spPr>
          <a:xfrm>
            <a:off x="6248400" y="28956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0x120</a:t>
            </a:r>
            <a:endParaRPr dirty="0"/>
          </a:p>
        </p:txBody>
      </p:sp>
      <p:sp>
        <p:nvSpPr>
          <p:cNvPr id="519" name="Shape 519"/>
          <p:cNvSpPr/>
          <p:nvPr/>
        </p:nvSpPr>
        <p:spPr>
          <a:xfrm>
            <a:off x="6248400" y="381000"/>
            <a:ext cx="1346200" cy="1905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</p:txBody>
      </p:sp>
      <p:sp>
        <p:nvSpPr>
          <p:cNvPr id="520" name="Shape 520"/>
          <p:cNvSpPr/>
          <p:nvPr/>
        </p:nvSpPr>
        <p:spPr>
          <a:xfrm rot="10800000" flipH="1">
            <a:off x="6629400" y="2133600"/>
            <a:ext cx="1676400" cy="990600"/>
          </a:xfrm>
          <a:prstGeom prst="arc">
            <a:avLst>
              <a:gd name="adj1" fmla="val 17108922"/>
              <a:gd name="adj2" fmla="val 4768750"/>
            </a:avLst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21" name="Shape 521"/>
          <p:cNvCxnSpPr>
            <a:stCxn id="517" idx="1"/>
          </p:cNvCxnSpPr>
          <p:nvPr/>
        </p:nvCxnSpPr>
        <p:spPr>
          <a:xfrm rot="10800000">
            <a:off x="4572000" y="2362200"/>
            <a:ext cx="1676400" cy="13335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22" name="Shape 522"/>
          <p:cNvSpPr/>
          <p:nvPr/>
        </p:nvSpPr>
        <p:spPr>
          <a:xfrm>
            <a:off x="5472112" y="2895600"/>
            <a:ext cx="638175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5334000" y="1905000"/>
            <a:ext cx="776287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0x120</a:t>
            </a:r>
            <a:endParaRPr dirty="0"/>
          </a:p>
        </p:txBody>
      </p:sp>
      <p:sp>
        <p:nvSpPr>
          <p:cNvPr id="524" name="Shape 524"/>
          <p:cNvSpPr/>
          <p:nvPr/>
        </p:nvSpPr>
        <p:spPr>
          <a:xfrm>
            <a:off x="5334000" y="1524000"/>
            <a:ext cx="776287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0x128</a:t>
            </a:r>
            <a:endParaRPr dirty="0"/>
          </a:p>
        </p:txBody>
      </p:sp>
      <p:sp>
        <p:nvSpPr>
          <p:cNvPr id="525" name="Shape 525"/>
          <p:cNvSpPr/>
          <p:nvPr/>
        </p:nvSpPr>
        <p:spPr>
          <a:xfrm>
            <a:off x="5334000" y="1143000"/>
            <a:ext cx="776287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0x130</a:t>
            </a:r>
            <a:endParaRPr dirty="0"/>
          </a:p>
        </p:txBody>
      </p:sp>
      <p:sp>
        <p:nvSpPr>
          <p:cNvPr id="526" name="Shape 526"/>
          <p:cNvSpPr/>
          <p:nvPr/>
        </p:nvSpPr>
        <p:spPr>
          <a:xfrm>
            <a:off x="5472112" y="3505200"/>
            <a:ext cx="638175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%rip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Flow Example (2/4)</a:t>
            </a:r>
            <a:endParaRPr dirty="0"/>
          </a:p>
        </p:txBody>
      </p:sp>
      <p:sp>
        <p:nvSpPr>
          <p:cNvPr id="532" name="Shape 532"/>
          <p:cNvSpPr/>
          <p:nvPr/>
        </p:nvSpPr>
        <p:spPr>
          <a:xfrm>
            <a:off x="228600" y="3962400"/>
            <a:ext cx="4495800" cy="1524000"/>
          </a:xfrm>
          <a:prstGeom prst="rect">
            <a:avLst/>
          </a:prstGeom>
          <a:solidFill>
            <a:srgbClr val="CCFF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0000000000400550 &lt;mult2&gt;: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400550: 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sz="1800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400557:  ret		</a:t>
            </a:r>
            <a:endParaRPr dirty="0"/>
          </a:p>
        </p:txBody>
      </p:sp>
      <p:sp>
        <p:nvSpPr>
          <p:cNvPr id="533" name="Shape 533"/>
          <p:cNvSpPr/>
          <p:nvPr/>
        </p:nvSpPr>
        <p:spPr>
          <a:xfrm>
            <a:off x="228600" y="1295400"/>
            <a:ext cx="4495800" cy="20574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0000000000400540 &lt;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multstore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400544: call   400550 &lt;mult2&gt;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400549: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,(%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</p:txBody>
      </p:sp>
      <p:sp>
        <p:nvSpPr>
          <p:cNvPr id="534" name="Shape 534"/>
          <p:cNvSpPr/>
          <p:nvPr/>
        </p:nvSpPr>
        <p:spPr>
          <a:xfrm>
            <a:off x="6248400" y="3505200"/>
            <a:ext cx="1346200" cy="381000"/>
          </a:xfrm>
          <a:prstGeom prst="rect">
            <a:avLst/>
          </a:prstGeom>
          <a:solidFill>
            <a:srgbClr val="FFCCCC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0x400550</a:t>
            </a:r>
            <a:endParaRPr dirty="0"/>
          </a:p>
        </p:txBody>
      </p:sp>
      <p:sp>
        <p:nvSpPr>
          <p:cNvPr id="535" name="Shape 535"/>
          <p:cNvSpPr/>
          <p:nvPr/>
        </p:nvSpPr>
        <p:spPr>
          <a:xfrm>
            <a:off x="6248400" y="28956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0x118</a:t>
            </a:r>
            <a:endParaRPr dirty="0"/>
          </a:p>
        </p:txBody>
      </p:sp>
      <p:sp>
        <p:nvSpPr>
          <p:cNvPr id="536" name="Shape 536"/>
          <p:cNvSpPr/>
          <p:nvPr/>
        </p:nvSpPr>
        <p:spPr>
          <a:xfrm>
            <a:off x="6248400" y="2286000"/>
            <a:ext cx="13462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0x400549</a:t>
            </a:r>
            <a:endParaRPr dirty="0"/>
          </a:p>
        </p:txBody>
      </p:sp>
      <p:sp>
        <p:nvSpPr>
          <p:cNvPr id="537" name="Shape 537"/>
          <p:cNvSpPr/>
          <p:nvPr/>
        </p:nvSpPr>
        <p:spPr>
          <a:xfrm>
            <a:off x="6248400" y="381000"/>
            <a:ext cx="1346200" cy="1905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</p:txBody>
      </p:sp>
      <p:sp>
        <p:nvSpPr>
          <p:cNvPr id="538" name="Shape 538"/>
          <p:cNvSpPr/>
          <p:nvPr/>
        </p:nvSpPr>
        <p:spPr>
          <a:xfrm rot="10800000" flipH="1">
            <a:off x="6629400" y="2438400"/>
            <a:ext cx="1676400" cy="685800"/>
          </a:xfrm>
          <a:prstGeom prst="arc">
            <a:avLst>
              <a:gd name="adj1" fmla="val 17108922"/>
              <a:gd name="adj2" fmla="val 4394693"/>
            </a:avLst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39" name="Shape 539"/>
          <p:cNvCxnSpPr>
            <a:stCxn id="534" idx="1"/>
          </p:cNvCxnSpPr>
          <p:nvPr/>
        </p:nvCxnSpPr>
        <p:spPr>
          <a:xfrm flipH="1">
            <a:off x="4038600" y="3695700"/>
            <a:ext cx="2209800" cy="7239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40" name="Shape 540"/>
          <p:cNvCxnSpPr/>
          <p:nvPr/>
        </p:nvCxnSpPr>
        <p:spPr>
          <a:xfrm flipH="1">
            <a:off x="4114800" y="2514600"/>
            <a:ext cx="2133600" cy="762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541" name="Shape 541"/>
          <p:cNvGrpSpPr/>
          <p:nvPr/>
        </p:nvGrpSpPr>
        <p:grpSpPr>
          <a:xfrm>
            <a:off x="5334000" y="1143000"/>
            <a:ext cx="776287" cy="2743200"/>
            <a:chOff x="5334000" y="1143000"/>
            <a:chExt cx="776287" cy="2743200"/>
          </a:xfrm>
        </p:grpSpPr>
        <p:sp>
          <p:nvSpPr>
            <p:cNvPr id="542" name="Shape 542"/>
            <p:cNvSpPr/>
            <p:nvPr/>
          </p:nvSpPr>
          <p:spPr>
            <a:xfrm>
              <a:off x="5472112" y="2895600"/>
              <a:ext cx="638175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5334000" y="1905000"/>
              <a:ext cx="776287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0x120</a:t>
              </a:r>
              <a:endParaRPr dirty="0"/>
            </a:p>
          </p:txBody>
        </p:sp>
        <p:sp>
          <p:nvSpPr>
            <p:cNvPr id="544" name="Shape 544"/>
            <p:cNvSpPr/>
            <p:nvPr/>
          </p:nvSpPr>
          <p:spPr>
            <a:xfrm>
              <a:off x="5334000" y="1524000"/>
              <a:ext cx="776287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0x128</a:t>
              </a:r>
              <a:endParaRPr dirty="0"/>
            </a:p>
          </p:txBody>
        </p:sp>
        <p:sp>
          <p:nvSpPr>
            <p:cNvPr id="545" name="Shape 545"/>
            <p:cNvSpPr/>
            <p:nvPr/>
          </p:nvSpPr>
          <p:spPr>
            <a:xfrm>
              <a:off x="5334000" y="1143000"/>
              <a:ext cx="776287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0x130</a:t>
              </a:r>
              <a:endParaRPr dirty="0"/>
            </a:p>
          </p:txBody>
        </p:sp>
        <p:sp>
          <p:nvSpPr>
            <p:cNvPr id="546" name="Shape 546"/>
            <p:cNvSpPr/>
            <p:nvPr/>
          </p:nvSpPr>
          <p:spPr>
            <a:xfrm>
              <a:off x="5334000" y="2286000"/>
              <a:ext cx="776287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0x118</a:t>
              </a:r>
              <a:endParaRPr dirty="0"/>
            </a:p>
          </p:txBody>
        </p:sp>
        <p:sp>
          <p:nvSpPr>
            <p:cNvPr id="547" name="Shape 547"/>
            <p:cNvSpPr/>
            <p:nvPr/>
          </p:nvSpPr>
          <p:spPr>
            <a:xfrm>
              <a:off x="5472112" y="3505200"/>
              <a:ext cx="638175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%rip</a:t>
              </a:r>
              <a:endParaRPr dirty="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Flow Example (3/4)</a:t>
            </a:r>
            <a:endParaRPr dirty="0"/>
          </a:p>
        </p:txBody>
      </p:sp>
      <p:sp>
        <p:nvSpPr>
          <p:cNvPr id="553" name="Shape 553"/>
          <p:cNvSpPr/>
          <p:nvPr/>
        </p:nvSpPr>
        <p:spPr>
          <a:xfrm>
            <a:off x="228600" y="3962400"/>
            <a:ext cx="4495800" cy="1524000"/>
          </a:xfrm>
          <a:prstGeom prst="rect">
            <a:avLst/>
          </a:prstGeom>
          <a:solidFill>
            <a:srgbClr val="CCFF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0000000000400550 &lt;mult2&gt;: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400550: 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sz="1800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400557:  ret		</a:t>
            </a:r>
            <a:endParaRPr dirty="0"/>
          </a:p>
        </p:txBody>
      </p:sp>
      <p:sp>
        <p:nvSpPr>
          <p:cNvPr id="554" name="Shape 554"/>
          <p:cNvSpPr/>
          <p:nvPr/>
        </p:nvSpPr>
        <p:spPr>
          <a:xfrm>
            <a:off x="228600" y="1295400"/>
            <a:ext cx="4495800" cy="20574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0000000000400540 &lt;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multstore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400544: call   400550 &lt;mult2&gt;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400549: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,(%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</p:txBody>
      </p:sp>
      <p:sp>
        <p:nvSpPr>
          <p:cNvPr id="555" name="Shape 555"/>
          <p:cNvSpPr/>
          <p:nvPr/>
        </p:nvSpPr>
        <p:spPr>
          <a:xfrm>
            <a:off x="6248400" y="3505200"/>
            <a:ext cx="1346200" cy="381000"/>
          </a:xfrm>
          <a:prstGeom prst="rect">
            <a:avLst/>
          </a:prstGeom>
          <a:solidFill>
            <a:srgbClr val="FFCCCC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0x400557</a:t>
            </a:r>
            <a:endParaRPr dirty="0"/>
          </a:p>
        </p:txBody>
      </p:sp>
      <p:sp>
        <p:nvSpPr>
          <p:cNvPr id="556" name="Shape 556"/>
          <p:cNvSpPr/>
          <p:nvPr/>
        </p:nvSpPr>
        <p:spPr>
          <a:xfrm>
            <a:off x="6248400" y="28956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0x118</a:t>
            </a:r>
            <a:endParaRPr dirty="0"/>
          </a:p>
        </p:txBody>
      </p:sp>
      <p:sp>
        <p:nvSpPr>
          <p:cNvPr id="557" name="Shape 557"/>
          <p:cNvSpPr/>
          <p:nvPr/>
        </p:nvSpPr>
        <p:spPr>
          <a:xfrm>
            <a:off x="6248400" y="2286000"/>
            <a:ext cx="13462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0x400549</a:t>
            </a:r>
            <a:endParaRPr dirty="0"/>
          </a:p>
        </p:txBody>
      </p:sp>
      <p:sp>
        <p:nvSpPr>
          <p:cNvPr id="558" name="Shape 558"/>
          <p:cNvSpPr/>
          <p:nvPr/>
        </p:nvSpPr>
        <p:spPr>
          <a:xfrm>
            <a:off x="6248400" y="381000"/>
            <a:ext cx="1346200" cy="1905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</p:txBody>
      </p:sp>
      <p:sp>
        <p:nvSpPr>
          <p:cNvPr id="559" name="Shape 559"/>
          <p:cNvSpPr/>
          <p:nvPr/>
        </p:nvSpPr>
        <p:spPr>
          <a:xfrm rot="10800000" flipH="1">
            <a:off x="6629400" y="2438400"/>
            <a:ext cx="1676400" cy="685800"/>
          </a:xfrm>
          <a:prstGeom prst="arc">
            <a:avLst>
              <a:gd name="adj1" fmla="val 17108922"/>
              <a:gd name="adj2" fmla="val 4394693"/>
            </a:avLst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60" name="Shape 560"/>
          <p:cNvCxnSpPr>
            <a:stCxn id="555" idx="1"/>
          </p:cNvCxnSpPr>
          <p:nvPr/>
        </p:nvCxnSpPr>
        <p:spPr>
          <a:xfrm flipH="1">
            <a:off x="2362200" y="3695700"/>
            <a:ext cx="3886200" cy="15621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61" name="Shape 561"/>
          <p:cNvCxnSpPr/>
          <p:nvPr/>
        </p:nvCxnSpPr>
        <p:spPr>
          <a:xfrm flipH="1">
            <a:off x="4114800" y="2514600"/>
            <a:ext cx="2133600" cy="762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562" name="Shape 562"/>
          <p:cNvGrpSpPr/>
          <p:nvPr/>
        </p:nvGrpSpPr>
        <p:grpSpPr>
          <a:xfrm>
            <a:off x="5334000" y="1143000"/>
            <a:ext cx="776287" cy="2743200"/>
            <a:chOff x="5334000" y="1143000"/>
            <a:chExt cx="776287" cy="2743200"/>
          </a:xfrm>
        </p:grpSpPr>
        <p:sp>
          <p:nvSpPr>
            <p:cNvPr id="563" name="Shape 563"/>
            <p:cNvSpPr/>
            <p:nvPr/>
          </p:nvSpPr>
          <p:spPr>
            <a:xfrm>
              <a:off x="5472112" y="2895600"/>
              <a:ext cx="638175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sp>
          <p:nvSpPr>
            <p:cNvPr id="564" name="Shape 564"/>
            <p:cNvSpPr/>
            <p:nvPr/>
          </p:nvSpPr>
          <p:spPr>
            <a:xfrm>
              <a:off x="5334000" y="1905000"/>
              <a:ext cx="776287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0x120</a:t>
              </a:r>
              <a:endParaRPr dirty="0"/>
            </a:p>
          </p:txBody>
        </p:sp>
        <p:sp>
          <p:nvSpPr>
            <p:cNvPr id="565" name="Shape 565"/>
            <p:cNvSpPr/>
            <p:nvPr/>
          </p:nvSpPr>
          <p:spPr>
            <a:xfrm>
              <a:off x="5334000" y="1524000"/>
              <a:ext cx="776287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0x128</a:t>
              </a:r>
              <a:endParaRPr dirty="0"/>
            </a:p>
          </p:txBody>
        </p:sp>
        <p:sp>
          <p:nvSpPr>
            <p:cNvPr id="566" name="Shape 566"/>
            <p:cNvSpPr/>
            <p:nvPr/>
          </p:nvSpPr>
          <p:spPr>
            <a:xfrm>
              <a:off x="5334000" y="1143000"/>
              <a:ext cx="776287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0x130</a:t>
              </a:r>
              <a:endParaRPr dirty="0"/>
            </a:p>
          </p:txBody>
        </p:sp>
        <p:sp>
          <p:nvSpPr>
            <p:cNvPr id="567" name="Shape 567"/>
            <p:cNvSpPr/>
            <p:nvPr/>
          </p:nvSpPr>
          <p:spPr>
            <a:xfrm>
              <a:off x="5334000" y="2286000"/>
              <a:ext cx="776287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0x118</a:t>
              </a:r>
              <a:endParaRPr dirty="0"/>
            </a:p>
          </p:txBody>
        </p:sp>
        <p:sp>
          <p:nvSpPr>
            <p:cNvPr id="568" name="Shape 568"/>
            <p:cNvSpPr/>
            <p:nvPr/>
          </p:nvSpPr>
          <p:spPr>
            <a:xfrm>
              <a:off x="5472112" y="3505200"/>
              <a:ext cx="638175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%rip</a:t>
              </a:r>
              <a:endParaRPr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Flow Example (4/4)</a:t>
            </a:r>
            <a:endParaRPr dirty="0"/>
          </a:p>
        </p:txBody>
      </p:sp>
      <p:sp>
        <p:nvSpPr>
          <p:cNvPr id="574" name="Shape 574"/>
          <p:cNvSpPr/>
          <p:nvPr/>
        </p:nvSpPr>
        <p:spPr>
          <a:xfrm>
            <a:off x="228600" y="3962400"/>
            <a:ext cx="4495800" cy="1524000"/>
          </a:xfrm>
          <a:prstGeom prst="rect">
            <a:avLst/>
          </a:prstGeom>
          <a:solidFill>
            <a:srgbClr val="CCFF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0000000000400550 &lt;mult2&gt;: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400550: 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sz="1800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400557:  ret		</a:t>
            </a:r>
            <a:endParaRPr dirty="0"/>
          </a:p>
        </p:txBody>
      </p:sp>
      <p:sp>
        <p:nvSpPr>
          <p:cNvPr id="575" name="Shape 575"/>
          <p:cNvSpPr/>
          <p:nvPr/>
        </p:nvSpPr>
        <p:spPr>
          <a:xfrm>
            <a:off x="228600" y="1295400"/>
            <a:ext cx="4495800" cy="20574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0000000000400540 &lt;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multstore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400544: call   400550 &lt;mult2&gt;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400549: mov    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,(%</a:t>
            </a:r>
            <a:r>
              <a:rPr lang="en-US" sz="18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 dirty="0"/>
          </a:p>
        </p:txBody>
      </p:sp>
      <p:sp>
        <p:nvSpPr>
          <p:cNvPr id="576" name="Shape 576"/>
          <p:cNvSpPr/>
          <p:nvPr/>
        </p:nvSpPr>
        <p:spPr>
          <a:xfrm>
            <a:off x="6248400" y="3505200"/>
            <a:ext cx="1346200" cy="381000"/>
          </a:xfrm>
          <a:prstGeom prst="rect">
            <a:avLst/>
          </a:prstGeom>
          <a:solidFill>
            <a:srgbClr val="FFCCCC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0x400549</a:t>
            </a:r>
            <a:endParaRPr dirty="0"/>
          </a:p>
        </p:txBody>
      </p:sp>
      <p:sp>
        <p:nvSpPr>
          <p:cNvPr id="577" name="Shape 577"/>
          <p:cNvSpPr/>
          <p:nvPr/>
        </p:nvSpPr>
        <p:spPr>
          <a:xfrm>
            <a:off x="6248400" y="28956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0x120</a:t>
            </a:r>
            <a:endParaRPr dirty="0"/>
          </a:p>
        </p:txBody>
      </p:sp>
      <p:sp>
        <p:nvSpPr>
          <p:cNvPr id="578" name="Shape 578"/>
          <p:cNvSpPr/>
          <p:nvPr/>
        </p:nvSpPr>
        <p:spPr>
          <a:xfrm>
            <a:off x="6248400" y="381000"/>
            <a:ext cx="1346200" cy="1905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</a:t>
            </a:r>
            <a:endParaRPr/>
          </a:p>
        </p:txBody>
      </p:sp>
      <p:sp>
        <p:nvSpPr>
          <p:cNvPr id="579" name="Shape 579"/>
          <p:cNvSpPr/>
          <p:nvPr/>
        </p:nvSpPr>
        <p:spPr>
          <a:xfrm rot="10800000" flipH="1">
            <a:off x="6629400" y="2133600"/>
            <a:ext cx="1676400" cy="990600"/>
          </a:xfrm>
          <a:prstGeom prst="arc">
            <a:avLst>
              <a:gd name="adj1" fmla="val 17108922"/>
              <a:gd name="adj2" fmla="val 4768750"/>
            </a:avLst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80" name="Shape 580"/>
          <p:cNvCxnSpPr>
            <a:stCxn id="576" idx="1"/>
          </p:cNvCxnSpPr>
          <p:nvPr/>
        </p:nvCxnSpPr>
        <p:spPr>
          <a:xfrm rot="10800000">
            <a:off x="4114800" y="2590800"/>
            <a:ext cx="2133600" cy="11049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81" name="Shape 581"/>
          <p:cNvSpPr/>
          <p:nvPr/>
        </p:nvSpPr>
        <p:spPr>
          <a:xfrm>
            <a:off x="5472112" y="2895600"/>
            <a:ext cx="638175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5334000" y="1905000"/>
            <a:ext cx="776287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0x120</a:t>
            </a:r>
            <a:endParaRPr dirty="0"/>
          </a:p>
        </p:txBody>
      </p:sp>
      <p:sp>
        <p:nvSpPr>
          <p:cNvPr id="583" name="Shape 583"/>
          <p:cNvSpPr/>
          <p:nvPr/>
        </p:nvSpPr>
        <p:spPr>
          <a:xfrm>
            <a:off x="5334000" y="1524000"/>
            <a:ext cx="776287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0x128</a:t>
            </a:r>
            <a:endParaRPr dirty="0"/>
          </a:p>
        </p:txBody>
      </p:sp>
      <p:sp>
        <p:nvSpPr>
          <p:cNvPr id="584" name="Shape 584"/>
          <p:cNvSpPr/>
          <p:nvPr/>
        </p:nvSpPr>
        <p:spPr>
          <a:xfrm>
            <a:off x="5334000" y="1143000"/>
            <a:ext cx="776287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0x130</a:t>
            </a:r>
            <a:endParaRPr dirty="0"/>
          </a:p>
        </p:txBody>
      </p:sp>
      <p:sp>
        <p:nvSpPr>
          <p:cNvPr id="585" name="Shape 585"/>
          <p:cNvSpPr/>
          <p:nvPr/>
        </p:nvSpPr>
        <p:spPr>
          <a:xfrm>
            <a:off x="5472112" y="3505200"/>
            <a:ext cx="638175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%rip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Today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Procedures</a:t>
            </a:r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Mechanisms</a:t>
            </a:r>
            <a:r>
              <a:rPr lang="en-US" b="0" dirty="0"/>
              <a:t>			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Stack Structure</a:t>
            </a:r>
            <a:r>
              <a:rPr lang="en-US" b="0" dirty="0"/>
              <a:t>			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Calling Conventions</a:t>
            </a:r>
          </a:p>
          <a:p>
            <a:pPr lvl="2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Passing control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 lvl="2"/>
            <a:r>
              <a:rPr lang="en-US" b="1" dirty="0">
                <a:solidFill>
                  <a:schemeClr val="tx1"/>
                </a:solidFill>
              </a:rPr>
              <a:t>Passing data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			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Managing local data</a:t>
            </a:r>
            <a:r>
              <a:rPr lang="en-US" b="0" dirty="0"/>
              <a:t>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6869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CB53-B54D-4C37-9BF1-0C9F0BD5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Time!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78567-4AF7-D228-E8C5-4C554A833FDE}"/>
              </a:ext>
            </a:extLst>
          </p:cNvPr>
          <p:cNvSpPr txBox="1">
            <a:spLocks/>
          </p:cNvSpPr>
          <p:nvPr/>
        </p:nvSpPr>
        <p:spPr>
          <a:xfrm>
            <a:off x="303659" y="1309254"/>
            <a:ext cx="8536682" cy="24492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If you didn’t do at the start of class:</a:t>
            </a:r>
          </a:p>
          <a:p>
            <a:r>
              <a:rPr lang="en-US" dirty="0"/>
              <a:t>login to a shark machine, then type</a:t>
            </a:r>
          </a:p>
          <a:p>
            <a:pPr algn="ctr"/>
            <a:endParaRPr lang="en-US" sz="1600" dirty="0"/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http://www.cs.cmu.edu/~213/activities/machine-procedures.pdf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http://www.cs.cmu.edu/~213/activities/machine-procedures.tar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tar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machine-procedures.tar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cd machine-procedures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38FA2-9D13-D279-153B-20CF7CE35D7C}"/>
              </a:ext>
            </a:extLst>
          </p:cNvPr>
          <p:cNvSpPr txBox="1"/>
          <p:nvPr/>
        </p:nvSpPr>
        <p:spPr>
          <a:xfrm>
            <a:off x="0" y="4779336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Activity 2: Problems 6-9 </a:t>
            </a:r>
          </a:p>
        </p:txBody>
      </p:sp>
    </p:spTree>
    <p:extLst>
      <p:ext uri="{BB962C8B-B14F-4D97-AF65-F5344CB8AC3E}">
        <p14:creationId xmlns:p14="http://schemas.microsoft.com/office/powerpoint/2010/main" val="2942838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 Data Flow</a:t>
            </a:r>
            <a:endParaRPr/>
          </a:p>
        </p:txBody>
      </p:sp>
      <p:sp>
        <p:nvSpPr>
          <p:cNvPr id="597" name="Shape 59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Registers</a:t>
            </a:r>
            <a:endParaRPr/>
          </a:p>
        </p:txBody>
      </p:sp>
      <p:sp>
        <p:nvSpPr>
          <p:cNvPr id="598" name="Shape 59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6 arguments</a:t>
            </a:r>
            <a:endParaRPr/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/>
          </a:p>
        </p:txBody>
      </p:sp>
      <p:sp>
        <p:nvSpPr>
          <p:cNvPr id="599" name="Shape 59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sp>
        <p:nvSpPr>
          <p:cNvPr id="600" name="Shape 600"/>
          <p:cNvSpPr txBox="1">
            <a:spLocks noGrp="1"/>
          </p:cNvSpPr>
          <p:nvPr>
            <p:ph type="body" idx="4"/>
          </p:nvPr>
        </p:nvSpPr>
        <p:spPr>
          <a:xfrm>
            <a:off x="4645025" y="5791199"/>
            <a:ext cx="4041775" cy="33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allocate stack space when needed</a:t>
            </a:r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762000" y="28194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rdi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02" name="Shape 602"/>
          <p:cNvSpPr/>
          <p:nvPr/>
        </p:nvSpPr>
        <p:spPr>
          <a:xfrm>
            <a:off x="762000" y="32004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rsi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03" name="Shape 603"/>
          <p:cNvSpPr/>
          <p:nvPr/>
        </p:nvSpPr>
        <p:spPr>
          <a:xfrm>
            <a:off x="762000" y="35814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rdx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04" name="Shape 604"/>
          <p:cNvSpPr/>
          <p:nvPr/>
        </p:nvSpPr>
        <p:spPr>
          <a:xfrm>
            <a:off x="762000" y="39624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rcx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05" name="Shape 605"/>
          <p:cNvSpPr/>
          <p:nvPr/>
        </p:nvSpPr>
        <p:spPr>
          <a:xfrm>
            <a:off x="762000" y="43434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%r8</a:t>
            </a:r>
            <a:endParaRPr dirty="0"/>
          </a:p>
        </p:txBody>
      </p:sp>
      <p:sp>
        <p:nvSpPr>
          <p:cNvPr id="606" name="Shape 606"/>
          <p:cNvSpPr/>
          <p:nvPr/>
        </p:nvSpPr>
        <p:spPr>
          <a:xfrm>
            <a:off x="762000" y="47244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%r9</a:t>
            </a:r>
            <a:endParaRPr dirty="0"/>
          </a:p>
        </p:txBody>
      </p:sp>
      <p:sp>
        <p:nvSpPr>
          <p:cNvPr id="607" name="Shape 607"/>
          <p:cNvSpPr/>
          <p:nvPr/>
        </p:nvSpPr>
        <p:spPr>
          <a:xfrm>
            <a:off x="762000" y="5791200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rax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grpSp>
        <p:nvGrpSpPr>
          <p:cNvPr id="608" name="Shape 608"/>
          <p:cNvGrpSpPr/>
          <p:nvPr/>
        </p:nvGrpSpPr>
        <p:grpSpPr>
          <a:xfrm>
            <a:off x="5638800" y="2438400"/>
            <a:ext cx="1346200" cy="2667000"/>
            <a:chOff x="5943600" y="2057400"/>
            <a:chExt cx="1346200" cy="2667000"/>
          </a:xfrm>
        </p:grpSpPr>
        <p:sp>
          <p:nvSpPr>
            <p:cNvPr id="609" name="Shape 609"/>
            <p:cNvSpPr/>
            <p:nvPr/>
          </p:nvSpPr>
          <p:spPr>
            <a:xfrm>
              <a:off x="5943600" y="4343400"/>
              <a:ext cx="1346200" cy="381000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Arg </a:t>
              </a: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7</a:t>
              </a:r>
              <a:endParaRPr dirty="0"/>
            </a:p>
          </p:txBody>
        </p:sp>
        <p:sp>
          <p:nvSpPr>
            <p:cNvPr id="610" name="Shape 610"/>
            <p:cNvSpPr/>
            <p:nvPr/>
          </p:nvSpPr>
          <p:spPr>
            <a:xfrm>
              <a:off x="5943600" y="3200400"/>
              <a:ext cx="1346200" cy="762000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• • •</a:t>
              </a:r>
              <a:endParaRPr/>
            </a:p>
          </p:txBody>
        </p:sp>
        <p:sp>
          <p:nvSpPr>
            <p:cNvPr id="611" name="Shape 611"/>
            <p:cNvSpPr/>
            <p:nvPr/>
          </p:nvSpPr>
          <p:spPr>
            <a:xfrm>
              <a:off x="5943600" y="3962400"/>
              <a:ext cx="1346200" cy="381000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Arg </a:t>
              </a: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8</a:t>
              </a:r>
              <a:endParaRPr dirty="0"/>
            </a:p>
          </p:txBody>
        </p:sp>
        <p:sp>
          <p:nvSpPr>
            <p:cNvPr id="612" name="Shape 612"/>
            <p:cNvSpPr/>
            <p:nvPr/>
          </p:nvSpPr>
          <p:spPr>
            <a:xfrm>
              <a:off x="5943600" y="2819400"/>
              <a:ext cx="1346200" cy="381000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Arg </a:t>
              </a:r>
              <a:r>
                <a:rPr lang="en-US" sz="18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>
              <a:off x="5943600" y="2057400"/>
              <a:ext cx="1346200" cy="762000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• • •</a:t>
              </a: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C6671B-2C54-8858-A3E0-EDAD249B0D24}"/>
              </a:ext>
            </a:extLst>
          </p:cNvPr>
          <p:cNvSpPr txBox="1"/>
          <p:nvPr/>
        </p:nvSpPr>
        <p:spPr>
          <a:xfrm>
            <a:off x="408709" y="1209824"/>
            <a:ext cx="3879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illustrated in the Activity: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 txBox="1">
            <a:spLocks noGrp="1"/>
          </p:cNvSpPr>
          <p:nvPr>
            <p:ph type="title"/>
          </p:nvPr>
        </p:nvSpPr>
        <p:spPr>
          <a:xfrm>
            <a:off x="273627" y="40005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Flow</a:t>
            </a:r>
            <a:b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</a:t>
            </a:r>
            <a:endParaRPr dirty="0"/>
          </a:p>
        </p:txBody>
      </p:sp>
      <p:sp>
        <p:nvSpPr>
          <p:cNvPr id="619" name="Shape 619"/>
          <p:cNvSpPr/>
          <p:nvPr/>
        </p:nvSpPr>
        <p:spPr>
          <a:xfrm>
            <a:off x="76200" y="4800600"/>
            <a:ext cx="2667000" cy="1828800"/>
          </a:xfrm>
          <a:prstGeom prst="rect">
            <a:avLst/>
          </a:prstGeom>
          <a:solidFill>
            <a:srgbClr val="CCFF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mult2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(long a, long b)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long s = a * b;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return 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3771900" y="285750"/>
            <a:ext cx="4267200" cy="1828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void multstore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(long x, long y, long *dest)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t = mult2(x, y);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*dest = t;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2971800" y="4800600"/>
            <a:ext cx="5867400" cy="1828800"/>
          </a:xfrm>
          <a:prstGeom prst="rect">
            <a:avLst/>
          </a:prstGeom>
          <a:solidFill>
            <a:srgbClr val="CCFF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0000000000400550 &lt;mult2&gt;: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# a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, b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rsi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400550:  mov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# 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400553: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imul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rsi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# a * b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# s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400557:  ret 			# Return</a:t>
            </a:r>
            <a:endParaRPr dirty="0"/>
          </a:p>
        </p:txBody>
      </p:sp>
      <p:sp>
        <p:nvSpPr>
          <p:cNvPr id="622" name="Shape 622"/>
          <p:cNvSpPr/>
          <p:nvPr/>
        </p:nvSpPr>
        <p:spPr>
          <a:xfrm>
            <a:off x="114300" y="2247900"/>
            <a:ext cx="6781800" cy="22860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0000000000400540 &lt;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multstore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# x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, y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rsi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dest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rdx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 • •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400541: mov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# Save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dest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400544: call   400550 &lt;mult2&gt;	# mult2(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x,y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# t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400549: mov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,(%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	# Save at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dest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 • •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DFC91F-6E72-2C97-76A5-2A44FFCBD3C9}"/>
              </a:ext>
            </a:extLst>
          </p:cNvPr>
          <p:cNvSpPr txBox="1"/>
          <p:nvPr/>
        </p:nvSpPr>
        <p:spPr>
          <a:xfrm>
            <a:off x="7169728" y="2967335"/>
            <a:ext cx="1915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would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if call were 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mult2(</a:t>
            </a:r>
            <a:r>
              <a:rPr lang="en-US" sz="1800" b="1" dirty="0" err="1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y,x</a:t>
            </a: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)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Reminder: Condition Codes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1590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bit registers</a:t>
            </a:r>
            <a:endParaRPr dirty="0"/>
          </a:p>
          <a:p>
            <a:pPr marL="317500" marR="0" lvl="1" indent="-1397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CF</a:t>
            </a:r>
            <a:r>
              <a:rPr lang="en-US" dirty="0"/>
              <a:t> 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Carry Flag (for unsigned)	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SF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Sign Flag (for signed)</a:t>
            </a:r>
            <a:endParaRPr dirty="0"/>
          </a:p>
          <a:p>
            <a:pPr marL="317500" marR="0" lvl="1" indent="-1397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ZF</a:t>
            </a:r>
            <a:r>
              <a:rPr lang="en-US" dirty="0"/>
              <a:t> 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Zero Flag			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Overflow Flag (for signed)</a:t>
            </a:r>
            <a:endParaRPr dirty="0"/>
          </a:p>
          <a:p>
            <a:pPr marL="5715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0188" marR="0" lvl="0" indent="-230188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jX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SetX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isntructions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910" y="3822666"/>
            <a:ext cx="3909407" cy="253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1202" y="3826400"/>
            <a:ext cx="4200957" cy="2528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Today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Procedures</a:t>
            </a:r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Mechanisms</a:t>
            </a:r>
            <a:r>
              <a:rPr lang="en-US" b="0" dirty="0"/>
              <a:t>			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Stack Structure</a:t>
            </a:r>
            <a:r>
              <a:rPr lang="en-US" b="0" dirty="0"/>
              <a:t>			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Calling Conventions</a:t>
            </a:r>
          </a:p>
          <a:p>
            <a:pPr lvl="2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Passing control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 lvl="2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Passing data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			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r>
              <a:rPr lang="en-US" b="1" dirty="0">
                <a:solidFill>
                  <a:schemeClr val="tx1"/>
                </a:solidFill>
              </a:rPr>
              <a:t>Managing local data</a:t>
            </a:r>
            <a:r>
              <a:rPr lang="en-US" b="0" dirty="0"/>
              <a:t>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03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Stack-Based Languages</a:t>
            </a:r>
            <a:endParaRPr/>
          </a:p>
        </p:txBody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Languages that support recursion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C, Pascal, Java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 must be “</a:t>
            </a: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Reentrant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simultaneous instantiations of single procedure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some place to store state of each instantiation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variables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pointer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discipline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for given procedure needed for limited time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when called to when return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 returns before caller does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allocated in </a:t>
            </a:r>
            <a:r>
              <a:rPr lang="en-US" sz="2400" b="1" i="1" u="none" strike="noStrike" cap="none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Frames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for single procedure instantiation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Chain Example</a:t>
            </a:r>
            <a:endParaRPr/>
          </a:p>
        </p:txBody>
      </p:sp>
      <p:sp>
        <p:nvSpPr>
          <p:cNvPr id="640" name="Shape 640"/>
          <p:cNvSpPr/>
          <p:nvPr/>
        </p:nvSpPr>
        <p:spPr>
          <a:xfrm>
            <a:off x="457200" y="1447800"/>
            <a:ext cx="15367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641" name="Shape 641"/>
          <p:cNvSpPr/>
          <p:nvPr/>
        </p:nvSpPr>
        <p:spPr>
          <a:xfrm>
            <a:off x="2286000" y="2362200"/>
            <a:ext cx="1612900" cy="2362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642" name="Shape 642"/>
          <p:cNvSpPr/>
          <p:nvPr/>
        </p:nvSpPr>
        <p:spPr>
          <a:xfrm>
            <a:off x="4191000" y="3276600"/>
            <a:ext cx="1536700" cy="23622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643" name="Shape 643"/>
          <p:cNvSpPr/>
          <p:nvPr/>
        </p:nvSpPr>
        <p:spPr>
          <a:xfrm>
            <a:off x="6883400" y="1676400"/>
            <a:ext cx="1549400" cy="3581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44" name="Shape 644"/>
          <p:cNvSpPr/>
          <p:nvPr/>
        </p:nvSpPr>
        <p:spPr>
          <a:xfrm>
            <a:off x="7096125" y="19050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645" name="Shape 645"/>
          <p:cNvSpPr/>
          <p:nvPr/>
        </p:nvSpPr>
        <p:spPr>
          <a:xfrm>
            <a:off x="7096125" y="25908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646" name="Shape 646"/>
          <p:cNvSpPr/>
          <p:nvPr/>
        </p:nvSpPr>
        <p:spPr>
          <a:xfrm>
            <a:off x="7085013" y="32654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647" name="Shape 647"/>
          <p:cNvSpPr/>
          <p:nvPr/>
        </p:nvSpPr>
        <p:spPr>
          <a:xfrm>
            <a:off x="7096125" y="39624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648" name="Shape 648"/>
          <p:cNvSpPr/>
          <p:nvPr/>
        </p:nvSpPr>
        <p:spPr>
          <a:xfrm>
            <a:off x="7096125" y="47244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649" name="Shape 649"/>
          <p:cNvCxnSpPr/>
          <p:nvPr/>
        </p:nvCxnSpPr>
        <p:spPr>
          <a:xfrm>
            <a:off x="7402513" y="22098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0" name="Shape 650"/>
          <p:cNvCxnSpPr/>
          <p:nvPr/>
        </p:nvCxnSpPr>
        <p:spPr>
          <a:xfrm>
            <a:off x="7402513" y="2895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1" name="Shape 651"/>
          <p:cNvCxnSpPr/>
          <p:nvPr/>
        </p:nvCxnSpPr>
        <p:spPr>
          <a:xfrm>
            <a:off x="7402513" y="3581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2" name="Shape 652"/>
          <p:cNvCxnSpPr/>
          <p:nvPr/>
        </p:nvCxnSpPr>
        <p:spPr>
          <a:xfrm>
            <a:off x="7402513" y="4343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53" name="Shape 653"/>
          <p:cNvSpPr/>
          <p:nvPr/>
        </p:nvSpPr>
        <p:spPr>
          <a:xfrm>
            <a:off x="6848475" y="1066800"/>
            <a:ext cx="1020763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42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Chain</a:t>
            </a:r>
            <a:endParaRPr/>
          </a:p>
        </p:txBody>
      </p:sp>
      <p:sp>
        <p:nvSpPr>
          <p:cNvPr id="654" name="Shape 654"/>
          <p:cNvSpPr/>
          <p:nvPr/>
        </p:nvSpPr>
        <p:spPr>
          <a:xfrm>
            <a:off x="7762875" y="32654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655" name="Shape 655"/>
          <p:cNvCxnSpPr/>
          <p:nvPr/>
        </p:nvCxnSpPr>
        <p:spPr>
          <a:xfrm>
            <a:off x="7543800" y="28956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56" name="Shape 656"/>
          <p:cNvSpPr/>
          <p:nvPr/>
        </p:nvSpPr>
        <p:spPr>
          <a:xfrm>
            <a:off x="3505200" y="5715000"/>
            <a:ext cx="29083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 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()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recursive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1" name="Shape 661"/>
          <p:cNvCxnSpPr/>
          <p:nvPr/>
        </p:nvCxnSpPr>
        <p:spPr>
          <a:xfrm>
            <a:off x="6535737" y="2271713"/>
            <a:ext cx="717550" cy="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62" name="Shape 662"/>
          <p:cNvSpPr/>
          <p:nvPr/>
        </p:nvSpPr>
        <p:spPr>
          <a:xfrm>
            <a:off x="4019550" y="2084388"/>
            <a:ext cx="243998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 Pointer: </a:t>
            </a: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63" name="Shape 66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Frames</a:t>
            </a:r>
            <a:endParaRPr/>
          </a:p>
        </p:txBody>
      </p:sp>
      <p:sp>
        <p:nvSpPr>
          <p:cNvPr id="664" name="Shape 664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6482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Contents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information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storage (if needed)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Temporary space (if needed)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allocated when enter procedure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“Set-up” code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push by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instruction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Deallocated when return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“Finish” code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pop by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instruction</a:t>
            </a:r>
            <a:endParaRPr/>
          </a:p>
        </p:txBody>
      </p:sp>
      <p:cxnSp>
        <p:nvCxnSpPr>
          <p:cNvPr id="665" name="Shape 665"/>
          <p:cNvCxnSpPr/>
          <p:nvPr/>
        </p:nvCxnSpPr>
        <p:spPr>
          <a:xfrm>
            <a:off x="6545262" y="3641725"/>
            <a:ext cx="71755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66" name="Shape 666"/>
          <p:cNvSpPr/>
          <p:nvPr/>
        </p:nvSpPr>
        <p:spPr>
          <a:xfrm>
            <a:off x="4068762" y="3452813"/>
            <a:ext cx="24384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Pointer: </a:t>
            </a: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67" name="Shape 667"/>
          <p:cNvSpPr/>
          <p:nvPr/>
        </p:nvSpPr>
        <p:spPr>
          <a:xfrm>
            <a:off x="7205662" y="4279900"/>
            <a:ext cx="1557338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Stack “Top”</a:t>
            </a:r>
            <a:endParaRPr/>
          </a:p>
        </p:txBody>
      </p:sp>
      <p:sp>
        <p:nvSpPr>
          <p:cNvPr id="668" name="Shape 668"/>
          <p:cNvSpPr/>
          <p:nvPr/>
        </p:nvSpPr>
        <p:spPr>
          <a:xfrm rot="10800000" flipH="1">
            <a:off x="7672387" y="3902075"/>
            <a:ext cx="609600" cy="381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980002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669" name="Shape 669"/>
          <p:cNvGraphicFramePr/>
          <p:nvPr/>
        </p:nvGraphicFramePr>
        <p:xfrm>
          <a:off x="7310437" y="396875"/>
          <a:ext cx="1320800" cy="34036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1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Previous Frame</a:t>
                      </a:r>
                      <a:endParaRPr dirty="0"/>
                    </a:p>
                  </a:txBody>
                  <a:tcPr marL="50800" marR="50800" marT="50800" marB="5080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1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Frame for</a:t>
                      </a:r>
                      <a:b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proc</a:t>
                      </a:r>
                      <a:endParaRPr dirty="0"/>
                    </a:p>
                  </a:txBody>
                  <a:tcPr marL="50800" marR="50800" marT="50800" marB="5080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70" name="Shape 670"/>
          <p:cNvSpPr/>
          <p:nvPr/>
        </p:nvSpPr>
        <p:spPr>
          <a:xfrm>
            <a:off x="4021137" y="2365375"/>
            <a:ext cx="243998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	</a:t>
            </a: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1800" b="1" dirty="0">
              <a:solidFill>
                <a:schemeClr val="lt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676" name="Shape 676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677" name="Shape 677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678" name="Shape 678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679" name="Shape 679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680" name="Shape 680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681" name="Shape 681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2" name="Shape 682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3" name="Shape 683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4" name="Shape 684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85" name="Shape 685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686" name="Shape 686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87" name="Shape 687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688" name="Shape 688"/>
          <p:cNvGrpSpPr/>
          <p:nvPr/>
        </p:nvGrpSpPr>
        <p:grpSpPr>
          <a:xfrm>
            <a:off x="5397500" y="1592263"/>
            <a:ext cx="1493838" cy="928687"/>
            <a:chOff x="0" y="0"/>
            <a:chExt cx="941" cy="585"/>
          </a:xfrm>
        </p:grpSpPr>
        <p:cxnSp>
          <p:nvCxnSpPr>
            <p:cNvPr id="689" name="Shape 689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690" name="Shape 690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691" name="Shape 691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692" name="Shape 692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693" name="Shape 693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4" name="Shape 694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695" name="Shape 695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96" name="Shape 696"/>
          <p:cNvSpPr/>
          <p:nvPr/>
        </p:nvSpPr>
        <p:spPr>
          <a:xfrm>
            <a:off x="203200" y="203200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7" name="Shape 697"/>
          <p:cNvSpPr/>
          <p:nvPr/>
        </p:nvSpPr>
        <p:spPr>
          <a:xfrm>
            <a:off x="977900" y="1524000"/>
            <a:ext cx="15367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/>
          <p:nvPr/>
        </p:nvSpPr>
        <p:spPr>
          <a:xfrm>
            <a:off x="9779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703" name="Shape 70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704" name="Shape 704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705" name="Shape 705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706" name="Shape 706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07" name="Shape 707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08" name="Shape 708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09" name="Shape 709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0" name="Shape 710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1" name="Shape 711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2" name="Shape 712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13" name="Shape 713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14" name="Shape 714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15" name="Shape 715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716" name="Shape 716"/>
          <p:cNvGrpSpPr/>
          <p:nvPr/>
        </p:nvGrpSpPr>
        <p:grpSpPr>
          <a:xfrm>
            <a:off x="5391150" y="2379663"/>
            <a:ext cx="1495425" cy="928687"/>
            <a:chOff x="0" y="0"/>
            <a:chExt cx="941" cy="585"/>
          </a:xfrm>
        </p:grpSpPr>
        <p:cxnSp>
          <p:nvCxnSpPr>
            <p:cNvPr id="717" name="Shape 717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18" name="Shape 718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719" name="Shape 719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20" name="Shape 720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721" name="Shape 721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2" name="Shape 722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723" name="Shape 723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24" name="Shape 724"/>
          <p:cNvSpPr/>
          <p:nvPr/>
        </p:nvSpPr>
        <p:spPr>
          <a:xfrm>
            <a:off x="508000" y="237490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12954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/>
          <p:nvPr/>
        </p:nvSpPr>
        <p:spPr>
          <a:xfrm>
            <a:off x="9779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731" name="Shape 731"/>
          <p:cNvSpPr/>
          <p:nvPr/>
        </p:nvSpPr>
        <p:spPr>
          <a:xfrm>
            <a:off x="12954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732" name="Shape 732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733" name="Shape 733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734" name="Shape 734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735" name="Shape 735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36" name="Shape 736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37" name="Shape 737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38" name="Shape 738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39" name="Shape 739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0" name="Shape 740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1" name="Shape 741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42" name="Shape 742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43" name="Shape 743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44" name="Shape 744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745" name="Shape 745"/>
          <p:cNvGrpSpPr/>
          <p:nvPr/>
        </p:nvGrpSpPr>
        <p:grpSpPr>
          <a:xfrm>
            <a:off x="5397500" y="3225800"/>
            <a:ext cx="1493838" cy="928688"/>
            <a:chOff x="0" y="0"/>
            <a:chExt cx="941" cy="585"/>
          </a:xfrm>
        </p:grpSpPr>
        <p:cxnSp>
          <p:nvCxnSpPr>
            <p:cNvPr id="746" name="Shape 746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47" name="Shape 747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748" name="Shape 748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49" name="Shape 749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750" name="Shape 750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1" name="Shape 751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752" name="Shape 752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53" name="Shape 753"/>
          <p:cNvSpPr/>
          <p:nvPr/>
        </p:nvSpPr>
        <p:spPr>
          <a:xfrm>
            <a:off x="914400" y="273050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4" name="Shape 754"/>
          <p:cNvSpPr/>
          <p:nvPr/>
        </p:nvSpPr>
        <p:spPr>
          <a:xfrm>
            <a:off x="16002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760" name="Shape 760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761" name="Shape 761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762" name="Shape 762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63" name="Shape 763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64" name="Shape 764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65" name="Shape 765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66" name="Shape 766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67" name="Shape 767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68" name="Shape 768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69" name="Shape 769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70" name="Shape 770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71" name="Shape 771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772" name="Shape 772"/>
          <p:cNvGrpSpPr/>
          <p:nvPr/>
        </p:nvGrpSpPr>
        <p:grpSpPr>
          <a:xfrm>
            <a:off x="5391150" y="4056063"/>
            <a:ext cx="1495425" cy="928687"/>
            <a:chOff x="0" y="0"/>
            <a:chExt cx="941" cy="585"/>
          </a:xfrm>
        </p:grpSpPr>
        <p:cxnSp>
          <p:nvCxnSpPr>
            <p:cNvPr id="773" name="Shape 773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74" name="Shape 774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775" name="Shape 775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76" name="Shape 776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777" name="Shape 777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78" name="Shape 778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779" name="Shape 779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80" name="Shape 780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781" name="Shape 781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782" name="Shape 782"/>
          <p:cNvSpPr/>
          <p:nvPr/>
        </p:nvSpPr>
        <p:spPr>
          <a:xfrm>
            <a:off x="9144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783" name="Shape 783"/>
          <p:cNvSpPr/>
          <p:nvPr/>
        </p:nvSpPr>
        <p:spPr>
          <a:xfrm>
            <a:off x="1358900" y="25908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784" name="Shape 784"/>
          <p:cNvSpPr/>
          <p:nvPr/>
        </p:nvSpPr>
        <p:spPr>
          <a:xfrm>
            <a:off x="609600" y="3112475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790" name="Shape 790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791" name="Shape 791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792" name="Shape 792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93" name="Shape 793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94" name="Shape 794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95" name="Shape 795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96" name="Shape 796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97" name="Shape 797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98" name="Shape 798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99" name="Shape 799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00" name="Shape 800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01" name="Shape 801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802" name="Shape 802"/>
          <p:cNvGrpSpPr/>
          <p:nvPr/>
        </p:nvGrpSpPr>
        <p:grpSpPr>
          <a:xfrm>
            <a:off x="5391150" y="4919663"/>
            <a:ext cx="1495425" cy="928687"/>
            <a:chOff x="0" y="0"/>
            <a:chExt cx="941" cy="585"/>
          </a:xfrm>
        </p:grpSpPr>
        <p:cxnSp>
          <p:nvCxnSpPr>
            <p:cNvPr id="803" name="Shape 803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04" name="Shape 804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805" name="Shape 805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06" name="Shape 806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807" name="Shape 807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08" name="Shape 808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809" name="Shape 809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10" name="Shape 810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811" name="Shape 811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12" name="Shape 812"/>
          <p:cNvSpPr/>
          <p:nvPr/>
        </p:nvSpPr>
        <p:spPr>
          <a:xfrm>
            <a:off x="9144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13" name="Shape 813"/>
          <p:cNvSpPr/>
          <p:nvPr/>
        </p:nvSpPr>
        <p:spPr>
          <a:xfrm>
            <a:off x="1358900" y="25908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14" name="Shape 814"/>
          <p:cNvSpPr/>
          <p:nvPr/>
        </p:nvSpPr>
        <p:spPr>
          <a:xfrm>
            <a:off x="1066800" y="373380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1816100" y="30480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821" name="Shape 821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822" name="Shape 822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823" name="Shape 823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24" name="Shape 824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25" name="Shape 825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26" name="Shape 826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7" name="Shape 827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8" name="Shape 828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9" name="Shape 829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30" name="Shape 830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31" name="Shape 831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32" name="Shape 832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833" name="Shape 833"/>
          <p:cNvGrpSpPr/>
          <p:nvPr/>
        </p:nvGrpSpPr>
        <p:grpSpPr>
          <a:xfrm>
            <a:off x="5391150" y="4056063"/>
            <a:ext cx="1495425" cy="928687"/>
            <a:chOff x="0" y="0"/>
            <a:chExt cx="941" cy="585"/>
          </a:xfrm>
        </p:grpSpPr>
        <p:cxnSp>
          <p:nvCxnSpPr>
            <p:cNvPr id="834" name="Shape 834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35" name="Shape 835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836" name="Shape 836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37" name="Shape 837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838" name="Shape 838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39" name="Shape 839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840" name="Shape 840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41" name="Shape 841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842" name="Shape 842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43" name="Shape 843"/>
          <p:cNvSpPr/>
          <p:nvPr/>
        </p:nvSpPr>
        <p:spPr>
          <a:xfrm>
            <a:off x="9144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44" name="Shape 844"/>
          <p:cNvSpPr/>
          <p:nvPr/>
        </p:nvSpPr>
        <p:spPr>
          <a:xfrm>
            <a:off x="1358900" y="25908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45" name="Shape 845"/>
          <p:cNvSpPr/>
          <p:nvPr/>
        </p:nvSpPr>
        <p:spPr>
          <a:xfrm>
            <a:off x="685800" y="382255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Level Programming – Control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Control</a:t>
            </a:r>
            <a:endParaRPr/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if-then-else</a:t>
            </a:r>
            <a:endParaRPr/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do-while</a:t>
            </a:r>
            <a:endParaRPr/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while, for</a:t>
            </a:r>
            <a:endParaRPr/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Assembler Control</a:t>
            </a:r>
            <a:endParaRPr/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Conditional jump</a:t>
            </a:r>
            <a:endParaRPr/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Conditional move</a:t>
            </a:r>
            <a:endParaRPr/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Indirect jump (via jump tables)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Compiler generates code sequence to implement more complex control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 Techniques</a:t>
            </a:r>
            <a:endParaRPr/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Loops converted to do-while or jump-to-middle form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switch statements use jump tables</a:t>
            </a:r>
            <a:endParaRPr/>
          </a:p>
          <a:p>
            <a:pPr marL="54610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Sparse switch statements may use decision trees (if-elseif-elseif-else)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851" name="Shape 851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852" name="Shape 852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853" name="Shape 853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54" name="Shape 854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55" name="Shape 855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56" name="Shape 856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7" name="Shape 857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8" name="Shape 858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9" name="Shape 859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60" name="Shape 860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61" name="Shape 861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62" name="Shape 862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863" name="Shape 863"/>
          <p:cNvGrpSpPr/>
          <p:nvPr/>
        </p:nvGrpSpPr>
        <p:grpSpPr>
          <a:xfrm>
            <a:off x="5397500" y="3225800"/>
            <a:ext cx="1493838" cy="928688"/>
            <a:chOff x="0" y="0"/>
            <a:chExt cx="941" cy="585"/>
          </a:xfrm>
        </p:grpSpPr>
        <p:cxnSp>
          <p:nvCxnSpPr>
            <p:cNvPr id="864" name="Shape 864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65" name="Shape 865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866" name="Shape 866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67" name="Shape 867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868" name="Shape 868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9" name="Shape 869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870" name="Shape 870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71" name="Shape 871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872" name="Shape 872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73" name="Shape 873"/>
          <p:cNvSpPr/>
          <p:nvPr/>
        </p:nvSpPr>
        <p:spPr>
          <a:xfrm>
            <a:off x="9144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74" name="Shape 874"/>
          <p:cNvSpPr/>
          <p:nvPr/>
        </p:nvSpPr>
        <p:spPr>
          <a:xfrm>
            <a:off x="228600" y="350425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881" name="Shape 881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882" name="Shape 882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83" name="Shape 883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84" name="Shape 884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85" name="Shape 885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6" name="Shape 886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7" name="Shape 887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8" name="Shape 888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9" name="Shape 889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90" name="Shape 890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91" name="Shape 891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892" name="Shape 892"/>
          <p:cNvGrpSpPr/>
          <p:nvPr/>
        </p:nvGrpSpPr>
        <p:grpSpPr>
          <a:xfrm>
            <a:off x="5391150" y="2379663"/>
            <a:ext cx="1495425" cy="928687"/>
            <a:chOff x="0" y="0"/>
            <a:chExt cx="941" cy="585"/>
          </a:xfrm>
        </p:grpSpPr>
        <p:cxnSp>
          <p:nvCxnSpPr>
            <p:cNvPr id="893" name="Shape 893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94" name="Shape 894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895" name="Shape 895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96" name="Shape 896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897" name="Shape 897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98" name="Shape 898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899" name="Shape 899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00" name="Shape 900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901" name="Shape 901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902" name="Shape 902"/>
          <p:cNvSpPr/>
          <p:nvPr/>
        </p:nvSpPr>
        <p:spPr>
          <a:xfrm>
            <a:off x="-152400" y="272295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908" name="Shape 908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909" name="Shape 909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910" name="Shape 910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6A6A6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11" name="Shape 911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12" name="Shape 912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13" name="Shape 913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4" name="Shape 914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6A6A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5" name="Shape 915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6" name="Shape 916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17" name="Shape 917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18" name="Shape 918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19" name="Shape 919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920" name="Shape 920"/>
          <p:cNvGrpSpPr/>
          <p:nvPr/>
        </p:nvGrpSpPr>
        <p:grpSpPr>
          <a:xfrm>
            <a:off x="5397500" y="3225800"/>
            <a:ext cx="1493838" cy="928688"/>
            <a:chOff x="0" y="0"/>
            <a:chExt cx="941" cy="585"/>
          </a:xfrm>
        </p:grpSpPr>
        <p:cxnSp>
          <p:nvCxnSpPr>
            <p:cNvPr id="921" name="Shape 921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22" name="Shape 922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923" name="Shape 923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24" name="Shape 924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925" name="Shape 925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26" name="Shape 926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927" name="Shape 927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28" name="Shape 928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929" name="Shape 929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930" name="Shape 930"/>
          <p:cNvSpPr/>
          <p:nvPr/>
        </p:nvSpPr>
        <p:spPr>
          <a:xfrm>
            <a:off x="9144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931" name="Shape 931"/>
          <p:cNvSpPr/>
          <p:nvPr/>
        </p:nvSpPr>
        <p:spPr>
          <a:xfrm>
            <a:off x="228600" y="297180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937" name="Shape 937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938" name="Shape 938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939" name="Shape 939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40" name="Shape 940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41" name="Shape 941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42" name="Shape 942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3" name="Shape 943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4" name="Shape 944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5" name="Shape 945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46" name="Shape 946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47" name="Shape 947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48" name="Shape 948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949" name="Shape 949"/>
          <p:cNvGrpSpPr/>
          <p:nvPr/>
        </p:nvGrpSpPr>
        <p:grpSpPr>
          <a:xfrm>
            <a:off x="5391150" y="2379663"/>
            <a:ext cx="1495425" cy="928687"/>
            <a:chOff x="0" y="0"/>
            <a:chExt cx="941" cy="585"/>
          </a:xfrm>
        </p:grpSpPr>
        <p:cxnSp>
          <p:nvCxnSpPr>
            <p:cNvPr id="950" name="Shape 950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51" name="Shape 951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952" name="Shape 952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53" name="Shape 953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954" name="Shape 954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55" name="Shape 955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956" name="Shape 956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57" name="Shape 957"/>
          <p:cNvSpPr/>
          <p:nvPr/>
        </p:nvSpPr>
        <p:spPr>
          <a:xfrm>
            <a:off x="4318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958" name="Shape 958"/>
          <p:cNvSpPr/>
          <p:nvPr/>
        </p:nvSpPr>
        <p:spPr>
          <a:xfrm>
            <a:off x="7493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139700" y="3243825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Shape 96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965" name="Shape 965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966" name="Shape 966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967" name="Shape 967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68" name="Shape 968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69" name="Shape 969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70" name="Shape 970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71" name="Shape 971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72" name="Shape 972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73" name="Shape 973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74" name="Shape 974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75" name="Shape 975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76" name="Shape 976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977" name="Shape 977"/>
          <p:cNvGrpSpPr/>
          <p:nvPr/>
        </p:nvGrpSpPr>
        <p:grpSpPr>
          <a:xfrm>
            <a:off x="5397500" y="1592263"/>
            <a:ext cx="1493838" cy="928687"/>
            <a:chOff x="0" y="0"/>
            <a:chExt cx="941" cy="585"/>
          </a:xfrm>
        </p:grpSpPr>
        <p:cxnSp>
          <p:nvCxnSpPr>
            <p:cNvPr id="978" name="Shape 978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79" name="Shape 979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980" name="Shape 980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81" name="Shape 981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982" name="Shape 982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83" name="Shape 983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984" name="Shape 984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85" name="Shape 985"/>
          <p:cNvSpPr/>
          <p:nvPr/>
        </p:nvSpPr>
        <p:spPr>
          <a:xfrm>
            <a:off x="825500" y="16764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986" name="Shape 986"/>
          <p:cNvSpPr/>
          <p:nvPr/>
        </p:nvSpPr>
        <p:spPr>
          <a:xfrm>
            <a:off x="139700" y="286185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Canvas Quiz:  Day 5 - Machine Procedures</a:t>
            </a:r>
          </a:p>
        </p:txBody>
      </p:sp>
    </p:spTree>
    <p:extLst>
      <p:ext uri="{BB962C8B-B14F-4D97-AF65-F5344CB8AC3E}">
        <p14:creationId xmlns:p14="http://schemas.microsoft.com/office/powerpoint/2010/main" val="3474263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x86-64/Linux Stack Frame</a:t>
            </a:r>
            <a:endParaRPr/>
          </a:p>
        </p:txBody>
      </p:sp>
      <p:sp>
        <p:nvSpPr>
          <p:cNvPr id="992" name="Shape 992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53721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Stack Frame (“Top” to Bottom)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“Argument build:”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 for function about to call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variables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can’t keep in registers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register context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 frame pointer (optional)</a:t>
            </a:r>
            <a:endParaRPr dirty="0"/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Caller Stack Frame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address</a:t>
            </a:r>
            <a:endParaRPr dirty="0"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Pushed by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call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instruction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 for this call</a:t>
            </a:r>
            <a:endParaRPr dirty="0"/>
          </a:p>
        </p:txBody>
      </p:sp>
      <p:sp>
        <p:nvSpPr>
          <p:cNvPr id="993" name="Shape 993"/>
          <p:cNvSpPr/>
          <p:nvPr/>
        </p:nvSpPr>
        <p:spPr>
          <a:xfrm>
            <a:off x="7366000" y="3276600"/>
            <a:ext cx="1270000" cy="3048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Addr</a:t>
            </a:r>
            <a:endParaRPr/>
          </a:p>
        </p:txBody>
      </p:sp>
      <p:sp>
        <p:nvSpPr>
          <p:cNvPr id="994" name="Shape 994"/>
          <p:cNvSpPr/>
          <p:nvPr/>
        </p:nvSpPr>
        <p:spPr>
          <a:xfrm>
            <a:off x="7366000" y="3886200"/>
            <a:ext cx="1270000" cy="18161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Variables</a:t>
            </a:r>
            <a:endParaRPr/>
          </a:p>
        </p:txBody>
      </p:sp>
      <p:sp>
        <p:nvSpPr>
          <p:cNvPr id="995" name="Shape 995"/>
          <p:cNvSpPr/>
          <p:nvPr/>
        </p:nvSpPr>
        <p:spPr>
          <a:xfrm>
            <a:off x="7366000" y="5699124"/>
            <a:ext cx="1270000" cy="854075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</a:t>
            </a:r>
            <a:endParaRPr/>
          </a:p>
        </p:txBody>
      </p:sp>
      <p:sp>
        <p:nvSpPr>
          <p:cNvPr id="996" name="Shape 996"/>
          <p:cNvSpPr/>
          <p:nvPr/>
        </p:nvSpPr>
        <p:spPr>
          <a:xfrm>
            <a:off x="7366000" y="1295400"/>
            <a:ext cx="1270000" cy="13716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97" name="Shape 997"/>
          <p:cNvSpPr/>
          <p:nvPr/>
        </p:nvSpPr>
        <p:spPr>
          <a:xfrm>
            <a:off x="7366000" y="3581400"/>
            <a:ext cx="1270000" cy="304800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Old </a:t>
            </a:r>
            <a:r>
              <a:rPr lang="en-US" sz="1800" b="1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%rbp</a:t>
            </a:r>
            <a:endParaRPr sz="1800" b="1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98" name="Shape 998"/>
          <p:cNvSpPr/>
          <p:nvPr/>
        </p:nvSpPr>
        <p:spPr>
          <a:xfrm>
            <a:off x="7366000" y="2667000"/>
            <a:ext cx="1270000" cy="6096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7+</a:t>
            </a:r>
            <a:endParaRPr/>
          </a:p>
        </p:txBody>
      </p:sp>
      <p:sp>
        <p:nvSpPr>
          <p:cNvPr id="999" name="Shape 999"/>
          <p:cNvSpPr/>
          <p:nvPr/>
        </p:nvSpPr>
        <p:spPr>
          <a:xfrm>
            <a:off x="6235700" y="2125663"/>
            <a:ext cx="684213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Caller</a:t>
            </a:r>
            <a:endParaRPr sz="42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endParaRPr/>
          </a:p>
        </p:txBody>
      </p:sp>
      <p:sp>
        <p:nvSpPr>
          <p:cNvPr id="1000" name="Shape 1000"/>
          <p:cNvSpPr/>
          <p:nvPr/>
        </p:nvSpPr>
        <p:spPr>
          <a:xfrm>
            <a:off x="6981825" y="1295400"/>
            <a:ext cx="228600" cy="22606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0875"/>
                  <a:pt x="10800" y="19980"/>
                </a:cubicBezTo>
                <a:lnTo>
                  <a:pt x="10800" y="12420"/>
                </a:lnTo>
                <a:cubicBezTo>
                  <a:pt x="10800" y="11525"/>
                  <a:pt x="5965" y="10800"/>
                  <a:pt x="0" y="10800"/>
                </a:cubicBezTo>
                <a:cubicBezTo>
                  <a:pt x="5965" y="10800"/>
                  <a:pt x="10800" y="10075"/>
                  <a:pt x="10800" y="9180"/>
                </a:cubicBezTo>
                <a:lnTo>
                  <a:pt x="10800" y="1620"/>
                </a:lnTo>
                <a:cubicBezTo>
                  <a:pt x="10800" y="725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001" name="Shape 1001"/>
          <p:cNvCxnSpPr/>
          <p:nvPr/>
        </p:nvCxnSpPr>
        <p:spPr>
          <a:xfrm>
            <a:off x="6469063" y="3732213"/>
            <a:ext cx="717550" cy="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02" name="Shape 1002"/>
          <p:cNvSpPr/>
          <p:nvPr/>
        </p:nvSpPr>
        <p:spPr>
          <a:xfrm>
            <a:off x="4927600" y="3268663"/>
            <a:ext cx="156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 pointer</a:t>
            </a:r>
            <a:b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cxnSp>
        <p:nvCxnSpPr>
          <p:cNvPr id="1003" name="Shape 1003"/>
          <p:cNvCxnSpPr/>
          <p:nvPr/>
        </p:nvCxnSpPr>
        <p:spPr>
          <a:xfrm>
            <a:off x="6478588" y="6488112"/>
            <a:ext cx="719137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04" name="Shape 1004"/>
          <p:cNvSpPr/>
          <p:nvPr/>
        </p:nvSpPr>
        <p:spPr>
          <a:xfrm>
            <a:off x="5005388" y="6019800"/>
            <a:ext cx="14859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pointer</a:t>
            </a:r>
            <a:endParaRPr sz="42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05" name="Shape 1005"/>
          <p:cNvSpPr/>
          <p:nvPr/>
        </p:nvSpPr>
        <p:spPr>
          <a:xfrm>
            <a:off x="4953000" y="3810000"/>
            <a:ext cx="156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11" name="Shape 1011"/>
          <p:cNvSpPr/>
          <p:nvPr/>
        </p:nvSpPr>
        <p:spPr>
          <a:xfrm>
            <a:off x="381000" y="1371600"/>
            <a:ext cx="4876800" cy="1828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incr(long *p, long val)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x = *p;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y = x + val;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*p = y;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x;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012" name="Shape 1012"/>
          <p:cNvSpPr/>
          <p:nvPr/>
        </p:nvSpPr>
        <p:spPr>
          <a:xfrm>
            <a:off x="381000" y="4038600"/>
            <a:ext cx="4279900" cy="1524000"/>
          </a:xfrm>
          <a:prstGeom prst="rect">
            <a:avLst/>
          </a:prstGeom>
          <a:solidFill>
            <a:srgbClr val="CDF1C5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(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%rdi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), </a:t>
            </a:r>
            <a:r>
              <a:rPr lang="en-US" sz="1800" b="1">
                <a:solidFill>
                  <a:srgbClr val="008000"/>
                </a:solidFill>
                <a:latin typeface="Courier New"/>
                <a:ea typeface="Courier New"/>
                <a:cs typeface="Courier New"/>
                <a:sym typeface="Courier New"/>
              </a:rPr>
              <a:t>%rax</a:t>
            </a:r>
            <a:endParaRPr sz="1800" b="1">
              <a:solidFill>
                <a:srgbClr val="008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%rax, %rsi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%rsi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(%rdi)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graphicFrame>
        <p:nvGraphicFramePr>
          <p:cNvPr id="1013" name="Shape 1013"/>
          <p:cNvGraphicFramePr/>
          <p:nvPr/>
        </p:nvGraphicFramePr>
        <p:xfrm>
          <a:off x="5257800" y="4114800"/>
          <a:ext cx="3352800" cy="1508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 </a:t>
                      </a: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 </a:t>
                      </a: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val</a:t>
                      </a: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y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</a:t>
                      </a: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Return value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(1/5)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19" name="Shape 1019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020" name="Shape 1020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021" name="Shape 1021"/>
          <p:cNvCxnSpPr/>
          <p:nvPr/>
        </p:nvCxnSpPr>
        <p:spPr>
          <a:xfrm rot="10800000">
            <a:off x="6477000" y="27432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22" name="Shape 1022"/>
          <p:cNvSpPr/>
          <p:nvPr/>
        </p:nvSpPr>
        <p:spPr>
          <a:xfrm>
            <a:off x="6983413" y="25844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23" name="Shape 1023"/>
          <p:cNvSpPr/>
          <p:nvPr/>
        </p:nvSpPr>
        <p:spPr>
          <a:xfrm>
            <a:off x="5943599" y="1066800"/>
            <a:ext cx="239275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Stack Structure</a:t>
            </a:r>
            <a:endParaRPr dirty="0"/>
          </a:p>
        </p:txBody>
      </p:sp>
      <p:sp>
        <p:nvSpPr>
          <p:cNvPr id="1024" name="Shape 1024"/>
          <p:cNvSpPr/>
          <p:nvPr/>
        </p:nvSpPr>
        <p:spPr>
          <a:xfrm>
            <a:off x="5181600" y="16002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025" name="Shape 1025"/>
          <p:cNvSpPr/>
          <p:nvPr/>
        </p:nvSpPr>
        <p:spPr>
          <a:xfrm>
            <a:off x="5181600" y="25146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026" name="Shape 1026"/>
          <p:cNvSpPr/>
          <p:nvPr/>
        </p:nvSpPr>
        <p:spPr>
          <a:xfrm>
            <a:off x="5181600" y="5715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027" name="Shape 1027"/>
          <p:cNvSpPr/>
          <p:nvPr/>
        </p:nvSpPr>
        <p:spPr>
          <a:xfrm>
            <a:off x="5181600" y="6096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028" name="Shape 1028"/>
          <p:cNvCxnSpPr/>
          <p:nvPr/>
        </p:nvCxnSpPr>
        <p:spPr>
          <a:xfrm rot="10800000">
            <a:off x="6503987" y="63309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29" name="Shape 1029"/>
          <p:cNvSpPr/>
          <p:nvPr/>
        </p:nvSpPr>
        <p:spPr>
          <a:xfrm>
            <a:off x="7010400" y="61023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30" name="Shape 1030"/>
          <p:cNvSpPr/>
          <p:nvPr/>
        </p:nvSpPr>
        <p:spPr>
          <a:xfrm>
            <a:off x="5943600" y="3886200"/>
            <a:ext cx="2736238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Resulting Stack Structure</a:t>
            </a:r>
            <a:endParaRPr dirty="0"/>
          </a:p>
        </p:txBody>
      </p:sp>
      <p:sp>
        <p:nvSpPr>
          <p:cNvPr id="1031" name="Shape 1031"/>
          <p:cNvSpPr/>
          <p:nvPr/>
        </p:nvSpPr>
        <p:spPr>
          <a:xfrm>
            <a:off x="5181600" y="4419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032" name="Shape 1032"/>
          <p:cNvSpPr/>
          <p:nvPr/>
        </p:nvSpPr>
        <p:spPr>
          <a:xfrm>
            <a:off x="5181600" y="5334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033" name="Shape 1033"/>
          <p:cNvCxnSpPr/>
          <p:nvPr/>
        </p:nvCxnSpPr>
        <p:spPr>
          <a:xfrm rot="10800000">
            <a:off x="6477000" y="5943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34" name="Shape 1034"/>
          <p:cNvSpPr/>
          <p:nvPr/>
        </p:nvSpPr>
        <p:spPr>
          <a:xfrm>
            <a:off x="6983413" y="57150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(2/5)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40" name="Shape 1040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041" name="Shape 1041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42" name="Shape 1042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043" name="Shape 1043"/>
          <p:cNvSpPr/>
          <p:nvPr/>
        </p:nvSpPr>
        <p:spPr>
          <a:xfrm>
            <a:off x="5181600" y="3352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044" name="Shape 1044"/>
          <p:cNvCxnSpPr/>
          <p:nvPr/>
        </p:nvCxnSpPr>
        <p:spPr>
          <a:xfrm rot="10800000">
            <a:off x="6503987" y="3587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45" name="Shape 1045"/>
          <p:cNvSpPr/>
          <p:nvPr/>
        </p:nvSpPr>
        <p:spPr>
          <a:xfrm>
            <a:off x="7010400" y="3359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46" name="Shape 1046"/>
          <p:cNvSpPr/>
          <p:nvPr/>
        </p:nvSpPr>
        <p:spPr>
          <a:xfrm>
            <a:off x="5943600" y="1143000"/>
            <a:ext cx="1780063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047" name="Shape 1047"/>
          <p:cNvSpPr/>
          <p:nvPr/>
        </p:nvSpPr>
        <p:spPr>
          <a:xfrm>
            <a:off x="5181600" y="1676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048" name="Shape 1048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049" name="Shape 1049"/>
          <p:cNvCxnSpPr/>
          <p:nvPr/>
        </p:nvCxnSpPr>
        <p:spPr>
          <a:xfrm rot="10800000">
            <a:off x="6477000" y="3200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50" name="Shape 1050"/>
          <p:cNvSpPr/>
          <p:nvPr/>
        </p:nvSpPr>
        <p:spPr>
          <a:xfrm>
            <a:off x="6983413" y="2971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051" name="Shape 1051"/>
          <p:cNvGraphicFramePr/>
          <p:nvPr/>
        </p:nvGraphicFramePr>
        <p:xfrm>
          <a:off x="5257800" y="4114800"/>
          <a:ext cx="3352800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&amp;v1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3000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Today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Procedures</a:t>
            </a:r>
          </a:p>
          <a:p>
            <a:pPr lvl="1"/>
            <a:r>
              <a:rPr lang="en-US" b="1" dirty="0"/>
              <a:t>Mechanisms</a:t>
            </a:r>
            <a:r>
              <a:rPr lang="en-US" b="0" dirty="0"/>
              <a:t>			</a:t>
            </a:r>
            <a:r>
              <a:rPr lang="en-US" dirty="0">
                <a:solidFill>
                  <a:srgbClr val="7F7F7F"/>
                </a:solidFill>
              </a:rPr>
              <a:t>CSAPP 3.7 preamble</a:t>
            </a:r>
            <a:endParaRPr lang="en-US" b="1" dirty="0"/>
          </a:p>
          <a:p>
            <a:pPr lvl="1"/>
            <a:r>
              <a:rPr lang="en-US" b="1" dirty="0"/>
              <a:t>Stack Structure</a:t>
            </a:r>
            <a:r>
              <a:rPr lang="en-US" b="0" dirty="0"/>
              <a:t>			</a:t>
            </a:r>
            <a:r>
              <a:rPr lang="en-US" dirty="0">
                <a:solidFill>
                  <a:srgbClr val="7F7F7F"/>
                </a:solidFill>
              </a:rPr>
              <a:t>CSAPP 3.7.1</a:t>
            </a:r>
            <a:endParaRPr lang="en-US" b="1" dirty="0"/>
          </a:p>
          <a:p>
            <a:pPr lvl="1"/>
            <a:r>
              <a:rPr lang="en-US" b="1" dirty="0"/>
              <a:t>Calling Conventions</a:t>
            </a:r>
          </a:p>
          <a:p>
            <a:pPr lvl="2"/>
            <a:r>
              <a:rPr lang="en-US" b="1" dirty="0"/>
              <a:t>Passing control</a:t>
            </a:r>
            <a:r>
              <a:rPr lang="en-US" b="0" dirty="0"/>
              <a:t>		</a:t>
            </a:r>
            <a:r>
              <a:rPr lang="en-US" dirty="0">
                <a:solidFill>
                  <a:srgbClr val="7F7F7F"/>
                </a:solidFill>
              </a:rPr>
              <a:t>CSAPP 3.7.2</a:t>
            </a:r>
            <a:endParaRPr lang="en-US" b="1" dirty="0"/>
          </a:p>
          <a:p>
            <a:pPr lvl="2"/>
            <a:r>
              <a:rPr lang="en-US" b="1" dirty="0"/>
              <a:t>Passing data</a:t>
            </a:r>
            <a:r>
              <a:rPr lang="en-US" b="0" dirty="0"/>
              <a:t>			</a:t>
            </a:r>
            <a:r>
              <a:rPr lang="en-US" dirty="0">
                <a:solidFill>
                  <a:srgbClr val="7F7F7F"/>
                </a:solidFill>
              </a:rPr>
              <a:t>CSAPP 3.7.3</a:t>
            </a:r>
            <a:endParaRPr lang="en-US" b="1" dirty="0"/>
          </a:p>
          <a:p>
            <a:pPr lvl="2"/>
            <a:r>
              <a:rPr lang="en-US" b="1" dirty="0"/>
              <a:t>Managing local data</a:t>
            </a:r>
            <a:r>
              <a:rPr lang="en-US" b="0" dirty="0"/>
              <a:t>		</a:t>
            </a:r>
            <a:r>
              <a:rPr lang="en-US" dirty="0">
                <a:solidFill>
                  <a:srgbClr val="7F7F7F"/>
                </a:solidFill>
              </a:rPr>
              <a:t>CSAPP 3.7.4 – 3.7.5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2835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/>
              <a:t>(2/5)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57" name="Shape 1057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058" name="Shape 1058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060" name="Shape 1060"/>
          <p:cNvSpPr/>
          <p:nvPr/>
        </p:nvSpPr>
        <p:spPr>
          <a:xfrm>
            <a:off x="5181600" y="3352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061" name="Shape 1061"/>
          <p:cNvCxnSpPr/>
          <p:nvPr/>
        </p:nvCxnSpPr>
        <p:spPr>
          <a:xfrm rot="10800000">
            <a:off x="6503987" y="3587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62" name="Shape 1062"/>
          <p:cNvSpPr/>
          <p:nvPr/>
        </p:nvSpPr>
        <p:spPr>
          <a:xfrm>
            <a:off x="7010400" y="3359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63" name="Shape 1063"/>
          <p:cNvSpPr/>
          <p:nvPr/>
        </p:nvSpPr>
        <p:spPr>
          <a:xfrm>
            <a:off x="5943600" y="1143000"/>
            <a:ext cx="177078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064" name="Shape 1064"/>
          <p:cNvSpPr/>
          <p:nvPr/>
        </p:nvSpPr>
        <p:spPr>
          <a:xfrm>
            <a:off x="5181600" y="1676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065" name="Shape 1065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066" name="Shape 1066"/>
          <p:cNvCxnSpPr/>
          <p:nvPr/>
        </p:nvCxnSpPr>
        <p:spPr>
          <a:xfrm rot="10800000">
            <a:off x="6477000" y="3200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67" name="Shape 1067"/>
          <p:cNvSpPr/>
          <p:nvPr/>
        </p:nvSpPr>
        <p:spPr>
          <a:xfrm>
            <a:off x="6983413" y="2971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068" name="Shape 1068"/>
          <p:cNvGraphicFramePr/>
          <p:nvPr/>
        </p:nvGraphicFramePr>
        <p:xfrm>
          <a:off x="5257800" y="4114800"/>
          <a:ext cx="3352800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&amp;v1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3000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69" name="Shape 1069"/>
          <p:cNvSpPr txBox="1"/>
          <p:nvPr/>
        </p:nvSpPr>
        <p:spPr>
          <a:xfrm>
            <a:off x="656921" y="3200400"/>
            <a:ext cx="7233583" cy="12003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Aside 1:  </a:t>
            </a:r>
            <a:r>
              <a:rPr lang="en-US" sz="2400" b="1" dirty="0" err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movl</a:t>
            </a:r>
            <a:r>
              <a:rPr lang="en-US" sz="2400" b="1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$3000, %</a:t>
            </a:r>
            <a:r>
              <a:rPr lang="en-US" sz="2400" b="1" dirty="0" err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esi</a:t>
            </a:r>
            <a:endParaRPr sz="2400" b="1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Remember,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movl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-&gt; %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zeros out high order 32 bits.</a:t>
            </a:r>
            <a:endParaRPr dirty="0"/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Why use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movl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instead of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movq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 1 byte shorter.</a:t>
            </a: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(2/5)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75" name="Shape 1075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77" name="Shape 1077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078" name="Shape 1078"/>
          <p:cNvSpPr/>
          <p:nvPr/>
        </p:nvSpPr>
        <p:spPr>
          <a:xfrm>
            <a:off x="5181600" y="3352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079" name="Shape 1079"/>
          <p:cNvCxnSpPr/>
          <p:nvPr/>
        </p:nvCxnSpPr>
        <p:spPr>
          <a:xfrm rot="10800000">
            <a:off x="6503987" y="3587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80" name="Shape 1080"/>
          <p:cNvSpPr/>
          <p:nvPr/>
        </p:nvSpPr>
        <p:spPr>
          <a:xfrm>
            <a:off x="7010400" y="3359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81" name="Shape 1081"/>
          <p:cNvSpPr/>
          <p:nvPr/>
        </p:nvSpPr>
        <p:spPr>
          <a:xfrm>
            <a:off x="5943600" y="1143000"/>
            <a:ext cx="1720825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082" name="Shape 1082"/>
          <p:cNvSpPr/>
          <p:nvPr/>
        </p:nvSpPr>
        <p:spPr>
          <a:xfrm>
            <a:off x="5181600" y="1676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083" name="Shape 1083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084" name="Shape 1084"/>
          <p:cNvCxnSpPr/>
          <p:nvPr/>
        </p:nvCxnSpPr>
        <p:spPr>
          <a:xfrm rot="10800000">
            <a:off x="6477000" y="3200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85" name="Shape 1085"/>
          <p:cNvSpPr/>
          <p:nvPr/>
        </p:nvSpPr>
        <p:spPr>
          <a:xfrm>
            <a:off x="6983413" y="2971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086" name="Shape 1086"/>
          <p:cNvGraphicFramePr/>
          <p:nvPr/>
        </p:nvGraphicFramePr>
        <p:xfrm>
          <a:off x="5257800" y="4114800"/>
          <a:ext cx="3352800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&amp;v1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3000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87" name="Shape 1087"/>
          <p:cNvSpPr txBox="1"/>
          <p:nvPr/>
        </p:nvSpPr>
        <p:spPr>
          <a:xfrm>
            <a:off x="738053" y="3512971"/>
            <a:ext cx="5994534" cy="12003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Aside 2:  </a:t>
            </a:r>
            <a:r>
              <a:rPr lang="en-US" sz="24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leaq  8(%rsp), %rdi</a:t>
            </a:r>
            <a:endParaRPr sz="24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Computes %rsp+8</a:t>
            </a:r>
            <a:endParaRPr/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Actually, used for what it is meant!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(3/5)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10" name="Shape 1110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movl    $3000, %esi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call    incr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111" name="Shape 1111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12" name="Shape 1112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18213</a:t>
            </a:r>
            <a:endParaRPr dirty="0"/>
          </a:p>
        </p:txBody>
      </p:sp>
      <p:sp>
        <p:nvSpPr>
          <p:cNvPr id="1113" name="Shape 1113"/>
          <p:cNvSpPr/>
          <p:nvPr/>
        </p:nvSpPr>
        <p:spPr>
          <a:xfrm>
            <a:off x="5181600" y="3352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114" name="Shape 1114"/>
          <p:cNvCxnSpPr/>
          <p:nvPr/>
        </p:nvCxnSpPr>
        <p:spPr>
          <a:xfrm rot="10800000">
            <a:off x="6503987" y="3587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15" name="Shape 1115"/>
          <p:cNvSpPr/>
          <p:nvPr/>
        </p:nvSpPr>
        <p:spPr>
          <a:xfrm>
            <a:off x="7010400" y="3359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16" name="Shape 1116"/>
          <p:cNvSpPr/>
          <p:nvPr/>
        </p:nvSpPr>
        <p:spPr>
          <a:xfrm>
            <a:off x="5943600" y="1143000"/>
            <a:ext cx="1720825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117" name="Shape 1117"/>
          <p:cNvSpPr/>
          <p:nvPr/>
        </p:nvSpPr>
        <p:spPr>
          <a:xfrm>
            <a:off x="5181600" y="1676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18" name="Shape 1118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119" name="Shape 1119"/>
          <p:cNvCxnSpPr/>
          <p:nvPr/>
        </p:nvCxnSpPr>
        <p:spPr>
          <a:xfrm rot="10800000">
            <a:off x="6477000" y="3200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20" name="Shape 1120"/>
          <p:cNvSpPr/>
          <p:nvPr/>
        </p:nvSpPr>
        <p:spPr>
          <a:xfrm>
            <a:off x="6983413" y="2971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121" name="Shape 1121"/>
          <p:cNvGraphicFramePr/>
          <p:nvPr/>
        </p:nvGraphicFramePr>
        <p:xfrm>
          <a:off x="5257800" y="4114800"/>
          <a:ext cx="3352800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&amp;v1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3000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(4/5)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27" name="Shape 1127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movl    $3000, %esi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ret</a:t>
            </a:r>
            <a:endParaRPr/>
          </a:p>
        </p:txBody>
      </p:sp>
      <p:sp>
        <p:nvSpPr>
          <p:cNvPr id="1128" name="Shape 1128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29" name="Shape 1129"/>
          <p:cNvSpPr/>
          <p:nvPr/>
        </p:nvSpPr>
        <p:spPr>
          <a:xfrm>
            <a:off x="5181600" y="3061852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18213</a:t>
            </a:r>
            <a:endParaRPr dirty="0"/>
          </a:p>
        </p:txBody>
      </p:sp>
      <p:sp>
        <p:nvSpPr>
          <p:cNvPr id="1130" name="Shape 1130"/>
          <p:cNvSpPr/>
          <p:nvPr/>
        </p:nvSpPr>
        <p:spPr>
          <a:xfrm>
            <a:off x="5181600" y="3442852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131" name="Shape 1131"/>
          <p:cNvCxnSpPr/>
          <p:nvPr/>
        </p:nvCxnSpPr>
        <p:spPr>
          <a:xfrm rot="10800000">
            <a:off x="6503987" y="3677802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32" name="Shape 1132"/>
          <p:cNvSpPr/>
          <p:nvPr/>
        </p:nvSpPr>
        <p:spPr>
          <a:xfrm>
            <a:off x="7010400" y="3449202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33" name="Shape 1133"/>
          <p:cNvSpPr/>
          <p:nvPr/>
        </p:nvSpPr>
        <p:spPr>
          <a:xfrm>
            <a:off x="5943600" y="1233052"/>
            <a:ext cx="1756855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134" name="Shape 1134"/>
          <p:cNvSpPr/>
          <p:nvPr/>
        </p:nvSpPr>
        <p:spPr>
          <a:xfrm>
            <a:off x="5181600" y="1766452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35" name="Shape 1135"/>
          <p:cNvSpPr/>
          <p:nvPr/>
        </p:nvSpPr>
        <p:spPr>
          <a:xfrm>
            <a:off x="5181600" y="2680852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136" name="Shape 1136"/>
          <p:cNvCxnSpPr/>
          <p:nvPr/>
        </p:nvCxnSpPr>
        <p:spPr>
          <a:xfrm rot="10800000">
            <a:off x="6477000" y="3290452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37" name="Shape 1137"/>
          <p:cNvSpPr/>
          <p:nvPr/>
        </p:nvSpPr>
        <p:spPr>
          <a:xfrm>
            <a:off x="6983413" y="3061852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138" name="Shape 1138"/>
          <p:cNvGraphicFramePr/>
          <p:nvPr>
            <p:extLst>
              <p:ext uri="{D42A27DB-BD31-4B8C-83A1-F6EECF244321}">
                <p14:modId xmlns:p14="http://schemas.microsoft.com/office/powerpoint/2010/main" val="4232125285"/>
              </p:ext>
            </p:extLst>
          </p:nvPr>
        </p:nvGraphicFramePr>
        <p:xfrm>
          <a:off x="5257800" y="4204852"/>
          <a:ext cx="3352800" cy="746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/>
              <a:t>(5/5)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44" name="Shape 1144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movl    $3000, %esi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ret</a:t>
            </a:r>
            <a:endParaRPr/>
          </a:p>
        </p:txBody>
      </p:sp>
      <p:sp>
        <p:nvSpPr>
          <p:cNvPr id="1145" name="Shape 1145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>
                <a:solidFill>
                  <a:srgbClr val="FE7070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46" name="Shape 1146"/>
          <p:cNvSpPr/>
          <p:nvPr/>
        </p:nvSpPr>
        <p:spPr>
          <a:xfrm>
            <a:off x="5181600" y="2867888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18213</a:t>
            </a:r>
            <a:endParaRPr dirty="0"/>
          </a:p>
        </p:txBody>
      </p:sp>
      <p:sp>
        <p:nvSpPr>
          <p:cNvPr id="1147" name="Shape 1147"/>
          <p:cNvSpPr/>
          <p:nvPr/>
        </p:nvSpPr>
        <p:spPr>
          <a:xfrm>
            <a:off x="5181600" y="3248888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148" name="Shape 1148"/>
          <p:cNvCxnSpPr/>
          <p:nvPr/>
        </p:nvCxnSpPr>
        <p:spPr>
          <a:xfrm rot="10800000">
            <a:off x="6503987" y="3483838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49" name="Shape 1149"/>
          <p:cNvSpPr/>
          <p:nvPr/>
        </p:nvSpPr>
        <p:spPr>
          <a:xfrm>
            <a:off x="7010400" y="3255238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50" name="Shape 1150"/>
          <p:cNvSpPr/>
          <p:nvPr/>
        </p:nvSpPr>
        <p:spPr>
          <a:xfrm>
            <a:off x="5943600" y="1039088"/>
            <a:ext cx="1720825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151" name="Shape 1151"/>
          <p:cNvSpPr/>
          <p:nvPr/>
        </p:nvSpPr>
        <p:spPr>
          <a:xfrm>
            <a:off x="5181600" y="1572488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52" name="Shape 1152"/>
          <p:cNvSpPr/>
          <p:nvPr/>
        </p:nvSpPr>
        <p:spPr>
          <a:xfrm>
            <a:off x="5181600" y="2486888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153" name="Shape 1153"/>
          <p:cNvCxnSpPr/>
          <p:nvPr/>
        </p:nvCxnSpPr>
        <p:spPr>
          <a:xfrm rot="10800000">
            <a:off x="6477000" y="3096488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54" name="Shape 1154"/>
          <p:cNvSpPr/>
          <p:nvPr/>
        </p:nvSpPr>
        <p:spPr>
          <a:xfrm>
            <a:off x="6983413" y="2867888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155" name="Shape 1155"/>
          <p:cNvGraphicFramePr/>
          <p:nvPr>
            <p:extLst>
              <p:ext uri="{D42A27DB-BD31-4B8C-83A1-F6EECF244321}">
                <p14:modId xmlns:p14="http://schemas.microsoft.com/office/powerpoint/2010/main" val="346100750"/>
              </p:ext>
            </p:extLst>
          </p:nvPr>
        </p:nvGraphicFramePr>
        <p:xfrm>
          <a:off x="5257800" y="4010888"/>
          <a:ext cx="3352800" cy="746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156" name="Shape 1156"/>
          <p:cNvCxnSpPr/>
          <p:nvPr/>
        </p:nvCxnSpPr>
        <p:spPr>
          <a:xfrm rot="10800000">
            <a:off x="6477000" y="6601688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57" name="Shape 1157"/>
          <p:cNvSpPr/>
          <p:nvPr/>
        </p:nvSpPr>
        <p:spPr>
          <a:xfrm>
            <a:off x="6983413" y="6373088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58" name="Shape 1158"/>
          <p:cNvSpPr/>
          <p:nvPr/>
        </p:nvSpPr>
        <p:spPr>
          <a:xfrm>
            <a:off x="5943600" y="4925288"/>
            <a:ext cx="2750162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 Stack Structure</a:t>
            </a:r>
            <a:endParaRPr dirty="0"/>
          </a:p>
        </p:txBody>
      </p:sp>
      <p:sp>
        <p:nvSpPr>
          <p:cNvPr id="1159" name="Shape 1159"/>
          <p:cNvSpPr/>
          <p:nvPr/>
        </p:nvSpPr>
        <p:spPr>
          <a:xfrm>
            <a:off x="5181600" y="5458688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60" name="Shape 1160"/>
          <p:cNvSpPr/>
          <p:nvPr/>
        </p:nvSpPr>
        <p:spPr>
          <a:xfrm>
            <a:off x="5181600" y="6373088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Shape 116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(5/5)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66" name="Shape 1166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movl    $3000, %esi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167" name="Shape 1167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return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graphicFrame>
        <p:nvGraphicFramePr>
          <p:cNvPr id="1168" name="Shape 1168"/>
          <p:cNvGraphicFramePr/>
          <p:nvPr/>
        </p:nvGraphicFramePr>
        <p:xfrm>
          <a:off x="5257800" y="3733800"/>
          <a:ext cx="3352800" cy="746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169" name="Shape 1169"/>
          <p:cNvCxnSpPr/>
          <p:nvPr/>
        </p:nvCxnSpPr>
        <p:spPr>
          <a:xfrm rot="10800000">
            <a:off x="6553200" y="2895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70" name="Shape 1170"/>
          <p:cNvSpPr/>
          <p:nvPr/>
        </p:nvSpPr>
        <p:spPr>
          <a:xfrm>
            <a:off x="7059613" y="266700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71" name="Shape 1171"/>
          <p:cNvSpPr/>
          <p:nvPr/>
        </p:nvSpPr>
        <p:spPr>
          <a:xfrm>
            <a:off x="6019800" y="1219200"/>
            <a:ext cx="2701812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 Stack Structure</a:t>
            </a:r>
            <a:endParaRPr dirty="0"/>
          </a:p>
        </p:txBody>
      </p:sp>
      <p:sp>
        <p:nvSpPr>
          <p:cNvPr id="1172" name="Shape 1172"/>
          <p:cNvSpPr/>
          <p:nvPr/>
        </p:nvSpPr>
        <p:spPr>
          <a:xfrm>
            <a:off x="5257800" y="1752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73" name="Shape 1173"/>
          <p:cNvSpPr/>
          <p:nvPr/>
        </p:nvSpPr>
        <p:spPr>
          <a:xfrm>
            <a:off x="5257800" y="2667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174" name="Shape 1174"/>
          <p:cNvCxnSpPr/>
          <p:nvPr/>
        </p:nvCxnSpPr>
        <p:spPr>
          <a:xfrm rot="10800000">
            <a:off x="6553200" y="5943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75" name="Shape 1175"/>
          <p:cNvSpPr/>
          <p:nvPr/>
        </p:nvSpPr>
        <p:spPr>
          <a:xfrm>
            <a:off x="7059613" y="571500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76" name="Shape 1176"/>
          <p:cNvSpPr/>
          <p:nvPr/>
        </p:nvSpPr>
        <p:spPr>
          <a:xfrm>
            <a:off x="6019800" y="4648200"/>
            <a:ext cx="233512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Stack Structure</a:t>
            </a:r>
            <a:endParaRPr dirty="0"/>
          </a:p>
        </p:txBody>
      </p:sp>
      <p:sp>
        <p:nvSpPr>
          <p:cNvPr id="1177" name="Shape 1177"/>
          <p:cNvSpPr/>
          <p:nvPr/>
        </p:nvSpPr>
        <p:spPr>
          <a:xfrm>
            <a:off x="5257800" y="5181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hape 1182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 Saving Conventions</a:t>
            </a:r>
            <a:endParaRPr/>
          </a:p>
        </p:txBody>
      </p:sp>
      <p:sp>
        <p:nvSpPr>
          <p:cNvPr id="1183" name="Shape 1183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procedure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calls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</a:t>
            </a: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caller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</a:t>
            </a: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callee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register be used for temporary storage?</a:t>
            </a:r>
            <a:endParaRPr dirty="0"/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Contents of register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rdx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overwritten by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sz="20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could be trouble ➙ something should be done!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some coordination</a:t>
            </a:r>
            <a:endParaRPr dirty="0"/>
          </a:p>
        </p:txBody>
      </p:sp>
      <p:sp>
        <p:nvSpPr>
          <p:cNvPr id="1184" name="Shape 1184"/>
          <p:cNvSpPr/>
          <p:nvPr/>
        </p:nvSpPr>
        <p:spPr>
          <a:xfrm>
            <a:off x="760413" y="3200400"/>
            <a:ext cx="3797300" cy="1976438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yoo: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• • •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movq $15213, </a:t>
            </a:r>
            <a:r>
              <a:rPr lang="en-US" sz="18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%rdx</a:t>
            </a:r>
            <a:endParaRPr sz="2400" b="1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call who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addq </a:t>
            </a:r>
            <a:r>
              <a:rPr lang="en-US" sz="18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%rdx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%rax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• • •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</a:t>
            </a:r>
            <a:endParaRPr/>
          </a:p>
        </p:txBody>
      </p:sp>
      <p:sp>
        <p:nvSpPr>
          <p:cNvPr id="1185" name="Shape 1185"/>
          <p:cNvSpPr/>
          <p:nvPr/>
        </p:nvSpPr>
        <p:spPr>
          <a:xfrm>
            <a:off x="4751388" y="3200400"/>
            <a:ext cx="3797300" cy="1981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who: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• • •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subq $18213, </a:t>
            </a:r>
            <a:r>
              <a:rPr lang="en-US" sz="18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%rdx</a:t>
            </a:r>
            <a:endParaRPr sz="2400" b="1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• • •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 Saving Conventions</a:t>
            </a:r>
            <a:endParaRPr/>
          </a:p>
        </p:txBody>
      </p:sp>
      <p:sp>
        <p:nvSpPr>
          <p:cNvPr id="1191" name="Shape 1191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procedure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calls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</a:t>
            </a: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caller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</a:t>
            </a: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callee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register be used for temporary storage?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Conventions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“Caller Saved” (aka “Call-Clobbered”)</a:t>
            </a:r>
            <a:endParaRPr sz="2000" b="1" i="1" u="none" strike="noStrike" cap="none" dirty="0">
              <a:solidFill>
                <a:srgbClr val="98000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Caller saves temporary values in its frame before the call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“Callee Saved” (aka “Call-Preserved”)</a:t>
            </a:r>
            <a:endParaRPr sz="2000" b="1" i="1" u="none" strike="noStrike" cap="none" dirty="0">
              <a:solidFill>
                <a:srgbClr val="98000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 saves temporary values in its frame before using</a:t>
            </a:r>
            <a:endParaRPr dirty="0"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 restores them before returning to caller</a:t>
            </a:r>
            <a:endParaRPr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Shape 119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647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Linux Register Usage #1</a:t>
            </a:r>
            <a:endParaRPr/>
          </a:p>
        </p:txBody>
      </p:sp>
      <p:sp>
        <p:nvSpPr>
          <p:cNvPr id="1197" name="Shape 1197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064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rax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dirty="0"/>
              <a:t>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all-clobbered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(i.e., caller must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save&amp;restore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if value needed after the call)</a:t>
            </a: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endParaRPr dirty="0"/>
          </a:p>
          <a:p>
            <a:pPr marL="2921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...,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%r9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Call-clobbered</a:t>
            </a:r>
            <a:endParaRPr dirty="0"/>
          </a:p>
          <a:p>
            <a:pPr marL="2921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endParaRPr lang="en-US"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2921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%r10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%r11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Call-clobbered</a:t>
            </a:r>
            <a:endParaRPr dirty="0"/>
          </a:p>
          <a:p>
            <a:pPr marL="552450" marR="0" lvl="1" indent="-952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952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952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Shape 1198"/>
          <p:cNvSpPr/>
          <p:nvPr/>
        </p:nvSpPr>
        <p:spPr>
          <a:xfrm>
            <a:off x="6324600" y="1600200"/>
            <a:ext cx="2540000" cy="381000"/>
          </a:xfrm>
          <a:prstGeom prst="rect">
            <a:avLst/>
          </a:prstGeom>
          <a:solidFill>
            <a:srgbClr val="FFB7B7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rax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99" name="Shape 1199"/>
          <p:cNvSpPr/>
          <p:nvPr/>
        </p:nvSpPr>
        <p:spPr>
          <a:xfrm>
            <a:off x="6324600" y="29718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rdx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00" name="Shape 1200"/>
          <p:cNvSpPr/>
          <p:nvPr/>
        </p:nvSpPr>
        <p:spPr>
          <a:xfrm>
            <a:off x="6324600" y="34290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rcx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01" name="Shape 1201"/>
          <p:cNvSpPr/>
          <p:nvPr/>
        </p:nvSpPr>
        <p:spPr>
          <a:xfrm>
            <a:off x="5867400" y="2057400"/>
            <a:ext cx="304800" cy="2667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140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2" name="Shape 1202"/>
          <p:cNvSpPr/>
          <p:nvPr/>
        </p:nvSpPr>
        <p:spPr>
          <a:xfrm>
            <a:off x="4522513" y="1600200"/>
            <a:ext cx="127359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/>
          </a:p>
        </p:txBody>
      </p:sp>
      <p:sp>
        <p:nvSpPr>
          <p:cNvPr id="1203" name="Shape 1203"/>
          <p:cNvSpPr/>
          <p:nvPr/>
        </p:nvSpPr>
        <p:spPr>
          <a:xfrm>
            <a:off x="6324600" y="38862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%r8</a:t>
            </a:r>
            <a:endParaRPr dirty="0"/>
          </a:p>
        </p:txBody>
      </p:sp>
      <p:sp>
        <p:nvSpPr>
          <p:cNvPr id="1204" name="Shape 1204"/>
          <p:cNvSpPr/>
          <p:nvPr/>
        </p:nvSpPr>
        <p:spPr>
          <a:xfrm>
            <a:off x="6324600" y="43434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%r9</a:t>
            </a:r>
            <a:endParaRPr dirty="0"/>
          </a:p>
        </p:txBody>
      </p:sp>
      <p:sp>
        <p:nvSpPr>
          <p:cNvPr id="1205" name="Shape 1205"/>
          <p:cNvSpPr/>
          <p:nvPr/>
        </p:nvSpPr>
        <p:spPr>
          <a:xfrm>
            <a:off x="6324600" y="4800600"/>
            <a:ext cx="2540000" cy="381000"/>
          </a:xfrm>
          <a:prstGeom prst="rect">
            <a:avLst/>
          </a:prstGeom>
          <a:solidFill>
            <a:srgbClr val="F6F5BD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%r10</a:t>
            </a:r>
            <a:endParaRPr dirty="0"/>
          </a:p>
        </p:txBody>
      </p:sp>
      <p:sp>
        <p:nvSpPr>
          <p:cNvPr id="1206" name="Shape 1206"/>
          <p:cNvSpPr/>
          <p:nvPr/>
        </p:nvSpPr>
        <p:spPr>
          <a:xfrm>
            <a:off x="6324600" y="5257800"/>
            <a:ext cx="2540000" cy="381000"/>
          </a:xfrm>
          <a:prstGeom prst="rect">
            <a:avLst/>
          </a:prstGeom>
          <a:solidFill>
            <a:srgbClr val="F6F5BD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%r11</a:t>
            </a:r>
            <a:endParaRPr dirty="0"/>
          </a:p>
        </p:txBody>
      </p:sp>
      <p:sp>
        <p:nvSpPr>
          <p:cNvPr id="1207" name="Shape 1207"/>
          <p:cNvSpPr/>
          <p:nvPr/>
        </p:nvSpPr>
        <p:spPr>
          <a:xfrm>
            <a:off x="6324600" y="20574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rdi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6324600" y="25146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rsi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09" name="Shape 1209"/>
          <p:cNvSpPr/>
          <p:nvPr/>
        </p:nvSpPr>
        <p:spPr>
          <a:xfrm>
            <a:off x="4597400" y="3200400"/>
            <a:ext cx="119871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</a:t>
            </a:r>
            <a:endParaRPr dirty="0"/>
          </a:p>
        </p:txBody>
      </p:sp>
      <p:sp>
        <p:nvSpPr>
          <p:cNvPr id="1210" name="Shape 1210"/>
          <p:cNvSpPr/>
          <p:nvPr/>
        </p:nvSpPr>
        <p:spPr>
          <a:xfrm>
            <a:off x="4335796" y="4942329"/>
            <a:ext cx="1455404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Call-clobbered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temporaries</a:t>
            </a:r>
            <a:endParaRPr dirty="0"/>
          </a:p>
        </p:txBody>
      </p:sp>
      <p:sp>
        <p:nvSpPr>
          <p:cNvPr id="1211" name="Shape 1211"/>
          <p:cNvSpPr/>
          <p:nvPr/>
        </p:nvSpPr>
        <p:spPr>
          <a:xfrm>
            <a:off x="5867400" y="4800600"/>
            <a:ext cx="304800" cy="8382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140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hape 121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Linux Register Usage #2</a:t>
            </a:r>
            <a:endParaRPr/>
          </a:p>
        </p:txBody>
      </p:sp>
      <p:sp>
        <p:nvSpPr>
          <p:cNvPr id="1217" name="Shape 1217"/>
          <p:cNvSpPr txBox="1">
            <a:spLocks noGrp="1"/>
          </p:cNvSpPr>
          <p:nvPr>
            <p:ph type="body" idx="1"/>
          </p:nvPr>
        </p:nvSpPr>
        <p:spPr>
          <a:xfrm>
            <a:off x="381000" y="1396999"/>
            <a:ext cx="4064000" cy="5010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rbx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%r12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%r13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%r14, %r15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Call-preserved</a:t>
            </a:r>
            <a:br>
              <a:rPr lang="en-US" dirty="0"/>
            </a:br>
            <a:r>
              <a:rPr lang="en-US" dirty="0"/>
              <a:t>(i.e.,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 must save &amp; restore)</a:t>
            </a: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endParaRPr dirty="0"/>
          </a:p>
          <a:p>
            <a:pPr marL="2921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rbp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Call-preserved</a:t>
            </a:r>
            <a:endParaRPr lang="en-US"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be used as frame pointer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mix &amp; match</a:t>
            </a: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 form of call-preserved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Restored to original value upon exit from procedure</a:t>
            </a:r>
            <a:endParaRPr dirty="0"/>
          </a:p>
        </p:txBody>
      </p:sp>
      <p:sp>
        <p:nvSpPr>
          <p:cNvPr id="1218" name="Shape 1218"/>
          <p:cNvSpPr/>
          <p:nvPr/>
        </p:nvSpPr>
        <p:spPr>
          <a:xfrm>
            <a:off x="6400800" y="1918853"/>
            <a:ext cx="25400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rbx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19" name="Shape 1219"/>
          <p:cNvSpPr/>
          <p:nvPr/>
        </p:nvSpPr>
        <p:spPr>
          <a:xfrm>
            <a:off x="6400800" y="4832650"/>
            <a:ext cx="2540000" cy="381000"/>
          </a:xfrm>
          <a:prstGeom prst="rect">
            <a:avLst/>
          </a:prstGeom>
          <a:solidFill>
            <a:srgbClr val="F1C7C7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20" name="Shape 1220"/>
          <p:cNvSpPr/>
          <p:nvPr/>
        </p:nvSpPr>
        <p:spPr>
          <a:xfrm>
            <a:off x="5943600" y="1918853"/>
            <a:ext cx="304800" cy="22098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140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1" name="Shape 1221"/>
          <p:cNvSpPr/>
          <p:nvPr/>
        </p:nvSpPr>
        <p:spPr>
          <a:xfrm>
            <a:off x="5864367" y="4391957"/>
            <a:ext cx="304800" cy="8382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139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2" name="Shape 1222"/>
          <p:cNvSpPr/>
          <p:nvPr/>
        </p:nvSpPr>
        <p:spPr>
          <a:xfrm>
            <a:off x="4252047" y="2706253"/>
            <a:ext cx="1539153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Call-preserved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Temporaries</a:t>
            </a:r>
            <a:endParaRPr dirty="0"/>
          </a:p>
        </p:txBody>
      </p:sp>
      <p:sp>
        <p:nvSpPr>
          <p:cNvPr id="1223" name="Shape 1223"/>
          <p:cNvSpPr/>
          <p:nvPr/>
        </p:nvSpPr>
        <p:spPr>
          <a:xfrm>
            <a:off x="4893907" y="4633257"/>
            <a:ext cx="75565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</a:t>
            </a:r>
            <a:endParaRPr dirty="0"/>
          </a:p>
        </p:txBody>
      </p:sp>
      <p:sp>
        <p:nvSpPr>
          <p:cNvPr id="1224" name="Shape 1224"/>
          <p:cNvSpPr/>
          <p:nvPr/>
        </p:nvSpPr>
        <p:spPr>
          <a:xfrm>
            <a:off x="6400800" y="4336607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rbp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25" name="Shape 1225"/>
          <p:cNvSpPr/>
          <p:nvPr/>
        </p:nvSpPr>
        <p:spPr>
          <a:xfrm>
            <a:off x="6400800" y="2376053"/>
            <a:ext cx="25400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%r12</a:t>
            </a:r>
            <a:endParaRPr dirty="0"/>
          </a:p>
        </p:txBody>
      </p:sp>
      <p:sp>
        <p:nvSpPr>
          <p:cNvPr id="1226" name="Shape 1226"/>
          <p:cNvSpPr/>
          <p:nvPr/>
        </p:nvSpPr>
        <p:spPr>
          <a:xfrm>
            <a:off x="6400800" y="2833253"/>
            <a:ext cx="25400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%r13</a:t>
            </a:r>
            <a:endParaRPr dirty="0"/>
          </a:p>
        </p:txBody>
      </p:sp>
      <p:sp>
        <p:nvSpPr>
          <p:cNvPr id="1227" name="Shape 1227"/>
          <p:cNvSpPr/>
          <p:nvPr/>
        </p:nvSpPr>
        <p:spPr>
          <a:xfrm>
            <a:off x="6400800" y="3290453"/>
            <a:ext cx="25400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%r14</a:t>
            </a:r>
            <a:endParaRPr dirty="0"/>
          </a:p>
        </p:txBody>
      </p:sp>
      <p:sp>
        <p:nvSpPr>
          <p:cNvPr id="2" name="Shape 1227">
            <a:extLst>
              <a:ext uri="{FF2B5EF4-FFF2-40B4-BE49-F238E27FC236}">
                <a16:creationId xmlns:a16="http://schemas.microsoft.com/office/drawing/2014/main" id="{5805E343-65D1-6EB0-BA51-038B1817FE7A}"/>
              </a:ext>
            </a:extLst>
          </p:cNvPr>
          <p:cNvSpPr/>
          <p:nvPr/>
        </p:nvSpPr>
        <p:spPr>
          <a:xfrm>
            <a:off x="6400800" y="3805948"/>
            <a:ext cx="25400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%r15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704A24-0D0D-4FA6-92E9-06B136989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Procedures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E2049-D19E-4A64-8BF1-62DEF310D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 b="11929"/>
          <a:stretch/>
        </p:blipFill>
        <p:spPr>
          <a:xfrm>
            <a:off x="381000" y="1397000"/>
            <a:ext cx="8382000" cy="520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8740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Shape 150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Procedure Summary</a:t>
            </a:r>
            <a:endParaRPr/>
          </a:p>
        </p:txBody>
      </p:sp>
      <p:sp>
        <p:nvSpPr>
          <p:cNvPr id="1502" name="Shape 1502"/>
          <p:cNvSpPr txBox="1">
            <a:spLocks noGrp="1"/>
          </p:cNvSpPr>
          <p:nvPr>
            <p:ph type="body" idx="1"/>
          </p:nvPr>
        </p:nvSpPr>
        <p:spPr>
          <a:xfrm>
            <a:off x="185195" y="1315975"/>
            <a:ext cx="6516547" cy="52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 Points</a:t>
            </a:r>
            <a:endParaRPr dirty="0"/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is the right data structure for procedure call/return</a:t>
            </a:r>
            <a:endParaRPr dirty="0"/>
          </a:p>
          <a:p>
            <a:pPr marL="625475" marR="0" lvl="2" indent="-220662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P calls Q, then Q returns before P</a:t>
            </a:r>
          </a:p>
          <a:p>
            <a:pPr marL="625475" marR="0" lvl="2" indent="-220662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Recursion (&amp; mutual recursion) handled by normal calling conventions</a:t>
            </a:r>
            <a:endParaRPr dirty="0"/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safely store values in local stack frame and in 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call-preserved registers</a:t>
            </a:r>
            <a:endParaRPr dirty="0"/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function arguments at top of stack</a:t>
            </a:r>
            <a:endParaRPr dirty="0"/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 return in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rax</a:t>
            </a:r>
            <a:endParaRPr lang="en-US" sz="20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endParaRPr sz="20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Pointers are addresses of values</a:t>
            </a:r>
            <a:endParaRPr dirty="0"/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stack or global</a:t>
            </a:r>
            <a:endParaRPr dirty="0"/>
          </a:p>
        </p:txBody>
      </p:sp>
      <p:sp>
        <p:nvSpPr>
          <p:cNvPr id="1503" name="Shape 1503"/>
          <p:cNvSpPr/>
          <p:nvPr/>
        </p:nvSpPr>
        <p:spPr>
          <a:xfrm>
            <a:off x="7689450" y="3276600"/>
            <a:ext cx="1270000" cy="3048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Addr</a:t>
            </a:r>
            <a:endParaRPr/>
          </a:p>
        </p:txBody>
      </p:sp>
      <p:sp>
        <p:nvSpPr>
          <p:cNvPr id="1504" name="Shape 1504"/>
          <p:cNvSpPr/>
          <p:nvPr/>
        </p:nvSpPr>
        <p:spPr>
          <a:xfrm>
            <a:off x="7689450" y="3886200"/>
            <a:ext cx="1270000" cy="18161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Registers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Variables</a:t>
            </a:r>
            <a:endParaRPr/>
          </a:p>
        </p:txBody>
      </p:sp>
      <p:sp>
        <p:nvSpPr>
          <p:cNvPr id="1505" name="Shape 1505"/>
          <p:cNvSpPr/>
          <p:nvPr/>
        </p:nvSpPr>
        <p:spPr>
          <a:xfrm>
            <a:off x="7689450" y="5699125"/>
            <a:ext cx="1270000" cy="7366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endParaRPr/>
          </a:p>
        </p:txBody>
      </p:sp>
      <p:sp>
        <p:nvSpPr>
          <p:cNvPr id="1506" name="Shape 1506"/>
          <p:cNvSpPr/>
          <p:nvPr/>
        </p:nvSpPr>
        <p:spPr>
          <a:xfrm>
            <a:off x="7689450" y="1295400"/>
            <a:ext cx="1270000" cy="13716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7" name="Shape 1507"/>
          <p:cNvSpPr/>
          <p:nvPr/>
        </p:nvSpPr>
        <p:spPr>
          <a:xfrm>
            <a:off x="7689450" y="3581400"/>
            <a:ext cx="1270000" cy="304800"/>
          </a:xfrm>
          <a:prstGeom prst="rect">
            <a:avLst/>
          </a:prstGeom>
          <a:solidFill>
            <a:srgbClr val="D9D9D9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Old %rbp</a:t>
            </a:r>
            <a:endParaRPr sz="18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8" name="Shape 1508"/>
          <p:cNvSpPr/>
          <p:nvPr/>
        </p:nvSpPr>
        <p:spPr>
          <a:xfrm>
            <a:off x="7689450" y="2667000"/>
            <a:ext cx="1270000" cy="6096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7+</a:t>
            </a:r>
            <a:endParaRPr/>
          </a:p>
        </p:txBody>
      </p:sp>
      <p:sp>
        <p:nvSpPr>
          <p:cNvPr id="1509" name="Shape 1509"/>
          <p:cNvSpPr/>
          <p:nvPr/>
        </p:nvSpPr>
        <p:spPr>
          <a:xfrm>
            <a:off x="6605188" y="2125663"/>
            <a:ext cx="684212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Caller</a:t>
            </a:r>
            <a:endParaRPr sz="42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endParaRPr/>
          </a:p>
        </p:txBody>
      </p:sp>
      <p:sp>
        <p:nvSpPr>
          <p:cNvPr id="1510" name="Shape 1510"/>
          <p:cNvSpPr/>
          <p:nvPr/>
        </p:nvSpPr>
        <p:spPr>
          <a:xfrm>
            <a:off x="7352900" y="1295400"/>
            <a:ext cx="228600" cy="2286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0875"/>
                  <a:pt x="10800" y="19980"/>
                </a:cubicBezTo>
                <a:lnTo>
                  <a:pt x="10800" y="12420"/>
                </a:lnTo>
                <a:cubicBezTo>
                  <a:pt x="10800" y="11525"/>
                  <a:pt x="5965" y="10800"/>
                  <a:pt x="0" y="10800"/>
                </a:cubicBezTo>
                <a:cubicBezTo>
                  <a:pt x="5965" y="10800"/>
                  <a:pt x="10800" y="10075"/>
                  <a:pt x="10800" y="9180"/>
                </a:cubicBezTo>
                <a:lnTo>
                  <a:pt x="10800" y="1620"/>
                </a:lnTo>
                <a:cubicBezTo>
                  <a:pt x="10800" y="725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511" name="Shape 1511"/>
          <p:cNvCxnSpPr/>
          <p:nvPr/>
        </p:nvCxnSpPr>
        <p:spPr>
          <a:xfrm>
            <a:off x="7276700" y="3732213"/>
            <a:ext cx="280988" cy="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12" name="Shape 1512"/>
          <p:cNvSpPr/>
          <p:nvPr/>
        </p:nvSpPr>
        <p:spPr>
          <a:xfrm>
            <a:off x="5716188" y="3552825"/>
            <a:ext cx="15621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</a:t>
            </a:r>
            <a:endParaRPr dirty="0"/>
          </a:p>
        </p:txBody>
      </p:sp>
      <p:cxnSp>
        <p:nvCxnSpPr>
          <p:cNvPr id="1513" name="Shape 1513"/>
          <p:cNvCxnSpPr/>
          <p:nvPr/>
        </p:nvCxnSpPr>
        <p:spPr>
          <a:xfrm>
            <a:off x="7276700" y="6365875"/>
            <a:ext cx="290513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14" name="Shape 1514"/>
          <p:cNvSpPr/>
          <p:nvPr/>
        </p:nvSpPr>
        <p:spPr>
          <a:xfrm>
            <a:off x="5835250" y="6184900"/>
            <a:ext cx="14859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684989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FD28-1D18-61F3-D04C-A9539717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59EC5-198E-0828-FC6F-3B09B268B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423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Shape 1432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pcount_r(x &gt;&gt; 1);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33" name="Shape 143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</a:t>
            </a:r>
            <a:endParaRPr/>
          </a:p>
        </p:txBody>
      </p:sp>
      <p:sp>
        <p:nvSpPr>
          <p:cNvPr id="1434" name="Shape 1434"/>
          <p:cNvSpPr/>
          <p:nvPr/>
        </p:nvSpPr>
        <p:spPr>
          <a:xfrm>
            <a:off x="5486400" y="7620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91351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Shape 1439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pcount_r(x &gt;&gt; 1);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40" name="Shape 144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Terminal Case</a:t>
            </a:r>
            <a:endParaRPr/>
          </a:p>
        </p:txBody>
      </p:sp>
      <p:sp>
        <p:nvSpPr>
          <p:cNvPr id="1441" name="Shape 1441"/>
          <p:cNvSpPr/>
          <p:nvPr/>
        </p:nvSpPr>
        <p:spPr>
          <a:xfrm>
            <a:off x="5486400" y="12954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movl    $0, %eax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testq   %rdi,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  <p:graphicFrame>
        <p:nvGraphicFramePr>
          <p:cNvPr id="1442" name="Shape 1442"/>
          <p:cNvGraphicFramePr/>
          <p:nvPr/>
        </p:nvGraphicFramePr>
        <p:xfrm>
          <a:off x="228600" y="4724400"/>
          <a:ext cx="5181625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957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Shape 1447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pcount_r(x &gt;&gt; 1);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48" name="Shape 144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Register Save</a:t>
            </a:r>
            <a:endParaRPr/>
          </a:p>
        </p:txBody>
      </p:sp>
      <p:sp>
        <p:nvSpPr>
          <p:cNvPr id="1449" name="Shape 1449"/>
          <p:cNvSpPr/>
          <p:nvPr/>
        </p:nvSpPr>
        <p:spPr>
          <a:xfrm>
            <a:off x="5486400" y="9906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pushq   %rbx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  <p:graphicFrame>
        <p:nvGraphicFramePr>
          <p:cNvPr id="1450" name="Shape 1450"/>
          <p:cNvGraphicFramePr/>
          <p:nvPr/>
        </p:nvGraphicFramePr>
        <p:xfrm>
          <a:off x="228600" y="4724400"/>
          <a:ext cx="5181625" cy="746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451" name="Shape 1451"/>
          <p:cNvCxnSpPr/>
          <p:nvPr/>
        </p:nvCxnSpPr>
        <p:spPr>
          <a:xfrm rot="10800000">
            <a:off x="7086600" y="65532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52" name="Shape 1452"/>
          <p:cNvSpPr/>
          <p:nvPr/>
        </p:nvSpPr>
        <p:spPr>
          <a:xfrm>
            <a:off x="7593013" y="632460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453" name="Shape 1453"/>
          <p:cNvSpPr/>
          <p:nvPr/>
        </p:nvSpPr>
        <p:spPr>
          <a:xfrm>
            <a:off x="5791200" y="50292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454" name="Shape 1454"/>
          <p:cNvSpPr/>
          <p:nvPr/>
        </p:nvSpPr>
        <p:spPr>
          <a:xfrm>
            <a:off x="5791200" y="59436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455" name="Shape 1455"/>
          <p:cNvSpPr/>
          <p:nvPr/>
        </p:nvSpPr>
        <p:spPr>
          <a:xfrm>
            <a:off x="5791200" y="63246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045520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Shape 1460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x &amp; 1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pcount_r(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x &gt;&gt; 1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61" name="Shape 146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Call Setup</a:t>
            </a:r>
            <a:endParaRPr/>
          </a:p>
        </p:txBody>
      </p:sp>
      <p:sp>
        <p:nvSpPr>
          <p:cNvPr id="1462" name="Shape 1462"/>
          <p:cNvSpPr/>
          <p:nvPr/>
        </p:nvSpPr>
        <p:spPr>
          <a:xfrm>
            <a:off x="5486400" y="12954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andl    $1, %ebx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  <p:graphicFrame>
        <p:nvGraphicFramePr>
          <p:cNvPr id="1463" name="Shape 1463"/>
          <p:cNvGraphicFramePr/>
          <p:nvPr/>
        </p:nvGraphicFramePr>
        <p:xfrm>
          <a:off x="228600" y="4724400"/>
          <a:ext cx="5181625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 &gt;&gt; 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Rec. argument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%rbx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 &amp; 1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Callee-saved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1909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Shape 1468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pcount_r(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x &gt;&gt; 1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69" name="Shape 146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Call</a:t>
            </a:r>
            <a:endParaRPr/>
          </a:p>
        </p:txBody>
      </p:sp>
      <p:sp>
        <p:nvSpPr>
          <p:cNvPr id="1470" name="Shape 1470"/>
          <p:cNvSpPr/>
          <p:nvPr/>
        </p:nvSpPr>
        <p:spPr>
          <a:xfrm>
            <a:off x="5486400" y="12954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movq    %rdi,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call    pcount_r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  <p:graphicFrame>
        <p:nvGraphicFramePr>
          <p:cNvPr id="1471" name="Shape 1471"/>
          <p:cNvGraphicFramePr/>
          <p:nvPr/>
        </p:nvGraphicFramePr>
        <p:xfrm>
          <a:off x="228600" y="4724400"/>
          <a:ext cx="5181625" cy="138686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%rbx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 &amp; 1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Callee-saved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Recursive call return value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4655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Shape 1476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+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pcount_r(x &gt;&gt; 1);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77" name="Shape 1477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Result</a:t>
            </a:r>
            <a:endParaRPr/>
          </a:p>
        </p:txBody>
      </p:sp>
      <p:sp>
        <p:nvSpPr>
          <p:cNvPr id="1478" name="Shape 1478"/>
          <p:cNvSpPr/>
          <p:nvPr/>
        </p:nvSpPr>
        <p:spPr>
          <a:xfrm>
            <a:off x="5486400" y="12954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movq    %rdi,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addq    %rbx, %rax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  <p:graphicFrame>
        <p:nvGraphicFramePr>
          <p:cNvPr id="1479" name="Shape 1479"/>
          <p:cNvGraphicFramePr/>
          <p:nvPr/>
        </p:nvGraphicFramePr>
        <p:xfrm>
          <a:off x="228600" y="4724400"/>
          <a:ext cx="5181625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%rbx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 &amp; 1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Callee-saved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5261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Shape 1484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pcount_r(x &gt;&gt; 1);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85" name="Shape 148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Completion</a:t>
            </a:r>
            <a:endParaRPr/>
          </a:p>
        </p:txBody>
      </p:sp>
      <p:sp>
        <p:nvSpPr>
          <p:cNvPr id="1486" name="Shape 1486"/>
          <p:cNvSpPr/>
          <p:nvPr/>
        </p:nvSpPr>
        <p:spPr>
          <a:xfrm>
            <a:off x="5486400" y="9906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popq    %rbx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rep; ret</a:t>
            </a:r>
            <a:endParaRPr/>
          </a:p>
        </p:txBody>
      </p:sp>
      <p:graphicFrame>
        <p:nvGraphicFramePr>
          <p:cNvPr id="1487" name="Shape 1487"/>
          <p:cNvGraphicFramePr/>
          <p:nvPr/>
        </p:nvGraphicFramePr>
        <p:xfrm>
          <a:off x="228600" y="4724400"/>
          <a:ext cx="5181625" cy="746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488" name="Shape 1488"/>
          <p:cNvCxnSpPr/>
          <p:nvPr/>
        </p:nvCxnSpPr>
        <p:spPr>
          <a:xfrm rot="10800000">
            <a:off x="7086600" y="57912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89" name="Shape 1489"/>
          <p:cNvSpPr/>
          <p:nvPr/>
        </p:nvSpPr>
        <p:spPr>
          <a:xfrm>
            <a:off x="7593013" y="556260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490" name="Shape 1490"/>
          <p:cNvSpPr/>
          <p:nvPr/>
        </p:nvSpPr>
        <p:spPr>
          <a:xfrm>
            <a:off x="5791200" y="50292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06123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Shape 149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 About Recursion</a:t>
            </a:r>
            <a:endParaRPr/>
          </a:p>
        </p:txBody>
      </p:sp>
      <p:sp>
        <p:nvSpPr>
          <p:cNvPr id="1496" name="Shape 1496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Handled Without Special Consideration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frames mean that each function call has private storage</a:t>
            </a:r>
            <a:endParaRPr/>
          </a:p>
          <a:p>
            <a:pPr marL="8001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registers &amp; local variables</a:t>
            </a:r>
            <a:endParaRPr/>
          </a:p>
          <a:p>
            <a:pPr marL="8001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return pointer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 saving conventions prevent one function call from corrupting another’s data</a:t>
            </a:r>
            <a:endParaRPr/>
          </a:p>
          <a:p>
            <a:pPr marL="8001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Unless the C code explicitly does so (e.g., buffer overflow in Lecture 9)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discipline follows call / return pattern</a:t>
            </a:r>
            <a:endParaRPr/>
          </a:p>
          <a:p>
            <a:pPr marL="8001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P calls Q, then Q returns before P</a:t>
            </a:r>
            <a:endParaRPr/>
          </a:p>
          <a:p>
            <a:pPr marL="8001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Last-In, First-Out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works for mutual recursion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calls Q; Q calls 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973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in Procedures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527362"/>
            <a:ext cx="5257800" cy="38032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What’s needed?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Passing control</a:t>
            </a:r>
          </a:p>
          <a:p>
            <a:pPr lvl="1"/>
            <a:r>
              <a:rPr lang="en-US" dirty="0"/>
              <a:t>To beginning of procedure code</a:t>
            </a:r>
          </a:p>
          <a:p>
            <a:pPr lvl="1"/>
            <a:r>
              <a:rPr lang="en-US" dirty="0"/>
              <a:t>Back to return point</a:t>
            </a:r>
          </a:p>
          <a:p>
            <a:r>
              <a:rPr lang="en-US" dirty="0"/>
              <a:t>Passing data</a:t>
            </a:r>
          </a:p>
          <a:p>
            <a:pPr lvl="1"/>
            <a:r>
              <a:rPr lang="en-US" dirty="0"/>
              <a:t>Procedure arguments</a:t>
            </a:r>
          </a:p>
          <a:p>
            <a:pPr lvl="1"/>
            <a:r>
              <a:rPr lang="en-US" dirty="0"/>
              <a:t>Return value</a:t>
            </a:r>
          </a:p>
          <a:p>
            <a:r>
              <a:rPr lang="en-US" dirty="0"/>
              <a:t>Memory management</a:t>
            </a:r>
          </a:p>
          <a:p>
            <a:pPr lvl="1"/>
            <a:r>
              <a:rPr lang="en-US" dirty="0"/>
              <a:t>Allocate during procedure execution</a:t>
            </a:r>
          </a:p>
          <a:p>
            <a:pPr lvl="1"/>
            <a:r>
              <a:rPr lang="en-US" dirty="0"/>
              <a:t>Deallocate upon return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5791200" y="990600"/>
            <a:ext cx="1841500" cy="23622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P(…) {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•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•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y = Q(x);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print(y)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•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}  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5791200" y="3581400"/>
            <a:ext cx="2133600" cy="2362200"/>
          </a:xfrm>
          <a:prstGeom prst="rect">
            <a:avLst/>
          </a:prstGeom>
          <a:solidFill>
            <a:srgbClr val="D5F1CF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Q(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{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t = 3*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; 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v[10];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•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•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return v[t];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80693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Shape 1232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Exercise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3" name="Shape 1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7223" y="1224776"/>
            <a:ext cx="2471173" cy="391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Shape 1234"/>
          <p:cNvSpPr/>
          <p:nvPr/>
        </p:nvSpPr>
        <p:spPr>
          <a:xfrm>
            <a:off x="449642" y="1149467"/>
            <a:ext cx="5977581" cy="1742323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add5(long b0, long b1, long b2, long b3, long b4) {                                                                              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b0+b1+b2+b3+b4;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add10(long a0, long a1, long a2, long a3, long a4, long a5,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a6, long a7, long a8, long a9)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add5(a0, a1, a2, a3, a4)+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add5(a5, a6, a7, a8, a9);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235" name="Shape 1235"/>
          <p:cNvSpPr txBox="1"/>
          <p:nvPr/>
        </p:nvSpPr>
        <p:spPr>
          <a:xfrm>
            <a:off x="381000" y="3025140"/>
            <a:ext cx="580263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are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a0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,…,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a9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passed?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Shape 1236"/>
          <p:cNvSpPr txBox="1"/>
          <p:nvPr/>
        </p:nvSpPr>
        <p:spPr>
          <a:xfrm>
            <a:off x="381000" y="4152900"/>
            <a:ext cx="580263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are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b0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,…,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b4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passed?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7" name="Shape 1237"/>
          <p:cNvSpPr txBox="1"/>
          <p:nvPr/>
        </p:nvSpPr>
        <p:spPr>
          <a:xfrm>
            <a:off x="381000" y="3368040"/>
            <a:ext cx="580263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rsi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rdx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rcx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r8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r9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stack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8" name="Shape 1238"/>
          <p:cNvSpPr txBox="1"/>
          <p:nvPr/>
        </p:nvSpPr>
        <p:spPr>
          <a:xfrm>
            <a:off x="381000" y="4594860"/>
            <a:ext cx="580263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rsi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rdx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rcx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r8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9" name="Shape 1239"/>
          <p:cNvSpPr txBox="1"/>
          <p:nvPr/>
        </p:nvSpPr>
        <p:spPr>
          <a:xfrm>
            <a:off x="381000" y="5215890"/>
            <a:ext cx="580263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registers do we need to save?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0" name="Shape 1240"/>
          <p:cNvSpPr txBox="1"/>
          <p:nvPr/>
        </p:nvSpPr>
        <p:spPr>
          <a:xfrm>
            <a:off x="381000" y="5657850"/>
            <a:ext cx="580263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Ill-posed question. Need assembly.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Shape 1241"/>
          <p:cNvSpPr txBox="1"/>
          <p:nvPr/>
        </p:nvSpPr>
        <p:spPr>
          <a:xfrm>
            <a:off x="380999" y="6069330"/>
            <a:ext cx="6290733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rbp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r9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(during first call to </a:t>
            </a:r>
            <a:r>
              <a:rPr lang="en-US" sz="2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add5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Shape 124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Exercise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7" name="Shape 1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7223" y="1224776"/>
            <a:ext cx="2471173" cy="391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Shape 1248"/>
          <p:cNvSpPr/>
          <p:nvPr/>
        </p:nvSpPr>
        <p:spPr>
          <a:xfrm>
            <a:off x="449642" y="1149467"/>
            <a:ext cx="5977581" cy="1742323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add5(long b0, long b1, long b2, long b3, long b4) {                                                                              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b0+b1+b2+b3+b4;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add10(long a0, long a1, long a2, long a3, long a4, long a5,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a6, long a7, long a8, long a9)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add5(a0, a1, a2, a3, a4)+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add5(a5, a6, a7, a8, a9);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249" name="Shape 1249"/>
          <p:cNvSpPr/>
          <p:nvPr/>
        </p:nvSpPr>
        <p:spPr>
          <a:xfrm>
            <a:off x="3734760" y="5089602"/>
            <a:ext cx="3089849" cy="1235593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add5: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addq    %rsi, %rdi</a:t>
            </a:r>
            <a:endParaRPr sz="12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addq    %rdi, %rdx</a:t>
            </a:r>
            <a:endParaRPr sz="12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addq    %rdx, %rcx</a:t>
            </a:r>
            <a:endParaRPr sz="12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leaq    (%rcx,%r8), %rax</a:t>
            </a:r>
            <a:endParaRPr sz="12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ret</a:t>
            </a:r>
            <a:endParaRPr sz="12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50" name="Shape 1250"/>
          <p:cNvSpPr/>
          <p:nvPr/>
        </p:nvSpPr>
        <p:spPr>
          <a:xfrm>
            <a:off x="449642" y="3179639"/>
            <a:ext cx="3089849" cy="3103051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add10: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US" sz="12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%rbp</a:t>
            </a:r>
            <a:endParaRPr sz="1200" b="1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pushq   %rbx</a:t>
            </a:r>
            <a:endParaRPr sz="1200" b="1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US" sz="12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movq    %r9, %rbp</a:t>
            </a:r>
            <a:endParaRPr sz="1200" b="1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call    add5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US" sz="1200" b="1">
                <a:solidFill>
                  <a:srgbClr val="724747"/>
                </a:solidFill>
                <a:latin typeface="Courier New"/>
                <a:ea typeface="Courier New"/>
                <a:cs typeface="Courier New"/>
                <a:sym typeface="Courier New"/>
              </a:rPr>
              <a:t>movq    %rax, %rbx</a:t>
            </a:r>
            <a:endParaRPr sz="1200" b="1">
              <a:solidFill>
                <a:srgbClr val="724747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US" sz="1200" b="1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movq    48(%rsp), %r8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        movq    40(%rsp), %rcx</a:t>
            </a:r>
            <a:endParaRPr sz="1200" b="1">
              <a:solidFill>
                <a:srgbClr val="00B05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        movq    32(%rsp), %rdx</a:t>
            </a:r>
            <a:endParaRPr sz="1200" b="1">
              <a:solidFill>
                <a:srgbClr val="00B05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        movq    24(%rsp), %rsi</a:t>
            </a:r>
            <a:endParaRPr sz="1200" b="1">
              <a:solidFill>
                <a:srgbClr val="00B05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        movq    %rbp, %rdi</a:t>
            </a:r>
            <a:endParaRPr sz="1200" b="1">
              <a:solidFill>
                <a:srgbClr val="00B05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        call    add5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US" sz="1200" b="1">
                <a:solidFill>
                  <a:srgbClr val="724747"/>
                </a:solidFill>
                <a:latin typeface="Courier New"/>
                <a:ea typeface="Courier New"/>
                <a:cs typeface="Courier New"/>
                <a:sym typeface="Courier New"/>
              </a:rPr>
              <a:t>addq    %rbx, %rax</a:t>
            </a:r>
            <a:endParaRPr sz="1200" b="1">
              <a:solidFill>
                <a:srgbClr val="724747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-US" sz="12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popq    %rbx</a:t>
            </a:r>
            <a:endParaRPr sz="1200" b="1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popq    %rbp</a:t>
            </a:r>
            <a:endParaRPr sz="1200" b="1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ret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hape 125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 Example #1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56" name="Shape 1256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call_incr2(long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x+v2;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cxnSp>
        <p:nvCxnSpPr>
          <p:cNvPr id="1257" name="Shape 1257"/>
          <p:cNvCxnSpPr/>
          <p:nvPr/>
        </p:nvCxnSpPr>
        <p:spPr>
          <a:xfrm rot="10800000">
            <a:off x="6477000" y="27432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58" name="Shape 1258"/>
          <p:cNvSpPr/>
          <p:nvPr/>
        </p:nvSpPr>
        <p:spPr>
          <a:xfrm>
            <a:off x="6983413" y="25844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59" name="Shape 1259"/>
          <p:cNvSpPr/>
          <p:nvPr/>
        </p:nvSpPr>
        <p:spPr>
          <a:xfrm>
            <a:off x="5943599" y="1066800"/>
            <a:ext cx="2369549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Stack Structure</a:t>
            </a:r>
            <a:endParaRPr dirty="0"/>
          </a:p>
        </p:txBody>
      </p:sp>
      <p:sp>
        <p:nvSpPr>
          <p:cNvPr id="1260" name="Shape 1260"/>
          <p:cNvSpPr/>
          <p:nvPr/>
        </p:nvSpPr>
        <p:spPr>
          <a:xfrm>
            <a:off x="5181600" y="16002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261" name="Shape 1261"/>
          <p:cNvSpPr/>
          <p:nvPr/>
        </p:nvSpPr>
        <p:spPr>
          <a:xfrm>
            <a:off x="5181600" y="25146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262" name="Shape 1262"/>
          <p:cNvSpPr txBox="1"/>
          <p:nvPr/>
        </p:nvSpPr>
        <p:spPr>
          <a:xfrm>
            <a:off x="1008621" y="3788339"/>
            <a:ext cx="6301804" cy="1815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comes in register </a:t>
            </a:r>
            <a:r>
              <a:rPr lang="en-US" sz="2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%rdi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need </a:t>
            </a:r>
            <a:r>
              <a:rPr lang="en-US" sz="2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%rdi 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the call to incr.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should be put x, so we can use it after the call to incr?</a:t>
            </a:r>
            <a:endParaRPr/>
          </a:p>
        </p:txBody>
      </p:sp>
      <p:grpSp>
        <p:nvGrpSpPr>
          <p:cNvPr id="1263" name="Shape 1263"/>
          <p:cNvGrpSpPr/>
          <p:nvPr/>
        </p:nvGrpSpPr>
        <p:grpSpPr>
          <a:xfrm>
            <a:off x="1784430" y="1285203"/>
            <a:ext cx="1792147" cy="1353343"/>
            <a:chOff x="1784430" y="1285203"/>
            <a:chExt cx="1792147" cy="1353343"/>
          </a:xfrm>
        </p:grpSpPr>
        <p:sp>
          <p:nvSpPr>
            <p:cNvPr id="1264" name="Shape 1264"/>
            <p:cNvSpPr/>
            <p:nvPr/>
          </p:nvSpPr>
          <p:spPr>
            <a:xfrm>
              <a:off x="3125165" y="1285203"/>
              <a:ext cx="451412" cy="500192"/>
            </a:xfrm>
            <a:prstGeom prst="ellipse">
              <a:avLst/>
            </a:prstGeom>
            <a:solidFill>
              <a:srgbClr val="FF2728">
                <a:alpha val="47843"/>
              </a:srgbClr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65" name="Shape 1265"/>
            <p:cNvSpPr/>
            <p:nvPr/>
          </p:nvSpPr>
          <p:spPr>
            <a:xfrm>
              <a:off x="1784430" y="2138354"/>
              <a:ext cx="451412" cy="500192"/>
            </a:xfrm>
            <a:prstGeom prst="ellipse">
              <a:avLst/>
            </a:prstGeom>
            <a:solidFill>
              <a:srgbClr val="FF2728">
                <a:alpha val="47843"/>
              </a:srgbClr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Gill Sans"/>
                <a:buNone/>
              </a:pPr>
              <a:endPara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Shape 127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 Example #2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71" name="Shape 1271"/>
          <p:cNvSpPr/>
          <p:nvPr/>
        </p:nvSpPr>
        <p:spPr>
          <a:xfrm>
            <a:off x="381000" y="3200400"/>
            <a:ext cx="4419600" cy="3505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pushq   %rbx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272" name="Shape 1272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call_incr2(long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x+v2;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cxnSp>
        <p:nvCxnSpPr>
          <p:cNvPr id="1273" name="Shape 1273"/>
          <p:cNvCxnSpPr/>
          <p:nvPr/>
        </p:nvCxnSpPr>
        <p:spPr>
          <a:xfrm rot="10800000">
            <a:off x="6477000" y="27432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74" name="Shape 1274"/>
          <p:cNvSpPr/>
          <p:nvPr/>
        </p:nvSpPr>
        <p:spPr>
          <a:xfrm>
            <a:off x="6983413" y="25844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75" name="Shape 1275"/>
          <p:cNvSpPr/>
          <p:nvPr/>
        </p:nvSpPr>
        <p:spPr>
          <a:xfrm>
            <a:off x="5943600" y="1066800"/>
            <a:ext cx="2434532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Stack Structure</a:t>
            </a:r>
            <a:endParaRPr dirty="0"/>
          </a:p>
        </p:txBody>
      </p:sp>
      <p:sp>
        <p:nvSpPr>
          <p:cNvPr id="1276" name="Shape 1276"/>
          <p:cNvSpPr/>
          <p:nvPr/>
        </p:nvSpPr>
        <p:spPr>
          <a:xfrm>
            <a:off x="5181600" y="16002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277" name="Shape 1277"/>
          <p:cNvSpPr/>
          <p:nvPr/>
        </p:nvSpPr>
        <p:spPr>
          <a:xfrm>
            <a:off x="5181600" y="25146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278" name="Shape 1278"/>
          <p:cNvCxnSpPr/>
          <p:nvPr/>
        </p:nvCxnSpPr>
        <p:spPr>
          <a:xfrm rot="10800000">
            <a:off x="6503987" y="57821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79" name="Shape 1279"/>
          <p:cNvSpPr/>
          <p:nvPr/>
        </p:nvSpPr>
        <p:spPr>
          <a:xfrm>
            <a:off x="7010400" y="555350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80" name="Shape 1280"/>
          <p:cNvSpPr/>
          <p:nvPr/>
        </p:nvSpPr>
        <p:spPr>
          <a:xfrm>
            <a:off x="5943600" y="3581400"/>
            <a:ext cx="27594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Resulting Stack Structure</a:t>
            </a:r>
            <a:endParaRPr dirty="0"/>
          </a:p>
        </p:txBody>
      </p:sp>
      <p:sp>
        <p:nvSpPr>
          <p:cNvPr id="1281" name="Shape 1281"/>
          <p:cNvSpPr/>
          <p:nvPr/>
        </p:nvSpPr>
        <p:spPr>
          <a:xfrm>
            <a:off x="5181600" y="41148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282" name="Shape 1282"/>
          <p:cNvSpPr/>
          <p:nvPr/>
        </p:nvSpPr>
        <p:spPr>
          <a:xfrm>
            <a:off x="5181600" y="50292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283" name="Shape 1283"/>
          <p:cNvSpPr/>
          <p:nvPr/>
        </p:nvSpPr>
        <p:spPr>
          <a:xfrm>
            <a:off x="5181600" y="54102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Shape 128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 Example #3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89" name="Shape 1289"/>
          <p:cNvSpPr/>
          <p:nvPr/>
        </p:nvSpPr>
        <p:spPr>
          <a:xfrm>
            <a:off x="381000" y="3200400"/>
            <a:ext cx="4419600" cy="3505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290" name="Shape 1290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call_incr2(long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x+v2;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291" name="Shape 1291"/>
          <p:cNvSpPr/>
          <p:nvPr/>
        </p:nvSpPr>
        <p:spPr>
          <a:xfrm>
            <a:off x="5943600" y="1066800"/>
            <a:ext cx="2480948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Stack Structure</a:t>
            </a:r>
            <a:endParaRPr dirty="0"/>
          </a:p>
        </p:txBody>
      </p:sp>
      <p:sp>
        <p:nvSpPr>
          <p:cNvPr id="1292" name="Shape 1292"/>
          <p:cNvSpPr/>
          <p:nvPr/>
        </p:nvSpPr>
        <p:spPr>
          <a:xfrm>
            <a:off x="5181600" y="57912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 </a:t>
            </a:r>
            <a:endParaRPr dirty="0"/>
          </a:p>
        </p:txBody>
      </p:sp>
      <p:sp>
        <p:nvSpPr>
          <p:cNvPr id="1293" name="Shape 1293"/>
          <p:cNvSpPr/>
          <p:nvPr/>
        </p:nvSpPr>
        <p:spPr>
          <a:xfrm>
            <a:off x="5181600" y="61722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4" name="Shape 1294"/>
          <p:cNvCxnSpPr/>
          <p:nvPr/>
        </p:nvCxnSpPr>
        <p:spPr>
          <a:xfrm rot="10800000">
            <a:off x="6503987" y="64071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95" name="Shape 1295"/>
          <p:cNvSpPr/>
          <p:nvPr/>
        </p:nvSpPr>
        <p:spPr>
          <a:xfrm>
            <a:off x="7010400" y="61785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96" name="Shape 1296"/>
          <p:cNvSpPr/>
          <p:nvPr/>
        </p:nvSpPr>
        <p:spPr>
          <a:xfrm>
            <a:off x="5943600" y="3581400"/>
            <a:ext cx="275944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Resulting Stack Structure</a:t>
            </a:r>
            <a:endParaRPr dirty="0"/>
          </a:p>
        </p:txBody>
      </p:sp>
      <p:sp>
        <p:nvSpPr>
          <p:cNvPr id="1297" name="Shape 1297"/>
          <p:cNvSpPr/>
          <p:nvPr/>
        </p:nvSpPr>
        <p:spPr>
          <a:xfrm>
            <a:off x="5181600" y="41148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298" name="Shape 1298"/>
          <p:cNvSpPr/>
          <p:nvPr/>
        </p:nvSpPr>
        <p:spPr>
          <a:xfrm>
            <a:off x="5181600" y="50292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299" name="Shape 1299"/>
          <p:cNvCxnSpPr/>
          <p:nvPr/>
        </p:nvCxnSpPr>
        <p:spPr>
          <a:xfrm rot="10800000">
            <a:off x="6477000" y="60198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0" name="Shape 1300"/>
          <p:cNvSpPr/>
          <p:nvPr/>
        </p:nvSpPr>
        <p:spPr>
          <a:xfrm>
            <a:off x="6983413" y="57912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sp>
        <p:nvSpPr>
          <p:cNvPr id="1301" name="Shape 1301"/>
          <p:cNvSpPr/>
          <p:nvPr/>
        </p:nvSpPr>
        <p:spPr>
          <a:xfrm>
            <a:off x="5181600" y="54102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302" name="Shape 1302"/>
          <p:cNvCxnSpPr/>
          <p:nvPr/>
        </p:nvCxnSpPr>
        <p:spPr>
          <a:xfrm rot="10800000">
            <a:off x="6503987" y="3172354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3" name="Shape 1303"/>
          <p:cNvSpPr/>
          <p:nvPr/>
        </p:nvSpPr>
        <p:spPr>
          <a:xfrm>
            <a:off x="7010400" y="2943754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04" name="Shape 1304"/>
          <p:cNvSpPr/>
          <p:nvPr/>
        </p:nvSpPr>
        <p:spPr>
          <a:xfrm>
            <a:off x="5181600" y="1505054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305" name="Shape 1305"/>
          <p:cNvSpPr/>
          <p:nvPr/>
        </p:nvSpPr>
        <p:spPr>
          <a:xfrm>
            <a:off x="5181600" y="2419454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306" name="Shape 1306"/>
          <p:cNvSpPr/>
          <p:nvPr/>
        </p:nvSpPr>
        <p:spPr>
          <a:xfrm>
            <a:off x="5181600" y="2800454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hape 131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 Example #4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12" name="Shape 1312"/>
          <p:cNvSpPr/>
          <p:nvPr/>
        </p:nvSpPr>
        <p:spPr>
          <a:xfrm>
            <a:off x="381000" y="3200400"/>
            <a:ext cx="4419600" cy="3505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movq    %rdi, %rbx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313" name="Shape 1313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call_incr2(long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x+v2;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314" name="Shape 1314"/>
          <p:cNvSpPr/>
          <p:nvPr/>
        </p:nvSpPr>
        <p:spPr>
          <a:xfrm>
            <a:off x="5181600" y="3048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15" name="Shape 1315"/>
          <p:cNvSpPr/>
          <p:nvPr/>
        </p:nvSpPr>
        <p:spPr>
          <a:xfrm>
            <a:off x="5181600" y="3429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6" name="Shape 1316"/>
          <p:cNvCxnSpPr/>
          <p:nvPr/>
        </p:nvCxnSpPr>
        <p:spPr>
          <a:xfrm rot="10800000">
            <a:off x="6503987" y="36639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17" name="Shape 1317"/>
          <p:cNvSpPr/>
          <p:nvPr/>
        </p:nvSpPr>
        <p:spPr>
          <a:xfrm>
            <a:off x="7010400" y="34353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18" name="Shape 1318"/>
          <p:cNvSpPr/>
          <p:nvPr/>
        </p:nvSpPr>
        <p:spPr>
          <a:xfrm>
            <a:off x="5943600" y="838200"/>
            <a:ext cx="169059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/>
          </a:p>
        </p:txBody>
      </p:sp>
      <p:sp>
        <p:nvSpPr>
          <p:cNvPr id="1319" name="Shape 1319"/>
          <p:cNvSpPr/>
          <p:nvPr/>
        </p:nvSpPr>
        <p:spPr>
          <a:xfrm>
            <a:off x="5181600" y="1371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320" name="Shape 1320"/>
          <p:cNvSpPr/>
          <p:nvPr/>
        </p:nvSpPr>
        <p:spPr>
          <a:xfrm>
            <a:off x="5181600" y="2286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321" name="Shape 1321"/>
          <p:cNvCxnSpPr/>
          <p:nvPr/>
        </p:nvCxnSpPr>
        <p:spPr>
          <a:xfrm rot="10800000">
            <a:off x="6477000" y="3276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22" name="Shape 1322"/>
          <p:cNvSpPr/>
          <p:nvPr/>
        </p:nvSpPr>
        <p:spPr>
          <a:xfrm>
            <a:off x="6983413" y="30480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sp>
        <p:nvSpPr>
          <p:cNvPr id="1323" name="Shape 1323"/>
          <p:cNvSpPr/>
          <p:nvPr/>
        </p:nvSpPr>
        <p:spPr>
          <a:xfrm>
            <a:off x="5181600" y="2667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24" name="Shape 1324"/>
          <p:cNvSpPr txBox="1"/>
          <p:nvPr/>
        </p:nvSpPr>
        <p:spPr>
          <a:xfrm>
            <a:off x="5181600" y="4826643"/>
            <a:ext cx="3975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saved in </a:t>
            </a:r>
            <a:r>
              <a:rPr lang="en-US" sz="2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callee saved register.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Shape 132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 Example #5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30" name="Shape 1330"/>
          <p:cNvSpPr/>
          <p:nvPr/>
        </p:nvSpPr>
        <p:spPr>
          <a:xfrm>
            <a:off x="381000" y="3200400"/>
            <a:ext cx="4419600" cy="3505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331" name="Shape 1331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call_incr2(long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x+v2;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332" name="Shape 1332"/>
          <p:cNvSpPr/>
          <p:nvPr/>
        </p:nvSpPr>
        <p:spPr>
          <a:xfrm>
            <a:off x="5181600" y="3048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333" name="Shape 1333"/>
          <p:cNvSpPr/>
          <p:nvPr/>
        </p:nvSpPr>
        <p:spPr>
          <a:xfrm>
            <a:off x="5181600" y="3429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334" name="Shape 1334"/>
          <p:cNvCxnSpPr/>
          <p:nvPr/>
        </p:nvCxnSpPr>
        <p:spPr>
          <a:xfrm rot="10800000">
            <a:off x="6503987" y="36639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35" name="Shape 1335"/>
          <p:cNvSpPr/>
          <p:nvPr/>
        </p:nvSpPr>
        <p:spPr>
          <a:xfrm>
            <a:off x="7010400" y="34353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36" name="Shape 1336"/>
          <p:cNvSpPr/>
          <p:nvPr/>
        </p:nvSpPr>
        <p:spPr>
          <a:xfrm>
            <a:off x="5943600" y="838200"/>
            <a:ext cx="169059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/>
          </a:p>
        </p:txBody>
      </p:sp>
      <p:sp>
        <p:nvSpPr>
          <p:cNvPr id="1337" name="Shape 1337"/>
          <p:cNvSpPr/>
          <p:nvPr/>
        </p:nvSpPr>
        <p:spPr>
          <a:xfrm>
            <a:off x="5181600" y="1371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338" name="Shape 1338"/>
          <p:cNvSpPr/>
          <p:nvPr/>
        </p:nvSpPr>
        <p:spPr>
          <a:xfrm>
            <a:off x="5181600" y="2286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339" name="Shape 1339"/>
          <p:cNvCxnSpPr/>
          <p:nvPr/>
        </p:nvCxnSpPr>
        <p:spPr>
          <a:xfrm rot="10800000">
            <a:off x="6477000" y="3276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40" name="Shape 1340"/>
          <p:cNvSpPr/>
          <p:nvPr/>
        </p:nvSpPr>
        <p:spPr>
          <a:xfrm>
            <a:off x="6983413" y="30480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sp>
        <p:nvSpPr>
          <p:cNvPr id="1341" name="Shape 1341"/>
          <p:cNvSpPr/>
          <p:nvPr/>
        </p:nvSpPr>
        <p:spPr>
          <a:xfrm>
            <a:off x="5181600" y="2667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42" name="Shape 1342"/>
          <p:cNvSpPr txBox="1"/>
          <p:nvPr/>
        </p:nvSpPr>
        <p:spPr>
          <a:xfrm>
            <a:off x="5181600" y="4826643"/>
            <a:ext cx="3975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saved in </a:t>
            </a:r>
            <a:r>
              <a:rPr lang="en-US" sz="2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callee saved register.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Shape 1347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 Example #6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48" name="Shape 1348"/>
          <p:cNvSpPr/>
          <p:nvPr/>
        </p:nvSpPr>
        <p:spPr>
          <a:xfrm>
            <a:off x="381000" y="3200400"/>
            <a:ext cx="4419600" cy="3505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addq    %rbx, %rax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349" name="Shape 1349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call_incr2(long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x+v2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350" name="Shape 1350"/>
          <p:cNvSpPr/>
          <p:nvPr/>
        </p:nvSpPr>
        <p:spPr>
          <a:xfrm>
            <a:off x="5181600" y="3048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18213</a:t>
            </a:r>
            <a:endParaRPr dirty="0"/>
          </a:p>
        </p:txBody>
      </p:sp>
      <p:sp>
        <p:nvSpPr>
          <p:cNvPr id="1351" name="Shape 1351"/>
          <p:cNvSpPr/>
          <p:nvPr/>
        </p:nvSpPr>
        <p:spPr>
          <a:xfrm>
            <a:off x="5181600" y="3429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352" name="Shape 1352"/>
          <p:cNvCxnSpPr/>
          <p:nvPr/>
        </p:nvCxnSpPr>
        <p:spPr>
          <a:xfrm rot="10800000">
            <a:off x="6503987" y="36639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53" name="Shape 1353"/>
          <p:cNvSpPr/>
          <p:nvPr/>
        </p:nvSpPr>
        <p:spPr>
          <a:xfrm>
            <a:off x="7010400" y="34353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54" name="Shape 1354"/>
          <p:cNvSpPr/>
          <p:nvPr/>
        </p:nvSpPr>
        <p:spPr>
          <a:xfrm>
            <a:off x="5943600" y="838200"/>
            <a:ext cx="169059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/>
          </a:p>
        </p:txBody>
      </p:sp>
      <p:sp>
        <p:nvSpPr>
          <p:cNvPr id="1355" name="Shape 1355"/>
          <p:cNvSpPr/>
          <p:nvPr/>
        </p:nvSpPr>
        <p:spPr>
          <a:xfrm>
            <a:off x="5181600" y="1371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356" name="Shape 1356"/>
          <p:cNvSpPr/>
          <p:nvPr/>
        </p:nvSpPr>
        <p:spPr>
          <a:xfrm>
            <a:off x="5181600" y="2286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357" name="Shape 1357"/>
          <p:cNvCxnSpPr/>
          <p:nvPr/>
        </p:nvCxnSpPr>
        <p:spPr>
          <a:xfrm rot="10800000">
            <a:off x="6477000" y="3276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58" name="Shape 1358"/>
          <p:cNvSpPr/>
          <p:nvPr/>
        </p:nvSpPr>
        <p:spPr>
          <a:xfrm>
            <a:off x="6983413" y="30480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sp>
        <p:nvSpPr>
          <p:cNvPr id="1359" name="Shape 1359"/>
          <p:cNvSpPr/>
          <p:nvPr/>
        </p:nvSpPr>
        <p:spPr>
          <a:xfrm>
            <a:off x="5181600" y="2667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60" name="Shape 1360"/>
          <p:cNvSpPr txBox="1"/>
          <p:nvPr/>
        </p:nvSpPr>
        <p:spPr>
          <a:xfrm>
            <a:off x="5022850" y="4699321"/>
            <a:ext cx="3975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Is safe in </a:t>
            </a:r>
            <a:r>
              <a:rPr lang="en-US" sz="2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2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Return result in </a:t>
            </a:r>
            <a:r>
              <a:rPr lang="en-US" sz="2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%rax</a:t>
            </a:r>
            <a:endParaRPr sz="2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Shape 136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 Example #7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66" name="Shape 1366"/>
          <p:cNvSpPr/>
          <p:nvPr/>
        </p:nvSpPr>
        <p:spPr>
          <a:xfrm>
            <a:off x="381000" y="3200400"/>
            <a:ext cx="4419600" cy="3505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addq    $16, %rsp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367" name="Shape 1367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call_incr2(long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>
                <a:solidFill>
                  <a:srgbClr val="FE7070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x+v2;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368" name="Shape 1368"/>
          <p:cNvSpPr/>
          <p:nvPr/>
        </p:nvSpPr>
        <p:spPr>
          <a:xfrm>
            <a:off x="5181600" y="3048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18213</a:t>
            </a:r>
            <a:endParaRPr dirty="0"/>
          </a:p>
        </p:txBody>
      </p:sp>
      <p:sp>
        <p:nvSpPr>
          <p:cNvPr id="1369" name="Shape 1369"/>
          <p:cNvSpPr/>
          <p:nvPr/>
        </p:nvSpPr>
        <p:spPr>
          <a:xfrm>
            <a:off x="5181600" y="3429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370" name="Shape 1370"/>
          <p:cNvCxnSpPr/>
          <p:nvPr/>
        </p:nvCxnSpPr>
        <p:spPr>
          <a:xfrm rot="10800000">
            <a:off x="6503987" y="3027325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71" name="Shape 1371"/>
          <p:cNvSpPr/>
          <p:nvPr/>
        </p:nvSpPr>
        <p:spPr>
          <a:xfrm>
            <a:off x="7010400" y="2798725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72" name="Shape 1372"/>
          <p:cNvSpPr/>
          <p:nvPr/>
        </p:nvSpPr>
        <p:spPr>
          <a:xfrm>
            <a:off x="5943600" y="838200"/>
            <a:ext cx="169059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/>
          </a:p>
        </p:txBody>
      </p:sp>
      <p:sp>
        <p:nvSpPr>
          <p:cNvPr id="1373" name="Shape 1373"/>
          <p:cNvSpPr/>
          <p:nvPr/>
        </p:nvSpPr>
        <p:spPr>
          <a:xfrm>
            <a:off x="5181600" y="1371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374" name="Shape 1374"/>
          <p:cNvSpPr/>
          <p:nvPr/>
        </p:nvSpPr>
        <p:spPr>
          <a:xfrm>
            <a:off x="5181600" y="2286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375" name="Shape 1375"/>
          <p:cNvSpPr/>
          <p:nvPr/>
        </p:nvSpPr>
        <p:spPr>
          <a:xfrm>
            <a:off x="5181600" y="2667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76" name="Shape 1376"/>
          <p:cNvSpPr txBox="1"/>
          <p:nvPr/>
        </p:nvSpPr>
        <p:spPr>
          <a:xfrm>
            <a:off x="5181600" y="4826643"/>
            <a:ext cx="3975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Return result in </a:t>
            </a:r>
            <a:r>
              <a:rPr lang="en-US" sz="2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%rax</a:t>
            </a:r>
            <a:endParaRPr sz="2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 Example #8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82" name="Shape 1382"/>
          <p:cNvSpPr/>
          <p:nvPr/>
        </p:nvSpPr>
        <p:spPr>
          <a:xfrm>
            <a:off x="381000" y="3200400"/>
            <a:ext cx="4419600" cy="3505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popq    %rbx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383" name="Shape 1383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call_incr2(long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>
                <a:solidFill>
                  <a:srgbClr val="FE7070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x+v2;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384" name="Shape 1384"/>
          <p:cNvSpPr/>
          <p:nvPr/>
        </p:nvSpPr>
        <p:spPr>
          <a:xfrm>
            <a:off x="5181600" y="3048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18213</a:t>
            </a:r>
            <a:endParaRPr dirty="0"/>
          </a:p>
        </p:txBody>
      </p:sp>
      <p:sp>
        <p:nvSpPr>
          <p:cNvPr id="1385" name="Shape 1385"/>
          <p:cNvSpPr/>
          <p:nvPr/>
        </p:nvSpPr>
        <p:spPr>
          <a:xfrm>
            <a:off x="5181600" y="3429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386" name="Shape 1386"/>
          <p:cNvCxnSpPr/>
          <p:nvPr/>
        </p:nvCxnSpPr>
        <p:spPr>
          <a:xfrm rot="10800000">
            <a:off x="6503987" y="3027325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87" name="Shape 1387"/>
          <p:cNvSpPr/>
          <p:nvPr/>
        </p:nvSpPr>
        <p:spPr>
          <a:xfrm>
            <a:off x="7010400" y="2798725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88" name="Shape 1388"/>
          <p:cNvSpPr/>
          <p:nvPr/>
        </p:nvSpPr>
        <p:spPr>
          <a:xfrm>
            <a:off x="5943600" y="838200"/>
            <a:ext cx="2351028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Stack Structure</a:t>
            </a:r>
            <a:endParaRPr/>
          </a:p>
        </p:txBody>
      </p:sp>
      <p:sp>
        <p:nvSpPr>
          <p:cNvPr id="1389" name="Shape 1389"/>
          <p:cNvSpPr/>
          <p:nvPr/>
        </p:nvSpPr>
        <p:spPr>
          <a:xfrm>
            <a:off x="5181600" y="1371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390" name="Shape 1390"/>
          <p:cNvSpPr/>
          <p:nvPr/>
        </p:nvSpPr>
        <p:spPr>
          <a:xfrm>
            <a:off x="5181600" y="2286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391" name="Shape 1391"/>
          <p:cNvSpPr/>
          <p:nvPr/>
        </p:nvSpPr>
        <p:spPr>
          <a:xfrm>
            <a:off x="5181600" y="2667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92" name="Shape 1392"/>
          <p:cNvSpPr/>
          <p:nvPr/>
        </p:nvSpPr>
        <p:spPr>
          <a:xfrm>
            <a:off x="5181600" y="6034623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18213</a:t>
            </a:r>
            <a:endParaRPr dirty="0"/>
          </a:p>
        </p:txBody>
      </p:sp>
      <p:sp>
        <p:nvSpPr>
          <p:cNvPr id="1393" name="Shape 1393"/>
          <p:cNvSpPr/>
          <p:nvPr/>
        </p:nvSpPr>
        <p:spPr>
          <a:xfrm>
            <a:off x="5181600" y="6415623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394" name="Shape 1394"/>
          <p:cNvCxnSpPr/>
          <p:nvPr/>
        </p:nvCxnSpPr>
        <p:spPr>
          <a:xfrm rot="10800000">
            <a:off x="6503987" y="5655123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95" name="Shape 1395"/>
          <p:cNvSpPr/>
          <p:nvPr/>
        </p:nvSpPr>
        <p:spPr>
          <a:xfrm>
            <a:off x="7010400" y="5426523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396" name="Shape 1396"/>
          <p:cNvSpPr/>
          <p:nvPr/>
        </p:nvSpPr>
        <p:spPr>
          <a:xfrm>
            <a:off x="5181600" y="4347303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397" name="Shape 1397"/>
          <p:cNvSpPr/>
          <p:nvPr/>
        </p:nvSpPr>
        <p:spPr>
          <a:xfrm>
            <a:off x="5181600" y="5272623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398" name="Shape 1398"/>
          <p:cNvSpPr/>
          <p:nvPr/>
        </p:nvSpPr>
        <p:spPr>
          <a:xfrm>
            <a:off x="5181600" y="5653623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99" name="Shape 1399"/>
          <p:cNvSpPr/>
          <p:nvPr/>
        </p:nvSpPr>
        <p:spPr>
          <a:xfrm>
            <a:off x="5943600" y="3974940"/>
            <a:ext cx="2219582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Stack Structure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in Procedures</a:t>
            </a: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5257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control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 beginning of procedure code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Back to return point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data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 arguments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management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Allocate during procedure execution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Deallocate upon return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all implemented with machine instructions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implementation of a procedure uses only those mechanisms required</a:t>
            </a: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5791200" y="990600"/>
            <a:ext cx="18415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P(…)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y = Q(x);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print(y)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5791200" y="3581400"/>
            <a:ext cx="2133600" cy="2362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int Q(int 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t = 3*i;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v[10];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return v[t];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257" name="Shape 257"/>
          <p:cNvSpPr/>
          <p:nvPr/>
        </p:nvSpPr>
        <p:spPr>
          <a:xfrm rot="10800000">
            <a:off x="5333999" y="2171700"/>
            <a:ext cx="1371600" cy="3314700"/>
          </a:xfrm>
          <a:prstGeom prst="arc">
            <a:avLst>
              <a:gd name="adj1" fmla="val 16200000"/>
              <a:gd name="adj2" fmla="val 5567493"/>
            </a:avLst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6043960" y="1996068"/>
            <a:ext cx="2086671" cy="2085278"/>
          </a:xfrm>
          <a:custGeom>
            <a:avLst/>
            <a:gdLst/>
            <a:ahLst/>
            <a:cxnLst/>
            <a:rect l="0" t="0" r="0" b="0"/>
            <a:pathLst>
              <a:path w="2086671" h="2085278" extrusionOk="0">
                <a:moveTo>
                  <a:pt x="1293541" y="0"/>
                </a:moveTo>
                <a:cubicBezTo>
                  <a:pt x="1892919" y="468351"/>
                  <a:pt x="2148468" y="808463"/>
                  <a:pt x="2074127" y="970156"/>
                </a:cubicBezTo>
                <a:cubicBezTo>
                  <a:pt x="1999786" y="1131849"/>
                  <a:pt x="1193181" y="784302"/>
                  <a:pt x="847493" y="970156"/>
                </a:cubicBezTo>
                <a:cubicBezTo>
                  <a:pt x="501805" y="1156010"/>
                  <a:pt x="0" y="2085278"/>
                  <a:pt x="0" y="208527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Shape 140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 Example #2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405" name="Shape 1405"/>
          <p:cNvSpPr/>
          <p:nvPr/>
        </p:nvSpPr>
        <p:spPr>
          <a:xfrm>
            <a:off x="381000" y="3200400"/>
            <a:ext cx="4419600" cy="34290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406" name="Shape 1406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call_incr2(long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x+v2;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cxnSp>
        <p:nvCxnSpPr>
          <p:cNvPr id="1407" name="Shape 1407"/>
          <p:cNvCxnSpPr/>
          <p:nvPr/>
        </p:nvCxnSpPr>
        <p:spPr>
          <a:xfrm rot="10800000">
            <a:off x="6477000" y="5943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08" name="Shape 1408"/>
          <p:cNvSpPr/>
          <p:nvPr/>
        </p:nvSpPr>
        <p:spPr>
          <a:xfrm>
            <a:off x="6983413" y="57848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409" name="Shape 1409"/>
          <p:cNvSpPr/>
          <p:nvPr/>
        </p:nvSpPr>
        <p:spPr>
          <a:xfrm>
            <a:off x="5943600" y="4267200"/>
            <a:ext cx="2907978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Pre-return Stack Structure</a:t>
            </a:r>
            <a:endParaRPr dirty="0"/>
          </a:p>
        </p:txBody>
      </p:sp>
      <p:sp>
        <p:nvSpPr>
          <p:cNvPr id="1410" name="Shape 1410"/>
          <p:cNvSpPr/>
          <p:nvPr/>
        </p:nvSpPr>
        <p:spPr>
          <a:xfrm>
            <a:off x="5181600" y="4800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411" name="Shape 1411"/>
          <p:cNvSpPr/>
          <p:nvPr/>
        </p:nvSpPr>
        <p:spPr>
          <a:xfrm>
            <a:off x="5181600" y="5715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412" name="Shape 1412"/>
          <p:cNvSpPr/>
          <p:nvPr/>
        </p:nvSpPr>
        <p:spPr>
          <a:xfrm>
            <a:off x="5181600" y="3048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413" name="Shape 1413"/>
          <p:cNvSpPr/>
          <p:nvPr/>
        </p:nvSpPr>
        <p:spPr>
          <a:xfrm>
            <a:off x="5181600" y="3429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414" name="Shape 1414"/>
          <p:cNvCxnSpPr/>
          <p:nvPr/>
        </p:nvCxnSpPr>
        <p:spPr>
          <a:xfrm rot="10800000">
            <a:off x="6503987" y="36639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15" name="Shape 1415"/>
          <p:cNvSpPr/>
          <p:nvPr/>
        </p:nvSpPr>
        <p:spPr>
          <a:xfrm>
            <a:off x="7010400" y="34353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416" name="Shape 1416"/>
          <p:cNvSpPr/>
          <p:nvPr/>
        </p:nvSpPr>
        <p:spPr>
          <a:xfrm>
            <a:off x="5943599" y="838200"/>
            <a:ext cx="280856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Resulting Stack Structure</a:t>
            </a:r>
            <a:endParaRPr dirty="0"/>
          </a:p>
        </p:txBody>
      </p:sp>
      <p:sp>
        <p:nvSpPr>
          <p:cNvPr id="1417" name="Shape 1417"/>
          <p:cNvSpPr/>
          <p:nvPr/>
        </p:nvSpPr>
        <p:spPr>
          <a:xfrm>
            <a:off x="5181600" y="1371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418" name="Shape 1418"/>
          <p:cNvSpPr/>
          <p:nvPr/>
        </p:nvSpPr>
        <p:spPr>
          <a:xfrm>
            <a:off x="5181600" y="2286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419" name="Shape 1419"/>
          <p:cNvCxnSpPr/>
          <p:nvPr/>
        </p:nvCxnSpPr>
        <p:spPr>
          <a:xfrm rot="10800000">
            <a:off x="6477000" y="3276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20" name="Shape 1420"/>
          <p:cNvSpPr/>
          <p:nvPr/>
        </p:nvSpPr>
        <p:spPr>
          <a:xfrm>
            <a:off x="6983413" y="30480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sp>
        <p:nvSpPr>
          <p:cNvPr id="1421" name="Shape 1421"/>
          <p:cNvSpPr/>
          <p:nvPr/>
        </p:nvSpPr>
        <p:spPr>
          <a:xfrm>
            <a:off x="5181600" y="2667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in Procedures</a:t>
            </a: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5257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control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beginning of procedure code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return point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data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Procedure arguments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management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Allocate during procedure execution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Deallocate upon return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all implemented with machine instructions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implementation of a procedure uses only those mechanisms required</a:t>
            </a: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5791200" y="990600"/>
            <a:ext cx="18415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P(…)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y = Q(x);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print(y)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5791200" y="3581400"/>
            <a:ext cx="2133600" cy="2362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int Q(int 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t = 3*i;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v[10];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return v[t];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cxnSp>
        <p:nvCxnSpPr>
          <p:cNvPr id="267" name="Shape 267"/>
          <p:cNvCxnSpPr/>
          <p:nvPr/>
        </p:nvCxnSpPr>
        <p:spPr>
          <a:xfrm>
            <a:off x="7010400" y="2133600"/>
            <a:ext cx="228600" cy="15240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8" name="Shape 268"/>
          <p:cNvCxnSpPr/>
          <p:nvPr/>
        </p:nvCxnSpPr>
        <p:spPr>
          <a:xfrm rot="10800000">
            <a:off x="6248400" y="2133600"/>
            <a:ext cx="914400" cy="32004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99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99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: Build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99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99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7027</Words>
  <Application>Microsoft Office PowerPoint</Application>
  <PresentationFormat>On-screen Show (4:3)</PresentationFormat>
  <Paragraphs>1855</Paragraphs>
  <Slides>80</Slides>
  <Notes>76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80</vt:i4>
      </vt:variant>
    </vt:vector>
  </HeadingPairs>
  <TitlesOfParts>
    <vt:vector size="95" baseType="lpstr">
      <vt:lpstr>Courier New</vt:lpstr>
      <vt:lpstr>Arial</vt:lpstr>
      <vt:lpstr>Calibri</vt:lpstr>
      <vt:lpstr>Gill Sans</vt:lpstr>
      <vt:lpstr>Gill Sans MT</vt:lpstr>
      <vt:lpstr>Arial Narrow</vt:lpstr>
      <vt:lpstr>Gill Sans MT Condensed</vt:lpstr>
      <vt:lpstr>Times New Roman</vt:lpstr>
      <vt:lpstr>Wingdings</vt:lpstr>
      <vt:lpstr>Noto Sans Symbols</vt:lpstr>
      <vt:lpstr>Title Slide</vt:lpstr>
      <vt:lpstr>1_Title and Content</vt:lpstr>
      <vt:lpstr>Title and Content</vt:lpstr>
      <vt:lpstr>Title and Content: Build</vt:lpstr>
      <vt:lpstr>Title Only</vt:lpstr>
      <vt:lpstr>PowerPoint Presentation</vt:lpstr>
      <vt:lpstr>Machine-Level Programming III: Procedures  15-213/15-513: Introduction to Computer Systems 5th Lecture, Sept 10, 2024</vt:lpstr>
      <vt:lpstr>Reminder: Condition Codes</vt:lpstr>
      <vt:lpstr>Machine Level Programming – Control</vt:lpstr>
      <vt:lpstr>Today</vt:lpstr>
      <vt:lpstr>Procedures</vt:lpstr>
      <vt:lpstr>Mechanisms in Procedures</vt:lpstr>
      <vt:lpstr>Mechanisms in Procedures</vt:lpstr>
      <vt:lpstr>Mechanisms in Procedures</vt:lpstr>
      <vt:lpstr>Mechanisms in Procedures</vt:lpstr>
      <vt:lpstr>Mechanisms in Procedures</vt:lpstr>
      <vt:lpstr>Today</vt:lpstr>
      <vt:lpstr>x86-64 Stack</vt:lpstr>
      <vt:lpstr>x86-64 Stack</vt:lpstr>
      <vt:lpstr>x86-64 Stack</vt:lpstr>
      <vt:lpstr>x86-64 Stack: Push</vt:lpstr>
      <vt:lpstr>x86-64 Stack: Push</vt:lpstr>
      <vt:lpstr>x86-64 Stack: Pop</vt:lpstr>
      <vt:lpstr>Today</vt:lpstr>
      <vt:lpstr>Code Examples</vt:lpstr>
      <vt:lpstr>Procedure Control Flow</vt:lpstr>
      <vt:lpstr>Control Flow Example (1/4)</vt:lpstr>
      <vt:lpstr>Control Flow Example (2/4)</vt:lpstr>
      <vt:lpstr>Control Flow Example (3/4)</vt:lpstr>
      <vt:lpstr>Control Flow Example (4/4)</vt:lpstr>
      <vt:lpstr>Today</vt:lpstr>
      <vt:lpstr>Activity Time!</vt:lpstr>
      <vt:lpstr>Procedure Data Flow</vt:lpstr>
      <vt:lpstr>More Data Flow Examples</vt:lpstr>
      <vt:lpstr>Today</vt:lpstr>
      <vt:lpstr>Stack-Based Languages</vt:lpstr>
      <vt:lpstr>Call Chain Example</vt:lpstr>
      <vt:lpstr>Stack Frames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Quiz Time!</vt:lpstr>
      <vt:lpstr>x86-64/Linux Stack Frame</vt:lpstr>
      <vt:lpstr>Example: incr</vt:lpstr>
      <vt:lpstr>Example: Calling incr (1/5)</vt:lpstr>
      <vt:lpstr>Example: Calling incr (2/5)</vt:lpstr>
      <vt:lpstr>Example: Calling incr (2/5)</vt:lpstr>
      <vt:lpstr>Example: Calling incr (2/5)</vt:lpstr>
      <vt:lpstr>Example: Calling incr (3/5)</vt:lpstr>
      <vt:lpstr>Example: Calling incr (4/5)</vt:lpstr>
      <vt:lpstr>Example: Calling incr (5/5)</vt:lpstr>
      <vt:lpstr>Example: Calling incr (5/5)</vt:lpstr>
      <vt:lpstr>Register Saving Conventions</vt:lpstr>
      <vt:lpstr>Register Saving Conventions</vt:lpstr>
      <vt:lpstr>x86-64 Linux Register Usage #1</vt:lpstr>
      <vt:lpstr>x86-64 Linux Register Usage #2</vt:lpstr>
      <vt:lpstr>x86-64 Procedure Summary</vt:lpstr>
      <vt:lpstr>Additional Slides</vt:lpstr>
      <vt:lpstr>Recursive Function</vt:lpstr>
      <vt:lpstr>Recursive Function Terminal Case</vt:lpstr>
      <vt:lpstr>Recursive Function Register Save</vt:lpstr>
      <vt:lpstr>Recursive Function Call Setup</vt:lpstr>
      <vt:lpstr>Recursive Function Call</vt:lpstr>
      <vt:lpstr>Recursive Function Result</vt:lpstr>
      <vt:lpstr>Recursive Function Completion</vt:lpstr>
      <vt:lpstr>Observations About Recursion</vt:lpstr>
      <vt:lpstr>Small Exercise</vt:lpstr>
      <vt:lpstr>Small Exercise</vt:lpstr>
      <vt:lpstr>Callee-Saved Example #1</vt:lpstr>
      <vt:lpstr>Callee-Saved Example #2</vt:lpstr>
      <vt:lpstr>Callee-Saved Example #3</vt:lpstr>
      <vt:lpstr>Callee-Saved Example #4</vt:lpstr>
      <vt:lpstr>Callee-Saved Example #5</vt:lpstr>
      <vt:lpstr>Callee-Saved Example #6</vt:lpstr>
      <vt:lpstr>Callee-Saved Example #7</vt:lpstr>
      <vt:lpstr>Callee-Saved Example #8</vt:lpstr>
      <vt:lpstr>Callee-Saved Example #2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Machine-Level Programming III: Procedures  15-213/15-513: Introduction to Computer Systems 7th Lecture, May 31, 2022</dc:title>
  <dc:creator>Brian Railing</dc:creator>
  <cp:lastModifiedBy>Dr. Mohamed Farag</cp:lastModifiedBy>
  <cp:revision>18</cp:revision>
  <dcterms:modified xsi:type="dcterms:W3CDTF">2024-09-12T21:08:57Z</dcterms:modified>
</cp:coreProperties>
</file>