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4"/>
  </p:notesMasterIdLst>
  <p:handoutMasterIdLst>
    <p:handoutMasterId r:id="rId45"/>
  </p:handoutMasterIdLst>
  <p:sldIdLst>
    <p:sldId id="1473" r:id="rId5"/>
    <p:sldId id="1522" r:id="rId6"/>
    <p:sldId id="1421" r:id="rId7"/>
    <p:sldId id="1500" r:id="rId8"/>
    <p:sldId id="1474" r:id="rId9"/>
    <p:sldId id="1527" r:id="rId10"/>
    <p:sldId id="1428" r:id="rId11"/>
    <p:sldId id="1468" r:id="rId12"/>
    <p:sldId id="1429" r:id="rId13"/>
    <p:sldId id="1502" r:id="rId14"/>
    <p:sldId id="1431" r:id="rId15"/>
    <p:sldId id="1433" r:id="rId16"/>
    <p:sldId id="1432" r:id="rId17"/>
    <p:sldId id="1434" r:id="rId18"/>
    <p:sldId id="1503" r:id="rId19"/>
    <p:sldId id="1435" r:id="rId20"/>
    <p:sldId id="1496" r:id="rId21"/>
    <p:sldId id="1437" r:id="rId22"/>
    <p:sldId id="1438" r:id="rId23"/>
    <p:sldId id="1439" r:id="rId24"/>
    <p:sldId id="1440" r:id="rId25"/>
    <p:sldId id="1003" r:id="rId26"/>
    <p:sldId id="1498" r:id="rId27"/>
    <p:sldId id="1475" r:id="rId28"/>
    <p:sldId id="1476" r:id="rId29"/>
    <p:sldId id="1477" r:id="rId30"/>
    <p:sldId id="1478" r:id="rId31"/>
    <p:sldId id="1479" r:id="rId32"/>
    <p:sldId id="1480" r:id="rId33"/>
    <p:sldId id="1481" r:id="rId34"/>
    <p:sldId id="1491" r:id="rId35"/>
    <p:sldId id="1493" r:id="rId36"/>
    <p:sldId id="1528" r:id="rId37"/>
    <p:sldId id="1482" r:id="rId38"/>
    <p:sldId id="1483" r:id="rId39"/>
    <p:sldId id="1484" r:id="rId40"/>
    <p:sldId id="1485" r:id="rId41"/>
    <p:sldId id="1486" r:id="rId42"/>
    <p:sldId id="1487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110" d="100"/>
          <a:sy n="110" d="100"/>
        </p:scale>
        <p:origin x="83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gs" Target="tags/tag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7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6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5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2532/quizzes/12721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15-213/15-513/14-513: Introduction to Computer Systems</a:t>
            </a:r>
            <a:br>
              <a:rPr lang="en-US" sz="2000" b="0" dirty="0"/>
            </a:br>
            <a:r>
              <a:rPr lang="en-US" sz="2000" b="0" dirty="0"/>
              <a:t>14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10,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D4EAF-7998-D9E3-4CB5-54B783C21E72}"/>
              </a:ext>
            </a:extLst>
          </p:cNvPr>
          <p:cNvSpPr txBox="1"/>
          <p:nvPr/>
        </p:nvSpPr>
        <p:spPr>
          <a:xfrm>
            <a:off x="685800" y="4382815"/>
            <a:ext cx="461141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Calibri" pitchFamily="34" charset="0"/>
              </a:rPr>
              <a:t>David Varodayan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Have several free lists, one for 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 marL="0" indent="0">
                  <a:lnSpc>
                    <a:spcPct val="95000"/>
                  </a:lnSpc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Which blocks go in which size classes is a design decision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Can have major impact on both utilization and throughput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Common choices include: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One class for each small size (16, 32, 48, 64, …)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At some point switch to powers of two: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+1,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list for the </a:t>
                </a:r>
                <a:r>
                  <a:rPr lang="en-GB" i="1" dirty="0"/>
                  <a:t>largest</a:t>
                </a:r>
                <a:r>
                  <a:rPr lang="en-GB" dirty="0"/>
                  <a:t> blocks must have no upper limit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(well,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73" t="-127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62000" y="1949450"/>
            <a:ext cx="39014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16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62000" y="2496632"/>
            <a:ext cx="66105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32-48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" y="3048000"/>
            <a:ext cx="7176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64–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inf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1354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0" name="Line 73">
            <a:extLst>
              <a:ext uri="{FF2B5EF4-FFF2-40B4-BE49-F238E27FC236}">
                <a16:creationId xmlns:a16="http://schemas.microsoft.com/office/drawing/2014/main" id="{FAEDB9E4-B517-804A-9957-FF8BB1F88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03871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96664BBA-00C9-EE4E-ABAE-CCFF5C1F5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9420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73">
            <a:extLst>
              <a:ext uri="{FF2B5EF4-FFF2-40B4-BE49-F238E27FC236}">
                <a16:creationId xmlns:a16="http://schemas.microsoft.com/office/drawing/2014/main" id="{1D303E60-79D9-A744-AC05-E0C9C0A1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8453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id="{58B6F018-8406-2045-AFB9-8B572EF4C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39437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73">
            <a:extLst>
              <a:ext uri="{FF2B5EF4-FFF2-40B4-BE49-F238E27FC236}">
                <a16:creationId xmlns:a16="http://schemas.microsoft.com/office/drawing/2014/main" id="{1B40C92C-1302-6E4B-B868-4C1D7B42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5156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Rectangle 30">
            <a:extLst>
              <a:ext uri="{FF2B5EF4-FFF2-40B4-BE49-F238E27FC236}">
                <a16:creationId xmlns:a16="http://schemas.microsoft.com/office/drawing/2014/main" id="{59E5CB06-EF03-9D4F-8D97-E6ED6DA03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30">
            <a:extLst>
              <a:ext uri="{FF2B5EF4-FFF2-40B4-BE49-F238E27FC236}">
                <a16:creationId xmlns:a16="http://schemas.microsoft.com/office/drawing/2014/main" id="{A9153B07-04AF-0B40-86EE-EE618173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747E1DC1-DBD4-754A-8F92-0EE96D50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4">
            <a:extLst>
              <a:ext uri="{FF2B5EF4-FFF2-40B4-BE49-F238E27FC236}">
                <a16:creationId xmlns:a16="http://schemas.microsoft.com/office/drawing/2014/main" id="{396026B9-BE23-B944-9884-E9EDCA29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5">
            <a:extLst>
              <a:ext uri="{FF2B5EF4-FFF2-40B4-BE49-F238E27FC236}">
                <a16:creationId xmlns:a16="http://schemas.microsoft.com/office/drawing/2014/main" id="{F137678E-A405-054B-8F27-5395BF2B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6">
            <a:extLst>
              <a:ext uri="{FF2B5EF4-FFF2-40B4-BE49-F238E27FC236}">
                <a16:creationId xmlns:a16="http://schemas.microsoft.com/office/drawing/2014/main" id="{57D0960A-F89C-704E-BE8A-420C00A6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73">
            <a:extLst>
              <a:ext uri="{FF2B5EF4-FFF2-40B4-BE49-F238E27FC236}">
                <a16:creationId xmlns:a16="http://schemas.microsoft.com/office/drawing/2014/main" id="{ACC07793-DA17-2B4A-B4E8-BBB84CD27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37129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73">
            <a:extLst>
              <a:ext uri="{FF2B5EF4-FFF2-40B4-BE49-F238E27FC236}">
                <a16:creationId xmlns:a16="http://schemas.microsoft.com/office/drawing/2014/main" id="{DCC20C0B-1B79-EB40-8AAA-66D1B645F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1540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ln/>
            </p:spPr>
            <p:txBody>
              <a:bodyPr/>
              <a:lstStyle/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an array of free lists, each one for some size class</a:t>
                </a:r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To allocate a block of size </a:t>
                </a:r>
                <a:r>
                  <a:rPr lang="en-GB" i="1" dirty="0"/>
                  <a:t>n</a:t>
                </a:r>
                <a:r>
                  <a:rPr lang="en-GB" dirty="0"/>
                  <a:t>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Search appropriate free list for block of size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(i.e., first fit)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an appropriate block is found: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Split block and place fragment on appropriate list 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found, try next larger class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Repeat until block is found</a:t>
                </a:r>
              </a:p>
              <a:p>
                <a:pPr lvl="1">
                  <a:lnSpc>
                    <a:spcPct val="90000"/>
                  </a:lnSpc>
                  <a:buFont typeface="Wingdings" charset="2"/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Request additional heap memory from OS (using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b="1" dirty="0">
                    <a:latin typeface="Courier New" pitchFamily="49" charset="0"/>
                  </a:rPr>
                  <a:t>()</a:t>
                </a:r>
                <a:r>
                  <a:rPr lang="en-GB" dirty="0"/>
                  <a:t>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Allocate block of </a:t>
                </a:r>
                <a:r>
                  <a:rPr lang="en-GB" i="1" dirty="0"/>
                  <a:t>n</a:t>
                </a:r>
                <a:r>
                  <a:rPr lang="en-GB" dirty="0"/>
                  <a:t> bytes from this new memory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Place remainder as a single free block in appropriate size class.</a:t>
                </a:r>
              </a:p>
            </p:txBody>
          </p:sp>
        </mc:Choice>
        <mc:Fallback xmlns="">
          <p:sp>
            <p:nvSpPr>
              <p:cNvPr id="1638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blipFill>
                <a:blip r:embed="rId3"/>
                <a:stretch>
                  <a:fillRect l="-73" t="-198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 vs. non-</a:t>
            </a:r>
            <a:r>
              <a:rPr lang="en-GB" dirty="0" err="1"/>
              <a:t>seglist</a:t>
            </a:r>
            <a:r>
              <a:rPr lang="en-GB" dirty="0"/>
              <a:t> allocators (both with first-fit)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 vs. linear time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</a:t>
            </a:r>
            <a:r>
              <a:rPr lang="en-GB" i="1" dirty="0"/>
              <a:t>The Art of Computer Programming, </a:t>
            </a:r>
            <a:r>
              <a:rPr lang="en-GB" dirty="0" err="1"/>
              <a:t>vol</a:t>
            </a:r>
            <a:r>
              <a:rPr lang="en-GB" dirty="0"/>
              <a:t> 1, 3</a:t>
            </a:r>
            <a:r>
              <a:rPr lang="en-GB" baseline="30000" dirty="0"/>
              <a:t>rd</a:t>
            </a:r>
            <a:r>
              <a:rPr lang="en-GB" dirty="0"/>
              <a:t> edition, Addison Wesley, 1997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Railing, et al, “</a:t>
            </a:r>
            <a:r>
              <a:rPr lang="en-US" dirty="0"/>
              <a:t>Implementing Malloc: Students and Systems Programming</a:t>
            </a:r>
            <a:r>
              <a:rPr lang="en-GB" dirty="0"/>
              <a:t>”, SIGCSE’18, Feb 2018.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https://canvas.cmu.edu/courses/42532/quizzes/127211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640764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</a:t>
            </a: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%d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0FC33F3-7262-4A95-BADE-BD11EDD7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54911"/>
            <a:ext cx="4455364" cy="956288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case 'd':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int 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va_arg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(ap, </a:t>
            </a:r>
            <a:r>
              <a:rPr lang="en-GB" sz="1400" dirty="0">
                <a:latin typeface="Consolas" panose="020B0609020204030204" pitchFamily="49" charset="0"/>
                <a:ea typeface="msgothic" charset="0"/>
                <a:cs typeface="msgothic" charset="0"/>
              </a:rPr>
              <a:t>int *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</a:t>
            </a:r>
            <a:r>
              <a:rPr lang="en-GB" sz="1400" b="0" dirty="0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(int)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strtol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valbuf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&amp;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endp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10);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840F7F8-8986-4E9F-A13B-39071F4E866B}"/>
              </a:ext>
            </a:extLst>
          </p:cNvPr>
          <p:cNvSpPr/>
          <p:nvPr/>
        </p:nvSpPr>
        <p:spPr bwMode="auto">
          <a:xfrm>
            <a:off x="5282032" y="3574491"/>
            <a:ext cx="2718968" cy="845109"/>
          </a:xfrm>
          <a:prstGeom prst="wedgeEllipseCallout">
            <a:avLst>
              <a:gd name="adj1" fmla="val -56871"/>
              <a:gd name="adj2" fmla="val -151394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Crash here …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if you’re lucky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2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gets decremented?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next slide)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</a:t>
            </a:r>
            <a:r>
              <a:rPr lang="en-US" sz="1800" dirty="0">
                <a:latin typeface="Courier New" pitchFamily="49" charset="0"/>
              </a:rPr>
              <a:t>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Same effect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size--;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(*size)--;</a:t>
            </a:r>
            <a:endParaRPr lang="en-GB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Depends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Strategies include first fit, next fit, and best 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721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625664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3779" y="4372761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2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find adjacent blocks according to memory order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6002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54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712C88-8A46-234C-B0CD-8E23918B603B}"/>
              </a:ext>
            </a:extLst>
          </p:cNvPr>
          <p:cNvCxnSpPr/>
          <p:nvPr/>
        </p:nvCxnSpPr>
        <p:spPr bwMode="auto">
          <a:xfrm>
            <a:off x="1143000" y="3505200"/>
            <a:ext cx="455612" cy="304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5C30A4A-5BCE-7543-82DA-21BD3D18A6DB}"/>
              </a:ext>
            </a:extLst>
          </p:cNvPr>
          <p:cNvSpPr txBox="1"/>
          <p:nvPr/>
        </p:nvSpPr>
        <p:spPr>
          <a:xfrm>
            <a:off x="386309" y="3183337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Optional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17090</TotalTime>
  <Words>2475</Words>
  <Application>Microsoft Office PowerPoint</Application>
  <PresentationFormat>On-screen Show (4:3)</PresentationFormat>
  <Paragraphs>531</Paragraphs>
  <Slides>39</Slides>
  <Notes>37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54" baseType="lpstr">
      <vt:lpstr>Arial</vt:lpstr>
      <vt:lpstr>Arial Narrow</vt:lpstr>
      <vt:lpstr>Calibri</vt:lpstr>
      <vt:lpstr>Cambria Math</vt:lpstr>
      <vt:lpstr>Consolas</vt:lpstr>
      <vt:lpstr>Courier New</vt:lpstr>
      <vt:lpstr>Helvetica</vt:lpstr>
      <vt:lpstr>Noto Sans Symbols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15-213/15-513/14-513: Introduction to Computer Systems 14th Lecture, October 10, 2024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</vt:lpstr>
      <vt:lpstr>Today</vt:lpstr>
      <vt:lpstr>Memory-Related Perils and Pitfalls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C operators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746</cp:revision>
  <cp:lastPrinted>2016-11-01T18:34:42Z</cp:lastPrinted>
  <dcterms:created xsi:type="dcterms:W3CDTF">2012-11-01T14:52:42Z</dcterms:created>
  <dcterms:modified xsi:type="dcterms:W3CDTF">2024-10-09T05:41:02Z</dcterms:modified>
</cp:coreProperties>
</file>