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542" r:id="rId2"/>
    <p:sldId id="620" r:id="rId3"/>
    <p:sldId id="632" r:id="rId4"/>
    <p:sldId id="633" r:id="rId5"/>
    <p:sldId id="631" r:id="rId6"/>
    <p:sldId id="650" r:id="rId7"/>
    <p:sldId id="688" r:id="rId8"/>
    <p:sldId id="655" r:id="rId9"/>
    <p:sldId id="552" r:id="rId10"/>
    <p:sldId id="636" r:id="rId11"/>
    <p:sldId id="637" r:id="rId12"/>
    <p:sldId id="651" r:id="rId13"/>
    <p:sldId id="654" r:id="rId14"/>
    <p:sldId id="652" r:id="rId15"/>
    <p:sldId id="653" r:id="rId16"/>
    <p:sldId id="649" r:id="rId17"/>
    <p:sldId id="638" r:id="rId18"/>
    <p:sldId id="677" r:id="rId19"/>
    <p:sldId id="602" r:id="rId20"/>
    <p:sldId id="643" r:id="rId21"/>
    <p:sldId id="555" r:id="rId22"/>
    <p:sldId id="556" r:id="rId23"/>
    <p:sldId id="624" r:id="rId24"/>
    <p:sldId id="618" r:id="rId25"/>
    <p:sldId id="645" r:id="rId26"/>
    <p:sldId id="558" r:id="rId27"/>
    <p:sldId id="657" r:id="rId28"/>
    <p:sldId id="634" r:id="rId29"/>
    <p:sldId id="560" r:id="rId30"/>
    <p:sldId id="561" r:id="rId31"/>
    <p:sldId id="678" r:id="rId32"/>
    <p:sldId id="563" r:id="rId33"/>
    <p:sldId id="625" r:id="rId34"/>
    <p:sldId id="564" r:id="rId35"/>
    <p:sldId id="571" r:id="rId36"/>
    <p:sldId id="626" r:id="rId37"/>
    <p:sldId id="679" r:id="rId38"/>
    <p:sldId id="658" r:id="rId39"/>
    <p:sldId id="566" r:id="rId40"/>
    <p:sldId id="682" r:id="rId41"/>
    <p:sldId id="683" r:id="rId42"/>
    <p:sldId id="684" r:id="rId43"/>
    <p:sldId id="617" r:id="rId44"/>
    <p:sldId id="680" r:id="rId45"/>
    <p:sldId id="681" r:id="rId46"/>
    <p:sldId id="286" r:id="rId47"/>
    <p:sldId id="287" r:id="rId48"/>
    <p:sldId id="288" r:id="rId49"/>
    <p:sldId id="568" r:id="rId50"/>
    <p:sldId id="686" r:id="rId51"/>
    <p:sldId id="687" r:id="rId52"/>
    <p:sldId id="628" r:id="rId53"/>
    <p:sldId id="611" r:id="rId54"/>
    <p:sldId id="689" r:id="rId55"/>
  </p:sldIdLst>
  <p:sldSz cx="9144000" cy="6858000" type="screen4x3"/>
  <p:notesSz cx="6985000" cy="9283700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EAEAFA"/>
    <a:srgbClr val="D6D6F5"/>
    <a:srgbClr val="F7F5CD"/>
    <a:srgbClr val="D5F1CF"/>
    <a:srgbClr val="000000"/>
    <a:srgbClr val="9D3E40"/>
    <a:srgbClr val="990000"/>
    <a:srgbClr val="F1C7C7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26" autoAdjust="0"/>
    <p:restoredTop sz="94626" autoAdjust="0"/>
  </p:normalViewPr>
  <p:slideViewPr>
    <p:cSldViewPr snapToGrid="0">
      <p:cViewPr varScale="1">
        <p:scale>
          <a:sx n="105" d="100"/>
          <a:sy n="105" d="100"/>
        </p:scale>
        <p:origin x="1824" y="184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1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37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65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104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753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943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4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31:notes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2" name="Google Shape;972;p32:notes"/>
          <p:cNvSpPr txBox="1">
            <a:spLocks noGrp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4" name="Google Shape;984;p33:notes"/>
          <p:cNvSpPr txBox="1">
            <a:spLocks noGrp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2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July 28, 2022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Instructor: Abi Kim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5003" y="3562598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14354" y="3726873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1881" y="3728852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Conceptual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2345861"/>
          </a:xfrm>
        </p:spPr>
        <p:txBody>
          <a:bodyPr/>
          <a:lstStyle/>
          <a:p>
            <a:r>
              <a:rPr lang="en-US" dirty="0"/>
              <a:t>Multiple threads run within the context of a single process</a:t>
            </a:r>
          </a:p>
          <a:p>
            <a:r>
              <a:rPr lang="en-US" dirty="0"/>
              <a:t>Each thread has its own separate thread context</a:t>
            </a:r>
          </a:p>
          <a:p>
            <a:pPr lvl="1"/>
            <a:r>
              <a:rPr lang="en-US" sz="1600" dirty="0"/>
              <a:t>Thread ID, stack, stack pointer, PC, condition codes, and GP registers</a:t>
            </a:r>
          </a:p>
          <a:p>
            <a:r>
              <a:rPr lang="en-US" dirty="0"/>
              <a:t>All threads share the remaining process context</a:t>
            </a:r>
          </a:p>
          <a:p>
            <a:pPr lvl="1"/>
            <a:r>
              <a:rPr lang="en-US" sz="1600" dirty="0"/>
              <a:t>Code, data, heap, and shared library segments of the process virtual address space</a:t>
            </a:r>
          </a:p>
          <a:p>
            <a:pPr lvl="1"/>
            <a:r>
              <a:rPr lang="en-US" sz="1600" dirty="0"/>
              <a:t>Open files and installed handlers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412" y="494603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" name="Rectangle 12"/>
          <p:cNvSpPr>
            <a:spLocks noChangeAspect="1" noChangeArrowheads="1"/>
          </p:cNvSpPr>
          <p:nvPr/>
        </p:nvSpPr>
        <p:spPr bwMode="auto">
          <a:xfrm>
            <a:off x="434563" y="4334845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17737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762173" y="4083811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22963" y="4650609"/>
            <a:ext cx="2232025" cy="1686361"/>
            <a:chOff x="5946775" y="4650609"/>
            <a:chExt cx="2232025" cy="168636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9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0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2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4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5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223885" y="496514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247036" y="4349192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630211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</p:spTree>
    <p:extLst>
      <p:ext uri="{BB962C8B-B14F-4D97-AF65-F5344CB8AC3E}">
        <p14:creationId xmlns:p14="http://schemas.microsoft.com/office/powerpoint/2010/main" val="3841244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03761" y="2588825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34987" y="3275615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605641" y="3289469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Actual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1977726"/>
          </a:xfrm>
        </p:spPr>
        <p:txBody>
          <a:bodyPr/>
          <a:lstStyle/>
          <a:p>
            <a:r>
              <a:rPr lang="en-US" dirty="0"/>
              <a:t>Separation of data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6107" y="404350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" name="Rectangle 12"/>
          <p:cNvSpPr>
            <a:spLocks noChangeAspect="1" noChangeArrowheads="1"/>
          </p:cNvSpPr>
          <p:nvPr/>
        </p:nvSpPr>
        <p:spPr bwMode="auto">
          <a:xfrm>
            <a:off x="749258" y="2696057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132432" y="332428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70931" y="3110038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31721" y="3676836"/>
            <a:ext cx="2232025" cy="1686361"/>
            <a:chOff x="5946775" y="4650609"/>
            <a:chExt cx="2232025" cy="1686361"/>
          </a:xfrm>
        </p:grpSpPr>
        <p:sp>
          <p:nvSpPr>
            <p:cNvPr id="12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13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4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5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6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7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55453" y="406261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478604" y="2710404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861778" y="334339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185060" y="2826331"/>
            <a:ext cx="4320639" cy="1769423"/>
            <a:chOff x="2185060" y="2826331"/>
            <a:chExt cx="4320639" cy="1769423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2422566" y="2826331"/>
              <a:ext cx="1282536" cy="11875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2456212" y="2978731"/>
              <a:ext cx="3932712" cy="1617023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2185060" y="3051958"/>
              <a:ext cx="1448790" cy="1425039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 flipV="1">
              <a:off x="5140035" y="3038108"/>
              <a:ext cx="1365664" cy="1520042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 flipH="1">
            <a:off x="6327766" y="2648198"/>
            <a:ext cx="237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latin typeface="Calibri" pitchFamily="34" charset="0"/>
              </a:rPr>
              <a:t>Virtual Address Space 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- Pedantic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p);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Free(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82728" y="3959326"/>
            <a:ext cx="464017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void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check</a:t>
            </a:r>
            <a:r>
              <a:rPr lang="en-US" sz="1600" dirty="0">
                <a:latin typeface="Courier New"/>
                <a:cs typeface="Courier New"/>
              </a:rPr>
              <a:t>(void)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=0;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&lt;N;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 != 1)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("Failed at %d\n",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    exit(-1);</a:t>
            </a:r>
          </a:p>
          <a:p>
            <a:r>
              <a:rPr lang="en-US" sz="1600" dirty="0"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("OK\n");</a:t>
            </a:r>
          </a:p>
          <a:p>
            <a:r>
              <a:rPr lang="en-US" sz="1600" dirty="0">
                <a:latin typeface="Courier New"/>
                <a:cs typeface="Courier New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64663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- Pedantic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p);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Free(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0928" y="3519948"/>
            <a:ext cx="3923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Use </a:t>
            </a:r>
            <a:r>
              <a:rPr lang="en-US" dirty="0" err="1">
                <a:latin typeface="Calibri" pitchFamily="34" charset="0"/>
              </a:rPr>
              <a:t>malloc</a:t>
            </a:r>
            <a:r>
              <a:rPr lang="en-US" dirty="0">
                <a:latin typeface="Calibri" pitchFamily="34" charset="0"/>
              </a:rPr>
              <a:t> to create a per thread heap allocated place in memory for the argument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Remember to free in thread!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Producer-consumer pattern</a:t>
            </a:r>
          </a:p>
        </p:txBody>
      </p:sp>
    </p:spTree>
    <p:extLst>
      <p:ext uri="{BB962C8B-B14F-4D97-AF65-F5344CB8AC3E}">
        <p14:creationId xmlns:p14="http://schemas.microsoft.com/office/powerpoint/2010/main" val="1286905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6" y="3519948"/>
            <a:ext cx="4198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Ok to Use cast since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sizeof</a:t>
            </a:r>
            <a:r>
              <a:rPr lang="en-US" dirty="0">
                <a:latin typeface="Calibri" pitchFamily="34" charset="0"/>
              </a:rPr>
              <a:t>(long) &lt;= </a:t>
            </a:r>
            <a:r>
              <a:rPr lang="en-US" dirty="0" err="1">
                <a:latin typeface="Calibri" pitchFamily="34" charset="0"/>
              </a:rPr>
              <a:t>sizeof</a:t>
            </a:r>
            <a:r>
              <a:rPr lang="en-US" dirty="0">
                <a:latin typeface="Calibri" pitchFamily="34" charset="0"/>
              </a:rPr>
              <a:t>(void*)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Cast does NOT change bits</a:t>
            </a:r>
          </a:p>
        </p:txBody>
      </p:sp>
    </p:spTree>
    <p:extLst>
      <p:ext uri="{BB962C8B-B14F-4D97-AF65-F5344CB8AC3E}">
        <p14:creationId xmlns:p14="http://schemas.microsoft.com/office/powerpoint/2010/main" val="3615679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&amp;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640740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</a:t>
            </a:r>
            <a:r>
              <a:rPr lang="en-US" dirty="0">
                <a:solidFill>
                  <a:srgbClr val="FF0000"/>
                </a:solidFill>
              </a:rPr>
              <a:t>WRONG!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928" y="3519948"/>
            <a:ext cx="39230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points to same location for all threads!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Creates a data race!</a:t>
            </a:r>
          </a:p>
        </p:txBody>
      </p:sp>
    </p:spTree>
    <p:extLst>
      <p:ext uri="{BB962C8B-B14F-4D97-AF65-F5344CB8AC3E}">
        <p14:creationId xmlns:p14="http://schemas.microsoft.com/office/powerpoint/2010/main" val="1792895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Pass Thread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pPr lvl="1"/>
            <a:r>
              <a:rPr lang="en-US" dirty="0"/>
              <a:t>Producer </a:t>
            </a:r>
            <a:r>
              <a:rPr lang="en-US" dirty="0" err="1"/>
              <a:t>malloc’s</a:t>
            </a:r>
            <a:r>
              <a:rPr lang="en-US" dirty="0"/>
              <a:t> space, passes pointer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r>
              <a:rPr lang="en-US" dirty="0" err="1"/>
              <a:t>Ptr</a:t>
            </a:r>
            <a:r>
              <a:rPr lang="en-US" dirty="0"/>
              <a:t> to stack slot</a:t>
            </a:r>
          </a:p>
          <a:p>
            <a:pPr lvl="1"/>
            <a:r>
              <a:rPr lang="en-US" dirty="0"/>
              <a:t>Producer passes address to producer’s stack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r>
              <a:rPr lang="en-US" dirty="0"/>
              <a:t>Cast of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/>
              <a:t>Producer casts an </a:t>
            </a:r>
            <a:r>
              <a:rPr lang="en-US" dirty="0" err="1"/>
              <a:t>int</a:t>
            </a:r>
            <a:r>
              <a:rPr lang="en-US" dirty="0"/>
              <a:t>/long to address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casts void* argument back to </a:t>
            </a:r>
            <a:r>
              <a:rPr lang="en-US" dirty="0" err="1"/>
              <a:t>int</a:t>
            </a:r>
            <a:r>
              <a:rPr lang="en-US" dirty="0"/>
              <a:t>/long</a:t>
            </a:r>
          </a:p>
        </p:txBody>
      </p:sp>
    </p:spTree>
    <p:extLst>
      <p:ext uri="{BB962C8B-B14F-4D97-AF65-F5344CB8AC3E}">
        <p14:creationId xmlns:p14="http://schemas.microsoft.com/office/powerpoint/2010/main" val="18966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H="1" flipV="1">
            <a:off x="6720751" y="3237186"/>
            <a:ext cx="232635" cy="675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16331" y="2256311"/>
            <a:ext cx="5937663" cy="3710165"/>
            <a:chOff x="3016331" y="2256311"/>
            <a:chExt cx="5937663" cy="3710165"/>
          </a:xfrm>
        </p:grpSpPr>
        <p:sp>
          <p:nvSpPr>
            <p:cNvPr id="2" name="TextBox 1"/>
            <p:cNvSpPr txBox="1"/>
            <p:nvPr/>
          </p:nvSpPr>
          <p:spPr>
            <a:xfrm>
              <a:off x="5581403" y="5320145"/>
              <a:ext cx="33725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>
                  <a:latin typeface="Calibri" pitchFamily="34" charset="0"/>
                </a:rPr>
                <a:t>A common </a:t>
              </a:r>
              <a:r>
                <a:rPr lang="en-US" sz="1800" i="1" dirty="0">
                  <a:latin typeface="Calibri" pitchFamily="34" charset="0"/>
                </a:rPr>
                <a:t>way to pass a single argument to a thread routine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 flipV="1">
              <a:off x="3016331" y="5510150"/>
              <a:ext cx="2529446" cy="24938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6103917" y="2256311"/>
              <a:ext cx="0" cy="309945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8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65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</a:t>
            </a:r>
          </a:p>
          <a:p>
            <a:r>
              <a:rPr lang="en-US" dirty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3" y="4636088"/>
            <a:ext cx="128175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332912" y="1399401"/>
            <a:ext cx="489249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tid.m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6000749" y="2864732"/>
            <a:ext cx="476250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5002" y="3915904"/>
            <a:ext cx="48756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msgs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);}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865408" y="4100659"/>
            <a:ext cx="4278592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257897" cy="280076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cnt++;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</a:t>
            </a:r>
            <a:r>
              <a:rPr lang="en-US" dirty="0">
                <a:solidFill>
                  <a:srgbClr val="00B050"/>
                </a:solidFill>
              </a:rPr>
              <a:t>sequentially consistent* </a:t>
            </a:r>
            <a:r>
              <a:rPr lang="en-US" dirty="0"/>
              <a:t>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A3427235-7756-4482-96AC-FCF702D0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973" y="6179622"/>
            <a:ext cx="8490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*For now.  In reality, on x86 even non-sequentially consistent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interleavings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 are possible </a:t>
            </a:r>
          </a:p>
        </p:txBody>
      </p:sp>
    </p:spTree>
    <p:extLst>
      <p:ext uri="{BB962C8B-B14F-4D97-AF65-F5344CB8AC3E}">
        <p14:creationId xmlns:p14="http://schemas.microsoft.com/office/powerpoint/2010/main" val="391900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  <p:bldP spid="6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841639" y="2345392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  <p:sp>
        <p:nvSpPr>
          <p:cNvPr id="99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7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8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9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0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1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2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4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5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6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8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19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1" name="Oval 12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8" name="Oval 12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Oval 134"/>
          <p:cNvSpPr/>
          <p:nvPr/>
        </p:nvSpPr>
        <p:spPr bwMode="auto">
          <a:xfrm>
            <a:off x="2330840" y="562292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2330840" y="492887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2330840" y="423481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 bwMode="auto">
          <a:xfrm>
            <a:off x="2330840" y="354076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2330840" y="2846705"/>
            <a:ext cx="76200" cy="7620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2330840" y="215265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2" name="Oval 14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9" name="Oval 14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Oval 1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0746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6205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0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212669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130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/>
              <a:t>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16306075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critical section.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(</a:t>
            </a:r>
            <a:r>
              <a:rPr lang="en-US" dirty="0" err="1"/>
              <a:t>pthreads</a:t>
            </a:r>
            <a:r>
              <a:rPr lang="en-US" dirty="0"/>
              <a:t>)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(code, data, and kernel context)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328764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Manipulated by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dirty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while 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s++;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OS kernel guarantees that operations between brackets [ ] are executed indivisibly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>
                <a:latin typeface="Courier New" pitchFamily="49" charset="0"/>
              </a:rPr>
              <a:t>s</a:t>
            </a: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180068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2626093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synchronization?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505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i="1" dirty="0">
                <a:solidFill>
                  <a:srgbClr val="C00000"/>
                </a:solidFill>
              </a:rPr>
              <a:t>Mutex</a:t>
            </a:r>
            <a:r>
              <a:rPr lang="en-US" dirty="0"/>
              <a:t>: </a:t>
            </a:r>
            <a:r>
              <a:rPr lang="en-US" sz="2200" dirty="0" err="1"/>
              <a:t>boolean</a:t>
            </a:r>
            <a:r>
              <a:rPr lang="en-US" sz="2200" dirty="0"/>
              <a:t> synchronization variable</a:t>
            </a:r>
          </a:p>
          <a:p>
            <a:endParaRPr lang="en-US" sz="2200" dirty="0"/>
          </a:p>
          <a:p>
            <a:r>
              <a:rPr lang="en-US" sz="2200" dirty="0" err="1"/>
              <a:t>enum</a:t>
            </a:r>
            <a:r>
              <a:rPr lang="en-US" sz="2200" dirty="0"/>
              <a:t> {locked = 0, unlocked = 1}</a:t>
            </a:r>
          </a:p>
          <a:p>
            <a:endParaRPr lang="en-US" sz="2200" dirty="0"/>
          </a:p>
          <a:p>
            <a:r>
              <a:rPr lang="en-US" sz="2200" dirty="0"/>
              <a:t>lock(m)</a:t>
            </a:r>
          </a:p>
          <a:p>
            <a:pPr lvl="1"/>
            <a:r>
              <a:rPr lang="en-US" dirty="0"/>
              <a:t>If the mutex is currently not locked, lock it and return</a:t>
            </a:r>
          </a:p>
          <a:p>
            <a:pPr lvl="1"/>
            <a:r>
              <a:rPr lang="en-US" dirty="0"/>
              <a:t>Otherwise, wait (spinning, yielding, </a:t>
            </a:r>
            <a:r>
              <a:rPr lang="en-US" dirty="0" err="1"/>
              <a:t>etc</a:t>
            </a:r>
            <a:r>
              <a:rPr lang="en-US" dirty="0"/>
              <a:t>) and retry</a:t>
            </a:r>
          </a:p>
          <a:p>
            <a:pPr lvl="1"/>
            <a:endParaRPr lang="en-US" dirty="0"/>
          </a:p>
          <a:p>
            <a:r>
              <a:rPr lang="en-US" dirty="0"/>
              <a:t>unlock(m)</a:t>
            </a:r>
          </a:p>
          <a:p>
            <a:pPr lvl="1"/>
            <a:r>
              <a:rPr lang="en-US" dirty="0"/>
              <a:t>Update the mutex state to unlocked</a:t>
            </a:r>
          </a:p>
        </p:txBody>
      </p:sp>
    </p:spTree>
    <p:extLst>
      <p:ext uri="{BB962C8B-B14F-4D97-AF65-F5344CB8AC3E}">
        <p14:creationId xmlns:p14="http://schemas.microsoft.com/office/powerpoint/2010/main" val="18824383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i="1" dirty="0">
                <a:solidFill>
                  <a:srgbClr val="C00000"/>
                </a:solidFill>
              </a:rPr>
              <a:t>Mutex</a:t>
            </a:r>
            <a:r>
              <a:rPr lang="en-US" dirty="0"/>
              <a:t>: </a:t>
            </a:r>
            <a:r>
              <a:rPr lang="en-US" sz="2200" dirty="0" err="1"/>
              <a:t>boolean</a:t>
            </a:r>
            <a:r>
              <a:rPr lang="en-US" sz="2200" dirty="0"/>
              <a:t> synchronization variable</a:t>
            </a:r>
            <a:r>
              <a:rPr lang="en-US" sz="2400" i="1" dirty="0">
                <a:solidFill>
                  <a:srgbClr val="00B050"/>
                </a:solidFill>
                <a:latin typeface="Calibri" pitchFamily="34" charset="0"/>
              </a:rPr>
              <a:t> *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Swap(*a, b)</a:t>
            </a:r>
          </a:p>
          <a:p>
            <a:pPr marL="457200" lvl="1" indent="0">
              <a:buNone/>
            </a:pPr>
            <a:r>
              <a:rPr lang="en-US" sz="1800" dirty="0"/>
              <a:t>[t = *a; *a = b; return t;]</a:t>
            </a:r>
          </a:p>
          <a:p>
            <a:pPr marL="457200" lvl="1" indent="0">
              <a:buNone/>
            </a:pPr>
            <a:r>
              <a:rPr lang="en-US" sz="1800" dirty="0"/>
              <a:t>// [] – atomic by the magic of hardware / OS</a:t>
            </a:r>
          </a:p>
          <a:p>
            <a:endParaRPr lang="en-US" sz="2200" dirty="0"/>
          </a:p>
          <a:p>
            <a:r>
              <a:rPr lang="en-US" sz="2200" dirty="0"/>
              <a:t>Lock(m):</a:t>
            </a:r>
          </a:p>
          <a:p>
            <a:pPr marL="457200" lvl="1" indent="0">
              <a:buNone/>
            </a:pPr>
            <a:r>
              <a:rPr lang="en-US" dirty="0"/>
              <a:t>while (swap(&amp;m-&gt;state, locked) == locked) ;</a:t>
            </a:r>
          </a:p>
          <a:p>
            <a:pPr marL="457200" lvl="1" indent="0">
              <a:buNone/>
            </a:pPr>
            <a:endParaRPr lang="en-US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sz="2200" dirty="0">
                <a:solidFill>
                  <a:srgbClr val="000000"/>
                </a:solidFill>
              </a:rPr>
              <a:t>Unlock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(m):</a:t>
            </a:r>
          </a:p>
          <a:p>
            <a:pPr marL="457200" lvl="1" indent="0">
              <a:buNone/>
            </a:pPr>
            <a:r>
              <a:rPr lang="en-US" dirty="0"/>
              <a:t>m-&gt;state = unlocked;</a:t>
            </a: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37656"/>
            <a:ext cx="897822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*For now.  In reality, many other implementations and design choices (c.f., 15-410, 418,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etc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3885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4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Semaphores for Mutual Exclusion</a:t>
            </a:r>
            <a:endParaRPr/>
          </a:p>
        </p:txBody>
      </p:sp>
      <p:sp>
        <p:nvSpPr>
          <p:cNvPr id="969" name="Google Shape;969;p4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idea: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Associate a unique semaphore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mutex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initially 1, with each shared variable (or related set of shared variables).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Surround corresponding critical sections with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P(mutex)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V(mutex)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operations.</a:t>
            </a:r>
            <a:endParaRPr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Terminology: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Binary semaphore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semaphore whose value is always 0 or 1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Mutex: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semaphore used for mutual exclusion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operation: 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“locking”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mutex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operation: 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“unlocking”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“releasing”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mutex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Noto Sans Symbols"/>
              <a:buChar char="▪"/>
            </a:pPr>
            <a:r>
              <a:rPr lang="en-US" sz="2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“Holding” 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mutex: locked and not yet unlocked. 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Counting semaphore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used as a counter for set of available resources.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46"/>
          <p:cNvSpPr txBox="1">
            <a:spLocks noGrp="1"/>
          </p:cNvSpPr>
          <p:nvPr>
            <p:ph type="title"/>
          </p:nvPr>
        </p:nvSpPr>
        <p:spPr>
          <a:xfrm>
            <a:off x="357018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goodcnt.c:</a:t>
            </a: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Proper Synchronization</a:t>
            </a:r>
            <a:endParaRPr/>
          </a:p>
        </p:txBody>
      </p:sp>
      <p:sp>
        <p:nvSpPr>
          <p:cNvPr id="975" name="Google Shape;975;p46"/>
          <p:cNvSpPr txBox="1">
            <a:spLocks noGrp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and initialize a mutex for the shared variable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cnt:</a:t>
            </a:r>
            <a:endParaRPr/>
          </a:p>
          <a:p>
            <a: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6" name="Google Shape;976;p46"/>
          <p:cNvSpPr/>
          <p:nvPr/>
        </p:nvSpPr>
        <p:spPr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volatile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cnt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 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Counter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sem_t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mutex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          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Semaphore that protects cnt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sem_init(&amp;mutex, 0, 1);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mutex = 1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77" name="Google Shape;977;p46"/>
          <p:cNvSpPr txBox="1"/>
          <p:nvPr/>
        </p:nvSpPr>
        <p:spPr>
          <a:xfrm>
            <a:off x="357018" y="3352800"/>
            <a:ext cx="8307388" cy="46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Surround 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critical section with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460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8" name="Google Shape;978;p46"/>
          <p:cNvSpPr/>
          <p:nvPr/>
        </p:nvSpPr>
        <p:spPr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niters; i++)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P(&amp;mutex);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cnt++;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V(&amp;mutex);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79" name="Google Shape;979;p46"/>
          <p:cNvSpPr txBox="1"/>
          <p:nvPr/>
        </p:nvSpPr>
        <p:spPr>
          <a:xfrm>
            <a:off x="5638800" y="4038600"/>
            <a:ext cx="2893540" cy="132343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./goodcnt 10000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OK cnt=20000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./goodcnt 10000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OK cnt=20000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endParaRPr/>
          </a:p>
        </p:txBody>
      </p:sp>
      <p:sp>
        <p:nvSpPr>
          <p:cNvPr id="980" name="Google Shape;980;p46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Warning: It’s orders of magnitude slower than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badcnt.c.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81" name="Google Shape;981;p46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goodcnt.c</a:t>
            </a:r>
            <a:endParaRPr sz="1800" b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47"/>
          <p:cNvSpPr txBox="1">
            <a:spLocks noGrp="1"/>
          </p:cNvSpPr>
          <p:nvPr>
            <p:ph type="title"/>
          </p:nvPr>
        </p:nvSpPr>
        <p:spPr>
          <a:xfrm>
            <a:off x="357018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goodcnt.c:</a:t>
            </a: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Proper Synchronization</a:t>
            </a:r>
            <a:endParaRPr/>
          </a:p>
        </p:txBody>
      </p:sp>
      <p:sp>
        <p:nvSpPr>
          <p:cNvPr id="987" name="Google Shape;987;p47"/>
          <p:cNvSpPr txBox="1">
            <a:spLocks noGrp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and initialize a mutex for the shared variable </a:t>
            </a: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cnt:</a:t>
            </a:r>
            <a:endParaRPr/>
          </a:p>
          <a:p>
            <a: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8" name="Google Shape;988;p47"/>
          <p:cNvSpPr/>
          <p:nvPr/>
        </p:nvSpPr>
        <p:spPr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volatile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cnt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 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Counter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sem_t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mutex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          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Semaphore that protects cnt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sem_init(&amp;mutex, 0, 1); </a:t>
            </a:r>
            <a:r>
              <a:rPr lang="en-US" sz="1800" b="1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mutex = 1 */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9" name="Google Shape;989;p47"/>
          <p:cNvSpPr txBox="1"/>
          <p:nvPr/>
        </p:nvSpPr>
        <p:spPr>
          <a:xfrm>
            <a:off x="357018" y="3352800"/>
            <a:ext cx="8307388" cy="46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Surround 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critical section with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460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0" name="Google Shape;990;p47"/>
          <p:cNvSpPr/>
          <p:nvPr/>
        </p:nvSpPr>
        <p:spPr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>
                <a:solidFill>
                  <a:srgbClr val="C200FF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(i = 0; i &lt; niters; i++)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P(&amp;mutex);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cnt++;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V(&amp;mutex);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}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91" name="Google Shape;991;p47"/>
          <p:cNvSpPr txBox="1"/>
          <p:nvPr/>
        </p:nvSpPr>
        <p:spPr>
          <a:xfrm>
            <a:off x="5638800" y="4038600"/>
            <a:ext cx="2893540" cy="1323439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./goodcnt 10000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OK cnt=20000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./goodcnt 10000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OK cnt=20000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endParaRPr/>
          </a:p>
        </p:txBody>
      </p:sp>
      <p:sp>
        <p:nvSpPr>
          <p:cNvPr id="992" name="Google Shape;992;p4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Warning: It’s orders of magnitude slower than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badcnt.c.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93" name="Google Shape;993;p47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goodcnt.c</a:t>
            </a:r>
            <a:endParaRPr sz="1800" b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4" name="Google Shape;994;p47"/>
          <p:cNvSpPr txBox="1"/>
          <p:nvPr/>
        </p:nvSpPr>
        <p:spPr>
          <a:xfrm>
            <a:off x="195900" y="3586877"/>
            <a:ext cx="8311040" cy="3046988"/>
          </a:xfrm>
          <a:prstGeom prst="rect">
            <a:avLst/>
          </a:prstGeom>
          <a:solidFill>
            <a:srgbClr val="F1C7C7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OK cnt=2000000	BOOM! cnt=1036525	Slowdown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	0m0.138s	0m0.007s	20X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	0m0.120s	0m0.008s	15X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	0m0.108s	0m0.000s	NaN</a:t>
            </a:r>
            <a:endParaRPr sz="2400"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slower means much slower!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1384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505" y="4802188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65403" y="2466975"/>
            <a:ext cx="786228" cy="38040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25779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741824D-91EB-4D59-A4B3-C4578EE3166C}"/>
              </a:ext>
            </a:extLst>
          </p:cNvPr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>
              <a:extLst>
                <a:ext uri="{FF2B5EF4-FFF2-40B4-BE49-F238E27FC236}">
                  <a16:creationId xmlns:a16="http://schemas.microsoft.com/office/drawing/2014/main" id="{0D34C9A8-69D0-4F29-BABB-4863CB0D3D9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>
              <a:extLst>
                <a:ext uri="{FF2B5EF4-FFF2-40B4-BE49-F238E27FC236}">
                  <a16:creationId xmlns:a16="http://schemas.microsoft.com/office/drawing/2014/main" id="{E4192942-DAE3-4573-8E5F-C5384A6FF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BE46C3B-6298-4E0B-BC65-FCAEA0C6AA47}"/>
              </a:ext>
            </a:extLst>
          </p:cNvPr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>
              <a:extLst>
                <a:ext uri="{FF2B5EF4-FFF2-40B4-BE49-F238E27FC236}">
                  <a16:creationId xmlns:a16="http://schemas.microsoft.com/office/drawing/2014/main" id="{F93B8BC0-6353-4179-8045-0086FA095FD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>
              <a:extLst>
                <a:ext uri="{FF2B5EF4-FFF2-40B4-BE49-F238E27FC236}">
                  <a16:creationId xmlns:a16="http://schemas.microsoft.com/office/drawing/2014/main" id="{55688C68-140A-406E-9874-4334BCC5E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B4E15B0-47A3-49FA-AC5B-8535D9C05409}"/>
              </a:ext>
            </a:extLst>
          </p:cNvPr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>
              <a:extLst>
                <a:ext uri="{FF2B5EF4-FFF2-40B4-BE49-F238E27FC236}">
                  <a16:creationId xmlns:a16="http://schemas.microsoft.com/office/drawing/2014/main" id="{357FD62C-B95D-484A-88E9-021F625A05D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>
              <a:extLst>
                <a:ext uri="{FF2B5EF4-FFF2-40B4-BE49-F238E27FC236}">
                  <a16:creationId xmlns:a16="http://schemas.microsoft.com/office/drawing/2014/main" id="{580A985A-8FF0-4CEB-AEAA-269A1A5451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03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23294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21593" y="6061413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flipV="1">
            <a:off x="469793" y="5899151"/>
            <a:ext cx="336126" cy="162262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6581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Binary Semaphores vs. Mutexes (not test material, just </a:t>
            </a:r>
            <a:r>
              <a:rPr lang="en-US" dirty="0" err="1"/>
              <a:t>fyi</a:t>
            </a:r>
            <a:r>
              <a:rPr lang="en-US" dirty="0"/>
              <a:t>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 semaphore: semaphore initialized with a value of 1</a:t>
            </a:r>
          </a:p>
          <a:p>
            <a:r>
              <a:rPr lang="en-US" dirty="0"/>
              <a:t>Both binary semaphores and mutexes can be used to guarantee mutual exclusion</a:t>
            </a:r>
          </a:p>
          <a:p>
            <a:r>
              <a:rPr lang="en-US" dirty="0"/>
              <a:t>Main difference is ownership</a:t>
            </a:r>
          </a:p>
          <a:p>
            <a:pPr lvl="1"/>
            <a:r>
              <a:rPr lang="en-US" dirty="0"/>
              <a:t>Mutexes must be unlocked by the thread who owned them previously</a:t>
            </a:r>
          </a:p>
          <a:p>
            <a:pPr lvl="1"/>
            <a:r>
              <a:rPr lang="en-US" dirty="0"/>
              <a:t>Binary semaphores can be signaled/incremented (V) by a thread who did not decrement (P) them</a:t>
            </a:r>
          </a:p>
          <a:p>
            <a:r>
              <a:rPr lang="en-US" dirty="0"/>
              <a:t>As long as you use binary semaphores in the following way in all threads, they can be used as a mutex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156707-02CA-0C02-26DB-838532856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5327123"/>
            <a:ext cx="3483903" cy="8309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P(&amp;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sem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// critical section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V(&amp;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sem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1132C-09BF-5664-A01A-D4A3BF73A9E5}"/>
              </a:ext>
            </a:extLst>
          </p:cNvPr>
          <p:cNvSpPr txBox="1"/>
          <p:nvPr/>
        </p:nvSpPr>
        <p:spPr>
          <a:xfrm>
            <a:off x="5865261" y="5718426"/>
            <a:ext cx="28818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600" b="1" dirty="0">
                <a:solidFill>
                  <a:srgbClr val="990000"/>
                </a:solidFill>
              </a:rPr>
              <a:t>They are also implemented differently but that’s out of the scope for this class… (c</a:t>
            </a:r>
            <a:r>
              <a:rPr lang="en-US" sz="1600" dirty="0">
                <a:solidFill>
                  <a:srgbClr val="990000"/>
                </a:solidFill>
              </a:rPr>
              <a:t>overed in 15-410)</a:t>
            </a:r>
            <a:endParaRPr lang="en-US" sz="16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0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878" y="2935705"/>
            <a:ext cx="8874493" cy="3869216"/>
            <a:chOff x="105878" y="2935705"/>
            <a:chExt cx="8874493" cy="3869216"/>
          </a:xfrm>
        </p:grpSpPr>
        <p:sp>
          <p:nvSpPr>
            <p:cNvPr id="7" name="Rectangle 6"/>
            <p:cNvSpPr/>
            <p:nvPr/>
          </p:nvSpPr>
          <p:spPr bwMode="auto">
            <a:xfrm>
              <a:off x="105878" y="2935705"/>
              <a:ext cx="8874493" cy="3850106"/>
            </a:xfrm>
            <a:prstGeom prst="rect">
              <a:avLst/>
            </a:prstGeom>
            <a:solidFill>
              <a:srgbClr val="EAEAF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8336" y="6343256"/>
              <a:ext cx="509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Memory is shared between all threads</a:t>
              </a:r>
            </a:p>
          </p:txBody>
        </p:sp>
      </p:grp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let the picture confuse you!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4175" y="4542274"/>
            <a:ext cx="4694502" cy="1465660"/>
            <a:chOff x="384175" y="4542274"/>
            <a:chExt cx="4694502" cy="1465660"/>
          </a:xfrm>
        </p:grpSpPr>
        <p:sp>
          <p:nvSpPr>
            <p:cNvPr id="803848" name="Text Box 8"/>
            <p:cNvSpPr txBox="1">
              <a:spLocks noChangeArrowheads="1"/>
            </p:cNvSpPr>
            <p:nvPr/>
          </p:nvSpPr>
          <p:spPr bwMode="auto">
            <a:xfrm>
              <a:off x="38417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1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1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1</a:t>
              </a: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3146425" y="456138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</p:grp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9598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1.11111E-6 -0.4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D19B8-215F-DE99-01BD-1887B54A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A9C85-6606-5B20-2CF9-32BD3523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have lighter overhead</a:t>
            </a:r>
          </a:p>
          <a:p>
            <a:r>
              <a:rPr lang="en-US" dirty="0"/>
              <a:t>Easier to share memory in concurrent programs using threads</a:t>
            </a:r>
          </a:p>
          <a:p>
            <a:r>
              <a:rPr lang="en-US" dirty="0"/>
              <a:t>Threads are faster due to multi-core CPUs allowing multiple threads to execute at once</a:t>
            </a:r>
          </a:p>
        </p:txBody>
      </p:sp>
    </p:spTree>
    <p:extLst>
      <p:ext uri="{BB962C8B-B14F-4D97-AF65-F5344CB8AC3E}">
        <p14:creationId xmlns:p14="http://schemas.microsoft.com/office/powerpoint/2010/main" val="44442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/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val="150186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20830</TotalTime>
  <Words>5909</Words>
  <Application>Microsoft Macintosh PowerPoint</Application>
  <PresentationFormat>On-screen Show (4:3)</PresentationFormat>
  <Paragraphs>1420</Paragraphs>
  <Slides>54</Slides>
  <Notes>42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</vt:lpstr>
      <vt:lpstr>Wingdings 2</vt:lpstr>
      <vt:lpstr>template2007</vt:lpstr>
      <vt:lpstr>Synchronization: Basics  15-213/14-513/15-513: Introduction to Computer Systems 24th Lecture, July 28, 2022</vt:lpstr>
      <vt:lpstr>Today</vt:lpstr>
      <vt:lpstr>Traditional View of a Process</vt:lpstr>
      <vt:lpstr>Alternate View of a Process</vt:lpstr>
      <vt:lpstr>A Process With Multiple Threads</vt:lpstr>
      <vt:lpstr>Don’t let the picture confuse you!</vt:lpstr>
      <vt:lpstr>Benefits of Threads</vt:lpstr>
      <vt:lpstr>Today</vt:lpstr>
      <vt:lpstr>Shared Variables in Threaded C Programs</vt:lpstr>
      <vt:lpstr>Threads Memory Model: Conceptual</vt:lpstr>
      <vt:lpstr>Threads Memory Model: Actual</vt:lpstr>
      <vt:lpstr>Passing an argument to a thread - Pedantic</vt:lpstr>
      <vt:lpstr>Passing an argument to a thread - Pedantic</vt:lpstr>
      <vt:lpstr>Passing an argument to a thread – Also OK!</vt:lpstr>
      <vt:lpstr>Passing an argument to a thread – WRONG!</vt:lpstr>
      <vt:lpstr>Three Ways to Pass Thread Arg</vt:lpstr>
      <vt:lpstr>Example Program to Illustrate Sharing</vt:lpstr>
      <vt:lpstr>Shared Variables in Threaded C Programs</vt:lpstr>
      <vt:lpstr>Mapping Variable Instances to Memory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badcnt.c: Improper Synchronization</vt:lpstr>
      <vt:lpstr>badcnt.c: Improper Synchronization</vt:lpstr>
      <vt:lpstr>Today</vt:lpstr>
      <vt:lpstr>Enforcing Mutual Exclusion</vt:lpstr>
      <vt:lpstr>Semaphores</vt:lpstr>
      <vt:lpstr>Semaphores</vt:lpstr>
      <vt:lpstr>C Semaphore Operations</vt:lpstr>
      <vt:lpstr>badcnt.c: Improper Synchronization</vt:lpstr>
      <vt:lpstr>MUTual EXclusion (mutex)</vt:lpstr>
      <vt:lpstr>MUTual EXclusion (mutex)</vt:lpstr>
      <vt:lpstr>Using Semaphores for Mutual Exclusion</vt:lpstr>
      <vt:lpstr>goodcnt.c: Proper Synchronization</vt:lpstr>
      <vt:lpstr>goodcnt.c: Proper Synchronization</vt:lpstr>
      <vt:lpstr>Why Mutexes Work</vt:lpstr>
      <vt:lpstr>Why Mutexes Work</vt:lpstr>
      <vt:lpstr>Why Mutexes Work</vt:lpstr>
      <vt:lpstr>Why Mutexes Work</vt:lpstr>
      <vt:lpstr>Summary</vt:lpstr>
      <vt:lpstr>Appendix: Binary Semaphores vs. Mutexes (not test material, just fyi!)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abigalek</cp:lastModifiedBy>
  <cp:revision>939</cp:revision>
  <cp:lastPrinted>2022-07-28T13:58:09Z</cp:lastPrinted>
  <dcterms:created xsi:type="dcterms:W3CDTF">2012-11-19T20:19:50Z</dcterms:created>
  <dcterms:modified xsi:type="dcterms:W3CDTF">2022-07-28T14:21:51Z</dcterms:modified>
</cp:coreProperties>
</file>