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6985000" cy="9283700"/>
  <p:embeddedFontLst>
    <p:embeddedFont>
      <p:font typeface="Arial Narrow" panose="020B0604020202020204" pitchFamily="34" charset="0"/>
      <p:regular r:id="rId74"/>
      <p:bold r:id="rId75"/>
      <p:italic r:id="rId76"/>
      <p:boldItalic r:id="rId77"/>
    </p:embeddedFont>
    <p:embeddedFont>
      <p:font typeface="Calibri" panose="020F0502020204030204" pitchFamily="34" charset="0"/>
      <p:regular r:id="rId78"/>
      <p:bold r:id="rId79"/>
      <p:italic r:id="rId80"/>
      <p:boldItalic r:id="rId8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E38418-FC27-41EF-92BA-487F9115751A}">
  <a:tblStyle styleId="{4BE38418-FC27-41EF-92BA-487F9115751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>
      <p:cViewPr varScale="1">
        <p:scale>
          <a:sx n="99" d="100"/>
          <a:sy n="99" d="100"/>
        </p:scale>
        <p:origin x="1904" y="168"/>
      </p:cViewPr>
      <p:guideLst>
        <p:guide orient="horz" pos="1728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7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61252" cy="44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5896" y="1"/>
            <a:ext cx="3061252" cy="44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54796"/>
            <a:ext cx="3061252" cy="44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5896" y="8854796"/>
            <a:ext cx="3061252" cy="44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:notes"/>
          <p:cNvSpPr txBox="1">
            <a:spLocks noGrp="1"/>
          </p:cNvSpPr>
          <p:nvPr>
            <p:ph type="sldNum" idx="12"/>
          </p:nvPr>
        </p:nvSpPr>
        <p:spPr>
          <a:xfrm>
            <a:off x="3935896" y="8854796"/>
            <a:ext cx="3061252" cy="44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5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6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8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9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31334" y="4409419"/>
            <a:ext cx="5122333" cy="417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0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1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2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3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4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5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6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27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8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9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0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1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2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33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4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98" name="Google Shape;898;p35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9" name="Google Shape;899;p35:notes"/>
          <p:cNvSpPr txBox="1">
            <a:spLocks noGrp="1"/>
          </p:cNvSpPr>
          <p:nvPr>
            <p:ph type="sldNum" idx="12"/>
          </p:nvPr>
        </p:nvSpPr>
        <p:spPr>
          <a:xfrm>
            <a:off x="3935896" y="8854796"/>
            <a:ext cx="3061252" cy="44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2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6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37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38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9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935896" y="8854796"/>
            <a:ext cx="3061252" cy="44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40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41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42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43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44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5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46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47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48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9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7" name="Google Shape;1177;p50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8" name="Google Shape;1178;p50:notes"/>
          <p:cNvSpPr txBox="1">
            <a:spLocks noGrp="1"/>
          </p:cNvSpPr>
          <p:nvPr>
            <p:ph type="sldNum" idx="12"/>
          </p:nvPr>
        </p:nvSpPr>
        <p:spPr>
          <a:xfrm>
            <a:off x="3935896" y="8854796"/>
            <a:ext cx="3061252" cy="44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4" name="Google Shape;1184;p51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Resume here 7/28, re-export slides afterward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52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1" name="Google Shape;1211;p53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19" name="Google Shape;1219;p54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0" name="Google Shape;1220;p54:notes"/>
          <p:cNvSpPr txBox="1">
            <a:spLocks noGrp="1"/>
          </p:cNvSpPr>
          <p:nvPr>
            <p:ph type="sldNum" idx="12"/>
          </p:nvPr>
        </p:nvSpPr>
        <p:spPr>
          <a:xfrm>
            <a:off x="3935896" y="8854796"/>
            <a:ext cx="3061252" cy="44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54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6" name="Google Shape;1226;p55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2" name="Google Shape;1232;p56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1" name="Google Shape;1241;p57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58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6" name="Google Shape;1286;p59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 computers, etc.  Ask students to sketch out the code.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Producer thread() { x = buf; … do stuff}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Consumer thread() {do stuff … buf = x; }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-&gt; Acquire / decrement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-&gt; Release / Increment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6" name="Google Shape;1296;p60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61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4" name="Google Shape;1334;p62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5" name="Google Shape;1335;p62:notes"/>
          <p:cNvSpPr txBox="1">
            <a:spLocks noGrp="1"/>
          </p:cNvSpPr>
          <p:nvPr>
            <p:ph type="sldNum" idx="12"/>
          </p:nvPr>
        </p:nvSpPr>
        <p:spPr>
          <a:xfrm>
            <a:off x="3935896" y="8854796"/>
            <a:ext cx="3061252" cy="44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62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1" name="Google Shape;1341;p63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7" name="Google Shape;1347;p64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3" name="Google Shape;1353;p65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0" name="Google Shape;1360;p66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67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6" name="Google Shape;1376;p68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69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4" name="Google Shape;1394;p70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1" name="Google Shape;1401;p71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5163"/>
            <a:ext cx="4719637" cy="3540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947531" y="4427398"/>
            <a:ext cx="5102087" cy="413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50" tIns="44025" rIns="88050" bIns="44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 rot="5400000">
            <a:off x="1858962" y="-100013"/>
            <a:ext cx="4972050" cy="789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 rot="5400000">
            <a:off x="4998244" y="2188369"/>
            <a:ext cx="6105525" cy="218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 rot="5400000">
            <a:off x="548482" y="76994"/>
            <a:ext cx="6105525" cy="640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4662488" y="3924300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7897813" y="-26988"/>
            <a:ext cx="1309687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685800" y="1708150"/>
            <a:ext cx="7772400" cy="187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Synchronization: Advanced</a:t>
            </a: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15-213 / 18-213: Introduction to Computer Systems</a:t>
            </a:r>
            <a:b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Lecture, </a:t>
            </a:r>
            <a:r>
              <a:rPr lang="en-US" sz="2000" b="0"/>
              <a:t>July 31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</a:t>
            </a:r>
            <a:r>
              <a:rPr lang="en-US" sz="2000" b="0"/>
              <a:t>8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Instructors: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/>
              <a:t>Abi Kim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-466514" y="5027688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2 Semaphores for 1-Entry Buffer?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multiple producers &amp; multiple consumers 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Producers will contend with each to get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empty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Consumers will contend with each other to get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full</a:t>
            </a:r>
            <a:endParaRPr/>
          </a:p>
        </p:txBody>
      </p:sp>
      <p:grpSp>
        <p:nvGrpSpPr>
          <p:cNvPr id="152" name="Google Shape;152;p24"/>
          <p:cNvGrpSpPr/>
          <p:nvPr/>
        </p:nvGrpSpPr>
        <p:grpSpPr>
          <a:xfrm>
            <a:off x="2247900" y="2174671"/>
            <a:ext cx="4610100" cy="1796587"/>
            <a:chOff x="2247900" y="2174671"/>
            <a:chExt cx="4610100" cy="1796587"/>
          </a:xfrm>
        </p:grpSpPr>
        <p:sp>
          <p:nvSpPr>
            <p:cNvPr id="153" name="Google Shape;153;p24"/>
            <p:cNvSpPr txBox="1"/>
            <p:nvPr/>
          </p:nvSpPr>
          <p:spPr>
            <a:xfrm>
              <a:off x="3943350" y="2806264"/>
              <a:ext cx="1219200" cy="533400"/>
            </a:xfrm>
            <a:prstGeom prst="rect">
              <a:avLst/>
            </a:prstGeom>
            <a:solidFill>
              <a:srgbClr val="D5D5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shared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buffer</a:t>
              </a:r>
              <a:endParaRPr/>
            </a:p>
          </p:txBody>
        </p:sp>
        <p:grpSp>
          <p:nvGrpSpPr>
            <p:cNvPr id="154" name="Google Shape;154;p24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155" name="Google Shape;155;p24"/>
              <p:cNvSpPr/>
              <p:nvPr/>
            </p:nvSpPr>
            <p:spPr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</a:t>
                </a:r>
                <a:r>
                  <a:rPr lang="en-US" sz="1800" b="1" baseline="-25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4"/>
              <p:cNvSpPr/>
              <p:nvPr/>
            </p:nvSpPr>
            <p:spPr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</a:t>
                </a:r>
                <a:r>
                  <a:rPr lang="en-US" sz="1800" b="1" baseline="-25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</a:t>
                </a:r>
                <a:endParaRPr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4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•</a:t>
                </a:r>
                <a:endParaRPr/>
              </a:p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•</a:t>
                </a:r>
                <a:endParaRPr/>
              </a:p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•</a:t>
                </a: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24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159" name="Google Shape;159;p24"/>
              <p:cNvSpPr/>
              <p:nvPr/>
            </p:nvSpPr>
            <p:spPr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r>
                  <a:rPr lang="en-US" sz="1800" b="1" baseline="-25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4"/>
              <p:cNvSpPr/>
              <p:nvPr/>
            </p:nvSpPr>
            <p:spPr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r>
                  <a:rPr lang="en-US" sz="1800" b="1" baseline="-25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</a:t>
                </a:r>
                <a:endParaRPr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24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•</a:t>
                </a:r>
                <a:endParaRPr/>
              </a:p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•</a:t>
                </a:r>
                <a:endParaRPr/>
              </a:p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•</a:t>
                </a: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" name="Google Shape;162;p24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cxnSp>
            <p:nvCxnSpPr>
              <p:cNvPr id="163" name="Google Shape;163;p24"/>
              <p:cNvCxnSpPr/>
              <p:nvPr/>
            </p:nvCxnSpPr>
            <p:spPr>
              <a:xfrm>
                <a:off x="2781300" y="2438400"/>
                <a:ext cx="1162050" cy="4572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64" name="Google Shape;164;p24"/>
              <p:cNvCxnSpPr/>
              <p:nvPr/>
            </p:nvCxnSpPr>
            <p:spPr>
              <a:xfrm>
                <a:off x="2781300" y="2895600"/>
                <a:ext cx="1162050" cy="139264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65" name="Google Shape;165;p24"/>
              <p:cNvCxnSpPr/>
              <p:nvPr/>
            </p:nvCxnSpPr>
            <p:spPr>
              <a:xfrm rot="10800000" flipH="1">
                <a:off x="2781300" y="3200400"/>
                <a:ext cx="1162050" cy="533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166" name="Google Shape;166;p24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cxnSp>
            <p:nvCxnSpPr>
              <p:cNvPr id="167" name="Google Shape;167;p24"/>
              <p:cNvCxnSpPr/>
              <p:nvPr/>
            </p:nvCxnSpPr>
            <p:spPr>
              <a:xfrm>
                <a:off x="2781300" y="2438400"/>
                <a:ext cx="1162050" cy="4572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  <p:cxnSp>
            <p:nvCxnSpPr>
              <p:cNvPr id="168" name="Google Shape;168;p24"/>
              <p:cNvCxnSpPr/>
              <p:nvPr/>
            </p:nvCxnSpPr>
            <p:spPr>
              <a:xfrm>
                <a:off x="2781300" y="2895600"/>
                <a:ext cx="1162050" cy="139264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  <p:cxnSp>
            <p:nvCxnSpPr>
              <p:cNvPr id="169" name="Google Shape;169;p24"/>
              <p:cNvCxnSpPr/>
              <p:nvPr/>
            </p:nvCxnSpPr>
            <p:spPr>
              <a:xfrm rot="10800000" flipH="1">
                <a:off x="2781300" y="3200400"/>
                <a:ext cx="1162050" cy="533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</p:grpSp>
      </p:grpSp>
      <p:grpSp>
        <p:nvGrpSpPr>
          <p:cNvPr id="170" name="Google Shape;170;p24"/>
          <p:cNvGrpSpPr/>
          <p:nvPr/>
        </p:nvGrpSpPr>
        <p:grpSpPr>
          <a:xfrm>
            <a:off x="6446162" y="5031700"/>
            <a:ext cx="2402190" cy="1140500"/>
            <a:chOff x="6446162" y="4082534"/>
            <a:chExt cx="2402190" cy="1140500"/>
          </a:xfrm>
        </p:grpSpPr>
        <p:sp>
          <p:nvSpPr>
            <p:cNvPr id="171" name="Google Shape;171;p24"/>
            <p:cNvSpPr txBox="1"/>
            <p:nvPr/>
          </p:nvSpPr>
          <p:spPr>
            <a:xfrm>
              <a:off x="6455314" y="4484370"/>
              <a:ext cx="2393038" cy="738664"/>
            </a:xfrm>
            <a:prstGeom prst="rect">
              <a:avLst/>
            </a:prstGeom>
            <a:solidFill>
              <a:srgbClr val="F6F5BD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P(&amp;shared.full);</a:t>
              </a:r>
              <a:endParaRPr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item = shared.buf;</a:t>
              </a:r>
              <a:endParaRPr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V(&amp;shared.empty);</a:t>
              </a:r>
              <a:endParaRPr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72" name="Google Shape;172;p24"/>
            <p:cNvSpPr txBox="1"/>
            <p:nvPr/>
          </p:nvSpPr>
          <p:spPr>
            <a:xfrm>
              <a:off x="6446162" y="4082534"/>
              <a:ext cx="12490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Consumers</a:t>
              </a:r>
              <a:endParaRPr/>
            </a:p>
          </p:txBody>
        </p:sp>
      </p:grpSp>
      <p:grpSp>
        <p:nvGrpSpPr>
          <p:cNvPr id="173" name="Google Shape;173;p24"/>
          <p:cNvGrpSpPr/>
          <p:nvPr/>
        </p:nvGrpSpPr>
        <p:grpSpPr>
          <a:xfrm>
            <a:off x="474060" y="5031700"/>
            <a:ext cx="2401018" cy="1133337"/>
            <a:chOff x="474060" y="4050268"/>
            <a:chExt cx="2401018" cy="1133337"/>
          </a:xfrm>
        </p:grpSpPr>
        <p:sp>
          <p:nvSpPr>
            <p:cNvPr id="174" name="Google Shape;174;p24"/>
            <p:cNvSpPr txBox="1"/>
            <p:nvPr/>
          </p:nvSpPr>
          <p:spPr>
            <a:xfrm>
              <a:off x="474060" y="4444941"/>
              <a:ext cx="2401018" cy="738664"/>
            </a:xfrm>
            <a:prstGeom prst="rect">
              <a:avLst/>
            </a:prstGeom>
            <a:solidFill>
              <a:srgbClr val="F6F5BD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P(&amp;shared.empty);</a:t>
              </a:r>
              <a:endParaRPr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shared.buf = item;</a:t>
              </a:r>
              <a:endParaRPr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V(&amp;shared.full);</a:t>
              </a:r>
              <a:endParaRPr/>
            </a:p>
          </p:txBody>
        </p:sp>
        <p:sp>
          <p:nvSpPr>
            <p:cNvPr id="175" name="Google Shape;175;p24"/>
            <p:cNvSpPr txBox="1"/>
            <p:nvPr/>
          </p:nvSpPr>
          <p:spPr>
            <a:xfrm>
              <a:off x="474060" y="4050268"/>
              <a:ext cx="11483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Producers</a:t>
              </a:r>
              <a:endParaRPr/>
            </a:p>
          </p:txBody>
        </p:sp>
      </p:grpSp>
      <p:grpSp>
        <p:nvGrpSpPr>
          <p:cNvPr id="176" name="Google Shape;176;p24"/>
          <p:cNvGrpSpPr/>
          <p:nvPr/>
        </p:nvGrpSpPr>
        <p:grpSpPr>
          <a:xfrm>
            <a:off x="5257800" y="5257800"/>
            <a:ext cx="985071" cy="738664"/>
            <a:chOff x="3943350" y="4859050"/>
            <a:chExt cx="985071" cy="738664"/>
          </a:xfrm>
        </p:grpSpPr>
        <p:sp>
          <p:nvSpPr>
            <p:cNvPr id="177" name="Google Shape;177;p24"/>
            <p:cNvSpPr txBox="1"/>
            <p:nvPr/>
          </p:nvSpPr>
          <p:spPr>
            <a:xfrm>
              <a:off x="4014020" y="5228382"/>
              <a:ext cx="914401" cy="369332"/>
            </a:xfrm>
            <a:prstGeom prst="rect">
              <a:avLst/>
            </a:prstGeom>
            <a:solidFill>
              <a:srgbClr val="D5F1C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</a:t>
              </a:r>
              <a:endParaRPr/>
            </a:p>
          </p:txBody>
        </p:sp>
        <p:sp>
          <p:nvSpPr>
            <p:cNvPr id="178" name="Google Shape;178;p24"/>
            <p:cNvSpPr txBox="1"/>
            <p:nvPr/>
          </p:nvSpPr>
          <p:spPr>
            <a:xfrm>
              <a:off x="3943350" y="4859050"/>
              <a:ext cx="7387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full</a:t>
              </a:r>
              <a:endParaRPr/>
            </a:p>
          </p:txBody>
        </p:sp>
      </p:grpSp>
      <p:grpSp>
        <p:nvGrpSpPr>
          <p:cNvPr id="179" name="Google Shape;179;p24"/>
          <p:cNvGrpSpPr/>
          <p:nvPr/>
        </p:nvGrpSpPr>
        <p:grpSpPr>
          <a:xfrm>
            <a:off x="3053529" y="5257800"/>
            <a:ext cx="985071" cy="738664"/>
            <a:chOff x="3943350" y="5615512"/>
            <a:chExt cx="985071" cy="738664"/>
          </a:xfrm>
        </p:grpSpPr>
        <p:sp>
          <p:nvSpPr>
            <p:cNvPr id="180" name="Google Shape;180;p24"/>
            <p:cNvSpPr txBox="1"/>
            <p:nvPr/>
          </p:nvSpPr>
          <p:spPr>
            <a:xfrm>
              <a:off x="4014020" y="5984844"/>
              <a:ext cx="914401" cy="369332"/>
            </a:xfrm>
            <a:prstGeom prst="rect">
              <a:avLst/>
            </a:prstGeom>
            <a:solidFill>
              <a:srgbClr val="D5F1C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endParaRPr/>
            </a:p>
          </p:txBody>
        </p:sp>
        <p:sp>
          <p:nvSpPr>
            <p:cNvPr id="181" name="Google Shape;181;p24"/>
            <p:cNvSpPr txBox="1"/>
            <p:nvPr/>
          </p:nvSpPr>
          <p:spPr>
            <a:xfrm>
              <a:off x="3943350" y="5615512"/>
              <a:ext cx="8772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empty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Producer-Consumer on an </a:t>
            </a:r>
            <a:r>
              <a:rPr lang="en-US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-element Buffer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457200" y="4267200"/>
            <a:ext cx="821372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Implemented using a shared buffer package called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sbuf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grpSp>
        <p:nvGrpSpPr>
          <p:cNvPr id="188" name="Google Shape;188;p25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189" name="Google Shape;189;p25"/>
            <p:cNvSpPr txBox="1"/>
            <p:nvPr/>
          </p:nvSpPr>
          <p:spPr>
            <a:xfrm>
              <a:off x="3943350" y="2806264"/>
              <a:ext cx="247650" cy="533400"/>
            </a:xfrm>
            <a:prstGeom prst="rect">
              <a:avLst/>
            </a:prstGeom>
            <a:solidFill>
              <a:srgbClr val="D5D5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" name="Google Shape;190;p2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191" name="Google Shape;191;p25"/>
              <p:cNvSpPr/>
              <p:nvPr/>
            </p:nvSpPr>
            <p:spPr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</a:t>
                </a:r>
                <a:r>
                  <a:rPr lang="en-US" sz="1800" b="1" baseline="-25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25"/>
              <p:cNvSpPr/>
              <p:nvPr/>
            </p:nvSpPr>
            <p:spPr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</a:t>
                </a:r>
                <a:r>
                  <a:rPr lang="en-US" sz="1800" b="1" baseline="-25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</a:t>
                </a:r>
                <a:endParaRPr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5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•</a:t>
                </a:r>
                <a:endParaRPr/>
              </a:p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•</a:t>
                </a:r>
                <a:endParaRPr/>
              </a:p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•</a:t>
                </a: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" name="Google Shape;194;p25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195" name="Google Shape;195;p25"/>
              <p:cNvSpPr/>
              <p:nvPr/>
            </p:nvSpPr>
            <p:spPr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r>
                  <a:rPr lang="en-US" sz="1800" b="1" baseline="-25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25"/>
              <p:cNvSpPr/>
              <p:nvPr/>
            </p:nvSpPr>
            <p:spPr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r>
                  <a:rPr lang="en-US" sz="1800" b="1" baseline="-25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</a:t>
                </a:r>
                <a:endParaRPr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5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•</a:t>
                </a:r>
                <a:endParaRPr/>
              </a:p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•</a:t>
                </a:r>
                <a:endParaRPr/>
              </a:p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•</a:t>
                </a: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25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cxnSp>
            <p:nvCxnSpPr>
              <p:cNvPr id="199" name="Google Shape;199;p25"/>
              <p:cNvCxnSpPr/>
              <p:nvPr/>
            </p:nvCxnSpPr>
            <p:spPr>
              <a:xfrm>
                <a:off x="2781300" y="2438400"/>
                <a:ext cx="1162050" cy="4572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0" name="Google Shape;200;p25"/>
              <p:cNvCxnSpPr/>
              <p:nvPr/>
            </p:nvCxnSpPr>
            <p:spPr>
              <a:xfrm>
                <a:off x="2781300" y="2895600"/>
                <a:ext cx="1162050" cy="139264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1" name="Google Shape;201;p25"/>
              <p:cNvCxnSpPr/>
              <p:nvPr/>
            </p:nvCxnSpPr>
            <p:spPr>
              <a:xfrm rot="10800000" flipH="1">
                <a:off x="2781300" y="3200400"/>
                <a:ext cx="1162050" cy="533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202" name="Google Shape;202;p25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cxnSp>
            <p:nvCxnSpPr>
              <p:cNvPr id="203" name="Google Shape;203;p25"/>
              <p:cNvCxnSpPr/>
              <p:nvPr/>
            </p:nvCxnSpPr>
            <p:spPr>
              <a:xfrm>
                <a:off x="2781300" y="2438400"/>
                <a:ext cx="1162050" cy="4572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  <p:cxnSp>
            <p:nvCxnSpPr>
              <p:cNvPr id="204" name="Google Shape;204;p25"/>
              <p:cNvCxnSpPr/>
              <p:nvPr/>
            </p:nvCxnSpPr>
            <p:spPr>
              <a:xfrm>
                <a:off x="2781300" y="2895600"/>
                <a:ext cx="1162050" cy="139264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  <p:cxnSp>
            <p:nvCxnSpPr>
              <p:cNvPr id="205" name="Google Shape;205;p25"/>
              <p:cNvCxnSpPr/>
              <p:nvPr/>
            </p:nvCxnSpPr>
            <p:spPr>
              <a:xfrm rot="10800000" flipH="1">
                <a:off x="2781300" y="3200400"/>
                <a:ext cx="1162050" cy="533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</p:grpSp>
        <p:sp>
          <p:nvSpPr>
            <p:cNvPr id="206" name="Google Shape;206;p25"/>
            <p:cNvSpPr txBox="1"/>
            <p:nvPr/>
          </p:nvSpPr>
          <p:spPr>
            <a:xfrm>
              <a:off x="4191000" y="2805604"/>
              <a:ext cx="247650" cy="533400"/>
            </a:xfrm>
            <a:prstGeom prst="rect">
              <a:avLst/>
            </a:prstGeom>
            <a:solidFill>
              <a:srgbClr val="D5D5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5"/>
            <p:cNvSpPr txBox="1"/>
            <p:nvPr/>
          </p:nvSpPr>
          <p:spPr>
            <a:xfrm>
              <a:off x="4895850" y="2804284"/>
              <a:ext cx="247650" cy="533400"/>
            </a:xfrm>
            <a:prstGeom prst="rect">
              <a:avLst/>
            </a:prstGeom>
            <a:solidFill>
              <a:srgbClr val="D5D5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•••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5"/>
            <p:cNvSpPr txBox="1"/>
            <p:nvPr/>
          </p:nvSpPr>
          <p:spPr>
            <a:xfrm>
              <a:off x="3943350" y="2804284"/>
              <a:ext cx="1200150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5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Between 0 and n elements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Circular Buffer (n = 10)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6"/>
          <p:cNvSpPr txBox="1">
            <a:spLocks noGrp="1"/>
          </p:cNvSpPr>
          <p:nvPr>
            <p:ph type="body" idx="1"/>
          </p:nvPr>
        </p:nvSpPr>
        <p:spPr>
          <a:xfrm>
            <a:off x="396875" y="1371601"/>
            <a:ext cx="8213725" cy="496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elements in array of size 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items: number of elements in buffer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Empty buffer: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 = rear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Nonempty buffer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rear: index of most recently inserted element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front: index of next element to remove – 1 (mod n)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Initially: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" name="Google Shape;217;p26"/>
          <p:cNvGrpSpPr/>
          <p:nvPr/>
        </p:nvGrpSpPr>
        <p:grpSpPr>
          <a:xfrm>
            <a:off x="2598280" y="4876800"/>
            <a:ext cx="4335920" cy="894620"/>
            <a:chOff x="2233408" y="3352800"/>
            <a:chExt cx="4335920" cy="894620"/>
          </a:xfrm>
        </p:grpSpPr>
        <p:grpSp>
          <p:nvGrpSpPr>
            <p:cNvPr id="218" name="Google Shape;218;p26"/>
            <p:cNvGrpSpPr/>
            <p:nvPr/>
          </p:nvGrpSpPr>
          <p:grpSpPr>
            <a:xfrm>
              <a:off x="2233408" y="3352800"/>
              <a:ext cx="433592" cy="894620"/>
              <a:chOff x="3071608" y="4495801"/>
              <a:chExt cx="433592" cy="894620"/>
            </a:xfrm>
          </p:grpSpPr>
          <p:sp>
            <p:nvSpPr>
              <p:cNvPr id="219" name="Google Shape;219;p26"/>
              <p:cNvSpPr txBox="1"/>
              <p:nvPr/>
            </p:nvSpPr>
            <p:spPr>
              <a:xfrm>
                <a:off x="3071608" y="4857021"/>
                <a:ext cx="433592" cy="533400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26"/>
              <p:cNvSpPr txBox="1"/>
              <p:nvPr/>
            </p:nvSpPr>
            <p:spPr>
              <a:xfrm>
                <a:off x="3071608" y="4495801"/>
                <a:ext cx="433592" cy="361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26"/>
            <p:cNvGrpSpPr/>
            <p:nvPr/>
          </p:nvGrpSpPr>
          <p:grpSpPr>
            <a:xfrm>
              <a:off x="6135736" y="3352800"/>
              <a:ext cx="433592" cy="894620"/>
              <a:chOff x="3071608" y="4495801"/>
              <a:chExt cx="433592" cy="894620"/>
            </a:xfrm>
          </p:grpSpPr>
          <p:sp>
            <p:nvSpPr>
              <p:cNvPr id="222" name="Google Shape;222;p26"/>
              <p:cNvSpPr txBox="1"/>
              <p:nvPr/>
            </p:nvSpPr>
            <p:spPr>
              <a:xfrm>
                <a:off x="3071608" y="4857021"/>
                <a:ext cx="433592" cy="533400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6"/>
              <p:cNvSpPr txBox="1"/>
              <p:nvPr/>
            </p:nvSpPr>
            <p:spPr>
              <a:xfrm>
                <a:off x="3071608" y="4495801"/>
                <a:ext cx="433592" cy="361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" name="Google Shape;224;p26"/>
            <p:cNvGrpSpPr/>
            <p:nvPr/>
          </p:nvGrpSpPr>
          <p:grpSpPr>
            <a:xfrm>
              <a:off x="5702144" y="3352800"/>
              <a:ext cx="433592" cy="894620"/>
              <a:chOff x="3071608" y="4495801"/>
              <a:chExt cx="433592" cy="894620"/>
            </a:xfrm>
          </p:grpSpPr>
          <p:sp>
            <p:nvSpPr>
              <p:cNvPr id="225" name="Google Shape;225;p26"/>
              <p:cNvSpPr txBox="1"/>
              <p:nvPr/>
            </p:nvSpPr>
            <p:spPr>
              <a:xfrm>
                <a:off x="3071608" y="4857021"/>
                <a:ext cx="433592" cy="533400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26"/>
              <p:cNvSpPr txBox="1"/>
              <p:nvPr/>
            </p:nvSpPr>
            <p:spPr>
              <a:xfrm>
                <a:off x="3071608" y="4495801"/>
                <a:ext cx="433592" cy="361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" name="Google Shape;227;p26"/>
            <p:cNvGrpSpPr/>
            <p:nvPr/>
          </p:nvGrpSpPr>
          <p:grpSpPr>
            <a:xfrm>
              <a:off x="5268552" y="3352800"/>
              <a:ext cx="433592" cy="894620"/>
              <a:chOff x="3071608" y="4495801"/>
              <a:chExt cx="433592" cy="894620"/>
            </a:xfrm>
          </p:grpSpPr>
          <p:sp>
            <p:nvSpPr>
              <p:cNvPr id="228" name="Google Shape;228;p26"/>
              <p:cNvSpPr txBox="1"/>
              <p:nvPr/>
            </p:nvSpPr>
            <p:spPr>
              <a:xfrm>
                <a:off x="3071608" y="4857021"/>
                <a:ext cx="433592" cy="533400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6"/>
              <p:cNvSpPr txBox="1"/>
              <p:nvPr/>
            </p:nvSpPr>
            <p:spPr>
              <a:xfrm>
                <a:off x="3071608" y="4495801"/>
                <a:ext cx="433592" cy="361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" name="Google Shape;230;p26"/>
            <p:cNvGrpSpPr/>
            <p:nvPr/>
          </p:nvGrpSpPr>
          <p:grpSpPr>
            <a:xfrm>
              <a:off x="4834960" y="3352800"/>
              <a:ext cx="433592" cy="894620"/>
              <a:chOff x="3071608" y="4495801"/>
              <a:chExt cx="433592" cy="894620"/>
            </a:xfrm>
          </p:grpSpPr>
          <p:sp>
            <p:nvSpPr>
              <p:cNvPr id="231" name="Google Shape;231;p26"/>
              <p:cNvSpPr txBox="1"/>
              <p:nvPr/>
            </p:nvSpPr>
            <p:spPr>
              <a:xfrm>
                <a:off x="3071608" y="4857021"/>
                <a:ext cx="433592" cy="533400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26"/>
              <p:cNvSpPr txBox="1"/>
              <p:nvPr/>
            </p:nvSpPr>
            <p:spPr>
              <a:xfrm>
                <a:off x="3071608" y="4495801"/>
                <a:ext cx="433592" cy="361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" name="Google Shape;233;p26"/>
            <p:cNvGrpSpPr/>
            <p:nvPr/>
          </p:nvGrpSpPr>
          <p:grpSpPr>
            <a:xfrm>
              <a:off x="4401368" y="3352800"/>
              <a:ext cx="433592" cy="894620"/>
              <a:chOff x="3071608" y="4495801"/>
              <a:chExt cx="433592" cy="894620"/>
            </a:xfrm>
          </p:grpSpPr>
          <p:sp>
            <p:nvSpPr>
              <p:cNvPr id="234" name="Google Shape;234;p26"/>
              <p:cNvSpPr txBox="1"/>
              <p:nvPr/>
            </p:nvSpPr>
            <p:spPr>
              <a:xfrm>
                <a:off x="3071608" y="4857021"/>
                <a:ext cx="433592" cy="533400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26"/>
              <p:cNvSpPr txBox="1"/>
              <p:nvPr/>
            </p:nvSpPr>
            <p:spPr>
              <a:xfrm>
                <a:off x="3071608" y="4495801"/>
                <a:ext cx="433592" cy="361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" name="Google Shape;236;p26"/>
            <p:cNvGrpSpPr/>
            <p:nvPr/>
          </p:nvGrpSpPr>
          <p:grpSpPr>
            <a:xfrm>
              <a:off x="3967776" y="3352800"/>
              <a:ext cx="433592" cy="894620"/>
              <a:chOff x="3071608" y="4495801"/>
              <a:chExt cx="433592" cy="894620"/>
            </a:xfrm>
          </p:grpSpPr>
          <p:sp>
            <p:nvSpPr>
              <p:cNvPr id="237" name="Google Shape;237;p26"/>
              <p:cNvSpPr txBox="1"/>
              <p:nvPr/>
            </p:nvSpPr>
            <p:spPr>
              <a:xfrm>
                <a:off x="3071608" y="4857021"/>
                <a:ext cx="433592" cy="533400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26"/>
              <p:cNvSpPr txBox="1"/>
              <p:nvPr/>
            </p:nvSpPr>
            <p:spPr>
              <a:xfrm>
                <a:off x="3071608" y="4495801"/>
                <a:ext cx="433592" cy="361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26"/>
            <p:cNvGrpSpPr/>
            <p:nvPr/>
          </p:nvGrpSpPr>
          <p:grpSpPr>
            <a:xfrm>
              <a:off x="3534184" y="3352800"/>
              <a:ext cx="433592" cy="894620"/>
              <a:chOff x="3071608" y="4495801"/>
              <a:chExt cx="433592" cy="894620"/>
            </a:xfrm>
          </p:grpSpPr>
          <p:sp>
            <p:nvSpPr>
              <p:cNvPr id="240" name="Google Shape;240;p26"/>
              <p:cNvSpPr txBox="1"/>
              <p:nvPr/>
            </p:nvSpPr>
            <p:spPr>
              <a:xfrm>
                <a:off x="3071608" y="4857021"/>
                <a:ext cx="433592" cy="533400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26"/>
              <p:cNvSpPr txBox="1"/>
              <p:nvPr/>
            </p:nvSpPr>
            <p:spPr>
              <a:xfrm>
                <a:off x="3071608" y="4495801"/>
                <a:ext cx="433592" cy="361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</a:t>
                </a: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26"/>
            <p:cNvGrpSpPr/>
            <p:nvPr/>
          </p:nvGrpSpPr>
          <p:grpSpPr>
            <a:xfrm>
              <a:off x="3100592" y="3352800"/>
              <a:ext cx="433592" cy="894620"/>
              <a:chOff x="3071608" y="4495801"/>
              <a:chExt cx="433592" cy="894620"/>
            </a:xfrm>
          </p:grpSpPr>
          <p:sp>
            <p:nvSpPr>
              <p:cNvPr id="243" name="Google Shape;243;p26"/>
              <p:cNvSpPr txBox="1"/>
              <p:nvPr/>
            </p:nvSpPr>
            <p:spPr>
              <a:xfrm>
                <a:off x="3071608" y="4857021"/>
                <a:ext cx="433592" cy="533400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26"/>
              <p:cNvSpPr txBox="1"/>
              <p:nvPr/>
            </p:nvSpPr>
            <p:spPr>
              <a:xfrm>
                <a:off x="3071608" y="4495801"/>
                <a:ext cx="433592" cy="361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" name="Google Shape;245;p26"/>
            <p:cNvGrpSpPr/>
            <p:nvPr/>
          </p:nvGrpSpPr>
          <p:grpSpPr>
            <a:xfrm>
              <a:off x="2667000" y="3352800"/>
              <a:ext cx="433592" cy="894620"/>
              <a:chOff x="3071608" y="4495801"/>
              <a:chExt cx="433592" cy="894620"/>
            </a:xfrm>
          </p:grpSpPr>
          <p:sp>
            <p:nvSpPr>
              <p:cNvPr id="246" name="Google Shape;246;p26"/>
              <p:cNvSpPr txBox="1"/>
              <p:nvPr/>
            </p:nvSpPr>
            <p:spPr>
              <a:xfrm>
                <a:off x="3071608" y="4857021"/>
                <a:ext cx="433592" cy="533400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26"/>
              <p:cNvSpPr txBox="1"/>
              <p:nvPr/>
            </p:nvSpPr>
            <p:spPr>
              <a:xfrm>
                <a:off x="3071608" y="4495801"/>
                <a:ext cx="433592" cy="361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</a:t>
                </a: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8" name="Google Shape;248;p26"/>
          <p:cNvGrpSpPr/>
          <p:nvPr/>
        </p:nvGrpSpPr>
        <p:grpSpPr>
          <a:xfrm>
            <a:off x="762000" y="4876800"/>
            <a:ext cx="1447800" cy="914400"/>
            <a:chOff x="2438400" y="3429000"/>
            <a:chExt cx="1447800" cy="914400"/>
          </a:xfrm>
        </p:grpSpPr>
        <p:sp>
          <p:nvSpPr>
            <p:cNvPr id="249" name="Google Shape;249;p26"/>
            <p:cNvSpPr txBox="1"/>
            <p:nvPr/>
          </p:nvSpPr>
          <p:spPr>
            <a:xfrm>
              <a:off x="2438400" y="40386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items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6"/>
            <p:cNvSpPr txBox="1"/>
            <p:nvPr/>
          </p:nvSpPr>
          <p:spPr>
            <a:xfrm>
              <a:off x="3333750" y="40386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6"/>
            <p:cNvSpPr txBox="1"/>
            <p:nvPr/>
          </p:nvSpPr>
          <p:spPr>
            <a:xfrm>
              <a:off x="2438400" y="37338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6"/>
            <p:cNvSpPr txBox="1"/>
            <p:nvPr/>
          </p:nvSpPr>
          <p:spPr>
            <a:xfrm>
              <a:off x="3333750" y="37338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6"/>
            <p:cNvSpPr txBox="1"/>
            <p:nvPr/>
          </p:nvSpPr>
          <p:spPr>
            <a:xfrm>
              <a:off x="2438400" y="34290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6"/>
            <p:cNvSpPr txBox="1"/>
            <p:nvPr/>
          </p:nvSpPr>
          <p:spPr>
            <a:xfrm>
              <a:off x="3333750" y="34290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7"/>
          <p:cNvGrpSpPr/>
          <p:nvPr/>
        </p:nvGrpSpPr>
        <p:grpSpPr>
          <a:xfrm>
            <a:off x="2598280" y="1963554"/>
            <a:ext cx="4335920" cy="533400"/>
            <a:chOff x="2598280" y="5923819"/>
            <a:chExt cx="4335920" cy="533400"/>
          </a:xfrm>
        </p:grpSpPr>
        <p:sp>
          <p:nvSpPr>
            <p:cNvPr id="260" name="Google Shape;260;p27"/>
            <p:cNvSpPr txBox="1"/>
            <p:nvPr/>
          </p:nvSpPr>
          <p:spPr>
            <a:xfrm>
              <a:off x="650060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7"/>
            <p:cNvSpPr txBox="1"/>
            <p:nvPr/>
          </p:nvSpPr>
          <p:spPr>
            <a:xfrm>
              <a:off x="606701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7"/>
            <p:cNvSpPr txBox="1"/>
            <p:nvPr/>
          </p:nvSpPr>
          <p:spPr>
            <a:xfrm>
              <a:off x="563342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7"/>
            <p:cNvSpPr txBox="1"/>
            <p:nvPr/>
          </p:nvSpPr>
          <p:spPr>
            <a:xfrm>
              <a:off x="519983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7"/>
            <p:cNvSpPr txBox="1"/>
            <p:nvPr/>
          </p:nvSpPr>
          <p:spPr>
            <a:xfrm>
              <a:off x="476624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7"/>
            <p:cNvSpPr txBox="1"/>
            <p:nvPr/>
          </p:nvSpPr>
          <p:spPr>
            <a:xfrm>
              <a:off x="433264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7"/>
            <p:cNvSpPr txBox="1"/>
            <p:nvPr/>
          </p:nvSpPr>
          <p:spPr>
            <a:xfrm>
              <a:off x="389905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7"/>
            <p:cNvSpPr txBox="1"/>
            <p:nvPr/>
          </p:nvSpPr>
          <p:spPr>
            <a:xfrm>
              <a:off x="259828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7"/>
            <p:cNvSpPr txBox="1"/>
            <p:nvPr/>
          </p:nvSpPr>
          <p:spPr>
            <a:xfrm>
              <a:off x="346546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7"/>
            <p:cNvSpPr txBox="1"/>
            <p:nvPr/>
          </p:nvSpPr>
          <p:spPr>
            <a:xfrm>
              <a:off x="303187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2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Circular Buffer Operation (n = 10)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7"/>
          <p:cNvSpPr txBox="1">
            <a:spLocks noGrp="1"/>
          </p:cNvSpPr>
          <p:nvPr>
            <p:ph type="body" idx="1"/>
          </p:nvPr>
        </p:nvSpPr>
        <p:spPr>
          <a:xfrm>
            <a:off x="396875" y="1143000"/>
            <a:ext cx="8213725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7 elements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5 elements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6 elements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8 elements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2" name="Google Shape;272;p27"/>
          <p:cNvGrpSpPr/>
          <p:nvPr/>
        </p:nvGrpSpPr>
        <p:grpSpPr>
          <a:xfrm>
            <a:off x="2598280" y="1600199"/>
            <a:ext cx="433592" cy="894620"/>
            <a:chOff x="3071608" y="4495801"/>
            <a:chExt cx="433592" cy="894620"/>
          </a:xfrm>
        </p:grpSpPr>
        <p:sp>
          <p:nvSpPr>
            <p:cNvPr id="273" name="Google Shape;273;p27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7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27"/>
          <p:cNvSpPr txBox="1"/>
          <p:nvPr/>
        </p:nvSpPr>
        <p:spPr>
          <a:xfrm>
            <a:off x="6500608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7"/>
          <p:cNvSpPr txBox="1"/>
          <p:nvPr/>
        </p:nvSpPr>
        <p:spPr>
          <a:xfrm>
            <a:off x="6500608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7"/>
          <p:cNvSpPr txBox="1"/>
          <p:nvPr/>
        </p:nvSpPr>
        <p:spPr>
          <a:xfrm>
            <a:off x="6067016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7"/>
          <p:cNvSpPr txBox="1"/>
          <p:nvPr/>
        </p:nvSpPr>
        <p:spPr>
          <a:xfrm>
            <a:off x="6067016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7"/>
          <p:cNvSpPr txBox="1"/>
          <p:nvPr/>
        </p:nvSpPr>
        <p:spPr>
          <a:xfrm>
            <a:off x="5633424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7"/>
          <p:cNvSpPr txBox="1"/>
          <p:nvPr/>
        </p:nvSpPr>
        <p:spPr>
          <a:xfrm>
            <a:off x="5633424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7"/>
          <p:cNvSpPr txBox="1"/>
          <p:nvPr/>
        </p:nvSpPr>
        <p:spPr>
          <a:xfrm>
            <a:off x="5199832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7"/>
          <p:cNvSpPr txBox="1"/>
          <p:nvPr/>
        </p:nvSpPr>
        <p:spPr>
          <a:xfrm>
            <a:off x="5199832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7"/>
          <p:cNvSpPr txBox="1"/>
          <p:nvPr/>
        </p:nvSpPr>
        <p:spPr>
          <a:xfrm>
            <a:off x="4766240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7"/>
          <p:cNvSpPr txBox="1"/>
          <p:nvPr/>
        </p:nvSpPr>
        <p:spPr>
          <a:xfrm>
            <a:off x="4766240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7"/>
          <p:cNvSpPr txBox="1"/>
          <p:nvPr/>
        </p:nvSpPr>
        <p:spPr>
          <a:xfrm>
            <a:off x="4332648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7"/>
          <p:cNvSpPr txBox="1"/>
          <p:nvPr/>
        </p:nvSpPr>
        <p:spPr>
          <a:xfrm>
            <a:off x="4332648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7"/>
          <p:cNvSpPr txBox="1"/>
          <p:nvPr/>
        </p:nvSpPr>
        <p:spPr>
          <a:xfrm>
            <a:off x="3899056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7"/>
          <p:cNvSpPr txBox="1"/>
          <p:nvPr/>
        </p:nvSpPr>
        <p:spPr>
          <a:xfrm>
            <a:off x="3899056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Google Shape;289;p27"/>
          <p:cNvGrpSpPr/>
          <p:nvPr/>
        </p:nvGrpSpPr>
        <p:grpSpPr>
          <a:xfrm>
            <a:off x="3465464" y="1600199"/>
            <a:ext cx="433592" cy="894620"/>
            <a:chOff x="3071608" y="4495801"/>
            <a:chExt cx="433592" cy="894620"/>
          </a:xfrm>
        </p:grpSpPr>
        <p:sp>
          <p:nvSpPr>
            <p:cNvPr id="290" name="Google Shape;290;p27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7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27"/>
          <p:cNvGrpSpPr/>
          <p:nvPr/>
        </p:nvGrpSpPr>
        <p:grpSpPr>
          <a:xfrm>
            <a:off x="3031872" y="1600199"/>
            <a:ext cx="433592" cy="894620"/>
            <a:chOff x="3071608" y="4495801"/>
            <a:chExt cx="433592" cy="894620"/>
          </a:xfrm>
        </p:grpSpPr>
        <p:sp>
          <p:nvSpPr>
            <p:cNvPr id="293" name="Google Shape;293;p27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7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27"/>
          <p:cNvGrpSpPr/>
          <p:nvPr/>
        </p:nvGrpSpPr>
        <p:grpSpPr>
          <a:xfrm>
            <a:off x="762000" y="1600199"/>
            <a:ext cx="1447800" cy="914400"/>
            <a:chOff x="2438400" y="3429000"/>
            <a:chExt cx="1447800" cy="914400"/>
          </a:xfrm>
        </p:grpSpPr>
        <p:sp>
          <p:nvSpPr>
            <p:cNvPr id="296" name="Google Shape;296;p27"/>
            <p:cNvSpPr txBox="1"/>
            <p:nvPr/>
          </p:nvSpPr>
          <p:spPr>
            <a:xfrm>
              <a:off x="2438400" y="40386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items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7"/>
            <p:cNvSpPr txBox="1"/>
            <p:nvPr/>
          </p:nvSpPr>
          <p:spPr>
            <a:xfrm>
              <a:off x="3333750" y="40386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7"/>
            <p:cNvSpPr txBox="1"/>
            <p:nvPr/>
          </p:nvSpPr>
          <p:spPr>
            <a:xfrm>
              <a:off x="2438400" y="37338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7"/>
            <p:cNvSpPr txBox="1"/>
            <p:nvPr/>
          </p:nvSpPr>
          <p:spPr>
            <a:xfrm>
              <a:off x="3333750" y="37338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7"/>
            <p:cNvSpPr txBox="1"/>
            <p:nvPr/>
          </p:nvSpPr>
          <p:spPr>
            <a:xfrm>
              <a:off x="2438400" y="34290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7"/>
            <p:cNvSpPr txBox="1"/>
            <p:nvPr/>
          </p:nvSpPr>
          <p:spPr>
            <a:xfrm>
              <a:off x="3333750" y="34290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8"/>
          <p:cNvGrpSpPr/>
          <p:nvPr/>
        </p:nvGrpSpPr>
        <p:grpSpPr>
          <a:xfrm>
            <a:off x="2598280" y="1963554"/>
            <a:ext cx="4335920" cy="533400"/>
            <a:chOff x="2598280" y="5923819"/>
            <a:chExt cx="4335920" cy="533400"/>
          </a:xfrm>
        </p:grpSpPr>
        <p:sp>
          <p:nvSpPr>
            <p:cNvPr id="307" name="Google Shape;307;p28"/>
            <p:cNvSpPr txBox="1"/>
            <p:nvPr/>
          </p:nvSpPr>
          <p:spPr>
            <a:xfrm>
              <a:off x="650060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8"/>
            <p:cNvSpPr txBox="1"/>
            <p:nvPr/>
          </p:nvSpPr>
          <p:spPr>
            <a:xfrm>
              <a:off x="606701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8"/>
            <p:cNvSpPr txBox="1"/>
            <p:nvPr/>
          </p:nvSpPr>
          <p:spPr>
            <a:xfrm>
              <a:off x="563342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8"/>
            <p:cNvSpPr txBox="1"/>
            <p:nvPr/>
          </p:nvSpPr>
          <p:spPr>
            <a:xfrm>
              <a:off x="519983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8"/>
            <p:cNvSpPr txBox="1"/>
            <p:nvPr/>
          </p:nvSpPr>
          <p:spPr>
            <a:xfrm>
              <a:off x="476624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8"/>
            <p:cNvSpPr txBox="1"/>
            <p:nvPr/>
          </p:nvSpPr>
          <p:spPr>
            <a:xfrm>
              <a:off x="433264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8"/>
            <p:cNvSpPr txBox="1"/>
            <p:nvPr/>
          </p:nvSpPr>
          <p:spPr>
            <a:xfrm>
              <a:off x="389905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8"/>
            <p:cNvSpPr txBox="1"/>
            <p:nvPr/>
          </p:nvSpPr>
          <p:spPr>
            <a:xfrm>
              <a:off x="259828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8"/>
            <p:cNvSpPr txBox="1"/>
            <p:nvPr/>
          </p:nvSpPr>
          <p:spPr>
            <a:xfrm>
              <a:off x="346546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8"/>
            <p:cNvSpPr txBox="1"/>
            <p:nvPr/>
          </p:nvSpPr>
          <p:spPr>
            <a:xfrm>
              <a:off x="303187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2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Circular Buffer Operation (n = 10)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8"/>
          <p:cNvSpPr txBox="1">
            <a:spLocks noGrp="1"/>
          </p:cNvSpPr>
          <p:nvPr>
            <p:ph type="body" idx="1"/>
          </p:nvPr>
        </p:nvSpPr>
        <p:spPr>
          <a:xfrm>
            <a:off x="396875" y="1143000"/>
            <a:ext cx="8213725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7 elements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5 elements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6 elements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8 elements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28"/>
          <p:cNvGrpSpPr/>
          <p:nvPr/>
        </p:nvGrpSpPr>
        <p:grpSpPr>
          <a:xfrm>
            <a:off x="2598280" y="1600199"/>
            <a:ext cx="433592" cy="894620"/>
            <a:chOff x="3071608" y="4495801"/>
            <a:chExt cx="433592" cy="894620"/>
          </a:xfrm>
        </p:grpSpPr>
        <p:sp>
          <p:nvSpPr>
            <p:cNvPr id="320" name="Google Shape;320;p28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8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28"/>
          <p:cNvSpPr txBox="1"/>
          <p:nvPr/>
        </p:nvSpPr>
        <p:spPr>
          <a:xfrm>
            <a:off x="6500608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8"/>
          <p:cNvSpPr txBox="1"/>
          <p:nvPr/>
        </p:nvSpPr>
        <p:spPr>
          <a:xfrm>
            <a:off x="6500608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8"/>
          <p:cNvSpPr txBox="1"/>
          <p:nvPr/>
        </p:nvSpPr>
        <p:spPr>
          <a:xfrm>
            <a:off x="6067016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8"/>
          <p:cNvSpPr txBox="1"/>
          <p:nvPr/>
        </p:nvSpPr>
        <p:spPr>
          <a:xfrm>
            <a:off x="6067016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8"/>
          <p:cNvSpPr txBox="1"/>
          <p:nvPr/>
        </p:nvSpPr>
        <p:spPr>
          <a:xfrm>
            <a:off x="5633424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8"/>
          <p:cNvSpPr txBox="1"/>
          <p:nvPr/>
        </p:nvSpPr>
        <p:spPr>
          <a:xfrm>
            <a:off x="5633424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8"/>
          <p:cNvSpPr txBox="1"/>
          <p:nvPr/>
        </p:nvSpPr>
        <p:spPr>
          <a:xfrm>
            <a:off x="5199832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8"/>
          <p:cNvSpPr txBox="1"/>
          <p:nvPr/>
        </p:nvSpPr>
        <p:spPr>
          <a:xfrm>
            <a:off x="5199832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8"/>
          <p:cNvSpPr txBox="1"/>
          <p:nvPr/>
        </p:nvSpPr>
        <p:spPr>
          <a:xfrm>
            <a:off x="4766240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8"/>
          <p:cNvSpPr txBox="1"/>
          <p:nvPr/>
        </p:nvSpPr>
        <p:spPr>
          <a:xfrm>
            <a:off x="4766240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8"/>
          <p:cNvSpPr txBox="1"/>
          <p:nvPr/>
        </p:nvSpPr>
        <p:spPr>
          <a:xfrm>
            <a:off x="4332648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8"/>
          <p:cNvSpPr txBox="1"/>
          <p:nvPr/>
        </p:nvSpPr>
        <p:spPr>
          <a:xfrm>
            <a:off x="4332648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8"/>
          <p:cNvSpPr txBox="1"/>
          <p:nvPr/>
        </p:nvSpPr>
        <p:spPr>
          <a:xfrm>
            <a:off x="3899056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8"/>
          <p:cNvSpPr txBox="1"/>
          <p:nvPr/>
        </p:nvSpPr>
        <p:spPr>
          <a:xfrm>
            <a:off x="3899056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28"/>
          <p:cNvGrpSpPr/>
          <p:nvPr/>
        </p:nvGrpSpPr>
        <p:grpSpPr>
          <a:xfrm>
            <a:off x="3465464" y="1600199"/>
            <a:ext cx="433592" cy="894620"/>
            <a:chOff x="3071608" y="4495801"/>
            <a:chExt cx="433592" cy="894620"/>
          </a:xfrm>
        </p:grpSpPr>
        <p:sp>
          <p:nvSpPr>
            <p:cNvPr id="337" name="Google Shape;337;p28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8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28"/>
          <p:cNvGrpSpPr/>
          <p:nvPr/>
        </p:nvGrpSpPr>
        <p:grpSpPr>
          <a:xfrm>
            <a:off x="3031872" y="1600199"/>
            <a:ext cx="433592" cy="894620"/>
            <a:chOff x="3071608" y="4495801"/>
            <a:chExt cx="433592" cy="894620"/>
          </a:xfrm>
        </p:grpSpPr>
        <p:sp>
          <p:nvSpPr>
            <p:cNvPr id="340" name="Google Shape;340;p28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8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28"/>
          <p:cNvGrpSpPr/>
          <p:nvPr/>
        </p:nvGrpSpPr>
        <p:grpSpPr>
          <a:xfrm>
            <a:off x="762000" y="1600199"/>
            <a:ext cx="1447800" cy="914400"/>
            <a:chOff x="2438400" y="3429000"/>
            <a:chExt cx="1447800" cy="914400"/>
          </a:xfrm>
        </p:grpSpPr>
        <p:sp>
          <p:nvSpPr>
            <p:cNvPr id="343" name="Google Shape;343;p28"/>
            <p:cNvSpPr txBox="1"/>
            <p:nvPr/>
          </p:nvSpPr>
          <p:spPr>
            <a:xfrm>
              <a:off x="2438400" y="40386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items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8"/>
            <p:cNvSpPr txBox="1"/>
            <p:nvPr/>
          </p:nvSpPr>
          <p:spPr>
            <a:xfrm>
              <a:off x="3333750" y="40386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8"/>
            <p:cNvSpPr txBox="1"/>
            <p:nvPr/>
          </p:nvSpPr>
          <p:spPr>
            <a:xfrm>
              <a:off x="2438400" y="37338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8"/>
            <p:cNvSpPr txBox="1"/>
            <p:nvPr/>
          </p:nvSpPr>
          <p:spPr>
            <a:xfrm>
              <a:off x="3333750" y="37338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8"/>
            <p:cNvSpPr txBox="1"/>
            <p:nvPr/>
          </p:nvSpPr>
          <p:spPr>
            <a:xfrm>
              <a:off x="2438400" y="34290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8"/>
            <p:cNvSpPr txBox="1"/>
            <p:nvPr/>
          </p:nvSpPr>
          <p:spPr>
            <a:xfrm>
              <a:off x="3333750" y="34290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28"/>
          <p:cNvGrpSpPr/>
          <p:nvPr/>
        </p:nvGrpSpPr>
        <p:grpSpPr>
          <a:xfrm>
            <a:off x="2598280" y="2895599"/>
            <a:ext cx="433592" cy="894620"/>
            <a:chOff x="3071608" y="4495801"/>
            <a:chExt cx="433592" cy="894620"/>
          </a:xfrm>
        </p:grpSpPr>
        <p:sp>
          <p:nvSpPr>
            <p:cNvPr id="350" name="Google Shape;350;p28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8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28"/>
          <p:cNvSpPr txBox="1"/>
          <p:nvPr/>
        </p:nvSpPr>
        <p:spPr>
          <a:xfrm>
            <a:off x="6500608" y="32568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8"/>
          <p:cNvSpPr txBox="1"/>
          <p:nvPr/>
        </p:nvSpPr>
        <p:spPr>
          <a:xfrm>
            <a:off x="6500608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8"/>
          <p:cNvSpPr txBox="1"/>
          <p:nvPr/>
        </p:nvSpPr>
        <p:spPr>
          <a:xfrm>
            <a:off x="6067016" y="32568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8"/>
          <p:cNvSpPr txBox="1"/>
          <p:nvPr/>
        </p:nvSpPr>
        <p:spPr>
          <a:xfrm>
            <a:off x="6067016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8"/>
          <p:cNvSpPr txBox="1"/>
          <p:nvPr/>
        </p:nvSpPr>
        <p:spPr>
          <a:xfrm>
            <a:off x="5633424" y="32568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8"/>
          <p:cNvSpPr txBox="1"/>
          <p:nvPr/>
        </p:nvSpPr>
        <p:spPr>
          <a:xfrm>
            <a:off x="5633424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8"/>
          <p:cNvSpPr txBox="1"/>
          <p:nvPr/>
        </p:nvSpPr>
        <p:spPr>
          <a:xfrm>
            <a:off x="5199832" y="32568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8"/>
          <p:cNvSpPr txBox="1"/>
          <p:nvPr/>
        </p:nvSpPr>
        <p:spPr>
          <a:xfrm>
            <a:off x="5199832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8"/>
          <p:cNvSpPr txBox="1"/>
          <p:nvPr/>
        </p:nvSpPr>
        <p:spPr>
          <a:xfrm>
            <a:off x="4766240" y="32568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8"/>
          <p:cNvSpPr txBox="1"/>
          <p:nvPr/>
        </p:nvSpPr>
        <p:spPr>
          <a:xfrm>
            <a:off x="4766240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8"/>
          <p:cNvSpPr txBox="1"/>
          <p:nvPr/>
        </p:nvSpPr>
        <p:spPr>
          <a:xfrm>
            <a:off x="4332648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8"/>
          <p:cNvSpPr txBox="1"/>
          <p:nvPr/>
        </p:nvSpPr>
        <p:spPr>
          <a:xfrm>
            <a:off x="4332648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8"/>
          <p:cNvSpPr txBox="1"/>
          <p:nvPr/>
        </p:nvSpPr>
        <p:spPr>
          <a:xfrm>
            <a:off x="3899056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8"/>
          <p:cNvSpPr txBox="1"/>
          <p:nvPr/>
        </p:nvSpPr>
        <p:spPr>
          <a:xfrm>
            <a:off x="3899056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6" name="Google Shape;366;p28"/>
          <p:cNvGrpSpPr/>
          <p:nvPr/>
        </p:nvGrpSpPr>
        <p:grpSpPr>
          <a:xfrm>
            <a:off x="3465464" y="2895599"/>
            <a:ext cx="433592" cy="894620"/>
            <a:chOff x="3071608" y="4495801"/>
            <a:chExt cx="433592" cy="894620"/>
          </a:xfrm>
        </p:grpSpPr>
        <p:sp>
          <p:nvSpPr>
            <p:cNvPr id="367" name="Google Shape;367;p28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8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28"/>
          <p:cNvGrpSpPr/>
          <p:nvPr/>
        </p:nvGrpSpPr>
        <p:grpSpPr>
          <a:xfrm>
            <a:off x="3031872" y="2895599"/>
            <a:ext cx="433592" cy="894620"/>
            <a:chOff x="3071608" y="4495801"/>
            <a:chExt cx="433592" cy="894620"/>
          </a:xfrm>
        </p:grpSpPr>
        <p:sp>
          <p:nvSpPr>
            <p:cNvPr id="370" name="Google Shape;370;p28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8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28"/>
          <p:cNvGrpSpPr/>
          <p:nvPr/>
        </p:nvGrpSpPr>
        <p:grpSpPr>
          <a:xfrm>
            <a:off x="762000" y="2895599"/>
            <a:ext cx="1447800" cy="914400"/>
            <a:chOff x="2438400" y="3429000"/>
            <a:chExt cx="1447800" cy="914400"/>
          </a:xfrm>
        </p:grpSpPr>
        <p:sp>
          <p:nvSpPr>
            <p:cNvPr id="373" name="Google Shape;373;p28"/>
            <p:cNvSpPr txBox="1"/>
            <p:nvPr/>
          </p:nvSpPr>
          <p:spPr>
            <a:xfrm>
              <a:off x="2438400" y="40386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items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8"/>
            <p:cNvSpPr txBox="1"/>
            <p:nvPr/>
          </p:nvSpPr>
          <p:spPr>
            <a:xfrm>
              <a:off x="3333750" y="40386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8"/>
            <p:cNvSpPr txBox="1"/>
            <p:nvPr/>
          </p:nvSpPr>
          <p:spPr>
            <a:xfrm>
              <a:off x="2438400" y="37338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8"/>
            <p:cNvSpPr txBox="1"/>
            <p:nvPr/>
          </p:nvSpPr>
          <p:spPr>
            <a:xfrm>
              <a:off x="3333750" y="37338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8"/>
            <p:cNvSpPr txBox="1"/>
            <p:nvPr/>
          </p:nvSpPr>
          <p:spPr>
            <a:xfrm>
              <a:off x="2438400" y="34290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8"/>
            <p:cNvSpPr txBox="1"/>
            <p:nvPr/>
          </p:nvSpPr>
          <p:spPr>
            <a:xfrm>
              <a:off x="3333750" y="34290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28"/>
          <p:cNvGrpSpPr/>
          <p:nvPr/>
        </p:nvGrpSpPr>
        <p:grpSpPr>
          <a:xfrm>
            <a:off x="2598280" y="3256819"/>
            <a:ext cx="4335920" cy="533400"/>
            <a:chOff x="2598280" y="5923819"/>
            <a:chExt cx="4335920" cy="533400"/>
          </a:xfrm>
        </p:grpSpPr>
        <p:sp>
          <p:nvSpPr>
            <p:cNvPr id="380" name="Google Shape;380;p28"/>
            <p:cNvSpPr txBox="1"/>
            <p:nvPr/>
          </p:nvSpPr>
          <p:spPr>
            <a:xfrm>
              <a:off x="650060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8"/>
            <p:cNvSpPr txBox="1"/>
            <p:nvPr/>
          </p:nvSpPr>
          <p:spPr>
            <a:xfrm>
              <a:off x="606701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8"/>
            <p:cNvSpPr txBox="1"/>
            <p:nvPr/>
          </p:nvSpPr>
          <p:spPr>
            <a:xfrm>
              <a:off x="563342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8"/>
            <p:cNvSpPr txBox="1"/>
            <p:nvPr/>
          </p:nvSpPr>
          <p:spPr>
            <a:xfrm>
              <a:off x="519983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8"/>
            <p:cNvSpPr txBox="1"/>
            <p:nvPr/>
          </p:nvSpPr>
          <p:spPr>
            <a:xfrm>
              <a:off x="476624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8"/>
            <p:cNvSpPr txBox="1"/>
            <p:nvPr/>
          </p:nvSpPr>
          <p:spPr>
            <a:xfrm>
              <a:off x="433264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8"/>
            <p:cNvSpPr txBox="1"/>
            <p:nvPr/>
          </p:nvSpPr>
          <p:spPr>
            <a:xfrm>
              <a:off x="389905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8"/>
            <p:cNvSpPr txBox="1"/>
            <p:nvPr/>
          </p:nvSpPr>
          <p:spPr>
            <a:xfrm>
              <a:off x="259828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8"/>
            <p:cNvSpPr txBox="1"/>
            <p:nvPr/>
          </p:nvSpPr>
          <p:spPr>
            <a:xfrm>
              <a:off x="346546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8"/>
            <p:cNvSpPr txBox="1"/>
            <p:nvPr/>
          </p:nvSpPr>
          <p:spPr>
            <a:xfrm>
              <a:off x="303187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28"/>
          <p:cNvSpPr txBox="1"/>
          <p:nvPr/>
        </p:nvSpPr>
        <p:spPr>
          <a:xfrm>
            <a:off x="6500608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8"/>
          <p:cNvSpPr txBox="1"/>
          <p:nvPr/>
        </p:nvSpPr>
        <p:spPr>
          <a:xfrm>
            <a:off x="6067016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8"/>
          <p:cNvSpPr txBox="1"/>
          <p:nvPr/>
        </p:nvSpPr>
        <p:spPr>
          <a:xfrm>
            <a:off x="5633424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8"/>
          <p:cNvSpPr txBox="1"/>
          <p:nvPr/>
        </p:nvSpPr>
        <p:spPr>
          <a:xfrm>
            <a:off x="5199832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8"/>
          <p:cNvSpPr txBox="1"/>
          <p:nvPr/>
        </p:nvSpPr>
        <p:spPr>
          <a:xfrm>
            <a:off x="4766240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9"/>
          <p:cNvGrpSpPr/>
          <p:nvPr/>
        </p:nvGrpSpPr>
        <p:grpSpPr>
          <a:xfrm>
            <a:off x="2598280" y="1963554"/>
            <a:ext cx="4335920" cy="533400"/>
            <a:chOff x="2598280" y="5923819"/>
            <a:chExt cx="4335920" cy="533400"/>
          </a:xfrm>
        </p:grpSpPr>
        <p:sp>
          <p:nvSpPr>
            <p:cNvPr id="400" name="Google Shape;400;p29"/>
            <p:cNvSpPr txBox="1"/>
            <p:nvPr/>
          </p:nvSpPr>
          <p:spPr>
            <a:xfrm>
              <a:off x="650060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9"/>
            <p:cNvSpPr txBox="1"/>
            <p:nvPr/>
          </p:nvSpPr>
          <p:spPr>
            <a:xfrm>
              <a:off x="606701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9"/>
            <p:cNvSpPr txBox="1"/>
            <p:nvPr/>
          </p:nvSpPr>
          <p:spPr>
            <a:xfrm>
              <a:off x="563342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9"/>
            <p:cNvSpPr txBox="1"/>
            <p:nvPr/>
          </p:nvSpPr>
          <p:spPr>
            <a:xfrm>
              <a:off x="519983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9"/>
            <p:cNvSpPr txBox="1"/>
            <p:nvPr/>
          </p:nvSpPr>
          <p:spPr>
            <a:xfrm>
              <a:off x="476624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9"/>
            <p:cNvSpPr txBox="1"/>
            <p:nvPr/>
          </p:nvSpPr>
          <p:spPr>
            <a:xfrm>
              <a:off x="433264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9"/>
            <p:cNvSpPr txBox="1"/>
            <p:nvPr/>
          </p:nvSpPr>
          <p:spPr>
            <a:xfrm>
              <a:off x="389905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9"/>
            <p:cNvSpPr txBox="1"/>
            <p:nvPr/>
          </p:nvSpPr>
          <p:spPr>
            <a:xfrm>
              <a:off x="259828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9"/>
            <p:cNvSpPr txBox="1"/>
            <p:nvPr/>
          </p:nvSpPr>
          <p:spPr>
            <a:xfrm>
              <a:off x="346546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9"/>
            <p:cNvSpPr txBox="1"/>
            <p:nvPr/>
          </p:nvSpPr>
          <p:spPr>
            <a:xfrm>
              <a:off x="303187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2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Circular Buffer Operation (n = 10)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9"/>
          <p:cNvSpPr txBox="1">
            <a:spLocks noGrp="1"/>
          </p:cNvSpPr>
          <p:nvPr>
            <p:ph type="body" idx="1"/>
          </p:nvPr>
        </p:nvSpPr>
        <p:spPr>
          <a:xfrm>
            <a:off x="396875" y="1143000"/>
            <a:ext cx="8213725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7 elements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5 elements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6 elements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8 elements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29"/>
          <p:cNvGrpSpPr/>
          <p:nvPr/>
        </p:nvGrpSpPr>
        <p:grpSpPr>
          <a:xfrm>
            <a:off x="2598280" y="1600199"/>
            <a:ext cx="433592" cy="894620"/>
            <a:chOff x="3071608" y="4495801"/>
            <a:chExt cx="433592" cy="894620"/>
          </a:xfrm>
        </p:grpSpPr>
        <p:sp>
          <p:nvSpPr>
            <p:cNvPr id="413" name="Google Shape;413;p29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9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5" name="Google Shape;415;p29"/>
          <p:cNvSpPr txBox="1"/>
          <p:nvPr/>
        </p:nvSpPr>
        <p:spPr>
          <a:xfrm>
            <a:off x="6500608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9"/>
          <p:cNvSpPr txBox="1"/>
          <p:nvPr/>
        </p:nvSpPr>
        <p:spPr>
          <a:xfrm>
            <a:off x="6500608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9"/>
          <p:cNvSpPr txBox="1"/>
          <p:nvPr/>
        </p:nvSpPr>
        <p:spPr>
          <a:xfrm>
            <a:off x="6067016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9"/>
          <p:cNvSpPr txBox="1"/>
          <p:nvPr/>
        </p:nvSpPr>
        <p:spPr>
          <a:xfrm>
            <a:off x="6067016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9"/>
          <p:cNvSpPr txBox="1"/>
          <p:nvPr/>
        </p:nvSpPr>
        <p:spPr>
          <a:xfrm>
            <a:off x="5633424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9"/>
          <p:cNvSpPr txBox="1"/>
          <p:nvPr/>
        </p:nvSpPr>
        <p:spPr>
          <a:xfrm>
            <a:off x="5633424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9"/>
          <p:cNvSpPr txBox="1"/>
          <p:nvPr/>
        </p:nvSpPr>
        <p:spPr>
          <a:xfrm>
            <a:off x="5199832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9"/>
          <p:cNvSpPr txBox="1"/>
          <p:nvPr/>
        </p:nvSpPr>
        <p:spPr>
          <a:xfrm>
            <a:off x="5199832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9"/>
          <p:cNvSpPr txBox="1"/>
          <p:nvPr/>
        </p:nvSpPr>
        <p:spPr>
          <a:xfrm>
            <a:off x="4766240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9"/>
          <p:cNvSpPr txBox="1"/>
          <p:nvPr/>
        </p:nvSpPr>
        <p:spPr>
          <a:xfrm>
            <a:off x="4766240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9"/>
          <p:cNvSpPr txBox="1"/>
          <p:nvPr/>
        </p:nvSpPr>
        <p:spPr>
          <a:xfrm>
            <a:off x="4332648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9"/>
          <p:cNvSpPr txBox="1"/>
          <p:nvPr/>
        </p:nvSpPr>
        <p:spPr>
          <a:xfrm>
            <a:off x="4332648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9"/>
          <p:cNvSpPr txBox="1"/>
          <p:nvPr/>
        </p:nvSpPr>
        <p:spPr>
          <a:xfrm>
            <a:off x="3899056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9"/>
          <p:cNvSpPr txBox="1"/>
          <p:nvPr/>
        </p:nvSpPr>
        <p:spPr>
          <a:xfrm>
            <a:off x="3899056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9" name="Google Shape;429;p29"/>
          <p:cNvGrpSpPr/>
          <p:nvPr/>
        </p:nvGrpSpPr>
        <p:grpSpPr>
          <a:xfrm>
            <a:off x="3465464" y="1600199"/>
            <a:ext cx="433592" cy="894620"/>
            <a:chOff x="3071608" y="4495801"/>
            <a:chExt cx="433592" cy="894620"/>
          </a:xfrm>
        </p:grpSpPr>
        <p:sp>
          <p:nvSpPr>
            <p:cNvPr id="430" name="Google Shape;430;p29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9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p29"/>
          <p:cNvGrpSpPr/>
          <p:nvPr/>
        </p:nvGrpSpPr>
        <p:grpSpPr>
          <a:xfrm>
            <a:off x="3031872" y="1600199"/>
            <a:ext cx="433592" cy="894620"/>
            <a:chOff x="3071608" y="4495801"/>
            <a:chExt cx="433592" cy="894620"/>
          </a:xfrm>
        </p:grpSpPr>
        <p:sp>
          <p:nvSpPr>
            <p:cNvPr id="433" name="Google Shape;433;p29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9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29"/>
          <p:cNvGrpSpPr/>
          <p:nvPr/>
        </p:nvGrpSpPr>
        <p:grpSpPr>
          <a:xfrm>
            <a:off x="762000" y="1600199"/>
            <a:ext cx="1447800" cy="914400"/>
            <a:chOff x="2438400" y="3429000"/>
            <a:chExt cx="1447800" cy="914400"/>
          </a:xfrm>
        </p:grpSpPr>
        <p:sp>
          <p:nvSpPr>
            <p:cNvPr id="436" name="Google Shape;436;p29"/>
            <p:cNvSpPr txBox="1"/>
            <p:nvPr/>
          </p:nvSpPr>
          <p:spPr>
            <a:xfrm>
              <a:off x="2438400" y="40386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items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9"/>
            <p:cNvSpPr txBox="1"/>
            <p:nvPr/>
          </p:nvSpPr>
          <p:spPr>
            <a:xfrm>
              <a:off x="3333750" y="40386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9"/>
            <p:cNvSpPr txBox="1"/>
            <p:nvPr/>
          </p:nvSpPr>
          <p:spPr>
            <a:xfrm>
              <a:off x="2438400" y="37338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9"/>
            <p:cNvSpPr txBox="1"/>
            <p:nvPr/>
          </p:nvSpPr>
          <p:spPr>
            <a:xfrm>
              <a:off x="3333750" y="37338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9"/>
            <p:cNvSpPr txBox="1"/>
            <p:nvPr/>
          </p:nvSpPr>
          <p:spPr>
            <a:xfrm>
              <a:off x="2438400" y="34290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9"/>
            <p:cNvSpPr txBox="1"/>
            <p:nvPr/>
          </p:nvSpPr>
          <p:spPr>
            <a:xfrm>
              <a:off x="3333750" y="34290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29"/>
          <p:cNvGrpSpPr/>
          <p:nvPr/>
        </p:nvGrpSpPr>
        <p:grpSpPr>
          <a:xfrm>
            <a:off x="2598280" y="2895599"/>
            <a:ext cx="433592" cy="894620"/>
            <a:chOff x="3071608" y="4495801"/>
            <a:chExt cx="433592" cy="894620"/>
          </a:xfrm>
        </p:grpSpPr>
        <p:sp>
          <p:nvSpPr>
            <p:cNvPr id="443" name="Google Shape;443;p29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9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5" name="Google Shape;445;p29"/>
          <p:cNvSpPr txBox="1"/>
          <p:nvPr/>
        </p:nvSpPr>
        <p:spPr>
          <a:xfrm>
            <a:off x="6500608" y="32568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9"/>
          <p:cNvSpPr txBox="1"/>
          <p:nvPr/>
        </p:nvSpPr>
        <p:spPr>
          <a:xfrm>
            <a:off x="6500608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9"/>
          <p:cNvSpPr txBox="1"/>
          <p:nvPr/>
        </p:nvSpPr>
        <p:spPr>
          <a:xfrm>
            <a:off x="6067016" y="32568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9"/>
          <p:cNvSpPr txBox="1"/>
          <p:nvPr/>
        </p:nvSpPr>
        <p:spPr>
          <a:xfrm>
            <a:off x="6067016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9"/>
          <p:cNvSpPr txBox="1"/>
          <p:nvPr/>
        </p:nvSpPr>
        <p:spPr>
          <a:xfrm>
            <a:off x="5633424" y="32568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9"/>
          <p:cNvSpPr txBox="1"/>
          <p:nvPr/>
        </p:nvSpPr>
        <p:spPr>
          <a:xfrm>
            <a:off x="5633424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9"/>
          <p:cNvSpPr txBox="1"/>
          <p:nvPr/>
        </p:nvSpPr>
        <p:spPr>
          <a:xfrm>
            <a:off x="5199832" y="32568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9"/>
          <p:cNvSpPr txBox="1"/>
          <p:nvPr/>
        </p:nvSpPr>
        <p:spPr>
          <a:xfrm>
            <a:off x="5199832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9"/>
          <p:cNvSpPr txBox="1"/>
          <p:nvPr/>
        </p:nvSpPr>
        <p:spPr>
          <a:xfrm>
            <a:off x="4766240" y="32568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9"/>
          <p:cNvSpPr txBox="1"/>
          <p:nvPr/>
        </p:nvSpPr>
        <p:spPr>
          <a:xfrm>
            <a:off x="4766240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9"/>
          <p:cNvSpPr txBox="1"/>
          <p:nvPr/>
        </p:nvSpPr>
        <p:spPr>
          <a:xfrm>
            <a:off x="4332648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9"/>
          <p:cNvSpPr txBox="1"/>
          <p:nvPr/>
        </p:nvSpPr>
        <p:spPr>
          <a:xfrm>
            <a:off x="4332648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9"/>
          <p:cNvSpPr txBox="1"/>
          <p:nvPr/>
        </p:nvSpPr>
        <p:spPr>
          <a:xfrm>
            <a:off x="3899056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9"/>
          <p:cNvSpPr txBox="1"/>
          <p:nvPr/>
        </p:nvSpPr>
        <p:spPr>
          <a:xfrm>
            <a:off x="3899056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9" name="Google Shape;459;p29"/>
          <p:cNvGrpSpPr/>
          <p:nvPr/>
        </p:nvGrpSpPr>
        <p:grpSpPr>
          <a:xfrm>
            <a:off x="3465464" y="2895599"/>
            <a:ext cx="433592" cy="894620"/>
            <a:chOff x="3071608" y="4495801"/>
            <a:chExt cx="433592" cy="894620"/>
          </a:xfrm>
        </p:grpSpPr>
        <p:sp>
          <p:nvSpPr>
            <p:cNvPr id="460" name="Google Shape;460;p29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9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29"/>
          <p:cNvGrpSpPr/>
          <p:nvPr/>
        </p:nvGrpSpPr>
        <p:grpSpPr>
          <a:xfrm>
            <a:off x="3031872" y="2895599"/>
            <a:ext cx="433592" cy="894620"/>
            <a:chOff x="3071608" y="4495801"/>
            <a:chExt cx="433592" cy="894620"/>
          </a:xfrm>
        </p:grpSpPr>
        <p:sp>
          <p:nvSpPr>
            <p:cNvPr id="463" name="Google Shape;463;p29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9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29"/>
          <p:cNvGrpSpPr/>
          <p:nvPr/>
        </p:nvGrpSpPr>
        <p:grpSpPr>
          <a:xfrm>
            <a:off x="762000" y="2895599"/>
            <a:ext cx="1447800" cy="914400"/>
            <a:chOff x="2438400" y="3429000"/>
            <a:chExt cx="1447800" cy="914400"/>
          </a:xfrm>
        </p:grpSpPr>
        <p:sp>
          <p:nvSpPr>
            <p:cNvPr id="466" name="Google Shape;466;p29"/>
            <p:cNvSpPr txBox="1"/>
            <p:nvPr/>
          </p:nvSpPr>
          <p:spPr>
            <a:xfrm>
              <a:off x="2438400" y="40386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items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9"/>
            <p:cNvSpPr txBox="1"/>
            <p:nvPr/>
          </p:nvSpPr>
          <p:spPr>
            <a:xfrm>
              <a:off x="3333750" y="40386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9"/>
            <p:cNvSpPr txBox="1"/>
            <p:nvPr/>
          </p:nvSpPr>
          <p:spPr>
            <a:xfrm>
              <a:off x="2438400" y="37338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9"/>
            <p:cNvSpPr txBox="1"/>
            <p:nvPr/>
          </p:nvSpPr>
          <p:spPr>
            <a:xfrm>
              <a:off x="3333750" y="37338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9"/>
            <p:cNvSpPr txBox="1"/>
            <p:nvPr/>
          </p:nvSpPr>
          <p:spPr>
            <a:xfrm>
              <a:off x="2438400" y="34290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9"/>
            <p:cNvSpPr txBox="1"/>
            <p:nvPr/>
          </p:nvSpPr>
          <p:spPr>
            <a:xfrm>
              <a:off x="3333750" y="34290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29"/>
          <p:cNvSpPr txBox="1"/>
          <p:nvPr/>
        </p:nvSpPr>
        <p:spPr>
          <a:xfrm>
            <a:off x="6500608" y="45522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9"/>
          <p:cNvSpPr txBox="1"/>
          <p:nvPr/>
        </p:nvSpPr>
        <p:spPr>
          <a:xfrm>
            <a:off x="6500608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9"/>
          <p:cNvSpPr txBox="1"/>
          <p:nvPr/>
        </p:nvSpPr>
        <p:spPr>
          <a:xfrm>
            <a:off x="6067016" y="45522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9"/>
          <p:cNvSpPr txBox="1"/>
          <p:nvPr/>
        </p:nvSpPr>
        <p:spPr>
          <a:xfrm>
            <a:off x="6067016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9"/>
          <p:cNvSpPr txBox="1"/>
          <p:nvPr/>
        </p:nvSpPr>
        <p:spPr>
          <a:xfrm>
            <a:off x="5633424" y="45522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9"/>
          <p:cNvSpPr txBox="1"/>
          <p:nvPr/>
        </p:nvSpPr>
        <p:spPr>
          <a:xfrm>
            <a:off x="5633424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9"/>
          <p:cNvSpPr txBox="1"/>
          <p:nvPr/>
        </p:nvSpPr>
        <p:spPr>
          <a:xfrm>
            <a:off x="5199832" y="45522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9"/>
          <p:cNvSpPr txBox="1"/>
          <p:nvPr/>
        </p:nvSpPr>
        <p:spPr>
          <a:xfrm>
            <a:off x="5199832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9"/>
          <p:cNvSpPr txBox="1"/>
          <p:nvPr/>
        </p:nvSpPr>
        <p:spPr>
          <a:xfrm>
            <a:off x="4766240" y="45522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9"/>
          <p:cNvSpPr txBox="1"/>
          <p:nvPr/>
        </p:nvSpPr>
        <p:spPr>
          <a:xfrm>
            <a:off x="4766240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9"/>
          <p:cNvSpPr txBox="1"/>
          <p:nvPr/>
        </p:nvSpPr>
        <p:spPr>
          <a:xfrm>
            <a:off x="4332648" y="45522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9"/>
          <p:cNvSpPr txBox="1"/>
          <p:nvPr/>
        </p:nvSpPr>
        <p:spPr>
          <a:xfrm>
            <a:off x="4332648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9"/>
          <p:cNvSpPr txBox="1"/>
          <p:nvPr/>
        </p:nvSpPr>
        <p:spPr>
          <a:xfrm>
            <a:off x="3899056" y="45522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9"/>
          <p:cNvSpPr txBox="1"/>
          <p:nvPr/>
        </p:nvSpPr>
        <p:spPr>
          <a:xfrm>
            <a:off x="3899056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9"/>
          <p:cNvSpPr txBox="1"/>
          <p:nvPr/>
        </p:nvSpPr>
        <p:spPr>
          <a:xfrm>
            <a:off x="2598280" y="45522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9"/>
          <p:cNvSpPr txBox="1"/>
          <p:nvPr/>
        </p:nvSpPr>
        <p:spPr>
          <a:xfrm>
            <a:off x="2598280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9"/>
          <p:cNvSpPr txBox="1"/>
          <p:nvPr/>
        </p:nvSpPr>
        <p:spPr>
          <a:xfrm>
            <a:off x="3465464" y="45522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9"/>
          <p:cNvSpPr txBox="1"/>
          <p:nvPr/>
        </p:nvSpPr>
        <p:spPr>
          <a:xfrm>
            <a:off x="3465464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9"/>
          <p:cNvSpPr txBox="1"/>
          <p:nvPr/>
        </p:nvSpPr>
        <p:spPr>
          <a:xfrm>
            <a:off x="3031872" y="45522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9"/>
          <p:cNvSpPr txBox="1"/>
          <p:nvPr/>
        </p:nvSpPr>
        <p:spPr>
          <a:xfrm>
            <a:off x="3031872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2" name="Google Shape;492;p29"/>
          <p:cNvGrpSpPr/>
          <p:nvPr/>
        </p:nvGrpSpPr>
        <p:grpSpPr>
          <a:xfrm>
            <a:off x="762000" y="4190999"/>
            <a:ext cx="1447800" cy="914400"/>
            <a:chOff x="2438400" y="3429000"/>
            <a:chExt cx="1447800" cy="914400"/>
          </a:xfrm>
        </p:grpSpPr>
        <p:sp>
          <p:nvSpPr>
            <p:cNvPr id="493" name="Google Shape;493;p29"/>
            <p:cNvSpPr txBox="1"/>
            <p:nvPr/>
          </p:nvSpPr>
          <p:spPr>
            <a:xfrm>
              <a:off x="2438400" y="40386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items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9"/>
            <p:cNvSpPr txBox="1"/>
            <p:nvPr/>
          </p:nvSpPr>
          <p:spPr>
            <a:xfrm>
              <a:off x="3333750" y="40386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9"/>
            <p:cNvSpPr txBox="1"/>
            <p:nvPr/>
          </p:nvSpPr>
          <p:spPr>
            <a:xfrm>
              <a:off x="2438400" y="37338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9"/>
            <p:cNvSpPr txBox="1"/>
            <p:nvPr/>
          </p:nvSpPr>
          <p:spPr>
            <a:xfrm>
              <a:off x="3333750" y="37338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9"/>
            <p:cNvSpPr txBox="1"/>
            <p:nvPr/>
          </p:nvSpPr>
          <p:spPr>
            <a:xfrm>
              <a:off x="2438400" y="34290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9"/>
            <p:cNvSpPr txBox="1"/>
            <p:nvPr/>
          </p:nvSpPr>
          <p:spPr>
            <a:xfrm>
              <a:off x="3333750" y="34290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p29"/>
          <p:cNvSpPr txBox="1"/>
          <p:nvPr/>
        </p:nvSpPr>
        <p:spPr>
          <a:xfrm>
            <a:off x="6500608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9"/>
          <p:cNvSpPr txBox="1"/>
          <p:nvPr/>
        </p:nvSpPr>
        <p:spPr>
          <a:xfrm>
            <a:off x="6067016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9"/>
          <p:cNvSpPr txBox="1"/>
          <p:nvPr/>
        </p:nvSpPr>
        <p:spPr>
          <a:xfrm>
            <a:off x="5633424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9"/>
          <p:cNvSpPr txBox="1"/>
          <p:nvPr/>
        </p:nvSpPr>
        <p:spPr>
          <a:xfrm>
            <a:off x="5199832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9"/>
          <p:cNvSpPr txBox="1"/>
          <p:nvPr/>
        </p:nvSpPr>
        <p:spPr>
          <a:xfrm>
            <a:off x="4766240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9"/>
          <p:cNvSpPr txBox="1"/>
          <p:nvPr/>
        </p:nvSpPr>
        <p:spPr>
          <a:xfrm>
            <a:off x="4332648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9"/>
          <p:cNvSpPr txBox="1"/>
          <p:nvPr/>
        </p:nvSpPr>
        <p:spPr>
          <a:xfrm>
            <a:off x="3899056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9"/>
          <p:cNvSpPr txBox="1"/>
          <p:nvPr/>
        </p:nvSpPr>
        <p:spPr>
          <a:xfrm>
            <a:off x="2598280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9"/>
          <p:cNvSpPr txBox="1"/>
          <p:nvPr/>
        </p:nvSpPr>
        <p:spPr>
          <a:xfrm>
            <a:off x="3465464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8" name="Google Shape;508;p29"/>
          <p:cNvGrpSpPr/>
          <p:nvPr/>
        </p:nvGrpSpPr>
        <p:grpSpPr>
          <a:xfrm>
            <a:off x="2598280" y="5923819"/>
            <a:ext cx="4335920" cy="533400"/>
            <a:chOff x="2598280" y="5923819"/>
            <a:chExt cx="4335920" cy="533400"/>
          </a:xfrm>
        </p:grpSpPr>
        <p:sp>
          <p:nvSpPr>
            <p:cNvPr id="509" name="Google Shape;509;p29"/>
            <p:cNvSpPr txBox="1"/>
            <p:nvPr/>
          </p:nvSpPr>
          <p:spPr>
            <a:xfrm>
              <a:off x="650060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9"/>
            <p:cNvSpPr txBox="1"/>
            <p:nvPr/>
          </p:nvSpPr>
          <p:spPr>
            <a:xfrm>
              <a:off x="606701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9"/>
            <p:cNvSpPr txBox="1"/>
            <p:nvPr/>
          </p:nvSpPr>
          <p:spPr>
            <a:xfrm>
              <a:off x="563342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9"/>
            <p:cNvSpPr txBox="1"/>
            <p:nvPr/>
          </p:nvSpPr>
          <p:spPr>
            <a:xfrm>
              <a:off x="519983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9"/>
            <p:cNvSpPr txBox="1"/>
            <p:nvPr/>
          </p:nvSpPr>
          <p:spPr>
            <a:xfrm>
              <a:off x="476624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9"/>
            <p:cNvSpPr txBox="1"/>
            <p:nvPr/>
          </p:nvSpPr>
          <p:spPr>
            <a:xfrm>
              <a:off x="433264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9"/>
            <p:cNvSpPr txBox="1"/>
            <p:nvPr/>
          </p:nvSpPr>
          <p:spPr>
            <a:xfrm>
              <a:off x="389905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9"/>
            <p:cNvSpPr txBox="1"/>
            <p:nvPr/>
          </p:nvSpPr>
          <p:spPr>
            <a:xfrm>
              <a:off x="259828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9"/>
            <p:cNvSpPr txBox="1"/>
            <p:nvPr/>
          </p:nvSpPr>
          <p:spPr>
            <a:xfrm>
              <a:off x="346546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9"/>
            <p:cNvSpPr txBox="1"/>
            <p:nvPr/>
          </p:nvSpPr>
          <p:spPr>
            <a:xfrm>
              <a:off x="303187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9" name="Google Shape;519;p29"/>
          <p:cNvSpPr txBox="1"/>
          <p:nvPr/>
        </p:nvSpPr>
        <p:spPr>
          <a:xfrm>
            <a:off x="3031872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0" name="Google Shape;520;p29"/>
          <p:cNvGrpSpPr/>
          <p:nvPr/>
        </p:nvGrpSpPr>
        <p:grpSpPr>
          <a:xfrm>
            <a:off x="762000" y="5562599"/>
            <a:ext cx="1447800" cy="914400"/>
            <a:chOff x="2438400" y="3429000"/>
            <a:chExt cx="1447800" cy="914400"/>
          </a:xfrm>
        </p:grpSpPr>
        <p:sp>
          <p:nvSpPr>
            <p:cNvPr id="521" name="Google Shape;521;p29"/>
            <p:cNvSpPr txBox="1"/>
            <p:nvPr/>
          </p:nvSpPr>
          <p:spPr>
            <a:xfrm>
              <a:off x="2438400" y="40386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items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9"/>
            <p:cNvSpPr txBox="1"/>
            <p:nvPr/>
          </p:nvSpPr>
          <p:spPr>
            <a:xfrm>
              <a:off x="3333750" y="40386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9"/>
            <p:cNvSpPr txBox="1"/>
            <p:nvPr/>
          </p:nvSpPr>
          <p:spPr>
            <a:xfrm>
              <a:off x="2438400" y="37338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9"/>
            <p:cNvSpPr txBox="1"/>
            <p:nvPr/>
          </p:nvSpPr>
          <p:spPr>
            <a:xfrm>
              <a:off x="3333750" y="37338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9"/>
            <p:cNvSpPr txBox="1"/>
            <p:nvPr/>
          </p:nvSpPr>
          <p:spPr>
            <a:xfrm>
              <a:off x="2438400" y="34290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9"/>
            <p:cNvSpPr txBox="1"/>
            <p:nvPr/>
          </p:nvSpPr>
          <p:spPr>
            <a:xfrm>
              <a:off x="3333750" y="34290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29"/>
          <p:cNvGrpSpPr/>
          <p:nvPr/>
        </p:nvGrpSpPr>
        <p:grpSpPr>
          <a:xfrm>
            <a:off x="2598280" y="3256819"/>
            <a:ext cx="4335920" cy="533400"/>
            <a:chOff x="2598280" y="5923819"/>
            <a:chExt cx="4335920" cy="533400"/>
          </a:xfrm>
        </p:grpSpPr>
        <p:sp>
          <p:nvSpPr>
            <p:cNvPr id="528" name="Google Shape;528;p29"/>
            <p:cNvSpPr txBox="1"/>
            <p:nvPr/>
          </p:nvSpPr>
          <p:spPr>
            <a:xfrm>
              <a:off x="650060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9"/>
            <p:cNvSpPr txBox="1"/>
            <p:nvPr/>
          </p:nvSpPr>
          <p:spPr>
            <a:xfrm>
              <a:off x="606701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9"/>
            <p:cNvSpPr txBox="1"/>
            <p:nvPr/>
          </p:nvSpPr>
          <p:spPr>
            <a:xfrm>
              <a:off x="563342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9"/>
            <p:cNvSpPr txBox="1"/>
            <p:nvPr/>
          </p:nvSpPr>
          <p:spPr>
            <a:xfrm>
              <a:off x="519983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9"/>
            <p:cNvSpPr txBox="1"/>
            <p:nvPr/>
          </p:nvSpPr>
          <p:spPr>
            <a:xfrm>
              <a:off x="476624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29"/>
            <p:cNvSpPr txBox="1"/>
            <p:nvPr/>
          </p:nvSpPr>
          <p:spPr>
            <a:xfrm>
              <a:off x="433264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9"/>
            <p:cNvSpPr txBox="1"/>
            <p:nvPr/>
          </p:nvSpPr>
          <p:spPr>
            <a:xfrm>
              <a:off x="389905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9"/>
            <p:cNvSpPr txBox="1"/>
            <p:nvPr/>
          </p:nvSpPr>
          <p:spPr>
            <a:xfrm>
              <a:off x="259828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9"/>
            <p:cNvSpPr txBox="1"/>
            <p:nvPr/>
          </p:nvSpPr>
          <p:spPr>
            <a:xfrm>
              <a:off x="346546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9"/>
            <p:cNvSpPr txBox="1"/>
            <p:nvPr/>
          </p:nvSpPr>
          <p:spPr>
            <a:xfrm>
              <a:off x="303187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29"/>
          <p:cNvGrpSpPr/>
          <p:nvPr/>
        </p:nvGrpSpPr>
        <p:grpSpPr>
          <a:xfrm>
            <a:off x="2598280" y="4552219"/>
            <a:ext cx="4335920" cy="533400"/>
            <a:chOff x="2598280" y="5923819"/>
            <a:chExt cx="4335920" cy="533400"/>
          </a:xfrm>
        </p:grpSpPr>
        <p:sp>
          <p:nvSpPr>
            <p:cNvPr id="539" name="Google Shape;539;p29"/>
            <p:cNvSpPr txBox="1"/>
            <p:nvPr/>
          </p:nvSpPr>
          <p:spPr>
            <a:xfrm>
              <a:off x="650060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9"/>
            <p:cNvSpPr txBox="1"/>
            <p:nvPr/>
          </p:nvSpPr>
          <p:spPr>
            <a:xfrm>
              <a:off x="606701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9"/>
            <p:cNvSpPr txBox="1"/>
            <p:nvPr/>
          </p:nvSpPr>
          <p:spPr>
            <a:xfrm>
              <a:off x="563342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9"/>
            <p:cNvSpPr txBox="1"/>
            <p:nvPr/>
          </p:nvSpPr>
          <p:spPr>
            <a:xfrm>
              <a:off x="519983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9"/>
            <p:cNvSpPr txBox="1"/>
            <p:nvPr/>
          </p:nvSpPr>
          <p:spPr>
            <a:xfrm>
              <a:off x="476624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9"/>
            <p:cNvSpPr txBox="1"/>
            <p:nvPr/>
          </p:nvSpPr>
          <p:spPr>
            <a:xfrm>
              <a:off x="433264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389905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9"/>
            <p:cNvSpPr txBox="1"/>
            <p:nvPr/>
          </p:nvSpPr>
          <p:spPr>
            <a:xfrm>
              <a:off x="259828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9"/>
            <p:cNvSpPr txBox="1"/>
            <p:nvPr/>
          </p:nvSpPr>
          <p:spPr>
            <a:xfrm>
              <a:off x="346546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9"/>
            <p:cNvSpPr txBox="1"/>
            <p:nvPr/>
          </p:nvSpPr>
          <p:spPr>
            <a:xfrm>
              <a:off x="303187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6500608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9"/>
          <p:cNvSpPr txBox="1"/>
          <p:nvPr/>
        </p:nvSpPr>
        <p:spPr>
          <a:xfrm>
            <a:off x="6067016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9"/>
          <p:cNvSpPr txBox="1"/>
          <p:nvPr/>
        </p:nvSpPr>
        <p:spPr>
          <a:xfrm>
            <a:off x="5633424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9"/>
          <p:cNvSpPr txBox="1"/>
          <p:nvPr/>
        </p:nvSpPr>
        <p:spPr>
          <a:xfrm>
            <a:off x="5199832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9"/>
          <p:cNvSpPr txBox="1"/>
          <p:nvPr/>
        </p:nvSpPr>
        <p:spPr>
          <a:xfrm>
            <a:off x="4766240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30"/>
          <p:cNvGrpSpPr/>
          <p:nvPr/>
        </p:nvGrpSpPr>
        <p:grpSpPr>
          <a:xfrm>
            <a:off x="2598280" y="4552219"/>
            <a:ext cx="4335920" cy="533400"/>
            <a:chOff x="2598280" y="5923819"/>
            <a:chExt cx="4335920" cy="533400"/>
          </a:xfrm>
        </p:grpSpPr>
        <p:sp>
          <p:nvSpPr>
            <p:cNvPr id="559" name="Google Shape;559;p30"/>
            <p:cNvSpPr txBox="1"/>
            <p:nvPr/>
          </p:nvSpPr>
          <p:spPr>
            <a:xfrm>
              <a:off x="650060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0"/>
            <p:cNvSpPr txBox="1"/>
            <p:nvPr/>
          </p:nvSpPr>
          <p:spPr>
            <a:xfrm>
              <a:off x="606701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0"/>
            <p:cNvSpPr txBox="1"/>
            <p:nvPr/>
          </p:nvSpPr>
          <p:spPr>
            <a:xfrm>
              <a:off x="563342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0"/>
            <p:cNvSpPr txBox="1"/>
            <p:nvPr/>
          </p:nvSpPr>
          <p:spPr>
            <a:xfrm>
              <a:off x="519983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0"/>
            <p:cNvSpPr txBox="1"/>
            <p:nvPr/>
          </p:nvSpPr>
          <p:spPr>
            <a:xfrm>
              <a:off x="476624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0"/>
            <p:cNvSpPr txBox="1"/>
            <p:nvPr/>
          </p:nvSpPr>
          <p:spPr>
            <a:xfrm>
              <a:off x="433264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0"/>
            <p:cNvSpPr txBox="1"/>
            <p:nvPr/>
          </p:nvSpPr>
          <p:spPr>
            <a:xfrm>
              <a:off x="389905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0"/>
            <p:cNvSpPr txBox="1"/>
            <p:nvPr/>
          </p:nvSpPr>
          <p:spPr>
            <a:xfrm>
              <a:off x="259828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0"/>
            <p:cNvSpPr txBox="1"/>
            <p:nvPr/>
          </p:nvSpPr>
          <p:spPr>
            <a:xfrm>
              <a:off x="346546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0"/>
            <p:cNvSpPr txBox="1"/>
            <p:nvPr/>
          </p:nvSpPr>
          <p:spPr>
            <a:xfrm>
              <a:off x="303187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9" name="Google Shape;569;p30"/>
          <p:cNvGrpSpPr/>
          <p:nvPr/>
        </p:nvGrpSpPr>
        <p:grpSpPr>
          <a:xfrm>
            <a:off x="2598280" y="1963554"/>
            <a:ext cx="4335920" cy="533400"/>
            <a:chOff x="2598280" y="5923819"/>
            <a:chExt cx="4335920" cy="533400"/>
          </a:xfrm>
        </p:grpSpPr>
        <p:sp>
          <p:nvSpPr>
            <p:cNvPr id="570" name="Google Shape;570;p30"/>
            <p:cNvSpPr txBox="1"/>
            <p:nvPr/>
          </p:nvSpPr>
          <p:spPr>
            <a:xfrm>
              <a:off x="650060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0"/>
            <p:cNvSpPr txBox="1"/>
            <p:nvPr/>
          </p:nvSpPr>
          <p:spPr>
            <a:xfrm>
              <a:off x="606701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0"/>
            <p:cNvSpPr txBox="1"/>
            <p:nvPr/>
          </p:nvSpPr>
          <p:spPr>
            <a:xfrm>
              <a:off x="563342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0"/>
            <p:cNvSpPr txBox="1"/>
            <p:nvPr/>
          </p:nvSpPr>
          <p:spPr>
            <a:xfrm>
              <a:off x="519983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0"/>
            <p:cNvSpPr txBox="1"/>
            <p:nvPr/>
          </p:nvSpPr>
          <p:spPr>
            <a:xfrm>
              <a:off x="476624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0"/>
            <p:cNvSpPr txBox="1"/>
            <p:nvPr/>
          </p:nvSpPr>
          <p:spPr>
            <a:xfrm>
              <a:off x="433264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0"/>
            <p:cNvSpPr txBox="1"/>
            <p:nvPr/>
          </p:nvSpPr>
          <p:spPr>
            <a:xfrm>
              <a:off x="389905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0"/>
            <p:cNvSpPr txBox="1"/>
            <p:nvPr/>
          </p:nvSpPr>
          <p:spPr>
            <a:xfrm>
              <a:off x="259828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0"/>
            <p:cNvSpPr txBox="1"/>
            <p:nvPr/>
          </p:nvSpPr>
          <p:spPr>
            <a:xfrm>
              <a:off x="346546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0"/>
            <p:cNvSpPr txBox="1"/>
            <p:nvPr/>
          </p:nvSpPr>
          <p:spPr>
            <a:xfrm>
              <a:off x="303187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Circular Buffer Operation (n = 10)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0"/>
          <p:cNvSpPr txBox="1">
            <a:spLocks noGrp="1"/>
          </p:cNvSpPr>
          <p:nvPr>
            <p:ph type="body" idx="1"/>
          </p:nvPr>
        </p:nvSpPr>
        <p:spPr>
          <a:xfrm>
            <a:off x="396875" y="1143000"/>
            <a:ext cx="8213725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7 elements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5 elements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6 elements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8 elements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2" name="Google Shape;582;p30"/>
          <p:cNvGrpSpPr/>
          <p:nvPr/>
        </p:nvGrpSpPr>
        <p:grpSpPr>
          <a:xfrm>
            <a:off x="2598280" y="1600199"/>
            <a:ext cx="433592" cy="894620"/>
            <a:chOff x="3071608" y="4495801"/>
            <a:chExt cx="433592" cy="894620"/>
          </a:xfrm>
        </p:grpSpPr>
        <p:sp>
          <p:nvSpPr>
            <p:cNvPr id="583" name="Google Shape;583;p30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0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5" name="Google Shape;585;p30"/>
          <p:cNvSpPr txBox="1"/>
          <p:nvPr/>
        </p:nvSpPr>
        <p:spPr>
          <a:xfrm>
            <a:off x="6500608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0"/>
          <p:cNvSpPr txBox="1"/>
          <p:nvPr/>
        </p:nvSpPr>
        <p:spPr>
          <a:xfrm>
            <a:off x="6500608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0"/>
          <p:cNvSpPr txBox="1"/>
          <p:nvPr/>
        </p:nvSpPr>
        <p:spPr>
          <a:xfrm>
            <a:off x="6067016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0"/>
          <p:cNvSpPr txBox="1"/>
          <p:nvPr/>
        </p:nvSpPr>
        <p:spPr>
          <a:xfrm>
            <a:off x="6067016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0"/>
          <p:cNvSpPr txBox="1"/>
          <p:nvPr/>
        </p:nvSpPr>
        <p:spPr>
          <a:xfrm>
            <a:off x="5633424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0"/>
          <p:cNvSpPr txBox="1"/>
          <p:nvPr/>
        </p:nvSpPr>
        <p:spPr>
          <a:xfrm>
            <a:off x="5633424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0"/>
          <p:cNvSpPr txBox="1"/>
          <p:nvPr/>
        </p:nvSpPr>
        <p:spPr>
          <a:xfrm>
            <a:off x="5199832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0"/>
          <p:cNvSpPr txBox="1"/>
          <p:nvPr/>
        </p:nvSpPr>
        <p:spPr>
          <a:xfrm>
            <a:off x="5199832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0"/>
          <p:cNvSpPr txBox="1"/>
          <p:nvPr/>
        </p:nvSpPr>
        <p:spPr>
          <a:xfrm>
            <a:off x="4766240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0"/>
          <p:cNvSpPr txBox="1"/>
          <p:nvPr/>
        </p:nvSpPr>
        <p:spPr>
          <a:xfrm>
            <a:off x="4766240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0"/>
          <p:cNvSpPr txBox="1"/>
          <p:nvPr/>
        </p:nvSpPr>
        <p:spPr>
          <a:xfrm>
            <a:off x="4332648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0"/>
          <p:cNvSpPr txBox="1"/>
          <p:nvPr/>
        </p:nvSpPr>
        <p:spPr>
          <a:xfrm>
            <a:off x="4332648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0"/>
          <p:cNvSpPr txBox="1"/>
          <p:nvPr/>
        </p:nvSpPr>
        <p:spPr>
          <a:xfrm>
            <a:off x="3899056" y="19614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0"/>
          <p:cNvSpPr txBox="1"/>
          <p:nvPr/>
        </p:nvSpPr>
        <p:spPr>
          <a:xfrm>
            <a:off x="3899056" y="16001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9" name="Google Shape;599;p30"/>
          <p:cNvGrpSpPr/>
          <p:nvPr/>
        </p:nvGrpSpPr>
        <p:grpSpPr>
          <a:xfrm>
            <a:off x="3465464" y="1600199"/>
            <a:ext cx="433592" cy="894620"/>
            <a:chOff x="3071608" y="4495801"/>
            <a:chExt cx="433592" cy="894620"/>
          </a:xfrm>
        </p:grpSpPr>
        <p:sp>
          <p:nvSpPr>
            <p:cNvPr id="600" name="Google Shape;600;p30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0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" name="Google Shape;602;p30"/>
          <p:cNvGrpSpPr/>
          <p:nvPr/>
        </p:nvGrpSpPr>
        <p:grpSpPr>
          <a:xfrm>
            <a:off x="3031872" y="1600199"/>
            <a:ext cx="433592" cy="894620"/>
            <a:chOff x="3071608" y="4495801"/>
            <a:chExt cx="433592" cy="894620"/>
          </a:xfrm>
        </p:grpSpPr>
        <p:sp>
          <p:nvSpPr>
            <p:cNvPr id="603" name="Google Shape;603;p30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0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30"/>
          <p:cNvGrpSpPr/>
          <p:nvPr/>
        </p:nvGrpSpPr>
        <p:grpSpPr>
          <a:xfrm>
            <a:off x="762000" y="1600199"/>
            <a:ext cx="1447800" cy="914400"/>
            <a:chOff x="2438400" y="3429000"/>
            <a:chExt cx="1447800" cy="914400"/>
          </a:xfrm>
        </p:grpSpPr>
        <p:sp>
          <p:nvSpPr>
            <p:cNvPr id="606" name="Google Shape;606;p30"/>
            <p:cNvSpPr txBox="1"/>
            <p:nvPr/>
          </p:nvSpPr>
          <p:spPr>
            <a:xfrm>
              <a:off x="2438400" y="40386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items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0"/>
            <p:cNvSpPr txBox="1"/>
            <p:nvPr/>
          </p:nvSpPr>
          <p:spPr>
            <a:xfrm>
              <a:off x="3333750" y="40386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0"/>
            <p:cNvSpPr txBox="1"/>
            <p:nvPr/>
          </p:nvSpPr>
          <p:spPr>
            <a:xfrm>
              <a:off x="2438400" y="37338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0"/>
            <p:cNvSpPr txBox="1"/>
            <p:nvPr/>
          </p:nvSpPr>
          <p:spPr>
            <a:xfrm>
              <a:off x="3333750" y="37338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0"/>
            <p:cNvSpPr txBox="1"/>
            <p:nvPr/>
          </p:nvSpPr>
          <p:spPr>
            <a:xfrm>
              <a:off x="2438400" y="34290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0"/>
            <p:cNvSpPr txBox="1"/>
            <p:nvPr/>
          </p:nvSpPr>
          <p:spPr>
            <a:xfrm>
              <a:off x="3333750" y="34290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0"/>
          <p:cNvGrpSpPr/>
          <p:nvPr/>
        </p:nvGrpSpPr>
        <p:grpSpPr>
          <a:xfrm>
            <a:off x="2598280" y="2895599"/>
            <a:ext cx="433592" cy="894620"/>
            <a:chOff x="3071608" y="4495801"/>
            <a:chExt cx="433592" cy="894620"/>
          </a:xfrm>
        </p:grpSpPr>
        <p:sp>
          <p:nvSpPr>
            <p:cNvPr id="613" name="Google Shape;613;p30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0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5" name="Google Shape;615;p30"/>
          <p:cNvSpPr txBox="1"/>
          <p:nvPr/>
        </p:nvSpPr>
        <p:spPr>
          <a:xfrm>
            <a:off x="6500608" y="32568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0"/>
          <p:cNvSpPr txBox="1"/>
          <p:nvPr/>
        </p:nvSpPr>
        <p:spPr>
          <a:xfrm>
            <a:off x="6500608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0"/>
          <p:cNvSpPr txBox="1"/>
          <p:nvPr/>
        </p:nvSpPr>
        <p:spPr>
          <a:xfrm>
            <a:off x="6067016" y="32568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0"/>
          <p:cNvSpPr txBox="1"/>
          <p:nvPr/>
        </p:nvSpPr>
        <p:spPr>
          <a:xfrm>
            <a:off x="6067016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0"/>
          <p:cNvSpPr txBox="1"/>
          <p:nvPr/>
        </p:nvSpPr>
        <p:spPr>
          <a:xfrm>
            <a:off x="5633424" y="32568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0"/>
          <p:cNvSpPr txBox="1"/>
          <p:nvPr/>
        </p:nvSpPr>
        <p:spPr>
          <a:xfrm>
            <a:off x="5633424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0"/>
          <p:cNvSpPr txBox="1"/>
          <p:nvPr/>
        </p:nvSpPr>
        <p:spPr>
          <a:xfrm>
            <a:off x="5199832" y="32568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0"/>
          <p:cNvSpPr txBox="1"/>
          <p:nvPr/>
        </p:nvSpPr>
        <p:spPr>
          <a:xfrm>
            <a:off x="5199832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0"/>
          <p:cNvSpPr txBox="1"/>
          <p:nvPr/>
        </p:nvSpPr>
        <p:spPr>
          <a:xfrm>
            <a:off x="4766240" y="32568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0"/>
          <p:cNvSpPr txBox="1"/>
          <p:nvPr/>
        </p:nvSpPr>
        <p:spPr>
          <a:xfrm>
            <a:off x="4766240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0"/>
          <p:cNvSpPr txBox="1"/>
          <p:nvPr/>
        </p:nvSpPr>
        <p:spPr>
          <a:xfrm>
            <a:off x="4332648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0"/>
          <p:cNvSpPr txBox="1"/>
          <p:nvPr/>
        </p:nvSpPr>
        <p:spPr>
          <a:xfrm>
            <a:off x="4332648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0"/>
          <p:cNvSpPr txBox="1"/>
          <p:nvPr/>
        </p:nvSpPr>
        <p:spPr>
          <a:xfrm>
            <a:off x="3899056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0"/>
          <p:cNvSpPr txBox="1"/>
          <p:nvPr/>
        </p:nvSpPr>
        <p:spPr>
          <a:xfrm>
            <a:off x="3899056" y="2895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9" name="Google Shape;629;p30"/>
          <p:cNvGrpSpPr/>
          <p:nvPr/>
        </p:nvGrpSpPr>
        <p:grpSpPr>
          <a:xfrm>
            <a:off x="3465464" y="2895599"/>
            <a:ext cx="433592" cy="894620"/>
            <a:chOff x="3071608" y="4495801"/>
            <a:chExt cx="433592" cy="894620"/>
          </a:xfrm>
        </p:grpSpPr>
        <p:sp>
          <p:nvSpPr>
            <p:cNvPr id="630" name="Google Shape;630;p30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0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2" name="Google Shape;632;p30"/>
          <p:cNvGrpSpPr/>
          <p:nvPr/>
        </p:nvGrpSpPr>
        <p:grpSpPr>
          <a:xfrm>
            <a:off x="3031872" y="2895599"/>
            <a:ext cx="433592" cy="894620"/>
            <a:chOff x="3071608" y="4495801"/>
            <a:chExt cx="433592" cy="894620"/>
          </a:xfrm>
        </p:grpSpPr>
        <p:sp>
          <p:nvSpPr>
            <p:cNvPr id="633" name="Google Shape;633;p30"/>
            <p:cNvSpPr txBox="1"/>
            <p:nvPr/>
          </p:nvSpPr>
          <p:spPr>
            <a:xfrm>
              <a:off x="3071608" y="4857021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0"/>
            <p:cNvSpPr txBox="1"/>
            <p:nvPr/>
          </p:nvSpPr>
          <p:spPr>
            <a:xfrm>
              <a:off x="3071608" y="4495801"/>
              <a:ext cx="433592" cy="361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5" name="Google Shape;635;p30"/>
          <p:cNvGrpSpPr/>
          <p:nvPr/>
        </p:nvGrpSpPr>
        <p:grpSpPr>
          <a:xfrm>
            <a:off x="762000" y="2895599"/>
            <a:ext cx="1447800" cy="914400"/>
            <a:chOff x="2438400" y="3429000"/>
            <a:chExt cx="1447800" cy="914400"/>
          </a:xfrm>
        </p:grpSpPr>
        <p:sp>
          <p:nvSpPr>
            <p:cNvPr id="636" name="Google Shape;636;p30"/>
            <p:cNvSpPr txBox="1"/>
            <p:nvPr/>
          </p:nvSpPr>
          <p:spPr>
            <a:xfrm>
              <a:off x="2438400" y="40386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items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0"/>
            <p:cNvSpPr txBox="1"/>
            <p:nvPr/>
          </p:nvSpPr>
          <p:spPr>
            <a:xfrm>
              <a:off x="3333750" y="40386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0"/>
            <p:cNvSpPr txBox="1"/>
            <p:nvPr/>
          </p:nvSpPr>
          <p:spPr>
            <a:xfrm>
              <a:off x="2438400" y="37338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0"/>
            <p:cNvSpPr txBox="1"/>
            <p:nvPr/>
          </p:nvSpPr>
          <p:spPr>
            <a:xfrm>
              <a:off x="3333750" y="37338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0"/>
            <p:cNvSpPr txBox="1"/>
            <p:nvPr/>
          </p:nvSpPr>
          <p:spPr>
            <a:xfrm>
              <a:off x="2438400" y="34290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0"/>
            <p:cNvSpPr txBox="1"/>
            <p:nvPr/>
          </p:nvSpPr>
          <p:spPr>
            <a:xfrm>
              <a:off x="3333750" y="34290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2" name="Google Shape;642;p30"/>
          <p:cNvSpPr txBox="1"/>
          <p:nvPr/>
        </p:nvSpPr>
        <p:spPr>
          <a:xfrm>
            <a:off x="6500608" y="45522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0"/>
          <p:cNvSpPr txBox="1"/>
          <p:nvPr/>
        </p:nvSpPr>
        <p:spPr>
          <a:xfrm>
            <a:off x="6500608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30"/>
          <p:cNvSpPr txBox="1"/>
          <p:nvPr/>
        </p:nvSpPr>
        <p:spPr>
          <a:xfrm>
            <a:off x="6067016" y="45522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30"/>
          <p:cNvSpPr txBox="1"/>
          <p:nvPr/>
        </p:nvSpPr>
        <p:spPr>
          <a:xfrm>
            <a:off x="6067016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30"/>
          <p:cNvSpPr txBox="1"/>
          <p:nvPr/>
        </p:nvSpPr>
        <p:spPr>
          <a:xfrm>
            <a:off x="5633424" y="45522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30"/>
          <p:cNvSpPr txBox="1"/>
          <p:nvPr/>
        </p:nvSpPr>
        <p:spPr>
          <a:xfrm>
            <a:off x="5633424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0"/>
          <p:cNvSpPr txBox="1"/>
          <p:nvPr/>
        </p:nvSpPr>
        <p:spPr>
          <a:xfrm>
            <a:off x="5199832" y="45522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0"/>
          <p:cNvSpPr txBox="1"/>
          <p:nvPr/>
        </p:nvSpPr>
        <p:spPr>
          <a:xfrm>
            <a:off x="5199832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0"/>
          <p:cNvSpPr txBox="1"/>
          <p:nvPr/>
        </p:nvSpPr>
        <p:spPr>
          <a:xfrm>
            <a:off x="4766240" y="4552219"/>
            <a:ext cx="433592" cy="5334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30"/>
          <p:cNvSpPr txBox="1"/>
          <p:nvPr/>
        </p:nvSpPr>
        <p:spPr>
          <a:xfrm>
            <a:off x="4766240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0"/>
          <p:cNvSpPr txBox="1"/>
          <p:nvPr/>
        </p:nvSpPr>
        <p:spPr>
          <a:xfrm>
            <a:off x="4332648" y="45522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30"/>
          <p:cNvSpPr txBox="1"/>
          <p:nvPr/>
        </p:nvSpPr>
        <p:spPr>
          <a:xfrm>
            <a:off x="4332648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30"/>
          <p:cNvSpPr txBox="1"/>
          <p:nvPr/>
        </p:nvSpPr>
        <p:spPr>
          <a:xfrm>
            <a:off x="3899056" y="45522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30"/>
          <p:cNvSpPr txBox="1"/>
          <p:nvPr/>
        </p:nvSpPr>
        <p:spPr>
          <a:xfrm>
            <a:off x="3899056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0"/>
          <p:cNvSpPr txBox="1"/>
          <p:nvPr/>
        </p:nvSpPr>
        <p:spPr>
          <a:xfrm>
            <a:off x="2598280" y="45522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30"/>
          <p:cNvSpPr txBox="1"/>
          <p:nvPr/>
        </p:nvSpPr>
        <p:spPr>
          <a:xfrm>
            <a:off x="2598280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30"/>
          <p:cNvSpPr txBox="1"/>
          <p:nvPr/>
        </p:nvSpPr>
        <p:spPr>
          <a:xfrm>
            <a:off x="3465464" y="45522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30"/>
          <p:cNvSpPr txBox="1"/>
          <p:nvPr/>
        </p:nvSpPr>
        <p:spPr>
          <a:xfrm>
            <a:off x="3465464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0"/>
          <p:cNvSpPr txBox="1"/>
          <p:nvPr/>
        </p:nvSpPr>
        <p:spPr>
          <a:xfrm>
            <a:off x="3031872" y="45522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0"/>
          <p:cNvSpPr txBox="1"/>
          <p:nvPr/>
        </p:nvSpPr>
        <p:spPr>
          <a:xfrm>
            <a:off x="3031872" y="41909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2" name="Google Shape;662;p30"/>
          <p:cNvGrpSpPr/>
          <p:nvPr/>
        </p:nvGrpSpPr>
        <p:grpSpPr>
          <a:xfrm>
            <a:off x="762000" y="4190999"/>
            <a:ext cx="1447800" cy="914400"/>
            <a:chOff x="2438400" y="3429000"/>
            <a:chExt cx="1447800" cy="914400"/>
          </a:xfrm>
        </p:grpSpPr>
        <p:sp>
          <p:nvSpPr>
            <p:cNvPr id="663" name="Google Shape;663;p30"/>
            <p:cNvSpPr txBox="1"/>
            <p:nvPr/>
          </p:nvSpPr>
          <p:spPr>
            <a:xfrm>
              <a:off x="2438400" y="40386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items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0"/>
            <p:cNvSpPr txBox="1"/>
            <p:nvPr/>
          </p:nvSpPr>
          <p:spPr>
            <a:xfrm>
              <a:off x="3333750" y="40386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0"/>
            <p:cNvSpPr txBox="1"/>
            <p:nvPr/>
          </p:nvSpPr>
          <p:spPr>
            <a:xfrm>
              <a:off x="2438400" y="37338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0"/>
            <p:cNvSpPr txBox="1"/>
            <p:nvPr/>
          </p:nvSpPr>
          <p:spPr>
            <a:xfrm>
              <a:off x="3333750" y="37338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0"/>
            <p:cNvSpPr txBox="1"/>
            <p:nvPr/>
          </p:nvSpPr>
          <p:spPr>
            <a:xfrm>
              <a:off x="2438400" y="34290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0"/>
            <p:cNvSpPr txBox="1"/>
            <p:nvPr/>
          </p:nvSpPr>
          <p:spPr>
            <a:xfrm>
              <a:off x="3333750" y="34290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9" name="Google Shape;669;p30"/>
          <p:cNvSpPr txBox="1"/>
          <p:nvPr/>
        </p:nvSpPr>
        <p:spPr>
          <a:xfrm>
            <a:off x="6500608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30"/>
          <p:cNvSpPr txBox="1"/>
          <p:nvPr/>
        </p:nvSpPr>
        <p:spPr>
          <a:xfrm>
            <a:off x="6067016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0"/>
          <p:cNvSpPr txBox="1"/>
          <p:nvPr/>
        </p:nvSpPr>
        <p:spPr>
          <a:xfrm>
            <a:off x="5633424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30"/>
          <p:cNvSpPr txBox="1"/>
          <p:nvPr/>
        </p:nvSpPr>
        <p:spPr>
          <a:xfrm>
            <a:off x="5199832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0"/>
          <p:cNvSpPr txBox="1"/>
          <p:nvPr/>
        </p:nvSpPr>
        <p:spPr>
          <a:xfrm>
            <a:off x="4766240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30"/>
          <p:cNvSpPr txBox="1"/>
          <p:nvPr/>
        </p:nvSpPr>
        <p:spPr>
          <a:xfrm>
            <a:off x="4332648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30"/>
          <p:cNvSpPr txBox="1"/>
          <p:nvPr/>
        </p:nvSpPr>
        <p:spPr>
          <a:xfrm>
            <a:off x="3899056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30"/>
          <p:cNvSpPr txBox="1"/>
          <p:nvPr/>
        </p:nvSpPr>
        <p:spPr>
          <a:xfrm>
            <a:off x="2598280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0"/>
          <p:cNvSpPr txBox="1"/>
          <p:nvPr/>
        </p:nvSpPr>
        <p:spPr>
          <a:xfrm>
            <a:off x="3465464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8" name="Google Shape;678;p30"/>
          <p:cNvGrpSpPr/>
          <p:nvPr/>
        </p:nvGrpSpPr>
        <p:grpSpPr>
          <a:xfrm>
            <a:off x="2598280" y="5923819"/>
            <a:ext cx="4335920" cy="533400"/>
            <a:chOff x="2598280" y="5923819"/>
            <a:chExt cx="4335920" cy="533400"/>
          </a:xfrm>
        </p:grpSpPr>
        <p:sp>
          <p:nvSpPr>
            <p:cNvPr id="679" name="Google Shape;679;p30"/>
            <p:cNvSpPr txBox="1"/>
            <p:nvPr/>
          </p:nvSpPr>
          <p:spPr>
            <a:xfrm>
              <a:off x="650060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0"/>
            <p:cNvSpPr txBox="1"/>
            <p:nvPr/>
          </p:nvSpPr>
          <p:spPr>
            <a:xfrm>
              <a:off x="606701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0"/>
            <p:cNvSpPr txBox="1"/>
            <p:nvPr/>
          </p:nvSpPr>
          <p:spPr>
            <a:xfrm>
              <a:off x="563342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0"/>
            <p:cNvSpPr txBox="1"/>
            <p:nvPr/>
          </p:nvSpPr>
          <p:spPr>
            <a:xfrm>
              <a:off x="519983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0"/>
            <p:cNvSpPr txBox="1"/>
            <p:nvPr/>
          </p:nvSpPr>
          <p:spPr>
            <a:xfrm>
              <a:off x="476624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0"/>
            <p:cNvSpPr txBox="1"/>
            <p:nvPr/>
          </p:nvSpPr>
          <p:spPr>
            <a:xfrm>
              <a:off x="433264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0"/>
            <p:cNvSpPr txBox="1"/>
            <p:nvPr/>
          </p:nvSpPr>
          <p:spPr>
            <a:xfrm>
              <a:off x="389905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0"/>
            <p:cNvSpPr txBox="1"/>
            <p:nvPr/>
          </p:nvSpPr>
          <p:spPr>
            <a:xfrm>
              <a:off x="259828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0"/>
            <p:cNvSpPr txBox="1"/>
            <p:nvPr/>
          </p:nvSpPr>
          <p:spPr>
            <a:xfrm>
              <a:off x="346546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0"/>
            <p:cNvSpPr txBox="1"/>
            <p:nvPr/>
          </p:nvSpPr>
          <p:spPr>
            <a:xfrm>
              <a:off x="303187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9" name="Google Shape;689;p30"/>
          <p:cNvSpPr txBox="1"/>
          <p:nvPr/>
        </p:nvSpPr>
        <p:spPr>
          <a:xfrm>
            <a:off x="3031872" y="5562599"/>
            <a:ext cx="433592" cy="36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0" name="Google Shape;690;p30"/>
          <p:cNvGrpSpPr/>
          <p:nvPr/>
        </p:nvGrpSpPr>
        <p:grpSpPr>
          <a:xfrm>
            <a:off x="762000" y="5562599"/>
            <a:ext cx="1447800" cy="914400"/>
            <a:chOff x="2438400" y="3429000"/>
            <a:chExt cx="1447800" cy="914400"/>
          </a:xfrm>
        </p:grpSpPr>
        <p:sp>
          <p:nvSpPr>
            <p:cNvPr id="691" name="Google Shape;691;p30"/>
            <p:cNvSpPr txBox="1"/>
            <p:nvPr/>
          </p:nvSpPr>
          <p:spPr>
            <a:xfrm>
              <a:off x="2438400" y="40386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items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30"/>
            <p:cNvSpPr txBox="1"/>
            <p:nvPr/>
          </p:nvSpPr>
          <p:spPr>
            <a:xfrm>
              <a:off x="3333750" y="40386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0"/>
            <p:cNvSpPr txBox="1"/>
            <p:nvPr/>
          </p:nvSpPr>
          <p:spPr>
            <a:xfrm>
              <a:off x="2438400" y="37338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rear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0"/>
            <p:cNvSpPr txBox="1"/>
            <p:nvPr/>
          </p:nvSpPr>
          <p:spPr>
            <a:xfrm>
              <a:off x="3333750" y="37338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0"/>
            <p:cNvSpPr txBox="1"/>
            <p:nvPr/>
          </p:nvSpPr>
          <p:spPr>
            <a:xfrm>
              <a:off x="2438400" y="3429000"/>
              <a:ext cx="8953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front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0"/>
            <p:cNvSpPr txBox="1"/>
            <p:nvPr/>
          </p:nvSpPr>
          <p:spPr>
            <a:xfrm>
              <a:off x="3333750" y="3429000"/>
              <a:ext cx="552450" cy="3048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7" name="Google Shape;697;p30"/>
          <p:cNvGrpSpPr/>
          <p:nvPr/>
        </p:nvGrpSpPr>
        <p:grpSpPr>
          <a:xfrm>
            <a:off x="2598280" y="3256819"/>
            <a:ext cx="4335920" cy="533400"/>
            <a:chOff x="2598280" y="5923819"/>
            <a:chExt cx="4335920" cy="533400"/>
          </a:xfrm>
        </p:grpSpPr>
        <p:sp>
          <p:nvSpPr>
            <p:cNvPr id="698" name="Google Shape;698;p30"/>
            <p:cNvSpPr txBox="1"/>
            <p:nvPr/>
          </p:nvSpPr>
          <p:spPr>
            <a:xfrm>
              <a:off x="650060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0"/>
            <p:cNvSpPr txBox="1"/>
            <p:nvPr/>
          </p:nvSpPr>
          <p:spPr>
            <a:xfrm>
              <a:off x="606701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0"/>
            <p:cNvSpPr txBox="1"/>
            <p:nvPr/>
          </p:nvSpPr>
          <p:spPr>
            <a:xfrm>
              <a:off x="563342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0"/>
            <p:cNvSpPr txBox="1"/>
            <p:nvPr/>
          </p:nvSpPr>
          <p:spPr>
            <a:xfrm>
              <a:off x="519983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0"/>
            <p:cNvSpPr txBox="1"/>
            <p:nvPr/>
          </p:nvSpPr>
          <p:spPr>
            <a:xfrm>
              <a:off x="476624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0"/>
            <p:cNvSpPr txBox="1"/>
            <p:nvPr/>
          </p:nvSpPr>
          <p:spPr>
            <a:xfrm>
              <a:off x="4332648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0"/>
            <p:cNvSpPr txBox="1"/>
            <p:nvPr/>
          </p:nvSpPr>
          <p:spPr>
            <a:xfrm>
              <a:off x="3899056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0"/>
            <p:cNvSpPr txBox="1"/>
            <p:nvPr/>
          </p:nvSpPr>
          <p:spPr>
            <a:xfrm>
              <a:off x="2598280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0"/>
            <p:cNvSpPr txBox="1"/>
            <p:nvPr/>
          </p:nvSpPr>
          <p:spPr>
            <a:xfrm>
              <a:off x="3465464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0"/>
            <p:cNvSpPr txBox="1"/>
            <p:nvPr/>
          </p:nvSpPr>
          <p:spPr>
            <a:xfrm>
              <a:off x="3031872" y="5923819"/>
              <a:ext cx="433592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8" name="Google Shape;708;p30"/>
          <p:cNvSpPr txBox="1"/>
          <p:nvPr/>
        </p:nvSpPr>
        <p:spPr>
          <a:xfrm>
            <a:off x="6500608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30"/>
          <p:cNvSpPr txBox="1"/>
          <p:nvPr/>
        </p:nvSpPr>
        <p:spPr>
          <a:xfrm>
            <a:off x="6067016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30"/>
          <p:cNvSpPr txBox="1"/>
          <p:nvPr/>
        </p:nvSpPr>
        <p:spPr>
          <a:xfrm>
            <a:off x="5633424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0"/>
          <p:cNvSpPr txBox="1"/>
          <p:nvPr/>
        </p:nvSpPr>
        <p:spPr>
          <a:xfrm>
            <a:off x="5199832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30"/>
          <p:cNvSpPr txBox="1"/>
          <p:nvPr/>
        </p:nvSpPr>
        <p:spPr>
          <a:xfrm>
            <a:off x="4766240" y="3256819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0"/>
          <p:cNvSpPr txBox="1"/>
          <p:nvPr/>
        </p:nvSpPr>
        <p:spPr>
          <a:xfrm>
            <a:off x="6500608" y="5930227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30"/>
          <p:cNvSpPr txBox="1"/>
          <p:nvPr/>
        </p:nvSpPr>
        <p:spPr>
          <a:xfrm>
            <a:off x="6067016" y="5930227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30"/>
          <p:cNvSpPr txBox="1"/>
          <p:nvPr/>
        </p:nvSpPr>
        <p:spPr>
          <a:xfrm>
            <a:off x="5633424" y="5930227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30"/>
          <p:cNvSpPr txBox="1"/>
          <p:nvPr/>
        </p:nvSpPr>
        <p:spPr>
          <a:xfrm>
            <a:off x="4332648" y="5930227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30"/>
          <p:cNvSpPr txBox="1"/>
          <p:nvPr/>
        </p:nvSpPr>
        <p:spPr>
          <a:xfrm>
            <a:off x="3899056" y="5930227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30"/>
          <p:cNvSpPr txBox="1"/>
          <p:nvPr/>
        </p:nvSpPr>
        <p:spPr>
          <a:xfrm>
            <a:off x="2598280" y="5930227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30"/>
          <p:cNvSpPr txBox="1"/>
          <p:nvPr/>
        </p:nvSpPr>
        <p:spPr>
          <a:xfrm>
            <a:off x="3465464" y="5930227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30"/>
          <p:cNvSpPr txBox="1"/>
          <p:nvPr/>
        </p:nvSpPr>
        <p:spPr>
          <a:xfrm>
            <a:off x="3031872" y="5930227"/>
            <a:ext cx="433592" cy="533400"/>
          </a:xfrm>
          <a:prstGeom prst="rect">
            <a:avLst/>
          </a:prstGeom>
          <a:solidFill>
            <a:srgbClr val="D0D0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1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Sequential Circular Buffer Code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1"/>
          <p:cNvSpPr txBox="1"/>
          <p:nvPr/>
        </p:nvSpPr>
        <p:spPr>
          <a:xfrm>
            <a:off x="838200" y="2391490"/>
            <a:ext cx="4114800" cy="2215991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insert(int v)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(items &gt;= 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error();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(++rear &gt;= n) rear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buf[rear] = v;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items++;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7" name="Google Shape;727;p31"/>
          <p:cNvSpPr txBox="1"/>
          <p:nvPr/>
        </p:nvSpPr>
        <p:spPr>
          <a:xfrm>
            <a:off x="838200" y="4525090"/>
            <a:ext cx="4114800" cy="2215991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remove()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(items == 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error();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(++front &gt;= n) front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v = buf[front];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items--;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v;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28" name="Google Shape;728;p31"/>
          <p:cNvSpPr txBox="1"/>
          <p:nvPr/>
        </p:nvSpPr>
        <p:spPr>
          <a:xfrm>
            <a:off x="838200" y="1174377"/>
            <a:ext cx="4114800" cy="1231106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init(int v)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items = front = rear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Producer-Consumer on an </a:t>
            </a:r>
            <a:r>
              <a:rPr lang="en-US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-element Buffer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32"/>
          <p:cNvSpPr txBox="1">
            <a:spLocks noGrp="1"/>
          </p:cNvSpPr>
          <p:nvPr>
            <p:ph type="body" idx="1"/>
          </p:nvPr>
        </p:nvSpPr>
        <p:spPr>
          <a:xfrm>
            <a:off x="357018" y="3690936"/>
            <a:ext cx="8213725" cy="17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a mutex and two counting semaphores: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mutex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enforces mutually exclusive access to the buffer and counters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slots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counts the available slots in the buffer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items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counts the available items in the buffer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Makes use of general semaphores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range in value from 0 to n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5" name="Google Shape;735;p32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736" name="Google Shape;736;p32"/>
            <p:cNvSpPr txBox="1"/>
            <p:nvPr/>
          </p:nvSpPr>
          <p:spPr>
            <a:xfrm>
              <a:off x="3943350" y="2806264"/>
              <a:ext cx="247650" cy="533400"/>
            </a:xfrm>
            <a:prstGeom prst="rect">
              <a:avLst/>
            </a:prstGeom>
            <a:solidFill>
              <a:srgbClr val="D5D5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7" name="Google Shape;737;p32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738" name="Google Shape;738;p32"/>
              <p:cNvSpPr/>
              <p:nvPr/>
            </p:nvSpPr>
            <p:spPr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</a:t>
                </a:r>
                <a:r>
                  <a:rPr lang="en-US" sz="1800" b="1" baseline="-25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32"/>
              <p:cNvSpPr/>
              <p:nvPr/>
            </p:nvSpPr>
            <p:spPr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</a:t>
                </a:r>
                <a:r>
                  <a:rPr lang="en-US" sz="1800" b="1" baseline="-25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</a:t>
                </a:r>
                <a:endParaRPr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32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•</a:t>
                </a:r>
                <a:endParaRPr/>
              </a:p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•</a:t>
                </a:r>
                <a:endParaRPr/>
              </a:p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•</a:t>
                </a: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1" name="Google Shape;741;p32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742" name="Google Shape;742;p32"/>
              <p:cNvSpPr/>
              <p:nvPr/>
            </p:nvSpPr>
            <p:spPr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r>
                  <a:rPr lang="en-US" sz="1800" b="1" baseline="-25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32"/>
              <p:cNvSpPr/>
              <p:nvPr/>
            </p:nvSpPr>
            <p:spPr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0" rIns="91425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</a:t>
                </a:r>
                <a:r>
                  <a:rPr lang="en-US" sz="1800" b="1" baseline="-25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</a:t>
                </a:r>
                <a:endParaRPr sz="18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32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•</a:t>
                </a:r>
                <a:endParaRPr/>
              </a:p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•</a:t>
                </a:r>
                <a:endParaRPr/>
              </a:p>
              <a:p>
                <a:pPr marL="0" marR="0" lvl="0" indent="0" algn="l" rtl="0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•</a:t>
                </a:r>
                <a:endParaRPr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5" name="Google Shape;745;p32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cxnSp>
            <p:nvCxnSpPr>
              <p:cNvPr id="746" name="Google Shape;746;p32"/>
              <p:cNvCxnSpPr/>
              <p:nvPr/>
            </p:nvCxnSpPr>
            <p:spPr>
              <a:xfrm>
                <a:off x="2781300" y="2438400"/>
                <a:ext cx="1162050" cy="4572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47" name="Google Shape;747;p32"/>
              <p:cNvCxnSpPr/>
              <p:nvPr/>
            </p:nvCxnSpPr>
            <p:spPr>
              <a:xfrm>
                <a:off x="2781300" y="2895600"/>
                <a:ext cx="1162050" cy="139264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48" name="Google Shape;748;p32"/>
              <p:cNvCxnSpPr/>
              <p:nvPr/>
            </p:nvCxnSpPr>
            <p:spPr>
              <a:xfrm rot="10800000" flipH="1">
                <a:off x="2781300" y="3200400"/>
                <a:ext cx="1162050" cy="533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749" name="Google Shape;749;p32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cxnSp>
            <p:nvCxnSpPr>
              <p:cNvPr id="750" name="Google Shape;750;p32"/>
              <p:cNvCxnSpPr/>
              <p:nvPr/>
            </p:nvCxnSpPr>
            <p:spPr>
              <a:xfrm>
                <a:off x="2781300" y="2438400"/>
                <a:ext cx="1162050" cy="4572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  <p:cxnSp>
            <p:nvCxnSpPr>
              <p:cNvPr id="751" name="Google Shape;751;p32"/>
              <p:cNvCxnSpPr/>
              <p:nvPr/>
            </p:nvCxnSpPr>
            <p:spPr>
              <a:xfrm>
                <a:off x="2781300" y="2895600"/>
                <a:ext cx="1162050" cy="139264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  <p:cxnSp>
            <p:nvCxnSpPr>
              <p:cNvPr id="752" name="Google Shape;752;p32"/>
              <p:cNvCxnSpPr/>
              <p:nvPr/>
            </p:nvCxnSpPr>
            <p:spPr>
              <a:xfrm rot="10800000" flipH="1">
                <a:off x="2781300" y="3200400"/>
                <a:ext cx="1162050" cy="53340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</p:grpSp>
        <p:sp>
          <p:nvSpPr>
            <p:cNvPr id="753" name="Google Shape;753;p32"/>
            <p:cNvSpPr txBox="1"/>
            <p:nvPr/>
          </p:nvSpPr>
          <p:spPr>
            <a:xfrm>
              <a:off x="4191000" y="2805604"/>
              <a:ext cx="247650" cy="533400"/>
            </a:xfrm>
            <a:prstGeom prst="rect">
              <a:avLst/>
            </a:prstGeom>
            <a:solidFill>
              <a:srgbClr val="D5D5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2"/>
            <p:cNvSpPr txBox="1"/>
            <p:nvPr/>
          </p:nvSpPr>
          <p:spPr>
            <a:xfrm>
              <a:off x="4895850" y="2804284"/>
              <a:ext cx="247650" cy="533400"/>
            </a:xfrm>
            <a:prstGeom prst="rect">
              <a:avLst/>
            </a:prstGeom>
            <a:solidFill>
              <a:srgbClr val="D5D5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•••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2"/>
            <p:cNvSpPr txBox="1"/>
            <p:nvPr/>
          </p:nvSpPr>
          <p:spPr>
            <a:xfrm>
              <a:off x="3943350" y="2804284"/>
              <a:ext cx="1200150" cy="5334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2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Between 0 and n elements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sbuf 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Package - Declarations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33"/>
          <p:cNvSpPr txBox="1"/>
          <p:nvPr/>
        </p:nvSpPr>
        <p:spPr>
          <a:xfrm>
            <a:off x="381000" y="1586298"/>
            <a:ext cx="8610600" cy="4431984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"csapp.h”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typedef struct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*buf;     /* Buffer array                      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n;        /* Maximum number of slots           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front;    /* buf[front+1 (mod n)] is first item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rear;     /* buf[rear]   is last item          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sem_t mutex;  /* Protects accesses to buf          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sem_t slots;  /* Counts available slots            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sem_t items;  /* Counts available items            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sbuf_t;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sbuf_init(sbuf_t *sp, int n);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sbuf_deinit(sbuf_t *sp);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sbuf_insert(sbuf_t *sp, int item);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sbuf_remove(sbuf_t *sp);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64" name="Google Shape;764;p33"/>
          <p:cNvSpPr txBox="1"/>
          <p:nvPr/>
        </p:nvSpPr>
        <p:spPr>
          <a:xfrm>
            <a:off x="8077200" y="6107668"/>
            <a:ext cx="7706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sbuf.h</a:t>
            </a:r>
            <a:endParaRPr sz="18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77597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Reminder: Semaphores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96875" y="1200150"/>
            <a:ext cx="8442325" cy="542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Semaphore: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non-negative global integer synchronization variable</a:t>
            </a:r>
            <a:endParaRPr/>
          </a:p>
          <a:p>
            <a:pPr marL="342900" marR="0" lvl="0" indent="-25145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Manipulated by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operations:</a:t>
            </a:r>
            <a:endParaRPr/>
          </a:p>
          <a:p>
            <a:pPr marL="742950" marR="0" lvl="1" indent="-285750" algn="l" rtl="0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P(s):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[ 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while (s == 0) wait(); s--;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Dutch for "Proberen" (test)</a:t>
            </a:r>
            <a:endParaRPr/>
          </a:p>
          <a:p>
            <a:pPr marL="742950" marR="0" lvl="1" indent="-285750" algn="l" rtl="0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V(s):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[ 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s++;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Dutch for "Verhogen" (increment)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OS kernel guarantees that operations between brackets [ ] are executed atomically</a:t>
            </a:r>
            <a:endParaRPr sz="24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one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operation at a time can modify s.</a:t>
            </a:r>
            <a:endParaRPr/>
          </a:p>
          <a:p>
            <a:pPr marL="1143000" marR="0" lvl="2" indent="-228600" algn="l" rtl="0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loop in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terminates, only that 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decrement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Semaphore invariant: </a:t>
            </a:r>
            <a:r>
              <a:rPr lang="en-US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(s &gt;= 0)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sbuf 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Package - Implementation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34"/>
          <p:cNvSpPr txBox="1"/>
          <p:nvPr/>
        </p:nvSpPr>
        <p:spPr>
          <a:xfrm>
            <a:off x="152400" y="2074306"/>
            <a:ext cx="8763000" cy="4185762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Create an empty, bounded, shared FIFO buffer with n slots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sbuf_init(sbuf_t *sp, int 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sp-&gt;buf = Calloc(n, sizeof(int));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sp-&gt;n = n;                  /* Buffer holds max of n items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sp-&gt;front = sp-&gt;rear = 0;   /* Empty buffer iff front == rear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Sem_init(&amp;sp-&gt;mutex, 0, 1); /* Binary semaphore for locking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Sem_init(&amp;sp-&gt;slots, 0, n); /* Initially, buf has n empty slots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Sem_init(&amp;sp-&gt;items, 0, 0); /* Initially, buf has zero items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Clean up buffer sp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sbuf_deinit(sbuf_t *sp)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Free(sp-&gt;buf);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1" name="Google Shape;771;p34"/>
          <p:cNvSpPr txBox="1"/>
          <p:nvPr/>
        </p:nvSpPr>
        <p:spPr>
          <a:xfrm>
            <a:off x="8248225" y="6183868"/>
            <a:ext cx="7433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sbuf.c</a:t>
            </a:r>
            <a:endParaRPr sz="18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34"/>
          <p:cNvSpPr txBox="1"/>
          <p:nvPr/>
        </p:nvSpPr>
        <p:spPr>
          <a:xfrm>
            <a:off x="457200" y="1443335"/>
            <a:ext cx="6934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Initializing and deinitializing a shared buffer: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sbuf 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Package - Implementation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35"/>
          <p:cNvSpPr txBox="1"/>
          <p:nvPr/>
        </p:nvSpPr>
        <p:spPr>
          <a:xfrm>
            <a:off x="228600" y="1981200"/>
            <a:ext cx="7924800" cy="295465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Insert item onto the rear of shared buffer sp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sbuf_insert(sbuf_t *sp, int item)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P(&amp;sp-&gt;slots);               /* Wait for available slot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P(&amp;sp-&gt;mutex);               /* Lock the buffer        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(++sp-&gt;rear &gt;= sp-&gt;n)     /* Increment index (mod n)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sp-&gt;rear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sp-&gt;buf[sp-&gt;rear] = item;    /* Insert the item        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V(&amp;sp-&gt;mutex);               /* Unlock the buffer      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V(&amp;sp-&gt;items);               /* Announce available item */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9" name="Google Shape;779;p35"/>
          <p:cNvSpPr txBox="1"/>
          <p:nvPr/>
        </p:nvSpPr>
        <p:spPr>
          <a:xfrm>
            <a:off x="7260447" y="4964668"/>
            <a:ext cx="7433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sbuf.c</a:t>
            </a:r>
            <a:endParaRPr sz="18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35"/>
          <p:cNvSpPr txBox="1"/>
          <p:nvPr/>
        </p:nvSpPr>
        <p:spPr>
          <a:xfrm>
            <a:off x="304800" y="1519535"/>
            <a:ext cx="6934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Inserting an item into a shared buffer:</a:t>
            </a:r>
            <a:endParaRPr/>
          </a:p>
        </p:txBody>
      </p:sp>
      <p:sp>
        <p:nvSpPr>
          <p:cNvPr id="781" name="Google Shape;781;p35"/>
          <p:cNvSpPr txBox="1"/>
          <p:nvPr/>
        </p:nvSpPr>
        <p:spPr>
          <a:xfrm>
            <a:off x="4623664" y="4800600"/>
            <a:ext cx="4114800" cy="2215991"/>
          </a:xfrm>
          <a:prstGeom prst="rect">
            <a:avLst/>
          </a:prstGeom>
          <a:solidFill>
            <a:srgbClr val="E4949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insert(int v)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(items &gt;= 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error();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(++rear &gt;= n) rear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buf[rear] = v;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items++;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sbuf 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Package - Implementation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36"/>
          <p:cNvSpPr txBox="1"/>
          <p:nvPr/>
        </p:nvSpPr>
        <p:spPr>
          <a:xfrm>
            <a:off x="132644" y="1985665"/>
            <a:ext cx="8324425" cy="3200876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Remove and return the first item from buffer sp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sbuf_remove(sbuf_t *sp)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item;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P(&amp;sp-&gt;items);               /* Wait for available item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P(&amp;sp-&gt;mutex);               /* Lock the buffer        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(++sp-&gt;front &gt;= sp-&gt;n)    /* Increment index (mod n)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sp-&gt;front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item = sp-&gt;buf[sp-&gt;front];   /* Remove the item        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V(&amp;sp-&gt;mutex);               /* Unlock the buffer      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V(&amp;sp-&gt;slots);               /* Announce available slot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item;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88" name="Google Shape;788;p36"/>
          <p:cNvSpPr txBox="1"/>
          <p:nvPr/>
        </p:nvSpPr>
        <p:spPr>
          <a:xfrm>
            <a:off x="7713694" y="4800600"/>
            <a:ext cx="7433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sbuf.c</a:t>
            </a:r>
            <a:endParaRPr sz="18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36"/>
          <p:cNvSpPr txBox="1"/>
          <p:nvPr/>
        </p:nvSpPr>
        <p:spPr>
          <a:xfrm>
            <a:off x="304800" y="1524000"/>
            <a:ext cx="6934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Removing an item from a shared buffer:</a:t>
            </a:r>
            <a:endParaRPr/>
          </a:p>
        </p:txBody>
      </p:sp>
      <p:sp>
        <p:nvSpPr>
          <p:cNvPr id="790" name="Google Shape;790;p36"/>
          <p:cNvSpPr txBox="1"/>
          <p:nvPr/>
        </p:nvSpPr>
        <p:spPr>
          <a:xfrm>
            <a:off x="3505200" y="5029200"/>
            <a:ext cx="4114800" cy="1969770"/>
          </a:xfrm>
          <a:prstGeom prst="rect">
            <a:avLst/>
          </a:prstGeom>
          <a:solidFill>
            <a:srgbClr val="E4949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remove()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(items == 0) error();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(++front &gt;= n) front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v = buf[front];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items--;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v;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Demonstration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3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program produce-consume.c in code directory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10-entry shared circular buffer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producers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 i generates numbers from 20*i to 20*i – 1.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Puts them in buffer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consumers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retrieves 20 elements from buffer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program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Makes sure each value between 0 and 99 retrieved once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program using sbuf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38"/>
          <p:cNvSpPr txBox="1">
            <a:spLocks noGrp="1"/>
          </p:cNvSpPr>
          <p:nvPr>
            <p:ph type="body" idx="1"/>
          </p:nvPr>
        </p:nvSpPr>
        <p:spPr>
          <a:xfrm>
            <a:off x="179160" y="1207568"/>
            <a:ext cx="4175126" cy="34406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*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producer(void *vargp)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cnt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(maxcnt &gt; 0)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sbuf_insert(&amp;sbuf, cnt);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cnt++;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maxcnt--;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sbuf_insert(&amp;sbuf, -1);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pthread_exit(0);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3" name="Google Shape;803;p38"/>
          <p:cNvSpPr txBox="1"/>
          <p:nvPr/>
        </p:nvSpPr>
        <p:spPr>
          <a:xfrm>
            <a:off x="4354286" y="1207568"/>
            <a:ext cx="4800600" cy="34406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*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consumer(void *vargp)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sum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val = sbuf_remove(&amp;sbuf);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(val &lt; 0) break;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sum += val;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total = sum;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pthread_exit(0);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39"/>
          <p:cNvSpPr txBox="1"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another way?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39"/>
          <p:cNvSpPr txBox="1">
            <a:spLocks noGrp="1"/>
          </p:cNvSpPr>
          <p:nvPr>
            <p:ph type="body" idx="1"/>
          </p:nvPr>
        </p:nvSpPr>
        <p:spPr>
          <a:xfrm>
            <a:off x="418646" y="838200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 and one consumer</a:t>
            </a:r>
            <a:endParaRPr/>
          </a:p>
        </p:txBody>
      </p:sp>
      <p:sp>
        <p:nvSpPr>
          <p:cNvPr id="810" name="Google Shape;810;p39"/>
          <p:cNvSpPr txBox="1"/>
          <p:nvPr/>
        </p:nvSpPr>
        <p:spPr>
          <a:xfrm>
            <a:off x="0" y="1447800"/>
            <a:ext cx="8991600" cy="2462212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Insert item onto the rear of shared buffer sp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sbuf_insert(sbuf_t *sp, int item)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P(&amp;sp-&gt;slots);                        /* Wait for available slot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P(&amp;sp-&gt;mutex);                        /* Lock the buffer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sp-&gt;buf[(++sp-&gt;rear)%(sp-&gt;n)] = item; /* Insert the item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V(&amp;sp-&gt;mutex);                        /* Unlock the buffer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V(&amp;sp-&gt;items);                        /* Announce available item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1" name="Google Shape;811;p39"/>
          <p:cNvSpPr txBox="1"/>
          <p:nvPr/>
        </p:nvSpPr>
        <p:spPr>
          <a:xfrm>
            <a:off x="76200" y="3810000"/>
            <a:ext cx="8991600" cy="295465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Remove and return the first item from buffer sp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sbuf_remove(sbuf_t *sp)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item;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P(&amp;sp-&gt;items);                         /* Wait for available item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P(&amp;sp-&gt;mutex);                         /* Lock the buffer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item = sp-&gt;buf[(++sp-&gt;front)%(sp-&gt;n)]; /* Remove the item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V(&amp;sp-&gt;mutex);                         /* Unlock the buffer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V(&amp;sp-&gt;slots);                         /* Announce available slot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item;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4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variable analysis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17" name="Google Shape;817;p40"/>
          <p:cNvGraphicFramePr/>
          <p:nvPr/>
        </p:nvGraphicFramePr>
        <p:xfrm>
          <a:off x="1142998" y="1397000"/>
          <a:ext cx="6806100" cy="3657680"/>
        </p:xfrm>
        <a:graphic>
          <a:graphicData uri="http://schemas.openxmlformats.org/drawingml/2006/table">
            <a:tbl>
              <a:tblPr firstRow="1" bandRow="1">
                <a:noFill/>
                <a:tableStyleId>{4BE38418-FC27-41EF-92BA-487F9115751A}</a:tableStyleId>
              </a:tblPr>
              <a:tblGrid>
                <a:gridCol w="170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variable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prod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cons</a:t>
                      </a:r>
                      <a:r>
                        <a:rPr lang="en-US" sz="2400" baseline="-25000"/>
                        <a:t>0</a:t>
                      </a:r>
                      <a:endParaRPr sz="2400" baseline="-25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cons</a:t>
                      </a:r>
                      <a:r>
                        <a:rPr lang="en-US" sz="2400" baseline="-25000"/>
                        <a:t>1</a:t>
                      </a:r>
                      <a:endParaRPr sz="2400" baseline="-25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buf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Buf[k]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rear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front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Items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slots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1"/>
          <p:cNvSpPr txBox="1"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another way?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41"/>
          <p:cNvSpPr txBox="1">
            <a:spLocks noGrp="1"/>
          </p:cNvSpPr>
          <p:nvPr>
            <p:ph type="body" idx="1"/>
          </p:nvPr>
        </p:nvSpPr>
        <p:spPr>
          <a:xfrm>
            <a:off x="418646" y="838200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 and one consumer</a:t>
            </a:r>
            <a:endParaRPr/>
          </a:p>
        </p:txBody>
      </p:sp>
      <p:sp>
        <p:nvSpPr>
          <p:cNvPr id="824" name="Google Shape;824;p41"/>
          <p:cNvSpPr txBox="1"/>
          <p:nvPr/>
        </p:nvSpPr>
        <p:spPr>
          <a:xfrm>
            <a:off x="0" y="1447800"/>
            <a:ext cx="8991600" cy="2462212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Insert item onto the rear of shared buffer sp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sbuf_insert(sbuf_t *sp, int item)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P(&amp;sp-&gt;slots);                        /* Wait for available slot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P(&amp;sp-&gt;mutex);                        /* Lock the buffer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sp-&gt;buf[(++sp-&gt;rear)%(sp-&gt;n)] = item; /* Insert the item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V(&amp;sp-&gt;mutex);                        /* Unlock the buffer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V(&amp;sp-&gt;items);                        /* Announce available item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25" name="Google Shape;825;p41"/>
          <p:cNvSpPr txBox="1"/>
          <p:nvPr/>
        </p:nvSpPr>
        <p:spPr>
          <a:xfrm>
            <a:off x="76200" y="3810000"/>
            <a:ext cx="8991600" cy="295465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Remove and return the first item from buffer sp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sbuf_remove(sbuf_t *sp)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item;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P(&amp;sp-&gt;items);                         /* Wait for available item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P(&amp;sp-&gt;mutex);                         /* Lock the buffer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item = sp-&gt;buf[(++sp-&gt;front)%(sp-&gt;n)]; /* Remove the item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V(&amp;sp-&gt;mutex);                         /* Unlock the buffer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V(&amp;sp-&gt;slots);                         /* Announce available slot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item;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pSp>
        <p:nvGrpSpPr>
          <p:cNvPr id="826" name="Google Shape;826;p41"/>
          <p:cNvGrpSpPr/>
          <p:nvPr/>
        </p:nvGrpSpPr>
        <p:grpSpPr>
          <a:xfrm>
            <a:off x="0" y="2514600"/>
            <a:ext cx="7949111" cy="3352800"/>
            <a:chOff x="0" y="2514600"/>
            <a:chExt cx="7949111" cy="3352800"/>
          </a:xfrm>
        </p:grpSpPr>
        <p:cxnSp>
          <p:nvCxnSpPr>
            <p:cNvPr id="827" name="Google Shape;827;p41"/>
            <p:cNvCxnSpPr/>
            <p:nvPr/>
          </p:nvCxnSpPr>
          <p:spPr>
            <a:xfrm>
              <a:off x="357018" y="2514600"/>
              <a:ext cx="7592093" cy="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828" name="Google Shape;828;p41"/>
            <p:cNvCxnSpPr/>
            <p:nvPr/>
          </p:nvCxnSpPr>
          <p:spPr>
            <a:xfrm>
              <a:off x="357017" y="3048000"/>
              <a:ext cx="7592093" cy="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829" name="Google Shape;829;p41"/>
            <p:cNvCxnSpPr/>
            <p:nvPr/>
          </p:nvCxnSpPr>
          <p:spPr>
            <a:xfrm>
              <a:off x="76200" y="5410200"/>
              <a:ext cx="7592093" cy="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830" name="Google Shape;830;p41"/>
            <p:cNvCxnSpPr/>
            <p:nvPr/>
          </p:nvCxnSpPr>
          <p:spPr>
            <a:xfrm>
              <a:off x="0" y="5867400"/>
              <a:ext cx="7592093" cy="0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4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we need semaphores at all?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4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51459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42"/>
          <p:cNvSpPr txBox="1"/>
          <p:nvPr/>
        </p:nvSpPr>
        <p:spPr>
          <a:xfrm>
            <a:off x="0" y="1447800"/>
            <a:ext cx="8991600" cy="2462212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Insert item onto the rear of shared buffer sp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sbuf_insert(sbuf_t *sp, int item)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P(&amp;sp-&gt;slots);                        /* Wait for available slot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sp-&gt;buf[(++sp-&gt;rear)%(sp-&gt;n)] = item; /* Insert the item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V(&amp;sp-&gt;items);                        /* Announce available item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38" name="Google Shape;838;p42"/>
          <p:cNvSpPr txBox="1"/>
          <p:nvPr/>
        </p:nvSpPr>
        <p:spPr>
          <a:xfrm>
            <a:off x="76200" y="3810000"/>
            <a:ext cx="8991600" cy="295465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Remove and return the first item from buffer sp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sbuf_remove(sbuf_t *sp)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item;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P(&amp;sp-&gt;items);                         /* Wait for available item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item = sp-&gt;buf[(++sp-&gt;front)%(sp-&gt;n)]; /* Remove the item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V(&amp;sp-&gt;slots);                         /* Announce available slot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item;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Front and rear (really) shared?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43"/>
          <p:cNvSpPr txBox="1">
            <a:spLocks noGrp="1"/>
          </p:cNvSpPr>
          <p:nvPr>
            <p:ph type="body" idx="1"/>
          </p:nvPr>
        </p:nvSpPr>
        <p:spPr>
          <a:xfrm>
            <a:off x="179160" y="1207568"/>
            <a:ext cx="5231040" cy="51170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typedef struct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*buf;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n;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front;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rear;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cnt;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sbuf_t;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sbuf_init(sbuf_t *sp, int n)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sp-&gt;n = n;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sp-&gt;buf = calloc(sizeof(int), n);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sp-&gt;front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sp-&gt;rear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sp-&gt;cnt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52400" y="435677"/>
            <a:ext cx="8763000" cy="92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Review: Using semaphores to protect shared resources via mutual exclusion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96875" y="1590675"/>
            <a:ext cx="8213725" cy="19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idea: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a unique semaphore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mutex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initially 1, with each shared variable (or related set of shared variables)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Surround each access to the shared variable(s) with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P(mutex)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V(mutex)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operations</a:t>
            </a: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396875" y="3733800"/>
            <a:ext cx="1828800" cy="1477328"/>
          </a:xfrm>
          <a:prstGeom prst="rect">
            <a:avLst/>
          </a:prstGeom>
          <a:solidFill>
            <a:srgbClr val="F6F5B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mutex =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P(mutex)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cnt++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V(mutex)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Front and rear (really) shared?</a:t>
            </a:r>
            <a:endParaRPr/>
          </a:p>
        </p:txBody>
      </p:sp>
      <p:sp>
        <p:nvSpPr>
          <p:cNvPr id="850" name="Google Shape;850;p44"/>
          <p:cNvSpPr txBox="1">
            <a:spLocks noGrp="1"/>
          </p:cNvSpPr>
          <p:nvPr>
            <p:ph type="body" idx="1"/>
          </p:nvPr>
        </p:nvSpPr>
        <p:spPr>
          <a:xfrm>
            <a:off x="179160" y="1207568"/>
            <a:ext cx="4316640" cy="51170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sbuf_insert(sbuf_t* sp, int v)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next = sp-&gt;rear+1;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(next == sp-&gt;n) 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next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(next == sp-&gt;front)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pthread_yield();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sp-&gt;buf[sp-&gt;rear] = v;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sp-&gt;rear = next;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51" name="Google Shape;851;p44"/>
          <p:cNvSpPr txBox="1"/>
          <p:nvPr/>
        </p:nvSpPr>
        <p:spPr>
          <a:xfrm>
            <a:off x="4659086" y="1207568"/>
            <a:ext cx="4484914" cy="34406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sbuf_remove(sbuf_t* 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(sp-&gt;front == sp-&gt;rear)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pthread_yield();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next = sp-&gt;front+1;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(next == sp-&gt;n) next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val = sp-&gt;buf[sp-&gt;front];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sp-&gt;front = next;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val;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Front and rear (really) shared?</a:t>
            </a:r>
            <a:endParaRPr/>
          </a:p>
        </p:txBody>
      </p:sp>
      <p:sp>
        <p:nvSpPr>
          <p:cNvPr id="857" name="Google Shape;857;p45"/>
          <p:cNvSpPr txBox="1">
            <a:spLocks noGrp="1"/>
          </p:cNvSpPr>
          <p:nvPr>
            <p:ph type="body" idx="1"/>
          </p:nvPr>
        </p:nvSpPr>
        <p:spPr>
          <a:xfrm>
            <a:off x="179160" y="1207568"/>
            <a:ext cx="4316640" cy="51170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sbuf_insert(sbuf_t* sp, int v)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next = sp-&gt;rear+1;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(next == sp-&gt;n) 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next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while (next == sp-&gt;front)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 pthread_yield();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sp-&gt;buf[sp-&gt;rear] = v;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sp-&gt;rear = next;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58" name="Google Shape;858;p45"/>
          <p:cNvSpPr txBox="1"/>
          <p:nvPr/>
        </p:nvSpPr>
        <p:spPr>
          <a:xfrm>
            <a:off x="4659086" y="1207568"/>
            <a:ext cx="4484914" cy="34406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sbuf_remove(sbuf_t* 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while (sp-&gt;front == sp-&gt;rear)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 pthread_yield();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next = sp-&gt;front+1;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(next == sp-&gt;n) next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val = sp-&gt;buf[sp-&gt;front];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sp-&gt;front = next;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val;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4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Front and rear (really) shared?</a:t>
            </a:r>
            <a:endParaRPr/>
          </a:p>
        </p:txBody>
      </p:sp>
      <p:sp>
        <p:nvSpPr>
          <p:cNvPr id="864" name="Google Shape;864;p46"/>
          <p:cNvSpPr txBox="1">
            <a:spLocks noGrp="1"/>
          </p:cNvSpPr>
          <p:nvPr>
            <p:ph type="body" idx="1"/>
          </p:nvPr>
        </p:nvSpPr>
        <p:spPr>
          <a:xfrm>
            <a:off x="179160" y="1207568"/>
            <a:ext cx="4316640" cy="51170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sbuf_insert(sbuf_t* sp, int v)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next = sp-&gt;rear+1;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(next == sp-&gt;n) 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next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(next == sp-&gt;front)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pthread_yield();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sp-&gt;buf[sp-&gt;rear] = v;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sp-&gt;rear = next;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65" name="Google Shape;865;p46"/>
          <p:cNvSpPr txBox="1"/>
          <p:nvPr/>
        </p:nvSpPr>
        <p:spPr>
          <a:xfrm>
            <a:off x="4659086" y="1207568"/>
            <a:ext cx="4484914" cy="34406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sbuf_remove(sbuf_t* 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(sp-&gt;front == sp-&gt;rear)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pthread_yield();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next = sp-&gt;front+1;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(next == sp-&gt;n) next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val = sp-&gt;buf[sp-&gt;front];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sp-&gt;front = next;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val;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6" name="Google Shape;866;p46"/>
          <p:cNvSpPr txBox="1"/>
          <p:nvPr/>
        </p:nvSpPr>
        <p:spPr>
          <a:xfrm>
            <a:off x="4876800" y="5120865"/>
            <a:ext cx="3810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does this work for ONLY 1 producer and 1 consumer?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 and rear are </a:t>
            </a: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really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shared!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47"/>
          <p:cNvSpPr txBox="1">
            <a:spLocks noGrp="1"/>
          </p:cNvSpPr>
          <p:nvPr>
            <p:ph type="body" idx="1"/>
          </p:nvPr>
        </p:nvSpPr>
        <p:spPr>
          <a:xfrm>
            <a:off x="179160" y="1207568"/>
            <a:ext cx="4316640" cy="51170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sbuf_insert(sbuf_t* sp, int v)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next = sp-&gt;rear+1;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(next == sp-&gt;n) 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next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(next == sp-&gt;front)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pthread_yield();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sp-&gt;buf[sp-&gt;rear] = v;</a:t>
            </a:r>
            <a:endParaRPr sz="18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sp-&gt;rear = next;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73" name="Google Shape;873;p47"/>
          <p:cNvSpPr txBox="1"/>
          <p:nvPr/>
        </p:nvSpPr>
        <p:spPr>
          <a:xfrm>
            <a:off x="4659086" y="1207568"/>
            <a:ext cx="4484914" cy="34406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sbuf_remove(sbuf_t* sp)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(sp-&gt;front == sp-&gt;rear)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pthread_yield();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next = sp-&gt;front+1;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(next == sp-&gt;n) next =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val = sp-&gt;buf[sp-&gt;front];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sp-&gt;front = next;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val;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080"/>
              <a:buFont typeface="Noto Sans Symbols"/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74" name="Google Shape;874;p47"/>
          <p:cNvSpPr txBox="1"/>
          <p:nvPr/>
        </p:nvSpPr>
        <p:spPr>
          <a:xfrm>
            <a:off x="4876800" y="5120865"/>
            <a:ext cx="3810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does this work for ONLY 1 producer and 1 consumer?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4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Timing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4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51459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1" name="Google Shape;88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750" y="1351417"/>
            <a:ext cx="8416925" cy="4702175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48"/>
          <p:cNvSpPr txBox="1"/>
          <p:nvPr/>
        </p:nvSpPr>
        <p:spPr>
          <a:xfrm>
            <a:off x="3962400" y="6149459"/>
            <a:ext cx="14916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 of Queue</a:t>
            </a:r>
            <a:endParaRPr/>
          </a:p>
        </p:txBody>
      </p:sp>
      <p:sp>
        <p:nvSpPr>
          <p:cNvPr id="883" name="Google Shape;883;p48"/>
          <p:cNvSpPr txBox="1"/>
          <p:nvPr/>
        </p:nvSpPr>
        <p:spPr>
          <a:xfrm rot="-5400000">
            <a:off x="-293130" y="3200400"/>
            <a:ext cx="9657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Seconds</a:t>
            </a:r>
            <a:endParaRPr/>
          </a:p>
        </p:txBody>
      </p:sp>
      <p:sp>
        <p:nvSpPr>
          <p:cNvPr id="884" name="Google Shape;884;p48"/>
          <p:cNvSpPr txBox="1"/>
          <p:nvPr/>
        </p:nvSpPr>
        <p:spPr>
          <a:xfrm>
            <a:off x="2001414" y="56388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885" name="Google Shape;885;p48"/>
          <p:cNvSpPr txBox="1"/>
          <p:nvPr/>
        </p:nvSpPr>
        <p:spPr>
          <a:xfrm>
            <a:off x="3048000" y="56388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886" name="Google Shape;886;p48"/>
          <p:cNvSpPr txBox="1"/>
          <p:nvPr/>
        </p:nvSpPr>
        <p:spPr>
          <a:xfrm>
            <a:off x="4191000" y="56388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887" name="Google Shape;887;p48"/>
          <p:cNvSpPr txBox="1"/>
          <p:nvPr/>
        </p:nvSpPr>
        <p:spPr>
          <a:xfrm>
            <a:off x="5181600" y="5640326"/>
            <a:ext cx="41870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/>
          </a:p>
        </p:txBody>
      </p:sp>
      <p:sp>
        <p:nvSpPr>
          <p:cNvPr id="888" name="Google Shape;888;p48"/>
          <p:cNvSpPr txBox="1"/>
          <p:nvPr/>
        </p:nvSpPr>
        <p:spPr>
          <a:xfrm>
            <a:off x="6172200" y="5640326"/>
            <a:ext cx="41870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r>
            <a:endParaRPr/>
          </a:p>
        </p:txBody>
      </p:sp>
      <p:sp>
        <p:nvSpPr>
          <p:cNvPr id="889" name="Google Shape;889;p48"/>
          <p:cNvSpPr txBox="1"/>
          <p:nvPr/>
        </p:nvSpPr>
        <p:spPr>
          <a:xfrm>
            <a:off x="7353696" y="5640326"/>
            <a:ext cx="41870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</a:t>
            </a:r>
            <a:endParaRPr/>
          </a:p>
        </p:txBody>
      </p:sp>
      <p:sp>
        <p:nvSpPr>
          <p:cNvPr id="890" name="Google Shape;890;p48"/>
          <p:cNvSpPr txBox="1"/>
          <p:nvPr/>
        </p:nvSpPr>
        <p:spPr>
          <a:xfrm>
            <a:off x="8420496" y="5640326"/>
            <a:ext cx="53572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128</a:t>
            </a:r>
            <a:endParaRPr/>
          </a:p>
        </p:txBody>
      </p:sp>
      <p:sp>
        <p:nvSpPr>
          <p:cNvPr id="891" name="Google Shape;891;p48"/>
          <p:cNvSpPr txBox="1"/>
          <p:nvPr/>
        </p:nvSpPr>
        <p:spPr>
          <a:xfrm>
            <a:off x="2578357" y="1828800"/>
            <a:ext cx="1752600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sbuf w/3 semaphores</a:t>
            </a:r>
            <a:endParaRPr/>
          </a:p>
        </p:txBody>
      </p:sp>
      <p:sp>
        <p:nvSpPr>
          <p:cNvPr id="892" name="Google Shape;892;p48"/>
          <p:cNvSpPr txBox="1"/>
          <p:nvPr/>
        </p:nvSpPr>
        <p:spPr>
          <a:xfrm>
            <a:off x="1043471" y="3124200"/>
            <a:ext cx="1447800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sbuf w/2 semaphores</a:t>
            </a:r>
            <a:endParaRPr/>
          </a:p>
        </p:txBody>
      </p:sp>
      <p:sp>
        <p:nvSpPr>
          <p:cNvPr id="893" name="Google Shape;893;p48"/>
          <p:cNvSpPr txBox="1"/>
          <p:nvPr/>
        </p:nvSpPr>
        <p:spPr>
          <a:xfrm>
            <a:off x="999928" y="4712732"/>
            <a:ext cx="14478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locks!</a:t>
            </a:r>
            <a:endParaRPr/>
          </a:p>
        </p:txBody>
      </p:sp>
      <p:sp>
        <p:nvSpPr>
          <p:cNvPr id="894" name="Google Shape;894;p48"/>
          <p:cNvSpPr txBox="1"/>
          <p:nvPr/>
        </p:nvSpPr>
        <p:spPr>
          <a:xfrm>
            <a:off x="-235996" y="5282623"/>
            <a:ext cx="223741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User-level threads</a:t>
            </a:r>
            <a:endParaRPr/>
          </a:p>
        </p:txBody>
      </p:sp>
      <p:sp>
        <p:nvSpPr>
          <p:cNvPr id="895" name="Google Shape;895;p48"/>
          <p:cNvSpPr txBox="1"/>
          <p:nvPr/>
        </p:nvSpPr>
        <p:spPr>
          <a:xfrm>
            <a:off x="3710314" y="609600"/>
            <a:ext cx="5405711" cy="13849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the overheads?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important are the overheads?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your package carefully.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4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4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semaphores to schedule shared resources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Producer-consumer problem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Readers-writers problem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Other concurrency issues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Thread safety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Races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Deadlocks</a:t>
            </a:r>
            <a:endParaRPr sz="20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5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Readers-Writers Problem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50"/>
          <p:cNvSpPr txBox="1">
            <a:spLocks noGrp="1"/>
          </p:cNvSpPr>
          <p:nvPr>
            <p:ph type="body" idx="1"/>
          </p:nvPr>
        </p:nvSpPr>
        <p:spPr>
          <a:xfrm>
            <a:off x="396875" y="3428999"/>
            <a:ext cx="7896225" cy="290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statement: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threads only read the object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Writer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threads modify the object (read/write access)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Writers must have exclusive access to the object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Unlimited number of readers can access the object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Occurs frequently in real systems, e.g.,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airline reservation system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Multithreaded caching Web proxy</a:t>
            </a:r>
            <a:endParaRPr/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50"/>
          <p:cNvSpPr txBox="1"/>
          <p:nvPr/>
        </p:nvSpPr>
        <p:spPr>
          <a:xfrm>
            <a:off x="3584588" y="2093884"/>
            <a:ext cx="1063612" cy="5334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50"/>
          <p:cNvSpPr/>
          <p:nvPr/>
        </p:nvSpPr>
        <p:spPr>
          <a:xfrm>
            <a:off x="1889138" y="1462291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50"/>
          <p:cNvSpPr/>
          <p:nvPr/>
        </p:nvSpPr>
        <p:spPr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cxnSp>
        <p:nvCxnSpPr>
          <p:cNvPr id="912" name="Google Shape;912;p50"/>
          <p:cNvCxnSpPr/>
          <p:nvPr/>
        </p:nvCxnSpPr>
        <p:spPr>
          <a:xfrm>
            <a:off x="2422538" y="1726020"/>
            <a:ext cx="116205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13" name="Google Shape;913;p50"/>
          <p:cNvCxnSpPr/>
          <p:nvPr/>
        </p:nvCxnSpPr>
        <p:spPr>
          <a:xfrm>
            <a:off x="2438400" y="2322484"/>
            <a:ext cx="1146188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14" name="Google Shape;914;p50"/>
          <p:cNvCxnSpPr/>
          <p:nvPr/>
        </p:nvCxnSpPr>
        <p:spPr>
          <a:xfrm rot="10800000" flipH="1">
            <a:off x="2422538" y="2488020"/>
            <a:ext cx="1162050" cy="533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915" name="Google Shape;915;p50"/>
          <p:cNvSpPr/>
          <p:nvPr/>
        </p:nvSpPr>
        <p:spPr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916" name="Google Shape;916;p50"/>
          <p:cNvSpPr/>
          <p:nvPr/>
        </p:nvSpPr>
        <p:spPr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50"/>
          <p:cNvSpPr/>
          <p:nvPr/>
        </p:nvSpPr>
        <p:spPr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8" name="Google Shape;918;p50"/>
          <p:cNvCxnSpPr/>
          <p:nvPr/>
        </p:nvCxnSpPr>
        <p:spPr>
          <a:xfrm flipH="1">
            <a:off x="4663809" y="1726020"/>
            <a:ext cx="116205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919" name="Google Shape;919;p50"/>
          <p:cNvCxnSpPr/>
          <p:nvPr/>
        </p:nvCxnSpPr>
        <p:spPr>
          <a:xfrm rot="10800000">
            <a:off x="4679671" y="2322484"/>
            <a:ext cx="1146188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920" name="Google Shape;920;p50"/>
          <p:cNvCxnSpPr/>
          <p:nvPr/>
        </p:nvCxnSpPr>
        <p:spPr>
          <a:xfrm rot="10800000">
            <a:off x="4663809" y="2488020"/>
            <a:ext cx="1162050" cy="533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921" name="Google Shape;921;p50"/>
          <p:cNvSpPr/>
          <p:nvPr/>
        </p:nvSpPr>
        <p:spPr>
          <a:xfrm>
            <a:off x="5883262" y="2101189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50"/>
          <p:cNvSpPr/>
          <p:nvPr/>
        </p:nvSpPr>
        <p:spPr>
          <a:xfrm>
            <a:off x="1143000" y="1462291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23" name="Google Shape;923;p50"/>
          <p:cNvSpPr txBox="1"/>
          <p:nvPr/>
        </p:nvSpPr>
        <p:spPr>
          <a:xfrm>
            <a:off x="292708" y="1870971"/>
            <a:ext cx="81810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/>
          </a:p>
        </p:txBody>
      </p:sp>
      <p:sp>
        <p:nvSpPr>
          <p:cNvPr id="924" name="Google Shape;924;p50"/>
          <p:cNvSpPr txBox="1"/>
          <p:nvPr/>
        </p:nvSpPr>
        <p:spPr>
          <a:xfrm>
            <a:off x="7239000" y="2014238"/>
            <a:ext cx="11592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Read-only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/>
          </a:p>
        </p:txBody>
      </p:sp>
      <p:sp>
        <p:nvSpPr>
          <p:cNvPr id="925" name="Google Shape;925;p50"/>
          <p:cNvSpPr/>
          <p:nvPr/>
        </p:nvSpPr>
        <p:spPr>
          <a:xfrm flipH="1">
            <a:off x="6629400" y="1447800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51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Readers/Writers Examples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51"/>
          <p:cNvSpPr txBox="1"/>
          <p:nvPr/>
        </p:nvSpPr>
        <p:spPr>
          <a:xfrm>
            <a:off x="3584588" y="2093884"/>
            <a:ext cx="1063612" cy="5334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51"/>
          <p:cNvSpPr/>
          <p:nvPr/>
        </p:nvSpPr>
        <p:spPr>
          <a:xfrm>
            <a:off x="1889138" y="1462291"/>
            <a:ext cx="533400" cy="498475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51"/>
          <p:cNvSpPr/>
          <p:nvPr/>
        </p:nvSpPr>
        <p:spPr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cxnSp>
        <p:nvCxnSpPr>
          <p:cNvPr id="934" name="Google Shape;934;p51"/>
          <p:cNvCxnSpPr/>
          <p:nvPr/>
        </p:nvCxnSpPr>
        <p:spPr>
          <a:xfrm>
            <a:off x="2422538" y="1726020"/>
            <a:ext cx="116205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35" name="Google Shape;935;p51"/>
          <p:cNvCxnSpPr/>
          <p:nvPr/>
        </p:nvCxnSpPr>
        <p:spPr>
          <a:xfrm>
            <a:off x="2438400" y="2322484"/>
            <a:ext cx="1146188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36" name="Google Shape;936;p51"/>
          <p:cNvCxnSpPr/>
          <p:nvPr/>
        </p:nvCxnSpPr>
        <p:spPr>
          <a:xfrm rot="10800000" flipH="1">
            <a:off x="2422538" y="2488020"/>
            <a:ext cx="1162050" cy="533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937" name="Google Shape;937;p51"/>
          <p:cNvSpPr/>
          <p:nvPr/>
        </p:nvSpPr>
        <p:spPr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938" name="Google Shape;938;p51"/>
          <p:cNvSpPr/>
          <p:nvPr/>
        </p:nvSpPr>
        <p:spPr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51"/>
          <p:cNvSpPr/>
          <p:nvPr/>
        </p:nvSpPr>
        <p:spPr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0" name="Google Shape;940;p51"/>
          <p:cNvCxnSpPr/>
          <p:nvPr/>
        </p:nvCxnSpPr>
        <p:spPr>
          <a:xfrm flipH="1">
            <a:off x="4663809" y="1726020"/>
            <a:ext cx="116205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941" name="Google Shape;941;p51"/>
          <p:cNvCxnSpPr/>
          <p:nvPr/>
        </p:nvCxnSpPr>
        <p:spPr>
          <a:xfrm rot="10800000">
            <a:off x="4679671" y="2322484"/>
            <a:ext cx="1146188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942" name="Google Shape;942;p51"/>
          <p:cNvCxnSpPr/>
          <p:nvPr/>
        </p:nvCxnSpPr>
        <p:spPr>
          <a:xfrm rot="10800000">
            <a:off x="4663809" y="2488020"/>
            <a:ext cx="1162050" cy="533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943" name="Google Shape;943;p51"/>
          <p:cNvSpPr/>
          <p:nvPr/>
        </p:nvSpPr>
        <p:spPr>
          <a:xfrm>
            <a:off x="5883262" y="2101189"/>
            <a:ext cx="533400" cy="498475"/>
          </a:xfrm>
          <a:prstGeom prst="ellipse">
            <a:avLst/>
          </a:prstGeom>
          <a:solidFill>
            <a:srgbClr val="F7F5C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51"/>
          <p:cNvSpPr txBox="1"/>
          <p:nvPr/>
        </p:nvSpPr>
        <p:spPr>
          <a:xfrm>
            <a:off x="3583825" y="4419600"/>
            <a:ext cx="1063612" cy="5334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51"/>
          <p:cNvSpPr/>
          <p:nvPr/>
        </p:nvSpPr>
        <p:spPr>
          <a:xfrm>
            <a:off x="1888375" y="3788007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51"/>
          <p:cNvSpPr/>
          <p:nvPr/>
        </p:nvSpPr>
        <p:spPr>
          <a:xfrm>
            <a:off x="1888375" y="5086119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cxnSp>
        <p:nvCxnSpPr>
          <p:cNvPr id="947" name="Google Shape;947;p51"/>
          <p:cNvCxnSpPr/>
          <p:nvPr/>
        </p:nvCxnSpPr>
        <p:spPr>
          <a:xfrm>
            <a:off x="2421775" y="4051736"/>
            <a:ext cx="116205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48" name="Google Shape;948;p51"/>
          <p:cNvCxnSpPr/>
          <p:nvPr/>
        </p:nvCxnSpPr>
        <p:spPr>
          <a:xfrm>
            <a:off x="2437637" y="4648200"/>
            <a:ext cx="1146188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49" name="Google Shape;949;p51"/>
          <p:cNvCxnSpPr/>
          <p:nvPr/>
        </p:nvCxnSpPr>
        <p:spPr>
          <a:xfrm rot="10800000" flipH="1">
            <a:off x="2421775" y="4813736"/>
            <a:ext cx="1162050" cy="533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950" name="Google Shape;950;p51"/>
          <p:cNvSpPr/>
          <p:nvPr/>
        </p:nvSpPr>
        <p:spPr>
          <a:xfrm>
            <a:off x="1904237" y="4412414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951" name="Google Shape;951;p51"/>
          <p:cNvSpPr/>
          <p:nvPr/>
        </p:nvSpPr>
        <p:spPr>
          <a:xfrm>
            <a:off x="5866637" y="3802498"/>
            <a:ext cx="533400" cy="498475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51"/>
          <p:cNvSpPr/>
          <p:nvPr/>
        </p:nvSpPr>
        <p:spPr>
          <a:xfrm>
            <a:off x="5866637" y="5100610"/>
            <a:ext cx="533400" cy="498475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3" name="Google Shape;953;p51"/>
          <p:cNvCxnSpPr/>
          <p:nvPr/>
        </p:nvCxnSpPr>
        <p:spPr>
          <a:xfrm flipH="1">
            <a:off x="4663046" y="4051736"/>
            <a:ext cx="116205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954" name="Google Shape;954;p51"/>
          <p:cNvCxnSpPr/>
          <p:nvPr/>
        </p:nvCxnSpPr>
        <p:spPr>
          <a:xfrm rot="10800000">
            <a:off x="4678908" y="4648200"/>
            <a:ext cx="1146188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955" name="Google Shape;955;p51"/>
          <p:cNvCxnSpPr/>
          <p:nvPr/>
        </p:nvCxnSpPr>
        <p:spPr>
          <a:xfrm rot="10800000">
            <a:off x="4663046" y="4813736"/>
            <a:ext cx="1162050" cy="533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956" name="Google Shape;956;p51"/>
          <p:cNvSpPr/>
          <p:nvPr/>
        </p:nvSpPr>
        <p:spPr>
          <a:xfrm>
            <a:off x="5882499" y="4426905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5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Variants of Readers-Writers	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5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readers-writers problem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(favors readers)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reader should be kept waiting unless a writer has already been granted permission to use the object.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reader that arrives after a waiting writer gets priority over the writer.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readers-writers problem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(favors writers)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a writer is ready to write, it performs its write as soon as possible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reader that arrives after a writer must wait, even if the writer is also waiting. </a:t>
            </a:r>
            <a:endParaRPr/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Starvation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(where a thread waits indefinitely) is possible in both cases.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5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to First Readers-Writers Problem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53"/>
          <p:cNvSpPr txBox="1"/>
          <p:nvPr/>
        </p:nvSpPr>
        <p:spPr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readcnt;    /* Initially 0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sem_t mutex, w; /* Both initially 1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reader(void)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readcnt++;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(readcnt == 1) /* First in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P(&amp;w);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/* Reading happens here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readcnt--;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(readcnt == 0) /* Last out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V(&amp;w);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69" name="Google Shape;969;p53"/>
          <p:cNvSpPr txBox="1"/>
          <p:nvPr/>
        </p:nvSpPr>
        <p:spPr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writer(void)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/* Writing here */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70" name="Google Shape;970;p53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Readers:</a:t>
            </a:r>
            <a:endParaRPr/>
          </a:p>
        </p:txBody>
      </p:sp>
      <p:sp>
        <p:nvSpPr>
          <p:cNvPr id="971" name="Google Shape;971;p53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Writers:</a:t>
            </a:r>
            <a:endParaRPr/>
          </a:p>
        </p:txBody>
      </p:sp>
      <p:sp>
        <p:nvSpPr>
          <p:cNvPr id="972" name="Google Shape;972;p53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rw1.c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semaphores to schedule shared resources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Producer-consumer problem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Readers-writers problem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Other concurrency issues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Thread safety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Races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Deadlocks</a:t>
            </a:r>
            <a:endParaRPr sz="2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54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Readers/Writers Examples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54"/>
          <p:cNvSpPr txBox="1"/>
          <p:nvPr/>
        </p:nvSpPr>
        <p:spPr>
          <a:xfrm>
            <a:off x="3584588" y="3654842"/>
            <a:ext cx="1063612" cy="5334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54"/>
          <p:cNvSpPr/>
          <p:nvPr/>
        </p:nvSpPr>
        <p:spPr>
          <a:xfrm>
            <a:off x="1889138" y="3023249"/>
            <a:ext cx="533400" cy="498475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54"/>
          <p:cNvSpPr/>
          <p:nvPr/>
        </p:nvSpPr>
        <p:spPr>
          <a:xfrm>
            <a:off x="1889138" y="4321361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cxnSp>
        <p:nvCxnSpPr>
          <p:cNvPr id="981" name="Google Shape;981;p54"/>
          <p:cNvCxnSpPr/>
          <p:nvPr/>
        </p:nvCxnSpPr>
        <p:spPr>
          <a:xfrm>
            <a:off x="2422538" y="3286978"/>
            <a:ext cx="116205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82" name="Google Shape;982;p54"/>
          <p:cNvCxnSpPr/>
          <p:nvPr/>
        </p:nvCxnSpPr>
        <p:spPr>
          <a:xfrm>
            <a:off x="2438400" y="3883442"/>
            <a:ext cx="1146188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83" name="Google Shape;983;p54"/>
          <p:cNvCxnSpPr/>
          <p:nvPr/>
        </p:nvCxnSpPr>
        <p:spPr>
          <a:xfrm rot="10800000" flipH="1">
            <a:off x="2422538" y="4048978"/>
            <a:ext cx="1162050" cy="533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984" name="Google Shape;984;p54"/>
          <p:cNvSpPr/>
          <p:nvPr/>
        </p:nvSpPr>
        <p:spPr>
          <a:xfrm>
            <a:off x="1905000" y="3647656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985" name="Google Shape;985;p54"/>
          <p:cNvSpPr/>
          <p:nvPr/>
        </p:nvSpPr>
        <p:spPr>
          <a:xfrm>
            <a:off x="5867400" y="3037740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54"/>
          <p:cNvSpPr/>
          <p:nvPr/>
        </p:nvSpPr>
        <p:spPr>
          <a:xfrm>
            <a:off x="5867400" y="4335852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7" name="Google Shape;987;p54"/>
          <p:cNvCxnSpPr/>
          <p:nvPr/>
        </p:nvCxnSpPr>
        <p:spPr>
          <a:xfrm flipH="1">
            <a:off x="4663809" y="3286978"/>
            <a:ext cx="116205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988" name="Google Shape;988;p54"/>
          <p:cNvCxnSpPr/>
          <p:nvPr/>
        </p:nvCxnSpPr>
        <p:spPr>
          <a:xfrm rot="10800000">
            <a:off x="4679671" y="3883442"/>
            <a:ext cx="1146188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989" name="Google Shape;989;p54"/>
          <p:cNvCxnSpPr/>
          <p:nvPr/>
        </p:nvCxnSpPr>
        <p:spPr>
          <a:xfrm rot="10800000">
            <a:off x="4663809" y="4048978"/>
            <a:ext cx="1162050" cy="533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990" name="Google Shape;990;p54"/>
          <p:cNvSpPr/>
          <p:nvPr/>
        </p:nvSpPr>
        <p:spPr>
          <a:xfrm>
            <a:off x="5883262" y="3662147"/>
            <a:ext cx="533400" cy="498475"/>
          </a:xfrm>
          <a:prstGeom prst="ellipse">
            <a:avLst/>
          </a:prstGeom>
          <a:solidFill>
            <a:srgbClr val="F7F5C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54"/>
          <p:cNvSpPr txBox="1"/>
          <p:nvPr/>
        </p:nvSpPr>
        <p:spPr>
          <a:xfrm>
            <a:off x="5486400" y="5347136"/>
            <a:ext cx="1063612" cy="5334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54"/>
          <p:cNvSpPr/>
          <p:nvPr/>
        </p:nvSpPr>
        <p:spPr>
          <a:xfrm>
            <a:off x="3790950" y="4715543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54"/>
          <p:cNvSpPr/>
          <p:nvPr/>
        </p:nvSpPr>
        <p:spPr>
          <a:xfrm>
            <a:off x="3790950" y="6013655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cxnSp>
        <p:nvCxnSpPr>
          <p:cNvPr id="994" name="Google Shape;994;p54"/>
          <p:cNvCxnSpPr/>
          <p:nvPr/>
        </p:nvCxnSpPr>
        <p:spPr>
          <a:xfrm>
            <a:off x="4324350" y="4979272"/>
            <a:ext cx="116205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95" name="Google Shape;995;p54"/>
          <p:cNvCxnSpPr/>
          <p:nvPr/>
        </p:nvCxnSpPr>
        <p:spPr>
          <a:xfrm>
            <a:off x="4340212" y="5575736"/>
            <a:ext cx="1146188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996" name="Google Shape;996;p54"/>
          <p:cNvCxnSpPr/>
          <p:nvPr/>
        </p:nvCxnSpPr>
        <p:spPr>
          <a:xfrm rot="10800000" flipH="1">
            <a:off x="4324350" y="5741272"/>
            <a:ext cx="1162050" cy="533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997" name="Google Shape;997;p54"/>
          <p:cNvSpPr/>
          <p:nvPr/>
        </p:nvSpPr>
        <p:spPr>
          <a:xfrm>
            <a:off x="3806812" y="5339950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998" name="Google Shape;998;p54"/>
          <p:cNvSpPr/>
          <p:nvPr/>
        </p:nvSpPr>
        <p:spPr>
          <a:xfrm>
            <a:off x="7769212" y="4730034"/>
            <a:ext cx="533400" cy="498475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54"/>
          <p:cNvSpPr/>
          <p:nvPr/>
        </p:nvSpPr>
        <p:spPr>
          <a:xfrm>
            <a:off x="7769212" y="6028146"/>
            <a:ext cx="533400" cy="498475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0" name="Google Shape;1000;p54"/>
          <p:cNvCxnSpPr/>
          <p:nvPr/>
        </p:nvCxnSpPr>
        <p:spPr>
          <a:xfrm flipH="1">
            <a:off x="6565621" y="4979272"/>
            <a:ext cx="116205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001" name="Google Shape;1001;p54"/>
          <p:cNvCxnSpPr/>
          <p:nvPr/>
        </p:nvCxnSpPr>
        <p:spPr>
          <a:xfrm rot="10800000">
            <a:off x="6581483" y="5575736"/>
            <a:ext cx="1146188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002" name="Google Shape;1002;p54"/>
          <p:cNvCxnSpPr/>
          <p:nvPr/>
        </p:nvCxnSpPr>
        <p:spPr>
          <a:xfrm rot="10800000">
            <a:off x="6565621" y="5741272"/>
            <a:ext cx="1162050" cy="533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1003" name="Google Shape;1003;p54"/>
          <p:cNvSpPr/>
          <p:nvPr/>
        </p:nvSpPr>
        <p:spPr>
          <a:xfrm>
            <a:off x="7785074" y="5354441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p54"/>
          <p:cNvSpPr txBox="1"/>
          <p:nvPr/>
        </p:nvSpPr>
        <p:spPr>
          <a:xfrm>
            <a:off x="6858000" y="3572857"/>
            <a:ext cx="12618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= 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readcnt = 0</a:t>
            </a:r>
            <a:endParaRPr/>
          </a:p>
        </p:txBody>
      </p:sp>
      <p:sp>
        <p:nvSpPr>
          <p:cNvPr id="1005" name="Google Shape;1005;p54"/>
          <p:cNvSpPr txBox="1"/>
          <p:nvPr/>
        </p:nvSpPr>
        <p:spPr>
          <a:xfrm>
            <a:off x="2041538" y="1853118"/>
            <a:ext cx="1063612" cy="5334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54"/>
          <p:cNvSpPr/>
          <p:nvPr/>
        </p:nvSpPr>
        <p:spPr>
          <a:xfrm>
            <a:off x="346088" y="1221525"/>
            <a:ext cx="533400" cy="498475"/>
          </a:xfrm>
          <a:prstGeom prst="ellipse">
            <a:avLst/>
          </a:prstGeom>
          <a:solidFill>
            <a:srgbClr val="F7F5C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54"/>
          <p:cNvSpPr/>
          <p:nvPr/>
        </p:nvSpPr>
        <p:spPr>
          <a:xfrm>
            <a:off x="346088" y="2519637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cxnSp>
        <p:nvCxnSpPr>
          <p:cNvPr id="1008" name="Google Shape;1008;p54"/>
          <p:cNvCxnSpPr/>
          <p:nvPr/>
        </p:nvCxnSpPr>
        <p:spPr>
          <a:xfrm>
            <a:off x="879488" y="1485254"/>
            <a:ext cx="116205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09" name="Google Shape;1009;p54"/>
          <p:cNvCxnSpPr/>
          <p:nvPr/>
        </p:nvCxnSpPr>
        <p:spPr>
          <a:xfrm>
            <a:off x="895350" y="2081718"/>
            <a:ext cx="1146188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10" name="Google Shape;1010;p54"/>
          <p:cNvCxnSpPr/>
          <p:nvPr/>
        </p:nvCxnSpPr>
        <p:spPr>
          <a:xfrm rot="10800000" flipH="1">
            <a:off x="879488" y="2247254"/>
            <a:ext cx="1162050" cy="533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011" name="Google Shape;1011;p54"/>
          <p:cNvSpPr/>
          <p:nvPr/>
        </p:nvSpPr>
        <p:spPr>
          <a:xfrm>
            <a:off x="361950" y="1845932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012" name="Google Shape;1012;p54"/>
          <p:cNvSpPr/>
          <p:nvPr/>
        </p:nvSpPr>
        <p:spPr>
          <a:xfrm>
            <a:off x="4324350" y="1236016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54"/>
          <p:cNvSpPr/>
          <p:nvPr/>
        </p:nvSpPr>
        <p:spPr>
          <a:xfrm>
            <a:off x="4324350" y="2534128"/>
            <a:ext cx="533400" cy="4984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4" name="Google Shape;1014;p54"/>
          <p:cNvCxnSpPr/>
          <p:nvPr/>
        </p:nvCxnSpPr>
        <p:spPr>
          <a:xfrm flipH="1">
            <a:off x="3120759" y="1485254"/>
            <a:ext cx="1162050" cy="45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015" name="Google Shape;1015;p54"/>
          <p:cNvCxnSpPr/>
          <p:nvPr/>
        </p:nvCxnSpPr>
        <p:spPr>
          <a:xfrm rot="10800000">
            <a:off x="3136621" y="2081718"/>
            <a:ext cx="1146188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016" name="Google Shape;1016;p54"/>
          <p:cNvCxnSpPr/>
          <p:nvPr/>
        </p:nvCxnSpPr>
        <p:spPr>
          <a:xfrm rot="10800000">
            <a:off x="3120759" y="2247254"/>
            <a:ext cx="1162050" cy="533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1017" name="Google Shape;1017;p54"/>
          <p:cNvSpPr/>
          <p:nvPr/>
        </p:nvSpPr>
        <p:spPr>
          <a:xfrm>
            <a:off x="4340212" y="1860423"/>
            <a:ext cx="533400" cy="498475"/>
          </a:xfrm>
          <a:prstGeom prst="ellipse">
            <a:avLst/>
          </a:prstGeom>
          <a:solidFill>
            <a:srgbClr val="F7F5C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54"/>
          <p:cNvSpPr txBox="1"/>
          <p:nvPr/>
        </p:nvSpPr>
        <p:spPr>
          <a:xfrm>
            <a:off x="5314950" y="1771133"/>
            <a:ext cx="12618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=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readcnt = 0</a:t>
            </a:r>
            <a:endParaRPr/>
          </a:p>
        </p:txBody>
      </p:sp>
      <p:sp>
        <p:nvSpPr>
          <p:cNvPr id="1019" name="Google Shape;1019;p54"/>
          <p:cNvSpPr txBox="1"/>
          <p:nvPr/>
        </p:nvSpPr>
        <p:spPr>
          <a:xfrm>
            <a:off x="2041538" y="5234205"/>
            <a:ext cx="12618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= 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readcnt = 2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5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to First Readers-Writers Problem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55"/>
          <p:cNvSpPr txBox="1"/>
          <p:nvPr/>
        </p:nvSpPr>
        <p:spPr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readcnt;    /* Initially 0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sem_t mutex, w; /* Both initially 1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reader(void)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readcnt++;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(readcnt == 1) /* First in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P(&amp;w);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/* Reading happens here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readcnt--;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(readcnt == 0) /* Last out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V(&amp;w);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026" name="Google Shape;1026;p55"/>
          <p:cNvSpPr txBox="1"/>
          <p:nvPr/>
        </p:nvSpPr>
        <p:spPr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writer(void)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/* Writing here */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27" name="Google Shape;1027;p5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Readers:</a:t>
            </a:r>
            <a:endParaRPr/>
          </a:p>
        </p:txBody>
      </p:sp>
      <p:sp>
        <p:nvSpPr>
          <p:cNvPr id="1028" name="Google Shape;1028;p55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Writers:</a:t>
            </a:r>
            <a:endParaRPr/>
          </a:p>
        </p:txBody>
      </p:sp>
      <p:sp>
        <p:nvSpPr>
          <p:cNvPr id="1029" name="Google Shape;1029;p55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rw1.c</a:t>
            </a:r>
            <a:endParaRPr/>
          </a:p>
        </p:txBody>
      </p:sp>
      <p:sp>
        <p:nvSpPr>
          <p:cNvPr id="1030" name="Google Shape;1030;p55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Arrivals: R1 R2 W1 R3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5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to First Readers-Writers Problem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56"/>
          <p:cNvSpPr txBox="1"/>
          <p:nvPr/>
        </p:nvSpPr>
        <p:spPr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readcnt;    /* Initially 0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sem_t mutex, w; /* Both initially 1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reader(void)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readcnt++;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(readcnt == 1) /* First in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P(&amp;w);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/* Reading happens here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readcnt--;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(readcnt == 0) /* Last out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V(&amp;w);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037" name="Google Shape;1037;p56"/>
          <p:cNvSpPr txBox="1"/>
          <p:nvPr/>
        </p:nvSpPr>
        <p:spPr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writer(void)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/* Writing here */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8" name="Google Shape;1038;p56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Readers:</a:t>
            </a:r>
            <a:endParaRPr/>
          </a:p>
        </p:txBody>
      </p:sp>
      <p:sp>
        <p:nvSpPr>
          <p:cNvPr id="1039" name="Google Shape;1039;p5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Writers:</a:t>
            </a:r>
            <a:endParaRPr/>
          </a:p>
        </p:txBody>
      </p:sp>
      <p:sp>
        <p:nvSpPr>
          <p:cNvPr id="1040" name="Google Shape;1040;p56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rw1.c</a:t>
            </a:r>
            <a:endParaRPr/>
          </a:p>
        </p:txBody>
      </p:sp>
      <p:sp>
        <p:nvSpPr>
          <p:cNvPr id="1041" name="Google Shape;1041;p56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Arrivals: R1 R2 W1 R3</a:t>
            </a:r>
            <a:endParaRPr/>
          </a:p>
        </p:txBody>
      </p:sp>
      <p:grpSp>
        <p:nvGrpSpPr>
          <p:cNvPr id="1042" name="Google Shape;1042;p56"/>
          <p:cNvGrpSpPr/>
          <p:nvPr/>
        </p:nvGrpSpPr>
        <p:grpSpPr>
          <a:xfrm>
            <a:off x="-76200" y="4417367"/>
            <a:ext cx="1065211" cy="461665"/>
            <a:chOff x="-455574" y="4463534"/>
            <a:chExt cx="1065211" cy="461665"/>
          </a:xfrm>
        </p:grpSpPr>
        <p:sp>
          <p:nvSpPr>
            <p:cNvPr id="1043" name="Google Shape;1043;p56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R1 </a:t>
              </a:r>
              <a:endParaRPr/>
            </a:p>
          </p:txBody>
        </p:sp>
        <p:cxnSp>
          <p:nvCxnSpPr>
            <p:cNvPr id="1044" name="Google Shape;1044;p56"/>
            <p:cNvCxnSpPr>
              <a:stCxn id="1043" idx="3"/>
            </p:cNvCxnSpPr>
            <p:nvPr/>
          </p:nvCxnSpPr>
          <p:spPr>
            <a:xfrm>
              <a:off x="126637" y="4694366"/>
              <a:ext cx="4830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sp>
        <p:nvSpPr>
          <p:cNvPr id="1045" name="Google Shape;1045;p56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Readcnt ==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== 0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5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to First Readers-Writers Problem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57"/>
          <p:cNvSpPr txBox="1"/>
          <p:nvPr/>
        </p:nvSpPr>
        <p:spPr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readcnt;    /* Initially 0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sem_t mutex, w; /* Both initially 1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reader(void)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readcnt++;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(readcnt == 1) /* First in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P(&amp;w);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/* Reading happens here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readcnt--;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(readcnt == 0) /* Last out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V(&amp;w);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052" name="Google Shape;1052;p57"/>
          <p:cNvSpPr txBox="1"/>
          <p:nvPr/>
        </p:nvSpPr>
        <p:spPr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writer(void)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/* Writing here */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53" name="Google Shape;1053;p57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Readers:</a:t>
            </a:r>
            <a:endParaRPr/>
          </a:p>
        </p:txBody>
      </p:sp>
      <p:sp>
        <p:nvSpPr>
          <p:cNvPr id="1054" name="Google Shape;1054;p57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Writers:</a:t>
            </a:r>
            <a:endParaRPr/>
          </a:p>
        </p:txBody>
      </p:sp>
      <p:sp>
        <p:nvSpPr>
          <p:cNvPr id="1055" name="Google Shape;1055;p5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rw1.c</a:t>
            </a:r>
            <a:endParaRPr/>
          </a:p>
        </p:txBody>
      </p:sp>
      <p:sp>
        <p:nvSpPr>
          <p:cNvPr id="1056" name="Google Shape;1056;p57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Arrivals: R1 R2 W1 R3</a:t>
            </a:r>
            <a:endParaRPr/>
          </a:p>
        </p:txBody>
      </p:sp>
      <p:grpSp>
        <p:nvGrpSpPr>
          <p:cNvPr id="1057" name="Google Shape;1057;p57"/>
          <p:cNvGrpSpPr/>
          <p:nvPr/>
        </p:nvGrpSpPr>
        <p:grpSpPr>
          <a:xfrm>
            <a:off x="-76200" y="4417367"/>
            <a:ext cx="1065211" cy="461665"/>
            <a:chOff x="-455574" y="4463534"/>
            <a:chExt cx="1065211" cy="461665"/>
          </a:xfrm>
        </p:grpSpPr>
        <p:sp>
          <p:nvSpPr>
            <p:cNvPr id="1058" name="Google Shape;1058;p57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R1 </a:t>
              </a:r>
              <a:endParaRPr/>
            </a:p>
          </p:txBody>
        </p:sp>
        <p:cxnSp>
          <p:nvCxnSpPr>
            <p:cNvPr id="1059" name="Google Shape;1059;p57"/>
            <p:cNvCxnSpPr>
              <a:stCxn id="1058" idx="3"/>
            </p:cNvCxnSpPr>
            <p:nvPr/>
          </p:nvCxnSpPr>
          <p:spPr>
            <a:xfrm>
              <a:off x="126637" y="4694366"/>
              <a:ext cx="4830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sp>
        <p:nvSpPr>
          <p:cNvPr id="1060" name="Google Shape;1060;p57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Readcnt == 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== 0</a:t>
            </a:r>
            <a:endParaRPr/>
          </a:p>
        </p:txBody>
      </p:sp>
      <p:grpSp>
        <p:nvGrpSpPr>
          <p:cNvPr id="1061" name="Google Shape;1061;p57"/>
          <p:cNvGrpSpPr/>
          <p:nvPr/>
        </p:nvGrpSpPr>
        <p:grpSpPr>
          <a:xfrm>
            <a:off x="-76200" y="3429000"/>
            <a:ext cx="1065211" cy="461665"/>
            <a:chOff x="-455574" y="4463534"/>
            <a:chExt cx="1065211" cy="461665"/>
          </a:xfrm>
        </p:grpSpPr>
        <p:sp>
          <p:nvSpPr>
            <p:cNvPr id="1062" name="Google Shape;1062;p57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R2 </a:t>
              </a:r>
              <a:endParaRPr/>
            </a:p>
          </p:txBody>
        </p:sp>
        <p:cxnSp>
          <p:nvCxnSpPr>
            <p:cNvPr id="1063" name="Google Shape;1063;p57"/>
            <p:cNvCxnSpPr>
              <a:stCxn id="1062" idx="3"/>
            </p:cNvCxnSpPr>
            <p:nvPr/>
          </p:nvCxnSpPr>
          <p:spPr>
            <a:xfrm>
              <a:off x="126637" y="4694366"/>
              <a:ext cx="4830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5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to First Readers-Writers Problem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58"/>
          <p:cNvSpPr txBox="1"/>
          <p:nvPr/>
        </p:nvSpPr>
        <p:spPr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readcnt;    /* Initially 0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sem_t mutex, w; /* Both initially 1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reader(void)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readcnt++;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(readcnt == 1) /* First in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P(&amp;w);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/* Reading happens here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readcnt--;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(readcnt == 0) /* Last out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V(&amp;w);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070" name="Google Shape;1070;p58"/>
          <p:cNvSpPr txBox="1"/>
          <p:nvPr/>
        </p:nvSpPr>
        <p:spPr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writer(void)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/* Writing here */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1" name="Google Shape;1071;p58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Readers:</a:t>
            </a:r>
            <a:endParaRPr/>
          </a:p>
        </p:txBody>
      </p:sp>
      <p:sp>
        <p:nvSpPr>
          <p:cNvPr id="1072" name="Google Shape;1072;p58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Writers:</a:t>
            </a:r>
            <a:endParaRPr/>
          </a:p>
        </p:txBody>
      </p:sp>
      <p:sp>
        <p:nvSpPr>
          <p:cNvPr id="1073" name="Google Shape;1073;p58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rw1.c</a:t>
            </a:r>
            <a:endParaRPr/>
          </a:p>
        </p:txBody>
      </p:sp>
      <p:sp>
        <p:nvSpPr>
          <p:cNvPr id="1074" name="Google Shape;1074;p58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Arrivals: R1 R2 W1 R3</a:t>
            </a:r>
            <a:endParaRPr/>
          </a:p>
        </p:txBody>
      </p:sp>
      <p:grpSp>
        <p:nvGrpSpPr>
          <p:cNvPr id="1075" name="Google Shape;1075;p58"/>
          <p:cNvGrpSpPr/>
          <p:nvPr/>
        </p:nvGrpSpPr>
        <p:grpSpPr>
          <a:xfrm>
            <a:off x="-95250" y="4420731"/>
            <a:ext cx="1065211" cy="461665"/>
            <a:chOff x="-455574" y="4463534"/>
            <a:chExt cx="1065211" cy="461665"/>
          </a:xfrm>
        </p:grpSpPr>
        <p:sp>
          <p:nvSpPr>
            <p:cNvPr id="1076" name="Google Shape;1076;p5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R1 </a:t>
              </a:r>
              <a:endParaRPr/>
            </a:p>
          </p:txBody>
        </p:sp>
        <p:cxnSp>
          <p:nvCxnSpPr>
            <p:cNvPr id="1077" name="Google Shape;1077;p58"/>
            <p:cNvCxnSpPr>
              <a:stCxn id="1076" idx="3"/>
            </p:cNvCxnSpPr>
            <p:nvPr/>
          </p:nvCxnSpPr>
          <p:spPr>
            <a:xfrm>
              <a:off x="126637" y="4694366"/>
              <a:ext cx="4830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sp>
        <p:nvSpPr>
          <p:cNvPr id="1078" name="Google Shape;1078;p58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Readcnt == 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== 0</a:t>
            </a:r>
            <a:endParaRPr/>
          </a:p>
        </p:txBody>
      </p:sp>
      <p:grpSp>
        <p:nvGrpSpPr>
          <p:cNvPr id="1079" name="Google Shape;1079;p58"/>
          <p:cNvGrpSpPr/>
          <p:nvPr/>
        </p:nvGrpSpPr>
        <p:grpSpPr>
          <a:xfrm>
            <a:off x="-76200" y="4186535"/>
            <a:ext cx="1065211" cy="461665"/>
            <a:chOff x="-455574" y="4463534"/>
            <a:chExt cx="1065211" cy="461665"/>
          </a:xfrm>
        </p:grpSpPr>
        <p:sp>
          <p:nvSpPr>
            <p:cNvPr id="1080" name="Google Shape;1080;p5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R2 </a:t>
              </a:r>
              <a:endParaRPr/>
            </a:p>
          </p:txBody>
        </p:sp>
        <p:cxnSp>
          <p:nvCxnSpPr>
            <p:cNvPr id="1081" name="Google Shape;1081;p58"/>
            <p:cNvCxnSpPr>
              <a:stCxn id="1080" idx="3"/>
            </p:cNvCxnSpPr>
            <p:nvPr/>
          </p:nvCxnSpPr>
          <p:spPr>
            <a:xfrm>
              <a:off x="126637" y="4694366"/>
              <a:ext cx="4830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grpSp>
        <p:nvGrpSpPr>
          <p:cNvPr id="1082" name="Google Shape;1082;p58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083" name="Google Shape;1083;p5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W1 </a:t>
              </a:r>
              <a:endParaRPr/>
            </a:p>
          </p:txBody>
        </p:sp>
        <p:cxnSp>
          <p:nvCxnSpPr>
            <p:cNvPr id="1084" name="Google Shape;1084;p58"/>
            <p:cNvCxnSpPr/>
            <p:nvPr/>
          </p:nvCxnSpPr>
          <p:spPr>
            <a:xfrm rot="10800000">
              <a:off x="7037789" y="2440632"/>
              <a:ext cx="429811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5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to First Readers-Writers Problem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59"/>
          <p:cNvSpPr txBox="1"/>
          <p:nvPr/>
        </p:nvSpPr>
        <p:spPr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readcnt;    /* Initially 0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sem_t mutex, w; /* Both initially 1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reader(void)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readcnt++;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(readcnt == 1) /* First in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P(&amp;w);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/* Reading happens here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readcnt--;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(readcnt == 0) /* Last out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V(&amp;w);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091" name="Google Shape;1091;p59"/>
          <p:cNvSpPr txBox="1"/>
          <p:nvPr/>
        </p:nvSpPr>
        <p:spPr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writer(void)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/* Writing here */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92" name="Google Shape;1092;p59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Readers:</a:t>
            </a:r>
            <a:endParaRPr/>
          </a:p>
        </p:txBody>
      </p:sp>
      <p:sp>
        <p:nvSpPr>
          <p:cNvPr id="1093" name="Google Shape;1093;p59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Writers:</a:t>
            </a:r>
            <a:endParaRPr/>
          </a:p>
        </p:txBody>
      </p:sp>
      <p:sp>
        <p:nvSpPr>
          <p:cNvPr id="1094" name="Google Shape;1094;p59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rw1.c</a:t>
            </a:r>
            <a:endParaRPr/>
          </a:p>
        </p:txBody>
      </p:sp>
      <p:sp>
        <p:nvSpPr>
          <p:cNvPr id="1095" name="Google Shape;1095;p59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Arrivals: R1 R2 W1 R3</a:t>
            </a:r>
            <a:endParaRPr/>
          </a:p>
        </p:txBody>
      </p:sp>
      <p:grpSp>
        <p:nvGrpSpPr>
          <p:cNvPr id="1096" name="Google Shape;1096;p59"/>
          <p:cNvGrpSpPr/>
          <p:nvPr/>
        </p:nvGrpSpPr>
        <p:grpSpPr>
          <a:xfrm>
            <a:off x="0" y="6167735"/>
            <a:ext cx="1065211" cy="461665"/>
            <a:chOff x="-455574" y="4463534"/>
            <a:chExt cx="1065211" cy="461665"/>
          </a:xfrm>
        </p:grpSpPr>
        <p:sp>
          <p:nvSpPr>
            <p:cNvPr id="1097" name="Google Shape;1097;p59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R1 </a:t>
              </a:r>
              <a:endParaRPr/>
            </a:p>
          </p:txBody>
        </p:sp>
        <p:cxnSp>
          <p:nvCxnSpPr>
            <p:cNvPr id="1098" name="Google Shape;1098;p59"/>
            <p:cNvCxnSpPr>
              <a:stCxn id="1097" idx="3"/>
            </p:cNvCxnSpPr>
            <p:nvPr/>
          </p:nvCxnSpPr>
          <p:spPr>
            <a:xfrm>
              <a:off x="126637" y="4694366"/>
              <a:ext cx="4830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sp>
        <p:nvSpPr>
          <p:cNvPr id="1099" name="Google Shape;1099;p59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Readcnt ==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== 0</a:t>
            </a:r>
            <a:endParaRPr/>
          </a:p>
        </p:txBody>
      </p:sp>
      <p:grpSp>
        <p:nvGrpSpPr>
          <p:cNvPr id="1100" name="Google Shape;1100;p59"/>
          <p:cNvGrpSpPr/>
          <p:nvPr/>
        </p:nvGrpSpPr>
        <p:grpSpPr>
          <a:xfrm>
            <a:off x="-76200" y="4491335"/>
            <a:ext cx="1065211" cy="461665"/>
            <a:chOff x="-455574" y="4463534"/>
            <a:chExt cx="1065211" cy="461665"/>
          </a:xfrm>
        </p:grpSpPr>
        <p:sp>
          <p:nvSpPr>
            <p:cNvPr id="1101" name="Google Shape;1101;p59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R2 </a:t>
              </a:r>
              <a:endParaRPr/>
            </a:p>
          </p:txBody>
        </p:sp>
        <p:cxnSp>
          <p:nvCxnSpPr>
            <p:cNvPr id="1102" name="Google Shape;1102;p59"/>
            <p:cNvCxnSpPr>
              <a:stCxn id="1101" idx="3"/>
            </p:cNvCxnSpPr>
            <p:nvPr/>
          </p:nvCxnSpPr>
          <p:spPr>
            <a:xfrm>
              <a:off x="126637" y="4694366"/>
              <a:ext cx="4830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grpSp>
        <p:nvGrpSpPr>
          <p:cNvPr id="1103" name="Google Shape;1103;p59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104" name="Google Shape;1104;p59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W1 </a:t>
              </a:r>
              <a:endParaRPr/>
            </a:p>
          </p:txBody>
        </p:sp>
        <p:cxnSp>
          <p:nvCxnSpPr>
            <p:cNvPr id="1105" name="Google Shape;1105;p59"/>
            <p:cNvCxnSpPr/>
            <p:nvPr/>
          </p:nvCxnSpPr>
          <p:spPr>
            <a:xfrm rot="10800000">
              <a:off x="7037789" y="2440632"/>
              <a:ext cx="429811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6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to First Readers-Writers Problem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60"/>
          <p:cNvSpPr txBox="1"/>
          <p:nvPr/>
        </p:nvSpPr>
        <p:spPr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readcnt;    /* Initially 0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sem_t mutex, w; /* Both initially 1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reader(void)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readcnt++;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(readcnt == 1) /* First in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P(&amp;w);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/* Reading happens here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readcnt--;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(readcnt == 0) /* Last out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V(&amp;w);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112" name="Google Shape;1112;p60"/>
          <p:cNvSpPr txBox="1"/>
          <p:nvPr/>
        </p:nvSpPr>
        <p:spPr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writer(void)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/* Writing here */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13" name="Google Shape;1113;p60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Readers:</a:t>
            </a:r>
            <a:endParaRPr/>
          </a:p>
        </p:txBody>
      </p:sp>
      <p:sp>
        <p:nvSpPr>
          <p:cNvPr id="1114" name="Google Shape;1114;p60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Writers:</a:t>
            </a:r>
            <a:endParaRPr/>
          </a:p>
        </p:txBody>
      </p:sp>
      <p:sp>
        <p:nvSpPr>
          <p:cNvPr id="1115" name="Google Shape;1115;p60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rw1.c</a:t>
            </a:r>
            <a:endParaRPr/>
          </a:p>
        </p:txBody>
      </p:sp>
      <p:sp>
        <p:nvSpPr>
          <p:cNvPr id="1116" name="Google Shape;1116;p60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Arrivals: R1 R2 W1 R3</a:t>
            </a:r>
            <a:endParaRPr/>
          </a:p>
        </p:txBody>
      </p:sp>
      <p:grpSp>
        <p:nvGrpSpPr>
          <p:cNvPr id="1117" name="Google Shape;1117;p60"/>
          <p:cNvGrpSpPr/>
          <p:nvPr/>
        </p:nvGrpSpPr>
        <p:grpSpPr>
          <a:xfrm>
            <a:off x="0" y="6194286"/>
            <a:ext cx="1065211" cy="461665"/>
            <a:chOff x="-455574" y="4463534"/>
            <a:chExt cx="1065211" cy="461665"/>
          </a:xfrm>
        </p:grpSpPr>
        <p:sp>
          <p:nvSpPr>
            <p:cNvPr id="1118" name="Google Shape;1118;p60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R1 </a:t>
              </a:r>
              <a:endParaRPr/>
            </a:p>
          </p:txBody>
        </p:sp>
        <p:cxnSp>
          <p:nvCxnSpPr>
            <p:cNvPr id="1119" name="Google Shape;1119;p60"/>
            <p:cNvCxnSpPr>
              <a:stCxn id="1118" idx="3"/>
            </p:cNvCxnSpPr>
            <p:nvPr/>
          </p:nvCxnSpPr>
          <p:spPr>
            <a:xfrm>
              <a:off x="126637" y="4694366"/>
              <a:ext cx="4830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sp>
        <p:nvSpPr>
          <p:cNvPr id="1120" name="Google Shape;1120;p60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Readcnt == 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== 0</a:t>
            </a:r>
            <a:endParaRPr/>
          </a:p>
        </p:txBody>
      </p:sp>
      <p:grpSp>
        <p:nvGrpSpPr>
          <p:cNvPr id="1121" name="Google Shape;1121;p60"/>
          <p:cNvGrpSpPr/>
          <p:nvPr/>
        </p:nvGrpSpPr>
        <p:grpSpPr>
          <a:xfrm>
            <a:off x="-111209" y="4738062"/>
            <a:ext cx="1065211" cy="461665"/>
            <a:chOff x="-455574" y="4463534"/>
            <a:chExt cx="1065211" cy="461665"/>
          </a:xfrm>
        </p:grpSpPr>
        <p:sp>
          <p:nvSpPr>
            <p:cNvPr id="1122" name="Google Shape;1122;p60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R2 </a:t>
              </a:r>
              <a:endParaRPr/>
            </a:p>
          </p:txBody>
        </p:sp>
        <p:cxnSp>
          <p:nvCxnSpPr>
            <p:cNvPr id="1123" name="Google Shape;1123;p60"/>
            <p:cNvCxnSpPr>
              <a:stCxn id="1122" idx="3"/>
            </p:cNvCxnSpPr>
            <p:nvPr/>
          </p:nvCxnSpPr>
          <p:spPr>
            <a:xfrm>
              <a:off x="126637" y="4694366"/>
              <a:ext cx="4830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grpSp>
        <p:nvGrpSpPr>
          <p:cNvPr id="1124" name="Google Shape;1124;p60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125" name="Google Shape;1125;p60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W1 </a:t>
              </a:r>
              <a:endParaRPr/>
            </a:p>
          </p:txBody>
        </p:sp>
        <p:cxnSp>
          <p:nvCxnSpPr>
            <p:cNvPr id="1126" name="Google Shape;1126;p60"/>
            <p:cNvCxnSpPr/>
            <p:nvPr/>
          </p:nvCxnSpPr>
          <p:spPr>
            <a:xfrm rot="10800000">
              <a:off x="7037789" y="2440632"/>
              <a:ext cx="429811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grpSp>
        <p:nvGrpSpPr>
          <p:cNvPr id="1127" name="Google Shape;1127;p60"/>
          <p:cNvGrpSpPr/>
          <p:nvPr/>
        </p:nvGrpSpPr>
        <p:grpSpPr>
          <a:xfrm>
            <a:off x="-74574" y="3429000"/>
            <a:ext cx="1065211" cy="461665"/>
            <a:chOff x="-455574" y="4463534"/>
            <a:chExt cx="1065211" cy="461665"/>
          </a:xfrm>
        </p:grpSpPr>
        <p:sp>
          <p:nvSpPr>
            <p:cNvPr id="1128" name="Google Shape;1128;p60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R3 </a:t>
              </a:r>
              <a:endParaRPr/>
            </a:p>
          </p:txBody>
        </p:sp>
        <p:cxnSp>
          <p:nvCxnSpPr>
            <p:cNvPr id="1129" name="Google Shape;1129;p60"/>
            <p:cNvCxnSpPr>
              <a:stCxn id="1128" idx="3"/>
            </p:cNvCxnSpPr>
            <p:nvPr/>
          </p:nvCxnSpPr>
          <p:spPr>
            <a:xfrm>
              <a:off x="126637" y="4694366"/>
              <a:ext cx="4830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6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to First Readers-Writers Problem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61"/>
          <p:cNvSpPr txBox="1"/>
          <p:nvPr/>
        </p:nvSpPr>
        <p:spPr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readcnt;    /* Initially 0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sem_t mutex, w; /* Both initially 1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reader(void)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readcnt++;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(readcnt == 1) /* First in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P(&amp;w);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/* Reading happens here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readcnt--;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(readcnt == 0) /* Last out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V(&amp;w);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136" name="Google Shape;1136;p61"/>
          <p:cNvSpPr txBox="1"/>
          <p:nvPr/>
        </p:nvSpPr>
        <p:spPr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writer(void)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/* Writing here */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37" name="Google Shape;1137;p61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Readers:</a:t>
            </a:r>
            <a:endParaRPr/>
          </a:p>
        </p:txBody>
      </p:sp>
      <p:sp>
        <p:nvSpPr>
          <p:cNvPr id="1138" name="Google Shape;1138;p61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Writers:</a:t>
            </a:r>
            <a:endParaRPr/>
          </a:p>
        </p:txBody>
      </p:sp>
      <p:sp>
        <p:nvSpPr>
          <p:cNvPr id="1139" name="Google Shape;1139;p61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rw1.c</a:t>
            </a:r>
            <a:endParaRPr/>
          </a:p>
        </p:txBody>
      </p:sp>
      <p:sp>
        <p:nvSpPr>
          <p:cNvPr id="1140" name="Google Shape;1140;p61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Arrivals: R1 R2 W1 R3</a:t>
            </a:r>
            <a:endParaRPr/>
          </a:p>
        </p:txBody>
      </p:sp>
      <p:sp>
        <p:nvSpPr>
          <p:cNvPr id="1141" name="Google Shape;1141;p61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Readcnt ==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== 0</a:t>
            </a:r>
            <a:endParaRPr/>
          </a:p>
        </p:txBody>
      </p:sp>
      <p:grpSp>
        <p:nvGrpSpPr>
          <p:cNvPr id="1142" name="Google Shape;1142;p61"/>
          <p:cNvGrpSpPr/>
          <p:nvPr/>
        </p:nvGrpSpPr>
        <p:grpSpPr>
          <a:xfrm>
            <a:off x="-62082" y="5963453"/>
            <a:ext cx="1065211" cy="461665"/>
            <a:chOff x="-455574" y="4463534"/>
            <a:chExt cx="1065211" cy="461665"/>
          </a:xfrm>
        </p:grpSpPr>
        <p:sp>
          <p:nvSpPr>
            <p:cNvPr id="1143" name="Google Shape;1143;p6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R2 </a:t>
              </a:r>
              <a:endParaRPr/>
            </a:p>
          </p:txBody>
        </p:sp>
        <p:cxnSp>
          <p:nvCxnSpPr>
            <p:cNvPr id="1144" name="Google Shape;1144;p61"/>
            <p:cNvCxnSpPr>
              <a:stCxn id="1143" idx="3"/>
            </p:cNvCxnSpPr>
            <p:nvPr/>
          </p:nvCxnSpPr>
          <p:spPr>
            <a:xfrm>
              <a:off x="126637" y="4694366"/>
              <a:ext cx="4830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grpSp>
        <p:nvGrpSpPr>
          <p:cNvPr id="1145" name="Google Shape;1145;p6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146" name="Google Shape;1146;p61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W1 </a:t>
              </a:r>
              <a:endParaRPr/>
            </a:p>
          </p:txBody>
        </p:sp>
        <p:cxnSp>
          <p:nvCxnSpPr>
            <p:cNvPr id="1147" name="Google Shape;1147;p61"/>
            <p:cNvCxnSpPr/>
            <p:nvPr/>
          </p:nvCxnSpPr>
          <p:spPr>
            <a:xfrm rot="10800000">
              <a:off x="7037789" y="2440632"/>
              <a:ext cx="429811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grpSp>
        <p:nvGrpSpPr>
          <p:cNvPr id="1148" name="Google Shape;1148;p61"/>
          <p:cNvGrpSpPr/>
          <p:nvPr/>
        </p:nvGrpSpPr>
        <p:grpSpPr>
          <a:xfrm>
            <a:off x="-54462" y="4287142"/>
            <a:ext cx="1065211" cy="461665"/>
            <a:chOff x="-455574" y="4463534"/>
            <a:chExt cx="1065211" cy="461665"/>
          </a:xfrm>
        </p:grpSpPr>
        <p:sp>
          <p:nvSpPr>
            <p:cNvPr id="1149" name="Google Shape;1149;p6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R3 </a:t>
              </a:r>
              <a:endParaRPr/>
            </a:p>
          </p:txBody>
        </p:sp>
        <p:cxnSp>
          <p:nvCxnSpPr>
            <p:cNvPr id="1150" name="Google Shape;1150;p61"/>
            <p:cNvCxnSpPr>
              <a:stCxn id="1149" idx="3"/>
            </p:cNvCxnSpPr>
            <p:nvPr/>
          </p:nvCxnSpPr>
          <p:spPr>
            <a:xfrm>
              <a:off x="126637" y="4694366"/>
              <a:ext cx="4830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6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to First Readers-Writers Problem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62"/>
          <p:cNvSpPr txBox="1"/>
          <p:nvPr/>
        </p:nvSpPr>
        <p:spPr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readcnt;    /* Initially 0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sem_t mutex, w; /* Both initially 1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reader(void)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readcnt++;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(readcnt == 1) /* First in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P(&amp;w);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/* Reading happens here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readcnt--;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(readcnt == 0) /* Last out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V(&amp;w);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157" name="Google Shape;1157;p62"/>
          <p:cNvSpPr txBox="1"/>
          <p:nvPr/>
        </p:nvSpPr>
        <p:spPr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writer(void)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(1)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/* Writing here */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V(&amp;w);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58" name="Google Shape;1158;p62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Readers:</a:t>
            </a:r>
            <a:endParaRPr/>
          </a:p>
        </p:txBody>
      </p:sp>
      <p:sp>
        <p:nvSpPr>
          <p:cNvPr id="1159" name="Google Shape;1159;p62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Writers:</a:t>
            </a:r>
            <a:endParaRPr/>
          </a:p>
        </p:txBody>
      </p:sp>
      <p:sp>
        <p:nvSpPr>
          <p:cNvPr id="1160" name="Google Shape;1160;p62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rw1.c</a:t>
            </a:r>
            <a:endParaRPr/>
          </a:p>
        </p:txBody>
      </p:sp>
      <p:sp>
        <p:nvSpPr>
          <p:cNvPr id="1161" name="Google Shape;1161;p6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Arrivals: R1 R2 W1 R3</a:t>
            </a:r>
            <a:endParaRPr/>
          </a:p>
        </p:txBody>
      </p:sp>
      <p:sp>
        <p:nvSpPr>
          <p:cNvPr id="1162" name="Google Shape;1162;p62"/>
          <p:cNvSpPr txBox="1"/>
          <p:nvPr/>
        </p:nvSpPr>
        <p:spPr>
          <a:xfrm>
            <a:off x="6019800" y="5486400"/>
            <a:ext cx="15577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Readcnt == 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== 1</a:t>
            </a:r>
            <a:endParaRPr/>
          </a:p>
        </p:txBody>
      </p:sp>
      <p:grpSp>
        <p:nvGrpSpPr>
          <p:cNvPr id="1163" name="Google Shape;1163;p62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164" name="Google Shape;1164;p62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W1 </a:t>
              </a:r>
              <a:endParaRPr/>
            </a:p>
          </p:txBody>
        </p:sp>
        <p:cxnSp>
          <p:nvCxnSpPr>
            <p:cNvPr id="1165" name="Google Shape;1165;p62"/>
            <p:cNvCxnSpPr/>
            <p:nvPr/>
          </p:nvCxnSpPr>
          <p:spPr>
            <a:xfrm rot="10800000">
              <a:off x="7037789" y="2440632"/>
              <a:ext cx="429811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grpSp>
        <p:nvGrpSpPr>
          <p:cNvPr id="1166" name="Google Shape;1166;p62"/>
          <p:cNvGrpSpPr/>
          <p:nvPr/>
        </p:nvGrpSpPr>
        <p:grpSpPr>
          <a:xfrm>
            <a:off x="-55181" y="5862935"/>
            <a:ext cx="1065211" cy="461665"/>
            <a:chOff x="-455574" y="4463534"/>
            <a:chExt cx="1065211" cy="461665"/>
          </a:xfrm>
        </p:grpSpPr>
        <p:sp>
          <p:nvSpPr>
            <p:cNvPr id="1167" name="Google Shape;1167;p62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R3 </a:t>
              </a:r>
              <a:endParaRPr/>
            </a:p>
          </p:txBody>
        </p:sp>
        <p:cxnSp>
          <p:nvCxnSpPr>
            <p:cNvPr id="1168" name="Google Shape;1168;p62"/>
            <p:cNvCxnSpPr>
              <a:stCxn id="1167" idx="3"/>
            </p:cNvCxnSpPr>
            <p:nvPr/>
          </p:nvCxnSpPr>
          <p:spPr>
            <a:xfrm>
              <a:off x="126637" y="4694366"/>
              <a:ext cx="483000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6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Demonstration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6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program read-write.c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agents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~20% are writers.  They write their ID to global variable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 are readers.  They read the global variable</a:t>
            </a:r>
            <a:endParaRPr/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Semaphores to Coordinate Access to Shared Resources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96875" y="1676399"/>
            <a:ext cx="7896225" cy="465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idea: Thread uses a semaphore operation to notify another thread that some condition has become true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counting semaphores to keep track of resource state.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binary semaphores to notify other threads. 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classic examples: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Producer-Consumer Problem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Readers-Writers Problem</a:t>
            </a:r>
            <a:endParaRPr dirty="0"/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6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6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Using semaphores to schedule shared resources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Producer-consumer problem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Readers-writers problem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concurrency issues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Races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Deadlocks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Thread safety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65"/>
          <p:cNvSpPr txBox="1">
            <a:spLocks noGrp="1"/>
          </p:cNvSpPr>
          <p:nvPr>
            <p:ph type="title"/>
          </p:nvPr>
        </p:nvSpPr>
        <p:spPr>
          <a:xfrm>
            <a:off x="277508" y="427727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Worry: Races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65"/>
          <p:cNvSpPr txBox="1">
            <a:spLocks noGrp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race</a:t>
            </a:r>
            <a:r>
              <a:rPr lang="en-US" sz="24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occurs when correctness of the program depends on one thread reaching point x before another thread reaches point y</a:t>
            </a:r>
            <a:endParaRPr/>
          </a:p>
        </p:txBody>
      </p:sp>
      <p:sp>
        <p:nvSpPr>
          <p:cNvPr id="1188" name="Google Shape;1188;p65"/>
          <p:cNvSpPr/>
          <p:nvPr/>
        </p:nvSpPr>
        <p:spPr>
          <a:xfrm>
            <a:off x="720684" y="2229683"/>
            <a:ext cx="6341199" cy="4185762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a threaded program with a race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char** argv) {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pthread_t tid[N];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i;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(i = 0; i &lt; N; i++)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Pthread_create(&amp;tid[i], NULL, thread, </a:t>
            </a:r>
            <a:r>
              <a:rPr lang="en-US" sz="16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&amp;i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(i = 0; i &lt; N; i++)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Pthread_join(tid[i], NULL);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thread routine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*thread(void *vargp) {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myid = *((int *)vargp);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printf("Hello from thread %d\n", myid);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NULL;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189" name="Google Shape;1189;p65"/>
          <p:cNvSpPr txBox="1"/>
          <p:nvPr/>
        </p:nvSpPr>
        <p:spPr>
          <a:xfrm>
            <a:off x="6416156" y="6412468"/>
            <a:ext cx="7466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race.c</a:t>
            </a:r>
            <a:endParaRPr sz="18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66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Race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5" name="Google Shape;1195;p66" descr="http://www.rottenbeef.com/wordpress/wp-content/uploads/2011/11/small-parking-spa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286000"/>
            <a:ext cx="3238500" cy="2457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6" name="Google Shape;1196;p66"/>
          <p:cNvCxnSpPr/>
          <p:nvPr/>
        </p:nvCxnSpPr>
        <p:spPr>
          <a:xfrm>
            <a:off x="5257800" y="3276600"/>
            <a:ext cx="3048000" cy="0"/>
          </a:xfrm>
          <a:prstGeom prst="straightConnector1">
            <a:avLst/>
          </a:prstGeom>
          <a:noFill/>
          <a:ln w="317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7" name="Google Shape;1197;p66"/>
          <p:cNvCxnSpPr/>
          <p:nvPr/>
        </p:nvCxnSpPr>
        <p:spPr>
          <a:xfrm>
            <a:off x="6039917" y="2667000"/>
            <a:ext cx="0" cy="1295400"/>
          </a:xfrm>
          <a:prstGeom prst="straightConnector1">
            <a:avLst/>
          </a:prstGeom>
          <a:noFill/>
          <a:ln w="317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8" name="Google Shape;1198;p66"/>
          <p:cNvCxnSpPr/>
          <p:nvPr/>
        </p:nvCxnSpPr>
        <p:spPr>
          <a:xfrm>
            <a:off x="6517234" y="2667000"/>
            <a:ext cx="0" cy="1295400"/>
          </a:xfrm>
          <a:prstGeom prst="straightConnector1">
            <a:avLst/>
          </a:prstGeom>
          <a:noFill/>
          <a:ln w="317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9" name="Google Shape;1199;p66"/>
          <p:cNvCxnSpPr/>
          <p:nvPr/>
        </p:nvCxnSpPr>
        <p:spPr>
          <a:xfrm>
            <a:off x="6994551" y="2667000"/>
            <a:ext cx="0" cy="1295400"/>
          </a:xfrm>
          <a:prstGeom prst="straightConnector1">
            <a:avLst/>
          </a:prstGeom>
          <a:noFill/>
          <a:ln w="317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0" name="Google Shape;1200;p66"/>
          <p:cNvCxnSpPr/>
          <p:nvPr/>
        </p:nvCxnSpPr>
        <p:spPr>
          <a:xfrm>
            <a:off x="7949187" y="2667000"/>
            <a:ext cx="0" cy="1295400"/>
          </a:xfrm>
          <a:prstGeom prst="straightConnector1">
            <a:avLst/>
          </a:prstGeom>
          <a:noFill/>
          <a:ln w="317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1" name="Google Shape;1201;p66"/>
          <p:cNvCxnSpPr/>
          <p:nvPr/>
        </p:nvCxnSpPr>
        <p:spPr>
          <a:xfrm>
            <a:off x="7471868" y="2667000"/>
            <a:ext cx="0" cy="1295400"/>
          </a:xfrm>
          <a:prstGeom prst="straightConnector1">
            <a:avLst/>
          </a:prstGeom>
          <a:noFill/>
          <a:ln w="317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2" name="Google Shape;1202;p66"/>
          <p:cNvCxnSpPr/>
          <p:nvPr/>
        </p:nvCxnSpPr>
        <p:spPr>
          <a:xfrm>
            <a:off x="5562600" y="2667000"/>
            <a:ext cx="0" cy="1295400"/>
          </a:xfrm>
          <a:prstGeom prst="straightConnector1">
            <a:avLst/>
          </a:prstGeom>
          <a:noFill/>
          <a:ln w="317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3" name="Google Shape;1203;p66" descr="http://1.bp.blogspot.com/-0sKaQHSaSRQ/UbcV6Nn3vXI/AAAAAAAAAFE/7jeKz9eAsHM/s1600/car+damaged+sprite+red.png"/>
          <p:cNvPicPr preferRelativeResize="0"/>
          <p:nvPr/>
        </p:nvPicPr>
        <p:blipFill rotWithShape="1">
          <a:blip r:embed="rId4">
            <a:alphaModFix/>
          </a:blip>
          <a:srcRect l="41472" t="24056" r="42261" b="33810"/>
          <a:stretch/>
        </p:blipFill>
        <p:spPr>
          <a:xfrm>
            <a:off x="6096000" y="2513624"/>
            <a:ext cx="345031" cy="67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66" descr="http://1.bp.blogspot.com/-0sKaQHSaSRQ/UbcV6Nn3vXI/AAAAAAAAAFE/7jeKz9eAsHM/s1600/car+damaged+sprite+red.png"/>
          <p:cNvPicPr preferRelativeResize="0"/>
          <p:nvPr/>
        </p:nvPicPr>
        <p:blipFill rotWithShape="1">
          <a:blip r:embed="rId4">
            <a:alphaModFix/>
          </a:blip>
          <a:srcRect l="41472" t="24056" r="42261" b="33810"/>
          <a:stretch/>
        </p:blipFill>
        <p:spPr>
          <a:xfrm>
            <a:off x="7046369" y="2558221"/>
            <a:ext cx="345031" cy="67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66" descr="http://1.bp.blogspot.com/-0sKaQHSaSRQ/UbcV6Nn3vXI/AAAAAAAAAFE/7jeKz9eAsHM/s1600/car+damaged+sprite+red.png"/>
          <p:cNvPicPr preferRelativeResize="0"/>
          <p:nvPr/>
        </p:nvPicPr>
        <p:blipFill rotWithShape="1">
          <a:blip r:embed="rId4">
            <a:alphaModFix/>
          </a:blip>
          <a:srcRect l="41472" t="24056" r="42261" b="33810"/>
          <a:stretch/>
        </p:blipFill>
        <p:spPr>
          <a:xfrm rot="10537499">
            <a:off x="5669823" y="3336897"/>
            <a:ext cx="345031" cy="67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66" descr="http://1.bp.blogspot.com/-0sKaQHSaSRQ/UbcV6Nn3vXI/AAAAAAAAAFE/7jeKz9eAsHM/s1600/car+damaged+sprite+red.png"/>
          <p:cNvPicPr preferRelativeResize="0"/>
          <p:nvPr/>
        </p:nvPicPr>
        <p:blipFill rotWithShape="1">
          <a:blip r:embed="rId4">
            <a:alphaModFix/>
          </a:blip>
          <a:srcRect l="41472" t="24056" r="42261" b="33810"/>
          <a:stretch/>
        </p:blipFill>
        <p:spPr>
          <a:xfrm rot="10800000">
            <a:off x="7579093" y="3347057"/>
            <a:ext cx="345031" cy="67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66" descr="https://encrypted-tbn1.gstatic.com/images?q=tbn:ANd9GcQSk4CPcd-A5be11z8WNLeFl-dikoN2gjYQyr658ZBHRdzcp7Ud-7ttdVt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6303929" y="1020583"/>
            <a:ext cx="872474" cy="65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66" descr="http://web.vw.com/why-vw/safety/media/images/slides/car-top-view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6273948" y="4178800"/>
            <a:ext cx="988820" cy="556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67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Race Elimination</a:t>
            </a:r>
            <a:endParaRPr/>
          </a:p>
        </p:txBody>
      </p:sp>
      <p:sp>
        <p:nvSpPr>
          <p:cNvPr id="1214" name="Google Shape;1214;p67"/>
          <p:cNvSpPr txBox="1">
            <a:spLocks noGrp="1"/>
          </p:cNvSpPr>
          <p:nvPr>
            <p:ph type="body" idx="1"/>
          </p:nvPr>
        </p:nvSpPr>
        <p:spPr>
          <a:xfrm>
            <a:off x="391153" y="1143000"/>
            <a:ext cx="821944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don’t have unintended sharing of state</a:t>
            </a:r>
            <a:endParaRPr/>
          </a:p>
        </p:txBody>
      </p:sp>
      <p:sp>
        <p:nvSpPr>
          <p:cNvPr id="1215" name="Google Shape;1215;p67"/>
          <p:cNvSpPr/>
          <p:nvPr/>
        </p:nvSpPr>
        <p:spPr>
          <a:xfrm>
            <a:off x="505493" y="1629489"/>
            <a:ext cx="6587461" cy="517064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a threaded program without the race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char** argv) {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pthread_t tid[N];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i;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(i = 0; i &lt; N; i++) {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int *valp = Malloc(sizeof(int));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*valp = i;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Pthread_create(&amp;tid[i], NULL, thread, valp);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(i = 0; i &lt; N; i++)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Pthread_join(tid[i], NULL);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thread routine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*thread(void *vargp) {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myid = *((int *)vargp);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Free(vargp);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printf("Hello from thread %d\n", myid);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NULL;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16" name="Google Shape;1216;p67"/>
          <p:cNvSpPr txBox="1"/>
          <p:nvPr/>
        </p:nvSpPr>
        <p:spPr>
          <a:xfrm>
            <a:off x="6096000" y="6412468"/>
            <a:ext cx="9946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norace.c</a:t>
            </a:r>
            <a:endParaRPr sz="18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6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6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Using semaphores to schedule shared resources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Producer-consumer problem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Readers-writers problem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concurrency issues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Races</a:t>
            </a:r>
            <a:endParaRPr sz="20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Deadlocks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Thread safety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69"/>
          <p:cNvSpPr txBox="1">
            <a:spLocks noGrp="1"/>
          </p:cNvSpPr>
          <p:nvPr>
            <p:ph type="title"/>
          </p:nvPr>
        </p:nvSpPr>
        <p:spPr>
          <a:xfrm>
            <a:off x="304800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Worry: Deadlock</a:t>
            </a:r>
            <a:endParaRPr/>
          </a:p>
        </p:txBody>
      </p:sp>
      <p:sp>
        <p:nvSpPr>
          <p:cNvPr id="1229" name="Google Shape;1229;p69"/>
          <p:cNvSpPr txBox="1">
            <a:spLocks noGrp="1"/>
          </p:cNvSpPr>
          <p:nvPr>
            <p:ph type="body" idx="1"/>
          </p:nvPr>
        </p:nvSpPr>
        <p:spPr>
          <a:xfrm>
            <a:off x="290513" y="1295400"/>
            <a:ext cx="8396287" cy="522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Def: A process is </a:t>
            </a:r>
            <a:r>
              <a:rPr lang="en-US" sz="2400" b="1" i="1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deadlocked</a:t>
            </a:r>
            <a:r>
              <a:rPr lang="en-US" sz="2400" b="1" i="0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iff it is waiting for a condition that will never be true. 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rgbClr val="DB6F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 Scenario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Processes 1 and 2 needs two resources (A and B) to proceed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1 acquires A, waits for B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2 acquires B, waits for A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will wait forever!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70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Deadlocking With Semaphores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70"/>
          <p:cNvSpPr txBox="1"/>
          <p:nvPr/>
        </p:nvSpPr>
        <p:spPr>
          <a:xfrm>
            <a:off x="346129" y="968375"/>
            <a:ext cx="6673850" cy="299402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char** argv) 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pthread_t tid[2];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Sem_init(&amp;mutex[0], 0, 1);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mutex[0] = 1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Sem_init(&amp;mutex[1], 0, 1);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mutex[1] = 1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Pthread_create(&amp;tid[0], NULL, count, (void*) 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Pthread_create(&amp;tid[1], NULL, count, (void*) 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Pthread_join(tid[0], NULL);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Pthread_join(tid[1], NULL);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printf("cnt=%d\n", cnt);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36" name="Google Shape;1236;p70"/>
          <p:cNvSpPr/>
          <p:nvPr/>
        </p:nvSpPr>
        <p:spPr>
          <a:xfrm>
            <a:off x="346129" y="4049513"/>
            <a:ext cx="4998484" cy="2708434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*count(void *vargp)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i;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id = (int) vargp;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(i = 0; i &lt; NITERS; i++)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P(&amp;mutex[id]); P(&amp;mutex[1-id]);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cnt++;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V(&amp;mutex[id]); V(&amp;mutex[1-id]);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NULL;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37" name="Google Shape;1237;p70"/>
          <p:cNvSpPr txBox="1"/>
          <p:nvPr/>
        </p:nvSpPr>
        <p:spPr>
          <a:xfrm>
            <a:off x="6172200" y="4343400"/>
            <a:ext cx="1143000" cy="20313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Tid[0]: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P(s</a:t>
            </a:r>
            <a:r>
              <a:rPr lang="en-US" sz="18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P(s</a:t>
            </a:r>
            <a:r>
              <a:rPr lang="en-US" sz="18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cnt++;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V(s</a:t>
            </a:r>
            <a:r>
              <a:rPr lang="en-US" sz="18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V(s</a:t>
            </a:r>
            <a:r>
              <a:rPr lang="en-US" sz="18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38" name="Google Shape;1238;p70"/>
          <p:cNvSpPr txBox="1"/>
          <p:nvPr/>
        </p:nvSpPr>
        <p:spPr>
          <a:xfrm>
            <a:off x="7620000" y="4343400"/>
            <a:ext cx="1143000" cy="20313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Tid[1]: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P(s</a:t>
            </a:r>
            <a:r>
              <a:rPr lang="en-US" sz="18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P(s</a:t>
            </a:r>
            <a:r>
              <a:rPr lang="en-US" sz="18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cnt++;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V(s</a:t>
            </a:r>
            <a:r>
              <a:rPr lang="en-US" sz="18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V(s</a:t>
            </a:r>
            <a:r>
              <a:rPr lang="en-US" sz="18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71"/>
          <p:cNvSpPr/>
          <p:nvPr/>
        </p:nvSpPr>
        <p:spPr>
          <a:xfrm>
            <a:off x="1424337" y="4286248"/>
            <a:ext cx="943505" cy="850392"/>
          </a:xfrm>
          <a:prstGeom prst="rect">
            <a:avLst/>
          </a:prstGeom>
          <a:solidFill>
            <a:srgbClr val="CCCCCC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44" name="Google Shape;1244;p7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Deadlock Visualized in Progress Graph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71"/>
          <p:cNvSpPr txBox="1"/>
          <p:nvPr/>
        </p:nvSpPr>
        <p:spPr>
          <a:xfrm>
            <a:off x="5737225" y="1381125"/>
            <a:ext cx="3105150" cy="4801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Locking introduces 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for </a:t>
            </a:r>
            <a:r>
              <a:rPr lang="en-US" sz="1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deadlock: </a:t>
            </a:r>
            <a:endParaRPr sz="1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waiting for a condition that will never be true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trajectory that enters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deadlock region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eventually reach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deadlock state</a:t>
            </a: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waiting for either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become nonzero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trajectories luck out and skirt the deadlock region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Unfortunate fact: deadlock is often nondeterministic (race)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6" name="Google Shape;1246;p71"/>
          <p:cNvCxnSpPr/>
          <p:nvPr/>
        </p:nvCxnSpPr>
        <p:spPr>
          <a:xfrm>
            <a:off x="860439" y="5664200"/>
            <a:ext cx="3810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7" name="Google Shape;1247;p71"/>
          <p:cNvCxnSpPr/>
          <p:nvPr/>
        </p:nvCxnSpPr>
        <p:spPr>
          <a:xfrm rot="10800000">
            <a:off x="860439" y="1824038"/>
            <a:ext cx="0" cy="384016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8" name="Google Shape;1248;p71"/>
          <p:cNvSpPr txBox="1"/>
          <p:nvPr/>
        </p:nvSpPr>
        <p:spPr>
          <a:xfrm>
            <a:off x="4649160" y="5495925"/>
            <a:ext cx="11208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 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71"/>
          <p:cNvSpPr txBox="1"/>
          <p:nvPr/>
        </p:nvSpPr>
        <p:spPr>
          <a:xfrm>
            <a:off x="305111" y="1395453"/>
            <a:ext cx="11189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71"/>
          <p:cNvSpPr txBox="1"/>
          <p:nvPr/>
        </p:nvSpPr>
        <p:spPr>
          <a:xfrm>
            <a:off x="987771" y="5791200"/>
            <a:ext cx="6222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P(s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251" name="Google Shape;1251;p71"/>
          <p:cNvSpPr txBox="1"/>
          <p:nvPr/>
        </p:nvSpPr>
        <p:spPr>
          <a:xfrm>
            <a:off x="2723105" y="5791200"/>
            <a:ext cx="6351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V(s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252" name="Google Shape;1252;p71"/>
          <p:cNvSpPr txBox="1"/>
          <p:nvPr/>
        </p:nvSpPr>
        <p:spPr>
          <a:xfrm>
            <a:off x="1770605" y="5791200"/>
            <a:ext cx="6222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P(s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253" name="Google Shape;1253;p71"/>
          <p:cNvSpPr txBox="1"/>
          <p:nvPr/>
        </p:nvSpPr>
        <p:spPr>
          <a:xfrm>
            <a:off x="3637505" y="5791200"/>
            <a:ext cx="6351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V(s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cxnSp>
        <p:nvCxnSpPr>
          <p:cNvPr id="1254" name="Google Shape;1254;p71"/>
          <p:cNvCxnSpPr/>
          <p:nvPr/>
        </p:nvCxnSpPr>
        <p:spPr>
          <a:xfrm rot="10800000">
            <a:off x="786607" y="5063331"/>
            <a:ext cx="0" cy="12223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5" name="Google Shape;1255;p71"/>
          <p:cNvCxnSpPr/>
          <p:nvPr/>
        </p:nvCxnSpPr>
        <p:spPr>
          <a:xfrm rot="-5400000">
            <a:off x="786606" y="3358357"/>
            <a:ext cx="4763" cy="127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6" name="Google Shape;1256;p71"/>
          <p:cNvSpPr txBox="1"/>
          <p:nvPr/>
        </p:nvSpPr>
        <p:spPr>
          <a:xfrm>
            <a:off x="138113" y="3459664"/>
            <a:ext cx="6351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V(s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257" name="Google Shape;1257;p71"/>
          <p:cNvSpPr txBox="1"/>
          <p:nvPr/>
        </p:nvSpPr>
        <p:spPr>
          <a:xfrm>
            <a:off x="160338" y="5055115"/>
            <a:ext cx="6222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P(s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cxnSp>
        <p:nvCxnSpPr>
          <p:cNvPr id="1258" name="Google Shape;1258;p71"/>
          <p:cNvCxnSpPr/>
          <p:nvPr/>
        </p:nvCxnSpPr>
        <p:spPr>
          <a:xfrm rot="10800000">
            <a:off x="786607" y="4225131"/>
            <a:ext cx="0" cy="12223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9" name="Google Shape;1259;p71"/>
          <p:cNvSpPr txBox="1"/>
          <p:nvPr/>
        </p:nvSpPr>
        <p:spPr>
          <a:xfrm>
            <a:off x="160338" y="4323264"/>
            <a:ext cx="6222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P(s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cxnSp>
        <p:nvCxnSpPr>
          <p:cNvPr id="1260" name="Google Shape;1260;p71"/>
          <p:cNvCxnSpPr/>
          <p:nvPr/>
        </p:nvCxnSpPr>
        <p:spPr>
          <a:xfrm rot="-5400000">
            <a:off x="786606" y="2507457"/>
            <a:ext cx="4763" cy="127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1" name="Google Shape;1261;p71"/>
          <p:cNvSpPr txBox="1"/>
          <p:nvPr/>
        </p:nvSpPr>
        <p:spPr>
          <a:xfrm>
            <a:off x="138113" y="2608764"/>
            <a:ext cx="6351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V(s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cxnSp>
        <p:nvCxnSpPr>
          <p:cNvPr id="1262" name="Google Shape;1262;p71"/>
          <p:cNvCxnSpPr/>
          <p:nvPr/>
        </p:nvCxnSpPr>
        <p:spPr>
          <a:xfrm>
            <a:off x="1455737" y="5664200"/>
            <a:ext cx="0" cy="12223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3" name="Google Shape;1263;p71"/>
          <p:cNvCxnSpPr/>
          <p:nvPr/>
        </p:nvCxnSpPr>
        <p:spPr>
          <a:xfrm>
            <a:off x="3323695" y="5664200"/>
            <a:ext cx="6350" cy="127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4" name="Google Shape;1264;p71"/>
          <p:cNvCxnSpPr/>
          <p:nvPr/>
        </p:nvCxnSpPr>
        <p:spPr>
          <a:xfrm>
            <a:off x="2386541" y="5664200"/>
            <a:ext cx="6350" cy="127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5" name="Google Shape;1265;p71"/>
          <p:cNvCxnSpPr/>
          <p:nvPr/>
        </p:nvCxnSpPr>
        <p:spPr>
          <a:xfrm>
            <a:off x="4260850" y="5664200"/>
            <a:ext cx="6350" cy="127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6" name="Google Shape;1266;p71"/>
          <p:cNvSpPr/>
          <p:nvPr/>
        </p:nvSpPr>
        <p:spPr>
          <a:xfrm>
            <a:off x="1424337" y="2568575"/>
            <a:ext cx="1899358" cy="1717674"/>
          </a:xfrm>
          <a:prstGeom prst="rect">
            <a:avLst/>
          </a:prstGeom>
          <a:solidFill>
            <a:srgbClr val="EBAFA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67" name="Google Shape;1267;p71"/>
          <p:cNvSpPr/>
          <p:nvPr/>
        </p:nvSpPr>
        <p:spPr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68" name="Google Shape;1268;p71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Forbidden region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for s</a:t>
            </a:r>
            <a:r>
              <a:rPr lang="en-US" sz="1800" b="1" i="1" baseline="-250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1269" name="Google Shape;1269;p71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Forbidden region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for s</a:t>
            </a:r>
            <a:r>
              <a:rPr lang="en-US" sz="1800" b="1" i="1" baseline="-250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270" name="Google Shape;1270;p71"/>
          <p:cNvSpPr/>
          <p:nvPr/>
        </p:nvSpPr>
        <p:spPr>
          <a:xfrm>
            <a:off x="2133600" y="4343400"/>
            <a:ext cx="182880" cy="18288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71" name="Google Shape;1271;p71"/>
          <p:cNvSpPr txBox="1"/>
          <p:nvPr/>
        </p:nvSpPr>
        <p:spPr>
          <a:xfrm>
            <a:off x="4114800" y="2317749"/>
            <a:ext cx="107237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Deadlock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</a:t>
            </a:r>
            <a:endParaRPr/>
          </a:p>
        </p:txBody>
      </p:sp>
      <p:cxnSp>
        <p:nvCxnSpPr>
          <p:cNvPr id="1272" name="Google Shape;1272;p71"/>
          <p:cNvCxnSpPr/>
          <p:nvPr/>
        </p:nvCxnSpPr>
        <p:spPr>
          <a:xfrm flipH="1">
            <a:off x="2341549" y="2598182"/>
            <a:ext cx="1816100" cy="1752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73" name="Google Shape;1273;p71"/>
          <p:cNvSpPr txBox="1"/>
          <p:nvPr/>
        </p:nvSpPr>
        <p:spPr>
          <a:xfrm>
            <a:off x="1396269" y="4692596"/>
            <a:ext cx="8771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Deadlock</a:t>
            </a:r>
            <a:endParaRPr sz="14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region</a:t>
            </a:r>
            <a:endParaRPr sz="14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71"/>
          <p:cNvSpPr txBox="1"/>
          <p:nvPr/>
        </p:nvSpPr>
        <p:spPr>
          <a:xfrm>
            <a:off x="0" y="6096000"/>
            <a:ext cx="9877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5" name="Google Shape;1275;p71"/>
          <p:cNvCxnSpPr>
            <a:stCxn id="1274" idx="0"/>
            <a:endCxn id="1246" idx="0"/>
          </p:cNvCxnSpPr>
          <p:nvPr/>
        </p:nvCxnSpPr>
        <p:spPr>
          <a:xfrm rot="10800000" flipH="1">
            <a:off x="493886" y="5664300"/>
            <a:ext cx="366600" cy="4317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7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Deadlock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1" name="Google Shape;1281;p72" descr="http://people.sc.fsu.edu/~jburkardt/latex/monte_carlo_simulation/traffic_j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55" y="2043112"/>
            <a:ext cx="4762500" cy="31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72" descr="https://lh3.googleusercontent.com/-q66TROhVilE/TXE1Fotn7OI/AAAAAAAAAIw/B3jfPvTZfCs/s1600/Deadlocking.gif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83" name="Google Shape;1283;p72" descr="https://lh3.googleusercontent.com/-q66TROhVilE/TXE1Fotn7OI/AAAAAAAAAIw/B3jfPvTZfCs/s1600/Deadlocking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2362200"/>
            <a:ext cx="253365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73"/>
          <p:cNvSpPr txBox="1">
            <a:spLocks noGrp="1"/>
          </p:cNvSpPr>
          <p:nvPr>
            <p:ph type="title"/>
          </p:nvPr>
        </p:nvSpPr>
        <p:spPr>
          <a:xfrm>
            <a:off x="256507" y="304800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Avoiding Deadlock</a:t>
            </a:r>
            <a:endParaRPr/>
          </a:p>
        </p:txBody>
      </p:sp>
      <p:sp>
        <p:nvSpPr>
          <p:cNvPr id="1289" name="Google Shape;1289;p73"/>
          <p:cNvSpPr txBox="1"/>
          <p:nvPr/>
        </p:nvSpPr>
        <p:spPr>
          <a:xfrm>
            <a:off x="355804" y="968375"/>
            <a:ext cx="6673850" cy="2994025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char** argv) 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pthread_t tid[2];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Sem_init(&amp;mutex[0], 0, 1);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mutex[0] = 1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Sem_init(&amp;mutex[1], 0, 1);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mutex[1] = 1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Pthread_create(&amp;tid[0], NULL, count, (void*) 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Pthread_create(&amp;tid[1], NULL, count, (void*) 1);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Pthread_join(tid[0], NULL);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Pthread_join(tid[1], NULL);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printf("cnt=%d\n", cnt);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90" name="Google Shape;1290;p73"/>
          <p:cNvSpPr/>
          <p:nvPr/>
        </p:nvSpPr>
        <p:spPr>
          <a:xfrm>
            <a:off x="355804" y="4073366"/>
            <a:ext cx="4934364" cy="2708434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*count(void *vargp)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i;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int id = (int) vargp;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 (i = 0; i &lt; NITERS; i++)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6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P(&amp;mutex[0]); P(&amp;mutex[1])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cnt++;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V(&amp;mutex[id]); V(&amp;mutex[1-id]);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NULL;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91" name="Google Shape;1291;p73"/>
          <p:cNvSpPr txBox="1"/>
          <p:nvPr/>
        </p:nvSpPr>
        <p:spPr>
          <a:xfrm>
            <a:off x="4191000" y="533400"/>
            <a:ext cx="42594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Acquire shared resources in same order</a:t>
            </a:r>
            <a:endParaRPr/>
          </a:p>
        </p:txBody>
      </p:sp>
      <p:sp>
        <p:nvSpPr>
          <p:cNvPr id="1292" name="Google Shape;1292;p73"/>
          <p:cNvSpPr txBox="1"/>
          <p:nvPr/>
        </p:nvSpPr>
        <p:spPr>
          <a:xfrm>
            <a:off x="6172200" y="4343400"/>
            <a:ext cx="1143000" cy="20313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Tid[0]: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P(s</a:t>
            </a:r>
            <a:r>
              <a:rPr lang="en-US" sz="18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P(s</a:t>
            </a:r>
            <a:r>
              <a:rPr lang="en-US" sz="18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cnt++;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V(s</a:t>
            </a:r>
            <a:r>
              <a:rPr lang="en-US" sz="18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V(s</a:t>
            </a:r>
            <a:r>
              <a:rPr lang="en-US" sz="18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93" name="Google Shape;1293;p73"/>
          <p:cNvSpPr txBox="1"/>
          <p:nvPr/>
        </p:nvSpPr>
        <p:spPr>
          <a:xfrm>
            <a:off x="7620000" y="4343400"/>
            <a:ext cx="1143000" cy="203132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Tid[1]: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P(s</a:t>
            </a:r>
            <a:r>
              <a:rPr lang="en-US" sz="18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P(s</a:t>
            </a:r>
            <a:r>
              <a:rPr lang="en-US" sz="18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cnt++;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V(s</a:t>
            </a:r>
            <a:r>
              <a:rPr lang="en-US" sz="18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V(s</a:t>
            </a:r>
            <a:r>
              <a:rPr lang="en-US" sz="1800" b="1" baseline="-25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04800" y="493712"/>
            <a:ext cx="72136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Producer-Consumer Problem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254000" y="2709863"/>
            <a:ext cx="8729663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synchronization pattern: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 waits for empty </a:t>
            </a:r>
            <a:r>
              <a:rPr lang="en-US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inserts item in buffer, and notifies consumer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waits for </a:t>
            </a:r>
            <a:r>
              <a:rPr lang="en-US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removes it from buffer, and notifies producer</a:t>
            </a:r>
            <a:endParaRPr/>
          </a:p>
          <a:p>
            <a:pPr marL="342900" marR="0" lvl="0" indent="-251459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Multimedia processing:</a:t>
            </a:r>
            <a:endParaRPr/>
          </a:p>
          <a:p>
            <a:pPr marL="1143000" marR="0" lvl="2" indent="-228600" algn="l" rtl="0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 creates video frames, consumer renders them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Event-driven graphical user interfaces</a:t>
            </a:r>
            <a:endParaRPr/>
          </a:p>
          <a:p>
            <a:pPr marL="1143000" marR="0" lvl="2" indent="-228600" algn="l" rtl="0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 detects mouse clicks, mouse movements, and keyboard hits and inserts corresponding events in buffer</a:t>
            </a:r>
            <a:endParaRPr/>
          </a:p>
          <a:p>
            <a:pPr marL="1143000" marR="0" lvl="2" indent="-228600" algn="l" rtl="0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Consumer retrieves events from buffer and paints the display</a:t>
            </a:r>
            <a:endParaRPr/>
          </a:p>
        </p:txBody>
      </p:sp>
      <p:sp>
        <p:nvSpPr>
          <p:cNvPr id="100" name="Google Shape;100;p20"/>
          <p:cNvSpPr/>
          <p:nvPr/>
        </p:nvSpPr>
        <p:spPr>
          <a:xfrm>
            <a:off x="1552575" y="1327150"/>
            <a:ext cx="1219200" cy="11080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endParaRPr/>
          </a:p>
        </p:txBody>
      </p:sp>
      <p:sp>
        <p:nvSpPr>
          <p:cNvPr id="101" name="Google Shape;101;p20"/>
          <p:cNvSpPr txBox="1"/>
          <p:nvPr/>
        </p:nvSpPr>
        <p:spPr>
          <a:xfrm>
            <a:off x="3686175" y="1600200"/>
            <a:ext cx="1219200" cy="533400"/>
          </a:xfrm>
          <a:prstGeom prst="rect">
            <a:avLst/>
          </a:prstGeom>
          <a:solidFill>
            <a:srgbClr val="D5D5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buffer</a:t>
            </a:r>
            <a:endParaRPr/>
          </a:p>
        </p:txBody>
      </p:sp>
      <p:cxnSp>
        <p:nvCxnSpPr>
          <p:cNvPr id="102" name="Google Shape;102;p20"/>
          <p:cNvCxnSpPr/>
          <p:nvPr/>
        </p:nvCxnSpPr>
        <p:spPr>
          <a:xfrm rot="10800000" flipH="1">
            <a:off x="2771775" y="1828800"/>
            <a:ext cx="914400" cy="127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" name="Google Shape;103;p20"/>
          <p:cNvCxnSpPr/>
          <p:nvPr/>
        </p:nvCxnSpPr>
        <p:spPr>
          <a:xfrm rot="10800000" flipH="1">
            <a:off x="4905375" y="1828800"/>
            <a:ext cx="914400" cy="127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" name="Google Shape;104;p20"/>
          <p:cNvSpPr/>
          <p:nvPr/>
        </p:nvSpPr>
        <p:spPr>
          <a:xfrm>
            <a:off x="5819775" y="1330325"/>
            <a:ext cx="1219200" cy="1108075"/>
          </a:xfrm>
          <a:prstGeom prst="ellipse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7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Avoided Deadlock in Progress Graph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9" name="Google Shape;1299;p74"/>
          <p:cNvCxnSpPr/>
          <p:nvPr/>
        </p:nvCxnSpPr>
        <p:spPr>
          <a:xfrm>
            <a:off x="860439" y="5664200"/>
            <a:ext cx="3810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0" name="Google Shape;1300;p74"/>
          <p:cNvCxnSpPr/>
          <p:nvPr/>
        </p:nvCxnSpPr>
        <p:spPr>
          <a:xfrm rot="10800000">
            <a:off x="860439" y="1824038"/>
            <a:ext cx="0" cy="384016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1" name="Google Shape;1301;p74"/>
          <p:cNvSpPr txBox="1"/>
          <p:nvPr/>
        </p:nvSpPr>
        <p:spPr>
          <a:xfrm>
            <a:off x="4649160" y="5495925"/>
            <a:ext cx="11208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 0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74"/>
          <p:cNvSpPr txBox="1"/>
          <p:nvPr/>
        </p:nvSpPr>
        <p:spPr>
          <a:xfrm>
            <a:off x="305111" y="1395453"/>
            <a:ext cx="11189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 1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74"/>
          <p:cNvSpPr txBox="1"/>
          <p:nvPr/>
        </p:nvSpPr>
        <p:spPr>
          <a:xfrm>
            <a:off x="987771" y="5791200"/>
            <a:ext cx="6222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P(s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304" name="Google Shape;1304;p74"/>
          <p:cNvSpPr txBox="1"/>
          <p:nvPr/>
        </p:nvSpPr>
        <p:spPr>
          <a:xfrm>
            <a:off x="2709185" y="5786437"/>
            <a:ext cx="635110" cy="37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V(s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305" name="Google Shape;1305;p74"/>
          <p:cNvSpPr txBox="1"/>
          <p:nvPr/>
        </p:nvSpPr>
        <p:spPr>
          <a:xfrm>
            <a:off x="1770605" y="5786437"/>
            <a:ext cx="6222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P(s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306" name="Google Shape;1306;p74"/>
          <p:cNvSpPr txBox="1"/>
          <p:nvPr/>
        </p:nvSpPr>
        <p:spPr>
          <a:xfrm>
            <a:off x="3632090" y="5791200"/>
            <a:ext cx="6351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V(s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cxnSp>
        <p:nvCxnSpPr>
          <p:cNvPr id="1307" name="Google Shape;1307;p74"/>
          <p:cNvCxnSpPr/>
          <p:nvPr/>
        </p:nvCxnSpPr>
        <p:spPr>
          <a:xfrm rot="10800000">
            <a:off x="786607" y="5063331"/>
            <a:ext cx="0" cy="12223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8" name="Google Shape;1308;p74"/>
          <p:cNvCxnSpPr/>
          <p:nvPr/>
        </p:nvCxnSpPr>
        <p:spPr>
          <a:xfrm rot="-5400000">
            <a:off x="786606" y="3358357"/>
            <a:ext cx="4763" cy="127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9" name="Google Shape;1309;p74"/>
          <p:cNvSpPr txBox="1"/>
          <p:nvPr/>
        </p:nvSpPr>
        <p:spPr>
          <a:xfrm>
            <a:off x="138113" y="3588782"/>
            <a:ext cx="6351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V(s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310" name="Google Shape;1310;p74"/>
          <p:cNvSpPr txBox="1"/>
          <p:nvPr/>
        </p:nvSpPr>
        <p:spPr>
          <a:xfrm>
            <a:off x="160338" y="5105916"/>
            <a:ext cx="6214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P(s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1" name="Google Shape;1311;p74"/>
          <p:cNvCxnSpPr/>
          <p:nvPr/>
        </p:nvCxnSpPr>
        <p:spPr>
          <a:xfrm rot="10800000">
            <a:off x="786607" y="4225131"/>
            <a:ext cx="0" cy="12223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2" name="Google Shape;1312;p74"/>
          <p:cNvSpPr txBox="1"/>
          <p:nvPr/>
        </p:nvSpPr>
        <p:spPr>
          <a:xfrm>
            <a:off x="160338" y="4452382"/>
            <a:ext cx="6214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P(s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3" name="Google Shape;1313;p74"/>
          <p:cNvCxnSpPr/>
          <p:nvPr/>
        </p:nvCxnSpPr>
        <p:spPr>
          <a:xfrm rot="-5400000">
            <a:off x="786606" y="2507457"/>
            <a:ext cx="4763" cy="127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4" name="Google Shape;1314;p74"/>
          <p:cNvSpPr txBox="1"/>
          <p:nvPr/>
        </p:nvSpPr>
        <p:spPr>
          <a:xfrm>
            <a:off x="138113" y="2737882"/>
            <a:ext cx="6351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V(s</a:t>
            </a:r>
            <a:r>
              <a:rPr lang="en-US" sz="18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cxnSp>
        <p:nvCxnSpPr>
          <p:cNvPr id="1315" name="Google Shape;1315;p74"/>
          <p:cNvCxnSpPr/>
          <p:nvPr/>
        </p:nvCxnSpPr>
        <p:spPr>
          <a:xfrm>
            <a:off x="1455737" y="5664200"/>
            <a:ext cx="0" cy="12223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6" name="Google Shape;1316;p74"/>
          <p:cNvCxnSpPr/>
          <p:nvPr/>
        </p:nvCxnSpPr>
        <p:spPr>
          <a:xfrm>
            <a:off x="3323695" y="5664200"/>
            <a:ext cx="6350" cy="127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7" name="Google Shape;1317;p74"/>
          <p:cNvCxnSpPr/>
          <p:nvPr/>
        </p:nvCxnSpPr>
        <p:spPr>
          <a:xfrm>
            <a:off x="2386541" y="5664200"/>
            <a:ext cx="6350" cy="127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8" name="Google Shape;1318;p74"/>
          <p:cNvCxnSpPr/>
          <p:nvPr/>
        </p:nvCxnSpPr>
        <p:spPr>
          <a:xfrm>
            <a:off x="4260850" y="5664200"/>
            <a:ext cx="6350" cy="1270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9" name="Google Shape;1319;p74"/>
          <p:cNvSpPr/>
          <p:nvPr/>
        </p:nvSpPr>
        <p:spPr>
          <a:xfrm>
            <a:off x="1424337" y="2586354"/>
            <a:ext cx="1828800" cy="2560320"/>
          </a:xfrm>
          <a:prstGeom prst="rect">
            <a:avLst/>
          </a:prstGeom>
          <a:solidFill>
            <a:srgbClr val="EBAFA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20" name="Google Shape;1320;p74"/>
          <p:cNvSpPr/>
          <p:nvPr/>
        </p:nvSpPr>
        <p:spPr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21" name="Google Shape;1321;p74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Forbidden region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for s</a:t>
            </a:r>
            <a:r>
              <a:rPr lang="en-US" sz="1800" b="1" i="1" baseline="-250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1322" name="Google Shape;1322;p74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Forbidden region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for s</a:t>
            </a:r>
            <a:r>
              <a:rPr lang="en-US" sz="1800" b="1" i="1" baseline="-250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323" name="Google Shape;1323;p74"/>
          <p:cNvSpPr txBox="1"/>
          <p:nvPr/>
        </p:nvSpPr>
        <p:spPr>
          <a:xfrm>
            <a:off x="0" y="6096000"/>
            <a:ext cx="9877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=1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4" name="Google Shape;1324;p74"/>
          <p:cNvCxnSpPr>
            <a:stCxn id="1323" idx="0"/>
            <a:endCxn id="1299" idx="0"/>
          </p:cNvCxnSpPr>
          <p:nvPr/>
        </p:nvCxnSpPr>
        <p:spPr>
          <a:xfrm rot="10800000" flipH="1">
            <a:off x="493886" y="5664300"/>
            <a:ext cx="366600" cy="4317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325" name="Google Shape;1325;p74"/>
          <p:cNvSpPr txBox="1"/>
          <p:nvPr/>
        </p:nvSpPr>
        <p:spPr>
          <a:xfrm>
            <a:off x="5737225" y="1536700"/>
            <a:ext cx="3105150" cy="2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way for trajectory to get stuck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Processes acquire locks in same order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 in which locks released immaterial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7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Demonstration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7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program deadlock.c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threads, each acquiring same two locks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Risky mode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numbered threads request locks in opposite order of odd-numbered ones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 mode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threads acquire locks in same order</a:t>
            </a:r>
            <a:endParaRPr/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7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7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Using semaphores to schedule shared resources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Producer-consumer problem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Readers-writers problem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concurrency issues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Races</a:t>
            </a:r>
            <a:endParaRPr sz="20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Deadlocks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 safety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77"/>
          <p:cNvSpPr txBox="1">
            <a:spLocks noGrp="1"/>
          </p:cNvSpPr>
          <p:nvPr>
            <p:ph type="title"/>
          </p:nvPr>
        </p:nvSpPr>
        <p:spPr>
          <a:xfrm>
            <a:off x="380871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Crucial concept: Thread Safety</a:t>
            </a:r>
            <a:endParaRPr/>
          </a:p>
        </p:txBody>
      </p:sp>
      <p:sp>
        <p:nvSpPr>
          <p:cNvPr id="1344" name="Google Shape;1344;p7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 called from a thread  must be </a:t>
            </a:r>
            <a:r>
              <a:rPr lang="en-US" sz="2400" b="1" i="1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thread-safe</a:t>
            </a:r>
            <a:endParaRPr sz="2400" b="1" i="1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Def: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function is </a:t>
            </a:r>
            <a:r>
              <a:rPr lang="en-U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thread-safe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iff it will always produce correct results when called repeatedly from multiple concurrent threads. 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Classes of thread-unsafe functions: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1: Functions that do not protect shared variables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2: Functions that keep state across multiple invocations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3: Functions that return a pointer to a static variable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4: Functions that call thread-unsafe functions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78"/>
          <p:cNvSpPr txBox="1">
            <a:spLocks noGrp="1"/>
          </p:cNvSpPr>
          <p:nvPr>
            <p:ph type="title"/>
          </p:nvPr>
        </p:nvSpPr>
        <p:spPr>
          <a:xfrm>
            <a:off x="381000" y="493712"/>
            <a:ext cx="69215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Thread-Unsafe Functions (Class 1)</a:t>
            </a:r>
            <a:endParaRPr/>
          </a:p>
        </p:txBody>
      </p:sp>
      <p:sp>
        <p:nvSpPr>
          <p:cNvPr id="1350" name="Google Shape;1350;p7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Failing to protect shared variables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Fix: Use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semaphore operations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goodcnt.c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Issue: Synchronization operations will slow down code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79"/>
          <p:cNvSpPr txBox="1">
            <a:spLocks noGrp="1"/>
          </p:cNvSpPr>
          <p:nvPr>
            <p:ph type="title"/>
          </p:nvPr>
        </p:nvSpPr>
        <p:spPr>
          <a:xfrm>
            <a:off x="357147" y="493712"/>
            <a:ext cx="73406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Thread-Unsafe Functions (Class 2)</a:t>
            </a:r>
            <a:endParaRPr/>
          </a:p>
        </p:txBody>
      </p:sp>
      <p:sp>
        <p:nvSpPr>
          <p:cNvPr id="1356" name="Google Shape;1356;p79"/>
          <p:cNvSpPr txBox="1">
            <a:spLocks noGrp="1"/>
          </p:cNvSpPr>
          <p:nvPr>
            <p:ph type="body" idx="1"/>
          </p:nvPr>
        </p:nvSpPr>
        <p:spPr>
          <a:xfrm>
            <a:off x="381000" y="1220788"/>
            <a:ext cx="8548688" cy="197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Relying on persistent state across multiple function invocations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Random number generator that relies on static state </a:t>
            </a:r>
            <a:endParaRPr/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" name="Google Shape;1357;p79"/>
          <p:cNvSpPr/>
          <p:nvPr/>
        </p:nvSpPr>
        <p:spPr>
          <a:xfrm>
            <a:off x="838200" y="2229803"/>
            <a:ext cx="6726521" cy="3693319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99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static unsigned int next = 1; 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99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rand: return pseudo-random integer on 0..32767 */ 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rand(void)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next = next*1103515245 + 12345;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(unsigned int)(next/65536) % 32768;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srand: set seed for rand() */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srand(unsigned int seed)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next = seed;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80"/>
          <p:cNvSpPr txBox="1">
            <a:spLocks noGrp="1"/>
          </p:cNvSpPr>
          <p:nvPr>
            <p:ph type="title"/>
          </p:nvPr>
        </p:nvSpPr>
        <p:spPr>
          <a:xfrm>
            <a:off x="365098" y="493712"/>
            <a:ext cx="8169302" cy="95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Thread-Safe Random Number Generator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80"/>
          <p:cNvSpPr txBox="1">
            <a:spLocks noGrp="1"/>
          </p:cNvSpPr>
          <p:nvPr>
            <p:ph type="body" idx="1"/>
          </p:nvPr>
        </p:nvSpPr>
        <p:spPr>
          <a:xfrm>
            <a:off x="381000" y="1677988"/>
            <a:ext cx="8548688" cy="197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 state as part of argument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and, thereby, eliminate static state </a:t>
            </a:r>
            <a:endParaRPr/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Consequence: programmer using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rand_r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must maintain seed</a:t>
            </a:r>
            <a:endParaRPr sz="2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64" name="Google Shape;1364;p80"/>
          <p:cNvSpPr/>
          <p:nvPr/>
        </p:nvSpPr>
        <p:spPr>
          <a:xfrm>
            <a:off x="838200" y="2830830"/>
            <a:ext cx="6956852" cy="196977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rand_r - return pseudo-random integer on 0..32767 */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rand_r(int *nextp)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*nextp = *nextp*1103515245 + 12345; 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(unsigned int)(*nextp/65536) % 32768;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8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Thread-Unsafe Functions (Class 3)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81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4252886" cy="465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Returning a pointer  to a static variable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 1.  Rewrite function so caller passes address of variable to store result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changes in caller and callee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 2. Lock-and-copy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simple changes in caller (and none in callee)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caller must free memory. </a:t>
            </a:r>
            <a:endParaRPr/>
          </a:p>
        </p:txBody>
      </p:sp>
      <p:sp>
        <p:nvSpPr>
          <p:cNvPr id="1371" name="Google Shape;1371;p81"/>
          <p:cNvSpPr txBox="1"/>
          <p:nvPr/>
        </p:nvSpPr>
        <p:spPr>
          <a:xfrm>
            <a:off x="4495800" y="3399710"/>
            <a:ext cx="4494239" cy="1723549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char *lc_itoa(int x, char *dest)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strcpy(dest, itoa(x));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V(&amp;mutex);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dest;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72" name="Google Shape;1372;p81"/>
          <p:cNvSpPr txBox="1"/>
          <p:nvPr/>
        </p:nvSpPr>
        <p:spPr>
          <a:xfrm>
            <a:off x="4267200" y="5706070"/>
            <a:ext cx="4876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Warning: Some functions like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gethostbyname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require a </a:t>
            </a:r>
            <a:r>
              <a:rPr lang="en-US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copy.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reentrant </a:t>
            </a:r>
            <a:r>
              <a:rPr lang="en-US" sz="1800" b="1" i="1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gethostbyname_r</a:t>
            </a:r>
            <a:r>
              <a:rPr lang="en-US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version instead.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81"/>
          <p:cNvSpPr txBox="1"/>
          <p:nvPr/>
        </p:nvSpPr>
        <p:spPr>
          <a:xfrm>
            <a:off x="4495800" y="1114711"/>
            <a:ext cx="4494239" cy="196977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Convert integer to string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char *itoa(int x)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static char buf[11];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sprintf(buf, "%d", x);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buf;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82"/>
          <p:cNvSpPr txBox="1">
            <a:spLocks noGrp="1"/>
          </p:cNvSpPr>
          <p:nvPr>
            <p:ph type="title"/>
          </p:nvPr>
        </p:nvSpPr>
        <p:spPr>
          <a:xfrm>
            <a:off x="381000" y="493712"/>
            <a:ext cx="66421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Thread-Unsafe Functions (Class 4)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82"/>
          <p:cNvSpPr txBox="1">
            <a:spLocks noGrp="1"/>
          </p:cNvSpPr>
          <p:nvPr>
            <p:ph type="body" idx="1"/>
          </p:nvPr>
        </p:nvSpPr>
        <p:spPr>
          <a:xfrm>
            <a:off x="366713" y="1252538"/>
            <a:ext cx="8548687" cy="522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Calling thread-unsafe functions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Calling one thread-unsafe function makes the entire function that calls it thread-unsafe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Fix: Modify the function so it calls only thread-safe functions ☺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83"/>
          <p:cNvSpPr/>
          <p:nvPr/>
        </p:nvSpPr>
        <p:spPr>
          <a:xfrm>
            <a:off x="1371600" y="4267200"/>
            <a:ext cx="2514600" cy="1905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8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Reentrant Functions	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8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235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Def: A function is </a:t>
            </a:r>
            <a:r>
              <a:rPr lang="en-US" sz="2400" b="1" i="1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reentrant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iff it accesses no shared variables when called by multiple threads.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subset of thread-safe functions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 no synchronization operations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way to make a Class 2 function thread-safe is to make it reetnrant (e.g.,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rand_r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83"/>
          <p:cNvSpPr/>
          <p:nvPr/>
        </p:nvSpPr>
        <p:spPr>
          <a:xfrm>
            <a:off x="1828800" y="4876800"/>
            <a:ext cx="1524000" cy="1143000"/>
          </a:xfrm>
          <a:prstGeom prst="ellipse">
            <a:avLst/>
          </a:prstGeom>
          <a:solidFill>
            <a:srgbClr val="F7F5CD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Reentrant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endParaRPr/>
          </a:p>
        </p:txBody>
      </p:sp>
      <p:sp>
        <p:nvSpPr>
          <p:cNvPr id="1388" name="Google Shape;1388;p83"/>
          <p:cNvSpPr txBox="1"/>
          <p:nvPr/>
        </p:nvSpPr>
        <p:spPr>
          <a:xfrm>
            <a:off x="1312862" y="3867090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functions</a:t>
            </a:r>
            <a:endParaRPr/>
          </a:p>
        </p:txBody>
      </p:sp>
      <p:sp>
        <p:nvSpPr>
          <p:cNvPr id="1389" name="Google Shape;1389;p83"/>
          <p:cNvSpPr/>
          <p:nvPr/>
        </p:nvSpPr>
        <p:spPr>
          <a:xfrm>
            <a:off x="3886200" y="4267200"/>
            <a:ext cx="2514600" cy="19050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83"/>
          <p:cNvSpPr txBox="1"/>
          <p:nvPr/>
        </p:nvSpPr>
        <p:spPr>
          <a:xfrm>
            <a:off x="4310301" y="4813369"/>
            <a:ext cx="17235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Thread-unsafe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endParaRPr/>
          </a:p>
        </p:txBody>
      </p:sp>
      <p:sp>
        <p:nvSpPr>
          <p:cNvPr id="1391" name="Google Shape;1391;p83"/>
          <p:cNvSpPr txBox="1"/>
          <p:nvPr/>
        </p:nvSpPr>
        <p:spPr>
          <a:xfrm>
            <a:off x="1861476" y="4203769"/>
            <a:ext cx="14427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Thread-safe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Producer-Consumer on 1-element Buffer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two semaphores: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full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empty</a:t>
            </a:r>
            <a:endParaRPr sz="2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11" name="Google Shape;111;p21"/>
          <p:cNvGrpSpPr/>
          <p:nvPr/>
        </p:nvGrpSpPr>
        <p:grpSpPr>
          <a:xfrm>
            <a:off x="2771775" y="2661462"/>
            <a:ext cx="3048000" cy="533400"/>
            <a:chOff x="2771775" y="1600200"/>
            <a:chExt cx="3048000" cy="533400"/>
          </a:xfrm>
        </p:grpSpPr>
        <p:sp>
          <p:nvSpPr>
            <p:cNvPr id="112" name="Google Shape;112;p21"/>
            <p:cNvSpPr txBox="1"/>
            <p:nvPr/>
          </p:nvSpPr>
          <p:spPr>
            <a:xfrm>
              <a:off x="3686175" y="1600200"/>
              <a:ext cx="1219200" cy="533400"/>
            </a:xfrm>
            <a:prstGeom prst="rect">
              <a:avLst/>
            </a:prstGeom>
            <a:solidFill>
              <a:srgbClr val="D5D5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empty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buffer</a:t>
              </a:r>
              <a:endParaRPr/>
            </a:p>
          </p:txBody>
        </p:sp>
        <p:cxnSp>
          <p:nvCxnSpPr>
            <p:cNvPr id="113" name="Google Shape;113;p21"/>
            <p:cNvCxnSpPr/>
            <p:nvPr/>
          </p:nvCxnSpPr>
          <p:spPr>
            <a:xfrm rot="10800000" flipH="1">
              <a:off x="2771775" y="1828800"/>
              <a:ext cx="914400" cy="12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4" name="Google Shape;114;p21"/>
            <p:cNvCxnSpPr/>
            <p:nvPr/>
          </p:nvCxnSpPr>
          <p:spPr>
            <a:xfrm rot="10800000" flipH="1">
              <a:off x="4905375" y="1828800"/>
              <a:ext cx="914400" cy="12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15" name="Google Shape;115;p21"/>
          <p:cNvGrpSpPr/>
          <p:nvPr/>
        </p:nvGrpSpPr>
        <p:grpSpPr>
          <a:xfrm>
            <a:off x="1183864" y="2069068"/>
            <a:ext cx="985071" cy="1495126"/>
            <a:chOff x="1676400" y="1981200"/>
            <a:chExt cx="985071" cy="1495126"/>
          </a:xfrm>
        </p:grpSpPr>
        <p:sp>
          <p:nvSpPr>
            <p:cNvPr id="116" name="Google Shape;116;p21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0</a:t>
              </a:r>
              <a:endParaRPr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7" name="Google Shape;117;p21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full</a:t>
              </a:r>
              <a:endParaRPr/>
            </a:p>
          </p:txBody>
        </p:sp>
        <p:sp>
          <p:nvSpPr>
            <p:cNvPr id="118" name="Google Shape;118;p21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1</a:t>
              </a:r>
              <a:endParaRPr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9" name="Google Shape;119;p21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empty</a:t>
              </a:r>
              <a:endParaRPr/>
            </a:p>
          </p:txBody>
        </p:sp>
      </p:grpSp>
      <p:grpSp>
        <p:nvGrpSpPr>
          <p:cNvPr id="120" name="Google Shape;120;p21"/>
          <p:cNvGrpSpPr/>
          <p:nvPr/>
        </p:nvGrpSpPr>
        <p:grpSpPr>
          <a:xfrm>
            <a:off x="2788889" y="4507468"/>
            <a:ext cx="3048000" cy="533400"/>
            <a:chOff x="2771775" y="1600200"/>
            <a:chExt cx="3048000" cy="533400"/>
          </a:xfrm>
        </p:grpSpPr>
        <p:sp>
          <p:nvSpPr>
            <p:cNvPr id="121" name="Google Shape;121;p21"/>
            <p:cNvSpPr txBox="1"/>
            <p:nvPr/>
          </p:nvSpPr>
          <p:spPr>
            <a:xfrm>
              <a:off x="3686175" y="1600200"/>
              <a:ext cx="1219200" cy="533400"/>
            </a:xfrm>
            <a:prstGeom prst="rect">
              <a:avLst/>
            </a:prstGeom>
            <a:solidFill>
              <a:srgbClr val="D5D5F4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full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buffer</a:t>
              </a:r>
              <a:endParaRPr/>
            </a:p>
          </p:txBody>
        </p:sp>
        <p:cxnSp>
          <p:nvCxnSpPr>
            <p:cNvPr id="122" name="Google Shape;122;p21"/>
            <p:cNvCxnSpPr/>
            <p:nvPr/>
          </p:nvCxnSpPr>
          <p:spPr>
            <a:xfrm rot="10800000" flipH="1">
              <a:off x="2771775" y="1828800"/>
              <a:ext cx="914400" cy="12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3" name="Google Shape;123;p21"/>
            <p:cNvCxnSpPr/>
            <p:nvPr/>
          </p:nvCxnSpPr>
          <p:spPr>
            <a:xfrm rot="10800000" flipH="1">
              <a:off x="4905375" y="1828800"/>
              <a:ext cx="914400" cy="12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24" name="Google Shape;124;p21"/>
          <p:cNvGrpSpPr/>
          <p:nvPr/>
        </p:nvGrpSpPr>
        <p:grpSpPr>
          <a:xfrm>
            <a:off x="1200978" y="3915074"/>
            <a:ext cx="985071" cy="1495126"/>
            <a:chOff x="1676400" y="1981200"/>
            <a:chExt cx="985071" cy="1495126"/>
          </a:xfrm>
        </p:grpSpPr>
        <p:sp>
          <p:nvSpPr>
            <p:cNvPr id="125" name="Google Shape;125;p21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1</a:t>
              </a:r>
              <a:endParaRPr/>
            </a:p>
          </p:txBody>
        </p:sp>
        <p:sp>
          <p:nvSpPr>
            <p:cNvPr id="126" name="Google Shape;126;p21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full</a:t>
              </a:r>
              <a:endParaRPr/>
            </a:p>
          </p:txBody>
        </p:sp>
        <p:sp>
          <p:nvSpPr>
            <p:cNvPr id="127" name="Google Shape;127;p21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0</a:t>
              </a:r>
              <a:endParaRPr/>
            </a:p>
          </p:txBody>
        </p:sp>
        <p:sp>
          <p:nvSpPr>
            <p:cNvPr id="128" name="Google Shape;128;p21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empty</a:t>
              </a:r>
              <a:endParaRPr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8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Thread-Safe Library Functions</a:t>
            </a:r>
            <a:endParaRPr/>
          </a:p>
        </p:txBody>
      </p:sp>
      <p:sp>
        <p:nvSpPr>
          <p:cNvPr id="1397" name="Google Shape;1397;p8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functions in the Standard C Library (at the back of your K&amp;R text) are thread-safe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free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endParaRPr sz="20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Unix system calls are thread-safe, with a few exceptions:</a:t>
            </a:r>
            <a:endParaRPr/>
          </a:p>
        </p:txBody>
      </p:sp>
      <p:sp>
        <p:nvSpPr>
          <p:cNvPr id="1398" name="Google Shape;1398;p84"/>
          <p:cNvSpPr txBox="1"/>
          <p:nvPr/>
        </p:nvSpPr>
        <p:spPr>
          <a:xfrm>
            <a:off x="1114425" y="3606800"/>
            <a:ext cx="6750050" cy="2569934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Thread-unsafe function	Class	Reentrant version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asctime		 3	asctime_r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ctime			 3	ctime_r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gethostbyaddr		 3	gethostbyaddr_r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gethostbyname		 3	gethostbyname_r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inet_ntoa		 3	(none)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localtime		 3	localtime_r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rand			 2	rand_r</a:t>
            </a:r>
            <a:endParaRPr sz="18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8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Threads Summary</a:t>
            </a:r>
            <a:endParaRPr/>
          </a:p>
        </p:txBody>
      </p:sp>
      <p:sp>
        <p:nvSpPr>
          <p:cNvPr id="1404" name="Google Shape;1404;p85"/>
          <p:cNvSpPr txBox="1">
            <a:spLocks noGrp="1"/>
          </p:cNvSpPr>
          <p:nvPr>
            <p:ph type="body" idx="1"/>
          </p:nvPr>
        </p:nvSpPr>
        <p:spPr>
          <a:xfrm>
            <a:off x="373022" y="1276350"/>
            <a:ext cx="8237578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Threads provide another mechanism for writing concurrent programs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Threads are growing in popularity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Somewhat cheaper than processes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to share data between threads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the ease of sharing has a cost: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to introduce subtle synchronization errors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Tread carefully with threads!</a:t>
            </a:r>
            <a:endParaRPr/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more info: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Butenhof, “Programming with Posix Threads”, Addison-Wesley, 1997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244502" y="646112"/>
            <a:ext cx="8366098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Producer-Consumer on 1-element Buffer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360363" y="1676400"/>
            <a:ext cx="3509194" cy="3200876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"csapp.h"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#define NITERS 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*producer(void *arg);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US" sz="1600" b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*consumer(void *arg);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struct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buf;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shared var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sem_t full;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sems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sem_t empty;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shared;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4191000" y="1773397"/>
            <a:ext cx="4875053" cy="443198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char** argv)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pthread_t tid_producer;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pthread_t tid_consumer;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i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Initialize the semaphores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Sem_init(&amp;shared.empty, 0, 1);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Sem_init(&amp;shared.full,  0, 0);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 b="1" i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Create threads and wait */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Pthread_create(&amp;tid_producer, NULL,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producer, NULL);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Pthread_create(&amp;tid_consumer, NULL,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consumer, NULL);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Pthread_join(tid_producer, NULL);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Pthread_join(tid_consumer, NULL);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57018" y="457200"/>
            <a:ext cx="82535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Producer-Consumer on 1-element Buffer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474060" y="2514600"/>
            <a:ext cx="3632324" cy="393954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*producer(void *arg) {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i, item;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for (i=0; i&lt;NITERS; i++) {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Produce item */</a:t>
            </a:r>
            <a:endParaRPr sz="1600" b="1">
              <a:solidFill>
                <a:srgbClr val="99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item = i;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printf("produced %d\n", 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item);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Write item to buf */</a:t>
            </a:r>
            <a:endParaRPr sz="1600" b="1">
              <a:solidFill>
                <a:srgbClr val="99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P(&amp;shared.empty);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shared.buf = item;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V(&amp;shared.full);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NULL;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4343400" y="2514600"/>
            <a:ext cx="4495800" cy="3447097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*consumer(void *arg) {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 i, item;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for (i=0; i&lt;NITERS; i++) {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Read item from buf */</a:t>
            </a:r>
            <a:endParaRPr sz="1600" b="1">
              <a:solidFill>
                <a:srgbClr val="99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P(&amp;shared.full);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item = shared.buf;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V(&amp;shared.empty);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 b="1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/* Consume item */</a:t>
            </a:r>
            <a:endParaRPr sz="1600" b="1">
              <a:solidFill>
                <a:srgbClr val="99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printf("consumed %d\n“, item);</a:t>
            </a:r>
            <a:endParaRPr sz="16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return NULL;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3" name="Google Shape;143;p23"/>
          <p:cNvSpPr txBox="1"/>
          <p:nvPr/>
        </p:nvSpPr>
        <p:spPr>
          <a:xfrm>
            <a:off x="365098" y="1383268"/>
            <a:ext cx="4500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Initially:</a:t>
            </a:r>
            <a:r>
              <a:rPr lang="en-US" sz="24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b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empty==1, full==0</a:t>
            </a:r>
            <a:endParaRPr sz="2400" b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457200" y="2057400"/>
            <a:ext cx="23081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Producer Thread</a:t>
            </a:r>
            <a:endParaRPr/>
          </a:p>
        </p:txBody>
      </p:sp>
      <p:sp>
        <p:nvSpPr>
          <p:cNvPr id="145" name="Google Shape;145;p23"/>
          <p:cNvSpPr txBox="1"/>
          <p:nvPr/>
        </p:nvSpPr>
        <p:spPr>
          <a:xfrm>
            <a:off x="4267200" y="2057400"/>
            <a:ext cx="24459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Thread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7189</Words>
  <Application>Microsoft Macintosh PowerPoint</Application>
  <PresentationFormat>On-screen Show (4:3)</PresentationFormat>
  <Paragraphs>1585</Paragraphs>
  <Slides>71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Courier New</vt:lpstr>
      <vt:lpstr>Arial Narrow</vt:lpstr>
      <vt:lpstr>Noto Sans Symbols</vt:lpstr>
      <vt:lpstr>Times New Roman</vt:lpstr>
      <vt:lpstr>Calibri</vt:lpstr>
      <vt:lpstr>template2007</vt:lpstr>
      <vt:lpstr>Synchronization: Advanced  15-213 / 18-213: Introduction to Computer Systems 25th Lecture, July 31, 2018</vt:lpstr>
      <vt:lpstr>Reminder: Semaphores</vt:lpstr>
      <vt:lpstr>Review: Using semaphores to protect shared resources via mutual exclusion</vt:lpstr>
      <vt:lpstr>Today</vt:lpstr>
      <vt:lpstr>Using Semaphores to Coordinate Access to Shared Resources</vt:lpstr>
      <vt:lpstr>Producer-Consumer Problem</vt:lpstr>
      <vt:lpstr>Producer-Consumer on 1-element Buffer</vt:lpstr>
      <vt:lpstr>Producer-Consumer on 1-element Buffer</vt:lpstr>
      <vt:lpstr>Producer-Consumer on 1-element Buffer</vt:lpstr>
      <vt:lpstr>Why 2 Semaphores for 1-Entry Buffer?</vt:lpstr>
      <vt:lpstr>Producer-Consumer on an n-element Buffer</vt:lpstr>
      <vt:lpstr>Circular Buffer (n = 10)</vt:lpstr>
      <vt:lpstr>Circular Buffer Operation (n = 10)</vt:lpstr>
      <vt:lpstr>Circular Buffer Operation (n = 10)</vt:lpstr>
      <vt:lpstr>Circular Buffer Operation (n = 10)</vt:lpstr>
      <vt:lpstr>Circular Buffer Operation (n = 10)</vt:lpstr>
      <vt:lpstr>Sequential Circular Buffer Code</vt:lpstr>
      <vt:lpstr>Producer-Consumer on an n-element Buffer</vt:lpstr>
      <vt:lpstr>sbuf Package - Declarations</vt:lpstr>
      <vt:lpstr>sbuf Package - Implementation</vt:lpstr>
      <vt:lpstr>sbuf Package - Implementation</vt:lpstr>
      <vt:lpstr>sbuf Package - Implementation</vt:lpstr>
      <vt:lpstr>Demonstration</vt:lpstr>
      <vt:lpstr>Sample program using sbuf</vt:lpstr>
      <vt:lpstr>Is there another way?</vt:lpstr>
      <vt:lpstr>Shared variable analysis</vt:lpstr>
      <vt:lpstr>Is there another way?</vt:lpstr>
      <vt:lpstr>Do we need semaphores at all?</vt:lpstr>
      <vt:lpstr>Are Front and rear (really) shared?</vt:lpstr>
      <vt:lpstr>Are Front and rear (really) shared?</vt:lpstr>
      <vt:lpstr>Are Front and rear (really) shared?</vt:lpstr>
      <vt:lpstr>Are Front and rear (really) shared?</vt:lpstr>
      <vt:lpstr>Front and rear are really shared!</vt:lpstr>
      <vt:lpstr>Timing</vt:lpstr>
      <vt:lpstr>Today</vt:lpstr>
      <vt:lpstr>Readers-Writers Problem</vt:lpstr>
      <vt:lpstr>Readers/Writers Examples</vt:lpstr>
      <vt:lpstr>Variants of Readers-Writers </vt:lpstr>
      <vt:lpstr>Solution to First Readers-Writers Problem</vt:lpstr>
      <vt:lpstr>Readers/Writers Examples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Demonstration</vt:lpstr>
      <vt:lpstr>Today</vt:lpstr>
      <vt:lpstr>One Worry: Races</vt:lpstr>
      <vt:lpstr>Data Race</vt:lpstr>
      <vt:lpstr>Race Elimination</vt:lpstr>
      <vt:lpstr>Today</vt:lpstr>
      <vt:lpstr>A Worry: Deadlock</vt:lpstr>
      <vt:lpstr>Deadlocking With Semaphores</vt:lpstr>
      <vt:lpstr>Deadlock Visualized in Progress Graph</vt:lpstr>
      <vt:lpstr>Deadlock</vt:lpstr>
      <vt:lpstr>Avoiding Deadlock</vt:lpstr>
      <vt:lpstr>Avoided Deadlock in Progress Graph</vt:lpstr>
      <vt:lpstr>Demonstration</vt:lpstr>
      <vt:lpstr>Today</vt:lpstr>
      <vt:lpstr>Crucial concept: Thread Safety</vt:lpstr>
      <vt:lpstr>Thread-Unsafe Functions (Class 1)</vt:lpstr>
      <vt:lpstr>Thread-Unsafe Functions (Class 2)</vt:lpstr>
      <vt:lpstr>Thread-Safe Random Number Generator</vt:lpstr>
      <vt:lpstr>Thread-Unsafe Functions (Class 3)</vt:lpstr>
      <vt:lpstr>Thread-Unsafe Functions (Class 4)</vt:lpstr>
      <vt:lpstr>Reentrant Functions </vt:lpstr>
      <vt:lpstr>Thread-Safe Library Functions</vt:lpstr>
      <vt:lpstr>Threads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Synchronization: Advanced  15-213 / 18-213: Introduction to Computer Systems 25th Lecture, July 31, 2018</dc:title>
  <cp:lastModifiedBy>abigalek</cp:lastModifiedBy>
  <cp:revision>1</cp:revision>
  <dcterms:modified xsi:type="dcterms:W3CDTF">2022-08-03T13:55:11Z</dcterms:modified>
</cp:coreProperties>
</file>