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57"/>
  </p:notesMasterIdLst>
  <p:sldIdLst>
    <p:sldId id="256" r:id="rId2"/>
    <p:sldId id="259" r:id="rId3"/>
    <p:sldId id="262" r:id="rId4"/>
    <p:sldId id="273" r:id="rId5"/>
    <p:sldId id="274" r:id="rId6"/>
    <p:sldId id="310" r:id="rId7"/>
    <p:sldId id="611" r:id="rId8"/>
    <p:sldId id="734" r:id="rId9"/>
    <p:sldId id="612" r:id="rId10"/>
    <p:sldId id="613" r:id="rId11"/>
    <p:sldId id="615" r:id="rId12"/>
    <p:sldId id="617" r:id="rId13"/>
    <p:sldId id="616" r:id="rId14"/>
    <p:sldId id="312" r:id="rId15"/>
    <p:sldId id="313" r:id="rId16"/>
    <p:sldId id="737" r:id="rId17"/>
    <p:sldId id="314" r:id="rId18"/>
    <p:sldId id="315" r:id="rId19"/>
    <p:sldId id="316" r:id="rId20"/>
    <p:sldId id="317" r:id="rId21"/>
    <p:sldId id="318" r:id="rId22"/>
    <p:sldId id="738" r:id="rId23"/>
    <p:sldId id="739" r:id="rId24"/>
    <p:sldId id="320" r:id="rId25"/>
    <p:sldId id="596" r:id="rId26"/>
    <p:sldId id="599" r:id="rId27"/>
    <p:sldId id="645" r:id="rId28"/>
    <p:sldId id="602" r:id="rId29"/>
    <p:sldId id="600" r:id="rId30"/>
    <p:sldId id="601" r:id="rId31"/>
    <p:sldId id="648" r:id="rId32"/>
    <p:sldId id="649" r:id="rId33"/>
    <p:sldId id="264" r:id="rId34"/>
    <p:sldId id="721" r:id="rId35"/>
    <p:sldId id="723" r:id="rId36"/>
    <p:sldId id="265" r:id="rId37"/>
    <p:sldId id="725" r:id="rId38"/>
    <p:sldId id="735" r:id="rId39"/>
    <p:sldId id="724" r:id="rId40"/>
    <p:sldId id="621" r:id="rId41"/>
    <p:sldId id="625" r:id="rId42"/>
    <p:sldId id="626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665" r:id="rId56"/>
  </p:sldIdLst>
  <p:sldSz cx="9144000" cy="6858000" type="screen4x3"/>
  <p:notesSz cx="7302500" cy="9586913"/>
  <p:embeddedFontLst>
    <p:embeddedFont>
      <p:font typeface="Arial Narrow" panose="020B0606020202030204" pitchFamily="34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ambria Math" panose="02040503050406030204" pitchFamily="18" charset="0"/>
      <p:regular r:id="rId66"/>
    </p:embeddedFont>
    <p:embeddedFont>
      <p:font typeface="Consolas" panose="020B0609020204030204" pitchFamily="49" charset="0"/>
      <p:regular r:id="rId67"/>
      <p:bold r:id="rId68"/>
      <p:italic r:id="rId69"/>
      <p:boldItalic r:id="rId70"/>
    </p:embeddedFont>
    <p:embeddedFont>
      <p:font typeface="Copperplate Gothic Bold" panose="020E0705020206020404" pitchFamily="34" charset="0"/>
      <p:regular r:id="rId71"/>
    </p:embeddedFont>
    <p:embeddedFont>
      <p:font typeface="Courier New Bold" panose="02070609020205020404" pitchFamily="49" charset="0"/>
      <p:bold r:id="rId72"/>
    </p:embeddedFont>
    <p:embeddedFont>
      <p:font typeface="Gill Sans" panose="020B0604020202020204" charset="0"/>
      <p:regular r:id="rId73"/>
      <p:bold r:id="rId74"/>
    </p:embeddedFont>
    <p:embeddedFont>
      <p:font typeface="Helvetica" panose="020B0604020202020204" pitchFamily="34" charset="0"/>
      <p:regular r:id="rId75"/>
      <p:bold r:id="rId76"/>
      <p:italic r:id="rId77"/>
      <p:boldItalic r:id="rId78"/>
    </p:embeddedFont>
    <p:embeddedFont>
      <p:font typeface="Helvetica Neue" panose="020B0604020202020204" charset="0"/>
      <p:regular r:id="rId79"/>
      <p:bold r:id="rId80"/>
      <p:italic r:id="rId81"/>
      <p:boldItalic r:id="rId82"/>
    </p:embeddedFont>
    <p:embeddedFont>
      <p:font typeface="Times" panose="02020603050405020304" pitchFamily="18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k Weinberg" initials="ZW" lastIdx="1" clrIdx="0">
    <p:extLst>
      <p:ext uri="{19B8F6BF-5375-455C-9EA6-DF929625EA0E}">
        <p15:presenceInfo xmlns:p15="http://schemas.microsoft.com/office/powerpoint/2012/main" userId="S::zweinber@andrew.cmu.edu::768428ed-b249-4542-b76c-dc44a88808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B82B3-9B25-4F6A-BAC0-9BDA991B0F81}">
  <a:tblStyle styleId="{09EB82B3-9B25-4F6A-BAC0-9BDA991B0F81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9FFCCB-BD95-4178-B205-762D151BAD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9" autoAdjust="0"/>
  </p:normalViewPr>
  <p:slideViewPr>
    <p:cSldViewPr snapToGrid="0">
      <p:cViewPr varScale="1">
        <p:scale>
          <a:sx n="73" d="100"/>
          <a:sy n="73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84" Type="http://schemas.openxmlformats.org/officeDocument/2006/relationships/font" Target="fonts/font27.fntdata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font" Target="fonts/font23.fntdata"/><Relationship Id="rId85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font" Target="fonts/font26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font" Target="fonts/font24.fntdata"/><Relationship Id="rId86" Type="http://schemas.openxmlformats.org/officeDocument/2006/relationships/font" Target="fonts/font2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9.fntdata"/><Relationship Id="rId87" Type="http://schemas.openxmlformats.org/officeDocument/2006/relationships/commentAuthors" Target="commentAuthors.xml"/><Relationship Id="rId61" Type="http://schemas.openxmlformats.org/officeDocument/2006/relationships/font" Target="fonts/font4.fntdata"/><Relationship Id="rId82" Type="http://schemas.openxmlformats.org/officeDocument/2006/relationships/font" Target="fonts/font25.fntdata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8T16:49:55.062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14800" y="0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8154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947530" y="4427398"/>
            <a:ext cx="5102087" cy="4132238"/>
          </a:xfrm>
          <a:prstGeom prst="rect">
            <a:avLst/>
          </a:prstGeom>
        </p:spPr>
        <p:txBody>
          <a:bodyPr spcFirstLastPara="1" wrap="square" lIns="88075" tIns="44025" rIns="88075" bIns="440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63575"/>
            <a:ext cx="4719637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0502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0422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98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3" name="Shape 1493"/>
          <p:cNvSpPr txBox="1">
            <a:spLocks noGrp="1"/>
          </p:cNvSpPr>
          <p:nvPr>
            <p:ph type="sldNum" idx="12"/>
          </p:nvPr>
        </p:nvSpPr>
        <p:spPr>
          <a:xfrm>
            <a:off x="4114800" y="9143999"/>
            <a:ext cx="320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sz="12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Shape 1499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Shape 152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Shape 152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Shape 1527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Shape 1604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Shape 160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Shape 161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Shape 1616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Shape 170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Shape 170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Shape 1861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Shape 1862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Shape 1870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Shape 1878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Shape 1890"/>
          <p:cNvSpPr txBox="1">
            <a:spLocks noGrp="1"/>
          </p:cNvSpPr>
          <p:nvPr>
            <p:ph type="body" idx="1"/>
          </p:nvPr>
        </p:nvSpPr>
        <p:spPr>
          <a:xfrm>
            <a:off x="990600" y="4572000"/>
            <a:ext cx="5334000" cy="42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Shape 1891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685800"/>
            <a:ext cx="4875213" cy="365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725488"/>
            <a:ext cx="4776788" cy="3582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1858962" y="-100013"/>
            <a:ext cx="4972050" cy="789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 rot="5400000">
            <a:off x="4998244" y="2188369"/>
            <a:ext cx="6105525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 rot="5400000">
            <a:off x="548482" y="76994"/>
            <a:ext cx="6105525" cy="640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62488" y="3924300"/>
            <a:ext cx="3871912" cy="240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1680"/>
              <a:buFont typeface="Noto Sans Symbols"/>
              <a:buChar char="⬛"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26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Char char="⬛"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4180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ts val="192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990000"/>
              </a:buClr>
              <a:buSzPts val="30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990000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990000"/>
              </a:buClr>
              <a:buSzPts val="13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75914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7897813" y="-26988"/>
            <a:ext cx="1309687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</a:t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Bryant and O’Hallaron, Computer Systems: A Programmer’s Perspective, Third Edition</a:t>
            </a:r>
            <a:endParaRPr sz="10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30386/assignments/52523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30386/assignments/525231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30386/assignments/52523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Bits, Bytes, and Integers – Part 2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dirty="0"/>
              <a:t>15-213/15-513: Introduction to Computer Systems</a:t>
            </a:r>
            <a:b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Lecture, May 18, 2023</a:t>
            </a:r>
            <a:endParaRPr dirty="0"/>
          </a:p>
        </p:txBody>
      </p:sp>
      <p:sp>
        <p:nvSpPr>
          <p:cNvPr id="5" name="Shape 78">
            <a:extLst>
              <a:ext uri="{FF2B5EF4-FFF2-40B4-BE49-F238E27FC236}">
                <a16:creationId xmlns:a16="http://schemas.microsoft.com/office/drawing/2014/main" id="{E000474F-0654-DD3C-1CDD-9C668BAFE2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3886199"/>
            <a:ext cx="7678738" cy="198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(15-513)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6200" y="40417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6200" y="26701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lang="en-US"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lang="en-US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</a:t>
            </a:r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by George Boole in 19th Century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Algebraic representation of logic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Encode “True” as 1 and “False” as 0</a:t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317500" y="2603500"/>
            <a:ext cx="3746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A&amp;B = 1 when both A=1 and B=1</a:t>
            </a:r>
            <a:endParaRPr/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r="77623"/>
          <a:stretch/>
        </p:blipFill>
        <p:spPr>
          <a:xfrm>
            <a:off x="584200" y="3429000"/>
            <a:ext cx="1397000" cy="137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x="4419600" y="2603500"/>
            <a:ext cx="3746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A|B = 1 when either A=1 or B=1</a:t>
            </a:r>
            <a:endParaRPr/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r="77623"/>
          <a:stretch/>
        </p:blipFill>
        <p:spPr>
          <a:xfrm>
            <a:off x="4762500" y="3436938"/>
            <a:ext cx="1397000" cy="137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r="77623"/>
          <a:stretch/>
        </p:blipFill>
        <p:spPr>
          <a:xfrm>
            <a:off x="584200" y="5461000"/>
            <a:ext cx="1397000" cy="137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317500" y="4635500"/>
            <a:ext cx="2095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~A = 1 when A=0</a:t>
            </a:r>
            <a:endParaRPr/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6">
            <a:alphaModFix/>
          </a:blip>
          <a:srcRect r="77623"/>
          <a:stretch/>
        </p:blipFill>
        <p:spPr>
          <a:xfrm>
            <a:off x="4762500" y="5468938"/>
            <a:ext cx="1397000" cy="13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/>
          <p:nvPr/>
        </p:nvSpPr>
        <p:spPr>
          <a:xfrm>
            <a:off x="3568700" y="4635500"/>
            <a:ext cx="51816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Exclusive-Or (Xor)</a:t>
            </a:r>
            <a:endParaRPr/>
          </a:p>
          <a:p>
            <a:pPr marL="0" marR="0" lvl="0" indent="-76200" algn="l" rtl="0">
              <a:spcBef>
                <a:spcPts val="575"/>
              </a:spcBef>
              <a:spcAft>
                <a:spcPts val="0"/>
              </a:spcAft>
              <a:buClr>
                <a:srgbClr val="980002"/>
              </a:buClr>
              <a:buSzPts val="1200"/>
              <a:buFont typeface="Noto Sans Symbols"/>
              <a:buChar char="■"/>
            </a:pPr>
            <a:r>
              <a:rPr lang="en-US"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A^B = 1 when either A=1 or B=1, but not both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https://canvas.cmu.edu/courses/30386/assignments/525231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Do model 2, then stop.</a:t>
            </a:r>
          </a:p>
        </p:txBody>
      </p:sp>
    </p:spTree>
    <p:extLst>
      <p:ext uri="{BB962C8B-B14F-4D97-AF65-F5344CB8AC3E}">
        <p14:creationId xmlns:p14="http://schemas.microsoft.com/office/powerpoint/2010/main" val="159765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Boolean Algebras</a:t>
            </a: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Operate on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applied bitwise</a:t>
            </a:r>
            <a:endParaRPr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 Properties of Boolean Algebra Apply</a:t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87400" y="2349500"/>
            <a:ext cx="1677988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01101001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&amp;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01000001</a:t>
            </a:r>
            <a:endParaRPr dirty="0"/>
          </a:p>
        </p:txBody>
      </p:sp>
      <p:cxnSp>
        <p:nvCxnSpPr>
          <p:cNvPr id="337" name="Shape 337"/>
          <p:cNvCxnSpPr/>
          <p:nvPr/>
        </p:nvCxnSpPr>
        <p:spPr>
          <a:xfrm>
            <a:off x="863600" y="2981325"/>
            <a:ext cx="15240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" name="Shape 338"/>
          <p:cNvSpPr/>
          <p:nvPr/>
        </p:nvSpPr>
        <p:spPr>
          <a:xfrm>
            <a:off x="2616200" y="2349500"/>
            <a:ext cx="1677988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01101001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|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01111101</a:t>
            </a:r>
            <a:endParaRPr dirty="0"/>
          </a:p>
        </p:txBody>
      </p:sp>
      <p:cxnSp>
        <p:nvCxnSpPr>
          <p:cNvPr id="339" name="Shape 339"/>
          <p:cNvCxnSpPr/>
          <p:nvPr/>
        </p:nvCxnSpPr>
        <p:spPr>
          <a:xfrm>
            <a:off x="2692400" y="2981325"/>
            <a:ext cx="15240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0" name="Shape 340"/>
          <p:cNvSpPr/>
          <p:nvPr/>
        </p:nvSpPr>
        <p:spPr>
          <a:xfrm>
            <a:off x="4445000" y="2349500"/>
            <a:ext cx="1677988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01101001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^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00111100</a:t>
            </a:r>
            <a:endParaRPr dirty="0"/>
          </a:p>
        </p:txBody>
      </p:sp>
      <p:cxnSp>
        <p:nvCxnSpPr>
          <p:cNvPr id="341" name="Shape 341"/>
          <p:cNvCxnSpPr/>
          <p:nvPr/>
        </p:nvCxnSpPr>
        <p:spPr>
          <a:xfrm>
            <a:off x="4597400" y="2981325"/>
            <a:ext cx="15240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Shape 342"/>
          <p:cNvSpPr/>
          <p:nvPr/>
        </p:nvSpPr>
        <p:spPr>
          <a:xfrm>
            <a:off x="6348413" y="2349500"/>
            <a:ext cx="1679575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~ 01010101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</a:t>
            </a:r>
            <a:r>
              <a:rPr lang="en-US" sz="2000" b="1" dirty="0">
                <a:solidFill>
                  <a:srgbClr val="FFFFFF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10101010</a:t>
            </a:r>
            <a:endParaRPr dirty="0"/>
          </a:p>
        </p:txBody>
      </p:sp>
      <p:cxnSp>
        <p:nvCxnSpPr>
          <p:cNvPr id="343" name="Shape 343"/>
          <p:cNvCxnSpPr/>
          <p:nvPr/>
        </p:nvCxnSpPr>
        <p:spPr>
          <a:xfrm>
            <a:off x="6426200" y="2981325"/>
            <a:ext cx="1600200" cy="1588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Shape 344"/>
          <p:cNvSpPr/>
          <p:nvPr/>
        </p:nvSpPr>
        <p:spPr>
          <a:xfrm>
            <a:off x="787400" y="3035300"/>
            <a:ext cx="16779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01000001</a:t>
            </a:r>
            <a:endParaRPr dirty="0"/>
          </a:p>
        </p:txBody>
      </p:sp>
      <p:sp>
        <p:nvSpPr>
          <p:cNvPr id="345" name="Shape 345"/>
          <p:cNvSpPr/>
          <p:nvPr/>
        </p:nvSpPr>
        <p:spPr>
          <a:xfrm>
            <a:off x="2921000" y="3035300"/>
            <a:ext cx="13731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01111101</a:t>
            </a:r>
            <a:endParaRPr dirty="0"/>
          </a:p>
        </p:txBody>
      </p:sp>
      <p:sp>
        <p:nvSpPr>
          <p:cNvPr id="346" name="Shape 346"/>
          <p:cNvSpPr/>
          <p:nvPr/>
        </p:nvSpPr>
        <p:spPr>
          <a:xfrm>
            <a:off x="4749800" y="3035300"/>
            <a:ext cx="13731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00111100</a:t>
            </a:r>
            <a:endParaRPr dirty="0"/>
          </a:p>
        </p:txBody>
      </p:sp>
      <p:sp>
        <p:nvSpPr>
          <p:cNvPr id="347" name="Shape 347"/>
          <p:cNvSpPr/>
          <p:nvPr/>
        </p:nvSpPr>
        <p:spPr>
          <a:xfrm>
            <a:off x="6654800" y="3035300"/>
            <a:ext cx="1373188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10101010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Representing &amp; Manipulating Sets</a:t>
            </a: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Width w bit vector represents subsets of {0, …, w–1}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 if j  ∈ A</a:t>
            </a:r>
            <a:endParaRPr/>
          </a:p>
          <a:p>
            <a: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01101001	{ 0, 3, 5, 6 }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  <a:p>
            <a:pPr marL="1143000" marR="0" lvl="2" indent="-127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01010101	{ 0, 2, 4, 6 }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   Intersection		01000001	{ 0, 6 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    Union			01111101	{ 0, 2, 3, 4, 5, 6 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^	    Symmetric difference	00111100	{ 2, 3, 4, 5 }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	    Complement		10101010	{ 1, 3, 5, 7 }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Bit-Level Operations in C</a:t>
            </a: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any “integral” data type</a:t>
            </a:r>
            <a:endParaRPr/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int, short, char, unsigned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arguments as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applied bit-wise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0xBE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10111110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0xFF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~00000000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11111111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0x41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0x7D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01111101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Shape 360"/>
          <p:cNvGrpSpPr/>
          <p:nvPr/>
        </p:nvGrpSpPr>
        <p:grpSpPr>
          <a:xfrm>
            <a:off x="6858000" y="1062901"/>
            <a:ext cx="1828297" cy="4342436"/>
            <a:chOff x="0" y="157"/>
            <a:chExt cx="1152" cy="2734"/>
          </a:xfrm>
        </p:grpSpPr>
        <p:grpSp>
          <p:nvGrpSpPr>
            <p:cNvPr id="361" name="Shape 361"/>
            <p:cNvGrpSpPr/>
            <p:nvPr/>
          </p:nvGrpSpPr>
          <p:grpSpPr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362" name="Shape 362"/>
              <p:cNvGrpSpPr/>
              <p:nvPr/>
            </p:nvGrpSpPr>
            <p:grpSpPr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363" name="Shape 36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64" name="Shape 36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365" name="Shape 365"/>
              <p:cNvGrpSpPr/>
              <p:nvPr/>
            </p:nvGrpSpPr>
            <p:grpSpPr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366" name="Shape 36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67" name="Shape 36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368" name="Shape 368"/>
              <p:cNvGrpSpPr/>
              <p:nvPr/>
            </p:nvGrpSpPr>
            <p:grpSpPr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369" name="Shape 36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0" name="Shape 37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371" name="Shape 371"/>
              <p:cNvGrpSpPr/>
              <p:nvPr/>
            </p:nvGrpSpPr>
            <p:grpSpPr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372" name="Shape 37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3" name="Shape 37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374" name="Shape 374"/>
              <p:cNvGrpSpPr/>
              <p:nvPr/>
            </p:nvGrpSpPr>
            <p:grpSpPr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375" name="Shape 37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6" name="Shape 37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377" name="Shape 377"/>
              <p:cNvGrpSpPr/>
              <p:nvPr/>
            </p:nvGrpSpPr>
            <p:grpSpPr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378" name="Shape 37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79" name="Shape 37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0001</a:t>
                  </a:r>
                  <a:endParaRPr dirty="0"/>
                </a:p>
              </p:txBody>
            </p:sp>
          </p:grpSp>
          <p:grpSp>
            <p:nvGrpSpPr>
              <p:cNvPr id="380" name="Shape 380"/>
              <p:cNvGrpSpPr/>
              <p:nvPr/>
            </p:nvGrpSpPr>
            <p:grpSpPr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381" name="Shape 38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82" name="Shape 38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383" name="Shape 383"/>
              <p:cNvGrpSpPr/>
              <p:nvPr/>
            </p:nvGrpSpPr>
            <p:grpSpPr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384" name="Shape 38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85" name="Shape 38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386" name="Shape 386"/>
              <p:cNvGrpSpPr/>
              <p:nvPr/>
            </p:nvGrpSpPr>
            <p:grpSpPr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387" name="Shape 38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88" name="Shape 38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0010</a:t>
                  </a:r>
                  <a:endParaRPr dirty="0"/>
                </a:p>
              </p:txBody>
            </p:sp>
          </p:grpSp>
          <p:grpSp>
            <p:nvGrpSpPr>
              <p:cNvPr id="389" name="Shape 389"/>
              <p:cNvGrpSpPr/>
              <p:nvPr/>
            </p:nvGrpSpPr>
            <p:grpSpPr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390" name="Shape 39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91" name="Shape 39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392" name="Shape 392"/>
              <p:cNvGrpSpPr/>
              <p:nvPr/>
            </p:nvGrpSpPr>
            <p:grpSpPr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393" name="Shape 39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94" name="Shape 39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395" name="Shape 395"/>
              <p:cNvGrpSpPr/>
              <p:nvPr/>
            </p:nvGrpSpPr>
            <p:grpSpPr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396" name="Shape 39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397" name="Shape 39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0011</a:t>
                  </a:r>
                  <a:endParaRPr dirty="0"/>
                </a:p>
              </p:txBody>
            </p:sp>
          </p:grpSp>
          <p:grpSp>
            <p:nvGrpSpPr>
              <p:cNvPr id="398" name="Shape 398"/>
              <p:cNvGrpSpPr/>
              <p:nvPr/>
            </p:nvGrpSpPr>
            <p:grpSpPr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399" name="Shape 39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0" name="Shape 40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401" name="Shape 401"/>
              <p:cNvGrpSpPr/>
              <p:nvPr/>
            </p:nvGrpSpPr>
            <p:grpSpPr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02" name="Shape 40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3" name="Shape 40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404" name="Shape 404"/>
              <p:cNvGrpSpPr/>
              <p:nvPr/>
            </p:nvGrpSpPr>
            <p:grpSpPr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05" name="Shape 40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6" name="Shape 40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0100</a:t>
                  </a:r>
                  <a:endParaRPr dirty="0"/>
                </a:p>
              </p:txBody>
            </p:sp>
          </p:grpSp>
          <p:grpSp>
            <p:nvGrpSpPr>
              <p:cNvPr id="407" name="Shape 407"/>
              <p:cNvGrpSpPr/>
              <p:nvPr/>
            </p:nvGrpSpPr>
            <p:grpSpPr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08" name="Shape 40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09" name="Shape 40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410" name="Shape 410"/>
              <p:cNvGrpSpPr/>
              <p:nvPr/>
            </p:nvGrpSpPr>
            <p:grpSpPr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11" name="Shape 41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2" name="Shape 41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413" name="Shape 413"/>
              <p:cNvGrpSpPr/>
              <p:nvPr/>
            </p:nvGrpSpPr>
            <p:grpSpPr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14" name="Shape 41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5" name="Shape 41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0101</a:t>
                  </a:r>
                  <a:endParaRPr dirty="0"/>
                </a:p>
              </p:txBody>
            </p:sp>
          </p:grpSp>
          <p:grpSp>
            <p:nvGrpSpPr>
              <p:cNvPr id="416" name="Shape 416"/>
              <p:cNvGrpSpPr/>
              <p:nvPr/>
            </p:nvGrpSpPr>
            <p:grpSpPr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17" name="Shape 41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18" name="Shape 41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419" name="Shape 419"/>
              <p:cNvGrpSpPr/>
              <p:nvPr/>
            </p:nvGrpSpPr>
            <p:grpSpPr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20" name="Shape 42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21" name="Shape 42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422" name="Shape 422"/>
              <p:cNvGrpSpPr/>
              <p:nvPr/>
            </p:nvGrpSpPr>
            <p:grpSpPr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23" name="Shape 42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24" name="Shape 42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0110</a:t>
                  </a:r>
                  <a:endParaRPr dirty="0"/>
                </a:p>
              </p:txBody>
            </p:sp>
          </p:grpSp>
          <p:grpSp>
            <p:nvGrpSpPr>
              <p:cNvPr id="425" name="Shape 425"/>
              <p:cNvGrpSpPr/>
              <p:nvPr/>
            </p:nvGrpSpPr>
            <p:grpSpPr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26" name="Shape 42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27" name="Shape 42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428" name="Shape 428"/>
              <p:cNvGrpSpPr/>
              <p:nvPr/>
            </p:nvGrpSpPr>
            <p:grpSpPr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29" name="Shape 42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0" name="Shape 43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431" name="Shape 431"/>
              <p:cNvGrpSpPr/>
              <p:nvPr/>
            </p:nvGrpSpPr>
            <p:grpSpPr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2" name="Shape 43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3" name="Shape 43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0111</a:t>
                  </a:r>
                  <a:endParaRPr dirty="0"/>
                </a:p>
              </p:txBody>
            </p:sp>
          </p:grpSp>
          <p:grpSp>
            <p:nvGrpSpPr>
              <p:cNvPr id="434" name="Shape 434"/>
              <p:cNvGrpSpPr/>
              <p:nvPr/>
            </p:nvGrpSpPr>
            <p:grpSpPr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5" name="Shape 43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6" name="Shape 43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437" name="Shape 437"/>
              <p:cNvGrpSpPr/>
              <p:nvPr/>
            </p:nvGrpSpPr>
            <p:grpSpPr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8" name="Shape 43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39" name="Shape 43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440" name="Shape 440"/>
              <p:cNvGrpSpPr/>
              <p:nvPr/>
            </p:nvGrpSpPr>
            <p:grpSpPr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41" name="Shape 44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42" name="Shape 44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1000</a:t>
                  </a:r>
                  <a:endParaRPr dirty="0"/>
                </a:p>
              </p:txBody>
            </p:sp>
          </p:grpSp>
          <p:grpSp>
            <p:nvGrpSpPr>
              <p:cNvPr id="443" name="Shape 443"/>
              <p:cNvGrpSpPr/>
              <p:nvPr/>
            </p:nvGrpSpPr>
            <p:grpSpPr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44" name="Shape 44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45" name="Shape 44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446" name="Shape 446"/>
              <p:cNvGrpSpPr/>
              <p:nvPr/>
            </p:nvGrpSpPr>
            <p:grpSpPr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47" name="Shape 44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48" name="Shape 44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449" name="Shape 449"/>
              <p:cNvGrpSpPr/>
              <p:nvPr/>
            </p:nvGrpSpPr>
            <p:grpSpPr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50" name="Shape 45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51" name="Shape 45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1001</a:t>
                  </a:r>
                  <a:endParaRPr dirty="0"/>
                </a:p>
              </p:txBody>
            </p:sp>
          </p:grpSp>
          <p:grpSp>
            <p:nvGrpSpPr>
              <p:cNvPr id="452" name="Shape 452"/>
              <p:cNvGrpSpPr/>
              <p:nvPr/>
            </p:nvGrpSpPr>
            <p:grpSpPr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53" name="Shape 45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54" name="Shape 45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A</a:t>
                  </a:r>
                  <a:endParaRPr dirty="0"/>
                </a:p>
              </p:txBody>
            </p:sp>
          </p:grpSp>
          <p:grpSp>
            <p:nvGrpSpPr>
              <p:cNvPr id="455" name="Shape 455"/>
              <p:cNvGrpSpPr/>
              <p:nvPr/>
            </p:nvGrpSpPr>
            <p:grpSpPr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56" name="Shape 45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57" name="Shape 457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</a:t>
                  </a:r>
                  <a:endParaRPr dirty="0"/>
                </a:p>
              </p:txBody>
            </p:sp>
          </p:grpSp>
          <p:grpSp>
            <p:nvGrpSpPr>
              <p:cNvPr id="458" name="Shape 458"/>
              <p:cNvGrpSpPr/>
              <p:nvPr/>
            </p:nvGrpSpPr>
            <p:grpSpPr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59" name="Shape 45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0" name="Shape 46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1010</a:t>
                  </a:r>
                  <a:endParaRPr dirty="0"/>
                </a:p>
              </p:txBody>
            </p:sp>
          </p:grpSp>
          <p:grpSp>
            <p:nvGrpSpPr>
              <p:cNvPr id="461" name="Shape 461"/>
              <p:cNvGrpSpPr/>
              <p:nvPr/>
            </p:nvGrpSpPr>
            <p:grpSpPr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62" name="Shape 46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3" name="Shape 46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B</a:t>
                  </a:r>
                  <a:endParaRPr dirty="0"/>
                </a:p>
              </p:txBody>
            </p:sp>
          </p:grpSp>
          <p:grpSp>
            <p:nvGrpSpPr>
              <p:cNvPr id="464" name="Shape 464"/>
              <p:cNvGrpSpPr/>
              <p:nvPr/>
            </p:nvGrpSpPr>
            <p:grpSpPr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65" name="Shape 46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6" name="Shape 466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</a:t>
                  </a:r>
                  <a:endParaRPr dirty="0"/>
                </a:p>
              </p:txBody>
            </p:sp>
          </p:grpSp>
          <p:grpSp>
            <p:nvGrpSpPr>
              <p:cNvPr id="467" name="Shape 467"/>
              <p:cNvGrpSpPr/>
              <p:nvPr/>
            </p:nvGrpSpPr>
            <p:grpSpPr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68" name="Shape 46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69" name="Shape 46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1011</a:t>
                  </a:r>
                  <a:endParaRPr dirty="0"/>
                </a:p>
              </p:txBody>
            </p:sp>
          </p:grpSp>
          <p:grpSp>
            <p:nvGrpSpPr>
              <p:cNvPr id="470" name="Shape 470"/>
              <p:cNvGrpSpPr/>
              <p:nvPr/>
            </p:nvGrpSpPr>
            <p:grpSpPr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71" name="Shape 47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2" name="Shape 47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</a:t>
                  </a:r>
                  <a:endParaRPr dirty="0"/>
                </a:p>
              </p:txBody>
            </p:sp>
          </p:grpSp>
          <p:grpSp>
            <p:nvGrpSpPr>
              <p:cNvPr id="473" name="Shape 473"/>
              <p:cNvGrpSpPr/>
              <p:nvPr/>
            </p:nvGrpSpPr>
            <p:grpSpPr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74" name="Shape 47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5" name="Shape 475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12</a:t>
                  </a:r>
                  <a:endParaRPr dirty="0"/>
                </a:p>
              </p:txBody>
            </p:sp>
          </p:grpSp>
          <p:grpSp>
            <p:nvGrpSpPr>
              <p:cNvPr id="476" name="Shape 476"/>
              <p:cNvGrpSpPr/>
              <p:nvPr/>
            </p:nvGrpSpPr>
            <p:grpSpPr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77" name="Shape 47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78" name="Shape 47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1100</a:t>
                  </a:r>
                  <a:endParaRPr dirty="0"/>
                </a:p>
              </p:txBody>
            </p:sp>
          </p:grpSp>
          <p:grpSp>
            <p:nvGrpSpPr>
              <p:cNvPr id="479" name="Shape 479"/>
              <p:cNvGrpSpPr/>
              <p:nvPr/>
            </p:nvGrpSpPr>
            <p:grpSpPr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80" name="Shape 48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1" name="Shape 48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D</a:t>
                  </a:r>
                  <a:endParaRPr dirty="0"/>
                </a:p>
              </p:txBody>
            </p:sp>
          </p:grpSp>
          <p:grpSp>
            <p:nvGrpSpPr>
              <p:cNvPr id="482" name="Shape 482"/>
              <p:cNvGrpSpPr/>
              <p:nvPr/>
            </p:nvGrpSpPr>
            <p:grpSpPr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83" name="Shape 48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4" name="Shape 484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13</a:t>
                  </a:r>
                  <a:endParaRPr dirty="0"/>
                </a:p>
              </p:txBody>
            </p:sp>
          </p:grpSp>
          <p:grpSp>
            <p:nvGrpSpPr>
              <p:cNvPr id="485" name="Shape 485"/>
              <p:cNvGrpSpPr/>
              <p:nvPr/>
            </p:nvGrpSpPr>
            <p:grpSpPr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86" name="Shape 48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87" name="Shape 48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1101</a:t>
                  </a:r>
                  <a:endParaRPr dirty="0"/>
                </a:p>
              </p:txBody>
            </p:sp>
          </p:grpSp>
          <p:grpSp>
            <p:nvGrpSpPr>
              <p:cNvPr id="488" name="Shape 488"/>
              <p:cNvGrpSpPr/>
              <p:nvPr/>
            </p:nvGrpSpPr>
            <p:grpSpPr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89" name="Shape 48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0" name="Shape 49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E</a:t>
                  </a:r>
                  <a:endParaRPr dirty="0"/>
                </a:p>
              </p:txBody>
            </p:sp>
          </p:grpSp>
          <p:grpSp>
            <p:nvGrpSpPr>
              <p:cNvPr id="491" name="Shape 491"/>
              <p:cNvGrpSpPr/>
              <p:nvPr/>
            </p:nvGrpSpPr>
            <p:grpSpPr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92" name="Shape 49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3" name="Shape 493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14</a:t>
                  </a:r>
                  <a:endParaRPr dirty="0"/>
                </a:p>
              </p:txBody>
            </p:sp>
          </p:grpSp>
          <p:grpSp>
            <p:nvGrpSpPr>
              <p:cNvPr id="494" name="Shape 494"/>
              <p:cNvGrpSpPr/>
              <p:nvPr/>
            </p:nvGrpSpPr>
            <p:grpSpPr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95" name="Shape 49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6" name="Shape 49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1110</a:t>
                  </a:r>
                  <a:endParaRPr dirty="0"/>
                </a:p>
              </p:txBody>
            </p:sp>
          </p:grpSp>
          <p:grpSp>
            <p:nvGrpSpPr>
              <p:cNvPr id="497" name="Shape 497"/>
              <p:cNvGrpSpPr/>
              <p:nvPr/>
            </p:nvGrpSpPr>
            <p:grpSpPr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98" name="Shape 49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499" name="Shape 49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</a:t>
                  </a:r>
                  <a:endParaRPr dirty="0"/>
                </a:p>
              </p:txBody>
            </p:sp>
          </p:grpSp>
          <p:grpSp>
            <p:nvGrpSpPr>
              <p:cNvPr id="500" name="Shape 500"/>
              <p:cNvGrpSpPr/>
              <p:nvPr/>
            </p:nvGrpSpPr>
            <p:grpSpPr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01" name="Shape 50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02" name="Shape 502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15</a:t>
                  </a:r>
                  <a:endParaRPr dirty="0"/>
                </a:p>
              </p:txBody>
            </p:sp>
          </p:grpSp>
          <p:grpSp>
            <p:nvGrpSpPr>
              <p:cNvPr id="503" name="Shape 503"/>
              <p:cNvGrpSpPr/>
              <p:nvPr/>
            </p:nvGrpSpPr>
            <p:grpSpPr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04" name="Shape 50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05" name="Shape 50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1111</a:t>
                  </a:r>
                  <a:endParaRPr dirty="0"/>
                </a:p>
              </p:txBody>
            </p:sp>
          </p:grpSp>
        </p:grpSp>
        <p:sp>
          <p:nvSpPr>
            <p:cNvPr id="506" name="Shape 506"/>
            <p:cNvSpPr/>
            <p:nvPr/>
          </p:nvSpPr>
          <p:spPr>
            <a:xfrm rot="-2340000">
              <a:off x="50" y="267"/>
              <a:ext cx="362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Hex</a:t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 rot="19260000">
              <a:off x="300" y="157"/>
              <a:ext cx="711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Decimal</a:t>
              </a:r>
              <a:endParaRPr dirty="0"/>
            </a:p>
          </p:txBody>
        </p:sp>
        <p:sp>
          <p:nvSpPr>
            <p:cNvPr id="508" name="Shape 508"/>
            <p:cNvSpPr/>
            <p:nvPr/>
          </p:nvSpPr>
          <p:spPr>
            <a:xfrm rot="-2340000">
              <a:off x="606" y="210"/>
              <a:ext cx="54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Binary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any “integral” data type</a:t>
            </a:r>
            <a:endParaRPr/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int, short, char, unsigned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arguments as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applied bit-wise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0xBE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10111110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0xFF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~00000000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11111111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0x41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&amp;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01000001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0x7D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01101001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01010101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01111101</a:t>
            </a:r>
            <a:r>
              <a:rPr lang="en-US" sz="1800" b="0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Bit-Level Operations in C</a:t>
            </a:r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Available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to any “integral” data type</a:t>
            </a:r>
            <a:endParaRPr/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int, short, char, unsigned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arguments as bit vectors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applied bit-wise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0xBE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~0100 0001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1011 1110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0xFF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~0000 0000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1111 1111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0x41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0110 1001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0101 0101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0100 0001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0x7D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0110 1001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0101 0101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0111 1101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Shape 516"/>
          <p:cNvGrpSpPr/>
          <p:nvPr/>
        </p:nvGrpSpPr>
        <p:grpSpPr>
          <a:xfrm>
            <a:off x="6858000" y="1062901"/>
            <a:ext cx="1828297" cy="4342436"/>
            <a:chOff x="0" y="157"/>
            <a:chExt cx="1152" cy="2734"/>
          </a:xfrm>
        </p:grpSpPr>
        <p:grpSp>
          <p:nvGrpSpPr>
            <p:cNvPr id="517" name="Shape 517"/>
            <p:cNvGrpSpPr/>
            <p:nvPr/>
          </p:nvGrpSpPr>
          <p:grpSpPr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518" name="Shape 518"/>
              <p:cNvGrpSpPr/>
              <p:nvPr/>
            </p:nvGrpSpPr>
            <p:grpSpPr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519" name="Shape 51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0" name="Shape 52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521" name="Shape 521"/>
              <p:cNvGrpSpPr/>
              <p:nvPr/>
            </p:nvGrpSpPr>
            <p:grpSpPr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522" name="Shape 52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3" name="Shape 52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</a:t>
                  </a:r>
                  <a:endParaRPr dirty="0"/>
                </a:p>
              </p:txBody>
            </p:sp>
          </p:grpSp>
          <p:grpSp>
            <p:nvGrpSpPr>
              <p:cNvPr id="524" name="Shape 524"/>
              <p:cNvGrpSpPr/>
              <p:nvPr/>
            </p:nvGrpSpPr>
            <p:grpSpPr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525" name="Shape 52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6" name="Shape 52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527" name="Shape 527"/>
              <p:cNvGrpSpPr/>
              <p:nvPr/>
            </p:nvGrpSpPr>
            <p:grpSpPr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528" name="Shape 52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29" name="Shape 52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530" name="Shape 530"/>
              <p:cNvGrpSpPr/>
              <p:nvPr/>
            </p:nvGrpSpPr>
            <p:grpSpPr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531" name="Shape 53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2" name="Shape 53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</a:t>
                  </a:r>
                  <a:endParaRPr dirty="0"/>
                </a:p>
              </p:txBody>
            </p:sp>
          </p:grpSp>
          <p:grpSp>
            <p:nvGrpSpPr>
              <p:cNvPr id="533" name="Shape 533"/>
              <p:cNvGrpSpPr/>
              <p:nvPr/>
            </p:nvGrpSpPr>
            <p:grpSpPr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534" name="Shape 53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5" name="Shape 53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0001</a:t>
                  </a:r>
                  <a:endParaRPr dirty="0"/>
                </a:p>
              </p:txBody>
            </p:sp>
          </p:grpSp>
          <p:grpSp>
            <p:nvGrpSpPr>
              <p:cNvPr id="536" name="Shape 536"/>
              <p:cNvGrpSpPr/>
              <p:nvPr/>
            </p:nvGrpSpPr>
            <p:grpSpPr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537" name="Shape 53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38" name="Shape 53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539" name="Shape 539"/>
              <p:cNvGrpSpPr/>
              <p:nvPr/>
            </p:nvGrpSpPr>
            <p:grpSpPr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540" name="Shape 54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1" name="Shape 54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2</a:t>
                  </a:r>
                  <a:endParaRPr dirty="0"/>
                </a:p>
              </p:txBody>
            </p:sp>
          </p:grpSp>
          <p:grpSp>
            <p:nvGrpSpPr>
              <p:cNvPr id="542" name="Shape 542"/>
              <p:cNvGrpSpPr/>
              <p:nvPr/>
            </p:nvGrpSpPr>
            <p:grpSpPr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543" name="Shape 54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4" name="Shape 54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0010</a:t>
                  </a:r>
                  <a:endParaRPr dirty="0"/>
                </a:p>
              </p:txBody>
            </p:sp>
          </p:grpSp>
          <p:grpSp>
            <p:nvGrpSpPr>
              <p:cNvPr id="545" name="Shape 545"/>
              <p:cNvGrpSpPr/>
              <p:nvPr/>
            </p:nvGrpSpPr>
            <p:grpSpPr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546" name="Shape 54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47" name="Shape 54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548" name="Shape 548"/>
              <p:cNvGrpSpPr/>
              <p:nvPr/>
            </p:nvGrpSpPr>
            <p:grpSpPr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549" name="Shape 54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0" name="Shape 55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</a:t>
                  </a:r>
                  <a:endParaRPr dirty="0"/>
                </a:p>
              </p:txBody>
            </p:sp>
          </p:grpSp>
          <p:grpSp>
            <p:nvGrpSpPr>
              <p:cNvPr id="551" name="Shape 551"/>
              <p:cNvGrpSpPr/>
              <p:nvPr/>
            </p:nvGrpSpPr>
            <p:grpSpPr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552" name="Shape 55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3" name="Shape 55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0011</a:t>
                  </a:r>
                  <a:endParaRPr dirty="0"/>
                </a:p>
              </p:txBody>
            </p:sp>
          </p:grpSp>
          <p:grpSp>
            <p:nvGrpSpPr>
              <p:cNvPr id="554" name="Shape 554"/>
              <p:cNvGrpSpPr/>
              <p:nvPr/>
            </p:nvGrpSpPr>
            <p:grpSpPr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555" name="Shape 55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6" name="Shape 55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557" name="Shape 557"/>
              <p:cNvGrpSpPr/>
              <p:nvPr/>
            </p:nvGrpSpPr>
            <p:grpSpPr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558" name="Shape 55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59" name="Shape 55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4</a:t>
                  </a:r>
                  <a:endParaRPr dirty="0"/>
                </a:p>
              </p:txBody>
            </p:sp>
          </p:grpSp>
          <p:grpSp>
            <p:nvGrpSpPr>
              <p:cNvPr id="560" name="Shape 560"/>
              <p:cNvGrpSpPr/>
              <p:nvPr/>
            </p:nvGrpSpPr>
            <p:grpSpPr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561" name="Shape 56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62" name="Shape 56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0100</a:t>
                  </a:r>
                  <a:endParaRPr dirty="0"/>
                </a:p>
              </p:txBody>
            </p:sp>
          </p:grpSp>
          <p:grpSp>
            <p:nvGrpSpPr>
              <p:cNvPr id="563" name="Shape 563"/>
              <p:cNvGrpSpPr/>
              <p:nvPr/>
            </p:nvGrpSpPr>
            <p:grpSpPr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564" name="Shape 56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65" name="Shape 56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566" name="Shape 566"/>
              <p:cNvGrpSpPr/>
              <p:nvPr/>
            </p:nvGrpSpPr>
            <p:grpSpPr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567" name="Shape 56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68" name="Shape 56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5</a:t>
                  </a:r>
                  <a:endParaRPr dirty="0"/>
                </a:p>
              </p:txBody>
            </p:sp>
          </p:grpSp>
          <p:grpSp>
            <p:nvGrpSpPr>
              <p:cNvPr id="569" name="Shape 569"/>
              <p:cNvGrpSpPr/>
              <p:nvPr/>
            </p:nvGrpSpPr>
            <p:grpSpPr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570" name="Shape 57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71" name="Shape 57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0101</a:t>
                  </a:r>
                  <a:endParaRPr dirty="0"/>
                </a:p>
              </p:txBody>
            </p:sp>
          </p:grpSp>
          <p:grpSp>
            <p:nvGrpSpPr>
              <p:cNvPr id="572" name="Shape 572"/>
              <p:cNvGrpSpPr/>
              <p:nvPr/>
            </p:nvGrpSpPr>
            <p:grpSpPr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573" name="Shape 57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74" name="Shape 57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575" name="Shape 575"/>
              <p:cNvGrpSpPr/>
              <p:nvPr/>
            </p:nvGrpSpPr>
            <p:grpSpPr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576" name="Shape 57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77" name="Shape 57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</a:t>
                  </a:r>
                  <a:endParaRPr dirty="0"/>
                </a:p>
              </p:txBody>
            </p:sp>
          </p:grpSp>
          <p:grpSp>
            <p:nvGrpSpPr>
              <p:cNvPr id="578" name="Shape 578"/>
              <p:cNvGrpSpPr/>
              <p:nvPr/>
            </p:nvGrpSpPr>
            <p:grpSpPr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579" name="Shape 579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0" name="Shape 580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0110</a:t>
                  </a:r>
                  <a:endParaRPr dirty="0"/>
                </a:p>
              </p:txBody>
            </p:sp>
          </p:grpSp>
          <p:grpSp>
            <p:nvGrpSpPr>
              <p:cNvPr id="581" name="Shape 581"/>
              <p:cNvGrpSpPr/>
              <p:nvPr/>
            </p:nvGrpSpPr>
            <p:grpSpPr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582" name="Shape 58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3" name="Shape 583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584" name="Shape 584"/>
              <p:cNvGrpSpPr/>
              <p:nvPr/>
            </p:nvGrpSpPr>
            <p:grpSpPr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585" name="Shape 58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6" name="Shape 58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7</a:t>
                  </a:r>
                  <a:endParaRPr dirty="0"/>
                </a:p>
              </p:txBody>
            </p:sp>
          </p:grpSp>
          <p:grpSp>
            <p:nvGrpSpPr>
              <p:cNvPr id="587" name="Shape 587"/>
              <p:cNvGrpSpPr/>
              <p:nvPr/>
            </p:nvGrpSpPr>
            <p:grpSpPr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588" name="Shape 588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89" name="Shape 589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0111</a:t>
                  </a:r>
                  <a:endParaRPr dirty="0"/>
                </a:p>
              </p:txBody>
            </p:sp>
          </p:grpSp>
          <p:grpSp>
            <p:nvGrpSpPr>
              <p:cNvPr id="590" name="Shape 590"/>
              <p:cNvGrpSpPr/>
              <p:nvPr/>
            </p:nvGrpSpPr>
            <p:grpSpPr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591" name="Shape 59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92" name="Shape 592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593" name="Shape 593"/>
              <p:cNvGrpSpPr/>
              <p:nvPr/>
            </p:nvGrpSpPr>
            <p:grpSpPr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594" name="Shape 59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95" name="Shape 59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8</a:t>
                  </a:r>
                  <a:endParaRPr dirty="0"/>
                </a:p>
              </p:txBody>
            </p:sp>
          </p:grpSp>
          <p:grpSp>
            <p:nvGrpSpPr>
              <p:cNvPr id="596" name="Shape 596"/>
              <p:cNvGrpSpPr/>
              <p:nvPr/>
            </p:nvGrpSpPr>
            <p:grpSpPr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597" name="Shape 597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598" name="Shape 598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1000</a:t>
                  </a:r>
                  <a:endParaRPr dirty="0"/>
                </a:p>
              </p:txBody>
            </p:sp>
          </p:grpSp>
          <p:grpSp>
            <p:nvGrpSpPr>
              <p:cNvPr id="599" name="Shape 599"/>
              <p:cNvGrpSpPr/>
              <p:nvPr/>
            </p:nvGrpSpPr>
            <p:grpSpPr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600" name="Shape 60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01" name="Shape 601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602" name="Shape 602"/>
              <p:cNvGrpSpPr/>
              <p:nvPr/>
            </p:nvGrpSpPr>
            <p:grpSpPr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603" name="Shape 603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04" name="Shape 604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</a:t>
                  </a:r>
                  <a:endParaRPr dirty="0"/>
                </a:p>
              </p:txBody>
            </p:sp>
          </p:grpSp>
          <p:grpSp>
            <p:nvGrpSpPr>
              <p:cNvPr id="605" name="Shape 605"/>
              <p:cNvGrpSpPr/>
              <p:nvPr/>
            </p:nvGrpSpPr>
            <p:grpSpPr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606" name="Shape 606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07" name="Shape 607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1001</a:t>
                  </a:r>
                  <a:endParaRPr dirty="0"/>
                </a:p>
              </p:txBody>
            </p:sp>
          </p:grpSp>
          <p:grpSp>
            <p:nvGrpSpPr>
              <p:cNvPr id="608" name="Shape 608"/>
              <p:cNvGrpSpPr/>
              <p:nvPr/>
            </p:nvGrpSpPr>
            <p:grpSpPr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609" name="Shape 60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0" name="Shape 610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A</a:t>
                  </a:r>
                  <a:endParaRPr dirty="0"/>
                </a:p>
              </p:txBody>
            </p:sp>
          </p:grpSp>
          <p:grpSp>
            <p:nvGrpSpPr>
              <p:cNvPr id="611" name="Shape 611"/>
              <p:cNvGrpSpPr/>
              <p:nvPr/>
            </p:nvGrpSpPr>
            <p:grpSpPr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612" name="Shape 612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3" name="Shape 613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</a:t>
                  </a:r>
                  <a:endParaRPr dirty="0"/>
                </a:p>
              </p:txBody>
            </p:sp>
          </p:grpSp>
          <p:grpSp>
            <p:nvGrpSpPr>
              <p:cNvPr id="614" name="Shape 614"/>
              <p:cNvGrpSpPr/>
              <p:nvPr/>
            </p:nvGrpSpPr>
            <p:grpSpPr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615" name="Shape 615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6" name="Shape 616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1010</a:t>
                  </a:r>
                  <a:endParaRPr dirty="0"/>
                </a:p>
              </p:txBody>
            </p:sp>
          </p:grpSp>
          <p:grpSp>
            <p:nvGrpSpPr>
              <p:cNvPr id="617" name="Shape 617"/>
              <p:cNvGrpSpPr/>
              <p:nvPr/>
            </p:nvGrpSpPr>
            <p:grpSpPr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618" name="Shape 61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19" name="Shape 619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B</a:t>
                  </a:r>
                  <a:endParaRPr dirty="0"/>
                </a:p>
              </p:txBody>
            </p:sp>
          </p:grpSp>
          <p:grpSp>
            <p:nvGrpSpPr>
              <p:cNvPr id="620" name="Shape 620"/>
              <p:cNvGrpSpPr/>
              <p:nvPr/>
            </p:nvGrpSpPr>
            <p:grpSpPr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621" name="Shape 621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2" name="Shape 622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</a:t>
                  </a:r>
                  <a:endParaRPr dirty="0"/>
                </a:p>
              </p:txBody>
            </p:sp>
          </p:grpSp>
          <p:grpSp>
            <p:nvGrpSpPr>
              <p:cNvPr id="623" name="Shape 623"/>
              <p:cNvGrpSpPr/>
              <p:nvPr/>
            </p:nvGrpSpPr>
            <p:grpSpPr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624" name="Shape 624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5" name="Shape 625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1011</a:t>
                  </a:r>
                  <a:endParaRPr dirty="0"/>
                </a:p>
              </p:txBody>
            </p:sp>
          </p:grpSp>
          <p:grpSp>
            <p:nvGrpSpPr>
              <p:cNvPr id="626" name="Shape 626"/>
              <p:cNvGrpSpPr/>
              <p:nvPr/>
            </p:nvGrpSpPr>
            <p:grpSpPr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627" name="Shape 62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28" name="Shape 628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</a:t>
                  </a:r>
                  <a:endParaRPr dirty="0"/>
                </a:p>
              </p:txBody>
            </p:sp>
          </p:grpSp>
          <p:grpSp>
            <p:nvGrpSpPr>
              <p:cNvPr id="629" name="Shape 629"/>
              <p:cNvGrpSpPr/>
              <p:nvPr/>
            </p:nvGrpSpPr>
            <p:grpSpPr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630" name="Shape 630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1" name="Shape 631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12</a:t>
                  </a:r>
                  <a:endParaRPr dirty="0"/>
                </a:p>
              </p:txBody>
            </p:sp>
          </p:grpSp>
          <p:grpSp>
            <p:nvGrpSpPr>
              <p:cNvPr id="632" name="Shape 632"/>
              <p:cNvGrpSpPr/>
              <p:nvPr/>
            </p:nvGrpSpPr>
            <p:grpSpPr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633" name="Shape 633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4" name="Shape 634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1100</a:t>
                  </a:r>
                  <a:endParaRPr dirty="0"/>
                </a:p>
              </p:txBody>
            </p:sp>
          </p:grpSp>
          <p:grpSp>
            <p:nvGrpSpPr>
              <p:cNvPr id="635" name="Shape 635"/>
              <p:cNvGrpSpPr/>
              <p:nvPr/>
            </p:nvGrpSpPr>
            <p:grpSpPr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636" name="Shape 636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37" name="Shape 637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D</a:t>
                  </a:r>
                  <a:endParaRPr dirty="0"/>
                </a:p>
              </p:txBody>
            </p:sp>
          </p:grpSp>
          <p:grpSp>
            <p:nvGrpSpPr>
              <p:cNvPr id="638" name="Shape 638"/>
              <p:cNvGrpSpPr/>
              <p:nvPr/>
            </p:nvGrpSpPr>
            <p:grpSpPr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639" name="Shape 639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0" name="Shape 640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13</a:t>
                  </a:r>
                  <a:endParaRPr dirty="0"/>
                </a:p>
              </p:txBody>
            </p:sp>
          </p:grpSp>
          <p:grpSp>
            <p:nvGrpSpPr>
              <p:cNvPr id="641" name="Shape 641"/>
              <p:cNvGrpSpPr/>
              <p:nvPr/>
            </p:nvGrpSpPr>
            <p:grpSpPr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42" name="Shape 642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3" name="Shape 643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1101</a:t>
                  </a:r>
                  <a:endParaRPr dirty="0"/>
                </a:p>
              </p:txBody>
            </p:sp>
          </p:grpSp>
          <p:grpSp>
            <p:nvGrpSpPr>
              <p:cNvPr id="644" name="Shape 644"/>
              <p:cNvGrpSpPr/>
              <p:nvPr/>
            </p:nvGrpSpPr>
            <p:grpSpPr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45" name="Shape 645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6" name="Shape 646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E</a:t>
                  </a:r>
                  <a:endParaRPr dirty="0"/>
                </a:p>
              </p:txBody>
            </p:sp>
          </p:grpSp>
          <p:grpSp>
            <p:nvGrpSpPr>
              <p:cNvPr id="647" name="Shape 647"/>
              <p:cNvGrpSpPr/>
              <p:nvPr/>
            </p:nvGrpSpPr>
            <p:grpSpPr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48" name="Shape 648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49" name="Shape 649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14</a:t>
                  </a:r>
                  <a:endParaRPr dirty="0"/>
                </a:p>
              </p:txBody>
            </p:sp>
          </p:grpSp>
          <p:grpSp>
            <p:nvGrpSpPr>
              <p:cNvPr id="650" name="Shape 650"/>
              <p:cNvGrpSpPr/>
              <p:nvPr/>
            </p:nvGrpSpPr>
            <p:grpSpPr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51" name="Shape 651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2" name="Shape 652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1110</a:t>
                  </a:r>
                  <a:endParaRPr dirty="0"/>
                </a:p>
              </p:txBody>
            </p:sp>
          </p:grpSp>
          <p:grpSp>
            <p:nvGrpSpPr>
              <p:cNvPr id="653" name="Shape 653"/>
              <p:cNvGrpSpPr/>
              <p:nvPr/>
            </p:nvGrpSpPr>
            <p:grpSpPr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54" name="Shape 654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5" name="Shape 655"/>
                <p:cNvSpPr/>
                <p:nvPr/>
              </p:nvSpPr>
              <p:spPr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</a:t>
                  </a:r>
                  <a:endParaRPr dirty="0"/>
                </a:p>
              </p:txBody>
            </p:sp>
          </p:grpSp>
          <p:grpSp>
            <p:nvGrpSpPr>
              <p:cNvPr id="656" name="Shape 656"/>
              <p:cNvGrpSpPr/>
              <p:nvPr/>
            </p:nvGrpSpPr>
            <p:grpSpPr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57" name="Shape 657"/>
                <p:cNvSpPr/>
                <p:nvPr/>
              </p:nvSpPr>
              <p:spPr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58" name="Shape 658"/>
                <p:cNvSpPr/>
                <p:nvPr/>
              </p:nvSpPr>
              <p:spPr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15</a:t>
                  </a:r>
                  <a:endParaRPr dirty="0"/>
                </a:p>
              </p:txBody>
            </p:sp>
          </p:grpSp>
          <p:grpSp>
            <p:nvGrpSpPr>
              <p:cNvPr id="659" name="Shape 659"/>
              <p:cNvGrpSpPr/>
              <p:nvPr/>
            </p:nvGrpSpPr>
            <p:grpSpPr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660" name="Shape 660"/>
                <p:cNvSpPr/>
                <p:nvPr/>
              </p:nvSpPr>
              <p:spPr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61" name="Shape 661"/>
                <p:cNvSpPr/>
                <p:nvPr/>
              </p:nvSpPr>
              <p:spPr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1111</a:t>
                  </a:r>
                  <a:endParaRPr dirty="0"/>
                </a:p>
              </p:txBody>
            </p:sp>
          </p:grpSp>
        </p:grpSp>
        <p:sp>
          <p:nvSpPr>
            <p:cNvPr id="662" name="Shape 662"/>
            <p:cNvSpPr/>
            <p:nvPr/>
          </p:nvSpPr>
          <p:spPr>
            <a:xfrm rot="-2340000">
              <a:off x="50" y="267"/>
              <a:ext cx="362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Hex</a:t>
              </a: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 rot="19260000">
              <a:off x="300" y="157"/>
              <a:ext cx="711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Decimal</a:t>
              </a:r>
              <a:endParaRPr dirty="0"/>
            </a:p>
          </p:txBody>
        </p:sp>
        <p:sp>
          <p:nvSpPr>
            <p:cNvPr id="664" name="Shape 664"/>
            <p:cNvSpPr/>
            <p:nvPr/>
          </p:nvSpPr>
          <p:spPr>
            <a:xfrm rot="-2340000">
              <a:off x="606" y="210"/>
              <a:ext cx="54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Binary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Contrast: Logic Operations in C</a:t>
            </a:r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Contrast to Bit-Level Operators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Operations: &amp;&amp;, ||, !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0 as “False”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Anything nonzero as “True”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return 0 or 1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Early termination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(char data type)</a:t>
            </a:r>
            <a:endParaRPr/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!0x41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0x00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!0x00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!!0x41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21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&amp;&amp;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0x69 || 0x55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0x01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&amp;&amp; *p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(avoids null pointer access)</a:t>
            </a: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1892300" y="2743200"/>
            <a:ext cx="6400800" cy="19050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out for &amp;&amp; vs. &amp; (and || vs. |)…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one of the more common oopsies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programming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https://canvas.cmu.edu/courses/30386/assignments/525231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Do model 3, then stop.</a:t>
            </a:r>
          </a:p>
        </p:txBody>
      </p:sp>
    </p:spTree>
    <p:extLst>
      <p:ext uri="{BB962C8B-B14F-4D97-AF65-F5344CB8AC3E}">
        <p14:creationId xmlns:p14="http://schemas.microsoft.com/office/powerpoint/2010/main" val="245678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C37B-D948-4F13-B6E9-6862E822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versus Bitwise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777C1-86DE-4E3C-BD20-06B3FF058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022934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!!x != 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89863-B06F-41FD-8DD7-C7B8868F099B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46612" y="5022934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~~x ==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9E64403-FD01-441E-AF5E-D8019CB394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879109"/>
                  </p:ext>
                </p:extLst>
              </p:nvPr>
            </p:nvGraphicFramePr>
            <p:xfrm>
              <a:off x="457200" y="2548855"/>
              <a:ext cx="4040188" cy="1955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740004">
                      <a:extLst>
                        <a:ext uri="{9D8B030D-6E8A-4147-A177-3AD203B41FA5}">
                          <a16:colId xmlns:a16="http://schemas.microsoft.com/office/drawing/2014/main" val="2892922881"/>
                        </a:ext>
                      </a:extLst>
                    </a:gridCol>
                    <a:gridCol w="961534">
                      <a:extLst>
                        <a:ext uri="{9D8B030D-6E8A-4147-A177-3AD203B41FA5}">
                          <a16:colId xmlns:a16="http://schemas.microsoft.com/office/drawing/2014/main" val="479161285"/>
                        </a:ext>
                      </a:extLst>
                    </a:gridCol>
                    <a:gridCol w="1065229">
                      <a:extLst>
                        <a:ext uri="{9D8B030D-6E8A-4147-A177-3AD203B41FA5}">
                          <a16:colId xmlns:a16="http://schemas.microsoft.com/office/drawing/2014/main" val="3464391790"/>
                        </a:ext>
                      </a:extLst>
                    </a:gridCol>
                    <a:gridCol w="1273421">
                      <a:extLst>
                        <a:ext uri="{9D8B030D-6E8A-4147-A177-3AD203B41FA5}">
                          <a16:colId xmlns:a16="http://schemas.microsoft.com/office/drawing/2014/main" val="180421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!!X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!!X == 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61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793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247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85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293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9E64403-FD01-441E-AF5E-D8019CB394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1879109"/>
                  </p:ext>
                </p:extLst>
              </p:nvPr>
            </p:nvGraphicFramePr>
            <p:xfrm>
              <a:off x="457200" y="2548855"/>
              <a:ext cx="4040188" cy="1955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740004">
                      <a:extLst>
                        <a:ext uri="{9D8B030D-6E8A-4147-A177-3AD203B41FA5}">
                          <a16:colId xmlns:a16="http://schemas.microsoft.com/office/drawing/2014/main" val="2892922881"/>
                        </a:ext>
                      </a:extLst>
                    </a:gridCol>
                    <a:gridCol w="961534">
                      <a:extLst>
                        <a:ext uri="{9D8B030D-6E8A-4147-A177-3AD203B41FA5}">
                          <a16:colId xmlns:a16="http://schemas.microsoft.com/office/drawing/2014/main" val="479161285"/>
                        </a:ext>
                      </a:extLst>
                    </a:gridCol>
                    <a:gridCol w="1065229">
                      <a:extLst>
                        <a:ext uri="{9D8B030D-6E8A-4147-A177-3AD203B41FA5}">
                          <a16:colId xmlns:a16="http://schemas.microsoft.com/office/drawing/2014/main" val="3464391790"/>
                        </a:ext>
                      </a:extLst>
                    </a:gridCol>
                    <a:gridCol w="1273421">
                      <a:extLst>
                        <a:ext uri="{9D8B030D-6E8A-4147-A177-3AD203B41FA5}">
                          <a16:colId xmlns:a16="http://schemas.microsoft.com/office/drawing/2014/main" val="180421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!!X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!!X == 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6194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538" r="-44876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582" t="-101538" r="-243671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429" t="-101538" r="-12000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7938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538" r="-448760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582" t="-201538" r="-243671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429" t="-201538" r="-120000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2471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538" r="-448760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582" t="-301538" r="-243671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429" t="-301538" r="-120000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850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1538" r="-448760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582" t="-401538" r="-243671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9429" t="-401538" r="-120000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No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2939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CCBD430-B9BB-42B0-AD4C-C4BA834CE0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145070"/>
                  </p:ext>
                </p:extLst>
              </p:nvPr>
            </p:nvGraphicFramePr>
            <p:xfrm>
              <a:off x="4646612" y="2548855"/>
              <a:ext cx="4040188" cy="1955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740004">
                      <a:extLst>
                        <a:ext uri="{9D8B030D-6E8A-4147-A177-3AD203B41FA5}">
                          <a16:colId xmlns:a16="http://schemas.microsoft.com/office/drawing/2014/main" val="2892922881"/>
                        </a:ext>
                      </a:extLst>
                    </a:gridCol>
                    <a:gridCol w="961534">
                      <a:extLst>
                        <a:ext uri="{9D8B030D-6E8A-4147-A177-3AD203B41FA5}">
                          <a16:colId xmlns:a16="http://schemas.microsoft.com/office/drawing/2014/main" val="479161285"/>
                        </a:ext>
                      </a:extLst>
                    </a:gridCol>
                    <a:gridCol w="1065229">
                      <a:extLst>
                        <a:ext uri="{9D8B030D-6E8A-4147-A177-3AD203B41FA5}">
                          <a16:colId xmlns:a16="http://schemas.microsoft.com/office/drawing/2014/main" val="3464391790"/>
                        </a:ext>
                      </a:extLst>
                    </a:gridCol>
                    <a:gridCol w="1273421">
                      <a:extLst>
                        <a:ext uri="{9D8B030D-6E8A-4147-A177-3AD203B41FA5}">
                          <a16:colId xmlns:a16="http://schemas.microsoft.com/office/drawing/2014/main" val="180421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~~X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~~X == 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6194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7938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247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850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293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CCBD430-B9BB-42B0-AD4C-C4BA834CE0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145070"/>
                  </p:ext>
                </p:extLst>
              </p:nvPr>
            </p:nvGraphicFramePr>
            <p:xfrm>
              <a:off x="4646612" y="2548855"/>
              <a:ext cx="4040188" cy="1955800"/>
            </p:xfrm>
            <a:graphic>
              <a:graphicData uri="http://schemas.openxmlformats.org/drawingml/2006/table">
                <a:tbl>
                  <a:tblPr firstRow="1" bandRow="1">
                    <a:tableStyleId>{D27102A9-8310-4765-A935-A1911B00CA55}</a:tableStyleId>
                  </a:tblPr>
                  <a:tblGrid>
                    <a:gridCol w="740004">
                      <a:extLst>
                        <a:ext uri="{9D8B030D-6E8A-4147-A177-3AD203B41FA5}">
                          <a16:colId xmlns:a16="http://schemas.microsoft.com/office/drawing/2014/main" val="2892922881"/>
                        </a:ext>
                      </a:extLst>
                    </a:gridCol>
                    <a:gridCol w="961534">
                      <a:extLst>
                        <a:ext uri="{9D8B030D-6E8A-4147-A177-3AD203B41FA5}">
                          <a16:colId xmlns:a16="http://schemas.microsoft.com/office/drawing/2014/main" val="479161285"/>
                        </a:ext>
                      </a:extLst>
                    </a:gridCol>
                    <a:gridCol w="1065229">
                      <a:extLst>
                        <a:ext uri="{9D8B030D-6E8A-4147-A177-3AD203B41FA5}">
                          <a16:colId xmlns:a16="http://schemas.microsoft.com/office/drawing/2014/main" val="3464391790"/>
                        </a:ext>
                      </a:extLst>
                    </a:gridCol>
                    <a:gridCol w="1273421">
                      <a:extLst>
                        <a:ext uri="{9D8B030D-6E8A-4147-A177-3AD203B41FA5}">
                          <a16:colId xmlns:a16="http://schemas.microsoft.com/office/drawing/2014/main" val="1804216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~~X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~~X == X</a:t>
                          </a:r>
                          <a:endParaRPr 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6194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1538" r="-449587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582" t="-101538" r="-244304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429" t="-101538" r="-120571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7938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1538" r="-449587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582" t="-201538" r="-244304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429" t="-201538" r="-120571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32471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1538" r="-449587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582" t="-301538" r="-244304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429" t="-301538" r="-120571" b="-1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1850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1538" r="-449587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582" t="-401538" r="-244304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9429" t="-401538" r="-120571" b="-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Yes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72939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614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lang="en-US"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lang="en-US" dirty="0">
              <a:solidFill>
                <a:schemeClr val="tx1"/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lang="en-US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4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141845" y="2148688"/>
            <a:ext cx="2821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s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48688"/>
            <a:ext cx="3109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u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86182" y="2393740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113618" y="4009755"/>
            <a:ext cx="3109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u</a:t>
            </a: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2685" y="4009755"/>
            <a:ext cx="2821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s</a:t>
            </a:r>
            <a:endParaRPr lang="en-US" sz="2000" b="0" i="1" dirty="0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86182" y="4212154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3000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latin typeface="Times" pitchFamily="18" charset="0"/>
              </a:rPr>
              <a:t>u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96834"/>
            <a:ext cx="27443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latin typeface="Times" pitchFamily="18" charset="0"/>
              </a:rPr>
              <a:t>s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977925" y="5235486"/>
            <a:ext cx="1701748" cy="738664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U2T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B</a:t>
            </a:r>
            <a:r>
              <a:rPr lang="en-US" sz="2000" b="0" dirty="0">
                <a:latin typeface="Calibri" pitchFamily="34" charset="0"/>
              </a:rPr>
              <a:t>2T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610350" y="1737255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1991081" y="1813087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6B50A3E4-EDC4-4911-9451-A906FDC10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2021689"/>
            <a:ext cx="28212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s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63732084-C8AF-4A9B-8A28-DF55A89D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473" y="2054309"/>
            <a:ext cx="3109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u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E9982809-B5CD-40F3-A9D0-3AD15277F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115" y="2273378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662481"/>
            <a:ext cx="1447800" cy="554036"/>
            <a:chOff x="3312" y="2723"/>
            <a:chExt cx="912" cy="349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579" y="2723"/>
                  <a:ext cx="329" cy="291"/>
                </a:xfrm>
                <a:prstGeom prst="rect">
                  <a:avLst/>
                </a:prstGeom>
                <a:noFill/>
                <a:ln w="57150">
                  <a:noFill/>
                  <a:round/>
                  <a:headEnd type="triangle" w="lg" len="lg"/>
                  <a:tailEnd type="triangle" w="lg" len="lg"/>
                </a:ln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±16</m:t>
                        </m:r>
                      </m:oMath>
                    </m:oMathPara>
                  </a14:m>
                  <a:endParaRPr lang="en-US" sz="20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9" name="Text 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79" y="2723"/>
                  <a:ext cx="329" cy="291"/>
                </a:xfrm>
                <a:prstGeom prst="rect">
                  <a:avLst/>
                </a:prstGeom>
                <a:blipFill>
                  <a:blip r:embed="rId3"/>
                  <a:stretch>
                    <a:fillRect l="-2326" r="-24419"/>
                  </a:stretch>
                </a:blipFill>
                <a:ln w="57150">
                  <a:noFill/>
                  <a:round/>
                  <a:headEnd type="triangle" w="lg" len="lg"/>
                  <a:tailEnd type="triangle"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2’s Comp.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Unsigned</a:t>
            </a:r>
          </a:p>
          <a:p>
            <a:pPr lvl="1" eaLnBrk="1" hangingPunct="1">
              <a:defRPr/>
            </a:pPr>
            <a:r>
              <a:rPr lang="en-US" dirty="0"/>
              <a:t>Ordering Inversion</a:t>
            </a:r>
          </a:p>
          <a:p>
            <a:pPr lvl="1" eaLnBrk="1" hangingPunct="1">
              <a:defRPr/>
            </a:pPr>
            <a:r>
              <a:rPr lang="en-US" dirty="0"/>
              <a:t>Negative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36562" y="493712"/>
            <a:ext cx="6116638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Encoding “Integers”</a:t>
            </a:r>
            <a:endParaRPr dirty="0"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461962" y="3407553"/>
            <a:ext cx="8305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(w = 5)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1643001" y="1436696"/>
            <a:ext cx="13918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Unsigned</a:t>
            </a:r>
            <a:endParaRPr dirty="0"/>
          </a:p>
        </p:txBody>
      </p:sp>
      <p:sp>
        <p:nvSpPr>
          <p:cNvPr id="269" name="Shape 269"/>
          <p:cNvSpPr txBox="1"/>
          <p:nvPr/>
        </p:nvSpPr>
        <p:spPr>
          <a:xfrm>
            <a:off x="4800600" y="1436697"/>
            <a:ext cx="3632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Signed (twos complement)</a:t>
            </a:r>
            <a:endParaRPr dirty="0"/>
          </a:p>
        </p:txBody>
      </p:sp>
      <p:cxnSp>
        <p:nvCxnSpPr>
          <p:cNvPr id="270" name="Shape 270"/>
          <p:cNvCxnSpPr/>
          <p:nvPr/>
        </p:nvCxnSpPr>
        <p:spPr>
          <a:xfrm rot="10800000">
            <a:off x="6508221" y="2517886"/>
            <a:ext cx="1066800" cy="609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Shape 271"/>
          <p:cNvSpPr/>
          <p:nvPr/>
        </p:nvSpPr>
        <p:spPr>
          <a:xfrm>
            <a:off x="7575021" y="2864777"/>
            <a:ext cx="1371600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Bit</a:t>
            </a:r>
            <a:endParaRPr dirty="0"/>
          </a:p>
        </p:txBody>
      </p:sp>
      <p:graphicFrame>
        <p:nvGraphicFramePr>
          <p:cNvPr id="273" name="Shape 273"/>
          <p:cNvGraphicFramePr/>
          <p:nvPr>
            <p:extLst>
              <p:ext uri="{D42A27DB-BD31-4B8C-83A1-F6EECF244321}">
                <p14:modId xmlns:p14="http://schemas.microsoft.com/office/powerpoint/2010/main" val="3084631378"/>
              </p:ext>
            </p:extLst>
          </p:nvPr>
        </p:nvGraphicFramePr>
        <p:xfrm>
          <a:off x="1437771" y="4045452"/>
          <a:ext cx="2971750" cy="8280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9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±16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8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4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2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5" name="Shape 275"/>
          <p:cNvGraphicFramePr/>
          <p:nvPr>
            <p:extLst>
              <p:ext uri="{D42A27DB-BD31-4B8C-83A1-F6EECF244321}">
                <p14:modId xmlns:p14="http://schemas.microsoft.com/office/powerpoint/2010/main" val="4237012816"/>
              </p:ext>
            </p:extLst>
          </p:nvPr>
        </p:nvGraphicFramePr>
        <p:xfrm>
          <a:off x="1437771" y="5229620"/>
          <a:ext cx="2971750" cy="119891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59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16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8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4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2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1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0</a:t>
                      </a:r>
                      <a:endParaRPr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"/>
                        </a:rPr>
                        <a:t>-16</a:t>
                      </a:r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8663174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Shape 276"/>
              <p:cNvSpPr txBox="1"/>
              <p:nvPr/>
            </p:nvSpPr>
            <p:spPr>
              <a:xfrm>
                <a:off x="4874155" y="4021440"/>
                <a:ext cx="2167466" cy="355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+8+0+2+0=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76" name="Shape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155" y="4021440"/>
                <a:ext cx="2167466" cy="355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1EA8D0-B58E-490E-93A2-8F664AAC3DDB}"/>
                  </a:ext>
                </a:extLst>
              </p:cNvPr>
              <p:cNvSpPr txBox="1"/>
              <p:nvPr/>
            </p:nvSpPr>
            <p:spPr>
              <a:xfrm>
                <a:off x="1447800" y="2011422"/>
                <a:ext cx="1782233" cy="69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1EA8D0-B58E-490E-93A2-8F664AAC3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011422"/>
                <a:ext cx="1782233" cy="697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09D28C-AFBD-4AA4-9702-35ED26C83221}"/>
                  </a:ext>
                </a:extLst>
              </p:cNvPr>
              <p:cNvSpPr txBox="1"/>
              <p:nvPr/>
            </p:nvSpPr>
            <p:spPr>
              <a:xfrm>
                <a:off x="203200" y="1990967"/>
                <a:ext cx="1244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a bit</a:t>
                </a:r>
                <a:br>
                  <a:rPr lang="en-US" dirty="0"/>
                </a:br>
                <a:r>
                  <a:rPr lang="en-US" dirty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long…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09D28C-AFBD-4AA4-9702-35ED26C8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990967"/>
                <a:ext cx="1244600" cy="738664"/>
              </a:xfrm>
              <a:prstGeom prst="rect">
                <a:avLst/>
              </a:prstGeom>
              <a:blipFill>
                <a:blip r:embed="rId5"/>
                <a:stretch>
                  <a:fillRect l="-1463" t="-165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E2BC3B-6A8C-4C1D-969F-3E8E337C8AB0}"/>
                  </a:ext>
                </a:extLst>
              </p:cNvPr>
              <p:cNvSpPr txBox="1"/>
              <p:nvPr/>
            </p:nvSpPr>
            <p:spPr>
              <a:xfrm>
                <a:off x="5042263" y="2011422"/>
                <a:ext cx="3021874" cy="69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E2BC3B-6A8C-4C1D-969F-3E8E337C8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263" y="2011422"/>
                <a:ext cx="3021874" cy="698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hape 276">
                <a:extLst>
                  <a:ext uri="{FF2B5EF4-FFF2-40B4-BE49-F238E27FC236}">
                    <a16:creationId xmlns:a16="http://schemas.microsoft.com/office/drawing/2014/main" id="{B0E94B83-DB2E-4B21-AF38-00335FE5DB85}"/>
                  </a:ext>
                </a:extLst>
              </p:cNvPr>
              <p:cNvSpPr txBox="1"/>
              <p:nvPr/>
            </p:nvSpPr>
            <p:spPr>
              <a:xfrm>
                <a:off x="4069871" y="6061199"/>
                <a:ext cx="2971750" cy="355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−16+8+0+2+0=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19" name="Shape 276">
                <a:extLst>
                  <a:ext uri="{FF2B5EF4-FFF2-40B4-BE49-F238E27FC236}">
                    <a16:creationId xmlns:a16="http://schemas.microsoft.com/office/drawing/2014/main" id="{B0E94B83-DB2E-4B21-AF38-00335FE5D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871" y="6061199"/>
                <a:ext cx="2971750" cy="3555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hape 276">
                <a:extLst>
                  <a:ext uri="{FF2B5EF4-FFF2-40B4-BE49-F238E27FC236}">
                    <a16:creationId xmlns:a16="http://schemas.microsoft.com/office/drawing/2014/main" id="{70598CDB-AC09-47D4-A59C-E645DF8EB576}"/>
                  </a:ext>
                </a:extLst>
              </p:cNvPr>
              <p:cNvSpPr txBox="1"/>
              <p:nvPr/>
            </p:nvSpPr>
            <p:spPr>
              <a:xfrm>
                <a:off x="4734480" y="5197354"/>
                <a:ext cx="2307141" cy="355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16+8+0+2+0=</m:t>
                      </m:r>
                    </m:oMath>
                  </m:oMathPara>
                </a14:m>
                <a:endParaRPr sz="1800" dirty="0"/>
              </a:p>
            </p:txBody>
          </p:sp>
        </mc:Choice>
        <mc:Fallback xmlns="">
          <p:sp>
            <p:nvSpPr>
              <p:cNvPr id="20" name="Shape 276">
                <a:extLst>
                  <a:ext uri="{FF2B5EF4-FFF2-40B4-BE49-F238E27FC236}">
                    <a16:creationId xmlns:a16="http://schemas.microsoft.com/office/drawing/2014/main" id="{70598CDB-AC09-47D4-A59C-E645DF8E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480" y="5197354"/>
                <a:ext cx="2307141" cy="3555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9B5D46-830E-4F42-BE04-F242B1B9AF91}"/>
              </a:ext>
            </a:extLst>
          </p:cNvPr>
          <p:cNvSpPr txBox="1"/>
          <p:nvPr/>
        </p:nvSpPr>
        <p:spPr>
          <a:xfrm>
            <a:off x="7083486" y="4023671"/>
            <a:ext cx="46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B673D-CC5B-4DE7-BBFC-672EFFCC57C8}"/>
              </a:ext>
            </a:extLst>
          </p:cNvPr>
          <p:cNvSpPr txBox="1"/>
          <p:nvPr/>
        </p:nvSpPr>
        <p:spPr>
          <a:xfrm>
            <a:off x="7083486" y="5199586"/>
            <a:ext cx="46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26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CAD5B8-B4DF-4AA7-A530-D58C559483EE}"/>
              </a:ext>
            </a:extLst>
          </p:cNvPr>
          <p:cNvSpPr txBox="1"/>
          <p:nvPr/>
        </p:nvSpPr>
        <p:spPr>
          <a:xfrm>
            <a:off x="6918281" y="6063431"/>
            <a:ext cx="63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−10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Examples:</a:t>
            </a:r>
            <a:endParaRPr lang="en-US" b="1" dirty="0">
              <a:solidFill>
                <a:srgbClr val="C00000"/>
              </a:solidFill>
            </a:endParaRP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endParaRPr lang="en-US" dirty="0">
              <a:latin typeface="Courier New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B42A54-33D9-482A-B704-E3A5FA794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63028"/>
              </p:ext>
            </p:extLst>
          </p:nvPr>
        </p:nvGraphicFramePr>
        <p:xfrm>
          <a:off x="127000" y="2912532"/>
          <a:ext cx="8898466" cy="3683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00188">
                  <a:extLst>
                    <a:ext uri="{9D8B030D-6E8A-4147-A177-3AD203B41FA5}">
                      <a16:colId xmlns:a16="http://schemas.microsoft.com/office/drawing/2014/main" val="1820177535"/>
                    </a:ext>
                  </a:extLst>
                </a:gridCol>
                <a:gridCol w="4204767">
                  <a:extLst>
                    <a:ext uri="{9D8B030D-6E8A-4147-A177-3AD203B41FA5}">
                      <a16:colId xmlns:a16="http://schemas.microsoft.com/office/drawing/2014/main" val="265021476"/>
                    </a:ext>
                  </a:extLst>
                </a:gridCol>
                <a:gridCol w="1124702">
                  <a:extLst>
                    <a:ext uri="{9D8B030D-6E8A-4147-A177-3AD203B41FA5}">
                      <a16:colId xmlns:a16="http://schemas.microsoft.com/office/drawing/2014/main" val="3989315597"/>
                    </a:ext>
                  </a:extLst>
                </a:gridCol>
                <a:gridCol w="1168809">
                  <a:extLst>
                    <a:ext uri="{9D8B030D-6E8A-4147-A177-3AD203B41FA5}">
                      <a16:colId xmlns:a16="http://schemas.microsoft.com/office/drawing/2014/main" val="325575592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n-US" dirty="0"/>
                        <a:t>Constant 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63289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6580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232733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0U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39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613966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(unsigned)INT_MAX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0201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7161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(unsigned)-1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3698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((unsigned)INT_MAX) + 1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838858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INT_MAX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(int)(((unsigned)INT_MAX) + 1)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Signed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779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14400" y="3564467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Today: Bits, Bytes, and Integers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lang="en-US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tx1"/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lang="en-US"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60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110288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Extension and Truncation</a:t>
            </a:r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Extension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Truncation</a:t>
            </a:r>
            <a:endParaRPr dirty="0"/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AFAA4-18C4-4F8C-8EDE-9FD5FDF6154C}"/>
              </a:ext>
            </a:extLst>
          </p:cNvPr>
          <p:cNvSpPr txBox="1"/>
          <p:nvPr/>
        </p:nvSpPr>
        <p:spPr>
          <a:xfrm>
            <a:off x="6789771" y="3021111"/>
            <a:ext cx="2087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Courier New" panose="02070309020205020404" pitchFamily="49" charset="0"/>
              </a:rPr>
              <a:t>Make </a:t>
            </a:r>
            <a:r>
              <a:rPr lang="en-US" sz="1400" b="0" i="1" u="none" strike="noStrike" baseline="0" dirty="0">
                <a:latin typeface="Copperplate Gothic Bold" panose="020B0604020202020204" pitchFamily="34" charset="0"/>
              </a:rPr>
              <a:t>k </a:t>
            </a:r>
            <a:r>
              <a:rPr lang="en-US" sz="1400" b="0" i="0" u="none" strike="noStrike" baseline="0" dirty="0">
                <a:latin typeface="Courier New" panose="02070309020205020404" pitchFamily="49" charset="0"/>
              </a:rPr>
              <a:t>copies of sign bit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5E2D3-F670-4DF8-A0A2-623B57966519}"/>
              </a:ext>
            </a:extLst>
          </p:cNvPr>
          <p:cNvSpPr txBox="1"/>
          <p:nvPr/>
        </p:nvSpPr>
        <p:spPr>
          <a:xfrm>
            <a:off x="6789771" y="5772777"/>
            <a:ext cx="2087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latin typeface="Courier New" panose="02070309020205020404" pitchFamily="49" charset="0"/>
              </a:rPr>
              <a:t>Chop off </a:t>
            </a:r>
            <a:r>
              <a:rPr lang="en-US" sz="1400" b="0" i="1" u="none" strike="noStrike" baseline="0" dirty="0">
                <a:latin typeface="Copperplate Gothic Bold" panose="020B0604020202020204" pitchFamily="34" charset="0"/>
              </a:rPr>
              <a:t>k </a:t>
            </a:r>
            <a:r>
              <a:rPr lang="en-US" sz="1400" b="0" i="0" u="none" strike="noStrike" baseline="0" dirty="0">
                <a:latin typeface="Courier New" panose="02070309020205020404" pitchFamily="49" charset="0"/>
              </a:rPr>
              <a:t>highest bits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Bits, Bytes, and Integers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Conversion, casting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Extension, truncation, shifting</a:t>
            </a:r>
            <a:endParaRPr b="1"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Addition, multiplication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Representations in memory, pointers, strings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81E2-D8D6-4DDE-9B10-71FB1894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A944A-B7BB-43AF-8520-B6C9180376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l"/>
                <a:r>
                  <a:rPr lang="en-US" dirty="0"/>
                  <a:t>Left Shift: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&lt;&lt; y</a:t>
                </a:r>
              </a:p>
              <a:p>
                <a:pPr lvl="1"/>
                <a:r>
                  <a:rPr lang="en-US" dirty="0"/>
                  <a:t>Shift bit-vector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left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 positions</a:t>
                </a:r>
              </a:p>
              <a:p>
                <a:pPr lvl="1"/>
                <a:r>
                  <a:rPr lang="en-US" dirty="0"/>
                  <a:t>Throw away extra bits on left</a:t>
                </a:r>
              </a:p>
              <a:p>
                <a:pPr lvl="1"/>
                <a:r>
                  <a:rPr lang="en-US" dirty="0"/>
                  <a:t>Fill with 0’s on right</a:t>
                </a:r>
              </a:p>
              <a:p>
                <a:pPr lvl="1"/>
                <a:r>
                  <a:rPr lang="en-US" dirty="0"/>
                  <a:t>Equivalent to multiplying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Right Shift: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&gt;&gt; y</a:t>
                </a:r>
              </a:p>
              <a:p>
                <a:pPr lvl="1"/>
                <a:r>
                  <a:rPr lang="en-US" dirty="0"/>
                  <a:t>Shift bit-vector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right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 positions</a:t>
                </a:r>
              </a:p>
              <a:p>
                <a:pPr lvl="1"/>
                <a:r>
                  <a:rPr lang="en-US" dirty="0"/>
                  <a:t>Throw away extra bits on right</a:t>
                </a:r>
              </a:p>
              <a:p>
                <a:pPr lvl="1"/>
                <a:r>
                  <a:rPr lang="en-US" dirty="0"/>
                  <a:t>Two kinds:</a:t>
                </a:r>
              </a:p>
              <a:p>
                <a:pPr lvl="2"/>
                <a:r>
                  <a:rPr lang="en-US" dirty="0"/>
                  <a:t>“Logical”: Fill with 0’s on left</a:t>
                </a:r>
              </a:p>
              <a:p>
                <a:pPr lvl="2"/>
                <a:r>
                  <a:rPr lang="en-US" dirty="0"/>
                  <a:t>“Arithmetic”: Replicate most significant bit on left</a:t>
                </a:r>
              </a:p>
              <a:p>
                <a:pPr lvl="1"/>
                <a:r>
                  <a:rPr lang="en-US" i="1" dirty="0"/>
                  <a:t>Almost</a:t>
                </a:r>
                <a:r>
                  <a:rPr lang="en-US" dirty="0"/>
                  <a:t> equivalent to dividing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Undefined Behavior (in C)</a:t>
                </a:r>
              </a:p>
              <a:p>
                <a:pPr lvl="1"/>
                <a:r>
                  <a:rPr lang="en-US" dirty="0"/>
                  <a:t>Shift amount &lt; 0 or ≥ word size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08A944A-B7BB-43AF-8520-B6C9180376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1653540-69C0-4464-A5AA-5038101B9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20289"/>
              </p:ext>
            </p:extLst>
          </p:nvPr>
        </p:nvGraphicFramePr>
        <p:xfrm>
          <a:off x="4837113" y="1362075"/>
          <a:ext cx="3871914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35957">
                  <a:extLst>
                    <a:ext uri="{9D8B030D-6E8A-4147-A177-3AD203B41FA5}">
                      <a16:colId xmlns:a16="http://schemas.microsoft.com/office/drawing/2014/main" val="1966396631"/>
                    </a:ext>
                  </a:extLst>
                </a:gridCol>
                <a:gridCol w="1935957">
                  <a:extLst>
                    <a:ext uri="{9D8B030D-6E8A-4147-A177-3AD203B41FA5}">
                      <a16:colId xmlns:a16="http://schemas.microsoft.com/office/drawing/2014/main" val="202295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Argument 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82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&lt;&lt;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00010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0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Logical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Arithmetic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1494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C49F00-89CB-4B25-9497-DEABDBF55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00628"/>
              </p:ext>
            </p:extLst>
          </p:nvPr>
        </p:nvGraphicFramePr>
        <p:xfrm>
          <a:off x="4837114" y="3368675"/>
          <a:ext cx="3871912" cy="1483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35956">
                  <a:extLst>
                    <a:ext uri="{9D8B030D-6E8A-4147-A177-3AD203B41FA5}">
                      <a16:colId xmlns:a16="http://schemas.microsoft.com/office/drawing/2014/main" val="1966396631"/>
                    </a:ext>
                  </a:extLst>
                </a:gridCol>
                <a:gridCol w="1935956">
                  <a:extLst>
                    <a:ext uri="{9D8B030D-6E8A-4147-A177-3AD203B41FA5}">
                      <a16:colId xmlns:a16="http://schemas.microsoft.com/office/drawing/2014/main" val="2022958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Argument 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82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&lt;&lt;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00FF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00010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07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Logical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Arithmetic &gt;&gt;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dirty="0">
                          <a:highlight>
                            <a:srgbClr val="00FF00"/>
                          </a:highlight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214945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4A54DA-5778-421F-9087-FEFDBCE4D4D8}"/>
              </a:ext>
            </a:extLst>
          </p:cNvPr>
          <p:cNvCxnSpPr>
            <a:cxnSpLocks/>
          </p:cNvCxnSpPr>
          <p:nvPr/>
        </p:nvCxnSpPr>
        <p:spPr>
          <a:xfrm>
            <a:off x="6874669" y="1407319"/>
            <a:ext cx="628650" cy="0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C2E65E-94B0-4043-BFBC-12B2518313BA}"/>
              </a:ext>
            </a:extLst>
          </p:cNvPr>
          <p:cNvCxnSpPr>
            <a:cxnSpLocks/>
          </p:cNvCxnSpPr>
          <p:nvPr/>
        </p:nvCxnSpPr>
        <p:spPr>
          <a:xfrm>
            <a:off x="6874669" y="3412331"/>
            <a:ext cx="628650" cy="0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B30584-AF86-4A64-8443-F4B44B93FC97}"/>
              </a:ext>
            </a:extLst>
          </p:cNvPr>
          <p:cNvCxnSpPr/>
          <p:nvPr/>
        </p:nvCxnSpPr>
        <p:spPr>
          <a:xfrm>
            <a:off x="7196137" y="1616869"/>
            <a:ext cx="521494" cy="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7DB707-75B8-4054-AFB0-B48DB092B1E4}"/>
              </a:ext>
            </a:extLst>
          </p:cNvPr>
          <p:cNvCxnSpPr>
            <a:cxnSpLocks/>
          </p:cNvCxnSpPr>
          <p:nvPr/>
        </p:nvCxnSpPr>
        <p:spPr>
          <a:xfrm>
            <a:off x="7196137" y="3617119"/>
            <a:ext cx="521494" cy="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9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28737"/>
            <a:ext cx="8582025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  <p:extLst>
      <p:ext uri="{BB962C8B-B14F-4D97-AF65-F5344CB8AC3E}">
        <p14:creationId xmlns:p14="http://schemas.microsoft.com/office/powerpoint/2010/main" val="239303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0CF1E-321F-4AE8-BC74-37E1B0B860B4}"/>
              </a:ext>
            </a:extLst>
          </p:cNvPr>
          <p:cNvSpPr txBox="1"/>
          <p:nvPr/>
        </p:nvSpPr>
        <p:spPr>
          <a:xfrm>
            <a:off x="321733" y="948267"/>
            <a:ext cx="8034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Activity: </a:t>
            </a:r>
            <a:r>
              <a:rPr lang="en-US" sz="2000" dirty="0">
                <a:hlinkClick r:id="rId2"/>
              </a:rPr>
              <a:t>https://canvas.cmu.edu/courses/30386/assignments/525231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Do model 4, then stop.</a:t>
            </a:r>
          </a:p>
        </p:txBody>
      </p:sp>
    </p:spTree>
    <p:extLst>
      <p:ext uri="{BB962C8B-B14F-4D97-AF65-F5344CB8AC3E}">
        <p14:creationId xmlns:p14="http://schemas.microsoft.com/office/powerpoint/2010/main" val="382270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title"/>
          </p:nvPr>
        </p:nvSpPr>
        <p:spPr>
          <a:xfrm>
            <a:off x="277813" y="457200"/>
            <a:ext cx="8866187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Negation: Complement &amp; Increment</a:t>
            </a:r>
            <a:endParaRPr/>
          </a:p>
        </p:txBody>
      </p:sp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Negate through complement and increase</a:t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~x + 1 == -x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-x + x     == 0 </a:t>
            </a:r>
            <a:r>
              <a:rPr lang="en-US" sz="1800" i="1" u="none" strike="noStrike" cap="none" dirty="0">
                <a:solidFill>
                  <a:schemeClr val="dk1"/>
                </a:solidFill>
                <a:latin typeface="+mj-lt"/>
                <a:ea typeface="Courier New"/>
                <a:cs typeface="Courier New" panose="02070309020205020404" pitchFamily="49" charset="0"/>
                <a:sym typeface="Courier New"/>
              </a:rPr>
              <a:t>(by definition)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~x + x     == 1111…111 == -1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"/>
              </a:rPr>
              <a:t>~x + x + 1 == 0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"/>
              </a:rPr>
              <a:t>(~x+1) + x == 0</a:t>
            </a: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  <a:sym typeface="Courier New"/>
              </a:rPr>
              <a:t> ~x+1      == -x</a:t>
            </a:r>
            <a:endParaRPr dirty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5" name="Shape 765"/>
          <p:cNvGrpSpPr/>
          <p:nvPr/>
        </p:nvGrpSpPr>
        <p:grpSpPr>
          <a:xfrm>
            <a:off x="5553604" y="1947334"/>
            <a:ext cx="2971800" cy="1604963"/>
            <a:chOff x="2160" y="1968"/>
            <a:chExt cx="1872" cy="1011"/>
          </a:xfrm>
        </p:grpSpPr>
        <p:grpSp>
          <p:nvGrpSpPr>
            <p:cNvPr id="766" name="Shape 766"/>
            <p:cNvGrpSpPr/>
            <p:nvPr/>
          </p:nvGrpSpPr>
          <p:grpSpPr>
            <a:xfrm>
              <a:off x="2501" y="1968"/>
              <a:ext cx="1483" cy="291"/>
              <a:chOff x="2501" y="1968"/>
              <a:chExt cx="1483" cy="291"/>
            </a:xfrm>
          </p:grpSpPr>
          <p:sp>
            <p:nvSpPr>
              <p:cNvPr id="767" name="Shape 767"/>
              <p:cNvSpPr/>
              <p:nvPr/>
            </p:nvSpPr>
            <p:spPr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68" name="Shape 768"/>
              <p:cNvSpPr/>
              <p:nvPr/>
            </p:nvSpPr>
            <p:spPr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69" name="Shape 769"/>
              <p:cNvSpPr/>
              <p:nvPr/>
            </p:nvSpPr>
            <p:spPr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70" name="Shape 770"/>
              <p:cNvSpPr/>
              <p:nvPr/>
            </p:nvSpPr>
            <p:spPr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1" name="Shape 771"/>
              <p:cNvSpPr/>
              <p:nvPr/>
            </p:nvSpPr>
            <p:spPr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72" name="Shape 772"/>
              <p:cNvSpPr/>
              <p:nvPr/>
            </p:nvSpPr>
            <p:spPr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3" name="Shape 773"/>
              <p:cNvSpPr/>
              <p:nvPr/>
            </p:nvSpPr>
            <p:spPr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4" name="Shape 774"/>
              <p:cNvSpPr/>
              <p:nvPr/>
            </p:nvSpPr>
            <p:spPr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5" name="Shape 775"/>
              <p:cNvSpPr/>
              <p:nvPr/>
            </p:nvSpPr>
            <p:spPr>
              <a:xfrm>
                <a:off x="2501" y="1968"/>
                <a:ext cx="249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x</a:t>
                </a:r>
                <a:endParaRPr/>
              </a:p>
            </p:txBody>
          </p:sp>
        </p:grpSp>
        <p:grpSp>
          <p:nvGrpSpPr>
            <p:cNvPr id="776" name="Shape 776"/>
            <p:cNvGrpSpPr/>
            <p:nvPr/>
          </p:nvGrpSpPr>
          <p:grpSpPr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777" name="Shape 777"/>
              <p:cNvSpPr/>
              <p:nvPr/>
            </p:nvSpPr>
            <p:spPr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78" name="Shape 778"/>
              <p:cNvSpPr/>
              <p:nvPr/>
            </p:nvSpPr>
            <p:spPr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79" name="Shape 779"/>
              <p:cNvSpPr/>
              <p:nvPr/>
            </p:nvSpPr>
            <p:spPr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80" name="Shape 780"/>
              <p:cNvSpPr/>
              <p:nvPr/>
            </p:nvSpPr>
            <p:spPr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81" name="Shape 781"/>
              <p:cNvSpPr/>
              <p:nvPr/>
            </p:nvSpPr>
            <p:spPr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82" name="Shape 782"/>
              <p:cNvSpPr/>
              <p:nvPr/>
            </p:nvSpPr>
            <p:spPr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83" name="Shape 783"/>
              <p:cNvSpPr/>
              <p:nvPr/>
            </p:nvSpPr>
            <p:spPr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dirty="0"/>
              </a:p>
            </p:txBody>
          </p:sp>
          <p:sp>
            <p:nvSpPr>
              <p:cNvPr id="784" name="Shape 784"/>
              <p:cNvSpPr/>
              <p:nvPr/>
            </p:nvSpPr>
            <p:spPr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/>
              </a:p>
            </p:txBody>
          </p:sp>
          <p:sp>
            <p:nvSpPr>
              <p:cNvPr id="785" name="Shape 785"/>
              <p:cNvSpPr/>
              <p:nvPr/>
            </p:nvSpPr>
            <p:spPr>
              <a:xfrm>
                <a:off x="2448" y="2448"/>
                <a:ext cx="302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~x</a:t>
                </a:r>
                <a:endParaRPr dirty="0"/>
              </a:p>
            </p:txBody>
          </p:sp>
        </p:grpSp>
        <p:sp>
          <p:nvSpPr>
            <p:cNvPr id="786" name="Shape 786"/>
            <p:cNvSpPr/>
            <p:nvPr/>
          </p:nvSpPr>
          <p:spPr>
            <a:xfrm>
              <a:off x="2160" y="2304"/>
              <a:ext cx="213" cy="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cxnSp>
          <p:nvCxnSpPr>
            <p:cNvPr id="787" name="Shape 787"/>
            <p:cNvCxnSpPr/>
            <p:nvPr/>
          </p:nvCxnSpPr>
          <p:spPr>
            <a:xfrm>
              <a:off x="2208" y="2640"/>
              <a:ext cx="182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88" name="Shape 788"/>
            <p:cNvGrpSpPr/>
            <p:nvPr/>
          </p:nvGrpSpPr>
          <p:grpSpPr>
            <a:xfrm>
              <a:off x="2401" y="2688"/>
              <a:ext cx="1583" cy="291"/>
              <a:chOff x="2401" y="1968"/>
              <a:chExt cx="1583" cy="291"/>
            </a:xfrm>
          </p:grpSpPr>
          <p:sp>
            <p:nvSpPr>
              <p:cNvPr id="789" name="Shape 789"/>
              <p:cNvSpPr/>
              <p:nvPr/>
            </p:nvSpPr>
            <p:spPr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0" name="Shape 790"/>
              <p:cNvSpPr/>
              <p:nvPr/>
            </p:nvSpPr>
            <p:spPr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1" name="Shape 791"/>
              <p:cNvSpPr/>
              <p:nvPr/>
            </p:nvSpPr>
            <p:spPr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2" name="Shape 792"/>
              <p:cNvSpPr/>
              <p:nvPr/>
            </p:nvSpPr>
            <p:spPr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3" name="Shape 793"/>
              <p:cNvSpPr/>
              <p:nvPr/>
            </p:nvSpPr>
            <p:spPr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4" name="Shape 794"/>
              <p:cNvSpPr/>
              <p:nvPr/>
            </p:nvSpPr>
            <p:spPr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5" name="Shape 795"/>
              <p:cNvSpPr/>
              <p:nvPr/>
            </p:nvSpPr>
            <p:spPr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6" name="Shape 796"/>
              <p:cNvSpPr/>
              <p:nvPr/>
            </p:nvSpPr>
            <p:spPr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797" name="Shape 797"/>
              <p:cNvSpPr/>
              <p:nvPr/>
            </p:nvSpPr>
            <p:spPr>
              <a:xfrm>
                <a:off x="2401" y="1968"/>
                <a:ext cx="349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−</a:t>
                </a:r>
                <a:r>
                  <a:rPr lang="en-US" sz="2400" b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dirty="0"/>
              </a:p>
            </p:txBody>
          </p:sp>
        </p:grpSp>
      </p:grpSp>
      <p:pic>
        <p:nvPicPr>
          <p:cNvPr id="798" name="Shape 7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5074940"/>
            <a:ext cx="6015038" cy="20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38200" y="4572000"/>
            <a:ext cx="2616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x = 15213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228600" y="16764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228600" y="205740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2286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bg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bg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Today: Bits, Bytes, and Integers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Representing information as bits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Bit-level manipulations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Integers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Representation: unsigned and signed; negation and addition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Conversion, casting, extension, truncation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Multiplication,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division, </a:t>
            </a:r>
            <a:r>
              <a:rPr lang="en-US" sz="2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Byte order in memory, pointers, strings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Byte-Oriented Memory Organization</a:t>
            </a:r>
            <a:endParaRPr/>
          </a:p>
        </p:txBody>
      </p:sp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228601" y="2809875"/>
            <a:ext cx="8686800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Programs refer to data by address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Imagine all of RAM as an enormous array of bytes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An address is an index into that array</a:t>
            </a:r>
            <a:endParaRPr dirty="0"/>
          </a:p>
          <a:p>
            <a:pPr marL="9525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dirty="0"/>
              <a:t>A pointer variable stores an address</a:t>
            </a:r>
            <a:endParaRPr dirty="0"/>
          </a:p>
          <a:p>
            <a:pPr marL="152400" marR="0" lvl="0" indent="-1524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dirty="0"/>
              <a:t> System provides a private </a:t>
            </a:r>
            <a:r>
              <a:rPr lang="en-US" i="1" dirty="0"/>
              <a:t>address space</a:t>
            </a:r>
            <a:r>
              <a:rPr lang="en-US" dirty="0"/>
              <a:t> to each “process”</a:t>
            </a:r>
            <a:endParaRPr dirty="0"/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 process is an instance of a program, being executed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An address space is one of those enormous arrays of bytes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Each program can see only its own code and data within its enormous array</a:t>
            </a:r>
          </a:p>
          <a:p>
            <a:pPr marL="4381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We’ll come back to this later (“virtual memory” classes)</a:t>
            </a:r>
            <a:endParaRPr dirty="0"/>
          </a:p>
        </p:txBody>
      </p:sp>
      <p:grpSp>
        <p:nvGrpSpPr>
          <p:cNvPr id="1503" name="Shape 1503"/>
          <p:cNvGrpSpPr/>
          <p:nvPr/>
        </p:nvGrpSpPr>
        <p:grpSpPr>
          <a:xfrm>
            <a:off x="763163" y="1198401"/>
            <a:ext cx="6415723" cy="1239999"/>
            <a:chOff x="1" y="0"/>
            <a:chExt cx="4041" cy="780"/>
          </a:xfrm>
        </p:grpSpPr>
        <p:sp>
          <p:nvSpPr>
            <p:cNvPr id="1504" name="Shape 1504"/>
            <p:cNvSpPr/>
            <p:nvPr/>
          </p:nvSpPr>
          <p:spPr>
            <a:xfrm>
              <a:off x="13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5" name="Shape 1505"/>
            <p:cNvSpPr/>
            <p:nvPr/>
          </p:nvSpPr>
          <p:spPr>
            <a:xfrm>
              <a:off x="37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6" name="Shape 1506"/>
            <p:cNvSpPr/>
            <p:nvPr/>
          </p:nvSpPr>
          <p:spPr>
            <a:xfrm>
              <a:off x="61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7" name="Shape 1507"/>
            <p:cNvSpPr/>
            <p:nvPr/>
          </p:nvSpPr>
          <p:spPr>
            <a:xfrm>
              <a:off x="85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10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338" y="520"/>
              <a:ext cx="96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2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53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2" name="Shape 1512"/>
            <p:cNvSpPr/>
            <p:nvPr/>
          </p:nvSpPr>
          <p:spPr>
            <a:xfrm>
              <a:off x="277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3" name="Shape 1513"/>
            <p:cNvSpPr/>
            <p:nvPr/>
          </p:nvSpPr>
          <p:spPr>
            <a:xfrm>
              <a:off x="301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4" name="Shape 1514"/>
            <p:cNvSpPr/>
            <p:nvPr/>
          </p:nvSpPr>
          <p:spPr>
            <a:xfrm>
              <a:off x="325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5" name="Shape 1515"/>
            <p:cNvSpPr/>
            <p:nvPr/>
          </p:nvSpPr>
          <p:spPr>
            <a:xfrm>
              <a:off x="3498" y="520"/>
              <a:ext cx="248" cy="192"/>
            </a:xfrm>
            <a:prstGeom prst="rect">
              <a:avLst/>
            </a:prstGeom>
            <a:noFill/>
            <a:ln w="19050" cap="flat" cmpd="sng">
              <a:solidFill>
                <a:srgbClr val="00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332" y="484"/>
              <a:ext cx="968" cy="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• • •</a:t>
              </a: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 rot="-2580000">
              <a:off x="-2" y="171"/>
              <a:ext cx="589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00•••0</a:t>
              </a:r>
              <a:endParaRPr dirty="0"/>
            </a:p>
          </p:txBody>
        </p:sp>
        <p:sp>
          <p:nvSpPr>
            <p:cNvPr id="1518" name="Shape 1518"/>
            <p:cNvSpPr/>
            <p:nvPr/>
          </p:nvSpPr>
          <p:spPr>
            <a:xfrm rot="-2580000">
              <a:off x="3455" y="171"/>
              <a:ext cx="590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45700" bIns="50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0066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FF•••F</a:t>
              </a:r>
              <a:endParaRPr dirty="0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DDFDC0-EADB-498C-AAB3-858AFF934DAA}"/>
              </a:ext>
            </a:extLst>
          </p:cNvPr>
          <p:cNvSpPr/>
          <p:nvPr/>
        </p:nvSpPr>
        <p:spPr>
          <a:xfrm>
            <a:off x="3686175" y="4324350"/>
            <a:ext cx="342900" cy="2762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E0D08-B29E-49A9-A857-9FC476EA5F47}"/>
              </a:ext>
            </a:extLst>
          </p:cNvPr>
          <p:cNvSpPr/>
          <p:nvPr/>
        </p:nvSpPr>
        <p:spPr>
          <a:xfrm>
            <a:off x="2019300" y="4686300"/>
            <a:ext cx="304800" cy="2952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6261F9-1261-4273-A76C-6CF50F931379}"/>
              </a:ext>
            </a:extLst>
          </p:cNvPr>
          <p:cNvSpPr/>
          <p:nvPr/>
        </p:nvSpPr>
        <p:spPr>
          <a:xfrm>
            <a:off x="5908675" y="4662487"/>
            <a:ext cx="2838450" cy="14049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Yes, both of these numbers are correct.</a:t>
            </a:r>
          </a:p>
          <a:p>
            <a:r>
              <a:rPr lang="en-US" dirty="0">
                <a:solidFill>
                  <a:schemeClr val="tx1"/>
                </a:solidFill>
              </a:rPr>
              <a:t>This discrepancy is known as the Great Storage Industry Marketing Lie. Ask me about it after class if you really want to know.</a:t>
            </a:r>
          </a:p>
        </p:txBody>
      </p:sp>
      <p:sp>
        <p:nvSpPr>
          <p:cNvPr id="1523" name="Shape 152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Words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4" name="Shape 152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96875" y="1362075"/>
                <a:ext cx="7896225" cy="4972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ts val="1440"/>
                  <a:buFont typeface="Noto Sans Symbols"/>
                  <a:buChar char="⬛"/>
                </a:pPr>
                <a:r>
                  <a:rPr lang="en-US" sz="2400" b="1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Any given computer has a “Word Size”</a:t>
                </a:r>
                <a:endParaRPr lang="en-US" dirty="0"/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Nominal size of integer-valued data</a:t>
                </a:r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 of addresses</a:t>
                </a:r>
                <a:endParaRPr lang="en-US" dirty="0"/>
              </a:p>
              <a:p>
                <a:pPr marL="5524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Until recently, most machines used 32 bits (4 bytes) as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Limits addresses to 4GB (2</a:t>
                </a:r>
                <a:r>
                  <a:rPr lang="en-US" sz="2000" b="0" i="0" u="none" strike="noStrike" cap="none" baseline="30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32</a:t>
                </a: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bytes)</a:t>
                </a:r>
                <a:endParaRPr lang="en-US" dirty="0"/>
              </a:p>
              <a:p>
                <a:pPr marL="4381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381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Increasingly, machines have 64-bit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Potentially, could have 16 EB (exabytes) of addressable memory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That’s </a:t>
                </a:r>
                <a14:m>
                  <m:oMath xmlns:m="http://schemas.openxmlformats.org/officeDocument/2006/math">
                    <m:r>
                      <a:rPr lang="en-US" sz="2000" b="0" i="1" u="none" strike="noStrike" cap="none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18.4×</m:t>
                    </m:r>
                    <m:sSup>
                      <m:sSupPr>
                        <m:ctrlP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10</m:t>
                        </m:r>
                      </m:e>
                      <m:sup>
                        <m:r>
                          <a:rPr lang="en-US" sz="20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bytes</a:t>
                </a:r>
                <a:endParaRPr lang="en-US" sz="2000" b="0" i="0" u="none" strike="noStrike" cap="none" baseline="30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1460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None/>
                </a:pP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552450" marR="0" lvl="1" indent="-285750" algn="l" rtl="0">
                  <a:spcBef>
                    <a:spcPts val="400"/>
                  </a:spcBef>
                  <a:spcAft>
                    <a:spcPts val="0"/>
                  </a:spcAft>
                  <a:buClr>
                    <a:srgbClr val="990000"/>
                  </a:buClr>
                  <a:buSzPts val="22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Machines still support multiple data formats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Fractions or multiples of word size</a:t>
                </a:r>
                <a:endParaRPr lang="en-US" dirty="0"/>
              </a:p>
              <a:p>
                <a:pPr marL="838200" marR="0" lvl="2" indent="-228600" algn="l" rtl="0"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Noto Sans Symbols"/>
                  <a:buChar char="▪"/>
                </a:pPr>
                <a:r>
                  <a: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Always integral number of bytes</a:t>
                </a:r>
                <a:endParaRPr dirty="0"/>
              </a:p>
            </p:txBody>
          </p:sp>
        </mc:Choice>
        <mc:Fallback xmlns="">
          <p:sp>
            <p:nvSpPr>
              <p:cNvPr id="1524" name="Shape 152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6875" y="1362075"/>
                <a:ext cx="7896225" cy="4972050"/>
              </a:xfrm>
              <a:prstGeom prst="rect">
                <a:avLst/>
              </a:prstGeom>
              <a:blipFill>
                <a:blip r:embed="rId3"/>
                <a:stretch>
                  <a:fillRect l="-309" t="-980" b="-4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058523-495A-4262-9002-5D5A6295D596}"/>
              </a:ext>
            </a:extLst>
          </p:cNvPr>
          <p:cNvCxnSpPr>
            <a:cxnSpLocks/>
            <a:stCxn id="4" idx="1"/>
            <a:endCxn id="2" idx="2"/>
          </p:cNvCxnSpPr>
          <p:nvPr/>
        </p:nvCxnSpPr>
        <p:spPr>
          <a:xfrm flipH="1" flipV="1">
            <a:off x="3857625" y="4600575"/>
            <a:ext cx="2051050" cy="764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8DB7AAE-474D-40E7-ABA3-314740389415}"/>
              </a:ext>
            </a:extLst>
          </p:cNvPr>
          <p:cNvCxnSpPr>
            <a:cxnSpLocks/>
            <a:stCxn id="4" idx="1"/>
            <a:endCxn id="3" idx="2"/>
          </p:cNvCxnSpPr>
          <p:nvPr/>
        </p:nvCxnSpPr>
        <p:spPr>
          <a:xfrm flipH="1" flipV="1">
            <a:off x="2171700" y="4981575"/>
            <a:ext cx="3736975" cy="383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3450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Addresses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Specif</a:t>
            </a:r>
            <a:r>
              <a:rPr lang="en-US" dirty="0"/>
              <a:t>y Byte Locations</a:t>
            </a:r>
            <a:endParaRPr dirty="0"/>
          </a:p>
        </p:txBody>
      </p:sp>
      <p:sp>
        <p:nvSpPr>
          <p:cNvPr id="1530" name="Shape 1530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455453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5250" indent="-285750">
              <a:spcBef>
                <a:spcPts val="400"/>
              </a:spcBef>
              <a:buSzPts val="2200"/>
              <a:buFont typeface="Noto Sans Symbols"/>
              <a:buChar char="▪"/>
            </a:pPr>
            <a:r>
              <a:rPr lang="en-US" dirty="0"/>
              <a:t>Address of a word is address of the first byte in the word</a:t>
            </a:r>
            <a:endParaRPr dirty="0"/>
          </a:p>
          <a:p>
            <a:pPr marL="95250" indent="-285750">
              <a:spcBef>
                <a:spcPts val="400"/>
              </a:spcBef>
              <a:buSzPts val="2200"/>
              <a:buFont typeface="Noto Sans Symbols"/>
              <a:buChar char="▪"/>
            </a:pPr>
            <a:r>
              <a:rPr lang="en-US" dirty="0"/>
              <a:t>Addresses of successive words differ by 4 (32-bit) or 8 (64-bit)</a:t>
            </a:r>
            <a:endParaRPr dirty="0"/>
          </a:p>
        </p:txBody>
      </p:sp>
      <p:grpSp>
        <p:nvGrpSpPr>
          <p:cNvPr id="1531" name="Shape 1531"/>
          <p:cNvGrpSpPr/>
          <p:nvPr/>
        </p:nvGrpSpPr>
        <p:grpSpPr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1532" name="Shape 1532"/>
            <p:cNvSpPr/>
            <p:nvPr/>
          </p:nvSpPr>
          <p:spPr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3" name="Shape 1533"/>
            <p:cNvSpPr/>
            <p:nvPr/>
          </p:nvSpPr>
          <p:spPr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4" name="Shape 1534"/>
            <p:cNvSpPr/>
            <p:nvPr/>
          </p:nvSpPr>
          <p:spPr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5" name="Shape 1535"/>
            <p:cNvSpPr/>
            <p:nvPr/>
          </p:nvSpPr>
          <p:spPr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6" name="Shape 1536"/>
            <p:cNvSpPr/>
            <p:nvPr/>
          </p:nvSpPr>
          <p:spPr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7" name="Shape 1537"/>
            <p:cNvSpPr/>
            <p:nvPr/>
          </p:nvSpPr>
          <p:spPr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8" name="Shape 1538"/>
            <p:cNvSpPr/>
            <p:nvPr/>
          </p:nvSpPr>
          <p:spPr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9" name="Shape 1539"/>
            <p:cNvSpPr/>
            <p:nvPr/>
          </p:nvSpPr>
          <p:spPr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0" name="Shape 1540"/>
            <p:cNvSpPr/>
            <p:nvPr/>
          </p:nvSpPr>
          <p:spPr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1" name="Shape 1541"/>
            <p:cNvSpPr/>
            <p:nvPr/>
          </p:nvSpPr>
          <p:spPr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2" name="Shape 1542"/>
            <p:cNvSpPr/>
            <p:nvPr/>
          </p:nvSpPr>
          <p:spPr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3" name="Shape 1543"/>
            <p:cNvSpPr/>
            <p:nvPr/>
          </p:nvSpPr>
          <p:spPr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4" name="Shape 1544"/>
            <p:cNvSpPr/>
            <p:nvPr/>
          </p:nvSpPr>
          <p:spPr>
            <a:xfrm>
              <a:off x="1733" y="41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0000</a:t>
              </a:r>
              <a:endParaRPr dirty="0"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1733" y="61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0001</a:t>
              </a:r>
              <a:endParaRPr dirty="0"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733" y="80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0002</a:t>
              </a:r>
              <a:endParaRPr dirty="0"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733" y="99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0003</a:t>
              </a:r>
              <a:endParaRPr dirty="0"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733" y="118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0004</a:t>
              </a:r>
              <a:endParaRPr dirty="0"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733" y="137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0005</a:t>
              </a:r>
              <a:endParaRPr dirty="0"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733" y="157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0006</a:t>
              </a:r>
              <a:endParaRPr dirty="0"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1733" y="176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0007</a:t>
              </a:r>
              <a:endParaRPr dirty="0"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1733" y="195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0008</a:t>
              </a:r>
              <a:endParaRPr dirty="0"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1733" y="214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0009</a:t>
              </a:r>
              <a:endParaRPr dirty="0"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733" y="233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0010</a:t>
              </a:r>
              <a:endParaRPr dirty="0"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1733" y="2530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0011</a:t>
              </a:r>
              <a:endParaRPr dirty="0"/>
            </a:p>
          </p:txBody>
        </p:sp>
        <p:grpSp>
          <p:nvGrpSpPr>
            <p:cNvPr id="1556" name="Shape 1556"/>
            <p:cNvGrpSpPr/>
            <p:nvPr/>
          </p:nvGrpSpPr>
          <p:grpSpPr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1557" name="Shape 1557"/>
              <p:cNvSpPr/>
              <p:nvPr/>
            </p:nvSpPr>
            <p:spPr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58" name="Shape 1558"/>
              <p:cNvSpPr/>
              <p:nvPr/>
            </p:nvSpPr>
            <p:spPr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1559" name="Shape 1559"/>
            <p:cNvGrpSpPr/>
            <p:nvPr/>
          </p:nvGrpSpPr>
          <p:grpSpPr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1560" name="Shape 1560"/>
              <p:cNvSpPr/>
              <p:nvPr/>
            </p:nvSpPr>
            <p:spPr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1" name="Shape 1561"/>
              <p:cNvSpPr/>
              <p:nvPr/>
            </p:nvSpPr>
            <p:spPr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2" name="Shape 1562"/>
              <p:cNvSpPr/>
              <p:nvPr/>
            </p:nvSpPr>
            <p:spPr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3" name="Shape 1563"/>
              <p:cNvSpPr/>
              <p:nvPr/>
            </p:nvSpPr>
            <p:spPr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564" name="Shape 1564"/>
            <p:cNvSpPr/>
            <p:nvPr/>
          </p:nvSpPr>
          <p:spPr>
            <a:xfrm>
              <a:off x="0" y="0"/>
              <a:ext cx="543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32-bit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Words</a:t>
              </a: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198" y="82"/>
              <a:ext cx="49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Bytes</a:t>
              </a: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718" y="82"/>
              <a:ext cx="466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Addr.</a:t>
              </a: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8" name="Shape 1568"/>
            <p:cNvSpPr/>
            <p:nvPr/>
          </p:nvSpPr>
          <p:spPr>
            <a:xfrm>
              <a:off x="1733" y="2722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0012</a:t>
              </a:r>
              <a:endParaRPr dirty="0"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733" y="2914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0013</a:t>
              </a:r>
              <a:endParaRPr dirty="0"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733" y="3106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0014</a:t>
              </a:r>
              <a:endParaRPr dirty="0"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733" y="3298"/>
              <a:ext cx="443" cy="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0015</a:t>
              </a:r>
              <a:endParaRPr dirty="0"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576" y="0"/>
              <a:ext cx="543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64-bit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Words</a:t>
              </a: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657" y="946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657" y="2434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81" y="562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81" y="1330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81" y="2098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81" y="2866"/>
              <a:ext cx="392" cy="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 err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Addr</a:t>
              </a: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=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dirty="0">
                  <a:solidFill>
                    <a:srgbClr val="000066"/>
                  </a:solidFill>
                  <a:latin typeface="Courier New" panose="02070309020205020404" pitchFamily="49" charset="0"/>
                  <a:ea typeface="Courier New"/>
                  <a:cs typeface="Courier New" panose="02070309020205020404" pitchFamily="49" charset="0"/>
                  <a:sym typeface="Courier New"/>
                </a:rPr>
                <a:t>??</a:t>
              </a:r>
              <a:endParaRPr dirty="0"/>
            </a:p>
          </p:txBody>
        </p:sp>
        <p:grpSp>
          <p:nvGrpSpPr>
            <p:cNvPr id="1582" name="Shape 1582"/>
            <p:cNvGrpSpPr/>
            <p:nvPr/>
          </p:nvGrpSpPr>
          <p:grpSpPr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1583" name="Shape 1583"/>
              <p:cNvGrpSpPr/>
              <p:nvPr/>
            </p:nvGrpSpPr>
            <p:grpSpPr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1584" name="Shape 1584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5" name="Shape 1585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1586" name="Shape 1586"/>
              <p:cNvGrpSpPr/>
              <p:nvPr/>
            </p:nvGrpSpPr>
            <p:grpSpPr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1587" name="Shape 1587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88" name="Shape 1588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0004</a:t>
                  </a:r>
                  <a:endParaRPr dirty="0"/>
                </a:p>
              </p:txBody>
            </p:sp>
          </p:grpSp>
          <p:grpSp>
            <p:nvGrpSpPr>
              <p:cNvPr id="1589" name="Shape 1589"/>
              <p:cNvGrpSpPr/>
              <p:nvPr/>
            </p:nvGrpSpPr>
            <p:grpSpPr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1590" name="Shape 1590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1" name="Shape 1591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0008</a:t>
                  </a:r>
                  <a:endParaRPr dirty="0"/>
                </a:p>
              </p:txBody>
            </p:sp>
          </p:grpSp>
          <p:grpSp>
            <p:nvGrpSpPr>
              <p:cNvPr id="1592" name="Shape 1592"/>
              <p:cNvGrpSpPr/>
              <p:nvPr/>
            </p:nvGrpSpPr>
            <p:grpSpPr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1593" name="Shape 1593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4" name="Shape 1594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0012</a:t>
                  </a:r>
                  <a:endParaRPr dirty="0"/>
                </a:p>
              </p:txBody>
            </p:sp>
          </p:grpSp>
        </p:grpSp>
        <p:grpSp>
          <p:nvGrpSpPr>
            <p:cNvPr id="1595" name="Shape 1595"/>
            <p:cNvGrpSpPr/>
            <p:nvPr/>
          </p:nvGrpSpPr>
          <p:grpSpPr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596" name="Shape 1596"/>
              <p:cNvGrpSpPr/>
              <p:nvPr/>
            </p:nvGrpSpPr>
            <p:grpSpPr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1597" name="Shape 1597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598" name="Shape 1598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0000</a:t>
                  </a:r>
                  <a:endParaRPr dirty="0"/>
                </a:p>
              </p:txBody>
            </p:sp>
          </p:grpSp>
          <p:grpSp>
            <p:nvGrpSpPr>
              <p:cNvPr id="1599" name="Shape 1599"/>
              <p:cNvGrpSpPr/>
              <p:nvPr/>
            </p:nvGrpSpPr>
            <p:grpSpPr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1600" name="Shape 1600"/>
                <p:cNvSpPr/>
                <p:nvPr/>
              </p:nvSpPr>
              <p:spPr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601" name="Shape 1601"/>
                <p:cNvSpPr/>
                <p:nvPr/>
              </p:nvSpPr>
              <p:spPr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457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b="0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 New"/>
                      <a:cs typeface="Courier New" panose="02070309020205020404" pitchFamily="49" charset="0"/>
                      <a:sym typeface="Courier New"/>
                    </a:rPr>
                    <a:t>0008</a:t>
                  </a:r>
                  <a:endParaRPr dirty="0"/>
                </a:p>
              </p:txBody>
            </p:sp>
          </p:grpSp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Data Representations</a:t>
            </a:r>
            <a:endParaRPr/>
          </a:p>
        </p:txBody>
      </p:sp>
      <p:graphicFrame>
        <p:nvGraphicFramePr>
          <p:cNvPr id="1607" name="Shape 1607"/>
          <p:cNvGraphicFramePr/>
          <p:nvPr/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Data Type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32-bit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Typical 64-bit</a:t>
                      </a:r>
                      <a:endParaRPr sz="1800" b="0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x86-64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char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short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int</a:t>
                      </a: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long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float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double</a:t>
                      </a:r>
                      <a:endParaRPr dirty="0"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pointer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50800" marR="50800" marT="50800" marB="508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Shape 16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</a:t>
            </a:r>
            <a:endParaRPr/>
          </a:p>
        </p:txBody>
      </p:sp>
      <p:sp>
        <p:nvSpPr>
          <p:cNvPr id="1613" name="Shape 161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how are the bytes within a multi-byte word ordered in memory?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Endian: Sun, PPC Mac, </a:t>
            </a:r>
            <a:r>
              <a:rPr lang="en-US" i="1" dirty="0">
                <a:solidFill>
                  <a:srgbClr val="C00000"/>
                </a:solidFill>
              </a:rPr>
              <a:t>network packet headers</a:t>
            </a:r>
            <a:endParaRPr dirty="0"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 significant byte has highest address</a:t>
            </a:r>
            <a:endParaRPr dirty="0"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Endian: </a:t>
            </a:r>
            <a:r>
              <a:rPr lang="en-US" sz="20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x86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ARM processors running Android, iOS, and Windows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Least significant byte has lowest address</a:t>
            </a:r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Shape 16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 Example</a:t>
            </a:r>
            <a:endParaRPr/>
          </a:p>
        </p:txBody>
      </p:sp>
      <p:sp>
        <p:nvSpPr>
          <p:cNvPr id="1619" name="Shape 1619"/>
          <p:cNvSpPr txBox="1">
            <a:spLocks noGrp="1"/>
          </p:cNvSpPr>
          <p:nvPr>
            <p:ph type="body" idx="1"/>
          </p:nvPr>
        </p:nvSpPr>
        <p:spPr>
          <a:xfrm>
            <a:off x="396875" y="1524001"/>
            <a:ext cx="7896225" cy="48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 x has 4-byte value of 0x01234567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given by &amp;x is 0x100</a:t>
            </a:r>
            <a:endParaRPr/>
          </a:p>
        </p:txBody>
      </p:sp>
      <p:grpSp>
        <p:nvGrpSpPr>
          <p:cNvPr id="1620" name="Shape 1620"/>
          <p:cNvGrpSpPr/>
          <p:nvPr/>
        </p:nvGrpSpPr>
        <p:grpSpPr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1621" name="Shape 1621"/>
            <p:cNvGrpSpPr/>
            <p:nvPr/>
          </p:nvGrpSpPr>
          <p:grpSpPr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1622" name="Shape 1622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3" name="Shape 1623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0x100</a:t>
                </a:r>
                <a:endParaRPr dirty="0"/>
              </a:p>
            </p:txBody>
          </p:sp>
        </p:grpSp>
        <p:grpSp>
          <p:nvGrpSpPr>
            <p:cNvPr id="1624" name="Shape 1624"/>
            <p:cNvGrpSpPr/>
            <p:nvPr/>
          </p:nvGrpSpPr>
          <p:grpSpPr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1625" name="Shape 1625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6" name="Shape 1626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0x101</a:t>
                </a:r>
                <a:endParaRPr dirty="0"/>
              </a:p>
            </p:txBody>
          </p:sp>
        </p:grpSp>
        <p:grpSp>
          <p:nvGrpSpPr>
            <p:cNvPr id="1627" name="Shape 1627"/>
            <p:cNvGrpSpPr/>
            <p:nvPr/>
          </p:nvGrpSpPr>
          <p:grpSpPr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1628" name="Shape 1628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9" name="Shape 1629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0x102</a:t>
                </a:r>
                <a:endParaRPr dirty="0"/>
              </a:p>
            </p:txBody>
          </p:sp>
        </p:grpSp>
        <p:grpSp>
          <p:nvGrpSpPr>
            <p:cNvPr id="1630" name="Shape 1630"/>
            <p:cNvGrpSpPr/>
            <p:nvPr/>
          </p:nvGrpSpPr>
          <p:grpSpPr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1631" name="Shape 1631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32" name="Shape 1632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0x103</a:t>
                </a:r>
                <a:endParaRPr dirty="0"/>
              </a:p>
            </p:txBody>
          </p:sp>
        </p:grpSp>
        <p:sp>
          <p:nvSpPr>
            <p:cNvPr id="1633" name="Shape 1633"/>
            <p:cNvSpPr/>
            <p:nvPr/>
          </p:nvSpPr>
          <p:spPr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34" name="Shape 1634"/>
            <p:cNvSpPr/>
            <p:nvPr/>
          </p:nvSpPr>
          <p:spPr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635" name="Shape 1635"/>
            <p:cNvGrpSpPr/>
            <p:nvPr/>
          </p:nvGrpSpPr>
          <p:grpSpPr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1636" name="Shape 1636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37" name="Shape 1637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grpSp>
          <p:nvGrpSpPr>
            <p:cNvPr id="1638" name="Shape 1638"/>
            <p:cNvGrpSpPr/>
            <p:nvPr/>
          </p:nvGrpSpPr>
          <p:grpSpPr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1639" name="Shape 1639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0" name="Shape 1640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41" name="Shape 1641"/>
            <p:cNvGrpSpPr/>
            <p:nvPr/>
          </p:nvGrpSpPr>
          <p:grpSpPr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1642" name="Shape 1642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3" name="Shape 1643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44" name="Shape 1644"/>
            <p:cNvGrpSpPr/>
            <p:nvPr/>
          </p:nvGrpSpPr>
          <p:grpSpPr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1645" name="Shape 164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6" name="Shape 1646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sp>
          <p:nvSpPr>
            <p:cNvPr id="1647" name="Shape 1647"/>
            <p:cNvSpPr/>
            <p:nvPr/>
          </p:nvSpPr>
          <p:spPr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49" name="Shape 1649"/>
          <p:cNvGrpSpPr/>
          <p:nvPr/>
        </p:nvGrpSpPr>
        <p:grpSpPr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650" name="Shape 1650"/>
            <p:cNvGrpSpPr/>
            <p:nvPr/>
          </p:nvGrpSpPr>
          <p:grpSpPr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1651" name="Shape 1651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2" name="Shape 1652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0x100</a:t>
                </a:r>
                <a:endParaRPr dirty="0"/>
              </a:p>
            </p:txBody>
          </p:sp>
        </p:grpSp>
        <p:grpSp>
          <p:nvGrpSpPr>
            <p:cNvPr id="1653" name="Shape 1653"/>
            <p:cNvGrpSpPr/>
            <p:nvPr/>
          </p:nvGrpSpPr>
          <p:grpSpPr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1654" name="Shape 1654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5" name="Shape 1655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0x101</a:t>
                </a:r>
                <a:endParaRPr dirty="0"/>
              </a:p>
            </p:txBody>
          </p:sp>
        </p:grpSp>
        <p:grpSp>
          <p:nvGrpSpPr>
            <p:cNvPr id="1656" name="Shape 1656"/>
            <p:cNvGrpSpPr/>
            <p:nvPr/>
          </p:nvGrpSpPr>
          <p:grpSpPr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1657" name="Shape 1657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8" name="Shape 1658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0x102</a:t>
                </a:r>
                <a:endParaRPr dirty="0"/>
              </a:p>
            </p:txBody>
          </p:sp>
        </p:grpSp>
        <p:grpSp>
          <p:nvGrpSpPr>
            <p:cNvPr id="1659" name="Shape 1659"/>
            <p:cNvGrpSpPr/>
            <p:nvPr/>
          </p:nvGrpSpPr>
          <p:grpSpPr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1660" name="Shape 1660"/>
              <p:cNvSpPr/>
              <p:nvPr/>
            </p:nvSpPr>
            <p:spPr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1" name="Shape 1661"/>
              <p:cNvSpPr/>
              <p:nvPr/>
            </p:nvSpPr>
            <p:spPr>
              <a:xfrm>
                <a:off x="0" y="0"/>
                <a:ext cx="433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0x103</a:t>
                </a:r>
                <a:endParaRPr dirty="0"/>
              </a:p>
            </p:txBody>
          </p:sp>
        </p:grpSp>
        <p:sp>
          <p:nvSpPr>
            <p:cNvPr id="1662" name="Shape 1662"/>
            <p:cNvSpPr/>
            <p:nvPr/>
          </p:nvSpPr>
          <p:spPr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63" name="Shape 1663"/>
            <p:cNvSpPr/>
            <p:nvPr/>
          </p:nvSpPr>
          <p:spPr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664" name="Shape 1664"/>
            <p:cNvGrpSpPr/>
            <p:nvPr/>
          </p:nvGrpSpPr>
          <p:grpSpPr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1665" name="Shape 166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6" name="Shape 1666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grpSp>
          <p:nvGrpSpPr>
            <p:cNvPr id="1667" name="Shape 1667"/>
            <p:cNvGrpSpPr/>
            <p:nvPr/>
          </p:nvGrpSpPr>
          <p:grpSpPr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1668" name="Shape 166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9" name="Shape 1669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70" name="Shape 1670"/>
            <p:cNvGrpSpPr/>
            <p:nvPr/>
          </p:nvGrpSpPr>
          <p:grpSpPr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1671" name="Shape 167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72" name="Shape 1672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73" name="Shape 1673"/>
            <p:cNvGrpSpPr/>
            <p:nvPr/>
          </p:nvGrpSpPr>
          <p:grpSpPr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1674" name="Shape 1674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75" name="Shape 1675"/>
              <p:cNvSpPr/>
              <p:nvPr/>
            </p:nvSpPr>
            <p:spPr>
              <a:xfrm>
                <a:off x="80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FFFFFF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sp>
          <p:nvSpPr>
            <p:cNvPr id="1676" name="Shape 1676"/>
            <p:cNvSpPr/>
            <p:nvPr/>
          </p:nvSpPr>
          <p:spPr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77" name="Shape 1677"/>
            <p:cNvSpPr/>
            <p:nvPr/>
          </p:nvSpPr>
          <p:spPr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rgbClr val="0000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2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678" name="Shape 1678"/>
          <p:cNvSpPr/>
          <p:nvPr/>
        </p:nvSpPr>
        <p:spPr>
          <a:xfrm>
            <a:off x="838200" y="3403600"/>
            <a:ext cx="1790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63500" bIns="2540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8000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Big Endian</a:t>
            </a:r>
            <a:endParaRPr/>
          </a:p>
        </p:txBody>
      </p:sp>
      <p:sp>
        <p:nvSpPr>
          <p:cNvPr id="1679" name="Shape 1679"/>
          <p:cNvSpPr/>
          <p:nvPr/>
        </p:nvSpPr>
        <p:spPr>
          <a:xfrm>
            <a:off x="838200" y="4241800"/>
            <a:ext cx="17907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63500" bIns="25400" anchor="t" anchorCtr="0">
            <a:noAutofit/>
          </a:bodyPr>
          <a:lstStyle/>
          <a:p>
            <a:pPr marL="1270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98000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Little Endian</a:t>
            </a:r>
            <a:endParaRPr/>
          </a:p>
        </p:txBody>
      </p:sp>
      <p:grpSp>
        <p:nvGrpSpPr>
          <p:cNvPr id="1680" name="Shape 1680"/>
          <p:cNvGrpSpPr/>
          <p:nvPr/>
        </p:nvGrpSpPr>
        <p:grpSpPr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1681" name="Shape 1681"/>
            <p:cNvGrpSpPr/>
            <p:nvPr/>
          </p:nvGrpSpPr>
          <p:grpSpPr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1682" name="Shape 1682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3" name="Shape 1683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  <p:grpSp>
          <p:nvGrpSpPr>
            <p:cNvPr id="1684" name="Shape 1684"/>
            <p:cNvGrpSpPr/>
            <p:nvPr/>
          </p:nvGrpSpPr>
          <p:grpSpPr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1685" name="Shape 168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6" name="Shape 1686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687" name="Shape 1687"/>
            <p:cNvGrpSpPr/>
            <p:nvPr/>
          </p:nvGrpSpPr>
          <p:grpSpPr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1688" name="Shape 168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9" name="Shape 1689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690" name="Shape 1690"/>
            <p:cNvGrpSpPr/>
            <p:nvPr/>
          </p:nvGrpSpPr>
          <p:grpSpPr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1691" name="Shape 169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2" name="Shape 1692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</p:grpSp>
      <p:grpSp>
        <p:nvGrpSpPr>
          <p:cNvPr id="1693" name="Shape 1693"/>
          <p:cNvGrpSpPr/>
          <p:nvPr/>
        </p:nvGrpSpPr>
        <p:grpSpPr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1694" name="Shape 1694"/>
            <p:cNvGrpSpPr/>
            <p:nvPr/>
          </p:nvGrpSpPr>
          <p:grpSpPr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1695" name="Shape 1695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6" name="Shape 1696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67</a:t>
                </a:r>
                <a:endParaRPr dirty="0"/>
              </a:p>
            </p:txBody>
          </p:sp>
        </p:grpSp>
        <p:grpSp>
          <p:nvGrpSpPr>
            <p:cNvPr id="1697" name="Shape 1697"/>
            <p:cNvGrpSpPr/>
            <p:nvPr/>
          </p:nvGrpSpPr>
          <p:grpSpPr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1698" name="Shape 1698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9" name="Shape 1699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45</a:t>
                </a:r>
                <a:endParaRPr dirty="0"/>
              </a:p>
            </p:txBody>
          </p:sp>
        </p:grpSp>
        <p:grpSp>
          <p:nvGrpSpPr>
            <p:cNvPr id="1700" name="Shape 1700"/>
            <p:cNvGrpSpPr/>
            <p:nvPr/>
          </p:nvGrpSpPr>
          <p:grpSpPr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1701" name="Shape 1701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02" name="Shape 1702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23</a:t>
                </a:r>
                <a:endParaRPr dirty="0"/>
              </a:p>
            </p:txBody>
          </p:sp>
        </p:grpSp>
        <p:grpSp>
          <p:nvGrpSpPr>
            <p:cNvPr id="1703" name="Shape 1703"/>
            <p:cNvGrpSpPr/>
            <p:nvPr/>
          </p:nvGrpSpPr>
          <p:grpSpPr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1704" name="Shape 1704"/>
              <p:cNvSpPr/>
              <p:nvPr/>
            </p:nvSpPr>
            <p:spPr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 cap="flat" cmpd="sng">
                <a:solidFill>
                  <a:srgbClr val="0033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05" name="Shape 1705"/>
              <p:cNvSpPr/>
              <p:nvPr/>
            </p:nvSpPr>
            <p:spPr>
              <a:xfrm>
                <a:off x="93" y="0"/>
                <a:ext cx="245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457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01</a:t>
                </a: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7256463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 &amp; Increment Examples</a:t>
            </a:r>
            <a:endParaRPr/>
          </a:p>
        </p:txBody>
      </p:sp>
      <p:grpSp>
        <p:nvGrpSpPr>
          <p:cNvPr id="805" name="Shape 805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pic>
          <p:nvPicPr>
            <p:cNvPr id="806" name="Shape 8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50975" y="1828800"/>
              <a:ext cx="5988050" cy="2039938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7" name="Shape 807"/>
                <p:cNvSpPr txBox="1"/>
                <p:nvPr/>
              </p:nvSpPr>
              <p:spPr>
                <a:xfrm>
                  <a:off x="1143000" y="1257300"/>
                  <a:ext cx="1279517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𝒙</m:t>
                            </m:r>
                            <m:r>
                              <a:rPr lang="en-US" sz="24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=</m:t>
                            </m:r>
                            <m:r>
                              <a:rPr lang="en-US" sz="2400" b="1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0" baseline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𝐦𝐢𝐧</m:t>
                            </m:r>
                          </m:sub>
                        </m:sSub>
                      </m:oMath>
                    </m:oMathPara>
                  </a14:m>
                  <a:endParaRPr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807" name="Shape 8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1257300"/>
                  <a:ext cx="1279517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5263" b="-13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8" name="Shape 808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pic>
          <p:nvPicPr>
            <p:cNvPr id="809" name="Shape 80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47800" y="4241800"/>
              <a:ext cx="5905500" cy="135890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0" name="Shape 810"/>
                <p:cNvSpPr txBox="1"/>
                <p:nvPr/>
              </p:nvSpPr>
              <p:spPr>
                <a:xfrm>
                  <a:off x="1143000" y="3746500"/>
                  <a:ext cx="1100579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𝟎</m:t>
                        </m:r>
                      </m:oMath>
                    </m:oMathPara>
                  </a14:m>
                  <a:endParaRPr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810" name="Shape 8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3746500"/>
                  <a:ext cx="110057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E3B2DD05-0E7E-46FA-97C8-680EF4FF3E9C}"/>
              </a:ext>
            </a:extLst>
          </p:cNvPr>
          <p:cNvSpPr/>
          <p:nvPr/>
        </p:nvSpPr>
        <p:spPr>
          <a:xfrm>
            <a:off x="6740524" y="4308475"/>
            <a:ext cx="2191809" cy="1573214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Oops!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It’s still negative!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Shape 1710"/>
          <p:cNvSpPr/>
          <p:nvPr/>
        </p:nvSpPr>
        <p:spPr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1" name="Shape 1711"/>
          <p:cNvSpPr/>
          <p:nvPr/>
        </p:nvSpPr>
        <p:spPr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2" name="Shape 1712"/>
          <p:cNvSpPr/>
          <p:nvPr/>
        </p:nvSpPr>
        <p:spPr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3" name="Shape 17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Integers</a:t>
            </a:r>
            <a:endParaRPr/>
          </a:p>
        </p:txBody>
      </p:sp>
      <p:sp>
        <p:nvSpPr>
          <p:cNvPr id="1714" name="Shape 1714"/>
          <p:cNvSpPr/>
          <p:nvPr/>
        </p:nvSpPr>
        <p:spPr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00006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Decimal:   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Binary: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 0011 1011 0110 1101</a:t>
            </a:r>
            <a:endParaRPr dirty="0"/>
          </a:p>
          <a:p>
            <a:pPr marL="0" marR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Hex:</a:t>
            </a:r>
            <a:r>
              <a:rPr lang="en-US" sz="1800" b="1" dirty="0">
                <a:solidFill>
                  <a:srgbClr val="00006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 	  3    B    6    D</a:t>
            </a:r>
            <a:endParaRPr dirty="0"/>
          </a:p>
        </p:txBody>
      </p:sp>
      <p:grpSp>
        <p:nvGrpSpPr>
          <p:cNvPr id="1715" name="Shape 1715"/>
          <p:cNvGrpSpPr/>
          <p:nvPr/>
        </p:nvGrpSpPr>
        <p:grpSpPr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1716" name="Shape 1716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17" name="Shape 1717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18" name="Shape 1718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19" name="Shape 1719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720" name="Shape 1720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21" name="Shape 1721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22" name="Shape 1722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723" name="Shape 1723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24" name="Shape 172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25" name="Shape 172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726" name="Shape 1726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27" name="Shape 172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28" name="Shape 172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729" name="Shape 1729"/>
            <p:cNvSpPr/>
            <p:nvPr/>
          </p:nvSpPr>
          <p:spPr>
            <a:xfrm>
              <a:off x="0" y="0"/>
              <a:ext cx="93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IA32, x86-64</a:t>
              </a:r>
              <a:endParaRPr/>
            </a:p>
          </p:txBody>
        </p:sp>
      </p:grpSp>
      <p:grpSp>
        <p:nvGrpSpPr>
          <p:cNvPr id="1730" name="Shape 1730"/>
          <p:cNvGrpSpPr/>
          <p:nvPr/>
        </p:nvGrpSpPr>
        <p:grpSpPr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1731" name="Shape 1731"/>
            <p:cNvGrpSpPr/>
            <p:nvPr/>
          </p:nvGrpSpPr>
          <p:grpSpPr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732" name="Shape 1732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33" name="Shape 1733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34" name="Shape 1734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735" name="Shape 1735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36" name="Shape 1736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37" name="Shape 1737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738" name="Shape 1738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39" name="Shape 1739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40" name="Shape 1740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741" name="Shape 1741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42" name="Shape 1742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43" name="Shape 1743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744" name="Shape 1744"/>
            <p:cNvSpPr/>
            <p:nvPr/>
          </p:nvSpPr>
          <p:spPr>
            <a:xfrm>
              <a:off x="20" y="0"/>
              <a:ext cx="36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/>
            </a:p>
          </p:txBody>
        </p:sp>
      </p:grpSp>
      <p:grpSp>
        <p:nvGrpSpPr>
          <p:cNvPr id="1745" name="Shape 1745"/>
          <p:cNvGrpSpPr/>
          <p:nvPr/>
        </p:nvGrpSpPr>
        <p:grpSpPr>
          <a:xfrm>
            <a:off x="1574800" y="2819400"/>
            <a:ext cx="1066800" cy="914400"/>
            <a:chOff x="0" y="0"/>
            <a:chExt cx="672" cy="576"/>
          </a:xfrm>
        </p:grpSpPr>
        <p:cxnSp>
          <p:nvCxnSpPr>
            <p:cNvPr id="1746" name="Shape 1746"/>
            <p:cNvCxnSpPr/>
            <p:nvPr/>
          </p:nvCxnSpPr>
          <p:spPr>
            <a:xfrm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47" name="Shape 1747"/>
            <p:cNvCxnSpPr/>
            <p:nvPr/>
          </p:nvCxnSpPr>
          <p:spPr>
            <a:xfrm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48" name="Shape 1748"/>
            <p:cNvCxnSpPr/>
            <p:nvPr/>
          </p:nvCxnSpPr>
          <p:spPr>
            <a:xfrm rot="10800000" flipH="1"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49" name="Shape 1749"/>
            <p:cNvCxnSpPr/>
            <p:nvPr/>
          </p:nvCxnSpPr>
          <p:spPr>
            <a:xfrm rot="10800000" flipH="1"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750" name="Shape 1750"/>
          <p:cNvSpPr/>
          <p:nvPr/>
        </p:nvSpPr>
        <p:spPr>
          <a:xfrm>
            <a:off x="357188" y="17526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</p:txBody>
      </p:sp>
      <p:grpSp>
        <p:nvGrpSpPr>
          <p:cNvPr id="1751" name="Shape 1751"/>
          <p:cNvGrpSpPr/>
          <p:nvPr/>
        </p:nvGrpSpPr>
        <p:grpSpPr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752" name="Shape 1752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53" name="Shape 1753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54" name="Shape 175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55" name="Shape 175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93</a:t>
                  </a:r>
                  <a:endParaRPr dirty="0"/>
                </a:p>
              </p:txBody>
            </p:sp>
          </p:grpSp>
          <p:grpSp>
            <p:nvGrpSpPr>
              <p:cNvPr id="1756" name="Shape 1756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57" name="Shape 175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58" name="Shape 175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C4</a:t>
                  </a:r>
                  <a:endParaRPr dirty="0"/>
                </a:p>
              </p:txBody>
            </p:sp>
          </p:grpSp>
          <p:grpSp>
            <p:nvGrpSpPr>
              <p:cNvPr id="1759" name="Shape 1759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60" name="Shape 1760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61" name="Shape 1761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  <p:grpSp>
            <p:nvGrpSpPr>
              <p:cNvPr id="1762" name="Shape 1762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63" name="Shape 1763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64" name="Shape 1764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</p:grpSp>
        <p:sp>
          <p:nvSpPr>
            <p:cNvPr id="1765" name="Shape 1765"/>
            <p:cNvSpPr/>
            <p:nvPr/>
          </p:nvSpPr>
          <p:spPr>
            <a:xfrm>
              <a:off x="0" y="0"/>
              <a:ext cx="930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IA32, x86-64</a:t>
              </a:r>
              <a:endParaRPr/>
            </a:p>
          </p:txBody>
        </p:sp>
      </p:grpSp>
      <p:grpSp>
        <p:nvGrpSpPr>
          <p:cNvPr id="1766" name="Shape 1766"/>
          <p:cNvGrpSpPr/>
          <p:nvPr/>
        </p:nvGrpSpPr>
        <p:grpSpPr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1767" name="Shape 1767"/>
            <p:cNvGrpSpPr/>
            <p:nvPr/>
          </p:nvGrpSpPr>
          <p:grpSpPr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768" name="Shape 1768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769" name="Shape 1769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0" name="Shape 1770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C4</a:t>
                  </a:r>
                  <a:endParaRPr dirty="0"/>
                </a:p>
              </p:txBody>
            </p:sp>
          </p:grpSp>
          <p:grpSp>
            <p:nvGrpSpPr>
              <p:cNvPr id="1771" name="Shape 1771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772" name="Shape 1772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3" name="Shape 1773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93</a:t>
                  </a:r>
                  <a:endParaRPr dirty="0"/>
                </a:p>
              </p:txBody>
            </p:sp>
          </p:grpSp>
          <p:grpSp>
            <p:nvGrpSpPr>
              <p:cNvPr id="1774" name="Shape 1774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775" name="Shape 1775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6" name="Shape 1776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  <p:grpSp>
            <p:nvGrpSpPr>
              <p:cNvPr id="1777" name="Shape 1777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778" name="Shape 1778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779" name="Shape 1779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FF</a:t>
                  </a:r>
                  <a:endParaRPr dirty="0"/>
                </a:p>
              </p:txBody>
            </p:sp>
          </p:grpSp>
        </p:grpSp>
        <p:sp>
          <p:nvSpPr>
            <p:cNvPr id="1780" name="Shape 1780"/>
            <p:cNvSpPr/>
            <p:nvPr/>
          </p:nvSpPr>
          <p:spPr>
            <a:xfrm>
              <a:off x="20" y="0"/>
              <a:ext cx="36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/>
            </a:p>
          </p:txBody>
        </p:sp>
      </p:grpSp>
      <p:grpSp>
        <p:nvGrpSpPr>
          <p:cNvPr id="1781" name="Shape 1781"/>
          <p:cNvGrpSpPr/>
          <p:nvPr/>
        </p:nvGrpSpPr>
        <p:grpSpPr>
          <a:xfrm>
            <a:off x="1587500" y="5384800"/>
            <a:ext cx="1066800" cy="914400"/>
            <a:chOff x="0" y="0"/>
            <a:chExt cx="672" cy="576"/>
          </a:xfrm>
        </p:grpSpPr>
        <p:cxnSp>
          <p:nvCxnSpPr>
            <p:cNvPr id="1782" name="Shape 1782"/>
            <p:cNvCxnSpPr/>
            <p:nvPr/>
          </p:nvCxnSpPr>
          <p:spPr>
            <a:xfrm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3" name="Shape 1783"/>
            <p:cNvCxnSpPr/>
            <p:nvPr/>
          </p:nvCxnSpPr>
          <p:spPr>
            <a:xfrm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4" name="Shape 1784"/>
            <p:cNvCxnSpPr/>
            <p:nvPr/>
          </p:nvCxnSpPr>
          <p:spPr>
            <a:xfrm rot="10800000" flipH="1"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785" name="Shape 1785"/>
            <p:cNvCxnSpPr/>
            <p:nvPr/>
          </p:nvCxnSpPr>
          <p:spPr>
            <a:xfrm rot="10800000" flipH="1"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786" name="Shape 1786"/>
          <p:cNvSpPr/>
          <p:nvPr/>
        </p:nvSpPr>
        <p:spPr>
          <a:xfrm>
            <a:off x="3810000" y="6030913"/>
            <a:ext cx="387200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Two’s complement representation</a:t>
            </a:r>
            <a:endParaRPr/>
          </a:p>
        </p:txBody>
      </p:sp>
      <p:cxnSp>
        <p:nvCxnSpPr>
          <p:cNvPr id="1787" name="Shape 1787"/>
          <p:cNvCxnSpPr/>
          <p:nvPr/>
        </p:nvCxnSpPr>
        <p:spPr>
          <a:xfrm rot="10800000">
            <a:off x="3352800" y="5638800"/>
            <a:ext cx="914400" cy="381000"/>
          </a:xfrm>
          <a:prstGeom prst="straightConnector1">
            <a:avLst/>
          </a:prstGeom>
          <a:noFill/>
          <a:ln w="25400" cap="flat" cmpd="sng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88" name="Shape 1788"/>
          <p:cNvSpPr/>
          <p:nvPr/>
        </p:nvSpPr>
        <p:spPr>
          <a:xfrm>
            <a:off x="355600" y="43180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B = -15213;</a:t>
            </a:r>
            <a:endParaRPr dirty="0"/>
          </a:p>
        </p:txBody>
      </p:sp>
      <p:sp>
        <p:nvSpPr>
          <p:cNvPr id="1789" name="Shape 1789"/>
          <p:cNvSpPr/>
          <p:nvPr/>
        </p:nvSpPr>
        <p:spPr>
          <a:xfrm>
            <a:off x="4152900" y="1866900"/>
            <a:ext cx="3733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long int C = 15213;</a:t>
            </a:r>
            <a:endParaRPr dirty="0"/>
          </a:p>
        </p:txBody>
      </p:sp>
      <p:grpSp>
        <p:nvGrpSpPr>
          <p:cNvPr id="1790" name="Shape 1790"/>
          <p:cNvGrpSpPr/>
          <p:nvPr/>
        </p:nvGrpSpPr>
        <p:grpSpPr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1791" name="Shape 1791"/>
            <p:cNvGrpSpPr/>
            <p:nvPr/>
          </p:nvGrpSpPr>
          <p:grpSpPr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1792" name="Shape 1792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3" name="Shape 1793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  <p:grpSp>
          <p:nvGrpSpPr>
            <p:cNvPr id="1794" name="Shape 1794"/>
            <p:cNvGrpSpPr/>
            <p:nvPr/>
          </p:nvGrpSpPr>
          <p:grpSpPr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1795" name="Shape 1795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6" name="Shape 1796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  <p:grpSp>
          <p:nvGrpSpPr>
            <p:cNvPr id="1797" name="Shape 1797"/>
            <p:cNvGrpSpPr/>
            <p:nvPr/>
          </p:nvGrpSpPr>
          <p:grpSpPr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1798" name="Shape 1798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9" name="Shape 1799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  <p:grpSp>
          <p:nvGrpSpPr>
            <p:cNvPr id="1800" name="Shape 1800"/>
            <p:cNvGrpSpPr/>
            <p:nvPr/>
          </p:nvGrpSpPr>
          <p:grpSpPr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1801" name="Shape 1801"/>
              <p:cNvSpPr/>
              <p:nvPr/>
            </p:nvSpPr>
            <p:spPr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200" b="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02" name="Shape 1802"/>
              <p:cNvSpPr/>
              <p:nvPr/>
            </p:nvSpPr>
            <p:spPr>
              <a:xfrm>
                <a:off x="56" y="0"/>
                <a:ext cx="271" cy="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91425" bIns="508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solidFill>
                      <a:srgbClr val="000066"/>
                    </a:solidFill>
                    <a:latin typeface="Courier New" panose="02070309020205020404" pitchFamily="49" charset="0"/>
                    <a:ea typeface="Courier"/>
                    <a:cs typeface="Courier New" panose="02070309020205020404" pitchFamily="49" charset="0"/>
                    <a:sym typeface="Courier"/>
                  </a:rPr>
                  <a:t>00</a:t>
                </a:r>
                <a:endParaRPr dirty="0"/>
              </a:p>
            </p:txBody>
          </p:sp>
        </p:grpSp>
      </p:grpSp>
      <p:grpSp>
        <p:nvGrpSpPr>
          <p:cNvPr id="1803" name="Shape 1803"/>
          <p:cNvGrpSpPr/>
          <p:nvPr/>
        </p:nvGrpSpPr>
        <p:grpSpPr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1804" name="Shape 1804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805" name="Shape 1805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806" name="Shape 1806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07" name="Shape 1807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808" name="Shape 1808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809" name="Shape 1809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10" name="Shape 1810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811" name="Shape 1811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812" name="Shape 1812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13" name="Shape 1813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814" name="Shape 1814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815" name="Shape 1815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16" name="Shape 1816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817" name="Shape 1817"/>
            <p:cNvSpPr/>
            <p:nvPr/>
          </p:nvSpPr>
          <p:spPr>
            <a:xfrm>
              <a:off x="0" y="0"/>
              <a:ext cx="545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x86-64</a:t>
              </a:r>
              <a:endParaRPr/>
            </a:p>
          </p:txBody>
        </p:sp>
      </p:grpSp>
      <p:grpSp>
        <p:nvGrpSpPr>
          <p:cNvPr id="1818" name="Shape 1818"/>
          <p:cNvGrpSpPr/>
          <p:nvPr/>
        </p:nvGrpSpPr>
        <p:grpSpPr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1819" name="Shape 1819"/>
            <p:cNvGrpSpPr/>
            <p:nvPr/>
          </p:nvGrpSpPr>
          <p:grpSpPr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820" name="Shape 1820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821" name="Shape 1821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2" name="Shape 1822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823" name="Shape 1823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824" name="Shape 182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5" name="Shape 182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826" name="Shape 1826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827" name="Shape 182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28" name="Shape 182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829" name="Shape 1829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830" name="Shape 1830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31" name="Shape 1831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832" name="Shape 1832"/>
            <p:cNvSpPr/>
            <p:nvPr/>
          </p:nvSpPr>
          <p:spPr>
            <a:xfrm>
              <a:off x="20" y="0"/>
              <a:ext cx="369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Sun</a:t>
              </a:r>
              <a:endParaRPr/>
            </a:p>
          </p:txBody>
        </p:sp>
      </p:grpSp>
      <p:grpSp>
        <p:nvGrpSpPr>
          <p:cNvPr id="1833" name="Shape 1833"/>
          <p:cNvGrpSpPr/>
          <p:nvPr/>
        </p:nvGrpSpPr>
        <p:grpSpPr>
          <a:xfrm>
            <a:off x="6946900" y="3009900"/>
            <a:ext cx="1066800" cy="914400"/>
            <a:chOff x="0" y="0"/>
            <a:chExt cx="672" cy="576"/>
          </a:xfrm>
        </p:grpSpPr>
        <p:cxnSp>
          <p:nvCxnSpPr>
            <p:cNvPr id="1834" name="Shape 1834"/>
            <p:cNvCxnSpPr/>
            <p:nvPr/>
          </p:nvCxnSpPr>
          <p:spPr>
            <a:xfrm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35" name="Shape 1835"/>
            <p:cNvCxnSpPr/>
            <p:nvPr/>
          </p:nvCxnSpPr>
          <p:spPr>
            <a:xfrm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36" name="Shape 1836"/>
            <p:cNvCxnSpPr/>
            <p:nvPr/>
          </p:nvCxnSpPr>
          <p:spPr>
            <a:xfrm rot="10800000" flipH="1">
              <a:off x="0" y="192"/>
              <a:ext cx="672" cy="192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37" name="Shape 1837"/>
            <p:cNvCxnSpPr/>
            <p:nvPr/>
          </p:nvCxnSpPr>
          <p:spPr>
            <a:xfrm rot="10800000" flipH="1">
              <a:off x="0" y="0"/>
              <a:ext cx="672" cy="576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pSp>
        <p:nvGrpSpPr>
          <p:cNvPr id="1838" name="Shape 1838"/>
          <p:cNvGrpSpPr/>
          <p:nvPr/>
        </p:nvGrpSpPr>
        <p:grpSpPr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1839" name="Shape 1839"/>
            <p:cNvGrpSpPr/>
            <p:nvPr/>
          </p:nvGrpSpPr>
          <p:grpSpPr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840" name="Shape 1840"/>
              <p:cNvGrpSpPr/>
              <p:nvPr/>
            </p:nvGrpSpPr>
            <p:grpSpPr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1841" name="Shape 1841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42" name="Shape 1842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6D</a:t>
                  </a:r>
                  <a:endParaRPr dirty="0"/>
                </a:p>
              </p:txBody>
            </p:sp>
          </p:grpSp>
          <p:grpSp>
            <p:nvGrpSpPr>
              <p:cNvPr id="1843" name="Shape 1843"/>
              <p:cNvGrpSpPr/>
              <p:nvPr/>
            </p:nvGrpSpPr>
            <p:grpSpPr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1844" name="Shape 1844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45" name="Shape 1845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3B</a:t>
                  </a:r>
                  <a:endParaRPr dirty="0"/>
                </a:p>
              </p:txBody>
            </p:sp>
          </p:grpSp>
          <p:grpSp>
            <p:nvGrpSpPr>
              <p:cNvPr id="1846" name="Shape 1846"/>
              <p:cNvGrpSpPr/>
              <p:nvPr/>
            </p:nvGrpSpPr>
            <p:grpSpPr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1847" name="Shape 1847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48" name="Shape 1848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  <p:grpSp>
            <p:nvGrpSpPr>
              <p:cNvPr id="1849" name="Shape 1849"/>
              <p:cNvGrpSpPr/>
              <p:nvPr/>
            </p:nvGrpSpPr>
            <p:grpSpPr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1850" name="Shape 1850"/>
                <p:cNvSpPr/>
                <p:nvPr/>
              </p:nvSpPr>
              <p:spPr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>
                  <a:solidFill>
                    <a:srgbClr val="00006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200" b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851" name="Shape 1851"/>
                <p:cNvSpPr/>
                <p:nvPr/>
              </p:nvSpPr>
              <p:spPr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91425" bIns="508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 b="1" dirty="0">
                      <a:solidFill>
                        <a:srgbClr val="000066"/>
                      </a:solidFill>
                      <a:latin typeface="Courier New" panose="02070309020205020404" pitchFamily="49" charset="0"/>
                      <a:ea typeface="Courier"/>
                      <a:cs typeface="Courier New" panose="02070309020205020404" pitchFamily="49" charset="0"/>
                      <a:sym typeface="Courier"/>
                    </a:rPr>
                    <a:t>00</a:t>
                  </a:r>
                  <a:endParaRPr dirty="0"/>
                </a:p>
              </p:txBody>
            </p:sp>
          </p:grpSp>
        </p:grpSp>
        <p:sp>
          <p:nvSpPr>
            <p:cNvPr id="1852" name="Shape 1852"/>
            <p:cNvSpPr/>
            <p:nvPr/>
          </p:nvSpPr>
          <p:spPr>
            <a:xfrm>
              <a:off x="0" y="0"/>
              <a:ext cx="401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91425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0066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IA32</a:t>
              </a:r>
              <a:endParaRPr/>
            </a:p>
          </p:txBody>
        </p:sp>
      </p:grpSp>
      <p:grpSp>
        <p:nvGrpSpPr>
          <p:cNvPr id="1853" name="Shape 1853"/>
          <p:cNvGrpSpPr/>
          <p:nvPr/>
        </p:nvGrpSpPr>
        <p:grpSpPr>
          <a:xfrm>
            <a:off x="5270500" y="3009900"/>
            <a:ext cx="1066800" cy="915988"/>
            <a:chOff x="0" y="0"/>
            <a:chExt cx="672" cy="577"/>
          </a:xfrm>
        </p:grpSpPr>
        <p:cxnSp>
          <p:nvCxnSpPr>
            <p:cNvPr id="1854" name="Shape 1854"/>
            <p:cNvCxnSpPr/>
            <p:nvPr/>
          </p:nvCxnSpPr>
          <p:spPr>
            <a:xfrm>
              <a:off x="0" y="576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55" name="Shape 1855"/>
            <p:cNvCxnSpPr/>
            <p:nvPr/>
          </p:nvCxnSpPr>
          <p:spPr>
            <a:xfrm>
              <a:off x="0" y="192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56" name="Shape 1856"/>
            <p:cNvCxnSpPr/>
            <p:nvPr/>
          </p:nvCxnSpPr>
          <p:spPr>
            <a:xfrm rot="10800000" flipH="1">
              <a:off x="0" y="384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857" name="Shape 1857"/>
            <p:cNvCxnSpPr/>
            <p:nvPr/>
          </p:nvCxnSpPr>
          <p:spPr>
            <a:xfrm rot="10800000" flipH="1">
              <a:off x="0" y="0"/>
              <a:ext cx="672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1858" name="Shape 1858"/>
          <p:cNvCxnSpPr/>
          <p:nvPr/>
        </p:nvCxnSpPr>
        <p:spPr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>
            <a:solidFill>
              <a:srgbClr val="60606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59" name="Shape 1859"/>
          <p:cNvSpPr txBox="1"/>
          <p:nvPr/>
        </p:nvSpPr>
        <p:spPr>
          <a:xfrm rot="-5400000">
            <a:off x="-589187" y="2880182"/>
            <a:ext cx="184941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Increasing addresses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Shape 186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Examining Data Representations</a:t>
            </a:r>
            <a:endParaRPr/>
          </a:p>
        </p:txBody>
      </p:sp>
      <p:sp>
        <p:nvSpPr>
          <p:cNvPr id="1865" name="Shape 186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to Print Byte Representation of Data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Casting pointer to unsigned char * allows treatment as a byte array</a:t>
            </a:r>
            <a:endParaRPr/>
          </a:p>
        </p:txBody>
      </p:sp>
      <p:sp>
        <p:nvSpPr>
          <p:cNvPr id="1866" name="Shape 1866"/>
          <p:cNvSpPr/>
          <p:nvPr/>
        </p:nvSpPr>
        <p:spPr>
          <a:xfrm>
            <a:off x="5092700" y="5307013"/>
            <a:ext cx="2857500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Printf directives:</a:t>
            </a:r>
            <a:endParaRPr/>
          </a:p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%p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pointer</a:t>
            </a: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%x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	</a:t>
            </a: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Print Hexadecimal</a:t>
            </a:r>
            <a:endParaRPr/>
          </a:p>
        </p:txBody>
      </p:sp>
      <p:sp>
        <p:nvSpPr>
          <p:cNvPr id="1867" name="Shape 1867"/>
          <p:cNvSpPr/>
          <p:nvPr/>
        </p:nvSpPr>
        <p:spPr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typedef unsigned char *pointer;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Courier New" panose="02070309020205020404" pitchFamily="49" charset="0"/>
              <a:ea typeface="Courier New"/>
              <a:cs typeface="Courier New" panose="02070309020205020404" pitchFamily="49" charset="0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void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show_bytes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(pointer start,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){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size_t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for (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= 0;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&lt;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;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++)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(”%p\t0x%.2x\n",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start+i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, start[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]);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("\n");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Shape 187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show_bytes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Execution Example</a:t>
            </a:r>
            <a:endParaRPr dirty="0"/>
          </a:p>
        </p:txBody>
      </p:sp>
      <p:sp>
        <p:nvSpPr>
          <p:cNvPr id="1873" name="Shape 1873"/>
          <p:cNvSpPr/>
          <p:nvPr/>
        </p:nvSpPr>
        <p:spPr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printf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("int a = 15213;\n");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show_bytes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((pointer) &amp;a, </a:t>
            </a:r>
            <a:r>
              <a:rPr lang="en-US" sz="2000" b="0" dirty="0" err="1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sizeof</a:t>
            </a: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(int));</a:t>
            </a:r>
            <a:endParaRPr dirty="0"/>
          </a:p>
        </p:txBody>
      </p:sp>
      <p:sp>
        <p:nvSpPr>
          <p:cNvPr id="1874" name="Shape 1874"/>
          <p:cNvSpPr/>
          <p:nvPr/>
        </p:nvSpPr>
        <p:spPr>
          <a:xfrm>
            <a:off x="2507119" y="3203575"/>
            <a:ext cx="32391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 (Linux x86-64):</a:t>
            </a:r>
            <a:endParaRPr/>
          </a:p>
        </p:txBody>
      </p:sp>
      <p:sp>
        <p:nvSpPr>
          <p:cNvPr id="1875" name="Shape 1875"/>
          <p:cNvSpPr/>
          <p:nvPr/>
        </p:nvSpPr>
        <p:spPr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rgbClr val="DBF2D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40625" bIns="0" anchor="t" anchorCtr="0">
            <a:noAutofit/>
          </a:bodyPr>
          <a:lstStyle/>
          <a:p>
            <a:pPr marL="3968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a = 15213;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0x7fffb7f71dbc	6d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0x7fffb7f71dbd	3b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0x7fffb7f71dbe	00</a:t>
            </a:r>
            <a:endParaRPr dirty="0"/>
          </a:p>
          <a:p>
            <a:pPr marL="39688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0x7fffb7f71dbf	00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Shape 188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Pointers</a:t>
            </a:r>
            <a:endParaRPr/>
          </a:p>
        </p:txBody>
      </p:sp>
      <p:sp>
        <p:nvSpPr>
          <p:cNvPr id="1881" name="Shape 1881"/>
          <p:cNvSpPr/>
          <p:nvPr/>
        </p:nvSpPr>
        <p:spPr>
          <a:xfrm>
            <a:off x="152400" y="5643306"/>
            <a:ext cx="8839200" cy="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compilers &amp; machines assign different locations to objects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get different results each time run program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Shape 1882"/>
          <p:cNvSpPr/>
          <p:nvPr/>
        </p:nvSpPr>
        <p:spPr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B = -15213;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int *P = &amp;B;</a:t>
            </a:r>
            <a:endParaRPr dirty="0"/>
          </a:p>
        </p:txBody>
      </p:sp>
      <p:sp>
        <p:nvSpPr>
          <p:cNvPr id="1883" name="Shape 1883"/>
          <p:cNvSpPr/>
          <p:nvPr/>
        </p:nvSpPr>
        <p:spPr>
          <a:xfrm>
            <a:off x="5784849" y="2133600"/>
            <a:ext cx="102552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x86-64</a:t>
            </a:r>
            <a:endParaRPr dirty="0"/>
          </a:p>
        </p:txBody>
      </p:sp>
      <p:sp>
        <p:nvSpPr>
          <p:cNvPr id="1884" name="Shape 1884"/>
          <p:cNvSpPr/>
          <p:nvPr/>
        </p:nvSpPr>
        <p:spPr>
          <a:xfrm>
            <a:off x="3581400" y="2133600"/>
            <a:ext cx="5857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</a:t>
            </a:r>
            <a:endParaRPr/>
          </a:p>
        </p:txBody>
      </p:sp>
      <p:sp>
        <p:nvSpPr>
          <p:cNvPr id="1885" name="Shape 1885"/>
          <p:cNvSpPr/>
          <p:nvPr/>
        </p:nvSpPr>
        <p:spPr>
          <a:xfrm>
            <a:off x="4733925" y="2133600"/>
            <a:ext cx="6365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IA32</a:t>
            </a:r>
            <a:endParaRPr/>
          </a:p>
        </p:txBody>
      </p:sp>
      <p:graphicFrame>
        <p:nvGraphicFramePr>
          <p:cNvPr id="1886" name="Shape 1886"/>
          <p:cNvGraphicFramePr/>
          <p:nvPr/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EF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FB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2C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87" name="Shape 1887"/>
          <p:cNvGraphicFramePr/>
          <p:nvPr/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AC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28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F5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FF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88" name="Shape 1888"/>
          <p:cNvGraphicFramePr/>
          <p:nvPr/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3C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1B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FE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82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FD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7F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Shape 1893"/>
          <p:cNvSpPr/>
          <p:nvPr/>
        </p:nvSpPr>
        <p:spPr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76199" dir="2700000" algn="ctr" rotWithShape="0">
              <a:srgbClr val="000000">
                <a:alpha val="74901"/>
              </a:srgbClr>
            </a:outerShdw>
          </a:effectLst>
        </p:spPr>
        <p:txBody>
          <a:bodyPr spcFirstLastPara="1" wrap="square" lIns="25400" tIns="25400" rIns="65075" bIns="25400" anchor="t" anchorCtr="0">
            <a:noAutofit/>
          </a:bodyPr>
          <a:lstStyle/>
          <a:p>
            <a:pPr marL="398463" marR="0" lvl="0" indent="-385763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rgbClr val="000000"/>
                </a:solidFill>
                <a:latin typeface="Courier New" panose="02070309020205020404" pitchFamily="49" charset="0"/>
                <a:ea typeface="Courier New"/>
                <a:cs typeface="Courier New" panose="02070309020205020404" pitchFamily="49" charset="0"/>
                <a:sym typeface="Courier New"/>
              </a:rPr>
              <a:t>char S[6] = "18213";</a:t>
            </a:r>
            <a:endParaRPr dirty="0"/>
          </a:p>
        </p:txBody>
      </p:sp>
      <p:sp>
        <p:nvSpPr>
          <p:cNvPr id="1894" name="Shape 189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3" marR="0" lvl="0" indent="-119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Representing Strings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Shape 1895"/>
          <p:cNvSpPr txBox="1">
            <a:spLocks noGrp="1"/>
          </p:cNvSpPr>
          <p:nvPr>
            <p:ph type="body" idx="1"/>
          </p:nvPr>
        </p:nvSpPr>
        <p:spPr>
          <a:xfrm>
            <a:off x="396875" y="1428750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Strings in C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Represented by array of characters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character encoded in ASCII format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7-bit encoding of character set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“0” has code 0x30</a:t>
            </a:r>
            <a:endParaRPr/>
          </a:p>
          <a:p>
            <a:pPr marL="11811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has code 0x30+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String should be null-terminated</a:t>
            </a:r>
            <a:endParaRPr/>
          </a:p>
          <a:p>
            <a:pPr marL="8382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character = 0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Compatibility</a:t>
            </a:r>
            <a:endParaRPr/>
          </a:p>
          <a:p>
            <a:pPr marL="5524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 ordering not an issue</a:t>
            </a:r>
            <a:endParaRPr/>
          </a:p>
        </p:txBody>
      </p:sp>
      <p:sp>
        <p:nvSpPr>
          <p:cNvPr id="1896" name="Shape 1896"/>
          <p:cNvSpPr/>
          <p:nvPr/>
        </p:nvSpPr>
        <p:spPr>
          <a:xfrm>
            <a:off x="6254813" y="2246313"/>
            <a:ext cx="631217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IA32</a:t>
            </a:r>
            <a:endParaRPr sz="1800" b="1">
              <a:solidFill>
                <a:srgbClr val="0000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7" name="Shape 1897"/>
          <p:cNvSpPr/>
          <p:nvPr/>
        </p:nvSpPr>
        <p:spPr>
          <a:xfrm>
            <a:off x="7894637" y="2246313"/>
            <a:ext cx="58578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91425" bIns="50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</a:t>
            </a:r>
            <a:endParaRPr/>
          </a:p>
        </p:txBody>
      </p:sp>
      <p:grpSp>
        <p:nvGrpSpPr>
          <p:cNvPr id="1898" name="Shape 1898"/>
          <p:cNvGrpSpPr/>
          <p:nvPr/>
        </p:nvGrpSpPr>
        <p:grpSpPr>
          <a:xfrm>
            <a:off x="6935787" y="2832100"/>
            <a:ext cx="914400" cy="1906588"/>
            <a:chOff x="0" y="0"/>
            <a:chExt cx="576" cy="1201"/>
          </a:xfrm>
        </p:grpSpPr>
        <p:cxnSp>
          <p:nvCxnSpPr>
            <p:cNvPr id="1899" name="Shape 1899"/>
            <p:cNvCxnSpPr/>
            <p:nvPr/>
          </p:nvCxnSpPr>
          <p:spPr>
            <a:xfrm>
              <a:off x="0" y="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0" name="Shape 1900"/>
            <p:cNvCxnSpPr/>
            <p:nvPr/>
          </p:nvCxnSpPr>
          <p:spPr>
            <a:xfrm>
              <a:off x="0" y="24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1" name="Shape 1901"/>
            <p:cNvCxnSpPr/>
            <p:nvPr/>
          </p:nvCxnSpPr>
          <p:spPr>
            <a:xfrm>
              <a:off x="0" y="48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2" name="Shape 1902"/>
            <p:cNvCxnSpPr/>
            <p:nvPr/>
          </p:nvCxnSpPr>
          <p:spPr>
            <a:xfrm>
              <a:off x="0" y="72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3" name="Shape 1903"/>
            <p:cNvCxnSpPr/>
            <p:nvPr/>
          </p:nvCxnSpPr>
          <p:spPr>
            <a:xfrm>
              <a:off x="0" y="96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904" name="Shape 1904"/>
            <p:cNvCxnSpPr/>
            <p:nvPr/>
          </p:nvCxnSpPr>
          <p:spPr>
            <a:xfrm>
              <a:off x="0" y="1200"/>
              <a:ext cx="576" cy="1"/>
            </a:xfrm>
            <a:prstGeom prst="straightConnector1">
              <a:avLst/>
            </a:prstGeom>
            <a:noFill/>
            <a:ln w="25400" cap="flat" cmpd="sng">
              <a:solidFill>
                <a:srgbClr val="000066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graphicFrame>
        <p:nvGraphicFramePr>
          <p:cNvPr id="1905" name="Shape 1905"/>
          <p:cNvGraphicFramePr/>
          <p:nvPr/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38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33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06" name="Shape 1906"/>
          <p:cNvGraphicFramePr/>
          <p:nvPr/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>
                <a:noFill/>
                <a:tableStyleId>{C89FFCCB-BD95-4178-B205-762D151BAD90}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38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32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31</a:t>
                      </a:r>
                      <a:endParaRPr sz="1800" b="1" i="0" u="none" strike="noStrike" cap="none" dirty="0">
                        <a:solidFill>
                          <a:srgbClr val="000080"/>
                        </a:solidFill>
                        <a:latin typeface="Courier New" panose="02070309020205020404" pitchFamily="49" charset="0"/>
                        <a:ea typeface="Courier New"/>
                        <a:cs typeface="Courier New" panose="02070309020205020404" pitchFamily="49" charset="0"/>
                        <a:sym typeface="Courier New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33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080"/>
                        <a:buFont typeface="Noto Sans Symbol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80"/>
                          </a:solidFill>
                          <a:latin typeface="Courier New" panose="02070309020205020404" pitchFamily="49" charset="0"/>
                          <a:ea typeface="Courier New"/>
                          <a:cs typeface="Courier New" panose="02070309020205020404" pitchFamily="49" charset="0"/>
                          <a:sym typeface="Courier New"/>
                        </a:rPr>
                        <a:t>00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x86 machine code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x86 machine code is a sequence of </a:t>
            </a:r>
            <a:r>
              <a:rPr lang="en-US" i="1" dirty="0"/>
              <a:t>bytes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Grouped into variable-length instructions, which look like strings…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But they contain embedded little-endian numbers…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4373ED-4EAD-499C-A2EA-D9ED06A28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51" y="244770"/>
            <a:ext cx="6383497" cy="6368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B3A9B7-EC3E-421B-B79A-81BD4399334E}"/>
                  </a:ext>
                </a:extLst>
              </p:cNvPr>
              <p:cNvSpPr txBox="1"/>
              <p:nvPr/>
            </p:nvSpPr>
            <p:spPr>
              <a:xfrm>
                <a:off x="0" y="2957490"/>
                <a:ext cx="146040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Eight negative values: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2,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/>
                  <a:t>8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B3A9B7-EC3E-421B-B79A-81BD43993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57490"/>
                <a:ext cx="1460409" cy="738664"/>
              </a:xfrm>
              <a:prstGeom prst="rect">
                <a:avLst/>
              </a:prstGeom>
              <a:blipFill>
                <a:blip r:embed="rId3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830F31-6BFF-47E8-8960-27A3C6D59CEA}"/>
              </a:ext>
            </a:extLst>
          </p:cNvPr>
          <p:cNvSpPr txBox="1"/>
          <p:nvPr/>
        </p:nvSpPr>
        <p:spPr>
          <a:xfrm>
            <a:off x="7619999" y="2957490"/>
            <a:ext cx="162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Eight </a:t>
            </a:r>
            <a:r>
              <a:rPr lang="en-US" i="1" dirty="0"/>
              <a:t>non</a:t>
            </a:r>
            <a:r>
              <a:rPr lang="en-US" dirty="0"/>
              <a:t>-negative values:</a:t>
            </a:r>
          </a:p>
          <a:p>
            <a:pPr algn="ctr"/>
            <a:r>
              <a:rPr lang="en-US" dirty="0"/>
              <a:t>0, 1, …,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4C8E7-2278-4F5C-BC86-3C065EFBAC22}"/>
                  </a:ext>
                </a:extLst>
              </p:cNvPr>
              <p:cNvSpPr txBox="1"/>
              <p:nvPr/>
            </p:nvSpPr>
            <p:spPr>
              <a:xfrm>
                <a:off x="84665" y="4819494"/>
                <a:ext cx="1553725" cy="18158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Mathematicians would prefer it</a:t>
                </a:r>
                <a:br>
                  <a:rPr lang="en-US" dirty="0"/>
                </a:br>
                <a:r>
                  <a:rPr lang="en-US" dirty="0"/>
                  <a:t>if a 4-bit signed number could represent values −8…8, but that’s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values, so they won’t all fit.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4C8E7-2278-4F5C-BC86-3C065EFBA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" y="4819494"/>
                <a:ext cx="1553725" cy="1815882"/>
              </a:xfrm>
              <a:prstGeom prst="rect">
                <a:avLst/>
              </a:prstGeom>
              <a:blipFill>
                <a:blip r:embed="rId4"/>
                <a:stretch>
                  <a:fillRect l="-1176" t="-673" r="-2353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F36A6FD-0F4F-4FDB-A3EC-B61A6C2046BC}"/>
              </a:ext>
            </a:extLst>
          </p:cNvPr>
          <p:cNvSpPr txBox="1"/>
          <p:nvPr/>
        </p:nvSpPr>
        <p:spPr>
          <a:xfrm>
            <a:off x="7433734" y="5011499"/>
            <a:ext cx="1625600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if we made a 4-bit signed number only represent values −7…7? Then we wouldn’t be using bit pattern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18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16934" y="1317122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10584" y="177482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06142" y="17980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18471" y="224155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+ </a:t>
            </a: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6924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3" grpId="0" animBg="1"/>
      <p:bldP spid="59" grpId="0"/>
      <p:bldP spid="60" grpId="0" animBg="1"/>
      <p:bldP spid="63" grpId="0" animBg="1"/>
      <p:bldP spid="216" grpId="0"/>
      <p:bldP spid="217" grpId="0" animBg="1"/>
      <p:bldP spid="220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  <p:sp>
        <p:nvSpPr>
          <p:cNvPr id="221" name="Rectangle 21">
            <a:extLst>
              <a:ext uri="{FF2B5EF4-FFF2-40B4-BE49-F238E27FC236}">
                <a16:creationId xmlns:a16="http://schemas.microsoft.com/office/drawing/2014/main" id="{21D76B6F-CA9D-465B-A11C-D6E8C6BCA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934" y="1317122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</a:t>
            </a:r>
          </a:p>
        </p:txBody>
      </p:sp>
      <p:sp>
        <p:nvSpPr>
          <p:cNvPr id="222" name="Rectangle 22">
            <a:extLst>
              <a:ext uri="{FF2B5EF4-FFF2-40B4-BE49-F238E27FC236}">
                <a16:creationId xmlns:a16="http://schemas.microsoft.com/office/drawing/2014/main" id="{381132AD-5702-4AE2-AF9C-4C0E179CD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584" y="177482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sp>
        <p:nvSpPr>
          <p:cNvPr id="223" name="Rectangle 24">
            <a:extLst>
              <a:ext uri="{FF2B5EF4-FFF2-40B4-BE49-F238E27FC236}">
                <a16:creationId xmlns:a16="http://schemas.microsoft.com/office/drawing/2014/main" id="{17F23298-4698-4595-A5FE-8529A47D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142" y="17980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+</a:t>
            </a:r>
          </a:p>
        </p:txBody>
      </p:sp>
      <p:sp>
        <p:nvSpPr>
          <p:cNvPr id="224" name="Rectangle 35">
            <a:extLst>
              <a:ext uri="{FF2B5EF4-FFF2-40B4-BE49-F238E27FC236}">
                <a16:creationId xmlns:a16="http://schemas.microsoft.com/office/drawing/2014/main" id="{855ED30F-1F33-4594-AC2C-29B039B6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471" y="224155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+ </a:t>
            </a: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sp>
        <p:nvSpPr>
          <p:cNvPr id="225" name="Rectangle 48">
            <a:extLst>
              <a:ext uri="{FF2B5EF4-FFF2-40B4-BE49-F238E27FC236}">
                <a16:creationId xmlns:a16="http://schemas.microsoft.com/office/drawing/2014/main" id="{B2860D95-B3FB-4F94-9AAD-224D3670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081" y="26924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80255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4195</Words>
  <Application>Microsoft Office PowerPoint</Application>
  <PresentationFormat>On-screen Show (4:3)</PresentationFormat>
  <Paragraphs>1429</Paragraphs>
  <Slides>55</Slides>
  <Notes>48</Notes>
  <HiddenSlides>3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3" baseType="lpstr">
      <vt:lpstr>Copperplate Gothic Bold</vt:lpstr>
      <vt:lpstr>Courier New</vt:lpstr>
      <vt:lpstr>Cambria Math</vt:lpstr>
      <vt:lpstr>Helvetica</vt:lpstr>
      <vt:lpstr>Calibri</vt:lpstr>
      <vt:lpstr>Arial Narrow</vt:lpstr>
      <vt:lpstr>Helvetica Neue</vt:lpstr>
      <vt:lpstr>Noto Sans Symbols</vt:lpstr>
      <vt:lpstr>Symbol</vt:lpstr>
      <vt:lpstr>Wingdings</vt:lpstr>
      <vt:lpstr>Courier New Bold</vt:lpstr>
      <vt:lpstr>Arial</vt:lpstr>
      <vt:lpstr>Consolas</vt:lpstr>
      <vt:lpstr>Times</vt:lpstr>
      <vt:lpstr>Times New Roman</vt:lpstr>
      <vt:lpstr>Gill Sans</vt:lpstr>
      <vt:lpstr>template2007</vt:lpstr>
      <vt:lpstr>Chart</vt:lpstr>
      <vt:lpstr>Bits, Bytes, and Integers – Part 2  15-213/15-513: Introduction to Computer Systems 3rd Lecture, May 18, 2023</vt:lpstr>
      <vt:lpstr>Today: Bits, Bytes, and Integers</vt:lpstr>
      <vt:lpstr>Encoding “Integers”</vt:lpstr>
      <vt:lpstr>Negation: Complement &amp; Increment</vt:lpstr>
      <vt:lpstr>Complement &amp; Increment Examples</vt:lpstr>
      <vt:lpstr>PowerPoint Presentation</vt:lpstr>
      <vt:lpstr>Unsigned Addition</vt:lpstr>
      <vt:lpstr>Unsigned Addition</vt:lpstr>
      <vt:lpstr>Visualizing (Mathematical) Integer Addition</vt:lpstr>
      <vt:lpstr>Visualizing Unsigned Addition</vt:lpstr>
      <vt:lpstr>Two’s Complement Addition</vt:lpstr>
      <vt:lpstr>Visualizing 2’s Complement Addition</vt:lpstr>
      <vt:lpstr>TAdd Overflow</vt:lpstr>
      <vt:lpstr>Today: Bits, Bytes, and Integers</vt:lpstr>
      <vt:lpstr>Boolean Algebra</vt:lpstr>
      <vt:lpstr>PowerPoint Presentation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PowerPoint Presentation</vt:lpstr>
      <vt:lpstr>Logical versus Bitwise</vt:lpstr>
      <vt:lpstr>Today: Bits, Bytes, and Integers</vt:lpstr>
      <vt:lpstr>Mapping Between Signed &amp; Unsigned</vt:lpstr>
      <vt:lpstr>Relation between Signed &amp; Unsigned</vt:lpstr>
      <vt:lpstr>Mapping Signed 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 and Truncation</vt:lpstr>
      <vt:lpstr>Sign Extension: Simple Example</vt:lpstr>
      <vt:lpstr>Truncation: Simple Example</vt:lpstr>
      <vt:lpstr>Today: Bits, Bytes, and Integers</vt:lpstr>
      <vt:lpstr>Shifting</vt:lpstr>
      <vt:lpstr>Multiplication</vt:lpstr>
      <vt:lpstr>PowerPoint Presentation</vt:lpstr>
      <vt:lpstr>Unsigned Multiplication in C</vt:lpstr>
      <vt:lpstr>Signed Multiplication in C</vt:lpstr>
      <vt:lpstr>Power-of-2 Multiply with Shift</vt:lpstr>
      <vt:lpstr>Today: Bits, Bytes, and Integers</vt:lpstr>
      <vt:lpstr>Byte-Oriented Memory Organization</vt:lpstr>
      <vt:lpstr>Machine Words</vt:lpstr>
      <vt:lpstr>Addresses Always Specify Byte Locations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Representing x86 machine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Bits, Bytes, and Integers – Part 2  15-213: Introduction to Computer Systems 3rd Lecture, May 25, 2018</dc:title>
  <dc:creator>Brian Railing</dc:creator>
  <cp:lastModifiedBy>Brian Railing</cp:lastModifiedBy>
  <cp:revision>27</cp:revision>
  <dcterms:modified xsi:type="dcterms:W3CDTF">2023-05-18T18:01:39Z</dcterms:modified>
</cp:coreProperties>
</file>