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4" r:id="rId2"/>
    <p:sldMasterId id="2147483705" r:id="rId3"/>
    <p:sldMasterId id="2147483706" r:id="rId4"/>
    <p:sldMasterId id="2147483707" r:id="rId5"/>
  </p:sldMasterIdLst>
  <p:notesMasterIdLst>
    <p:notesMasterId r:id="rId8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34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84"/>
      <p:bold r:id="rId85"/>
      <p:italic r:id="rId86"/>
      <p:boldItalic r:id="rId87"/>
    </p:embeddedFont>
    <p:embeddedFont>
      <p:font typeface="Calibri" panose="020F0502020204030204" pitchFamily="34" charset="0"/>
      <p:regular r:id="rId88"/>
      <p:bold r:id="rId89"/>
      <p:italic r:id="rId90"/>
      <p:boldItalic r:id="rId91"/>
    </p:embeddedFont>
    <p:embeddedFont>
      <p:font typeface="Gill Sans" panose="020B0604020202020204" charset="0"/>
      <p:regular r:id="rId92"/>
      <p:bold r:id="rId93"/>
    </p:embeddedFont>
    <p:embeddedFont>
      <p:font typeface="Noto Sans Symbols" panose="020B0604020202020204" charset="0"/>
      <p:regular r:id="rId94"/>
      <p:bold r:id="rId9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E40DD1-18CE-47C8-A119-0F7C9B7843C6}">
  <a:tblStyle styleId="{6CE40DD1-18CE-47C8-A119-0F7C9B7843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4DCE79-066F-4FD8-84AA-9C936B8F75C2}" styleName="Table_1">
    <a:wholeTbl>
      <a:tcTxStyle b="off" i="off">
        <a:font>
          <a:latin typeface="Calibri Bold"/>
          <a:ea typeface="Calibri Bold"/>
          <a:cs typeface="Calibri Bol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6E6"/>
          </a:solidFill>
        </a:fill>
      </a:tcStyle>
    </a:wholeTbl>
    <a:band1H>
      <a:tcTxStyle/>
      <a:tcStyle>
        <a:tcBdr/>
        <a:fill>
          <a:solidFill>
            <a:srgbClr val="DD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font" Target="fonts/font4.fntdata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font" Target="fonts/font10.fntdata"/><Relationship Id="rId98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1T16:51:39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7053 7258 0,'0'321'125,"0"206"-109,0-205-1,0-263 1,0-1 0,0 1-1,0-30 63,0 29-31,0 1-31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Shape 7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Shape 8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Shape 8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Shape 9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Shape 9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Shape 9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Shape 9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Shape 10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Shape 10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Shape 10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Shape 10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Shape 10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Shape 1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Shape 1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Shape 1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Shape 1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Shape 1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Shape 1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Shape 1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hape 1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Shape 1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Shape 1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Shape 1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Shape 1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Shape 1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Shape 1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Shape 1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Shape 1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Shape 1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Shape 1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Shape 1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Shape 1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Shape 1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Shape 1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Shape 1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Shape 1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Shape 1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Shape 1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Shape 1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Shape 1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Shape 1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Shape 1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Shape 1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Shape 1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Shape 1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Shape 1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Shape 1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Shape 1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Shape 1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Shape 1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Shape 14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Shape 1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Shape 1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Shape 1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 rot="5400000">
            <a:off x="5395118" y="2834482"/>
            <a:ext cx="45259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1204119" y="853282"/>
            <a:ext cx="45259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6482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1854200" y="-76200"/>
            <a:ext cx="5435600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5400000">
            <a:off x="4425950" y="2495550"/>
            <a:ext cx="65786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158750" y="476250"/>
            <a:ext cx="65786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6482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854200" y="-76200"/>
            <a:ext cx="5435600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 rot="5400000">
            <a:off x="4425950" y="2495550"/>
            <a:ext cx="65786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158750" y="476250"/>
            <a:ext cx="65786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6482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 rot="5400000">
            <a:off x="1854200" y="-76200"/>
            <a:ext cx="5435600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 rot="5400000">
            <a:off x="4425950" y="2495550"/>
            <a:ext cx="65786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 rot="5400000">
            <a:off x="158750" y="476250"/>
            <a:ext cx="65786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 rot="5400000">
            <a:off x="4779169" y="2142332"/>
            <a:ext cx="587216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 rot="5400000">
            <a:off x="511969" y="123032"/>
            <a:ext cx="5872163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8830843" y="6601841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685800" y="4572000"/>
            <a:ext cx="3785716" cy="6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Brian Railing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531118" y="1769026"/>
            <a:ext cx="8760719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Machine-Level Programming III: Procedures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15-213/14-513/15-513: Introduction to Computer Systems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</a:t>
            </a:r>
            <a:r>
              <a:rPr lang="en-US" sz="2000" b="0" dirty="0">
                <a:latin typeface="Calibri"/>
                <a:ea typeface="Calibri"/>
                <a:cs typeface="Calibri"/>
                <a:sym typeface="Calibri"/>
              </a:rPr>
              <a:t>May 25, 2023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7494561" y="235863"/>
            <a:ext cx="13208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Carnegie Mellon</a:t>
            </a: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</a:t>
            </a: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of memory managed with stack discipline</a:t>
            </a:r>
            <a:endParaRPr/>
          </a:p>
          <a:p>
            <a:pPr marL="569913" marR="0" lvl="0" indent="-225425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viewed as array of bytes.</a:t>
            </a:r>
            <a:endParaRPr/>
          </a:p>
          <a:p>
            <a:pPr marL="569913" marR="0" lvl="0" indent="-225425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regions have different purposes.</a:t>
            </a:r>
            <a:endParaRPr/>
          </a:p>
          <a:p>
            <a:pPr marL="569913" marR="0" lvl="0" indent="-225425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(Like ABI, a policy decision)</a:t>
            </a:r>
            <a:endParaRPr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7075460" y="975638"/>
            <a:ext cx="1142349" cy="5410200"/>
          </a:xfrm>
          <a:prstGeom prst="rect">
            <a:avLst/>
          </a:prstGeom>
          <a:solidFill>
            <a:srgbClr val="CBCBEF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01" name="Shape 301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302" name="Shape 302"/>
            <p:cNvSpPr/>
            <p:nvPr/>
          </p:nvSpPr>
          <p:spPr>
            <a:xfrm>
              <a:off x="1154801" y="3021980"/>
              <a:ext cx="1142349" cy="468909"/>
            </a:xfrm>
            <a:custGeom>
              <a:avLst/>
              <a:gdLst/>
              <a:ahLst/>
              <a:cxnLst/>
              <a:rect l="0" t="0" r="0" b="0"/>
              <a:pathLst>
                <a:path w="1142349" h="468909" extrusionOk="0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rgbClr val="CBCBEF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1179195" y="3429000"/>
              <a:ext cx="1106805" cy="152400"/>
            </a:xfrm>
            <a:prstGeom prst="rect">
              <a:avLst/>
            </a:prstGeom>
            <a:solidFill>
              <a:srgbClr val="CBCB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04" name="Shape 304"/>
          <p:cNvGrpSpPr/>
          <p:nvPr/>
        </p:nvGrpSpPr>
        <p:grpSpPr>
          <a:xfrm rot="10800000" flipH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305" name="Shape 305"/>
            <p:cNvSpPr/>
            <p:nvPr/>
          </p:nvSpPr>
          <p:spPr>
            <a:xfrm>
              <a:off x="1154801" y="3021980"/>
              <a:ext cx="1142349" cy="468909"/>
            </a:xfrm>
            <a:custGeom>
              <a:avLst/>
              <a:gdLst/>
              <a:ahLst/>
              <a:cxnLst/>
              <a:rect l="0" t="0" r="0" b="0"/>
              <a:pathLst>
                <a:path w="1142349" h="468909" extrusionOk="0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rgbClr val="CBCBEF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1179195" y="3429000"/>
              <a:ext cx="1106805" cy="152400"/>
            </a:xfrm>
            <a:prstGeom prst="rect">
              <a:avLst/>
            </a:prstGeom>
            <a:solidFill>
              <a:srgbClr val="CBCB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307" name="Shape 307"/>
          <p:cNvCxnSpPr/>
          <p:nvPr/>
        </p:nvCxnSpPr>
        <p:spPr>
          <a:xfrm>
            <a:off x="7075460" y="1507179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" name="Shape 308"/>
          <p:cNvCxnSpPr/>
          <p:nvPr/>
        </p:nvCxnSpPr>
        <p:spPr>
          <a:xfrm>
            <a:off x="7075460" y="2733814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9" name="Shape 309"/>
          <p:cNvCxnSpPr/>
          <p:nvPr/>
        </p:nvCxnSpPr>
        <p:spPr>
          <a:xfrm>
            <a:off x="7075460" y="4071961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0" name="Shape 310"/>
          <p:cNvCxnSpPr/>
          <p:nvPr/>
        </p:nvCxnSpPr>
        <p:spPr>
          <a:xfrm>
            <a:off x="7075460" y="5581928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1" name="Shape 311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" name="Shape 317"/>
          <p:cNvCxnSpPr/>
          <p:nvPr/>
        </p:nvCxnSpPr>
        <p:spPr>
          <a:xfrm rot="10800000" flipH="1">
            <a:off x="4083442" y="1507180"/>
            <a:ext cx="2980869" cy="382858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8" name="Shape 318"/>
          <p:cNvCxnSpPr/>
          <p:nvPr/>
        </p:nvCxnSpPr>
        <p:spPr>
          <a:xfrm rot="10800000" flipH="1">
            <a:off x="4081854" y="2733814"/>
            <a:ext cx="3006851" cy="2356624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19" name="Shape 319"/>
          <p:cNvSpPr/>
          <p:nvPr/>
        </p:nvSpPr>
        <p:spPr>
          <a:xfrm>
            <a:off x="7494561" y="235863"/>
            <a:ext cx="13208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Carnegie Mellon</a:t>
            </a:r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</a:t>
            </a:r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of memory managed with stack discipline</a:t>
            </a:r>
            <a:endParaRPr/>
          </a:p>
        </p:txBody>
      </p:sp>
      <p:cxnSp>
        <p:nvCxnSpPr>
          <p:cNvPr id="322" name="Shape 322"/>
          <p:cNvCxnSpPr/>
          <p:nvPr/>
        </p:nvCxnSpPr>
        <p:spPr>
          <a:xfrm>
            <a:off x="3457816" y="4938038"/>
            <a:ext cx="5081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3" name="Shape 323"/>
          <p:cNvSpPr/>
          <p:nvPr/>
        </p:nvSpPr>
        <p:spPr>
          <a:xfrm>
            <a:off x="791758" y="4706263"/>
            <a:ext cx="2634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Pointer: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3957999" y="5544463"/>
            <a:ext cx="15841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“Top”</a:t>
            </a:r>
            <a:endParaRPr dirty="0"/>
          </a:p>
        </p:txBody>
      </p:sp>
      <p:cxnSp>
        <p:nvCxnSpPr>
          <p:cNvPr id="326" name="Shape 326"/>
          <p:cNvCxnSpPr/>
          <p:nvPr/>
        </p:nvCxnSpPr>
        <p:spPr>
          <a:xfrm>
            <a:off x="4081854" y="4785638"/>
            <a:ext cx="129571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Shape 327"/>
          <p:cNvSpPr/>
          <p:nvPr/>
        </p:nvSpPr>
        <p:spPr>
          <a:xfrm>
            <a:off x="3716641" y="975638"/>
            <a:ext cx="2117881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“Bottom”</a:t>
            </a:r>
            <a:endParaRPr dirty="0"/>
          </a:p>
        </p:txBody>
      </p:sp>
      <p:sp>
        <p:nvSpPr>
          <p:cNvPr id="328" name="Shape 328"/>
          <p:cNvSpPr/>
          <p:nvPr/>
        </p:nvSpPr>
        <p:spPr>
          <a:xfrm>
            <a:off x="4424837" y="1432838"/>
            <a:ext cx="609748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9" name="Shape 329"/>
          <p:cNvSpPr/>
          <p:nvPr/>
        </p:nvSpPr>
        <p:spPr>
          <a:xfrm rot="10800000" flipH="1">
            <a:off x="4424837" y="5166638"/>
            <a:ext cx="609748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7075460" y="975638"/>
            <a:ext cx="1142349" cy="5410200"/>
          </a:xfrm>
          <a:prstGeom prst="rect">
            <a:avLst/>
          </a:prstGeom>
          <a:solidFill>
            <a:srgbClr val="CBCBEF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31" name="Shape 331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332" name="Shape 332"/>
            <p:cNvSpPr/>
            <p:nvPr/>
          </p:nvSpPr>
          <p:spPr>
            <a:xfrm>
              <a:off x="1154801" y="3021980"/>
              <a:ext cx="1142349" cy="468909"/>
            </a:xfrm>
            <a:custGeom>
              <a:avLst/>
              <a:gdLst/>
              <a:ahLst/>
              <a:cxnLst/>
              <a:rect l="0" t="0" r="0" b="0"/>
              <a:pathLst>
                <a:path w="1142349" h="468909" extrusionOk="0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rgbClr val="CBCBEF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1179195" y="3429000"/>
              <a:ext cx="1106805" cy="152400"/>
            </a:xfrm>
            <a:prstGeom prst="rect">
              <a:avLst/>
            </a:prstGeom>
            <a:solidFill>
              <a:srgbClr val="CBCB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34" name="Shape 334"/>
          <p:cNvGrpSpPr/>
          <p:nvPr/>
        </p:nvGrpSpPr>
        <p:grpSpPr>
          <a:xfrm rot="10800000" flipH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335" name="Shape 335"/>
            <p:cNvSpPr/>
            <p:nvPr/>
          </p:nvSpPr>
          <p:spPr>
            <a:xfrm>
              <a:off x="1154801" y="3021980"/>
              <a:ext cx="1142349" cy="468909"/>
            </a:xfrm>
            <a:custGeom>
              <a:avLst/>
              <a:gdLst/>
              <a:ahLst/>
              <a:cxnLst/>
              <a:rect l="0" t="0" r="0" b="0"/>
              <a:pathLst>
                <a:path w="1142349" h="468909" extrusionOk="0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rgbClr val="CBCBEF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1179195" y="3429000"/>
              <a:ext cx="1106805" cy="152400"/>
            </a:xfrm>
            <a:prstGeom prst="rect">
              <a:avLst/>
            </a:prstGeom>
            <a:solidFill>
              <a:srgbClr val="CBCB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337" name="Shape 337"/>
          <p:cNvCxnSpPr/>
          <p:nvPr/>
        </p:nvCxnSpPr>
        <p:spPr>
          <a:xfrm>
            <a:off x="7075460" y="1507179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8" name="Shape 338"/>
          <p:cNvCxnSpPr/>
          <p:nvPr/>
        </p:nvCxnSpPr>
        <p:spPr>
          <a:xfrm>
            <a:off x="7075460" y="2733814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" name="Shape 339"/>
          <p:cNvCxnSpPr/>
          <p:nvPr/>
        </p:nvCxnSpPr>
        <p:spPr>
          <a:xfrm>
            <a:off x="7075460" y="4071961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" name="Shape 340"/>
          <p:cNvCxnSpPr/>
          <p:nvPr/>
        </p:nvCxnSpPr>
        <p:spPr>
          <a:xfrm>
            <a:off x="7075460" y="5581928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1" name="Shape 341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cxnSp>
        <p:nvCxnSpPr>
          <p:cNvPr id="343" name="Shape 343"/>
          <p:cNvCxnSpPr/>
          <p:nvPr/>
        </p:nvCxnSpPr>
        <p:spPr>
          <a:xfrm rot="10800000" flipH="1">
            <a:off x="5377568" y="1507180"/>
            <a:ext cx="2840242" cy="382858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4" name="Shape 344"/>
          <p:cNvCxnSpPr/>
          <p:nvPr/>
        </p:nvCxnSpPr>
        <p:spPr>
          <a:xfrm rot="10800000" flipH="1">
            <a:off x="5388683" y="2733814"/>
            <a:ext cx="2766278" cy="2356624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</a:t>
            </a:r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of memory managed with stack discipline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Grows toward lower addresses</a:t>
            </a:r>
            <a:endParaRPr dirty="0"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contains 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lowest  stack address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of “top” element</a:t>
            </a:r>
            <a:endParaRPr dirty="0"/>
          </a:p>
        </p:txBody>
      </p:sp>
      <p:grpSp>
        <p:nvGrpSpPr>
          <p:cNvPr id="351" name="Shape 351"/>
          <p:cNvGrpSpPr/>
          <p:nvPr/>
        </p:nvGrpSpPr>
        <p:grpSpPr>
          <a:xfrm>
            <a:off x="2463800" y="1066800"/>
            <a:ext cx="6559550" cy="5013325"/>
            <a:chOff x="0" y="0"/>
            <a:chExt cx="4131" cy="3158"/>
          </a:xfrm>
        </p:grpSpPr>
        <p:cxnSp>
          <p:nvCxnSpPr>
            <p:cNvPr id="352" name="Shape 352"/>
            <p:cNvCxnSpPr/>
            <p:nvPr/>
          </p:nvCxnSpPr>
          <p:spPr>
            <a:xfrm>
              <a:off x="1679" y="2496"/>
              <a:ext cx="32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53" name="Shape 353"/>
            <p:cNvSpPr/>
            <p:nvPr/>
          </p:nvSpPr>
          <p:spPr>
            <a:xfrm>
              <a:off x="0" y="2350"/>
              <a:ext cx="1659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Pointer: </a:t>
              </a:r>
              <a:r>
                <a:rPr lang="en-US" sz="2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24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355" name="Shape 355"/>
            <p:cNvCxnSpPr/>
            <p:nvPr/>
          </p:nvCxnSpPr>
          <p:spPr>
            <a:xfrm>
              <a:off x="3418" y="1824"/>
              <a:ext cx="0" cy="86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56" name="Shape 356"/>
            <p:cNvSpPr/>
            <p:nvPr/>
          </p:nvSpPr>
          <p:spPr>
            <a:xfrm>
              <a:off x="3477" y="1918"/>
              <a:ext cx="512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Stack Grows</a:t>
              </a:r>
              <a:endParaRPr sz="4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Down</a:t>
              </a:r>
              <a:endParaRPr/>
            </a:p>
          </p:txBody>
        </p:sp>
        <p:cxnSp>
          <p:nvCxnSpPr>
            <p:cNvPr id="357" name="Shape 357"/>
            <p:cNvCxnSpPr/>
            <p:nvPr/>
          </p:nvCxnSpPr>
          <p:spPr>
            <a:xfrm rot="10800000">
              <a:off x="3418" y="432"/>
              <a:ext cx="0" cy="912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58" name="Shape 358"/>
            <p:cNvSpPr/>
            <p:nvPr/>
          </p:nvSpPr>
          <p:spPr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Increasing</a:t>
              </a:r>
              <a:endParaRPr sz="4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Addresses</a:t>
              </a: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1994" y="2878"/>
              <a:ext cx="1032" cy="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“Top”</a:t>
              </a:r>
              <a:endParaRPr dirty="0"/>
            </a:p>
          </p:txBody>
        </p:sp>
        <p:cxnSp>
          <p:nvCxnSpPr>
            <p:cNvPr id="360" name="Shape 360"/>
            <p:cNvCxnSpPr/>
            <p:nvPr/>
          </p:nvCxnSpPr>
          <p:spPr>
            <a:xfrm>
              <a:off x="2072" y="2400"/>
              <a:ext cx="81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1" name="Shape 361"/>
            <p:cNvSpPr/>
            <p:nvPr/>
          </p:nvSpPr>
          <p:spPr>
            <a:xfrm>
              <a:off x="1842" y="0"/>
              <a:ext cx="1307" cy="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“Bottom”</a:t>
              </a:r>
              <a:endParaRPr dirty="0"/>
            </a:p>
          </p:txBody>
        </p:sp>
        <p:sp>
          <p:nvSpPr>
            <p:cNvPr id="362" name="Shape 362"/>
            <p:cNvSpPr/>
            <p:nvPr/>
          </p:nvSpPr>
          <p:spPr>
            <a:xfrm>
              <a:off x="2288" y="288"/>
              <a:ext cx="384" cy="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 rot="10800000" flipH="1">
              <a:off x="2288" y="2640"/>
              <a:ext cx="384" cy="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Stack: Push</a:t>
            </a: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pushq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Fetch operand at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Decrement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8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operand at address given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cxnSp>
        <p:nvCxnSpPr>
          <p:cNvPr id="370" name="Shape 370"/>
          <p:cNvCxnSpPr/>
          <p:nvPr/>
        </p:nvCxnSpPr>
        <p:spPr>
          <a:xfrm>
            <a:off x="5130800" y="5029200"/>
            <a:ext cx="50800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1" name="Shape 371"/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2" name="Shape 372"/>
          <p:cNvCxnSpPr/>
          <p:nvPr/>
        </p:nvCxnSpPr>
        <p:spPr>
          <a:xfrm>
            <a:off x="5130800" y="5029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3" name="Shape 373"/>
          <p:cNvSpPr/>
          <p:nvPr/>
        </p:nvSpPr>
        <p:spPr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74" name="Shape 374"/>
          <p:cNvCxnSpPr/>
          <p:nvPr/>
        </p:nvCxnSpPr>
        <p:spPr>
          <a:xfrm>
            <a:off x="7891463" y="3962400"/>
            <a:ext cx="0" cy="1371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5" name="Shape 375"/>
          <p:cNvSpPr/>
          <p:nvPr/>
        </p:nvSpPr>
        <p:spPr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Grows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</a:t>
            </a:r>
            <a:endParaRPr/>
          </a:p>
        </p:txBody>
      </p:sp>
      <p:cxnSp>
        <p:nvCxnSpPr>
          <p:cNvPr id="376" name="Shape 376"/>
          <p:cNvCxnSpPr/>
          <p:nvPr/>
        </p:nvCxnSpPr>
        <p:spPr>
          <a:xfrm rot="10800000">
            <a:off x="7891463" y="1752600"/>
            <a:ext cx="0" cy="1447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7" name="Shape 377"/>
          <p:cNvSpPr/>
          <p:nvPr/>
        </p:nvSpPr>
        <p:spPr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  <a:endParaRPr/>
          </a:p>
        </p:txBody>
      </p:sp>
      <p:cxnSp>
        <p:nvCxnSpPr>
          <p:cNvPr id="378" name="Shape 378"/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9" name="Shape 379"/>
          <p:cNvSpPr/>
          <p:nvPr/>
        </p:nvSpPr>
        <p:spPr>
          <a:xfrm>
            <a:off x="5387975" y="1066800"/>
            <a:ext cx="204152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“Bottom”</a:t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6097588" y="1524000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81" name="Shape 381"/>
          <p:cNvGrpSpPr/>
          <p:nvPr/>
        </p:nvGrpSpPr>
        <p:grpSpPr>
          <a:xfrm>
            <a:off x="2544763" y="4759325"/>
            <a:ext cx="4641850" cy="1628775"/>
            <a:chOff x="59" y="0"/>
            <a:chExt cx="2924" cy="1026"/>
          </a:xfrm>
        </p:grpSpPr>
        <p:sp>
          <p:nvSpPr>
            <p:cNvPr id="382" name="Shape 382"/>
            <p:cNvSpPr/>
            <p:nvPr/>
          </p:nvSpPr>
          <p:spPr>
            <a:xfrm>
              <a:off x="59" y="0"/>
              <a:ext cx="160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Pointer: </a:t>
              </a:r>
              <a:r>
                <a:rPr lang="en-US" sz="2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24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2002" y="746"/>
              <a:ext cx="981" cy="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“Top”</a:t>
              </a: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 rot="10800000" flipH="1">
              <a:off x="2296" y="506"/>
              <a:ext cx="384" cy="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85" name="Shape 385"/>
          <p:cNvSpPr/>
          <p:nvPr/>
        </p:nvSpPr>
        <p:spPr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</a:t>
            </a: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Stack: Push</a:t>
            </a:r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pushq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Fetch operand at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Decrement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8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operand at address given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cxnSp>
        <p:nvCxnSpPr>
          <p:cNvPr id="392" name="Shape 392"/>
          <p:cNvCxnSpPr/>
          <p:nvPr/>
        </p:nvCxnSpPr>
        <p:spPr>
          <a:xfrm>
            <a:off x="5130800" y="5029200"/>
            <a:ext cx="50800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3" name="Shape 393"/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94" name="Shape 394"/>
          <p:cNvGrpSpPr/>
          <p:nvPr/>
        </p:nvGrpSpPr>
        <p:grpSpPr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395" name="Shape 395"/>
            <p:cNvSpPr/>
            <p:nvPr/>
          </p:nvSpPr>
          <p:spPr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396" name="Shape 396"/>
            <p:cNvCxnSpPr/>
            <p:nvPr/>
          </p:nvCxnSpPr>
          <p:spPr>
            <a:xfrm>
              <a:off x="56" y="203"/>
              <a:ext cx="32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97" name="Shape 397"/>
            <p:cNvSpPr/>
            <p:nvPr/>
          </p:nvSpPr>
          <p:spPr>
            <a:xfrm>
              <a:off x="222" y="0"/>
              <a:ext cx="154" cy="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-8</a:t>
              </a: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0" y="53"/>
              <a:ext cx="232" cy="12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399" name="Shape 399"/>
          <p:cNvCxnSpPr/>
          <p:nvPr/>
        </p:nvCxnSpPr>
        <p:spPr>
          <a:xfrm>
            <a:off x="5130800" y="5029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0" name="Shape 400"/>
          <p:cNvSpPr/>
          <p:nvPr/>
        </p:nvSpPr>
        <p:spPr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01" name="Shape 401"/>
          <p:cNvCxnSpPr/>
          <p:nvPr/>
        </p:nvCxnSpPr>
        <p:spPr>
          <a:xfrm>
            <a:off x="7891463" y="3962400"/>
            <a:ext cx="0" cy="1371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2" name="Shape 402"/>
          <p:cNvSpPr/>
          <p:nvPr/>
        </p:nvSpPr>
        <p:spPr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Grows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</a:t>
            </a:r>
            <a:endParaRPr/>
          </a:p>
        </p:txBody>
      </p:sp>
      <p:cxnSp>
        <p:nvCxnSpPr>
          <p:cNvPr id="403" name="Shape 403"/>
          <p:cNvCxnSpPr/>
          <p:nvPr/>
        </p:nvCxnSpPr>
        <p:spPr>
          <a:xfrm rot="10800000">
            <a:off x="7891463" y="1752600"/>
            <a:ext cx="0" cy="1447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4" name="Shape 404"/>
          <p:cNvSpPr/>
          <p:nvPr/>
        </p:nvSpPr>
        <p:spPr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  <a:endParaRPr/>
          </a:p>
        </p:txBody>
      </p:sp>
      <p:cxnSp>
        <p:nvCxnSpPr>
          <p:cNvPr id="405" name="Shape 405"/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6" name="Shape 406"/>
          <p:cNvSpPr/>
          <p:nvPr/>
        </p:nvSpPr>
        <p:spPr>
          <a:xfrm>
            <a:off x="5387975" y="1066800"/>
            <a:ext cx="204152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“Bottom”</a:t>
            </a: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6097588" y="1524000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08" name="Shape 408"/>
          <p:cNvGrpSpPr/>
          <p:nvPr/>
        </p:nvGrpSpPr>
        <p:grpSpPr>
          <a:xfrm>
            <a:off x="2544763" y="4759325"/>
            <a:ext cx="4641850" cy="1628775"/>
            <a:chOff x="59" y="0"/>
            <a:chExt cx="2924" cy="1026"/>
          </a:xfrm>
        </p:grpSpPr>
        <p:sp>
          <p:nvSpPr>
            <p:cNvPr id="409" name="Shape 409"/>
            <p:cNvSpPr/>
            <p:nvPr/>
          </p:nvSpPr>
          <p:spPr>
            <a:xfrm>
              <a:off x="59" y="0"/>
              <a:ext cx="160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Pointer: </a:t>
              </a:r>
              <a:r>
                <a:rPr lang="en-US" sz="2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24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2002" y="746"/>
              <a:ext cx="981" cy="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“Top”</a:t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 rot="10800000" flipH="1">
              <a:off x="2296" y="506"/>
              <a:ext cx="384" cy="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12" name="Shape 412"/>
          <p:cNvSpPr/>
          <p:nvPr/>
        </p:nvSpPr>
        <p:spPr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</a:t>
            </a: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1.38889E-6 0.23912 C -1.38889E-6 0.34606 0.0691 0.47824 0.12535 0.47824 L 0.2507 0.4782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popq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value at address given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8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value at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(usually a register)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8062913" y="22225"/>
            <a:ext cx="13208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Carnegie Mellon</a:t>
            </a:r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Stack: Pop</a:t>
            </a:r>
            <a:endParaRPr/>
          </a:p>
        </p:txBody>
      </p:sp>
      <p:cxnSp>
        <p:nvCxnSpPr>
          <p:cNvPr id="24" name="Shape 393">
            <a:extLst>
              <a:ext uri="{FF2B5EF4-FFF2-40B4-BE49-F238E27FC236}">
                <a16:creationId xmlns:a16="http://schemas.microsoft.com/office/drawing/2014/main" id="{4723C89C-058C-4620-AFF6-CCB17041217C}"/>
              </a:ext>
            </a:extLst>
          </p:cNvPr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Shape 395">
            <a:extLst>
              <a:ext uri="{FF2B5EF4-FFF2-40B4-BE49-F238E27FC236}">
                <a16:creationId xmlns:a16="http://schemas.microsoft.com/office/drawing/2014/main" id="{78536E4B-1F26-40FA-8A7C-E160BE9A5946}"/>
              </a:ext>
            </a:extLst>
          </p:cNvPr>
          <p:cNvSpPr/>
          <p:nvPr/>
        </p:nvSpPr>
        <p:spPr>
          <a:xfrm>
            <a:off x="5754688" y="5180577"/>
            <a:ext cx="1301750" cy="305823"/>
          </a:xfrm>
          <a:prstGeom prst="rect">
            <a:avLst/>
          </a:prstGeom>
          <a:solidFill>
            <a:srgbClr val="8484E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7" name="Shape 396">
            <a:extLst>
              <a:ext uri="{FF2B5EF4-FFF2-40B4-BE49-F238E27FC236}">
                <a16:creationId xmlns:a16="http://schemas.microsoft.com/office/drawing/2014/main" id="{71DBE17F-9BC2-4312-9CCB-A5937E6338F0}"/>
              </a:ext>
            </a:extLst>
          </p:cNvPr>
          <p:cNvCxnSpPr/>
          <p:nvPr/>
        </p:nvCxnSpPr>
        <p:spPr>
          <a:xfrm>
            <a:off x="5129213" y="5335082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" name="Shape 397">
            <a:extLst>
              <a:ext uri="{FF2B5EF4-FFF2-40B4-BE49-F238E27FC236}">
                <a16:creationId xmlns:a16="http://schemas.microsoft.com/office/drawing/2014/main" id="{50E8C642-F85A-44BB-AC60-6612AA9832FB}"/>
              </a:ext>
            </a:extLst>
          </p:cNvPr>
          <p:cNvSpPr/>
          <p:nvPr/>
        </p:nvSpPr>
        <p:spPr>
          <a:xfrm>
            <a:off x="5354638" y="5019702"/>
            <a:ext cx="368300" cy="32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+8</a:t>
            </a:r>
            <a:endParaRPr dirty="0"/>
          </a:p>
        </p:txBody>
      </p:sp>
      <p:sp>
        <p:nvSpPr>
          <p:cNvPr id="29" name="Shape 398">
            <a:extLst>
              <a:ext uri="{FF2B5EF4-FFF2-40B4-BE49-F238E27FC236}">
                <a16:creationId xmlns:a16="http://schemas.microsoft.com/office/drawing/2014/main" id="{170C62B7-A68C-4431-9264-F48B4A69197B}"/>
              </a:ext>
            </a:extLst>
          </p:cNvPr>
          <p:cNvSpPr/>
          <p:nvPr/>
        </p:nvSpPr>
        <p:spPr>
          <a:xfrm flipV="1">
            <a:off x="5040313" y="5096158"/>
            <a:ext cx="368300" cy="19113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0" name="Shape 399">
            <a:extLst>
              <a:ext uri="{FF2B5EF4-FFF2-40B4-BE49-F238E27FC236}">
                <a16:creationId xmlns:a16="http://schemas.microsoft.com/office/drawing/2014/main" id="{5342293A-A301-4435-85EE-C1E5D7DC606D}"/>
              </a:ext>
            </a:extLst>
          </p:cNvPr>
          <p:cNvCxnSpPr/>
          <p:nvPr/>
        </p:nvCxnSpPr>
        <p:spPr>
          <a:xfrm>
            <a:off x="5121276" y="5019702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" name="Shape 400">
            <a:extLst>
              <a:ext uri="{FF2B5EF4-FFF2-40B4-BE49-F238E27FC236}">
                <a16:creationId xmlns:a16="http://schemas.microsoft.com/office/drawing/2014/main" id="{F14B4050-FA8A-4ECC-8D30-305179311CE4}"/>
              </a:ext>
            </a:extLst>
          </p:cNvPr>
          <p:cNvSpPr/>
          <p:nvPr/>
        </p:nvSpPr>
        <p:spPr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2" name="Shape 401">
            <a:extLst>
              <a:ext uri="{FF2B5EF4-FFF2-40B4-BE49-F238E27FC236}">
                <a16:creationId xmlns:a16="http://schemas.microsoft.com/office/drawing/2014/main" id="{993613A5-7DB5-4487-9FD9-58475D53F2A6}"/>
              </a:ext>
            </a:extLst>
          </p:cNvPr>
          <p:cNvCxnSpPr/>
          <p:nvPr/>
        </p:nvCxnSpPr>
        <p:spPr>
          <a:xfrm>
            <a:off x="7891463" y="3962400"/>
            <a:ext cx="0" cy="1371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" name="Shape 402">
            <a:extLst>
              <a:ext uri="{FF2B5EF4-FFF2-40B4-BE49-F238E27FC236}">
                <a16:creationId xmlns:a16="http://schemas.microsoft.com/office/drawing/2014/main" id="{09391A46-C14C-4E9B-B229-DCF8AE3D9022}"/>
              </a:ext>
            </a:extLst>
          </p:cNvPr>
          <p:cNvSpPr/>
          <p:nvPr/>
        </p:nvSpPr>
        <p:spPr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Grows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</a:t>
            </a:r>
            <a:endParaRPr/>
          </a:p>
        </p:txBody>
      </p:sp>
      <p:cxnSp>
        <p:nvCxnSpPr>
          <p:cNvPr id="34" name="Shape 403">
            <a:extLst>
              <a:ext uri="{FF2B5EF4-FFF2-40B4-BE49-F238E27FC236}">
                <a16:creationId xmlns:a16="http://schemas.microsoft.com/office/drawing/2014/main" id="{7E79C471-47B2-45D1-905D-CD2C3B6D22EC}"/>
              </a:ext>
            </a:extLst>
          </p:cNvPr>
          <p:cNvCxnSpPr/>
          <p:nvPr/>
        </p:nvCxnSpPr>
        <p:spPr>
          <a:xfrm rot="10800000">
            <a:off x="7891463" y="1752600"/>
            <a:ext cx="0" cy="1447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" name="Shape 404">
            <a:extLst>
              <a:ext uri="{FF2B5EF4-FFF2-40B4-BE49-F238E27FC236}">
                <a16:creationId xmlns:a16="http://schemas.microsoft.com/office/drawing/2014/main" id="{B2D283A4-C8BC-461D-9C93-732C1C92DED7}"/>
              </a:ext>
            </a:extLst>
          </p:cNvPr>
          <p:cNvSpPr/>
          <p:nvPr/>
        </p:nvSpPr>
        <p:spPr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  <a:endParaRPr/>
          </a:p>
        </p:txBody>
      </p:sp>
      <p:cxnSp>
        <p:nvCxnSpPr>
          <p:cNvPr id="36" name="Shape 405">
            <a:extLst>
              <a:ext uri="{FF2B5EF4-FFF2-40B4-BE49-F238E27FC236}">
                <a16:creationId xmlns:a16="http://schemas.microsoft.com/office/drawing/2014/main" id="{FE7DEC55-1A78-4EB2-A78A-51E87B58A130}"/>
              </a:ext>
            </a:extLst>
          </p:cNvPr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Shape 406">
            <a:extLst>
              <a:ext uri="{FF2B5EF4-FFF2-40B4-BE49-F238E27FC236}">
                <a16:creationId xmlns:a16="http://schemas.microsoft.com/office/drawing/2014/main" id="{E2CC5434-1EB2-4B6F-B561-C42F8EA40B4E}"/>
              </a:ext>
            </a:extLst>
          </p:cNvPr>
          <p:cNvSpPr/>
          <p:nvPr/>
        </p:nvSpPr>
        <p:spPr>
          <a:xfrm>
            <a:off x="5387975" y="1066800"/>
            <a:ext cx="204152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“Bottom”</a:t>
            </a:r>
            <a:endParaRPr/>
          </a:p>
        </p:txBody>
      </p:sp>
      <p:sp>
        <p:nvSpPr>
          <p:cNvPr id="38" name="Shape 407">
            <a:extLst>
              <a:ext uri="{FF2B5EF4-FFF2-40B4-BE49-F238E27FC236}">
                <a16:creationId xmlns:a16="http://schemas.microsoft.com/office/drawing/2014/main" id="{FCB6BA98-41F1-4BE1-80D0-E54E868FD354}"/>
              </a:ext>
            </a:extLst>
          </p:cNvPr>
          <p:cNvSpPr/>
          <p:nvPr/>
        </p:nvSpPr>
        <p:spPr>
          <a:xfrm>
            <a:off x="6097588" y="1524000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FD8812F5-F83C-4B7A-808A-F75D6B0F0E1E}"/>
              </a:ext>
            </a:extLst>
          </p:cNvPr>
          <p:cNvSpPr/>
          <p:nvPr/>
        </p:nvSpPr>
        <p:spPr>
          <a:xfrm>
            <a:off x="2544763" y="4759325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Pointer: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35335F30-9EC7-4356-BF50-5D8F0B40C21F}"/>
              </a:ext>
            </a:extLst>
          </p:cNvPr>
          <p:cNvSpPr/>
          <p:nvPr/>
        </p:nvSpPr>
        <p:spPr>
          <a:xfrm>
            <a:off x="5629276" y="5943600"/>
            <a:ext cx="1557338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“Top”</a:t>
            </a:r>
            <a:endParaRPr/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46913A4-517E-4280-8228-9FB69CF03556}"/>
              </a:ext>
            </a:extLst>
          </p:cNvPr>
          <p:cNvSpPr/>
          <p:nvPr/>
        </p:nvSpPr>
        <p:spPr>
          <a:xfrm rot="10800000" flipH="1">
            <a:off x="6096001" y="5562600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4718E10E-51E5-4FA5-8940-17C4C24901F7}"/>
              </a:ext>
            </a:extLst>
          </p:cNvPr>
          <p:cNvSpPr/>
          <p:nvPr/>
        </p:nvSpPr>
        <p:spPr>
          <a:xfrm>
            <a:off x="5822758" y="5154651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</a:t>
            </a: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412">
            <a:extLst>
              <a:ext uri="{FF2B5EF4-FFF2-40B4-BE49-F238E27FC236}">
                <a16:creationId xmlns:a16="http://schemas.microsoft.com/office/drawing/2014/main" id="{20F02BE7-AF56-4EED-91A2-303189173FFF}"/>
              </a:ext>
            </a:extLst>
          </p:cNvPr>
          <p:cNvSpPr/>
          <p:nvPr/>
        </p:nvSpPr>
        <p:spPr>
          <a:xfrm>
            <a:off x="5822758" y="5154651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</a:t>
            </a: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411">
            <a:extLst>
              <a:ext uri="{FF2B5EF4-FFF2-40B4-BE49-F238E27FC236}">
                <a16:creationId xmlns:a16="http://schemas.microsoft.com/office/drawing/2014/main" id="{DCEE7B05-1DD8-409F-9E81-625FB931546E}"/>
              </a:ext>
            </a:extLst>
          </p:cNvPr>
          <p:cNvSpPr/>
          <p:nvPr/>
        </p:nvSpPr>
        <p:spPr>
          <a:xfrm rot="10800000" flipH="1">
            <a:off x="6096000" y="5180575"/>
            <a:ext cx="609600" cy="763024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488">
            <a:extLst>
              <a:ext uri="{FF2B5EF4-FFF2-40B4-BE49-F238E27FC236}">
                <a16:creationId xmlns:a16="http://schemas.microsoft.com/office/drawing/2014/main" id="{33771B08-4CBA-43A9-B3AF-9D44A7CE944D}"/>
              </a:ext>
            </a:extLst>
          </p:cNvPr>
          <p:cNvSpPr txBox="1"/>
          <p:nvPr/>
        </p:nvSpPr>
        <p:spPr>
          <a:xfrm>
            <a:off x="172129" y="359181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Value is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copied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it remains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memor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y at old </a:t>
            </a:r>
            <a:r>
              <a:rPr lang="en-US" sz="3200" b="1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rsp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20365 -2.22222E-6 C -0.29514 -2.22222E-6 -0.40729 -0.08611 -0.40729 -0.15602 L -0.40729 -0.311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Calling Conventions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Managing local data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we have time: illustration of recursion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Examples</a:t>
            </a: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mult2(long a, long 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s = a * b;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multstore(long x, long y, long *dest)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t = mult2(x, y);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*dest = 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400553: 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imul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a *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 			# Return</a:t>
            </a:r>
            <a:endParaRPr dirty="0"/>
          </a:p>
        </p:txBody>
      </p:sp>
      <p:sp>
        <p:nvSpPr>
          <p:cNvPr id="503" name="Shape 503"/>
          <p:cNvSpPr/>
          <p:nvPr/>
        </p:nvSpPr>
        <p:spPr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400540: push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Save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400541: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Save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	# mult2(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x,y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	# Save at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40054c: pop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Restore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40054d: ret 			# Return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Control Flow</a:t>
            </a:r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stack to support procedure call and return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Procedure call: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 label</a:t>
            </a:r>
            <a:endParaRPr sz="24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return address on stack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to 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address: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of the next instruction right after call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from disassembly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Procedure return: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endParaRPr sz="24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 address from stack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to address</a:t>
            </a: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endParaRPr lang="en-US" dirty="0"/>
          </a:p>
          <a:p>
            <a:pPr marL="0" indent="0">
              <a:spcBef>
                <a:spcPts val="500"/>
              </a:spcBef>
              <a:buSzPts val="2200"/>
              <a:buNone/>
            </a:pPr>
            <a:r>
              <a:rPr lang="en-US" dirty="0"/>
              <a:t>These instructions are sometimes printed with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dirty="0"/>
              <a:t> suffix</a:t>
            </a:r>
          </a:p>
          <a:p>
            <a:pPr marL="552450" lvl="1" indent="-234950"/>
            <a:r>
              <a:rPr lang="en-US" dirty="0"/>
              <a:t>This is just to remind you that you’re looking at 64-bit code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Flow Example #1</a:t>
            </a: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</a:t>
            </a:r>
            <a:endParaRPr dirty="0"/>
          </a:p>
        </p:txBody>
      </p:sp>
      <p:sp>
        <p:nvSpPr>
          <p:cNvPr id="516" name="Shape 516"/>
          <p:cNvSpPr/>
          <p:nvPr/>
        </p:nvSpPr>
        <p:spPr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</p:txBody>
      </p:sp>
      <p:sp>
        <p:nvSpPr>
          <p:cNvPr id="517" name="Shape 517"/>
          <p:cNvSpPr/>
          <p:nvPr/>
        </p:nvSpPr>
        <p:spPr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0x400544</a:t>
            </a:r>
            <a:endParaRPr dirty="0"/>
          </a:p>
        </p:txBody>
      </p:sp>
      <p:sp>
        <p:nvSpPr>
          <p:cNvPr id="518" name="Shape 518"/>
          <p:cNvSpPr/>
          <p:nvPr/>
        </p:nvSpPr>
        <p:spPr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0x120</a:t>
            </a:r>
            <a:endParaRPr dirty="0"/>
          </a:p>
        </p:txBody>
      </p:sp>
      <p:sp>
        <p:nvSpPr>
          <p:cNvPr id="519" name="Shape 519"/>
          <p:cNvSpPr/>
          <p:nvPr/>
        </p:nvSpPr>
        <p:spPr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</p:txBody>
      </p:sp>
      <p:sp>
        <p:nvSpPr>
          <p:cNvPr id="520" name="Shape 520"/>
          <p:cNvSpPr/>
          <p:nvPr/>
        </p:nvSpPr>
        <p:spPr>
          <a:xfrm rot="10800000" flipH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21" name="Shape 521"/>
          <p:cNvCxnSpPr>
            <a:stCxn id="517" idx="1"/>
          </p:cNvCxnSpPr>
          <p:nvPr/>
        </p:nvCxnSpPr>
        <p:spPr>
          <a:xfrm rot="10800000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22" name="Shape 522"/>
          <p:cNvSpPr/>
          <p:nvPr/>
        </p:nvSpPr>
        <p:spPr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0x120</a:t>
            </a:r>
            <a:endParaRPr dirty="0"/>
          </a:p>
        </p:txBody>
      </p:sp>
      <p:sp>
        <p:nvSpPr>
          <p:cNvPr id="524" name="Shape 524"/>
          <p:cNvSpPr/>
          <p:nvPr/>
        </p:nvSpPr>
        <p:spPr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0x128</a:t>
            </a:r>
            <a:endParaRPr dirty="0"/>
          </a:p>
        </p:txBody>
      </p:sp>
      <p:sp>
        <p:nvSpPr>
          <p:cNvPr id="525" name="Shape 525"/>
          <p:cNvSpPr/>
          <p:nvPr/>
        </p:nvSpPr>
        <p:spPr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0x130</a:t>
            </a:r>
            <a:endParaRPr dirty="0"/>
          </a:p>
        </p:txBody>
      </p:sp>
      <p:sp>
        <p:nvSpPr>
          <p:cNvPr id="526" name="Shape 526"/>
          <p:cNvSpPr/>
          <p:nvPr/>
        </p:nvSpPr>
        <p:spPr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%rip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Reminder: Condition Codes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159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bit registers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Carry Flag (for unsigned)	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Sign Flag (for signed)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Zero Flag	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Overflow Flag (for signed)</a:t>
            </a:r>
            <a:endParaRPr/>
          </a:p>
          <a:p>
            <a:pPr marL="5715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188" marR="0" lvl="0" indent="-230188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jX and SetX isntructions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910" y="3822666"/>
            <a:ext cx="3909407" cy="253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1202" y="3826400"/>
            <a:ext cx="4200957" cy="252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Flow Example #2</a:t>
            </a: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		</a:t>
            </a:r>
            <a:endParaRPr dirty="0"/>
          </a:p>
        </p:txBody>
      </p:sp>
      <p:sp>
        <p:nvSpPr>
          <p:cNvPr id="533" name="Shape 533"/>
          <p:cNvSpPr/>
          <p:nvPr/>
        </p:nvSpPr>
        <p:spPr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</p:txBody>
      </p:sp>
      <p:sp>
        <p:nvSpPr>
          <p:cNvPr id="534" name="Shape 534"/>
          <p:cNvSpPr/>
          <p:nvPr/>
        </p:nvSpPr>
        <p:spPr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0x400550</a:t>
            </a:r>
            <a:endParaRPr dirty="0"/>
          </a:p>
        </p:txBody>
      </p:sp>
      <p:sp>
        <p:nvSpPr>
          <p:cNvPr id="535" name="Shape 535"/>
          <p:cNvSpPr/>
          <p:nvPr/>
        </p:nvSpPr>
        <p:spPr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0x118</a:t>
            </a:r>
            <a:endParaRPr dirty="0"/>
          </a:p>
        </p:txBody>
      </p:sp>
      <p:sp>
        <p:nvSpPr>
          <p:cNvPr id="536" name="Shape 536"/>
          <p:cNvSpPr/>
          <p:nvPr/>
        </p:nvSpPr>
        <p:spPr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0x400549</a:t>
            </a:r>
            <a:endParaRPr dirty="0"/>
          </a:p>
        </p:txBody>
      </p:sp>
      <p:sp>
        <p:nvSpPr>
          <p:cNvPr id="537" name="Shape 537"/>
          <p:cNvSpPr/>
          <p:nvPr/>
        </p:nvSpPr>
        <p:spPr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</p:txBody>
      </p:sp>
      <p:sp>
        <p:nvSpPr>
          <p:cNvPr id="538" name="Shape 538"/>
          <p:cNvSpPr/>
          <p:nvPr/>
        </p:nvSpPr>
        <p:spPr>
          <a:xfrm rot="10800000" flipH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39" name="Shape 539"/>
          <p:cNvCxnSpPr>
            <a:stCxn id="534" idx="1"/>
          </p:cNvCxnSpPr>
          <p:nvPr/>
        </p:nvCxnSpPr>
        <p:spPr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40" name="Shape 540"/>
          <p:cNvCxnSpPr/>
          <p:nvPr/>
        </p:nvCxnSpPr>
        <p:spPr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541" name="Shape 541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542" name="Shape 542"/>
            <p:cNvSpPr/>
            <p:nvPr/>
          </p:nvSpPr>
          <p:spPr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0x120</a:t>
              </a:r>
              <a:endParaRPr dirty="0"/>
            </a:p>
          </p:txBody>
        </p:sp>
        <p:sp>
          <p:nvSpPr>
            <p:cNvPr id="544" name="Shape 544"/>
            <p:cNvSpPr/>
            <p:nvPr/>
          </p:nvSpPr>
          <p:spPr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0x128</a:t>
              </a:r>
              <a:endParaRPr dirty="0"/>
            </a:p>
          </p:txBody>
        </p:sp>
        <p:sp>
          <p:nvSpPr>
            <p:cNvPr id="545" name="Shape 545"/>
            <p:cNvSpPr/>
            <p:nvPr/>
          </p:nvSpPr>
          <p:spPr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0x130</a:t>
              </a:r>
              <a:endParaRPr dirty="0"/>
            </a:p>
          </p:txBody>
        </p:sp>
        <p:sp>
          <p:nvSpPr>
            <p:cNvPr id="546" name="Shape 546"/>
            <p:cNvSpPr/>
            <p:nvPr/>
          </p:nvSpPr>
          <p:spPr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0x118</a:t>
              </a:r>
              <a:endParaRPr dirty="0"/>
            </a:p>
          </p:txBody>
        </p:sp>
        <p:sp>
          <p:nvSpPr>
            <p:cNvPr id="547" name="Shape 547"/>
            <p:cNvSpPr/>
            <p:nvPr/>
          </p:nvSpPr>
          <p:spPr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%rip</a:t>
              </a:r>
              <a:endParaRPr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Flow Example #3</a:t>
            </a: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		</a:t>
            </a:r>
            <a:endParaRPr dirty="0"/>
          </a:p>
        </p:txBody>
      </p:sp>
      <p:sp>
        <p:nvSpPr>
          <p:cNvPr id="554" name="Shape 554"/>
          <p:cNvSpPr/>
          <p:nvPr/>
        </p:nvSpPr>
        <p:spPr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</p:txBody>
      </p:sp>
      <p:sp>
        <p:nvSpPr>
          <p:cNvPr id="555" name="Shape 555"/>
          <p:cNvSpPr/>
          <p:nvPr/>
        </p:nvSpPr>
        <p:spPr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0x400557</a:t>
            </a:r>
            <a:endParaRPr dirty="0"/>
          </a:p>
        </p:txBody>
      </p:sp>
      <p:sp>
        <p:nvSpPr>
          <p:cNvPr id="556" name="Shape 556"/>
          <p:cNvSpPr/>
          <p:nvPr/>
        </p:nvSpPr>
        <p:spPr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0x118</a:t>
            </a:r>
            <a:endParaRPr dirty="0"/>
          </a:p>
        </p:txBody>
      </p:sp>
      <p:sp>
        <p:nvSpPr>
          <p:cNvPr id="557" name="Shape 557"/>
          <p:cNvSpPr/>
          <p:nvPr/>
        </p:nvSpPr>
        <p:spPr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0x400549</a:t>
            </a:r>
            <a:endParaRPr dirty="0"/>
          </a:p>
        </p:txBody>
      </p:sp>
      <p:sp>
        <p:nvSpPr>
          <p:cNvPr id="558" name="Shape 558"/>
          <p:cNvSpPr/>
          <p:nvPr/>
        </p:nvSpPr>
        <p:spPr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</p:txBody>
      </p:sp>
      <p:sp>
        <p:nvSpPr>
          <p:cNvPr id="559" name="Shape 559"/>
          <p:cNvSpPr/>
          <p:nvPr/>
        </p:nvSpPr>
        <p:spPr>
          <a:xfrm rot="10800000" flipH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60" name="Shape 560"/>
          <p:cNvCxnSpPr>
            <a:stCxn id="555" idx="1"/>
          </p:cNvCxnSpPr>
          <p:nvPr/>
        </p:nvCxnSpPr>
        <p:spPr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61" name="Shape 561"/>
          <p:cNvCxnSpPr/>
          <p:nvPr/>
        </p:nvCxnSpPr>
        <p:spPr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562" name="Shape 562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563" name="Shape 563"/>
            <p:cNvSpPr/>
            <p:nvPr/>
          </p:nvSpPr>
          <p:spPr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0x120</a:t>
              </a:r>
              <a:endParaRPr dirty="0"/>
            </a:p>
          </p:txBody>
        </p:sp>
        <p:sp>
          <p:nvSpPr>
            <p:cNvPr id="565" name="Shape 565"/>
            <p:cNvSpPr/>
            <p:nvPr/>
          </p:nvSpPr>
          <p:spPr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0x128</a:t>
              </a:r>
              <a:endParaRPr dirty="0"/>
            </a:p>
          </p:txBody>
        </p:sp>
        <p:sp>
          <p:nvSpPr>
            <p:cNvPr id="566" name="Shape 566"/>
            <p:cNvSpPr/>
            <p:nvPr/>
          </p:nvSpPr>
          <p:spPr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0x130</a:t>
              </a:r>
              <a:endParaRPr dirty="0"/>
            </a:p>
          </p:txBody>
        </p:sp>
        <p:sp>
          <p:nvSpPr>
            <p:cNvPr id="567" name="Shape 567"/>
            <p:cNvSpPr/>
            <p:nvPr/>
          </p:nvSpPr>
          <p:spPr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0x118</a:t>
              </a:r>
              <a:endParaRPr dirty="0"/>
            </a:p>
          </p:txBody>
        </p:sp>
        <p:sp>
          <p:nvSpPr>
            <p:cNvPr id="568" name="Shape 568"/>
            <p:cNvSpPr/>
            <p:nvPr/>
          </p:nvSpPr>
          <p:spPr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%rip</a:t>
              </a:r>
              <a:endParaRPr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Flow Example #4</a:t>
            </a: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		</a:t>
            </a:r>
            <a:endParaRPr dirty="0"/>
          </a:p>
        </p:txBody>
      </p:sp>
      <p:sp>
        <p:nvSpPr>
          <p:cNvPr id="575" name="Shape 575"/>
          <p:cNvSpPr/>
          <p:nvPr/>
        </p:nvSpPr>
        <p:spPr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</p:txBody>
      </p:sp>
      <p:sp>
        <p:nvSpPr>
          <p:cNvPr id="576" name="Shape 576"/>
          <p:cNvSpPr/>
          <p:nvPr/>
        </p:nvSpPr>
        <p:spPr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0x400549</a:t>
            </a:r>
            <a:endParaRPr dirty="0"/>
          </a:p>
        </p:txBody>
      </p:sp>
      <p:sp>
        <p:nvSpPr>
          <p:cNvPr id="577" name="Shape 577"/>
          <p:cNvSpPr/>
          <p:nvPr/>
        </p:nvSpPr>
        <p:spPr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0x120</a:t>
            </a:r>
            <a:endParaRPr dirty="0"/>
          </a:p>
        </p:txBody>
      </p:sp>
      <p:sp>
        <p:nvSpPr>
          <p:cNvPr id="578" name="Shape 578"/>
          <p:cNvSpPr/>
          <p:nvPr/>
        </p:nvSpPr>
        <p:spPr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</p:txBody>
      </p:sp>
      <p:sp>
        <p:nvSpPr>
          <p:cNvPr id="579" name="Shape 579"/>
          <p:cNvSpPr/>
          <p:nvPr/>
        </p:nvSpPr>
        <p:spPr>
          <a:xfrm rot="10800000" flipH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80" name="Shape 580"/>
          <p:cNvCxnSpPr>
            <a:stCxn id="576" idx="1"/>
          </p:cNvCxnSpPr>
          <p:nvPr/>
        </p:nvCxnSpPr>
        <p:spPr>
          <a:xfrm rot="10800000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81" name="Shape 581"/>
          <p:cNvSpPr/>
          <p:nvPr/>
        </p:nvSpPr>
        <p:spPr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582" name="Shape 582"/>
          <p:cNvSpPr/>
          <p:nvPr/>
        </p:nvSpPr>
        <p:spPr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0x120</a:t>
            </a:r>
            <a:endParaRPr dirty="0"/>
          </a:p>
        </p:txBody>
      </p:sp>
      <p:sp>
        <p:nvSpPr>
          <p:cNvPr id="583" name="Shape 583"/>
          <p:cNvSpPr/>
          <p:nvPr/>
        </p:nvSpPr>
        <p:spPr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0x128</a:t>
            </a:r>
            <a:endParaRPr dirty="0"/>
          </a:p>
        </p:txBody>
      </p:sp>
      <p:sp>
        <p:nvSpPr>
          <p:cNvPr id="584" name="Shape 584"/>
          <p:cNvSpPr/>
          <p:nvPr/>
        </p:nvSpPr>
        <p:spPr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0x130</a:t>
            </a:r>
            <a:endParaRPr dirty="0"/>
          </a:p>
        </p:txBody>
      </p:sp>
      <p:sp>
        <p:nvSpPr>
          <p:cNvPr id="585" name="Shape 585"/>
          <p:cNvSpPr/>
          <p:nvPr/>
        </p:nvSpPr>
        <p:spPr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%rip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6B6479-BA1E-406A-BCD7-672BDDDE372B}"/>
                  </a:ext>
                </a:extLst>
              </p14:cNvPr>
              <p14:cNvContentPartPr/>
              <p14:nvPr/>
            </p14:nvContentPartPr>
            <p14:xfrm>
              <a:off x="2539080" y="2612880"/>
              <a:ext cx="360" cy="53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6B6479-BA1E-406A-BCD7-672BDDDE37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9720" y="2603520"/>
                <a:ext cx="19080" cy="55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/>
          </a:p>
        </p:txBody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Calling Conventions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Managing local data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we have time: illustration of recursion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Data Flow</a:t>
            </a:r>
            <a:endParaRPr/>
          </a:p>
        </p:txBody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/>
          </a:p>
        </p:txBody>
      </p:sp>
      <p:sp>
        <p:nvSpPr>
          <p:cNvPr id="598" name="Shape 59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6 arguments</a:t>
            </a:r>
            <a:endParaRPr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</p:txBody>
      </p:sp>
      <p:sp>
        <p:nvSpPr>
          <p:cNvPr id="599" name="Shape 59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sp>
        <p:nvSpPr>
          <p:cNvPr id="600" name="Shape 600"/>
          <p:cNvSpPr txBox="1">
            <a:spLocks noGrp="1"/>
          </p:cNvSpPr>
          <p:nvPr>
            <p:ph type="body" idx="4"/>
          </p:nvPr>
        </p:nvSpPr>
        <p:spPr>
          <a:xfrm>
            <a:off x="4645025" y="5791199"/>
            <a:ext cx="4041775" cy="33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allocate stack space when needed</a:t>
            </a:r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02" name="Shape 602"/>
          <p:cNvSpPr/>
          <p:nvPr/>
        </p:nvSpPr>
        <p:spPr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rsi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03" name="Shape 603"/>
          <p:cNvSpPr/>
          <p:nvPr/>
        </p:nvSpPr>
        <p:spPr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rcx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%r8</a:t>
            </a:r>
            <a:endParaRPr dirty="0"/>
          </a:p>
        </p:txBody>
      </p:sp>
      <p:sp>
        <p:nvSpPr>
          <p:cNvPr id="606" name="Shape 606"/>
          <p:cNvSpPr/>
          <p:nvPr/>
        </p:nvSpPr>
        <p:spPr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dirty="0"/>
          </a:p>
        </p:txBody>
      </p:sp>
      <p:sp>
        <p:nvSpPr>
          <p:cNvPr id="607" name="Shape 607"/>
          <p:cNvSpPr/>
          <p:nvPr/>
        </p:nvSpPr>
        <p:spPr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grpSp>
        <p:nvGrpSpPr>
          <p:cNvPr id="608" name="Shape 608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609" name="Shape 609"/>
            <p:cNvSpPr/>
            <p:nvPr/>
          </p:nvSpPr>
          <p:spPr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 </a:t>
              </a: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7</a:t>
              </a:r>
              <a:endParaRPr dirty="0"/>
            </a:p>
          </p:txBody>
        </p:sp>
        <p:sp>
          <p:nvSpPr>
            <p:cNvPr id="610" name="Shape 610"/>
            <p:cNvSpPr/>
            <p:nvPr/>
          </p:nvSpPr>
          <p:spPr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• • •</a:t>
              </a: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 </a:t>
              </a: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8</a:t>
              </a:r>
              <a:endParaRPr dirty="0"/>
            </a:p>
          </p:txBody>
        </p:sp>
        <p:sp>
          <p:nvSpPr>
            <p:cNvPr id="612" name="Shape 612"/>
            <p:cNvSpPr/>
            <p:nvPr/>
          </p:nvSpPr>
          <p:spPr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 </a:t>
              </a:r>
              <a:r>
                <a:rPr lang="en-US" sz="180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• • •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Flow</a:t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mult2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(long a, long 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s = a * b;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multstore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(long x, long y, long *dest)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t = mult2(x, y);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*dest = 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# a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b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400553: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imul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a *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# s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 			# Return</a:t>
            </a:r>
            <a:endParaRPr dirty="0"/>
          </a:p>
        </p:txBody>
      </p:sp>
      <p:sp>
        <p:nvSpPr>
          <p:cNvPr id="622" name="Shape 622"/>
          <p:cNvSpPr/>
          <p:nvPr/>
        </p:nvSpPr>
        <p:spPr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# x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y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 • •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400541: mov 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Save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	# mult2(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x,y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 t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	# Save at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 • •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/>
          </a:p>
        </p:txBody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Calling Conventions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Managing local data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we have time: illustration of recursion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Stack-Based Languages</a:t>
            </a:r>
            <a:endParaRPr/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Languages that support recursion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 C, Pascal, Java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must be “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Reentrant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simultaneous instantiations of single procedure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some place to store state of each instantiation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variables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pointer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discipline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for given procedure needed for limited time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when called to when return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returns before caller does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allocated in </a:t>
            </a:r>
            <a:r>
              <a:rPr lang="en-US" sz="2400" b="1" i="1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Frames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for single procedure instantiation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Chain Example</a:t>
            </a: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4" name="Shape 644"/>
          <p:cNvSpPr/>
          <p:nvPr/>
        </p:nvSpPr>
        <p:spPr>
          <a:xfrm>
            <a:off x="7096125" y="19050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645" name="Shape 645"/>
          <p:cNvSpPr/>
          <p:nvPr/>
        </p:nvSpPr>
        <p:spPr>
          <a:xfrm>
            <a:off x="7096125" y="25908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646" name="Shape 646"/>
          <p:cNvSpPr/>
          <p:nvPr/>
        </p:nvSpPr>
        <p:spPr>
          <a:xfrm>
            <a:off x="7085013" y="32654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47" name="Shape 647"/>
          <p:cNvSpPr/>
          <p:nvPr/>
        </p:nvSpPr>
        <p:spPr>
          <a:xfrm>
            <a:off x="7096125" y="39624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48" name="Shape 648"/>
          <p:cNvSpPr/>
          <p:nvPr/>
        </p:nvSpPr>
        <p:spPr>
          <a:xfrm>
            <a:off x="7096125" y="47244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7402513" y="22098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0" name="Shape 650"/>
          <p:cNvCxnSpPr/>
          <p:nvPr/>
        </p:nvCxnSpPr>
        <p:spPr>
          <a:xfrm>
            <a:off x="7402513" y="2895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1" name="Shape 651"/>
          <p:cNvCxnSpPr/>
          <p:nvPr/>
        </p:nvCxnSpPr>
        <p:spPr>
          <a:xfrm>
            <a:off x="7402513" y="3581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2" name="Shape 652"/>
          <p:cNvCxnSpPr/>
          <p:nvPr/>
        </p:nvCxnSpPr>
        <p:spPr>
          <a:xfrm>
            <a:off x="7402513" y="4343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3" name="Shape 653"/>
          <p:cNvSpPr/>
          <p:nvPr/>
        </p:nvSpPr>
        <p:spPr>
          <a:xfrm>
            <a:off x="6848475" y="1066800"/>
            <a:ext cx="1020763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Chain</a:t>
            </a: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7762875" y="32654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55" name="Shape 655"/>
          <p:cNvCxnSpPr/>
          <p:nvPr/>
        </p:nvCxnSpPr>
        <p:spPr>
          <a:xfrm>
            <a:off x="7543800" y="28956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6" name="Shape 656"/>
          <p:cNvSpPr/>
          <p:nvPr/>
        </p:nvSpPr>
        <p:spPr>
          <a:xfrm>
            <a:off x="3505200" y="5715000"/>
            <a:ext cx="29083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()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recursive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1" name="Shape 661"/>
          <p:cNvCxnSpPr/>
          <p:nvPr/>
        </p:nvCxnSpPr>
        <p:spPr>
          <a:xfrm>
            <a:off x="6535737" y="2271713"/>
            <a:ext cx="71755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62" name="Shape 662"/>
          <p:cNvSpPr/>
          <p:nvPr/>
        </p:nvSpPr>
        <p:spPr>
          <a:xfrm>
            <a:off x="4019550" y="2084388"/>
            <a:ext cx="24399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Pointer: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63" name="Shape 66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Frames</a:t>
            </a:r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information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storage (if needed)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Temporary space (if needed)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allocated when enter procedure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“Set-up” code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push by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Deallocated when return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“Finish” code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pop by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/>
          </a:p>
        </p:txBody>
      </p:sp>
      <p:cxnSp>
        <p:nvCxnSpPr>
          <p:cNvPr id="665" name="Shape 665"/>
          <p:cNvCxnSpPr/>
          <p:nvPr/>
        </p:nvCxnSpPr>
        <p:spPr>
          <a:xfrm>
            <a:off x="6545262" y="3641725"/>
            <a:ext cx="7175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66" name="Shape 666"/>
          <p:cNvSpPr/>
          <p:nvPr/>
        </p:nvSpPr>
        <p:spPr>
          <a:xfrm>
            <a:off x="4068762" y="3452813"/>
            <a:ext cx="2438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Pointer: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67" name="Shape 667"/>
          <p:cNvSpPr/>
          <p:nvPr/>
        </p:nvSpPr>
        <p:spPr>
          <a:xfrm>
            <a:off x="7205662" y="4279900"/>
            <a:ext cx="1557338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“Top”</a:t>
            </a:r>
            <a:endParaRPr/>
          </a:p>
        </p:txBody>
      </p:sp>
      <p:sp>
        <p:nvSpPr>
          <p:cNvPr id="668" name="Shape 668"/>
          <p:cNvSpPr/>
          <p:nvPr/>
        </p:nvSpPr>
        <p:spPr>
          <a:xfrm rot="10800000" flipH="1">
            <a:off x="7672387" y="3902075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669" name="Shape 669"/>
          <p:cNvGraphicFramePr/>
          <p:nvPr/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Previous Frame</a:t>
                      </a:r>
                      <a:endParaRPr dirty="0"/>
                    </a:p>
                  </a:txBody>
                  <a:tcPr marL="50800" marR="50800" marT="50800" marB="508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Frame for</a:t>
                      </a:r>
                      <a:b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proc</a:t>
                      </a:r>
                      <a:endParaRPr dirty="0"/>
                    </a:p>
                  </a:txBody>
                  <a:tcPr marL="50800" marR="50800" marT="50800" marB="508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0" name="Shape 670"/>
          <p:cNvSpPr/>
          <p:nvPr/>
        </p:nvSpPr>
        <p:spPr>
          <a:xfrm>
            <a:off x="4021137" y="2365375"/>
            <a:ext cx="24399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	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 dirty="0">
              <a:solidFill>
                <a:schemeClr val="lt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Level Programming – Control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Control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if-then-else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do-while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while, for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Assembler Control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jump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move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Indirect jump (via jump tables)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Compiler generates code sequence to implement more complex control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Techniques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Loops converted to do-while or jump-to-middle form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switch statements use jump tables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Sparse switch statements may use decision trees (if-elseif-elseif-else)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677" name="Shape 677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678" name="Shape 678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79" name="Shape 679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80" name="Shape 680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81" name="Shape 681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2" name="Shape 682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3" name="Shape 683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4" name="Shape 684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5" name="Shape 685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86" name="Shape 686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7" name="Shape 687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688" name="Shape 688"/>
          <p:cNvGrpSpPr/>
          <p:nvPr/>
        </p:nvGrpSpPr>
        <p:grpSpPr>
          <a:xfrm>
            <a:off x="5397500" y="1592263"/>
            <a:ext cx="1493838" cy="928687"/>
            <a:chOff x="0" y="0"/>
            <a:chExt cx="941" cy="585"/>
          </a:xfrm>
        </p:grpSpPr>
        <p:cxnSp>
          <p:nvCxnSpPr>
            <p:cNvPr id="689" name="Shape 689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90" name="Shape 690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691" name="Shape 691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92" name="Shape 692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693" name="Shape 693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695" name="Shape 695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96" name="Shape 696"/>
          <p:cNvSpPr/>
          <p:nvPr/>
        </p:nvSpPr>
        <p:spPr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/>
          <p:nvPr/>
        </p:nvSpPr>
        <p:spPr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03" name="Shape 70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05" name="Shape 705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06" name="Shape 706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07" name="Shape 707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08" name="Shape 708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09" name="Shape 709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0" name="Shape 710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1" name="Shape 711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2" name="Shape 712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3" name="Shape 713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14" name="Shape 714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5" name="Shape 715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16" name="Shape 716"/>
          <p:cNvGrpSpPr/>
          <p:nvPr/>
        </p:nvGrpSpPr>
        <p:grpSpPr>
          <a:xfrm>
            <a:off x="5391150" y="2379663"/>
            <a:ext cx="1495425" cy="928687"/>
            <a:chOff x="0" y="0"/>
            <a:chExt cx="941" cy="585"/>
          </a:xfrm>
        </p:grpSpPr>
        <p:cxnSp>
          <p:nvCxnSpPr>
            <p:cNvPr id="717" name="Shape 717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18" name="Shape 718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19" name="Shape 719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20" name="Shape 720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21" name="Shape 721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23" name="Shape 723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4" name="Shape 724"/>
          <p:cNvSpPr/>
          <p:nvPr/>
        </p:nvSpPr>
        <p:spPr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/>
        </p:nvSpPr>
        <p:spPr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34" name="Shape 734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35" name="Shape 735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36" name="Shape 736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37" name="Shape 737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38" name="Shape 738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39" name="Shape 739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40" name="Shape 740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41" name="Shape 741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42" name="Shape 742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43" name="Shape 743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44" name="Shape 744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45" name="Shape 745"/>
          <p:cNvGrpSpPr/>
          <p:nvPr/>
        </p:nvGrpSpPr>
        <p:grpSpPr>
          <a:xfrm>
            <a:off x="5397500" y="3225800"/>
            <a:ext cx="1493838" cy="928688"/>
            <a:chOff x="0" y="0"/>
            <a:chExt cx="941" cy="585"/>
          </a:xfrm>
        </p:grpSpPr>
        <p:cxnSp>
          <p:nvCxnSpPr>
            <p:cNvPr id="746" name="Shape 746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47" name="Shape 747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48" name="Shape 748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49" name="Shape 749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50" name="Shape 750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1" name="Shape 751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52" name="Shape 752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53" name="Shape 753"/>
          <p:cNvSpPr/>
          <p:nvPr/>
        </p:nvSpPr>
        <p:spPr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4" name="Shape 754"/>
          <p:cNvSpPr/>
          <p:nvPr/>
        </p:nvSpPr>
        <p:spPr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61" name="Shape 761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62" name="Shape 762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63" name="Shape 763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64" name="Shape 764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65" name="Shape 765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6" name="Shape 766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7" name="Shape 767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8" name="Shape 768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69" name="Shape 769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70" name="Shape 770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71" name="Shape 771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72" name="Shape 772"/>
          <p:cNvGrpSpPr/>
          <p:nvPr/>
        </p:nvGrpSpPr>
        <p:grpSpPr>
          <a:xfrm>
            <a:off x="5391150" y="4056063"/>
            <a:ext cx="1495425" cy="928687"/>
            <a:chOff x="0" y="0"/>
            <a:chExt cx="941" cy="585"/>
          </a:xfrm>
        </p:grpSpPr>
        <p:cxnSp>
          <p:nvCxnSpPr>
            <p:cNvPr id="773" name="Shape 77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74" name="Shape 77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75" name="Shape 77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76" name="Shape 77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77" name="Shape 777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79" name="Shape 779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80" name="Shape 780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2" name="Shape 782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4" name="Shape 784"/>
          <p:cNvSpPr/>
          <p:nvPr/>
        </p:nvSpPr>
        <p:spPr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90" name="Shape 790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91" name="Shape 791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92" name="Shape 792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93" name="Shape 793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94" name="Shape 794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95" name="Shape 795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6" name="Shape 796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7" name="Shape 797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8" name="Shape 798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99" name="Shape 799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00" name="Shape 800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01" name="Shape 801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02" name="Shape 802"/>
          <p:cNvGrpSpPr/>
          <p:nvPr/>
        </p:nvGrpSpPr>
        <p:grpSpPr>
          <a:xfrm>
            <a:off x="5391150" y="4919663"/>
            <a:ext cx="1495425" cy="928687"/>
            <a:chOff x="0" y="0"/>
            <a:chExt cx="941" cy="585"/>
          </a:xfrm>
        </p:grpSpPr>
        <p:cxnSp>
          <p:nvCxnSpPr>
            <p:cNvPr id="803" name="Shape 80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04" name="Shape 80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05" name="Shape 80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06" name="Shape 80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07" name="Shape 807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09" name="Shape 809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10" name="Shape 810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11" name="Shape 811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5" name="Shape 815"/>
          <p:cNvSpPr/>
          <p:nvPr/>
        </p:nvSpPr>
        <p:spPr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21" name="Shape 821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22" name="Shape 822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23" name="Shape 823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24" name="Shape 824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25" name="Shape 825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26" name="Shape 826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7" name="Shape 827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8" name="Shape 828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9" name="Shape 829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0" name="Shape 830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31" name="Shape 831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2" name="Shape 832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33" name="Shape 833"/>
          <p:cNvGrpSpPr/>
          <p:nvPr/>
        </p:nvGrpSpPr>
        <p:grpSpPr>
          <a:xfrm>
            <a:off x="5391150" y="4056063"/>
            <a:ext cx="1495425" cy="928687"/>
            <a:chOff x="0" y="0"/>
            <a:chExt cx="941" cy="585"/>
          </a:xfrm>
        </p:grpSpPr>
        <p:cxnSp>
          <p:nvCxnSpPr>
            <p:cNvPr id="834" name="Shape 834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35" name="Shape 835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36" name="Shape 836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37" name="Shape 837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38" name="Shape 838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9" name="Shape 839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40" name="Shape 840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41" name="Shape 841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42" name="Shape 842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5" name="Shape 845"/>
          <p:cNvSpPr/>
          <p:nvPr/>
        </p:nvSpPr>
        <p:spPr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51" name="Shape 851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52" name="Shape 852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53" name="Shape 853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54" name="Shape 854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55" name="Shape 855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56" name="Shape 856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7" name="Shape 857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8" name="Shape 858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9" name="Shape 859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60" name="Shape 860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61" name="Shape 861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62" name="Shape 862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63" name="Shape 863"/>
          <p:cNvGrpSpPr/>
          <p:nvPr/>
        </p:nvGrpSpPr>
        <p:grpSpPr>
          <a:xfrm>
            <a:off x="5397500" y="3225800"/>
            <a:ext cx="1493838" cy="928688"/>
            <a:chOff x="0" y="0"/>
            <a:chExt cx="941" cy="585"/>
          </a:xfrm>
        </p:grpSpPr>
        <p:cxnSp>
          <p:nvCxnSpPr>
            <p:cNvPr id="864" name="Shape 864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65" name="Shape 865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66" name="Shape 866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67" name="Shape 867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68" name="Shape 868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9" name="Shape 869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70" name="Shape 870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71" name="Shape 871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73" name="Shape 873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74" name="Shape 874"/>
          <p:cNvSpPr/>
          <p:nvPr/>
        </p:nvSpPr>
        <p:spPr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81" name="Shape 881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82" name="Shape 882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83" name="Shape 883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84" name="Shape 884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85" name="Shape 885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6" name="Shape 886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7" name="Shape 887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8" name="Shape 888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89" name="Shape 889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90" name="Shape 890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91" name="Shape 891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92" name="Shape 892"/>
          <p:cNvGrpSpPr/>
          <p:nvPr/>
        </p:nvGrpSpPr>
        <p:grpSpPr>
          <a:xfrm>
            <a:off x="5391150" y="2379663"/>
            <a:ext cx="1495425" cy="928687"/>
            <a:chOff x="0" y="0"/>
            <a:chExt cx="941" cy="585"/>
          </a:xfrm>
        </p:grpSpPr>
        <p:cxnSp>
          <p:nvCxnSpPr>
            <p:cNvPr id="893" name="Shape 89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94" name="Shape 89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95" name="Shape 89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96" name="Shape 89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97" name="Shape 897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8" name="Shape 898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99" name="Shape 899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00" name="Shape 900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01" name="Shape 901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02" name="Shape 902"/>
          <p:cNvSpPr/>
          <p:nvPr/>
        </p:nvSpPr>
        <p:spPr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09" name="Shape 909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10" name="Shape 910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6A6A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11" name="Shape 911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12" name="Shape 912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13" name="Shape 913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4" name="Shape 914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6A6A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5" name="Shape 915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6" name="Shape 916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7" name="Shape 917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18" name="Shape 918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9" name="Shape 919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20" name="Shape 920"/>
          <p:cNvGrpSpPr/>
          <p:nvPr/>
        </p:nvGrpSpPr>
        <p:grpSpPr>
          <a:xfrm>
            <a:off x="5397500" y="3225800"/>
            <a:ext cx="1493838" cy="928688"/>
            <a:chOff x="0" y="0"/>
            <a:chExt cx="941" cy="585"/>
          </a:xfrm>
        </p:grpSpPr>
        <p:cxnSp>
          <p:nvCxnSpPr>
            <p:cNvPr id="921" name="Shape 921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22" name="Shape 922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23" name="Shape 923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24" name="Shape 924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25" name="Shape 925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6" name="Shape 926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27" name="Shape 927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8" name="Shape 928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29" name="Shape 929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31" name="Shape 931"/>
          <p:cNvSpPr/>
          <p:nvPr/>
        </p:nvSpPr>
        <p:spPr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38" name="Shape 938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39" name="Shape 939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40" name="Shape 940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41" name="Shape 941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42" name="Shape 942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3" name="Shape 943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4" name="Shape 944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5" name="Shape 945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6" name="Shape 946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47" name="Shape 947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8" name="Shape 948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49" name="Shape 949"/>
          <p:cNvGrpSpPr/>
          <p:nvPr/>
        </p:nvGrpSpPr>
        <p:grpSpPr>
          <a:xfrm>
            <a:off x="5391150" y="2379663"/>
            <a:ext cx="1495425" cy="928687"/>
            <a:chOff x="0" y="0"/>
            <a:chExt cx="941" cy="585"/>
          </a:xfrm>
        </p:grpSpPr>
        <p:cxnSp>
          <p:nvCxnSpPr>
            <p:cNvPr id="950" name="Shape 950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51" name="Shape 951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52" name="Shape 952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53" name="Shape 953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54" name="Shape 954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5" name="Shape 955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56" name="Shape 956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57" name="Shape 957"/>
          <p:cNvSpPr/>
          <p:nvPr/>
        </p:nvSpPr>
        <p:spPr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58" name="Shape 958"/>
          <p:cNvSpPr/>
          <p:nvPr/>
        </p:nvSpPr>
        <p:spPr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59" name="Shape 959"/>
          <p:cNvSpPr/>
          <p:nvPr/>
        </p:nvSpPr>
        <p:spPr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65" name="Shape 965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66" name="Shape 966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67" name="Shape 967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68" name="Shape 968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69" name="Shape 969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70" name="Shape 970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1" name="Shape 971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2" name="Shape 972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3" name="Shape 973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4" name="Shape 974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75" name="Shape 975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6" name="Shape 976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77" name="Shape 977"/>
          <p:cNvGrpSpPr/>
          <p:nvPr/>
        </p:nvGrpSpPr>
        <p:grpSpPr>
          <a:xfrm>
            <a:off x="5397500" y="1592263"/>
            <a:ext cx="1493838" cy="928687"/>
            <a:chOff x="0" y="0"/>
            <a:chExt cx="941" cy="585"/>
          </a:xfrm>
        </p:grpSpPr>
        <p:cxnSp>
          <p:nvCxnSpPr>
            <p:cNvPr id="978" name="Shape 978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79" name="Shape 979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80" name="Shape 980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81" name="Shape 981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82" name="Shape 982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3" name="Shape 983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84" name="Shape 984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85" name="Shape 985"/>
          <p:cNvSpPr/>
          <p:nvPr/>
        </p:nvSpPr>
        <p:spPr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86" name="Shape 986"/>
          <p:cNvSpPr/>
          <p:nvPr/>
        </p:nvSpPr>
        <p:spPr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x86-64/Linux Stack Frame</a:t>
            </a:r>
            <a:endParaRPr/>
          </a:p>
        </p:txBody>
      </p:sp>
      <p:sp>
        <p:nvSpPr>
          <p:cNvPr id="992" name="Shape 99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Stack Frame (“Top” to Bottom)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“Argument build:”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 for function about to call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variables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can’t keep in registers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register context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frame pointer (optional)</a:t>
            </a:r>
            <a:endParaRPr dirty="0"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 Stack Frame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Pushed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call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for this call</a:t>
            </a:r>
            <a:endParaRPr dirty="0"/>
          </a:p>
        </p:txBody>
      </p:sp>
      <p:sp>
        <p:nvSpPr>
          <p:cNvPr id="993" name="Shape 993"/>
          <p:cNvSpPr/>
          <p:nvPr/>
        </p:nvSpPr>
        <p:spPr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</a:t>
            </a:r>
            <a:endParaRPr/>
          </a:p>
        </p:txBody>
      </p:sp>
      <p:sp>
        <p:nvSpPr>
          <p:cNvPr id="994" name="Shape 994"/>
          <p:cNvSpPr/>
          <p:nvPr/>
        </p:nvSpPr>
        <p:spPr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/>
          </a:p>
        </p:txBody>
      </p:sp>
      <p:sp>
        <p:nvSpPr>
          <p:cNvPr id="995" name="Shape 995"/>
          <p:cNvSpPr/>
          <p:nvPr/>
        </p:nvSpPr>
        <p:spPr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/>
          </a:p>
        </p:txBody>
      </p:sp>
      <p:sp>
        <p:nvSpPr>
          <p:cNvPr id="996" name="Shape 996"/>
          <p:cNvSpPr/>
          <p:nvPr/>
        </p:nvSpPr>
        <p:spPr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7" name="Shape 997"/>
          <p:cNvSpPr/>
          <p:nvPr/>
        </p:nvSpPr>
        <p:spPr>
          <a:xfrm>
            <a:off x="7366000" y="3581400"/>
            <a:ext cx="1270000" cy="3048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Old </a:t>
            </a:r>
            <a:r>
              <a:rPr lang="en-US" sz="1800" b="1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%rbp</a:t>
            </a:r>
            <a:endParaRPr sz="1800" b="1">
              <a:solidFill>
                <a:srgbClr val="7F7F7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8" name="Shape 998"/>
          <p:cNvSpPr/>
          <p:nvPr/>
        </p:nvSpPr>
        <p:spPr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7+</a:t>
            </a:r>
            <a:endParaRPr/>
          </a:p>
        </p:txBody>
      </p:sp>
      <p:sp>
        <p:nvSpPr>
          <p:cNvPr id="999" name="Shape 999"/>
          <p:cNvSpPr/>
          <p:nvPr/>
        </p:nvSpPr>
        <p:spPr>
          <a:xfrm>
            <a:off x="6235700" y="2125663"/>
            <a:ext cx="684213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endParaRPr/>
          </a:p>
        </p:txBody>
      </p:sp>
      <p:sp>
        <p:nvSpPr>
          <p:cNvPr id="1000" name="Shape 1000"/>
          <p:cNvSpPr/>
          <p:nvPr/>
        </p:nvSpPr>
        <p:spPr>
          <a:xfrm>
            <a:off x="6981825" y="1295400"/>
            <a:ext cx="228600" cy="22606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01" name="Shape 1001"/>
          <p:cNvCxnSpPr/>
          <p:nvPr/>
        </p:nvCxnSpPr>
        <p:spPr>
          <a:xfrm>
            <a:off x="6469063" y="3732213"/>
            <a:ext cx="71755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02" name="Shape 1002"/>
          <p:cNvSpPr/>
          <p:nvPr/>
        </p:nvSpPr>
        <p:spPr>
          <a:xfrm>
            <a:off x="4927600" y="3268663"/>
            <a:ext cx="1562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pointer</a:t>
            </a:r>
            <a:b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cxnSp>
        <p:nvCxnSpPr>
          <p:cNvPr id="1003" name="Shape 1003"/>
          <p:cNvCxnSpPr/>
          <p:nvPr/>
        </p:nvCxnSpPr>
        <p:spPr>
          <a:xfrm>
            <a:off x="6478588" y="6488112"/>
            <a:ext cx="71913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04" name="Shape 1004"/>
          <p:cNvSpPr/>
          <p:nvPr/>
        </p:nvSpPr>
        <p:spPr>
          <a:xfrm>
            <a:off x="5005388" y="6019800"/>
            <a:ext cx="1485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pointer</a:t>
            </a:r>
            <a:endParaRPr sz="42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05" name="Shape 1005"/>
          <p:cNvSpPr/>
          <p:nvPr/>
        </p:nvSpPr>
        <p:spPr>
          <a:xfrm>
            <a:off x="4953000" y="3810000"/>
            <a:ext cx="1562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11" name="Shape 1011"/>
          <p:cNvSpPr/>
          <p:nvPr/>
        </p:nvSpPr>
        <p:spPr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incr(long *p, long val)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x = *p;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y = x + val;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*p = 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012" name="Shape 1012"/>
          <p:cNvSpPr/>
          <p:nvPr/>
        </p:nvSpPr>
        <p:spPr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(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), </a:t>
            </a:r>
            <a:r>
              <a:rPr lang="en-US" sz="18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endParaRPr sz="1800" b="1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%rax, %rsi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%rsi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(%rdi)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graphicFrame>
        <p:nvGraphicFramePr>
          <p:cNvPr id="1013" name="Shape 1013"/>
          <p:cNvGraphicFramePr/>
          <p:nvPr/>
        </p:nvGraphicFramePr>
        <p:xfrm>
          <a:off x="5257800" y="4114800"/>
          <a:ext cx="3352800" cy="1508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#1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19" name="Shape 1019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20" name="Shape 1020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21" name="Shape 1021"/>
          <p:cNvCxnSpPr/>
          <p:nvPr/>
        </p:nvCxnSpPr>
        <p:spPr>
          <a:xfrm rot="10800000">
            <a:off x="6477000" y="274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2" name="Shape 1022"/>
          <p:cNvSpPr/>
          <p:nvPr/>
        </p:nvSpPr>
        <p:spPr>
          <a:xfrm>
            <a:off x="6983413" y="25844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23" name="Shape 1023"/>
          <p:cNvSpPr/>
          <p:nvPr/>
        </p:nvSpPr>
        <p:spPr>
          <a:xfrm>
            <a:off x="5943599" y="1066800"/>
            <a:ext cx="239275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024" name="Shape 1024"/>
          <p:cNvSpPr/>
          <p:nvPr/>
        </p:nvSpPr>
        <p:spPr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25" name="Shape 1025"/>
          <p:cNvSpPr/>
          <p:nvPr/>
        </p:nvSpPr>
        <p:spPr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026" name="Shape 1026"/>
          <p:cNvSpPr/>
          <p:nvPr/>
        </p:nvSpPr>
        <p:spPr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27" name="Shape 1027"/>
          <p:cNvSpPr/>
          <p:nvPr/>
        </p:nvSpPr>
        <p:spPr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28" name="Shape 1028"/>
          <p:cNvCxnSpPr/>
          <p:nvPr/>
        </p:nvCxnSpPr>
        <p:spPr>
          <a:xfrm rot="10800000">
            <a:off x="6503987" y="6330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9" name="Shape 1029"/>
          <p:cNvSpPr/>
          <p:nvPr/>
        </p:nvSpPr>
        <p:spPr>
          <a:xfrm>
            <a:off x="7010400" y="6102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30" name="Shape 1030"/>
          <p:cNvSpPr/>
          <p:nvPr/>
        </p:nvSpPr>
        <p:spPr>
          <a:xfrm>
            <a:off x="5943600" y="3886200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031" name="Shape 1031"/>
          <p:cNvSpPr/>
          <p:nvPr/>
        </p:nvSpPr>
        <p:spPr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033" name="Shape 1033"/>
          <p:cNvCxnSpPr/>
          <p:nvPr/>
        </p:nvCxnSpPr>
        <p:spPr>
          <a:xfrm rot="10800000">
            <a:off x="6477000" y="5943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34" name="Shape 1034"/>
          <p:cNvSpPr/>
          <p:nvPr/>
        </p:nvSpPr>
        <p:spPr>
          <a:xfrm>
            <a:off x="6983413" y="5715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40" name="Shape 1040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41" name="Shape 1041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2" name="Shape 1042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43" name="Shape 1043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44" name="Shape 1044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45" name="Shape 1045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46" name="Shape 1046"/>
          <p:cNvSpPr/>
          <p:nvPr/>
        </p:nvSpPr>
        <p:spPr>
          <a:xfrm>
            <a:off x="5943600" y="1143000"/>
            <a:ext cx="178006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047" name="Shape 1047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48" name="Shape 1048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049" name="Shape 1049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50" name="Shape 1050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051" name="Shape 1051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57" name="Shape 1057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58" name="Shape 1058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59" name="Shape 1059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60" name="Shape 1060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61" name="Shape 1061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2" name="Shape 1062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63" name="Shape 1063"/>
          <p:cNvSpPr/>
          <p:nvPr/>
        </p:nvSpPr>
        <p:spPr>
          <a:xfrm>
            <a:off x="5943600" y="1143000"/>
            <a:ext cx="1770780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064" name="Shape 1064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65" name="Shape 1065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066" name="Shape 1066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7" name="Shape 1067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068" name="Shape 1068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9" name="Shape 1069"/>
          <p:cNvSpPr txBox="1"/>
          <p:nvPr/>
        </p:nvSpPr>
        <p:spPr>
          <a:xfrm>
            <a:off x="656921" y="3200400"/>
            <a:ext cx="7233583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Aside 1: 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movl</a:t>
            </a:r>
            <a:r>
              <a:rPr lang="en-US" sz="2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$3000, %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esi</a:t>
            </a:r>
            <a:endParaRPr sz="24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Remember,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movl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-&gt; %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exx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zeros out high order 32 bits.</a:t>
            </a:r>
            <a:endParaRPr dirty="0"/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use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movl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instead of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movq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1 byte shorter.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75" name="Shape 1075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76" name="Shape 1076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7" name="Shape 1077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78" name="Shape 1078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79" name="Shape 1079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80" name="Shape 1080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81" name="Shape 1081"/>
          <p:cNvSpPr/>
          <p:nvPr/>
        </p:nvSpPr>
        <p:spPr>
          <a:xfrm>
            <a:off x="5943600" y="1143000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082" name="Shape 1082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83" name="Shape 1083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084" name="Shape 1084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85" name="Shape 1085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086" name="Shape 1086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87" name="Shape 1087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Aside 2:  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leaq  8(%rsp), %rdi</a:t>
            </a:r>
            <a:endParaRPr sz="24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Computes %rsp+8</a:t>
            </a:r>
            <a:endParaRPr/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Actually, used for what it is meant!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93" name="Shape 1093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95" name="Shape 1095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96" name="Shape 1096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97" name="Shape 1097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98" name="Shape 1098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99" name="Shape 1099"/>
          <p:cNvSpPr/>
          <p:nvPr/>
        </p:nvSpPr>
        <p:spPr>
          <a:xfrm>
            <a:off x="5943600" y="1143000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100" name="Shape 1100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01" name="Shape 1101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02" name="Shape 1102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03" name="Shape 1103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104" name="Shape 1104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#3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10" name="Shape 1110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movl    $3000, %esi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call    incr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111" name="Shape 1111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12" name="Shape 1112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113" name="Shape 1113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114" name="Shape 1114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15" name="Shape 1115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16" name="Shape 1116"/>
          <p:cNvSpPr/>
          <p:nvPr/>
        </p:nvSpPr>
        <p:spPr>
          <a:xfrm>
            <a:off x="5943600" y="1143000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117" name="Shape 1117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18" name="Shape 1118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19" name="Shape 1119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20" name="Shape 1120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121" name="Shape 1121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#4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27" name="Shape 1127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movl    $3000, %esi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endParaRPr/>
          </a:p>
        </p:txBody>
      </p:sp>
      <p:sp>
        <p:nvSpPr>
          <p:cNvPr id="1128" name="Shape 1128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29" name="Shape 1129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130" name="Shape 1130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131" name="Shape 1131"/>
          <p:cNvCxnSpPr/>
          <p:nvPr/>
        </p:nvCxnSpPr>
        <p:spPr>
          <a:xfrm rot="10800000">
            <a:off x="6503987" y="3206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32" name="Shape 1132"/>
          <p:cNvSpPr/>
          <p:nvPr/>
        </p:nvSpPr>
        <p:spPr>
          <a:xfrm>
            <a:off x="7010400" y="2978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33" name="Shape 1133"/>
          <p:cNvSpPr/>
          <p:nvPr/>
        </p:nvSpPr>
        <p:spPr>
          <a:xfrm>
            <a:off x="5943600" y="762000"/>
            <a:ext cx="175685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134" name="Shape 1134"/>
          <p:cNvSpPr/>
          <p:nvPr/>
        </p:nvSpPr>
        <p:spPr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35" name="Shape 1135"/>
          <p:cNvSpPr/>
          <p:nvPr/>
        </p:nvSpPr>
        <p:spPr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36" name="Shape 1136"/>
          <p:cNvCxnSpPr/>
          <p:nvPr/>
        </p:nvCxnSpPr>
        <p:spPr>
          <a:xfrm rot="10800000">
            <a:off x="6477000" y="2819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37" name="Shape 1137"/>
          <p:cNvSpPr/>
          <p:nvPr/>
        </p:nvSpPr>
        <p:spPr>
          <a:xfrm>
            <a:off x="6983413" y="2590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138" name="Shape 1138"/>
          <p:cNvGraphicFramePr/>
          <p:nvPr/>
        </p:nvGraphicFramePr>
        <p:xfrm>
          <a:off x="5257800" y="3733800"/>
          <a:ext cx="3352800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57" name="Shape 257"/>
          <p:cNvSpPr/>
          <p:nvPr/>
        </p:nvSpPr>
        <p:spPr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6043960" y="1996068"/>
            <a:ext cx="2086671" cy="2085278"/>
          </a:xfrm>
          <a:custGeom>
            <a:avLst/>
            <a:gdLst/>
            <a:ahLst/>
            <a:cxnLst/>
            <a:rect l="0" t="0" r="0" b="0"/>
            <a:pathLst>
              <a:path w="2086671" h="2085278" extrusionOk="0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#5a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44" name="Shape 1144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movl    $3000, %esi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endParaRPr/>
          </a:p>
        </p:txBody>
      </p:sp>
      <p:sp>
        <p:nvSpPr>
          <p:cNvPr id="1145" name="Shape 1145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E707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46" name="Shape 1146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147" name="Shape 1147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148" name="Shape 1148"/>
          <p:cNvCxnSpPr/>
          <p:nvPr/>
        </p:nvCxnSpPr>
        <p:spPr>
          <a:xfrm rot="10800000">
            <a:off x="6503987" y="3206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49" name="Shape 1149"/>
          <p:cNvSpPr/>
          <p:nvPr/>
        </p:nvSpPr>
        <p:spPr>
          <a:xfrm>
            <a:off x="7010400" y="2978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50" name="Shape 1150"/>
          <p:cNvSpPr/>
          <p:nvPr/>
        </p:nvSpPr>
        <p:spPr>
          <a:xfrm>
            <a:off x="5943600" y="762000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151" name="Shape 1151"/>
          <p:cNvSpPr/>
          <p:nvPr/>
        </p:nvSpPr>
        <p:spPr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52" name="Shape 1152"/>
          <p:cNvSpPr/>
          <p:nvPr/>
        </p:nvSpPr>
        <p:spPr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53" name="Shape 1153"/>
          <p:cNvCxnSpPr/>
          <p:nvPr/>
        </p:nvCxnSpPr>
        <p:spPr>
          <a:xfrm rot="10800000">
            <a:off x="6477000" y="2819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4" name="Shape 1154"/>
          <p:cNvSpPr/>
          <p:nvPr/>
        </p:nvSpPr>
        <p:spPr>
          <a:xfrm>
            <a:off x="6983413" y="2590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155" name="Shape 1155"/>
          <p:cNvGraphicFramePr/>
          <p:nvPr/>
        </p:nvGraphicFramePr>
        <p:xfrm>
          <a:off x="5257800" y="3733800"/>
          <a:ext cx="3352800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56" name="Shape 1156"/>
          <p:cNvCxnSpPr/>
          <p:nvPr/>
        </p:nvCxnSpPr>
        <p:spPr>
          <a:xfrm rot="10800000">
            <a:off x="6477000" y="6324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7" name="Shape 1157"/>
          <p:cNvSpPr/>
          <p:nvPr/>
        </p:nvSpPr>
        <p:spPr>
          <a:xfrm>
            <a:off x="6983413" y="60960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58" name="Shape 1158"/>
          <p:cNvSpPr/>
          <p:nvPr/>
        </p:nvSpPr>
        <p:spPr>
          <a:xfrm>
            <a:off x="5943600" y="4648200"/>
            <a:ext cx="275016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Stack Structure</a:t>
            </a:r>
            <a:endParaRPr dirty="0"/>
          </a:p>
        </p:txBody>
      </p:sp>
      <p:sp>
        <p:nvSpPr>
          <p:cNvPr id="1159" name="Shape 1159"/>
          <p:cNvSpPr/>
          <p:nvPr/>
        </p:nvSpPr>
        <p:spPr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60" name="Shape 1160"/>
          <p:cNvSpPr/>
          <p:nvPr/>
        </p:nvSpPr>
        <p:spPr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#5b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66" name="Shape 1166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movl    $3000, %esi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167" name="Shape 1167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168" name="Shape 1168"/>
          <p:cNvGraphicFramePr/>
          <p:nvPr/>
        </p:nvGraphicFramePr>
        <p:xfrm>
          <a:off x="5257800" y="3733800"/>
          <a:ext cx="3352800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69" name="Shape 1169"/>
          <p:cNvCxnSpPr/>
          <p:nvPr/>
        </p:nvCxnSpPr>
        <p:spPr>
          <a:xfrm rot="10800000">
            <a:off x="6553200" y="2895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70" name="Shape 1170"/>
          <p:cNvSpPr/>
          <p:nvPr/>
        </p:nvSpPr>
        <p:spPr>
          <a:xfrm>
            <a:off x="7059613" y="26670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71" name="Shape 1171"/>
          <p:cNvSpPr/>
          <p:nvPr/>
        </p:nvSpPr>
        <p:spPr>
          <a:xfrm>
            <a:off x="6019800" y="1219200"/>
            <a:ext cx="270181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Stack Structure</a:t>
            </a:r>
            <a:endParaRPr dirty="0"/>
          </a:p>
        </p:txBody>
      </p:sp>
      <p:sp>
        <p:nvSpPr>
          <p:cNvPr id="1172" name="Shape 1172"/>
          <p:cNvSpPr/>
          <p:nvPr/>
        </p:nvSpPr>
        <p:spPr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73" name="Shape 1173"/>
          <p:cNvSpPr/>
          <p:nvPr/>
        </p:nvSpPr>
        <p:spPr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74" name="Shape 1174"/>
          <p:cNvCxnSpPr/>
          <p:nvPr/>
        </p:nvCxnSpPr>
        <p:spPr>
          <a:xfrm rot="10800000">
            <a:off x="6553200" y="5943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75" name="Shape 1175"/>
          <p:cNvSpPr/>
          <p:nvPr/>
        </p:nvSpPr>
        <p:spPr>
          <a:xfrm>
            <a:off x="7059613" y="57150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76" name="Shape 1176"/>
          <p:cNvSpPr/>
          <p:nvPr/>
        </p:nvSpPr>
        <p:spPr>
          <a:xfrm>
            <a:off x="6019800" y="4648200"/>
            <a:ext cx="2335124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Stack Structure</a:t>
            </a:r>
            <a:endParaRPr dirty="0"/>
          </a:p>
        </p:txBody>
      </p:sp>
      <p:sp>
        <p:nvSpPr>
          <p:cNvPr id="1177" name="Shape 1177"/>
          <p:cNvSpPr/>
          <p:nvPr/>
        </p:nvSpPr>
        <p:spPr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</a:t>
            </a:r>
            <a:endParaRPr/>
          </a:p>
        </p:txBody>
      </p:sp>
      <p:sp>
        <p:nvSpPr>
          <p:cNvPr id="1183" name="Shape 1183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procedure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calls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register be used for temporary storage?</a:t>
            </a:r>
            <a:endParaRPr dirty="0"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 of register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overwritten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could be trouble ➙ something should be done!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some coordination</a:t>
            </a:r>
            <a:endParaRPr dirty="0"/>
          </a:p>
        </p:txBody>
      </p:sp>
      <p:sp>
        <p:nvSpPr>
          <p:cNvPr id="1184" name="Shape 1184"/>
          <p:cNvSpPr/>
          <p:nvPr/>
        </p:nvSpPr>
        <p:spPr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movq $15213,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endParaRPr sz="24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call who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addq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%rax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</a:t>
            </a:r>
            <a:endParaRPr/>
          </a:p>
        </p:txBody>
      </p:sp>
      <p:sp>
        <p:nvSpPr>
          <p:cNvPr id="1185" name="Shape 1185"/>
          <p:cNvSpPr/>
          <p:nvPr/>
        </p:nvSpPr>
        <p:spPr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subq $18213,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endParaRPr sz="24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</a:t>
            </a:r>
            <a:endParaRPr/>
          </a:p>
        </p:txBody>
      </p:sp>
      <p:sp>
        <p:nvSpPr>
          <p:cNvPr id="1191" name="Shape 119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procedure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calls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register be used for temporary storage?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“Caller Saved” (aka “Call-Clobbered”)</a:t>
            </a:r>
            <a:endParaRPr sz="2000" b="1" i="1" u="none" strike="noStrike" cap="none" dirty="0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 saves temporary values in its frame before the call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“Callee Saved” (aka “Call-Preserved”)</a:t>
            </a:r>
            <a:endParaRPr sz="2000" b="1" i="1" u="none" strike="noStrike" cap="none" dirty="0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saves temporary values in its frame before using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restores them before returning to caller</a:t>
            </a:r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Linux Register Usage #1</a:t>
            </a:r>
            <a:endParaRPr/>
          </a:p>
        </p:txBody>
      </p:sp>
      <p:sp>
        <p:nvSpPr>
          <p:cNvPr id="1197" name="Shape 119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caller-saved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modified by procedure</a:t>
            </a:r>
            <a:endParaRPr dirty="0"/>
          </a:p>
          <a:p>
            <a:pPr marL="2921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...,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caller-saved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modified by procedure</a:t>
            </a:r>
            <a:endParaRPr dirty="0"/>
          </a:p>
          <a:p>
            <a:pPr marL="2921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%r11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modified by procedure</a:t>
            </a:r>
            <a:endParaRPr dirty="0"/>
          </a:p>
          <a:p>
            <a:pPr marL="5524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Shape 1198"/>
          <p:cNvSpPr/>
          <p:nvPr/>
        </p:nvSpPr>
        <p:spPr>
          <a:xfrm>
            <a:off x="6324600" y="1600200"/>
            <a:ext cx="2540000" cy="381000"/>
          </a:xfrm>
          <a:prstGeom prst="rect">
            <a:avLst/>
          </a:prstGeom>
          <a:solidFill>
            <a:srgbClr val="FFB7B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99" name="Shape 1199"/>
          <p:cNvSpPr/>
          <p:nvPr/>
        </p:nvSpPr>
        <p:spPr>
          <a:xfrm>
            <a:off x="6324600" y="29718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0" name="Shape 1200"/>
          <p:cNvSpPr/>
          <p:nvPr/>
        </p:nvSpPr>
        <p:spPr>
          <a:xfrm>
            <a:off x="6324600" y="34290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rcx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1" name="Shape 1201"/>
          <p:cNvSpPr/>
          <p:nvPr/>
        </p:nvSpPr>
        <p:spPr>
          <a:xfrm>
            <a:off x="5867400" y="2057400"/>
            <a:ext cx="304800" cy="2667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2" name="Shape 1202"/>
          <p:cNvSpPr/>
          <p:nvPr/>
        </p:nvSpPr>
        <p:spPr>
          <a:xfrm>
            <a:off x="4522513" y="1600200"/>
            <a:ext cx="127359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</p:txBody>
      </p:sp>
      <p:sp>
        <p:nvSpPr>
          <p:cNvPr id="1203" name="Shape 1203"/>
          <p:cNvSpPr/>
          <p:nvPr/>
        </p:nvSpPr>
        <p:spPr>
          <a:xfrm>
            <a:off x="6324600" y="38862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%r8</a:t>
            </a:r>
            <a:endParaRPr dirty="0"/>
          </a:p>
        </p:txBody>
      </p:sp>
      <p:sp>
        <p:nvSpPr>
          <p:cNvPr id="1204" name="Shape 1204"/>
          <p:cNvSpPr/>
          <p:nvPr/>
        </p:nvSpPr>
        <p:spPr>
          <a:xfrm>
            <a:off x="6324600" y="43434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dirty="0"/>
          </a:p>
        </p:txBody>
      </p:sp>
      <p:sp>
        <p:nvSpPr>
          <p:cNvPr id="1205" name="Shape 1205"/>
          <p:cNvSpPr/>
          <p:nvPr/>
        </p:nvSpPr>
        <p:spPr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%r10</a:t>
            </a:r>
            <a:endParaRPr dirty="0"/>
          </a:p>
        </p:txBody>
      </p:sp>
      <p:sp>
        <p:nvSpPr>
          <p:cNvPr id="1206" name="Shape 1206"/>
          <p:cNvSpPr/>
          <p:nvPr/>
        </p:nvSpPr>
        <p:spPr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%r11</a:t>
            </a:r>
            <a:endParaRPr dirty="0"/>
          </a:p>
        </p:txBody>
      </p:sp>
      <p:sp>
        <p:nvSpPr>
          <p:cNvPr id="1207" name="Shape 1207"/>
          <p:cNvSpPr/>
          <p:nvPr/>
        </p:nvSpPr>
        <p:spPr>
          <a:xfrm>
            <a:off x="6324600" y="20574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8" name="Shape 1208"/>
          <p:cNvSpPr/>
          <p:nvPr/>
        </p:nvSpPr>
        <p:spPr>
          <a:xfrm>
            <a:off x="6324600" y="25146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rsi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9" name="Shape 1209"/>
          <p:cNvSpPr/>
          <p:nvPr/>
        </p:nvSpPr>
        <p:spPr>
          <a:xfrm>
            <a:off x="4687071" y="3200400"/>
            <a:ext cx="1109040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</p:txBody>
      </p:sp>
      <p:sp>
        <p:nvSpPr>
          <p:cNvPr id="1210" name="Shape 1210"/>
          <p:cNvSpPr/>
          <p:nvPr/>
        </p:nvSpPr>
        <p:spPr>
          <a:xfrm>
            <a:off x="4486772" y="5029200"/>
            <a:ext cx="127046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Caller-saved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temporaries</a:t>
            </a:r>
            <a:endParaRPr/>
          </a:p>
        </p:txBody>
      </p:sp>
      <p:sp>
        <p:nvSpPr>
          <p:cNvPr id="1211" name="Shape 1211"/>
          <p:cNvSpPr/>
          <p:nvPr/>
        </p:nvSpPr>
        <p:spPr>
          <a:xfrm>
            <a:off x="5867400" y="4800600"/>
            <a:ext cx="304800" cy="838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Shape 121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Linux Register Usage #2</a:t>
            </a:r>
            <a:endParaRPr/>
          </a:p>
        </p:txBody>
      </p:sp>
      <p:sp>
        <p:nvSpPr>
          <p:cNvPr id="1217" name="Shape 121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rbx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%r12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%r13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%r14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must save &amp; restore</a:t>
            </a:r>
            <a:endParaRPr dirty="0"/>
          </a:p>
          <a:p>
            <a:pPr marL="2921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must save &amp; restore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used as frame pointer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mix &amp; match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form of callee save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Restored to original value upon exit from procedure</a:t>
            </a:r>
            <a:endParaRPr dirty="0"/>
          </a:p>
        </p:txBody>
      </p:sp>
      <p:sp>
        <p:nvSpPr>
          <p:cNvPr id="1218" name="Shape 1218"/>
          <p:cNvSpPr/>
          <p:nvPr/>
        </p:nvSpPr>
        <p:spPr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19" name="Shape 1219"/>
          <p:cNvSpPr/>
          <p:nvPr/>
        </p:nvSpPr>
        <p:spPr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20" name="Shape 1220"/>
          <p:cNvSpPr/>
          <p:nvPr/>
        </p:nvSpPr>
        <p:spPr>
          <a:xfrm>
            <a:off x="5943600" y="1371600"/>
            <a:ext cx="304800" cy="22098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1" name="Shape 1221"/>
          <p:cNvSpPr/>
          <p:nvPr/>
        </p:nvSpPr>
        <p:spPr>
          <a:xfrm>
            <a:off x="5715000" y="3200400"/>
            <a:ext cx="304800" cy="838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2" name="Shape 1222"/>
          <p:cNvSpPr/>
          <p:nvPr/>
        </p:nvSpPr>
        <p:spPr>
          <a:xfrm>
            <a:off x="4572000" y="1981200"/>
            <a:ext cx="126206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Temporaries</a:t>
            </a:r>
            <a:endParaRPr/>
          </a:p>
        </p:txBody>
      </p:sp>
      <p:sp>
        <p:nvSpPr>
          <p:cNvPr id="1223" name="Shape 1223"/>
          <p:cNvSpPr/>
          <p:nvPr/>
        </p:nvSpPr>
        <p:spPr>
          <a:xfrm>
            <a:off x="4933950" y="3429000"/>
            <a:ext cx="7556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</a:t>
            </a:r>
            <a:endParaRPr/>
          </a:p>
        </p:txBody>
      </p:sp>
      <p:sp>
        <p:nvSpPr>
          <p:cNvPr id="1224" name="Shape 1224"/>
          <p:cNvSpPr/>
          <p:nvPr/>
        </p:nvSpPr>
        <p:spPr>
          <a:xfrm>
            <a:off x="6400800" y="32004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25" name="Shape 1225"/>
          <p:cNvSpPr/>
          <p:nvPr/>
        </p:nvSpPr>
        <p:spPr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%r12</a:t>
            </a:r>
            <a:endParaRPr dirty="0"/>
          </a:p>
        </p:txBody>
      </p:sp>
      <p:sp>
        <p:nvSpPr>
          <p:cNvPr id="1226" name="Shape 1226"/>
          <p:cNvSpPr/>
          <p:nvPr/>
        </p:nvSpPr>
        <p:spPr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%r13</a:t>
            </a:r>
            <a:endParaRPr dirty="0"/>
          </a:p>
        </p:txBody>
      </p:sp>
      <p:sp>
        <p:nvSpPr>
          <p:cNvPr id="1227" name="Shape 1227"/>
          <p:cNvSpPr/>
          <p:nvPr/>
        </p:nvSpPr>
        <p:spPr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%r14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Exercise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3" name="Shape 1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Shape 1234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add5(long b0, long b1, long b2, long b3, long b4) {                                                                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b0+b1+b2+b3+b4;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add10(long a0, long a1, long a2, long a3, long a4, long a5,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a6, long a7, long a8, long a9)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add5(a0, a1, a2, a3, a4)+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add5(a5, a6, a7, a8, a9);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35" name="Shape 1235"/>
          <p:cNvSpPr txBox="1"/>
          <p:nvPr/>
        </p:nvSpPr>
        <p:spPr>
          <a:xfrm>
            <a:off x="381000" y="302514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a0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,…,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passed?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Shape 1236"/>
          <p:cNvSpPr txBox="1"/>
          <p:nvPr/>
        </p:nvSpPr>
        <p:spPr>
          <a:xfrm>
            <a:off x="381000" y="415290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b0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,…,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b4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passed?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Shape 1237"/>
          <p:cNvSpPr txBox="1"/>
          <p:nvPr/>
        </p:nvSpPr>
        <p:spPr>
          <a:xfrm>
            <a:off x="381000" y="336804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r8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stack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Shape 1238"/>
          <p:cNvSpPr txBox="1"/>
          <p:nvPr/>
        </p:nvSpPr>
        <p:spPr>
          <a:xfrm>
            <a:off x="381000" y="459486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r8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Shape 1239"/>
          <p:cNvSpPr txBox="1"/>
          <p:nvPr/>
        </p:nvSpPr>
        <p:spPr>
          <a:xfrm>
            <a:off x="381000" y="521589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registers do we need to save?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Shape 1240"/>
          <p:cNvSpPr txBox="1"/>
          <p:nvPr/>
        </p:nvSpPr>
        <p:spPr>
          <a:xfrm>
            <a:off x="381000" y="565785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Ill-posed question. Need assembly.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Shape 1241"/>
          <p:cNvSpPr txBox="1"/>
          <p:nvPr/>
        </p:nvSpPr>
        <p:spPr>
          <a:xfrm>
            <a:off x="380999" y="6069330"/>
            <a:ext cx="629073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rbp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(during first call to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add5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Shape 124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Exercise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7" name="Shape 1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Shape 1248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add5(long b0, long b1, long b2, long b3, long b4) {                                                                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b0+b1+b2+b3+b4;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add10(long a0, long a1, long a2, long a3, long a4, long a5,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a6, long a7, long a8, long a9)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add5(a0, a1, a2, a3, a4)+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add5(a5, a6, a7, a8, a9);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49" name="Shape 1249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add5: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%rsi, %rdi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%rdi, %rdx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%rdx, %rcx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leaq    (%rcx,%r8), %rax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50" name="Shape 1250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add10: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pushq   %rbx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%r9,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call    add5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724747"/>
                </a:solidFill>
                <a:latin typeface="Courier New"/>
                <a:ea typeface="Courier New"/>
                <a:cs typeface="Courier New"/>
                <a:sym typeface="Courier New"/>
              </a:rPr>
              <a:t>movq    %rax, %rbx</a:t>
            </a:r>
            <a:endParaRPr sz="1200" b="1">
              <a:solidFill>
                <a:srgbClr val="7247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movq    48(%rsp), %r8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40(%rsp), %rcx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32(%rsp), %rdx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24(%rsp), %rsi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%rbp, %rdi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call    add5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724747"/>
                </a:solidFill>
                <a:latin typeface="Courier New"/>
                <a:ea typeface="Courier New"/>
                <a:cs typeface="Courier New"/>
                <a:sym typeface="Courier New"/>
              </a:rPr>
              <a:t>addq    %rbx, %rax</a:t>
            </a:r>
            <a:endParaRPr sz="1200" b="1">
              <a:solidFill>
                <a:srgbClr val="7247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popq   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#1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56" name="Shape 1256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257" name="Shape 1257"/>
          <p:cNvCxnSpPr/>
          <p:nvPr/>
        </p:nvCxnSpPr>
        <p:spPr>
          <a:xfrm rot="10800000">
            <a:off x="6477000" y="274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58" name="Shape 1258"/>
          <p:cNvSpPr/>
          <p:nvPr/>
        </p:nvSpPr>
        <p:spPr>
          <a:xfrm>
            <a:off x="6983413" y="25844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59" name="Shape 1259"/>
          <p:cNvSpPr/>
          <p:nvPr/>
        </p:nvSpPr>
        <p:spPr>
          <a:xfrm>
            <a:off x="5943599" y="1066800"/>
            <a:ext cx="236954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60" name="Shape 1260"/>
          <p:cNvSpPr/>
          <p:nvPr/>
        </p:nvSpPr>
        <p:spPr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61" name="Shape 1261"/>
          <p:cNvSpPr/>
          <p:nvPr/>
        </p:nvSpPr>
        <p:spPr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262" name="Shape 1262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comes in register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need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the call to incr.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should be put x, so we can use it after the call to incr?</a:t>
            </a:r>
            <a:endParaRPr/>
          </a:p>
        </p:txBody>
      </p:sp>
      <p:grpSp>
        <p:nvGrpSpPr>
          <p:cNvPr id="1263" name="Shape 126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1264" name="Shape 1264"/>
            <p:cNvSpPr/>
            <p:nvPr/>
          </p:nvSpPr>
          <p:spPr>
            <a:xfrm>
              <a:off x="3125165" y="1285203"/>
              <a:ext cx="451412" cy="500192"/>
            </a:xfrm>
            <a:prstGeom prst="ellipse">
              <a:avLst/>
            </a:prstGeom>
            <a:solidFill>
              <a:srgbClr val="FF2728">
                <a:alpha val="47843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65" name="Shape 1265"/>
            <p:cNvSpPr/>
            <p:nvPr/>
          </p:nvSpPr>
          <p:spPr>
            <a:xfrm>
              <a:off x="1784430" y="2138354"/>
              <a:ext cx="451412" cy="500192"/>
            </a:xfrm>
            <a:prstGeom prst="ellipse">
              <a:avLst/>
            </a:prstGeom>
            <a:solidFill>
              <a:srgbClr val="FF2728">
                <a:alpha val="47843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71" name="Shape 1271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272" name="Shape 1272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273" name="Shape 1273"/>
          <p:cNvCxnSpPr/>
          <p:nvPr/>
        </p:nvCxnSpPr>
        <p:spPr>
          <a:xfrm rot="10800000">
            <a:off x="6477000" y="274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4" name="Shape 1274"/>
          <p:cNvSpPr/>
          <p:nvPr/>
        </p:nvSpPr>
        <p:spPr>
          <a:xfrm>
            <a:off x="6983413" y="25844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75" name="Shape 1275"/>
          <p:cNvSpPr/>
          <p:nvPr/>
        </p:nvSpPr>
        <p:spPr>
          <a:xfrm>
            <a:off x="5943600" y="1066800"/>
            <a:ext cx="243453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76" name="Shape 1276"/>
          <p:cNvSpPr/>
          <p:nvPr/>
        </p:nvSpPr>
        <p:spPr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77" name="Shape 1277"/>
          <p:cNvSpPr/>
          <p:nvPr/>
        </p:nvSpPr>
        <p:spPr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278" name="Shape 1278"/>
          <p:cNvCxnSpPr/>
          <p:nvPr/>
        </p:nvCxnSpPr>
        <p:spPr>
          <a:xfrm rot="10800000">
            <a:off x="6503987" y="57821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9" name="Shape 1279"/>
          <p:cNvSpPr/>
          <p:nvPr/>
        </p:nvSpPr>
        <p:spPr>
          <a:xfrm>
            <a:off x="7010400" y="55535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80" name="Shape 1280"/>
          <p:cNvSpPr/>
          <p:nvPr/>
        </p:nvSpPr>
        <p:spPr>
          <a:xfrm>
            <a:off x="5943600" y="3581400"/>
            <a:ext cx="275944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281" name="Shape 1281"/>
          <p:cNvSpPr/>
          <p:nvPr/>
        </p:nvSpPr>
        <p:spPr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283" name="Shape 1283"/>
          <p:cNvSpPr/>
          <p:nvPr/>
        </p:nvSpPr>
        <p:spPr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267" name="Shape 267"/>
          <p:cNvCxnSpPr/>
          <p:nvPr/>
        </p:nvCxnSpPr>
        <p:spPr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8" name="Shape 268"/>
          <p:cNvCxnSpPr/>
          <p:nvPr/>
        </p:nvCxnSpPr>
        <p:spPr>
          <a:xfrm rot="10800000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Shape 128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#3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89" name="Shape 1289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290" name="Shape 1290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91" name="Shape 1291"/>
          <p:cNvSpPr/>
          <p:nvPr/>
        </p:nvSpPr>
        <p:spPr>
          <a:xfrm>
            <a:off x="5943600" y="1066800"/>
            <a:ext cx="248094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92" name="Shape 1292"/>
          <p:cNvSpPr/>
          <p:nvPr/>
        </p:nvSpPr>
        <p:spPr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endParaRPr dirty="0"/>
          </a:p>
        </p:txBody>
      </p:sp>
      <p:sp>
        <p:nvSpPr>
          <p:cNvPr id="1293" name="Shape 1293"/>
          <p:cNvSpPr/>
          <p:nvPr/>
        </p:nvSpPr>
        <p:spPr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4" name="Shape 1294"/>
          <p:cNvCxnSpPr/>
          <p:nvPr/>
        </p:nvCxnSpPr>
        <p:spPr>
          <a:xfrm rot="10800000">
            <a:off x="6503987" y="64071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5" name="Shape 1295"/>
          <p:cNvSpPr/>
          <p:nvPr/>
        </p:nvSpPr>
        <p:spPr>
          <a:xfrm>
            <a:off x="7010400" y="61785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96" name="Shape 1296"/>
          <p:cNvSpPr/>
          <p:nvPr/>
        </p:nvSpPr>
        <p:spPr>
          <a:xfrm>
            <a:off x="5943600" y="3581400"/>
            <a:ext cx="275944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297" name="Shape 1297"/>
          <p:cNvSpPr/>
          <p:nvPr/>
        </p:nvSpPr>
        <p:spPr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98" name="Shape 1298"/>
          <p:cNvSpPr/>
          <p:nvPr/>
        </p:nvSpPr>
        <p:spPr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299" name="Shape 1299"/>
          <p:cNvCxnSpPr/>
          <p:nvPr/>
        </p:nvCxnSpPr>
        <p:spPr>
          <a:xfrm rot="10800000">
            <a:off x="6477000" y="60198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0" name="Shape 1300"/>
          <p:cNvSpPr/>
          <p:nvPr/>
        </p:nvSpPr>
        <p:spPr>
          <a:xfrm>
            <a:off x="6983413" y="57912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01" name="Shape 1301"/>
          <p:cNvSpPr/>
          <p:nvPr/>
        </p:nvSpPr>
        <p:spPr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02" name="Shape 1302"/>
          <p:cNvCxnSpPr/>
          <p:nvPr/>
        </p:nvCxnSpPr>
        <p:spPr>
          <a:xfrm rot="10800000">
            <a:off x="6503987" y="3172354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3" name="Shape 1303"/>
          <p:cNvSpPr/>
          <p:nvPr/>
        </p:nvSpPr>
        <p:spPr>
          <a:xfrm>
            <a:off x="7010400" y="2943754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04" name="Shape 1304"/>
          <p:cNvSpPr/>
          <p:nvPr/>
        </p:nvSpPr>
        <p:spPr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05" name="Shape 1305"/>
          <p:cNvSpPr/>
          <p:nvPr/>
        </p:nvSpPr>
        <p:spPr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06" name="Shape 1306"/>
          <p:cNvSpPr/>
          <p:nvPr/>
        </p:nvSpPr>
        <p:spPr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Shape 131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#4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2" name="Shape 1312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13" name="Shape 1313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14" name="Shape 1314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5" name="Shape 1315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6" name="Shape 1316"/>
          <p:cNvCxnSpPr/>
          <p:nvPr/>
        </p:nvCxnSpPr>
        <p:spPr>
          <a:xfrm rot="10800000">
            <a:off x="6503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17" name="Shape 1317"/>
          <p:cNvSpPr/>
          <p:nvPr/>
        </p:nvSpPr>
        <p:spPr>
          <a:xfrm>
            <a:off x="7010400" y="3435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8" name="Shape 1318"/>
          <p:cNvSpPr/>
          <p:nvPr/>
        </p:nvSpPr>
        <p:spPr>
          <a:xfrm>
            <a:off x="5943600" y="838200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19" name="Shape 1319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20" name="Shape 1320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21" name="Shape 1321"/>
          <p:cNvCxnSpPr/>
          <p:nvPr/>
        </p:nvCxnSpPr>
        <p:spPr>
          <a:xfrm rot="10800000">
            <a:off x="6477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22" name="Shape 1322"/>
          <p:cNvSpPr/>
          <p:nvPr/>
        </p:nvSpPr>
        <p:spPr>
          <a:xfrm>
            <a:off x="6983413" y="3048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23" name="Shape 1323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4" name="Shape 1324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saved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callee saved register.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#5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30" name="Shape 1330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31" name="Shape 1331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32" name="Shape 1332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333" name="Shape 1333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34" name="Shape 1334"/>
          <p:cNvCxnSpPr/>
          <p:nvPr/>
        </p:nvCxnSpPr>
        <p:spPr>
          <a:xfrm rot="10800000">
            <a:off x="6503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35" name="Shape 1335"/>
          <p:cNvSpPr/>
          <p:nvPr/>
        </p:nvSpPr>
        <p:spPr>
          <a:xfrm>
            <a:off x="7010400" y="3435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36" name="Shape 1336"/>
          <p:cNvSpPr/>
          <p:nvPr/>
        </p:nvSpPr>
        <p:spPr>
          <a:xfrm>
            <a:off x="5943600" y="838200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37" name="Shape 1337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38" name="Shape 1338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39" name="Shape 1339"/>
          <p:cNvCxnSpPr/>
          <p:nvPr/>
        </p:nvCxnSpPr>
        <p:spPr>
          <a:xfrm rot="10800000">
            <a:off x="6477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40" name="Shape 1340"/>
          <p:cNvSpPr/>
          <p:nvPr/>
        </p:nvSpPr>
        <p:spPr>
          <a:xfrm>
            <a:off x="6983413" y="3048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41" name="Shape 1341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2" name="Shape 1342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saved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callee saved register.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Shape 134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#6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48" name="Shape 1348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addq    %rbx, %rax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49" name="Shape 1349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x+v2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50" name="Shape 1350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51" name="Shape 1351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52" name="Shape 1352"/>
          <p:cNvCxnSpPr/>
          <p:nvPr/>
        </p:nvCxnSpPr>
        <p:spPr>
          <a:xfrm rot="10800000">
            <a:off x="6503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3" name="Shape 1353"/>
          <p:cNvSpPr/>
          <p:nvPr/>
        </p:nvSpPr>
        <p:spPr>
          <a:xfrm>
            <a:off x="7010400" y="3435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54" name="Shape 1354"/>
          <p:cNvSpPr/>
          <p:nvPr/>
        </p:nvSpPr>
        <p:spPr>
          <a:xfrm>
            <a:off x="5943600" y="838200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55" name="Shape 1355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56" name="Shape 1356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57" name="Shape 1357"/>
          <p:cNvCxnSpPr/>
          <p:nvPr/>
        </p:nvCxnSpPr>
        <p:spPr>
          <a:xfrm rot="10800000">
            <a:off x="6477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8" name="Shape 1358"/>
          <p:cNvSpPr/>
          <p:nvPr/>
        </p:nvSpPr>
        <p:spPr>
          <a:xfrm>
            <a:off x="6983413" y="3048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59" name="Shape 1359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60" name="Shape 1360"/>
          <p:cNvSpPr txBox="1"/>
          <p:nvPr/>
        </p:nvSpPr>
        <p:spPr>
          <a:xfrm>
            <a:off x="5022850" y="4699321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Is safe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Return result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Shape 136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#7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66" name="Shape 1366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67" name="Shape 1367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E707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68" name="Shape 1368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69" name="Shape 1369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70" name="Shape 1370"/>
          <p:cNvCxnSpPr/>
          <p:nvPr/>
        </p:nvCxnSpPr>
        <p:spPr>
          <a:xfrm rot="10800000">
            <a:off x="6503987" y="3027325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71" name="Shape 1371"/>
          <p:cNvSpPr/>
          <p:nvPr/>
        </p:nvSpPr>
        <p:spPr>
          <a:xfrm>
            <a:off x="7010400" y="2798725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72" name="Shape 1372"/>
          <p:cNvSpPr/>
          <p:nvPr/>
        </p:nvSpPr>
        <p:spPr>
          <a:xfrm>
            <a:off x="5943600" y="838200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73" name="Shape 1373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74" name="Shape 1374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75" name="Shape 1375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6" name="Shape 1376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Return result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Shape 138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#8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82" name="Shape 1382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83" name="Shape 1383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E707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84" name="Shape 1384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85" name="Shape 1385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86" name="Shape 1386"/>
          <p:cNvCxnSpPr/>
          <p:nvPr/>
        </p:nvCxnSpPr>
        <p:spPr>
          <a:xfrm rot="10800000">
            <a:off x="6503987" y="3027325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87" name="Shape 1387"/>
          <p:cNvSpPr/>
          <p:nvPr/>
        </p:nvSpPr>
        <p:spPr>
          <a:xfrm>
            <a:off x="7010400" y="2798725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88" name="Shape 1388"/>
          <p:cNvSpPr/>
          <p:nvPr/>
        </p:nvSpPr>
        <p:spPr>
          <a:xfrm>
            <a:off x="5943600" y="838200"/>
            <a:ext cx="235102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/>
          </a:p>
        </p:txBody>
      </p:sp>
      <p:sp>
        <p:nvSpPr>
          <p:cNvPr id="1389" name="Shape 1389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90" name="Shape 1390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91" name="Shape 1391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2" name="Shape 1392"/>
          <p:cNvSpPr/>
          <p:nvPr/>
        </p:nvSpPr>
        <p:spPr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93" name="Shape 1393"/>
          <p:cNvSpPr/>
          <p:nvPr/>
        </p:nvSpPr>
        <p:spPr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94" name="Shape 1394"/>
          <p:cNvCxnSpPr/>
          <p:nvPr/>
        </p:nvCxnSpPr>
        <p:spPr>
          <a:xfrm rot="10800000">
            <a:off x="6503987" y="5655123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95" name="Shape 1395"/>
          <p:cNvSpPr/>
          <p:nvPr/>
        </p:nvSpPr>
        <p:spPr>
          <a:xfrm>
            <a:off x="7010400" y="5426523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96" name="Shape 1396"/>
          <p:cNvSpPr/>
          <p:nvPr/>
        </p:nvSpPr>
        <p:spPr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97" name="Shape 1397"/>
          <p:cNvSpPr/>
          <p:nvPr/>
        </p:nvSpPr>
        <p:spPr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98" name="Shape 1398"/>
          <p:cNvSpPr/>
          <p:nvPr/>
        </p:nvSpPr>
        <p:spPr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9" name="Shape 1399"/>
          <p:cNvSpPr/>
          <p:nvPr/>
        </p:nvSpPr>
        <p:spPr>
          <a:xfrm>
            <a:off x="5943600" y="3974940"/>
            <a:ext cx="221958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Stack Structure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05" name="Shape 1405"/>
          <p:cNvSpPr/>
          <p:nvPr/>
        </p:nvSpPr>
        <p:spPr>
          <a:xfrm>
            <a:off x="381000" y="3200400"/>
            <a:ext cx="4419600" cy="34290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406" name="Shape 1406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407" name="Shape 1407"/>
          <p:cNvCxnSpPr/>
          <p:nvPr/>
        </p:nvCxnSpPr>
        <p:spPr>
          <a:xfrm rot="10800000">
            <a:off x="6477000" y="5943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08" name="Shape 1408"/>
          <p:cNvSpPr/>
          <p:nvPr/>
        </p:nvSpPr>
        <p:spPr>
          <a:xfrm>
            <a:off x="6983413" y="57848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09" name="Shape 1409"/>
          <p:cNvSpPr/>
          <p:nvPr/>
        </p:nvSpPr>
        <p:spPr>
          <a:xfrm>
            <a:off x="5943600" y="4267200"/>
            <a:ext cx="290797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Pre-return Stack Structure</a:t>
            </a:r>
            <a:endParaRPr dirty="0"/>
          </a:p>
        </p:txBody>
      </p:sp>
      <p:sp>
        <p:nvSpPr>
          <p:cNvPr id="1410" name="Shape 1410"/>
          <p:cNvSpPr/>
          <p:nvPr/>
        </p:nvSpPr>
        <p:spPr>
          <a:xfrm>
            <a:off x="5181600" y="4800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11" name="Shape 1411"/>
          <p:cNvSpPr/>
          <p:nvPr/>
        </p:nvSpPr>
        <p:spPr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412" name="Shape 1412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413" name="Shape 1413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414" name="Shape 1414"/>
          <p:cNvCxnSpPr/>
          <p:nvPr/>
        </p:nvCxnSpPr>
        <p:spPr>
          <a:xfrm rot="10800000">
            <a:off x="6503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5" name="Shape 1415"/>
          <p:cNvSpPr/>
          <p:nvPr/>
        </p:nvSpPr>
        <p:spPr>
          <a:xfrm>
            <a:off x="7010400" y="3435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16" name="Shape 1416"/>
          <p:cNvSpPr/>
          <p:nvPr/>
        </p:nvSpPr>
        <p:spPr>
          <a:xfrm>
            <a:off x="5943599" y="838200"/>
            <a:ext cx="280856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417" name="Shape 1417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18" name="Shape 1418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419" name="Shape 1419"/>
          <p:cNvCxnSpPr/>
          <p:nvPr/>
        </p:nvCxnSpPr>
        <p:spPr>
          <a:xfrm rot="10800000">
            <a:off x="6477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20" name="Shape 1420"/>
          <p:cNvSpPr/>
          <p:nvPr/>
        </p:nvSpPr>
        <p:spPr>
          <a:xfrm>
            <a:off x="6983413" y="3048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421" name="Shape 1421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944A-6A87-4639-8948-45808755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Time!</a:t>
            </a:r>
          </a:p>
        </p:txBody>
      </p:sp>
    </p:spTree>
    <p:extLst>
      <p:ext uri="{BB962C8B-B14F-4D97-AF65-F5344CB8AC3E}">
        <p14:creationId xmlns:p14="http://schemas.microsoft.com/office/powerpoint/2010/main" val="41918688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/>
          </a:p>
        </p:txBody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Calling Conventions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Managing local data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Illustration of Recursion</a:t>
            </a:r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Shape 1432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33" name="Shape 143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</a:t>
            </a:r>
            <a:endParaRPr/>
          </a:p>
        </p:txBody>
      </p:sp>
      <p:sp>
        <p:nvSpPr>
          <p:cNvPr id="1434" name="Shape 1434"/>
          <p:cNvSpPr/>
          <p:nvPr/>
        </p:nvSpPr>
        <p:spPr>
          <a:xfrm>
            <a:off x="5486400" y="7620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724747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24747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24747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2745"/>
            </a:schemeClr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Shape 1439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40" name="Shape 144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Terminal Case</a:t>
            </a:r>
            <a:endParaRPr/>
          </a:p>
        </p:txBody>
      </p:sp>
      <p:sp>
        <p:nvSpPr>
          <p:cNvPr id="1441" name="Shape 1441"/>
          <p:cNvSpPr/>
          <p:nvPr/>
        </p:nvSpPr>
        <p:spPr>
          <a:xfrm>
            <a:off x="5486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movl    $0, %eax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testq   %rdi,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42" name="Shape 1442"/>
          <p:cNvGraphicFramePr/>
          <p:nvPr/>
        </p:nvGraphicFramePr>
        <p:xfrm>
          <a:off x="228600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Shape 1447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48" name="Shape 144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Register Save</a:t>
            </a:r>
            <a:endParaRPr/>
          </a:p>
        </p:txBody>
      </p:sp>
      <p:sp>
        <p:nvSpPr>
          <p:cNvPr id="1449" name="Shape 1449"/>
          <p:cNvSpPr/>
          <p:nvPr/>
        </p:nvSpPr>
        <p:spPr>
          <a:xfrm>
            <a:off x="5486400" y="9906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50" name="Shape 1450"/>
          <p:cNvGraphicFramePr/>
          <p:nvPr/>
        </p:nvGraphicFramePr>
        <p:xfrm>
          <a:off x="228600" y="4724400"/>
          <a:ext cx="5181625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51" name="Shape 1451"/>
          <p:cNvCxnSpPr/>
          <p:nvPr/>
        </p:nvCxnSpPr>
        <p:spPr>
          <a:xfrm rot="10800000">
            <a:off x="7086600" y="655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52" name="Shape 1452"/>
          <p:cNvSpPr/>
          <p:nvPr/>
        </p:nvSpPr>
        <p:spPr>
          <a:xfrm>
            <a:off x="7593013" y="63246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53" name="Shape 1453"/>
          <p:cNvSpPr/>
          <p:nvPr/>
        </p:nvSpPr>
        <p:spPr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54" name="Shape 1454"/>
          <p:cNvSpPr/>
          <p:nvPr/>
        </p:nvSpPr>
        <p:spPr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455" name="Shape 1455"/>
          <p:cNvSpPr/>
          <p:nvPr/>
        </p:nvSpPr>
        <p:spPr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Shape 1460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 &amp; 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 &gt;&gt; 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61" name="Shape 146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Call Setup</a:t>
            </a:r>
            <a:endParaRPr/>
          </a:p>
        </p:txBody>
      </p:sp>
      <p:sp>
        <p:nvSpPr>
          <p:cNvPr id="1462" name="Shape 1462"/>
          <p:cNvSpPr/>
          <p:nvPr/>
        </p:nvSpPr>
        <p:spPr>
          <a:xfrm>
            <a:off x="5486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andl    $1, %ebx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63" name="Shape 1463"/>
          <p:cNvGraphicFramePr/>
          <p:nvPr/>
        </p:nvGraphicFramePr>
        <p:xfrm>
          <a:off x="228600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&gt;&gt;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Rec. 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Shape 1468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pcount_r(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&gt;&gt; 1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69" name="Shape 146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Call</a:t>
            </a:r>
            <a:endParaRPr/>
          </a:p>
        </p:txBody>
      </p:sp>
      <p:sp>
        <p:nvSpPr>
          <p:cNvPr id="1470" name="Shape 1470"/>
          <p:cNvSpPr/>
          <p:nvPr/>
        </p:nvSpPr>
        <p:spPr>
          <a:xfrm>
            <a:off x="5486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call    pcount_r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71" name="Shape 1471"/>
          <p:cNvGraphicFramePr/>
          <p:nvPr/>
        </p:nvGraphicFramePr>
        <p:xfrm>
          <a:off x="228600" y="4724400"/>
          <a:ext cx="5181625" cy="138686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Recursive call 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Shape 1476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77" name="Shape 147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Result</a:t>
            </a:r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5486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addq    %rbx, %rax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79" name="Shape 1479"/>
          <p:cNvGraphicFramePr/>
          <p:nvPr/>
        </p:nvGraphicFramePr>
        <p:xfrm>
          <a:off x="228600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Shape 1484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85" name="Shape 148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Completion</a:t>
            </a:r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5486400" y="9906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rep; ret</a:t>
            </a:r>
            <a:endParaRPr/>
          </a:p>
        </p:txBody>
      </p:sp>
      <p:graphicFrame>
        <p:nvGraphicFramePr>
          <p:cNvPr id="1487" name="Shape 1487"/>
          <p:cNvGraphicFramePr/>
          <p:nvPr/>
        </p:nvGraphicFramePr>
        <p:xfrm>
          <a:off x="228600" y="4724400"/>
          <a:ext cx="5181625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88" name="Shape 1488"/>
          <p:cNvCxnSpPr/>
          <p:nvPr/>
        </p:nvCxnSpPr>
        <p:spPr>
          <a:xfrm rot="10800000">
            <a:off x="7086600" y="5791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89" name="Shape 1489"/>
          <p:cNvSpPr/>
          <p:nvPr/>
        </p:nvSpPr>
        <p:spPr>
          <a:xfrm>
            <a:off x="7593013" y="55626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90" name="Shape 1490"/>
          <p:cNvSpPr/>
          <p:nvPr/>
        </p:nvSpPr>
        <p:spPr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 About Recursion</a:t>
            </a:r>
            <a:endParaRPr/>
          </a:p>
        </p:txBody>
      </p:sp>
      <p:sp>
        <p:nvSpPr>
          <p:cNvPr id="1496" name="Shape 1496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Handled Without Special Consideration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frames mean that each function call has private storage</a:t>
            </a:r>
            <a:endParaRPr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registers &amp; local variables</a:t>
            </a:r>
            <a:endParaRPr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return pointer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 prevent one function call from corrupting another’s data</a:t>
            </a:r>
            <a:endParaRPr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the C code explicitly does so (e.g., buffer overflow in Lecture 9)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discipline follows call / return pattern</a:t>
            </a:r>
            <a:endParaRPr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 calls Q, then Q returns before P</a:t>
            </a:r>
            <a:endParaRPr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Last-In, First-Out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works for mutual recursion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calls Q; Q calls P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Procedure Summary</a:t>
            </a:r>
            <a:endParaRPr/>
          </a:p>
        </p:txBody>
      </p:sp>
      <p:sp>
        <p:nvSpPr>
          <p:cNvPr id="1502" name="Shape 1502"/>
          <p:cNvSpPr txBox="1">
            <a:spLocks noGrp="1"/>
          </p:cNvSpPr>
          <p:nvPr>
            <p:ph type="body" idx="1"/>
          </p:nvPr>
        </p:nvSpPr>
        <p:spPr>
          <a:xfrm>
            <a:off x="185195" y="1315975"/>
            <a:ext cx="6516547" cy="5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Points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is the right data structure for procedure call/return</a:t>
            </a:r>
            <a:endParaRPr dirty="0"/>
          </a:p>
          <a:p>
            <a:pPr marL="625475" marR="0" lvl="2" indent="-22066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 calls Q, then Q returns before P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Recursion (&amp; mutual recursion) handled by normal calling conventions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safely store values in local stack frame and in 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registers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function arguments at top of stack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return in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Pointers are addresses of values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stack or global</a:t>
            </a:r>
            <a:endParaRPr dirty="0"/>
          </a:p>
        </p:txBody>
      </p:sp>
      <p:sp>
        <p:nvSpPr>
          <p:cNvPr id="1503" name="Shape 1503"/>
          <p:cNvSpPr/>
          <p:nvPr/>
        </p:nvSpPr>
        <p:spPr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</a:t>
            </a:r>
            <a:endParaRPr/>
          </a:p>
        </p:txBody>
      </p:sp>
      <p:sp>
        <p:nvSpPr>
          <p:cNvPr id="1504" name="Shape 1504"/>
          <p:cNvSpPr/>
          <p:nvPr/>
        </p:nvSpPr>
        <p:spPr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/>
          </a:p>
        </p:txBody>
      </p:sp>
      <p:sp>
        <p:nvSpPr>
          <p:cNvPr id="1505" name="Shape 1505"/>
          <p:cNvSpPr/>
          <p:nvPr/>
        </p:nvSpPr>
        <p:spPr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endParaRPr/>
          </a:p>
        </p:txBody>
      </p:sp>
      <p:sp>
        <p:nvSpPr>
          <p:cNvPr id="1506" name="Shape 1506"/>
          <p:cNvSpPr/>
          <p:nvPr/>
        </p:nvSpPr>
        <p:spPr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7" name="Shape 1507"/>
          <p:cNvSpPr/>
          <p:nvPr/>
        </p:nvSpPr>
        <p:spPr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Old %rbp</a:t>
            </a:r>
            <a:endParaRPr sz="18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Shape 1508"/>
          <p:cNvSpPr/>
          <p:nvPr/>
        </p:nvSpPr>
        <p:spPr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7+</a:t>
            </a:r>
            <a:endParaRPr/>
          </a:p>
        </p:txBody>
      </p:sp>
      <p:sp>
        <p:nvSpPr>
          <p:cNvPr id="1509" name="Shape 1509"/>
          <p:cNvSpPr/>
          <p:nvPr/>
        </p:nvSpPr>
        <p:spPr>
          <a:xfrm>
            <a:off x="6605188" y="2125663"/>
            <a:ext cx="68421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endParaRPr/>
          </a:p>
        </p:txBody>
      </p:sp>
      <p:sp>
        <p:nvSpPr>
          <p:cNvPr id="1510" name="Shape 1510"/>
          <p:cNvSpPr/>
          <p:nvPr/>
        </p:nvSpPr>
        <p:spPr>
          <a:xfrm>
            <a:off x="7352900" y="1295400"/>
            <a:ext cx="228600" cy="2286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511" name="Shape 1511"/>
          <p:cNvCxnSpPr/>
          <p:nvPr/>
        </p:nvCxnSpPr>
        <p:spPr>
          <a:xfrm>
            <a:off x="7276700" y="3732213"/>
            <a:ext cx="280988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12" name="Shape 1512"/>
          <p:cNvSpPr/>
          <p:nvPr/>
        </p:nvSpPr>
        <p:spPr>
          <a:xfrm>
            <a:off x="5716188" y="3552825"/>
            <a:ext cx="15621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 dirty="0"/>
          </a:p>
        </p:txBody>
      </p:sp>
      <p:cxnSp>
        <p:nvCxnSpPr>
          <p:cNvPr id="1513" name="Shape 1513"/>
          <p:cNvCxnSpPr/>
          <p:nvPr/>
        </p:nvCxnSpPr>
        <p:spPr>
          <a:xfrm>
            <a:off x="7276700" y="6365875"/>
            <a:ext cx="29051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14" name="Shape 1514"/>
          <p:cNvSpPr/>
          <p:nvPr/>
        </p:nvSpPr>
        <p:spPr>
          <a:xfrm>
            <a:off x="5835250" y="6184900"/>
            <a:ext cx="14859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instructions implement the mechanisms, but the choices are determined by designers.  These choices make up the </a:t>
            </a: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 Binary Interface (ABI)</a:t>
            </a: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Calling Conventions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Managing local data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we have time: illustration of recursion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6853</Words>
  <Application>Microsoft Office PowerPoint</Application>
  <PresentationFormat>On-screen Show (4:3)</PresentationFormat>
  <Paragraphs>1851</Paragraphs>
  <Slides>77</Slides>
  <Notes>76</Notes>
  <HiddenSlides>11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77</vt:i4>
      </vt:variant>
    </vt:vector>
  </HeadingPairs>
  <TitlesOfParts>
    <vt:vector size="89" baseType="lpstr">
      <vt:lpstr>Courier New</vt:lpstr>
      <vt:lpstr>Times New Roman</vt:lpstr>
      <vt:lpstr>Gill Sans</vt:lpstr>
      <vt:lpstr>Arial</vt:lpstr>
      <vt:lpstr>Calibri</vt:lpstr>
      <vt:lpstr>Noto Sans Symbols</vt:lpstr>
      <vt:lpstr>Arial Narrow</vt:lpstr>
      <vt:lpstr>Title Slide</vt:lpstr>
      <vt:lpstr>1_Title and Content</vt:lpstr>
      <vt:lpstr>Title and Content</vt:lpstr>
      <vt:lpstr>Title and Content: Build</vt:lpstr>
      <vt:lpstr>Title Only</vt:lpstr>
      <vt:lpstr>Machine-Level Programming III: Procedures  15-213/14-513/15-513: Introduction to Computer Systems 6th Lecture, May 25, 2023</vt:lpstr>
      <vt:lpstr>Reminder: Condition Codes</vt:lpstr>
      <vt:lpstr>Machine Level Programming – Control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Small Exercise</vt:lpstr>
      <vt:lpstr>Small Exercise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Callee-Saved Example #2</vt:lpstr>
      <vt:lpstr>Activity Time!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Machine-Level Programming III: Procedures  15-213/15-513: Introduction to Computer Systems 7th Lecture, May 31, 2022</dc:title>
  <cp:lastModifiedBy>Brian Railing</cp:lastModifiedBy>
  <cp:revision>15</cp:revision>
  <dcterms:modified xsi:type="dcterms:W3CDTF">2023-05-25T14:53:09Z</dcterms:modified>
</cp:coreProperties>
</file>