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0"/>
  </p:notesMasterIdLst>
  <p:handoutMasterIdLst>
    <p:handoutMasterId r:id="rId61"/>
  </p:handoutMasterIdLst>
  <p:sldIdLst>
    <p:sldId id="542" r:id="rId2"/>
    <p:sldId id="1052" r:id="rId3"/>
    <p:sldId id="945" r:id="rId4"/>
    <p:sldId id="946" r:id="rId5"/>
    <p:sldId id="948" r:id="rId6"/>
    <p:sldId id="1090" r:id="rId7"/>
    <p:sldId id="1096" r:id="rId8"/>
    <p:sldId id="1069" r:id="rId9"/>
    <p:sldId id="1070" r:id="rId10"/>
    <p:sldId id="977" r:id="rId11"/>
    <p:sldId id="954" r:id="rId12"/>
    <p:sldId id="955" r:id="rId13"/>
    <p:sldId id="957" r:id="rId14"/>
    <p:sldId id="1071" r:id="rId15"/>
    <p:sldId id="958" r:id="rId16"/>
    <p:sldId id="1072" r:id="rId17"/>
    <p:sldId id="1074" r:id="rId18"/>
    <p:sldId id="1077" r:id="rId19"/>
    <p:sldId id="1089" r:id="rId20"/>
    <p:sldId id="1084" r:id="rId21"/>
    <p:sldId id="1092" r:id="rId22"/>
    <p:sldId id="1088" r:id="rId23"/>
    <p:sldId id="1083" r:id="rId24"/>
    <p:sldId id="1063" r:id="rId25"/>
    <p:sldId id="1068" r:id="rId26"/>
    <p:sldId id="972" r:id="rId27"/>
    <p:sldId id="973" r:id="rId28"/>
    <p:sldId id="1076" r:id="rId29"/>
    <p:sldId id="1043" r:id="rId30"/>
    <p:sldId id="1044" r:id="rId31"/>
    <p:sldId id="1045" r:id="rId32"/>
    <p:sldId id="1046" r:id="rId33"/>
    <p:sldId id="1078" r:id="rId34"/>
    <p:sldId id="1079" r:id="rId35"/>
    <p:sldId id="1081" r:id="rId36"/>
    <p:sldId id="1080" r:id="rId37"/>
    <p:sldId id="1085" r:id="rId38"/>
    <p:sldId id="1093" r:id="rId39"/>
    <p:sldId id="1097" r:id="rId40"/>
    <p:sldId id="1050" r:id="rId41"/>
    <p:sldId id="1032" r:id="rId42"/>
    <p:sldId id="1033" r:id="rId43"/>
    <p:sldId id="1098" r:id="rId44"/>
    <p:sldId id="1034" r:id="rId45"/>
    <p:sldId id="1035" r:id="rId46"/>
    <p:sldId id="1036" r:id="rId47"/>
    <p:sldId id="1037" r:id="rId48"/>
    <p:sldId id="1039" r:id="rId49"/>
    <p:sldId id="1038" r:id="rId50"/>
    <p:sldId id="1040" r:id="rId51"/>
    <p:sldId id="1082" r:id="rId52"/>
    <p:sldId id="966" r:id="rId53"/>
    <p:sldId id="1067" r:id="rId54"/>
    <p:sldId id="1057" r:id="rId55"/>
    <p:sldId id="953" r:id="rId56"/>
    <p:sldId id="968" r:id="rId57"/>
    <p:sldId id="1094" r:id="rId58"/>
    <p:sldId id="980" r:id="rId59"/>
  </p:sldIdLst>
  <p:sldSz cx="9144000" cy="6858000" type="screen4x3"/>
  <p:notesSz cx="7302500" cy="9586913"/>
  <p:custDataLst>
    <p:tags r:id="rId6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36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D5F1CF"/>
    <a:srgbClr val="F1C7C7"/>
    <a:srgbClr val="A8E799"/>
    <a:srgbClr val="CDF1C5"/>
    <a:srgbClr val="FF9999"/>
    <a:srgbClr val="F6F5BD"/>
    <a:srgbClr val="990000"/>
    <a:srgbClr val="EDEA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1FC783-0414-4032-882A-233E7B023E49}" v="102" dt="2019-09-23T22:56:35.6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03" autoAdjust="0"/>
    <p:restoredTop sz="94905" autoAdjust="0"/>
  </p:normalViewPr>
  <p:slideViewPr>
    <p:cSldViewPr snapToObjects="1">
      <p:cViewPr>
        <p:scale>
          <a:sx n="66" d="100"/>
          <a:sy n="66" d="100"/>
        </p:scale>
        <p:origin x="1464" y="222"/>
      </p:cViewPr>
      <p:guideLst>
        <p:guide orient="horz" pos="1536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-4254"/>
    </p:cViewPr>
  </p:sorterViewPr>
  <p:notesViewPr>
    <p:cSldViewPr snapToObjects="1">
      <p:cViewPr varScale="1">
        <p:scale>
          <a:sx n="43" d="100"/>
          <a:sy n="43" d="100"/>
        </p:scale>
        <p:origin x="-1936" y="-104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68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handoutMaster" Target="handoutMasters/handout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microsoft.com/office/2016/11/relationships/changesInfo" Target="changesInfos/changesInfo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hil Gibbons" userId="f619c6e5d38ed7a7" providerId="LiveId" clId="{E41FC783-0414-4032-882A-233E7B023E49}"/>
    <pc:docChg chg="undo redo custSel modSld">
      <pc:chgData name="Phil Gibbons" userId="f619c6e5d38ed7a7" providerId="LiveId" clId="{E41FC783-0414-4032-882A-233E7B023E49}" dt="2019-09-23T22:56:50.180" v="399" actId="478"/>
      <pc:docMkLst>
        <pc:docMk/>
      </pc:docMkLst>
      <pc:sldChg chg="modSp">
        <pc:chgData name="Phil Gibbons" userId="f619c6e5d38ed7a7" providerId="LiveId" clId="{E41FC783-0414-4032-882A-233E7B023E49}" dt="2019-09-23T19:16:57.401" v="3" actId="20577"/>
        <pc:sldMkLst>
          <pc:docMk/>
          <pc:sldMk cId="0" sldId="542"/>
        </pc:sldMkLst>
        <pc:spChg chg="mod">
          <ac:chgData name="Phil Gibbons" userId="f619c6e5d38ed7a7" providerId="LiveId" clId="{E41FC783-0414-4032-882A-233E7B023E49}" dt="2019-09-23T19:16:57.401" v="3" actId="20577"/>
          <ac:spMkLst>
            <pc:docMk/>
            <pc:sldMk cId="0" sldId="542"/>
            <ac:spMk id="6146" creationId="{00000000-0000-0000-0000-000000000000}"/>
          </ac:spMkLst>
        </pc:spChg>
      </pc:sldChg>
      <pc:sldChg chg="modSp">
        <pc:chgData name="Phil Gibbons" userId="f619c6e5d38ed7a7" providerId="LiveId" clId="{E41FC783-0414-4032-882A-233E7B023E49}" dt="2019-09-23T20:54:13.168" v="27" actId="114"/>
        <pc:sldMkLst>
          <pc:docMk/>
          <pc:sldMk cId="0" sldId="955"/>
        </pc:sldMkLst>
        <pc:spChg chg="mod">
          <ac:chgData name="Phil Gibbons" userId="f619c6e5d38ed7a7" providerId="LiveId" clId="{E41FC783-0414-4032-882A-233E7B023E49}" dt="2019-09-23T20:54:03.625" v="25" actId="114"/>
          <ac:spMkLst>
            <pc:docMk/>
            <pc:sldMk cId="0" sldId="955"/>
            <ac:spMk id="5" creationId="{00000000-0000-0000-0000-000000000000}"/>
          </ac:spMkLst>
        </pc:spChg>
        <pc:spChg chg="mod">
          <ac:chgData name="Phil Gibbons" userId="f619c6e5d38ed7a7" providerId="LiveId" clId="{E41FC783-0414-4032-882A-233E7B023E49}" dt="2019-09-23T20:54:13.168" v="27" actId="114"/>
          <ac:spMkLst>
            <pc:docMk/>
            <pc:sldMk cId="0" sldId="955"/>
            <ac:spMk id="6" creationId="{00000000-0000-0000-0000-000000000000}"/>
          </ac:spMkLst>
        </pc:spChg>
      </pc:sldChg>
      <pc:sldChg chg="modSp">
        <pc:chgData name="Phil Gibbons" userId="f619c6e5d38ed7a7" providerId="LiveId" clId="{E41FC783-0414-4032-882A-233E7B023E49}" dt="2019-09-23T20:56:07.602" v="29" actId="20577"/>
        <pc:sldMkLst>
          <pc:docMk/>
          <pc:sldMk cId="0" sldId="958"/>
        </pc:sldMkLst>
        <pc:spChg chg="mod">
          <ac:chgData name="Phil Gibbons" userId="f619c6e5d38ed7a7" providerId="LiveId" clId="{E41FC783-0414-4032-882A-233E7B023E49}" dt="2019-09-23T20:50:24.150" v="13" actId="1076"/>
          <ac:spMkLst>
            <pc:docMk/>
            <pc:sldMk cId="0" sldId="958"/>
            <ac:spMk id="33" creationId="{00000000-0000-0000-0000-000000000000}"/>
          </ac:spMkLst>
        </pc:spChg>
        <pc:spChg chg="mod">
          <ac:chgData name="Phil Gibbons" userId="f619c6e5d38ed7a7" providerId="LiveId" clId="{E41FC783-0414-4032-882A-233E7B023E49}" dt="2019-09-23T20:50:39.905" v="16" actId="1076"/>
          <ac:spMkLst>
            <pc:docMk/>
            <pc:sldMk cId="0" sldId="958"/>
            <ac:spMk id="34" creationId="{00000000-0000-0000-0000-000000000000}"/>
          </ac:spMkLst>
        </pc:spChg>
        <pc:spChg chg="mod">
          <ac:chgData name="Phil Gibbons" userId="f619c6e5d38ed7a7" providerId="LiveId" clId="{E41FC783-0414-4032-882A-233E7B023E49}" dt="2019-09-23T20:50:48.543" v="17" actId="1076"/>
          <ac:spMkLst>
            <pc:docMk/>
            <pc:sldMk cId="0" sldId="958"/>
            <ac:spMk id="35" creationId="{00000000-0000-0000-0000-000000000000}"/>
          </ac:spMkLst>
        </pc:spChg>
        <pc:spChg chg="mod">
          <ac:chgData name="Phil Gibbons" userId="f619c6e5d38ed7a7" providerId="LiveId" clId="{E41FC783-0414-4032-882A-233E7B023E49}" dt="2019-09-23T20:50:57.692" v="18" actId="1076"/>
          <ac:spMkLst>
            <pc:docMk/>
            <pc:sldMk cId="0" sldId="958"/>
            <ac:spMk id="36" creationId="{00000000-0000-0000-0000-000000000000}"/>
          </ac:spMkLst>
        </pc:spChg>
        <pc:spChg chg="mod">
          <ac:chgData name="Phil Gibbons" userId="f619c6e5d38ed7a7" providerId="LiveId" clId="{E41FC783-0414-4032-882A-233E7B023E49}" dt="2019-09-23T20:56:07.602" v="29" actId="20577"/>
          <ac:spMkLst>
            <pc:docMk/>
            <pc:sldMk cId="0" sldId="958"/>
            <ac:spMk id="360451" creationId="{00000000-0000-0000-0000-000000000000}"/>
          </ac:spMkLst>
        </pc:spChg>
        <pc:spChg chg="mod">
          <ac:chgData name="Phil Gibbons" userId="f619c6e5d38ed7a7" providerId="LiveId" clId="{E41FC783-0414-4032-882A-233E7B023E49}" dt="2019-09-23T20:50:29.006" v="15" actId="1076"/>
          <ac:spMkLst>
            <pc:docMk/>
            <pc:sldMk cId="0" sldId="958"/>
            <ac:spMk id="360479" creationId="{00000000-0000-0000-0000-000000000000}"/>
          </ac:spMkLst>
        </pc:spChg>
      </pc:sldChg>
      <pc:sldChg chg="modSp">
        <pc:chgData name="Phil Gibbons" userId="f619c6e5d38ed7a7" providerId="LiveId" clId="{E41FC783-0414-4032-882A-233E7B023E49}" dt="2019-09-23T21:28:49.450" v="51" actId="114"/>
        <pc:sldMkLst>
          <pc:docMk/>
          <pc:sldMk cId="0" sldId="1043"/>
        </pc:sldMkLst>
        <pc:spChg chg="mod">
          <ac:chgData name="Phil Gibbons" userId="f619c6e5d38ed7a7" providerId="LiveId" clId="{E41FC783-0414-4032-882A-233E7B023E49}" dt="2019-09-23T21:28:49.450" v="51" actId="114"/>
          <ac:spMkLst>
            <pc:docMk/>
            <pc:sldMk cId="0" sldId="1043"/>
            <ac:spMk id="6" creationId="{00000000-0000-0000-0000-000000000000}"/>
          </ac:spMkLst>
        </pc:spChg>
      </pc:sldChg>
      <pc:sldChg chg="addSp modSp modAnim">
        <pc:chgData name="Phil Gibbons" userId="f619c6e5d38ed7a7" providerId="LiveId" clId="{E41FC783-0414-4032-882A-233E7B023E49}" dt="2019-09-23T21:51:59.890" v="304" actId="20577"/>
        <pc:sldMkLst>
          <pc:docMk/>
          <pc:sldMk cId="0" sldId="1044"/>
        </pc:sldMkLst>
        <pc:spChg chg="add mod">
          <ac:chgData name="Phil Gibbons" userId="f619c6e5d38ed7a7" providerId="LiveId" clId="{E41FC783-0414-4032-882A-233E7B023E49}" dt="2019-09-23T21:51:59.890" v="304" actId="20577"/>
          <ac:spMkLst>
            <pc:docMk/>
            <pc:sldMk cId="0" sldId="1044"/>
            <ac:spMk id="5" creationId="{F33DCB01-F7BC-4355-9155-A9AE76F2B39C}"/>
          </ac:spMkLst>
        </pc:spChg>
        <pc:spChg chg="mod">
          <ac:chgData name="Phil Gibbons" userId="f619c6e5d38ed7a7" providerId="LiveId" clId="{E41FC783-0414-4032-882A-233E7B023E49}" dt="2019-09-23T21:46:34.950" v="240" actId="207"/>
          <ac:spMkLst>
            <pc:docMk/>
            <pc:sldMk cId="0" sldId="1044"/>
            <ac:spMk id="448516" creationId="{00000000-0000-0000-0000-000000000000}"/>
          </ac:spMkLst>
        </pc:spChg>
      </pc:sldChg>
      <pc:sldChg chg="modSp">
        <pc:chgData name="Phil Gibbons" userId="f619c6e5d38ed7a7" providerId="LiveId" clId="{E41FC783-0414-4032-882A-233E7B023E49}" dt="2019-09-23T21:52:47.647" v="307" actId="20577"/>
        <pc:sldMkLst>
          <pc:docMk/>
          <pc:sldMk cId="0" sldId="1045"/>
        </pc:sldMkLst>
        <pc:spChg chg="mod">
          <ac:chgData name="Phil Gibbons" userId="f619c6e5d38ed7a7" providerId="LiveId" clId="{E41FC783-0414-4032-882A-233E7B023E49}" dt="2019-09-23T21:52:47.647" v="307" actId="20577"/>
          <ac:spMkLst>
            <pc:docMk/>
            <pc:sldMk cId="0" sldId="1045"/>
            <ac:spMk id="360451" creationId="{00000000-0000-0000-0000-000000000000}"/>
          </ac:spMkLst>
        </pc:spChg>
      </pc:sldChg>
      <pc:sldChg chg="modSp">
        <pc:chgData name="Phil Gibbons" userId="f619c6e5d38ed7a7" providerId="LiveId" clId="{E41FC783-0414-4032-882A-233E7B023E49}" dt="2019-09-23T21:55:13.641" v="324" actId="1076"/>
        <pc:sldMkLst>
          <pc:docMk/>
          <pc:sldMk cId="0" sldId="1046"/>
        </pc:sldMkLst>
        <pc:spChg chg="mod">
          <ac:chgData name="Phil Gibbons" userId="f619c6e5d38ed7a7" providerId="LiveId" clId="{E41FC783-0414-4032-882A-233E7B023E49}" dt="2019-09-23T21:55:13.641" v="324" actId="1076"/>
          <ac:spMkLst>
            <pc:docMk/>
            <pc:sldMk cId="0" sldId="1046"/>
            <ac:spMk id="360451" creationId="{00000000-0000-0000-0000-000000000000}"/>
          </ac:spMkLst>
        </pc:spChg>
      </pc:sldChg>
      <pc:sldChg chg="modSp">
        <pc:chgData name="Phil Gibbons" userId="f619c6e5d38ed7a7" providerId="LiveId" clId="{E41FC783-0414-4032-882A-233E7B023E49}" dt="2019-09-23T20:55:45.589" v="28"/>
        <pc:sldMkLst>
          <pc:docMk/>
          <pc:sldMk cId="1805681353" sldId="1071"/>
        </pc:sldMkLst>
        <pc:spChg chg="mod">
          <ac:chgData name="Phil Gibbons" userId="f619c6e5d38ed7a7" providerId="LiveId" clId="{E41FC783-0414-4032-882A-233E7B023E49}" dt="2019-09-23T20:49:50.381" v="12" actId="20577"/>
          <ac:spMkLst>
            <pc:docMk/>
            <pc:sldMk cId="1805681353" sldId="1071"/>
            <ac:spMk id="25602" creationId="{00000000-0000-0000-0000-000000000000}"/>
          </ac:spMkLst>
        </pc:spChg>
        <pc:spChg chg="mod">
          <ac:chgData name="Phil Gibbons" userId="f619c6e5d38ed7a7" providerId="LiveId" clId="{E41FC783-0414-4032-882A-233E7B023E49}" dt="2019-09-23T20:55:45.589" v="28"/>
          <ac:spMkLst>
            <pc:docMk/>
            <pc:sldMk cId="1805681353" sldId="1071"/>
            <ac:spMk id="360451" creationId="{00000000-0000-0000-0000-000000000000}"/>
          </ac:spMkLst>
        </pc:spChg>
      </pc:sldChg>
      <pc:sldChg chg="modSp">
        <pc:chgData name="Phil Gibbons" userId="f619c6e5d38ed7a7" providerId="LiveId" clId="{E41FC783-0414-4032-882A-233E7B023E49}" dt="2019-09-23T20:52:35.478" v="20" actId="1076"/>
        <pc:sldMkLst>
          <pc:docMk/>
          <pc:sldMk cId="2613562213" sldId="1072"/>
        </pc:sldMkLst>
        <pc:grpChg chg="mod">
          <ac:chgData name="Phil Gibbons" userId="f619c6e5d38ed7a7" providerId="LiveId" clId="{E41FC783-0414-4032-882A-233E7B023E49}" dt="2019-09-23T20:52:35.478" v="20" actId="1076"/>
          <ac:grpSpMkLst>
            <pc:docMk/>
            <pc:sldMk cId="2613562213" sldId="1072"/>
            <ac:grpSpMk id="32" creationId="{00000000-0000-0000-0000-000000000000}"/>
          </ac:grpSpMkLst>
        </pc:grpChg>
      </pc:sldChg>
      <pc:sldChg chg="modSp">
        <pc:chgData name="Phil Gibbons" userId="f619c6e5d38ed7a7" providerId="LiveId" clId="{E41FC783-0414-4032-882A-233E7B023E49}" dt="2019-09-23T20:56:46.729" v="43" actId="20577"/>
        <pc:sldMkLst>
          <pc:docMk/>
          <pc:sldMk cId="2753105120" sldId="1074"/>
        </pc:sldMkLst>
        <pc:spChg chg="mod">
          <ac:chgData name="Phil Gibbons" userId="f619c6e5d38ed7a7" providerId="LiveId" clId="{E41FC783-0414-4032-882A-233E7B023E49}" dt="2019-09-23T20:56:46.729" v="43" actId="20577"/>
          <ac:spMkLst>
            <pc:docMk/>
            <pc:sldMk cId="2753105120" sldId="1074"/>
            <ac:spMk id="25" creationId="{00000000-0000-0000-0000-000000000000}"/>
          </ac:spMkLst>
        </pc:spChg>
        <pc:spChg chg="mod">
          <ac:chgData name="Phil Gibbons" userId="f619c6e5d38ed7a7" providerId="LiveId" clId="{E41FC783-0414-4032-882A-233E7B023E49}" dt="2019-09-23T20:56:37.254" v="35" actId="20577"/>
          <ac:spMkLst>
            <pc:docMk/>
            <pc:sldMk cId="2753105120" sldId="1074"/>
            <ac:spMk id="360451" creationId="{00000000-0000-0000-0000-000000000000}"/>
          </ac:spMkLst>
        </pc:spChg>
        <pc:grpChg chg="mod">
          <ac:chgData name="Phil Gibbons" userId="f619c6e5d38ed7a7" providerId="LiveId" clId="{E41FC783-0414-4032-882A-233E7B023E49}" dt="2019-09-23T20:53:07.602" v="22" actId="1076"/>
          <ac:grpSpMkLst>
            <pc:docMk/>
            <pc:sldMk cId="2753105120" sldId="1074"/>
            <ac:grpSpMk id="32" creationId="{00000000-0000-0000-0000-000000000000}"/>
          </ac:grpSpMkLst>
        </pc:grpChg>
      </pc:sldChg>
      <pc:sldChg chg="addSp delSp modSp delAnim modAnim">
        <pc:chgData name="Phil Gibbons" userId="f619c6e5d38ed7a7" providerId="LiveId" clId="{E41FC783-0414-4032-882A-233E7B023E49}" dt="2019-09-23T22:56:00.024" v="396"/>
        <pc:sldMkLst>
          <pc:docMk/>
          <pc:sldMk cId="670100969" sldId="1085"/>
        </pc:sldMkLst>
        <pc:spChg chg="mod">
          <ac:chgData name="Phil Gibbons" userId="f619c6e5d38ed7a7" providerId="LiveId" clId="{E41FC783-0414-4032-882A-233E7B023E49}" dt="2019-09-23T22:51:50.974" v="370" actId="20577"/>
          <ac:spMkLst>
            <pc:docMk/>
            <pc:sldMk cId="670100969" sldId="1085"/>
            <ac:spMk id="72" creationId="{00000000-0000-0000-0000-000000000000}"/>
          </ac:spMkLst>
        </pc:spChg>
        <pc:spChg chg="del mod topLvl">
          <ac:chgData name="Phil Gibbons" userId="f619c6e5d38ed7a7" providerId="LiveId" clId="{E41FC783-0414-4032-882A-233E7B023E49}" dt="2019-09-23T22:53:35.694" v="388" actId="478"/>
          <ac:spMkLst>
            <pc:docMk/>
            <pc:sldMk cId="670100969" sldId="1085"/>
            <ac:spMk id="90" creationId="{B7882020-526B-4425-B904-FBDE1B790D2B}"/>
          </ac:spMkLst>
        </pc:spChg>
        <pc:spChg chg="del mod topLvl">
          <ac:chgData name="Phil Gibbons" userId="f619c6e5d38ed7a7" providerId="LiveId" clId="{E41FC783-0414-4032-882A-233E7B023E49}" dt="2019-09-23T22:53:32.992" v="387" actId="478"/>
          <ac:spMkLst>
            <pc:docMk/>
            <pc:sldMk cId="670100969" sldId="1085"/>
            <ac:spMk id="91" creationId="{2432B907-B3FA-4C6C-8EB3-4449C92E4FDD}"/>
          </ac:spMkLst>
        </pc:spChg>
        <pc:spChg chg="del mod topLvl">
          <ac:chgData name="Phil Gibbons" userId="f619c6e5d38ed7a7" providerId="LiveId" clId="{E41FC783-0414-4032-882A-233E7B023E49}" dt="2019-09-23T22:53:30.695" v="386" actId="478"/>
          <ac:spMkLst>
            <pc:docMk/>
            <pc:sldMk cId="670100969" sldId="1085"/>
            <ac:spMk id="93" creationId="{67AF2E7B-D0D3-48BF-9F96-3E65948406CE}"/>
          </ac:spMkLst>
        </pc:spChg>
        <pc:spChg chg="mod topLvl">
          <ac:chgData name="Phil Gibbons" userId="f619c6e5d38ed7a7" providerId="LiveId" clId="{E41FC783-0414-4032-882A-233E7B023E49}" dt="2019-09-23T22:53:47.457" v="391" actId="1076"/>
          <ac:spMkLst>
            <pc:docMk/>
            <pc:sldMk cId="670100969" sldId="1085"/>
            <ac:spMk id="95" creationId="{A14EE139-2133-4E5C-8125-33472FCA6EBF}"/>
          </ac:spMkLst>
        </pc:spChg>
        <pc:spChg chg="del mod">
          <ac:chgData name="Phil Gibbons" userId="f619c6e5d38ed7a7" providerId="LiveId" clId="{E41FC783-0414-4032-882A-233E7B023E49}" dt="2019-09-23T22:51:16.090" v="364" actId="478"/>
          <ac:spMkLst>
            <pc:docMk/>
            <pc:sldMk cId="670100969" sldId="1085"/>
            <ac:spMk id="120" creationId="{00000000-0000-0000-0000-000000000000}"/>
          </ac:spMkLst>
        </pc:spChg>
        <pc:spChg chg="mod">
          <ac:chgData name="Phil Gibbons" userId="f619c6e5d38ed7a7" providerId="LiveId" clId="{E41FC783-0414-4032-882A-233E7B023E49}" dt="2019-09-23T22:51:03.817" v="362" actId="1076"/>
          <ac:spMkLst>
            <pc:docMk/>
            <pc:sldMk cId="670100969" sldId="1085"/>
            <ac:spMk id="121" creationId="{00000000-0000-0000-0000-000000000000}"/>
          </ac:spMkLst>
        </pc:spChg>
        <pc:spChg chg="mod">
          <ac:chgData name="Phil Gibbons" userId="f619c6e5d38ed7a7" providerId="LiveId" clId="{E41FC783-0414-4032-882A-233E7B023E49}" dt="2019-09-23T22:50:56.078" v="361" actId="1076"/>
          <ac:spMkLst>
            <pc:docMk/>
            <pc:sldMk cId="670100969" sldId="1085"/>
            <ac:spMk id="122" creationId="{00000000-0000-0000-0000-000000000000}"/>
          </ac:spMkLst>
        </pc:spChg>
        <pc:spChg chg="mod">
          <ac:chgData name="Phil Gibbons" userId="f619c6e5d38ed7a7" providerId="LiveId" clId="{E41FC783-0414-4032-882A-233E7B023E49}" dt="2019-09-23T22:43:35.853" v="326" actId="20577"/>
          <ac:spMkLst>
            <pc:docMk/>
            <pc:sldMk cId="670100969" sldId="1085"/>
            <ac:spMk id="25602" creationId="{00000000-0000-0000-0000-000000000000}"/>
          </ac:spMkLst>
        </pc:spChg>
        <pc:grpChg chg="mod">
          <ac:chgData name="Phil Gibbons" userId="f619c6e5d38ed7a7" providerId="LiveId" clId="{E41FC783-0414-4032-882A-233E7B023E49}" dt="2019-09-23T22:51:37.610" v="368" actId="1076"/>
          <ac:grpSpMkLst>
            <pc:docMk/>
            <pc:sldMk cId="670100969" sldId="1085"/>
            <ac:grpSpMk id="68" creationId="{00000000-0000-0000-0000-000000000000}"/>
          </ac:grpSpMkLst>
        </pc:grpChg>
        <pc:grpChg chg="mod">
          <ac:chgData name="Phil Gibbons" userId="f619c6e5d38ed7a7" providerId="LiveId" clId="{E41FC783-0414-4032-882A-233E7B023E49}" dt="2019-09-23T22:49:12.529" v="350" actId="1076"/>
          <ac:grpSpMkLst>
            <pc:docMk/>
            <pc:sldMk cId="670100969" sldId="1085"/>
            <ac:grpSpMk id="76" creationId="{00000000-0000-0000-0000-000000000000}"/>
          </ac:grpSpMkLst>
        </pc:grpChg>
        <pc:grpChg chg="mod">
          <ac:chgData name="Phil Gibbons" userId="f619c6e5d38ed7a7" providerId="LiveId" clId="{E41FC783-0414-4032-882A-233E7B023E49}" dt="2019-09-23T22:49:12.529" v="350" actId="1076"/>
          <ac:grpSpMkLst>
            <pc:docMk/>
            <pc:sldMk cId="670100969" sldId="1085"/>
            <ac:grpSpMk id="81" creationId="{00000000-0000-0000-0000-000000000000}"/>
          </ac:grpSpMkLst>
        </pc:grpChg>
        <pc:grpChg chg="add del mod">
          <ac:chgData name="Phil Gibbons" userId="f619c6e5d38ed7a7" providerId="LiveId" clId="{E41FC783-0414-4032-882A-233E7B023E49}" dt="2019-09-23T22:53:27.900" v="385" actId="165"/>
          <ac:grpSpMkLst>
            <pc:docMk/>
            <pc:sldMk cId="670100969" sldId="1085"/>
            <ac:grpSpMk id="88" creationId="{F1E31F71-88C6-4A86-B58E-4C0477BB1158}"/>
          </ac:grpSpMkLst>
        </pc:grpChg>
        <pc:grpChg chg="add del mod">
          <ac:chgData name="Phil Gibbons" userId="f619c6e5d38ed7a7" providerId="LiveId" clId="{E41FC783-0414-4032-882A-233E7B023E49}" dt="2019-09-23T22:51:19.586" v="365" actId="478"/>
          <ac:grpSpMkLst>
            <pc:docMk/>
            <pc:sldMk cId="670100969" sldId="1085"/>
            <ac:grpSpMk id="118" creationId="{00000000-0000-0000-0000-000000000000}"/>
          </ac:grpSpMkLst>
        </pc:grpChg>
        <pc:grpChg chg="add del mod">
          <ac:chgData name="Phil Gibbons" userId="f619c6e5d38ed7a7" providerId="LiveId" clId="{E41FC783-0414-4032-882A-233E7B023E49}" dt="2019-09-23T22:48:42.581" v="349" actId="478"/>
          <ac:grpSpMkLst>
            <pc:docMk/>
            <pc:sldMk cId="670100969" sldId="1085"/>
            <ac:grpSpMk id="123" creationId="{00000000-0000-0000-0000-000000000000}"/>
          </ac:grpSpMkLst>
        </pc:grpChg>
      </pc:sldChg>
      <pc:sldChg chg="modSp">
        <pc:chgData name="Phil Gibbons" userId="f619c6e5d38ed7a7" providerId="LiveId" clId="{E41FC783-0414-4032-882A-233E7B023E49}" dt="2019-09-23T20:53:30.155" v="23" actId="114"/>
        <pc:sldMkLst>
          <pc:docMk/>
          <pc:sldMk cId="114639334" sldId="1090"/>
        </pc:sldMkLst>
        <pc:spChg chg="mod">
          <ac:chgData name="Phil Gibbons" userId="f619c6e5d38ed7a7" providerId="LiveId" clId="{E41FC783-0414-4032-882A-233E7B023E49}" dt="2019-09-23T20:53:30.155" v="23" actId="114"/>
          <ac:spMkLst>
            <pc:docMk/>
            <pc:sldMk cId="114639334" sldId="1090"/>
            <ac:spMk id="25" creationId="{00000000-0000-0000-0000-000000000000}"/>
          </ac:spMkLst>
        </pc:spChg>
      </pc:sldChg>
      <pc:sldChg chg="modSp">
        <pc:chgData name="Phil Gibbons" userId="f619c6e5d38ed7a7" providerId="LiveId" clId="{E41FC783-0414-4032-882A-233E7B023E49}" dt="2019-09-23T21:23:35.468" v="49" actId="114"/>
        <pc:sldMkLst>
          <pc:docMk/>
          <pc:sldMk cId="3888874222" sldId="1092"/>
        </pc:sldMkLst>
        <pc:spChg chg="mod">
          <ac:chgData name="Phil Gibbons" userId="f619c6e5d38ed7a7" providerId="LiveId" clId="{E41FC783-0414-4032-882A-233E7B023E49}" dt="2019-09-23T21:23:35.468" v="49" actId="114"/>
          <ac:spMkLst>
            <pc:docMk/>
            <pc:sldMk cId="3888874222" sldId="1092"/>
            <ac:spMk id="93" creationId="{00000000-0000-0000-0000-000000000000}"/>
          </ac:spMkLst>
        </pc:spChg>
      </pc:sldChg>
      <pc:sldChg chg="delSp modSp modAnim">
        <pc:chgData name="Phil Gibbons" userId="f619c6e5d38ed7a7" providerId="LiveId" clId="{E41FC783-0414-4032-882A-233E7B023E49}" dt="2019-09-23T22:56:50.180" v="399" actId="478"/>
        <pc:sldMkLst>
          <pc:docMk/>
          <pc:sldMk cId="3114085117" sldId="1093"/>
        </pc:sldMkLst>
        <pc:spChg chg="del mod">
          <ac:chgData name="Phil Gibbons" userId="f619c6e5d38ed7a7" providerId="LiveId" clId="{E41FC783-0414-4032-882A-233E7B023E49}" dt="2019-09-23T22:56:50.180" v="399" actId="478"/>
          <ac:spMkLst>
            <pc:docMk/>
            <pc:sldMk cId="3114085117" sldId="1093"/>
            <ac:spMk id="12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4067047-E766-4254-821F-B27F8CFA18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7648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FD8AD92D-85DC-42ED-A1F9-C1217E42EA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2332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422CA9-8481-40C3-B5AE-2BC95BA0213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183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3361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4493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2834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8720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3930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5207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561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Jump from text to stack</a:t>
            </a:r>
          </a:p>
          <a:p>
            <a:r>
              <a:rPr lang="en-US" dirty="0"/>
              <a:t>Show</a:t>
            </a:r>
            <a:r>
              <a:rPr lang="en-US" baseline="0" dirty="0"/>
              <a:t> string and code on stack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8278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6257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5574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2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3282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66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Jump from text to stack</a:t>
            </a:r>
          </a:p>
          <a:p>
            <a:r>
              <a:rPr lang="en-US" dirty="0"/>
              <a:t>Show</a:t>
            </a:r>
            <a:r>
              <a:rPr lang="en-US" baseline="0" dirty="0"/>
              <a:t> string and code on stack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14619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43354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24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770766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72863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52894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50337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55339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91407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7274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4403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27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67473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56590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78027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39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022978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40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248511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51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524922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29553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07335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1215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29162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06774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23347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E681F1-9ECF-43CC-A1A6-D7853C0864CB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8708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6997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4551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7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73890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8AD92D-85DC-42ED-A1F9-C1217E42EA9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148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672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650" y="371475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b="0">
              <a:latin typeface="Times New Roman" pitchFamily="18" charset="0"/>
              <a:cs typeface="+mn-cs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  <a:cs typeface="+mn-cs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9200" y="6611779"/>
            <a:ext cx="3385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2pPr>
      <a:lvl3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3pPr>
      <a:lvl4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4pPr>
      <a:lvl5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canvas.cmu.edu/courses/34989/assignments/596855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5" Type="http://schemas.openxmlformats.org/officeDocument/2006/relationships/package" Target="../embeddings/Microsoft_Excel_Worksheet1.xlsx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anvas.cmu.edu/courses/34989/assignments/596855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8001000" cy="2178050"/>
          </a:xfrm>
        </p:spPr>
        <p:txBody>
          <a:bodyPr/>
          <a:lstStyle/>
          <a:p>
            <a:pPr marL="0" indent="0" eaLnBrk="1" hangingPunct="1"/>
            <a:r>
              <a:rPr lang="en-US" dirty="0"/>
              <a:t>Machine-Level Programming V:</a:t>
            </a:r>
            <a:br>
              <a:rPr lang="en-US" dirty="0"/>
            </a:br>
            <a:r>
              <a:rPr lang="en-US" dirty="0"/>
              <a:t>Advanced Topics</a:t>
            </a:r>
            <a:br>
              <a:rPr lang="en-US" dirty="0"/>
            </a:br>
            <a:br>
              <a:rPr lang="en-US" dirty="0"/>
            </a:b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sym typeface="Calibri Bold" charset="0"/>
              </a:rPr>
              <a:t>15-213/15-513: Introduction to Computer Systems</a:t>
            </a:r>
            <a:b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sym typeface="Calibri Bold" charset="0"/>
              </a:rPr>
            </a:b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sym typeface="Calibri Bold" charset="0"/>
              </a:rPr>
              <a:t>8</a:t>
            </a:r>
            <a:r>
              <a:rPr kumimoji="0" lang="en-US" sz="2000" b="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sym typeface="Calibri Bold" charset="0"/>
              </a:rPr>
              <a:t>th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sym typeface="Calibri Bold" charset="0"/>
              </a:rPr>
              <a:t> Lecture,  </a:t>
            </a:r>
            <a:r>
              <a:rPr lang="en-US" sz="2000" b="0" dirty="0">
                <a:solidFill>
                  <a:srgbClr val="000000"/>
                </a:solidFill>
                <a:latin typeface="Calibri"/>
                <a:sym typeface="Calibri Bold" charset="0"/>
              </a:rPr>
              <a:t>June 1, 2023</a:t>
            </a:r>
            <a:endParaRPr lang="en-US" sz="2000" b="0" dirty="0"/>
          </a:p>
        </p:txBody>
      </p:sp>
      <p:sp>
        <p:nvSpPr>
          <p:cNvPr id="2" name="Shape 80">
            <a:extLst>
              <a:ext uri="{FF2B5EF4-FFF2-40B4-BE49-F238E27FC236}">
                <a16:creationId xmlns:a16="http://schemas.microsoft.com/office/drawing/2014/main" id="{AA3A9AEA-B8C1-7B70-F181-3ABC33F3DAF7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685800" y="4419600"/>
            <a:ext cx="7678738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Instructors: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algn="l">
              <a:spcBef>
                <a:spcPct val="20000"/>
              </a:spcBef>
              <a:buClr>
                <a:srgbClr val="990000"/>
              </a:buClr>
              <a:buSzPct val="60000"/>
              <a:defRPr/>
            </a:pPr>
            <a:r>
              <a:rPr lang="en-US" sz="2000" kern="0" dirty="0">
                <a:solidFill>
                  <a:schemeClr val="tx1"/>
                </a:solidFill>
                <a:latin typeface="Calibri" pitchFamily="34" charset="0"/>
              </a:rPr>
              <a:t>Brian Railing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6858000" cy="573087"/>
          </a:xfrm>
        </p:spPr>
        <p:txBody>
          <a:bodyPr/>
          <a:lstStyle/>
          <a:p>
            <a:pPr eaLnBrk="1" hangingPunct="1"/>
            <a:r>
              <a:rPr lang="en-US" dirty="0"/>
              <a:t>Such Problems are a BIG Deal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07388" cy="4876800"/>
          </a:xfrm>
        </p:spPr>
        <p:txBody>
          <a:bodyPr/>
          <a:lstStyle/>
          <a:p>
            <a:pPr eaLnBrk="1" hangingPunct="1"/>
            <a:r>
              <a:rPr lang="en-US" dirty="0"/>
              <a:t>Generally called a “buffer overflow”</a:t>
            </a:r>
          </a:p>
          <a:p>
            <a:pPr lvl="1" eaLnBrk="1" hangingPunct="1"/>
            <a:r>
              <a:rPr lang="en-US" dirty="0"/>
              <a:t>When exceeding the memory size allocated for an array</a:t>
            </a:r>
          </a:p>
          <a:p>
            <a:pPr eaLnBrk="1" hangingPunct="1"/>
            <a:r>
              <a:rPr lang="en-US" dirty="0"/>
              <a:t>Why a big deal?</a:t>
            </a:r>
          </a:p>
          <a:p>
            <a:pPr lvl="1" eaLnBrk="1" hangingPunct="1"/>
            <a:r>
              <a:rPr lang="en-US" dirty="0"/>
              <a:t>It’s the #1 technical cause of security vulnerabilities</a:t>
            </a:r>
          </a:p>
          <a:p>
            <a:pPr lvl="2" eaLnBrk="1" hangingPunct="1"/>
            <a:r>
              <a:rPr lang="en-US" dirty="0"/>
              <a:t>#1 overall cause is social engineering / user ignorance</a:t>
            </a:r>
          </a:p>
          <a:p>
            <a:pPr eaLnBrk="1" hangingPunct="1"/>
            <a:r>
              <a:rPr lang="en-US" dirty="0"/>
              <a:t>Most common form</a:t>
            </a:r>
          </a:p>
          <a:p>
            <a:pPr lvl="1" eaLnBrk="1" hangingPunct="1"/>
            <a:r>
              <a:rPr lang="en-US" dirty="0"/>
              <a:t>Unchecked lengths on string inputs</a:t>
            </a:r>
          </a:p>
          <a:p>
            <a:pPr lvl="1" eaLnBrk="1" hangingPunct="1"/>
            <a:r>
              <a:rPr lang="en-US" dirty="0"/>
              <a:t>Particularly for bounded character arrays on the stack</a:t>
            </a:r>
          </a:p>
          <a:p>
            <a:pPr lvl="2" eaLnBrk="1" hangingPunct="1"/>
            <a:r>
              <a:rPr lang="en-US" dirty="0"/>
              <a:t>sometimes referred to as stack smashing</a:t>
            </a:r>
          </a:p>
          <a:p>
            <a:pPr lvl="1" eaLnBrk="1" hangingPunct="1"/>
            <a:endParaRPr lang="en-US" dirty="0"/>
          </a:p>
          <a:p>
            <a:pPr eaLnBrk="1" hangingPunct="1"/>
            <a:endParaRPr lang="en-US" dirty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591425" cy="762000"/>
          </a:xfrm>
        </p:spPr>
        <p:txBody>
          <a:bodyPr/>
          <a:lstStyle/>
          <a:p>
            <a:pPr eaLnBrk="1" hangingPunct="1"/>
            <a:r>
              <a:rPr lang="en-US"/>
              <a:t>String Library Code</a:t>
            </a:r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153400" cy="5791200"/>
          </a:xfrm>
        </p:spPr>
        <p:txBody>
          <a:bodyPr/>
          <a:lstStyle/>
          <a:p>
            <a:pPr eaLnBrk="1" hangingPunct="1"/>
            <a:r>
              <a:rPr lang="en-US" dirty="0"/>
              <a:t>Implementation of Unix function </a:t>
            </a:r>
            <a:r>
              <a:rPr lang="en-US" dirty="0">
                <a:latin typeface="Courier New" pitchFamily="49" charset="0"/>
              </a:rPr>
              <a:t>gets()</a:t>
            </a:r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lvl="1" eaLnBrk="1" hangingPunct="1"/>
            <a:r>
              <a:rPr lang="en-US" dirty="0"/>
              <a:t>No way to specify limit on number of characters to read</a:t>
            </a:r>
          </a:p>
          <a:p>
            <a:pPr eaLnBrk="1" hangingPunct="1"/>
            <a:r>
              <a:rPr lang="en-US" dirty="0"/>
              <a:t>Similar problems with other library functions</a:t>
            </a:r>
          </a:p>
          <a:p>
            <a:pPr lvl="1" eaLnBrk="1" hangingPunct="1"/>
            <a:r>
              <a:rPr lang="en-US" b="1" dirty="0" err="1">
                <a:latin typeface="Courier New" pitchFamily="49" charset="0"/>
              </a:rPr>
              <a:t>strcpy</a:t>
            </a:r>
            <a:r>
              <a:rPr lang="en-US" b="1" dirty="0"/>
              <a:t>, </a:t>
            </a:r>
            <a:r>
              <a:rPr lang="en-US" b="1" dirty="0" err="1">
                <a:latin typeface="Courier New" pitchFamily="49" charset="0"/>
              </a:rPr>
              <a:t>strcat</a:t>
            </a:r>
            <a:r>
              <a:rPr lang="en-US" dirty="0"/>
              <a:t>: Copy strings of arbitrary length</a:t>
            </a:r>
          </a:p>
          <a:p>
            <a:pPr lvl="1" eaLnBrk="1" hangingPunct="1"/>
            <a:r>
              <a:rPr lang="en-US" b="1" dirty="0" err="1">
                <a:latin typeface="Courier New" pitchFamily="49" charset="0"/>
              </a:rPr>
              <a:t>scanf</a:t>
            </a:r>
            <a:r>
              <a:rPr lang="en-US" b="1" dirty="0"/>
              <a:t>, </a:t>
            </a:r>
            <a:r>
              <a:rPr lang="en-US" b="1" dirty="0" err="1">
                <a:latin typeface="Courier New" pitchFamily="49" charset="0"/>
              </a:rPr>
              <a:t>fscanf</a:t>
            </a:r>
            <a:r>
              <a:rPr lang="en-US" b="1" dirty="0"/>
              <a:t>, </a:t>
            </a:r>
            <a:r>
              <a:rPr lang="en-US" b="1" dirty="0" err="1">
                <a:latin typeface="Courier New" pitchFamily="49" charset="0"/>
              </a:rPr>
              <a:t>sscanf</a:t>
            </a:r>
            <a:r>
              <a:rPr lang="en-US" b="1" dirty="0"/>
              <a:t>, </a:t>
            </a:r>
            <a:r>
              <a:rPr lang="en-US" dirty="0"/>
              <a:t>when given </a:t>
            </a:r>
            <a:r>
              <a:rPr lang="en-US" b="1" dirty="0">
                <a:latin typeface="Courier New" pitchFamily="49" charset="0"/>
              </a:rPr>
              <a:t>%s</a:t>
            </a:r>
            <a:r>
              <a:rPr lang="en-US" dirty="0"/>
              <a:t> conversion specification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838200" y="1524000"/>
            <a:ext cx="5410200" cy="33972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/* Get string from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stdin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*/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char *gets(char *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)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int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c =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getchar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char *p =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while (c != EOF &amp;&amp; c != '\n') 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  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*p++ = c;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    c =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getchar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}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*p = '\0';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return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6413500" cy="573088"/>
          </a:xfrm>
        </p:spPr>
        <p:txBody>
          <a:bodyPr/>
          <a:lstStyle/>
          <a:p>
            <a:pPr eaLnBrk="1" hangingPunct="1"/>
            <a:r>
              <a:rPr lang="en-US"/>
              <a:t>Vulnerable Buffer Code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609600" y="3124200"/>
            <a:ext cx="3657600" cy="82843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call_echo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echo();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609600" y="1219200"/>
            <a:ext cx="50292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 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352800" y="4133850"/>
            <a:ext cx="5257800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  <a:cs typeface="+mn-cs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01234567890123456789012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01234567890123456789012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352800" y="5267325"/>
            <a:ext cx="5257800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  <a:cs typeface="+mn-cs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012345678901234567890123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012345678901234567890123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Segmentation Fault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867400" y="1948934"/>
            <a:ext cx="23346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charset="0"/>
              <a:buChar char="ç"/>
            </a:pPr>
            <a:r>
              <a:rPr lang="en-US" dirty="0">
                <a:solidFill>
                  <a:srgbClr val="C00000"/>
                </a:solidFill>
                <a:latin typeface="Calibri" pitchFamily="34" charset="0"/>
                <a:sym typeface="Wingdings"/>
              </a:rPr>
              <a:t>BTW, how big </a:t>
            </a:r>
          </a:p>
          <a:p>
            <a:r>
              <a:rPr lang="en-US" dirty="0">
                <a:solidFill>
                  <a:srgbClr val="C00000"/>
                </a:solidFill>
                <a:latin typeface="Calibri" pitchFamily="34" charset="0"/>
                <a:sym typeface="Wingdings"/>
              </a:rPr>
              <a:t>     is big enough?</a:t>
            </a:r>
            <a:endParaRPr lang="en-US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417513"/>
            <a:ext cx="7099300" cy="573087"/>
          </a:xfrm>
        </p:spPr>
        <p:txBody>
          <a:bodyPr/>
          <a:lstStyle/>
          <a:p>
            <a:pPr eaLnBrk="1" hangingPunct="1"/>
            <a:r>
              <a:rPr lang="en-US" dirty="0"/>
              <a:t>Buffer Overflow Disassembly</a:t>
            </a:r>
          </a:p>
        </p:txBody>
      </p:sp>
      <p:sp>
        <p:nvSpPr>
          <p:cNvPr id="448516" name="Rectangle 4"/>
          <p:cNvSpPr>
            <a:spLocks noChangeArrowheads="1"/>
          </p:cNvSpPr>
          <p:nvPr/>
        </p:nvSpPr>
        <p:spPr bwMode="auto">
          <a:xfrm>
            <a:off x="444500" y="1600200"/>
            <a:ext cx="8578850" cy="230576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000000000040069c &lt;echo&gt;: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40069c:	48 83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ec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18          	sub  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$0x18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4006a0:	48 89 e7      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mov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%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,%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800" dirty="0">
              <a:solidFill>
                <a:srgbClr val="C0000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4006a3:	e8 a5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40064d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4006a8:	48 89 e7      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mov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  %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,%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8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4006ab:	e8 50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fe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400500 &lt;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puts@plt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4006b0:	48 83 c4 18          	add    $0x18,%rsp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4006b4:	c3            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retq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endParaRPr lang="ro-RO" sz="18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24580" name="Rectangle 5"/>
          <p:cNvSpPr>
            <a:spLocks noChangeArrowheads="1"/>
          </p:cNvSpPr>
          <p:nvPr/>
        </p:nvSpPr>
        <p:spPr bwMode="auto">
          <a:xfrm>
            <a:off x="565150" y="4826501"/>
            <a:ext cx="8045450" cy="1474763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4006b5:	48 83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ec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08          	sub    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4006b9:	b8 00 00 00 00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mov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  $0x0,%eax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4006be:	e8 d9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40069c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  <a:ea typeface="MS Mincho" pitchFamily="49" charset="-128"/>
              </a:rPr>
              <a:t>4006c3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48 83 c4 08          	add    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4006c7:	c3            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retq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4500" y="4419600"/>
            <a:ext cx="1469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call_echo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4500" y="1138535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echo: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dirty="0"/>
              <a:t>Buffer Overflow Stack Example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6096000" y="5181600"/>
            <a:ext cx="2601912" cy="135165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subq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$0x18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dirty="0">
              <a:solidFill>
                <a:srgbClr val="C0000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600" dirty="0">
              <a:solidFill>
                <a:srgbClr val="C0000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733800" y="2286000"/>
            <a:ext cx="51054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char </a:t>
            </a:r>
            <a:r>
              <a:rPr lang="en-US" sz="16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[4];  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360472" name="Rectangle 24"/>
          <p:cNvSpPr>
            <a:spLocks noChangeArrowheads="1"/>
          </p:cNvSpPr>
          <p:nvPr/>
        </p:nvSpPr>
        <p:spPr bwMode="auto">
          <a:xfrm>
            <a:off x="533400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solidFill>
                  <a:srgbClr val="C00000"/>
                </a:solidFill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360473" name="Rectangle 25"/>
          <p:cNvSpPr>
            <a:spLocks noChangeArrowheads="1"/>
          </p:cNvSpPr>
          <p:nvPr/>
        </p:nvSpPr>
        <p:spPr bwMode="auto">
          <a:xfrm>
            <a:off x="982663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solidFill>
                  <a:srgbClr val="C00000"/>
                </a:solidFill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360474" name="Rectangle 26"/>
          <p:cNvSpPr>
            <a:spLocks noChangeArrowheads="1"/>
          </p:cNvSpPr>
          <p:nvPr/>
        </p:nvSpPr>
        <p:spPr bwMode="auto">
          <a:xfrm>
            <a:off x="1431925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solidFill>
                  <a:srgbClr val="C00000"/>
                </a:solidFill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360475" name="Rectangle 27"/>
          <p:cNvSpPr>
            <a:spLocks noChangeArrowheads="1"/>
          </p:cNvSpPr>
          <p:nvPr/>
        </p:nvSpPr>
        <p:spPr bwMode="auto">
          <a:xfrm>
            <a:off x="1881188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solidFill>
                  <a:srgbClr val="C00000"/>
                </a:solidFill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</a:rPr>
              <a:t>buf</a:t>
            </a:r>
            <a:endParaRPr lang="en-US" sz="1800" dirty="0">
              <a:solidFill>
                <a:srgbClr val="C00000"/>
              </a:solidFill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681353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dirty="0"/>
              <a:t>Buffer Overflow Stack Example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5486400" y="1219200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$0x18,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048000" y="1219200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sz="1600" dirty="0">
                <a:solidFill>
                  <a:srgbClr val="0070C0"/>
                </a:solidFill>
                <a:latin typeface="Courier New" pitchFamily="49" charset="0"/>
                <a:ea typeface="MS Mincho" pitchFamily="49" charset="-128"/>
              </a:rPr>
              <a:t>echo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360472" name="Rectangle 24"/>
          <p:cNvSpPr>
            <a:spLocks noChangeArrowheads="1"/>
          </p:cNvSpPr>
          <p:nvPr/>
        </p:nvSpPr>
        <p:spPr bwMode="auto">
          <a:xfrm>
            <a:off x="533400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360473" name="Rectangle 25"/>
          <p:cNvSpPr>
            <a:spLocks noChangeArrowheads="1"/>
          </p:cNvSpPr>
          <p:nvPr/>
        </p:nvSpPr>
        <p:spPr bwMode="auto">
          <a:xfrm>
            <a:off x="982663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360474" name="Rectangle 26"/>
          <p:cNvSpPr>
            <a:spLocks noChangeArrowheads="1"/>
          </p:cNvSpPr>
          <p:nvPr/>
        </p:nvSpPr>
        <p:spPr bwMode="auto">
          <a:xfrm>
            <a:off x="1431925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360475" name="Rectangle 27"/>
          <p:cNvSpPr>
            <a:spLocks noChangeArrowheads="1"/>
          </p:cNvSpPr>
          <p:nvPr/>
        </p:nvSpPr>
        <p:spPr bwMode="auto">
          <a:xfrm>
            <a:off x="1881188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403600" y="3444014"/>
            <a:ext cx="4718485" cy="119776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4006be: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4006cf &lt;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  <a:ea typeface="MS Mincho" pitchFamily="49" charset="-128"/>
              </a:rPr>
              <a:t>echo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4006c3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add    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282950" y="3037113"/>
            <a:ext cx="1469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call_echo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33400" y="2811289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06</a:t>
              </a: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c3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33319" y="2503487"/>
            <a:ext cx="1796807" cy="308706"/>
            <a:chOff x="2372133" y="2833280"/>
            <a:chExt cx="1796807" cy="308706"/>
          </a:xfrm>
          <a:solidFill>
            <a:srgbClr val="D5F1CF"/>
          </a:solidFill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2133" y="2837186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1396" y="283328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0577" y="28335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19678" y="2833471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sp>
        <p:nvSpPr>
          <p:cNvPr id="5" name="Arc 4"/>
          <p:cNvSpPr/>
          <p:nvPr/>
        </p:nvSpPr>
        <p:spPr bwMode="auto">
          <a:xfrm>
            <a:off x="2438400" y="1360487"/>
            <a:ext cx="1460500" cy="2513847"/>
          </a:xfrm>
          <a:prstGeom prst="arc">
            <a:avLst>
              <a:gd name="adj1" fmla="val 5393125"/>
              <a:gd name="adj2" fmla="val 15866911"/>
            </a:avLst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stealth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0451" grpId="0" animBg="1"/>
      <p:bldP spid="25604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099" y="493713"/>
            <a:ext cx="7229491" cy="573087"/>
          </a:xfrm>
        </p:spPr>
        <p:txBody>
          <a:bodyPr/>
          <a:lstStyle/>
          <a:p>
            <a:pPr eaLnBrk="1" hangingPunct="1"/>
            <a:r>
              <a:rPr lang="en-US" dirty="0"/>
              <a:t>Buffer Overflow Stack Example #1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5486400" y="1219200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$0x18,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048000" y="1219200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816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After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403600" y="3444014"/>
            <a:ext cx="4718485" cy="119776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4006be: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  <a:ea typeface="MS Mincho" pitchFamily="49" charset="-128"/>
              </a:rPr>
              <a:t>4006c3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add    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282950" y="3037113"/>
            <a:ext cx="1469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call_echo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33400" y="2811289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06</a:t>
              </a: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c3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38208" y="2514946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2390791" y="5029200"/>
            <a:ext cx="5257800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  <a:cs typeface="+mn-cs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01234567890123456789012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01234567890123456789012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FF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982663" y="6292334"/>
            <a:ext cx="4429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Overflowed buffer, but did not corrupt state</a:t>
            </a:r>
          </a:p>
        </p:txBody>
      </p:sp>
      <p:sp>
        <p:nvSpPr>
          <p:cNvPr id="68" name="Rectangle 3"/>
          <p:cNvSpPr>
            <a:spLocks noChangeArrowheads="1"/>
          </p:cNvSpPr>
          <p:nvPr/>
        </p:nvSpPr>
        <p:spPr bwMode="auto">
          <a:xfrm>
            <a:off x="2390791" y="5943600"/>
            <a:ext cx="3552809" cy="33598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“01234567890123456789012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\0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”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3562213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099" y="493713"/>
            <a:ext cx="7229491" cy="573087"/>
          </a:xfrm>
        </p:spPr>
        <p:txBody>
          <a:bodyPr/>
          <a:lstStyle/>
          <a:p>
            <a:pPr eaLnBrk="1" hangingPunct="1"/>
            <a:r>
              <a:rPr lang="en-US" dirty="0"/>
              <a:t>Buffer Overflow Stack Example #2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5486400" y="1219200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$0x18,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048000" y="1219200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816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After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403600" y="3444014"/>
            <a:ext cx="4718485" cy="119776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4006be: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4006c3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add    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282950" y="3037113"/>
            <a:ext cx="1469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call_echo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533400" y="2514600"/>
            <a:ext cx="1797050" cy="304800"/>
            <a:chOff x="2377022" y="2811289"/>
            <a:chExt cx="1797050" cy="304800"/>
          </a:xfrm>
          <a:solidFill>
            <a:srgbClr val="CDF1C5"/>
          </a:solidFill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2390791" y="5029200"/>
            <a:ext cx="5257800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  <a:cs typeface="+mn-cs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012345678901234567890123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012345678901234567890123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Segmentation fault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982663" y="6292334"/>
            <a:ext cx="5265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Program “returned” to 0x0400600, and then crashed.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533400" y="2819400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06</a:t>
              </a: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FF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53105120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305800" cy="573088"/>
          </a:xfrm>
        </p:spPr>
        <p:txBody>
          <a:bodyPr/>
          <a:lstStyle/>
          <a:p>
            <a:pPr eaLnBrk="1" hangingPunct="1"/>
            <a:r>
              <a:rPr lang="en-US" dirty="0"/>
              <a:t>Stack Smashing Attacks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562600"/>
            <a:ext cx="8255000" cy="1143000"/>
          </a:xfrm>
        </p:spPr>
        <p:txBody>
          <a:bodyPr anchor="ctr"/>
          <a:lstStyle/>
          <a:p>
            <a:pPr marL="160338" defTabSz="895350" eaLnBrk="1" hangingPunct="1">
              <a:lnSpc>
                <a:spcPct val="90000"/>
              </a:lnSpc>
            </a:pPr>
            <a:r>
              <a:rPr lang="en-US" sz="2000" dirty="0"/>
              <a:t>Overwrite normal return address A with address of some other code S</a:t>
            </a:r>
          </a:p>
          <a:p>
            <a:pPr marL="160338" defTabSz="895350" eaLnBrk="1" hangingPunct="1">
              <a:lnSpc>
                <a:spcPct val="90000"/>
              </a:lnSpc>
            </a:pPr>
            <a:r>
              <a:rPr lang="en-US" sz="2000" dirty="0"/>
              <a:t>When </a:t>
            </a:r>
            <a:r>
              <a:rPr lang="en-US" sz="2000" dirty="0">
                <a:latin typeface="Courier New" pitchFamily="49" charset="0"/>
              </a:rPr>
              <a:t>Q</a:t>
            </a:r>
            <a:r>
              <a:rPr lang="en-US" sz="2000" dirty="0"/>
              <a:t> executes</a:t>
            </a:r>
            <a:r>
              <a:rPr lang="en-US" sz="2000" dirty="0">
                <a:latin typeface="Courier New" pitchFamily="49" charset="0"/>
              </a:rPr>
              <a:t> ret</a:t>
            </a:r>
            <a:r>
              <a:rPr lang="en-US" sz="2000" dirty="0"/>
              <a:t>, will jump to other code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533400" y="2438400"/>
            <a:ext cx="2438400" cy="17494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Q()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char 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>
                <a:latin typeface="Courier New" pitchFamily="49" charset="0"/>
              </a:rPr>
              <a:t>[64];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gets(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</a:rPr>
              <a:t>buf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);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return ...;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533400" y="1143000"/>
            <a:ext cx="1828800" cy="12001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P(){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Q();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30730" name="Text Box 12"/>
          <p:cNvSpPr txBox="1">
            <a:spLocks noChangeArrowheads="1"/>
          </p:cNvSpPr>
          <p:nvPr/>
        </p:nvSpPr>
        <p:spPr bwMode="auto">
          <a:xfrm>
            <a:off x="2593975" y="1444625"/>
            <a:ext cx="911225" cy="9239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return</a:t>
            </a:r>
          </a:p>
          <a:p>
            <a:pPr eaLnBrk="0" hangingPunct="0"/>
            <a:r>
              <a:rPr lang="en-US" sz="1800" b="0" dirty="0">
                <a:latin typeface="Calibri" pitchFamily="34" charset="0"/>
              </a:rPr>
              <a:t>address</a:t>
            </a:r>
          </a:p>
          <a:p>
            <a:pPr eaLnBrk="0" hangingPunct="0"/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30731" name="Line 13"/>
          <p:cNvSpPr>
            <a:spLocks noChangeShapeType="1"/>
          </p:cNvSpPr>
          <p:nvPr/>
        </p:nvSpPr>
        <p:spPr bwMode="auto">
          <a:xfrm flipH="1">
            <a:off x="1905000" y="1901825"/>
            <a:ext cx="6889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5630863" y="1154113"/>
            <a:ext cx="2674937" cy="369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Stack after call to </a:t>
            </a:r>
            <a:r>
              <a:rPr lang="en-US" sz="1800" dirty="0">
                <a:latin typeface="Courier New" pitchFamily="49" charset="0"/>
              </a:rPr>
              <a:t>gets()</a:t>
            </a:r>
          </a:p>
        </p:txBody>
      </p:sp>
      <p:sp>
        <p:nvSpPr>
          <p:cNvPr id="365575" name="Rectangle 7"/>
          <p:cNvSpPr>
            <a:spLocks noChangeArrowheads="1"/>
          </p:cNvSpPr>
          <p:nvPr/>
        </p:nvSpPr>
        <p:spPr bwMode="auto">
          <a:xfrm>
            <a:off x="5727700" y="2819400"/>
            <a:ext cx="1066800" cy="381000"/>
          </a:xfrm>
          <a:prstGeom prst="rect">
            <a:avLst/>
          </a:prstGeom>
          <a:solidFill>
            <a:srgbClr val="A8E7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strike="sngStrike" dirty="0">
                <a:solidFill>
                  <a:srgbClr val="C00000"/>
                </a:solidFill>
                <a:latin typeface="Calibri" pitchFamily="34" charset="0"/>
                <a:cs typeface="+mn-cs"/>
              </a:rPr>
              <a:t>A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  <a:cs typeface="+mn-cs"/>
              </a:rPr>
              <a:t> B</a:t>
            </a:r>
          </a:p>
        </p:txBody>
      </p:sp>
      <p:sp>
        <p:nvSpPr>
          <p:cNvPr id="365576" name="Rectangle 8"/>
          <p:cNvSpPr>
            <a:spLocks noChangeArrowheads="1"/>
          </p:cNvSpPr>
          <p:nvPr/>
        </p:nvSpPr>
        <p:spPr bwMode="auto">
          <a:xfrm>
            <a:off x="5727700" y="1600201"/>
            <a:ext cx="1066800" cy="1558924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365579" name="Rectangle 11"/>
          <p:cNvSpPr>
            <a:spLocks noChangeArrowheads="1"/>
          </p:cNvSpPr>
          <p:nvPr/>
        </p:nvSpPr>
        <p:spPr bwMode="auto">
          <a:xfrm>
            <a:off x="5727700" y="3156441"/>
            <a:ext cx="1066800" cy="21902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30732" name="Text Box 14"/>
          <p:cNvSpPr txBox="1">
            <a:spLocks noChangeArrowheads="1"/>
          </p:cNvSpPr>
          <p:nvPr/>
        </p:nvSpPr>
        <p:spPr bwMode="auto">
          <a:xfrm>
            <a:off x="7162800" y="2023547"/>
            <a:ext cx="1555346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dirty="0">
                <a:latin typeface="Courier New" pitchFamily="49" charset="0"/>
              </a:rPr>
              <a:t>P</a:t>
            </a:r>
            <a:r>
              <a:rPr lang="en-US" sz="1800" b="0" dirty="0">
                <a:latin typeface="Courier New" pitchFamily="49" charset="0"/>
              </a:rPr>
              <a:t> </a:t>
            </a:r>
            <a:r>
              <a:rPr lang="en-US" sz="1800" b="0" dirty="0">
                <a:latin typeface="Calibri" pitchFamily="34" charset="0"/>
              </a:rPr>
              <a:t>stack frame</a:t>
            </a:r>
          </a:p>
        </p:txBody>
      </p:sp>
      <p:sp>
        <p:nvSpPr>
          <p:cNvPr id="30733" name="Text Box 15"/>
          <p:cNvSpPr txBox="1">
            <a:spLocks noChangeArrowheads="1"/>
          </p:cNvSpPr>
          <p:nvPr/>
        </p:nvSpPr>
        <p:spPr bwMode="auto">
          <a:xfrm>
            <a:off x="7162800" y="4097615"/>
            <a:ext cx="1469009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dirty="0">
                <a:latin typeface="Courier New" pitchFamily="49" charset="0"/>
              </a:rPr>
              <a:t>Q</a:t>
            </a:r>
            <a:r>
              <a:rPr lang="en-US" sz="1800" b="0" dirty="0">
                <a:latin typeface="Calibri" pitchFamily="34" charset="0"/>
              </a:rPr>
              <a:t> stack frame</a:t>
            </a:r>
          </a:p>
        </p:txBody>
      </p:sp>
      <p:sp>
        <p:nvSpPr>
          <p:cNvPr id="30738" name="Text Box 21"/>
          <p:cNvSpPr txBox="1">
            <a:spLocks noChangeArrowheads="1"/>
          </p:cNvSpPr>
          <p:nvPr/>
        </p:nvSpPr>
        <p:spPr bwMode="auto">
          <a:xfrm>
            <a:off x="3733800" y="3451225"/>
            <a:ext cx="1371600" cy="646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data written</a:t>
            </a:r>
          </a:p>
          <a:p>
            <a:pPr eaLnBrk="0" hangingPunct="0"/>
            <a:r>
              <a:rPr lang="en-US" sz="1800" b="0" dirty="0">
                <a:latin typeface="Calibri" pitchFamily="34" charset="0"/>
              </a:rPr>
              <a:t>by </a:t>
            </a:r>
            <a:r>
              <a:rPr lang="en-US" sz="1800" dirty="0">
                <a:latin typeface="Courier New" pitchFamily="49" charset="0"/>
              </a:rPr>
              <a:t>gets()</a:t>
            </a:r>
          </a:p>
        </p:txBody>
      </p:sp>
      <p:sp>
        <p:nvSpPr>
          <p:cNvPr id="30739" name="AutoShape 16"/>
          <p:cNvSpPr>
            <a:spLocks/>
          </p:cNvSpPr>
          <p:nvPr/>
        </p:nvSpPr>
        <p:spPr bwMode="auto">
          <a:xfrm rot="10800000">
            <a:off x="6892925" y="1600200"/>
            <a:ext cx="228600" cy="1600200"/>
          </a:xfrm>
          <a:prstGeom prst="leftBrace">
            <a:avLst>
              <a:gd name="adj1" fmla="val 74991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0740" name="AutoShape 16"/>
          <p:cNvSpPr>
            <a:spLocks/>
          </p:cNvSpPr>
          <p:nvPr/>
        </p:nvSpPr>
        <p:spPr bwMode="auto">
          <a:xfrm rot="10800000">
            <a:off x="6892925" y="3200400"/>
            <a:ext cx="228600" cy="2157413"/>
          </a:xfrm>
          <a:prstGeom prst="leftBrace">
            <a:avLst>
              <a:gd name="adj1" fmla="val 74976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0741" name="AutoShape 16"/>
          <p:cNvSpPr>
            <a:spLocks/>
          </p:cNvSpPr>
          <p:nvPr/>
        </p:nvSpPr>
        <p:spPr bwMode="auto">
          <a:xfrm rot="10800000" flipH="1">
            <a:off x="5359400" y="2819400"/>
            <a:ext cx="228600" cy="1905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65587" name="Rectangle 19"/>
          <p:cNvSpPr>
            <a:spLocks noChangeArrowheads="1"/>
          </p:cNvSpPr>
          <p:nvPr/>
        </p:nvSpPr>
        <p:spPr bwMode="auto">
          <a:xfrm>
            <a:off x="5727700" y="3159125"/>
            <a:ext cx="1065213" cy="1559290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pad</a:t>
            </a:r>
          </a:p>
        </p:txBody>
      </p:sp>
      <p:sp>
        <p:nvSpPr>
          <p:cNvPr id="27" name="Rectangle 7"/>
          <p:cNvSpPr>
            <a:spLocks noChangeArrowheads="1"/>
          </p:cNvSpPr>
          <p:nvPr/>
        </p:nvSpPr>
        <p:spPr bwMode="auto">
          <a:xfrm>
            <a:off x="5732584" y="2775440"/>
            <a:ext cx="1066800" cy="381000"/>
          </a:xfrm>
          <a:prstGeom prst="rect">
            <a:avLst/>
          </a:prstGeom>
          <a:solidFill>
            <a:srgbClr val="A8E7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  <a:cs typeface="+mn-cs"/>
              </a:rPr>
              <a:t>A</a:t>
            </a:r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5732584" y="2775440"/>
            <a:ext cx="1066800" cy="381000"/>
          </a:xfrm>
          <a:prstGeom prst="rect">
            <a:avLst/>
          </a:prstGeom>
          <a:solidFill>
            <a:srgbClr val="A8E7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  <a:cs typeface="+mn-cs"/>
              </a:rPr>
              <a:t>A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  <a:cs typeface="+mn-cs"/>
                <a:sym typeface="Wingdings"/>
              </a:rPr>
              <a:t>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  <a:cs typeface="+mn-cs"/>
              </a:rPr>
              <a:t>S</a:t>
            </a: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541180" y="4267200"/>
            <a:ext cx="2463800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S(){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/* Something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unexpected */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136700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/>
      <p:bldP spid="30730" grpId="0"/>
      <p:bldP spid="30731" grpId="0" animBg="1"/>
      <p:bldP spid="30726" grpId="0"/>
      <p:bldP spid="30733" grpId="0"/>
      <p:bldP spid="30738" grpId="0"/>
      <p:bldP spid="30740" grpId="0" animBg="1"/>
      <p:bldP spid="30741" grpId="0" animBg="1"/>
      <p:bldP spid="365587" grpId="0" animBg="1"/>
      <p:bldP spid="27" grpId="0" animBg="1"/>
      <p:bldP spid="23" grpId="0" animBg="1"/>
      <p:bldP spid="2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099" y="493713"/>
            <a:ext cx="7229491" cy="573087"/>
          </a:xfrm>
        </p:spPr>
        <p:txBody>
          <a:bodyPr/>
          <a:lstStyle/>
          <a:p>
            <a:pPr eaLnBrk="1" hangingPunct="1"/>
            <a:r>
              <a:rPr lang="en-US" dirty="0"/>
              <a:t>Crafting Smashing String</a:t>
            </a: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6"/>
            <a:ext cx="1797050" cy="3592513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6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600" b="0" dirty="0">
                <a:latin typeface="Calibri" pitchFamily="34" charset="0"/>
                <a:cs typeface="+mn-cs"/>
              </a:rPr>
              <a:t>for </a:t>
            </a:r>
            <a:r>
              <a:rPr lang="en-US" sz="1600" dirty="0" err="1">
                <a:latin typeface="Courier New" pitchFamily="49" charset="0"/>
                <a:cs typeface="+mn-cs"/>
              </a:rPr>
              <a:t>call_echo</a:t>
            </a:r>
            <a:endParaRPr lang="en-US" sz="1600" dirty="0">
              <a:latin typeface="Courier New" pitchFamily="49" charset="0"/>
              <a:cs typeface="+mn-cs"/>
            </a:endParaRPr>
          </a:p>
        </p:txBody>
      </p:sp>
      <p:sp>
        <p:nvSpPr>
          <p:cNvPr id="73" name="Rectangle 3"/>
          <p:cNvSpPr>
            <a:spLocks noChangeArrowheads="1"/>
          </p:cNvSpPr>
          <p:nvPr/>
        </p:nvSpPr>
        <p:spPr bwMode="auto">
          <a:xfrm>
            <a:off x="76200" y="5715000"/>
            <a:ext cx="8915400" cy="58221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2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30 31 32 33 34 35 36 37 38 39 30 31 32 33 34 35 36 37 38 39 30 31 32 33 c8 06 40 00 00 00 00 00</a:t>
            </a:r>
          </a:p>
        </p:txBody>
      </p:sp>
      <p:sp>
        <p:nvSpPr>
          <p:cNvPr id="86" name="Line 29"/>
          <p:cNvSpPr>
            <a:spLocks noChangeShapeType="1"/>
          </p:cNvSpPr>
          <p:nvPr/>
        </p:nvSpPr>
        <p:spPr bwMode="auto">
          <a:xfrm flipH="1">
            <a:off x="2362200" y="3031907"/>
            <a:ext cx="450850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7" name="Rectangle 30"/>
          <p:cNvSpPr>
            <a:spLocks noChangeArrowheads="1"/>
          </p:cNvSpPr>
          <p:nvPr/>
        </p:nvSpPr>
        <p:spPr bwMode="auto">
          <a:xfrm>
            <a:off x="2762250" y="2858869"/>
            <a:ext cx="8191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%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</a:rPr>
              <a:t>rsp</a:t>
            </a:r>
            <a:endParaRPr lang="en-US" sz="1800" dirty="0">
              <a:solidFill>
                <a:srgbClr val="C00000"/>
              </a:solidFill>
              <a:latin typeface="Courier New" pitchFamily="49" charset="0"/>
            </a:endParaRPr>
          </a:p>
        </p:txBody>
      </p:sp>
      <p:sp>
        <p:nvSpPr>
          <p:cNvPr id="89" name="Rectangle 5"/>
          <p:cNvSpPr>
            <a:spLocks noChangeArrowheads="1"/>
          </p:cNvSpPr>
          <p:nvPr/>
        </p:nvSpPr>
        <p:spPr bwMode="auto">
          <a:xfrm>
            <a:off x="3707101" y="4701902"/>
            <a:ext cx="3962400" cy="643766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ro-RO" sz="1800" dirty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00000000004006c8 &lt;smash&gt;: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ro-RO" sz="1800" dirty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  4006c8:       48 83 ec 08</a:t>
            </a:r>
          </a:p>
        </p:txBody>
      </p:sp>
      <p:sp>
        <p:nvSpPr>
          <p:cNvPr id="90" name="TextBox 89"/>
          <p:cNvSpPr txBox="1">
            <a:spLocks noChangeArrowheads="1"/>
          </p:cNvSpPr>
          <p:nvPr/>
        </p:nvSpPr>
        <p:spPr bwMode="auto">
          <a:xfrm>
            <a:off x="5562600" y="2882932"/>
            <a:ext cx="14548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Target  Code</a:t>
            </a:r>
          </a:p>
        </p:txBody>
      </p:sp>
      <p:sp>
        <p:nvSpPr>
          <p:cNvPr id="91" name="Rectangle 4"/>
          <p:cNvSpPr>
            <a:spLocks noChangeArrowheads="1"/>
          </p:cNvSpPr>
          <p:nvPr/>
        </p:nvSpPr>
        <p:spPr bwMode="auto">
          <a:xfrm>
            <a:off x="2606272" y="1109444"/>
            <a:ext cx="2438400" cy="17494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echo()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char 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>
                <a:latin typeface="Courier New" pitchFamily="49" charset="0"/>
              </a:rPr>
              <a:t>[4];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</a:rPr>
              <a:t>gets(</a:t>
            </a:r>
            <a:r>
              <a:rPr lang="en-US" sz="1800" dirty="0" err="1">
                <a:solidFill>
                  <a:srgbClr val="0070C0"/>
                </a:solidFill>
                <a:latin typeface="Courier New" pitchFamily="49" charset="0"/>
              </a:rPr>
              <a:t>buf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</a:rPr>
              <a:t>);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return ...;</a:t>
            </a:r>
            <a:r>
              <a:rPr lang="en-US" sz="1800" dirty="0">
                <a:latin typeface="Courier New" pitchFamily="49" charset="0"/>
              </a:rPr>
              <a:t>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92" name="TextBox 91"/>
          <p:cNvSpPr txBox="1">
            <a:spLocks noChangeArrowheads="1"/>
          </p:cNvSpPr>
          <p:nvPr/>
        </p:nvSpPr>
        <p:spPr bwMode="auto">
          <a:xfrm>
            <a:off x="533400" y="5345668"/>
            <a:ext cx="20423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Attack String (Hex)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  <a:solidFill>
            <a:srgbClr val="BFBFBF"/>
          </a:solidFill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rgbClr val="BFBFB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20 bytes unused</a:t>
            </a:r>
            <a:endParaRPr lang="en-US" sz="1800" dirty="0">
              <a:solidFill>
                <a:schemeClr val="bg1">
                  <a:lumMod val="75000"/>
                </a:schemeClr>
              </a:solidFill>
              <a:latin typeface="Courier New" pitchFamily="49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532564" y="2509716"/>
            <a:ext cx="1797050" cy="304800"/>
            <a:chOff x="2377022" y="2811289"/>
            <a:chExt cx="1797050" cy="304800"/>
          </a:xfrm>
          <a:solidFill>
            <a:srgbClr val="CDF1C5"/>
          </a:solidFill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07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FF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  <a:solidFill>
            <a:srgbClr val="BFBFBF"/>
          </a:solidFill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36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34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  <a:solidFill>
            <a:srgbClr val="BFBFBF"/>
          </a:solidFill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30</a:t>
              </a: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38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  <a:solidFill>
            <a:srgbClr val="BFBFBF"/>
          </a:solidFill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34</a:t>
              </a: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  <a:solidFill>
            <a:srgbClr val="BFBFBF"/>
          </a:solidFill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38</a:t>
              </a: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36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  <a:solidFill>
            <a:srgbClr val="BFBFBF"/>
          </a:solidFill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533400" y="2819400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FF</a:t>
              </a: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FF</a:t>
              </a: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AB</a:t>
              </a: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80</a:t>
              </a: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527006" y="2811289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98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99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100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06</a:t>
              </a:r>
            </a:p>
          </p:txBody>
        </p:sp>
        <p:sp>
          <p:nvSpPr>
            <p:cNvPr id="101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c3</a:t>
              </a: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527006" y="2514600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10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0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0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0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3962400" y="3235316"/>
            <a:ext cx="4800600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smash()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printf</a:t>
            </a:r>
            <a:r>
              <a:rPr lang="en-US" sz="1800" dirty="0">
                <a:latin typeface="Courier New" pitchFamily="49" charset="0"/>
              </a:rPr>
              <a:t>("I've been smashed!\n");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exit(0);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88" name="AutoShape 16"/>
          <p:cNvSpPr>
            <a:spLocks/>
          </p:cNvSpPr>
          <p:nvPr/>
        </p:nvSpPr>
        <p:spPr bwMode="auto">
          <a:xfrm rot="10800000">
            <a:off x="2377672" y="3132282"/>
            <a:ext cx="228600" cy="1820717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95" name="TextBox 94"/>
          <p:cNvSpPr txBox="1">
            <a:spLocks noChangeArrowheads="1"/>
          </p:cNvSpPr>
          <p:nvPr/>
        </p:nvSpPr>
        <p:spPr bwMode="auto">
          <a:xfrm>
            <a:off x="2602125" y="3841090"/>
            <a:ext cx="9925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24 bytes</a:t>
            </a:r>
          </a:p>
        </p:txBody>
      </p:sp>
    </p:spTree>
    <p:extLst>
      <p:ext uri="{BB962C8B-B14F-4D97-AF65-F5344CB8AC3E}">
        <p14:creationId xmlns:p14="http://schemas.microsoft.com/office/powerpoint/2010/main" val="407988930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Memory Layout</a:t>
            </a:r>
          </a:p>
          <a:p>
            <a:pPr>
              <a:defRPr/>
            </a:pPr>
            <a:r>
              <a:rPr lang="en-US" dirty="0">
                <a:solidFill>
                  <a:srgbClr val="7F7F7F"/>
                </a:solidFill>
              </a:rPr>
              <a:t>Buffer Overflow</a:t>
            </a:r>
          </a:p>
          <a:p>
            <a:pPr lvl="1">
              <a:defRPr/>
            </a:pPr>
            <a:r>
              <a:rPr lang="en-US" dirty="0">
                <a:solidFill>
                  <a:srgbClr val="7F7F7F"/>
                </a:solidFill>
              </a:rPr>
              <a:t>Vulnerability</a:t>
            </a:r>
          </a:p>
          <a:p>
            <a:pPr lvl="1">
              <a:defRPr/>
            </a:pPr>
            <a:r>
              <a:rPr lang="en-US" dirty="0">
                <a:solidFill>
                  <a:srgbClr val="7F7F7F"/>
                </a:solidFill>
              </a:rPr>
              <a:t>Protection</a:t>
            </a:r>
          </a:p>
          <a:p>
            <a:pPr lvl="1">
              <a:defRPr/>
            </a:pPr>
            <a:r>
              <a:rPr lang="en-US" dirty="0">
                <a:solidFill>
                  <a:srgbClr val="7F7F7F"/>
                </a:solidFill>
              </a:rPr>
              <a:t>Bypassing Protection</a:t>
            </a:r>
          </a:p>
          <a:p>
            <a:pPr>
              <a:defRPr/>
            </a:pPr>
            <a:r>
              <a:rPr lang="en-US" dirty="0">
                <a:solidFill>
                  <a:srgbClr val="7F7F7F"/>
                </a:solidFill>
              </a:rPr>
              <a:t>Unions</a:t>
            </a:r>
          </a:p>
          <a:p>
            <a:pPr>
              <a:buFont typeface="Wingdings" pitchFamily="2" charset="2"/>
              <a:buChar char="§"/>
              <a:defRPr/>
            </a:pPr>
            <a:endParaRPr lang="en-US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099" y="493713"/>
            <a:ext cx="7229491" cy="573087"/>
          </a:xfrm>
        </p:spPr>
        <p:txBody>
          <a:bodyPr/>
          <a:lstStyle/>
          <a:p>
            <a:pPr eaLnBrk="1" hangingPunct="1"/>
            <a:r>
              <a:rPr lang="en-US" dirty="0"/>
              <a:t>Smashing String Effect</a:t>
            </a: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6"/>
            <a:ext cx="1797050" cy="3592513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6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600" b="0" dirty="0">
                <a:latin typeface="Calibri" pitchFamily="34" charset="0"/>
                <a:cs typeface="+mn-cs"/>
              </a:rPr>
              <a:t>for </a:t>
            </a:r>
            <a:r>
              <a:rPr lang="en-US" sz="1600" dirty="0" err="1">
                <a:latin typeface="Courier New" pitchFamily="49" charset="0"/>
                <a:cs typeface="+mn-cs"/>
              </a:rPr>
              <a:t>call_echo</a:t>
            </a:r>
            <a:endParaRPr lang="en-US" sz="1600" dirty="0">
              <a:latin typeface="Courier New" pitchFamily="49" charset="0"/>
              <a:cs typeface="+mn-cs"/>
            </a:endParaRPr>
          </a:p>
        </p:txBody>
      </p:sp>
      <p:sp>
        <p:nvSpPr>
          <p:cNvPr id="73" name="Rectangle 3"/>
          <p:cNvSpPr>
            <a:spLocks noChangeArrowheads="1"/>
          </p:cNvSpPr>
          <p:nvPr/>
        </p:nvSpPr>
        <p:spPr bwMode="auto">
          <a:xfrm>
            <a:off x="76200" y="5715000"/>
            <a:ext cx="8915400" cy="58221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2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30 31 32 33 34 35 36 37 38 39 30 31 32 33 34 35 36 37 38 39 30 31 32 33 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c8 06 40 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00 00 00 00 00</a:t>
            </a:r>
          </a:p>
        </p:txBody>
      </p:sp>
      <p:sp>
        <p:nvSpPr>
          <p:cNvPr id="86" name="Line 29"/>
          <p:cNvSpPr>
            <a:spLocks noChangeShapeType="1"/>
          </p:cNvSpPr>
          <p:nvPr/>
        </p:nvSpPr>
        <p:spPr bwMode="auto">
          <a:xfrm flipH="1">
            <a:off x="2362200" y="3031907"/>
            <a:ext cx="450850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7" name="Rectangle 30"/>
          <p:cNvSpPr>
            <a:spLocks noChangeArrowheads="1"/>
          </p:cNvSpPr>
          <p:nvPr/>
        </p:nvSpPr>
        <p:spPr bwMode="auto">
          <a:xfrm>
            <a:off x="2762250" y="2858869"/>
            <a:ext cx="8191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%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</a:rPr>
              <a:t>rsp</a:t>
            </a:r>
            <a:endParaRPr lang="en-US" sz="1800" dirty="0">
              <a:solidFill>
                <a:srgbClr val="C00000"/>
              </a:solidFill>
              <a:latin typeface="Courier New" pitchFamily="49" charset="0"/>
            </a:endParaRPr>
          </a:p>
        </p:txBody>
      </p:sp>
      <p:sp>
        <p:nvSpPr>
          <p:cNvPr id="89" name="Rectangle 5"/>
          <p:cNvSpPr>
            <a:spLocks noChangeArrowheads="1"/>
          </p:cNvSpPr>
          <p:nvPr/>
        </p:nvSpPr>
        <p:spPr bwMode="auto">
          <a:xfrm>
            <a:off x="3707101" y="4701902"/>
            <a:ext cx="3962400" cy="643766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ro-RO" sz="1800" dirty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00000000004006c8 &lt;smash&gt;: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ro-RO" sz="1800" dirty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  4006c8:       48 83 ec 08</a:t>
            </a:r>
          </a:p>
        </p:txBody>
      </p:sp>
      <p:sp>
        <p:nvSpPr>
          <p:cNvPr id="90" name="TextBox 89"/>
          <p:cNvSpPr txBox="1">
            <a:spLocks noChangeArrowheads="1"/>
          </p:cNvSpPr>
          <p:nvPr/>
        </p:nvSpPr>
        <p:spPr bwMode="auto">
          <a:xfrm>
            <a:off x="5562600" y="2882932"/>
            <a:ext cx="14548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Target  Code</a:t>
            </a:r>
          </a:p>
        </p:txBody>
      </p:sp>
      <p:sp>
        <p:nvSpPr>
          <p:cNvPr id="92" name="TextBox 91"/>
          <p:cNvSpPr txBox="1">
            <a:spLocks noChangeArrowheads="1"/>
          </p:cNvSpPr>
          <p:nvPr/>
        </p:nvSpPr>
        <p:spPr bwMode="auto">
          <a:xfrm>
            <a:off x="533400" y="5345668"/>
            <a:ext cx="20423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Attack String (Hex)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90499" y="2503486"/>
            <a:ext cx="2139951" cy="2449514"/>
            <a:chOff x="190499" y="2503486"/>
            <a:chExt cx="2139951" cy="2449514"/>
          </a:xfrm>
        </p:grpSpPr>
        <p:sp>
          <p:nvSpPr>
            <p:cNvPr id="360470" name="Rectangle 22"/>
            <p:cNvSpPr>
              <a:spLocks noChangeArrowheads="1"/>
            </p:cNvSpPr>
            <p:nvPr/>
          </p:nvSpPr>
          <p:spPr bwMode="auto">
            <a:xfrm>
              <a:off x="533400" y="2503486"/>
              <a:ext cx="1797050" cy="6082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0" dirty="0">
                  <a:latin typeface="Calibri" pitchFamily="34" charset="0"/>
                  <a:cs typeface="+mn-cs"/>
                </a:rPr>
                <a:t>Return Address</a:t>
              </a:r>
            </a:p>
            <a:p>
              <a:pPr algn="ctr">
                <a:defRPr/>
              </a:pPr>
              <a:r>
                <a:rPr lang="en-US" sz="1800" b="0" dirty="0">
                  <a:latin typeface="Calibri" pitchFamily="34" charset="0"/>
                  <a:cs typeface="+mn-cs"/>
                </a:rPr>
                <a:t>(8 bytes)</a:t>
              </a: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533400" y="4648200"/>
              <a:ext cx="1797050" cy="304800"/>
              <a:chOff x="533400" y="4648200"/>
              <a:chExt cx="1797050" cy="304800"/>
            </a:xfrm>
          </p:grpSpPr>
          <p:sp>
            <p:nvSpPr>
              <p:cNvPr id="360472" name="Rectangle 24"/>
              <p:cNvSpPr>
                <a:spLocks noChangeArrowheads="1"/>
              </p:cNvSpPr>
              <p:nvPr/>
            </p:nvSpPr>
            <p:spPr bwMode="auto">
              <a:xfrm>
                <a:off x="533400" y="4648200"/>
                <a:ext cx="449263" cy="3048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000000"/>
                    </a:solidFill>
                    <a:latin typeface="Courier New" pitchFamily="49" charset="0"/>
                    <a:cs typeface="+mn-cs"/>
                  </a:rPr>
                  <a:t>33</a:t>
                </a:r>
              </a:p>
            </p:txBody>
          </p:sp>
          <p:sp>
            <p:nvSpPr>
              <p:cNvPr id="360473" name="Rectangle 25"/>
              <p:cNvSpPr>
                <a:spLocks noChangeArrowheads="1"/>
              </p:cNvSpPr>
              <p:nvPr/>
            </p:nvSpPr>
            <p:spPr bwMode="auto">
              <a:xfrm>
                <a:off x="982663" y="4648200"/>
                <a:ext cx="449262" cy="304800"/>
              </a:xfrm>
              <a:prstGeom prst="rect">
                <a:avLst/>
              </a:prstGeom>
              <a:solidFill>
                <a:srgbClr val="BFBFB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000000"/>
                    </a:solidFill>
                    <a:latin typeface="Courier New" pitchFamily="49" charset="0"/>
                    <a:cs typeface="+mn-cs"/>
                  </a:rPr>
                  <a:t>32</a:t>
                </a:r>
              </a:p>
            </p:txBody>
          </p:sp>
          <p:sp>
            <p:nvSpPr>
              <p:cNvPr id="360474" name="Rectangle 26"/>
              <p:cNvSpPr>
                <a:spLocks noChangeArrowheads="1"/>
              </p:cNvSpPr>
              <p:nvPr/>
            </p:nvSpPr>
            <p:spPr bwMode="auto">
              <a:xfrm>
                <a:off x="1431925" y="4648200"/>
                <a:ext cx="449263" cy="304800"/>
              </a:xfrm>
              <a:prstGeom prst="rect">
                <a:avLst/>
              </a:prstGeom>
              <a:solidFill>
                <a:srgbClr val="BFBFB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000000"/>
                    </a:solidFill>
                    <a:latin typeface="Courier New" pitchFamily="49" charset="0"/>
                    <a:cs typeface="+mn-cs"/>
                  </a:rPr>
                  <a:t>31</a:t>
                </a:r>
              </a:p>
            </p:txBody>
          </p:sp>
          <p:sp>
            <p:nvSpPr>
              <p:cNvPr id="360475" name="Rectangle 27"/>
              <p:cNvSpPr>
                <a:spLocks noChangeArrowheads="1"/>
              </p:cNvSpPr>
              <p:nvPr/>
            </p:nvSpPr>
            <p:spPr bwMode="auto">
              <a:xfrm>
                <a:off x="1881188" y="4648200"/>
                <a:ext cx="449262" cy="304800"/>
              </a:xfrm>
              <a:prstGeom prst="rect">
                <a:avLst/>
              </a:prstGeom>
              <a:solidFill>
                <a:srgbClr val="BFBFB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000000"/>
                    </a:solidFill>
                    <a:latin typeface="Courier New" pitchFamily="49" charset="0"/>
                    <a:cs typeface="+mn-cs"/>
                  </a:rPr>
                  <a:t>30</a:t>
                </a:r>
              </a:p>
            </p:txBody>
          </p:sp>
        </p:grpSp>
        <p:sp>
          <p:nvSpPr>
            <p:cNvPr id="18" name="Rectangle 23"/>
            <p:cNvSpPr>
              <a:spLocks noChangeArrowheads="1"/>
            </p:cNvSpPr>
            <p:nvPr/>
          </p:nvSpPr>
          <p:spPr bwMode="auto">
            <a:xfrm>
              <a:off x="533400" y="3113087"/>
              <a:ext cx="1797050" cy="153120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0" dirty="0">
                  <a:latin typeface="Calibri" pitchFamily="34" charset="0"/>
                </a:rPr>
                <a:t>20 bytes unused</a:t>
              </a:r>
              <a:endParaRPr lang="en-US" sz="1800" dirty="0">
                <a:latin typeface="Courier New" pitchFamily="49" charset="0"/>
              </a:endParaRPr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532564" y="2509716"/>
              <a:ext cx="1797050" cy="304800"/>
              <a:chOff x="2377022" y="2811289"/>
              <a:chExt cx="1797050" cy="304800"/>
            </a:xfrm>
            <a:solidFill>
              <a:srgbClr val="CDF1C5"/>
            </a:solidFill>
          </p:grpSpPr>
          <p:sp>
            <p:nvSpPr>
              <p:cNvPr id="33" name="Rectangle 24"/>
              <p:cNvSpPr>
                <a:spLocks noChangeArrowheads="1"/>
              </p:cNvSpPr>
              <p:nvPr/>
            </p:nvSpPr>
            <p:spPr bwMode="auto">
              <a:xfrm>
                <a:off x="2377022" y="2811289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00</a:t>
                </a:r>
              </a:p>
            </p:txBody>
          </p:sp>
          <p:sp>
            <p:nvSpPr>
              <p:cNvPr id="34" name="Rectangle 25"/>
              <p:cNvSpPr>
                <a:spLocks noChangeArrowheads="1"/>
              </p:cNvSpPr>
              <p:nvPr/>
            </p:nvSpPr>
            <p:spPr bwMode="auto">
              <a:xfrm>
                <a:off x="2826285" y="2811289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00</a:t>
                </a:r>
              </a:p>
            </p:txBody>
          </p:sp>
          <p:sp>
            <p:nvSpPr>
              <p:cNvPr id="35" name="Rectangle 26"/>
              <p:cNvSpPr>
                <a:spLocks noChangeArrowheads="1"/>
              </p:cNvSpPr>
              <p:nvPr/>
            </p:nvSpPr>
            <p:spPr bwMode="auto">
              <a:xfrm>
                <a:off x="3275547" y="2811289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07</a:t>
                </a:r>
              </a:p>
            </p:txBody>
          </p:sp>
          <p:sp>
            <p:nvSpPr>
              <p:cNvPr id="36" name="Rectangle 27"/>
              <p:cNvSpPr>
                <a:spLocks noChangeArrowheads="1"/>
              </p:cNvSpPr>
              <p:nvPr/>
            </p:nvSpPr>
            <p:spPr bwMode="auto">
              <a:xfrm>
                <a:off x="3724810" y="2811289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FF</a:t>
                </a:r>
              </a:p>
            </p:txBody>
          </p:sp>
        </p:grpSp>
        <p:grpSp>
          <p:nvGrpSpPr>
            <p:cNvPr id="43" name="Group 42"/>
            <p:cNvGrpSpPr/>
            <p:nvPr/>
          </p:nvGrpSpPr>
          <p:grpSpPr>
            <a:xfrm>
              <a:off x="533400" y="4336978"/>
              <a:ext cx="1797050" cy="304800"/>
              <a:chOff x="533400" y="4648200"/>
              <a:chExt cx="1797050" cy="304800"/>
            </a:xfrm>
            <a:solidFill>
              <a:schemeClr val="bg2">
                <a:lumMod val="40000"/>
                <a:lumOff val="60000"/>
              </a:schemeClr>
            </a:solidFill>
          </p:grpSpPr>
          <p:sp>
            <p:nvSpPr>
              <p:cNvPr id="44" name="Rectangle 24"/>
              <p:cNvSpPr>
                <a:spLocks noChangeArrowheads="1"/>
              </p:cNvSpPr>
              <p:nvPr/>
            </p:nvSpPr>
            <p:spPr bwMode="auto">
              <a:xfrm>
                <a:off x="533400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37</a:t>
                </a:r>
              </a:p>
            </p:txBody>
          </p:sp>
          <p:sp>
            <p:nvSpPr>
              <p:cNvPr id="45" name="Rectangle 25"/>
              <p:cNvSpPr>
                <a:spLocks noChangeArrowheads="1"/>
              </p:cNvSpPr>
              <p:nvPr/>
            </p:nvSpPr>
            <p:spPr bwMode="auto">
              <a:xfrm>
                <a:off x="982663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36</a:t>
                </a:r>
              </a:p>
            </p:txBody>
          </p:sp>
          <p:sp>
            <p:nvSpPr>
              <p:cNvPr id="46" name="Rectangle 26"/>
              <p:cNvSpPr>
                <a:spLocks noChangeArrowheads="1"/>
              </p:cNvSpPr>
              <p:nvPr/>
            </p:nvSpPr>
            <p:spPr bwMode="auto">
              <a:xfrm>
                <a:off x="1431925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35</a:t>
                </a:r>
              </a:p>
            </p:txBody>
          </p:sp>
          <p:sp>
            <p:nvSpPr>
              <p:cNvPr id="47" name="Rectangle 27"/>
              <p:cNvSpPr>
                <a:spLocks noChangeArrowheads="1"/>
              </p:cNvSpPr>
              <p:nvPr/>
            </p:nvSpPr>
            <p:spPr bwMode="auto">
              <a:xfrm>
                <a:off x="1881188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000000"/>
                    </a:solidFill>
                    <a:latin typeface="Courier New" pitchFamily="49" charset="0"/>
                    <a:cs typeface="+mn-cs"/>
                  </a:rPr>
                  <a:t>34</a:t>
                </a:r>
              </a:p>
            </p:txBody>
          </p:sp>
        </p:grpSp>
        <p:grpSp>
          <p:nvGrpSpPr>
            <p:cNvPr id="48" name="Group 47"/>
            <p:cNvGrpSpPr/>
            <p:nvPr/>
          </p:nvGrpSpPr>
          <p:grpSpPr>
            <a:xfrm>
              <a:off x="533400" y="4025756"/>
              <a:ext cx="1797050" cy="304800"/>
              <a:chOff x="533400" y="4648200"/>
              <a:chExt cx="1797050" cy="304800"/>
            </a:xfrm>
            <a:solidFill>
              <a:schemeClr val="bg2">
                <a:lumMod val="40000"/>
                <a:lumOff val="60000"/>
              </a:schemeClr>
            </a:solidFill>
          </p:grpSpPr>
          <p:sp>
            <p:nvSpPr>
              <p:cNvPr id="49" name="Rectangle 24"/>
              <p:cNvSpPr>
                <a:spLocks noChangeArrowheads="1"/>
              </p:cNvSpPr>
              <p:nvPr/>
            </p:nvSpPr>
            <p:spPr bwMode="auto">
              <a:xfrm>
                <a:off x="533400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31</a:t>
                </a:r>
              </a:p>
            </p:txBody>
          </p:sp>
          <p:sp>
            <p:nvSpPr>
              <p:cNvPr id="50" name="Rectangle 25"/>
              <p:cNvSpPr>
                <a:spLocks noChangeArrowheads="1"/>
              </p:cNvSpPr>
              <p:nvPr/>
            </p:nvSpPr>
            <p:spPr bwMode="auto">
              <a:xfrm>
                <a:off x="982663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30</a:t>
                </a:r>
              </a:p>
            </p:txBody>
          </p:sp>
          <p:sp>
            <p:nvSpPr>
              <p:cNvPr id="51" name="Rectangle 26"/>
              <p:cNvSpPr>
                <a:spLocks noChangeArrowheads="1"/>
              </p:cNvSpPr>
              <p:nvPr/>
            </p:nvSpPr>
            <p:spPr bwMode="auto">
              <a:xfrm>
                <a:off x="1431925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39</a:t>
                </a:r>
              </a:p>
            </p:txBody>
          </p:sp>
          <p:sp>
            <p:nvSpPr>
              <p:cNvPr id="52" name="Rectangle 27"/>
              <p:cNvSpPr>
                <a:spLocks noChangeArrowheads="1"/>
              </p:cNvSpPr>
              <p:nvPr/>
            </p:nvSpPr>
            <p:spPr bwMode="auto">
              <a:xfrm>
                <a:off x="1881188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38</a:t>
                </a:r>
              </a:p>
            </p:txBody>
          </p:sp>
        </p:grpSp>
        <p:grpSp>
          <p:nvGrpSpPr>
            <p:cNvPr id="53" name="Group 52"/>
            <p:cNvGrpSpPr/>
            <p:nvPr/>
          </p:nvGrpSpPr>
          <p:grpSpPr>
            <a:xfrm>
              <a:off x="533400" y="3714534"/>
              <a:ext cx="1797050" cy="304800"/>
              <a:chOff x="533400" y="4648200"/>
              <a:chExt cx="1797050" cy="304800"/>
            </a:xfrm>
            <a:solidFill>
              <a:schemeClr val="bg2">
                <a:lumMod val="40000"/>
                <a:lumOff val="60000"/>
              </a:schemeClr>
            </a:solidFill>
          </p:grpSpPr>
          <p:sp>
            <p:nvSpPr>
              <p:cNvPr id="54" name="Rectangle 24"/>
              <p:cNvSpPr>
                <a:spLocks noChangeArrowheads="1"/>
              </p:cNvSpPr>
              <p:nvPr/>
            </p:nvSpPr>
            <p:spPr bwMode="auto">
              <a:xfrm>
                <a:off x="533400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35</a:t>
                </a:r>
              </a:p>
            </p:txBody>
          </p:sp>
          <p:sp>
            <p:nvSpPr>
              <p:cNvPr id="55" name="Rectangle 25"/>
              <p:cNvSpPr>
                <a:spLocks noChangeArrowheads="1"/>
              </p:cNvSpPr>
              <p:nvPr/>
            </p:nvSpPr>
            <p:spPr bwMode="auto">
              <a:xfrm>
                <a:off x="982663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34</a:t>
                </a:r>
              </a:p>
            </p:txBody>
          </p:sp>
          <p:sp>
            <p:nvSpPr>
              <p:cNvPr id="56" name="Rectangle 26"/>
              <p:cNvSpPr>
                <a:spLocks noChangeArrowheads="1"/>
              </p:cNvSpPr>
              <p:nvPr/>
            </p:nvSpPr>
            <p:spPr bwMode="auto">
              <a:xfrm>
                <a:off x="1431925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33</a:t>
                </a:r>
              </a:p>
            </p:txBody>
          </p:sp>
          <p:sp>
            <p:nvSpPr>
              <p:cNvPr id="57" name="Rectangle 27"/>
              <p:cNvSpPr>
                <a:spLocks noChangeArrowheads="1"/>
              </p:cNvSpPr>
              <p:nvPr/>
            </p:nvSpPr>
            <p:spPr bwMode="auto">
              <a:xfrm>
                <a:off x="1881188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32</a:t>
                </a:r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533400" y="3403312"/>
              <a:ext cx="1797050" cy="304800"/>
              <a:chOff x="533400" y="4648200"/>
              <a:chExt cx="1797050" cy="304800"/>
            </a:xfrm>
            <a:solidFill>
              <a:schemeClr val="bg2">
                <a:lumMod val="40000"/>
                <a:lumOff val="60000"/>
              </a:schemeClr>
            </a:solidFill>
          </p:grpSpPr>
          <p:sp>
            <p:nvSpPr>
              <p:cNvPr id="59" name="Rectangle 24"/>
              <p:cNvSpPr>
                <a:spLocks noChangeArrowheads="1"/>
              </p:cNvSpPr>
              <p:nvPr/>
            </p:nvSpPr>
            <p:spPr bwMode="auto">
              <a:xfrm>
                <a:off x="533400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39</a:t>
                </a:r>
              </a:p>
            </p:txBody>
          </p:sp>
          <p:sp>
            <p:nvSpPr>
              <p:cNvPr id="60" name="Rectangle 25"/>
              <p:cNvSpPr>
                <a:spLocks noChangeArrowheads="1"/>
              </p:cNvSpPr>
              <p:nvPr/>
            </p:nvSpPr>
            <p:spPr bwMode="auto">
              <a:xfrm>
                <a:off x="982663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38</a:t>
                </a:r>
              </a:p>
            </p:txBody>
          </p:sp>
          <p:sp>
            <p:nvSpPr>
              <p:cNvPr id="61" name="Rectangle 26"/>
              <p:cNvSpPr>
                <a:spLocks noChangeArrowheads="1"/>
              </p:cNvSpPr>
              <p:nvPr/>
            </p:nvSpPr>
            <p:spPr bwMode="auto">
              <a:xfrm>
                <a:off x="1431925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37</a:t>
                </a:r>
              </a:p>
            </p:txBody>
          </p:sp>
          <p:sp>
            <p:nvSpPr>
              <p:cNvPr id="62" name="Rectangle 27"/>
              <p:cNvSpPr>
                <a:spLocks noChangeArrowheads="1"/>
              </p:cNvSpPr>
              <p:nvPr/>
            </p:nvSpPr>
            <p:spPr bwMode="auto">
              <a:xfrm>
                <a:off x="1881188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36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533400" y="3092090"/>
              <a:ext cx="1797050" cy="304800"/>
              <a:chOff x="533400" y="4648200"/>
              <a:chExt cx="1797050" cy="304800"/>
            </a:xfrm>
            <a:solidFill>
              <a:schemeClr val="bg2">
                <a:lumMod val="40000"/>
                <a:lumOff val="60000"/>
              </a:schemeClr>
            </a:solidFill>
          </p:grpSpPr>
          <p:sp>
            <p:nvSpPr>
              <p:cNvPr id="64" name="Rectangle 24"/>
              <p:cNvSpPr>
                <a:spLocks noChangeArrowheads="1"/>
              </p:cNvSpPr>
              <p:nvPr/>
            </p:nvSpPr>
            <p:spPr bwMode="auto">
              <a:xfrm>
                <a:off x="533400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33</a:t>
                </a:r>
              </a:p>
            </p:txBody>
          </p:sp>
          <p:sp>
            <p:nvSpPr>
              <p:cNvPr id="65" name="Rectangle 25"/>
              <p:cNvSpPr>
                <a:spLocks noChangeArrowheads="1"/>
              </p:cNvSpPr>
              <p:nvPr/>
            </p:nvSpPr>
            <p:spPr bwMode="auto">
              <a:xfrm>
                <a:off x="982663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32</a:t>
                </a:r>
              </a:p>
            </p:txBody>
          </p:sp>
          <p:sp>
            <p:nvSpPr>
              <p:cNvPr id="66" name="Rectangle 26"/>
              <p:cNvSpPr>
                <a:spLocks noChangeArrowheads="1"/>
              </p:cNvSpPr>
              <p:nvPr/>
            </p:nvSpPr>
            <p:spPr bwMode="auto">
              <a:xfrm>
                <a:off x="1431925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31</a:t>
                </a:r>
              </a:p>
            </p:txBody>
          </p:sp>
          <p:sp>
            <p:nvSpPr>
              <p:cNvPr id="67" name="Rectangle 27"/>
              <p:cNvSpPr>
                <a:spLocks noChangeArrowheads="1"/>
              </p:cNvSpPr>
              <p:nvPr/>
            </p:nvSpPr>
            <p:spPr bwMode="auto">
              <a:xfrm>
                <a:off x="1881188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30</a:t>
                </a:r>
              </a:p>
            </p:txBody>
          </p:sp>
        </p:grpSp>
        <p:grpSp>
          <p:nvGrpSpPr>
            <p:cNvPr id="68" name="Group 67"/>
            <p:cNvGrpSpPr/>
            <p:nvPr/>
          </p:nvGrpSpPr>
          <p:grpSpPr>
            <a:xfrm>
              <a:off x="533400" y="2819400"/>
              <a:ext cx="1797050" cy="304800"/>
              <a:chOff x="2377022" y="2811289"/>
              <a:chExt cx="1797050" cy="304800"/>
            </a:xfrm>
            <a:solidFill>
              <a:srgbClr val="D5F1CF"/>
            </a:solidFill>
          </p:grpSpPr>
          <p:sp>
            <p:nvSpPr>
              <p:cNvPr id="69" name="Rectangle 24"/>
              <p:cNvSpPr>
                <a:spLocks noChangeArrowheads="1"/>
              </p:cNvSpPr>
              <p:nvPr/>
            </p:nvSpPr>
            <p:spPr bwMode="auto">
              <a:xfrm>
                <a:off x="2377022" y="2811289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FF</a:t>
                </a:r>
              </a:p>
            </p:txBody>
          </p:sp>
          <p:sp>
            <p:nvSpPr>
              <p:cNvPr id="70" name="Rectangle 25"/>
              <p:cNvSpPr>
                <a:spLocks noChangeArrowheads="1"/>
              </p:cNvSpPr>
              <p:nvPr/>
            </p:nvSpPr>
            <p:spPr bwMode="auto">
              <a:xfrm>
                <a:off x="2826285" y="2811289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FF</a:t>
                </a:r>
              </a:p>
            </p:txBody>
          </p:sp>
          <p:sp>
            <p:nvSpPr>
              <p:cNvPr id="71" name="Rectangle 26"/>
              <p:cNvSpPr>
                <a:spLocks noChangeArrowheads="1"/>
              </p:cNvSpPr>
              <p:nvPr/>
            </p:nvSpPr>
            <p:spPr bwMode="auto">
              <a:xfrm>
                <a:off x="3275547" y="2811289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AB</a:t>
                </a:r>
              </a:p>
            </p:txBody>
          </p:sp>
          <p:sp>
            <p:nvSpPr>
              <p:cNvPr id="72" name="Rectangle 27"/>
              <p:cNvSpPr>
                <a:spLocks noChangeArrowheads="1"/>
              </p:cNvSpPr>
              <p:nvPr/>
            </p:nvSpPr>
            <p:spPr bwMode="auto">
              <a:xfrm>
                <a:off x="3724810" y="2811289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80</a:t>
                </a:r>
              </a:p>
            </p:txBody>
          </p:sp>
        </p:grpSp>
        <p:sp>
          <p:nvSpPr>
            <p:cNvPr id="94" name="AutoShape 16"/>
            <p:cNvSpPr>
              <a:spLocks/>
            </p:cNvSpPr>
            <p:nvPr/>
          </p:nvSpPr>
          <p:spPr bwMode="auto">
            <a:xfrm rot="10800000" flipH="1">
              <a:off x="190499" y="2509716"/>
              <a:ext cx="228600" cy="2443284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25400">
              <a:solidFill>
                <a:srgbClr val="0070C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70C0"/>
                </a:solidFill>
                <a:latin typeface="Calibri" pitchFamily="34" charset="0"/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527006" y="2811289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98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99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100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06</a:t>
              </a:r>
            </a:p>
          </p:txBody>
        </p:sp>
        <p:sp>
          <p:nvSpPr>
            <p:cNvPr id="101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c8</a:t>
              </a: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527006" y="2514600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10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0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0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0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3962400" y="3235316"/>
            <a:ext cx="4800600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smash()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printf</a:t>
            </a:r>
            <a:r>
              <a:rPr lang="en-US" sz="1800" dirty="0">
                <a:latin typeface="Courier New" pitchFamily="49" charset="0"/>
              </a:rPr>
              <a:t>("I've been smashed!\n");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exit(0);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44042036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Performing Stack Smash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F77DC1-03B5-B643-812F-9AE25B983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2495743"/>
            <a:ext cx="7896225" cy="3838381"/>
          </a:xfrm>
        </p:spPr>
        <p:txBody>
          <a:bodyPr/>
          <a:lstStyle/>
          <a:p>
            <a:r>
              <a:rPr lang="en-US" dirty="0"/>
              <a:t>Put hex sequence in file smash-</a:t>
            </a:r>
            <a:r>
              <a:rPr lang="en-US" dirty="0" err="1"/>
              <a:t>hex.txt</a:t>
            </a:r>
            <a:endParaRPr lang="en-US" dirty="0"/>
          </a:p>
          <a:p>
            <a:r>
              <a:rPr lang="en-US" dirty="0"/>
              <a:t>Use </a:t>
            </a:r>
            <a:r>
              <a:rPr lang="en-US" dirty="0" err="1"/>
              <a:t>hexify</a:t>
            </a:r>
            <a:r>
              <a:rPr lang="en-US" dirty="0"/>
              <a:t> program to convert hex digits to characters</a:t>
            </a:r>
          </a:p>
          <a:p>
            <a:pPr lvl="1"/>
            <a:r>
              <a:rPr lang="en-US" dirty="0"/>
              <a:t>Some of them are non-printing</a:t>
            </a:r>
          </a:p>
          <a:p>
            <a:r>
              <a:rPr lang="en-US" dirty="0"/>
              <a:t>Provide as input to vulnerable program</a:t>
            </a:r>
          </a:p>
        </p:txBody>
      </p:sp>
      <p:sp>
        <p:nvSpPr>
          <p:cNvPr id="73" name="Rectangle 3"/>
          <p:cNvSpPr>
            <a:spLocks noChangeArrowheads="1"/>
          </p:cNvSpPr>
          <p:nvPr/>
        </p:nvSpPr>
        <p:spPr bwMode="auto">
          <a:xfrm>
            <a:off x="76200" y="5715000"/>
            <a:ext cx="8915400" cy="58221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2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30 31 32 33 34 35 36 37 38 39 30 31 32 33 34 35 36 37 38 39 30 31 32 33 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c8 06 40 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00 00 00 00 00</a:t>
            </a:r>
          </a:p>
        </p:txBody>
      </p: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76200" y="1340162"/>
            <a:ext cx="8991600" cy="1013098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200" dirty="0" err="1">
                <a:latin typeface="Courier New" pitchFamily="49" charset="0"/>
              </a:rPr>
              <a:t>linux</a:t>
            </a:r>
            <a:r>
              <a:rPr lang="en-US" sz="1200" dirty="0">
                <a:latin typeface="Courier New" pitchFamily="49" charset="0"/>
              </a:rPr>
              <a:t>&gt; </a:t>
            </a:r>
            <a:r>
              <a:rPr lang="en-US" sz="1200" i="1" dirty="0">
                <a:latin typeface="Courier New" pitchFamily="49" charset="0"/>
              </a:rPr>
              <a:t>cat smash-</a:t>
            </a:r>
            <a:r>
              <a:rPr lang="en-US" sz="1200" i="1" dirty="0" err="1">
                <a:latin typeface="Courier New" pitchFamily="49" charset="0"/>
              </a:rPr>
              <a:t>hex.txt</a:t>
            </a:r>
            <a:endParaRPr lang="en-US" sz="1200" i="1" dirty="0">
              <a:latin typeface="Courier New" pitchFamily="49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200" dirty="0">
                <a:latin typeface="Courier New" pitchFamily="49" charset="0"/>
              </a:rPr>
              <a:t>30 31 32 33 34 35 36 37 38 39 30 31 32 33 34 35 36 37 38 39 30 31 32 33 c8 06 40 00 00 00 00 00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200" dirty="0" err="1">
                <a:latin typeface="Courier New" pitchFamily="49" charset="0"/>
              </a:rPr>
              <a:t>linux</a:t>
            </a:r>
            <a:r>
              <a:rPr lang="en-US" sz="1200" dirty="0">
                <a:latin typeface="Courier New" pitchFamily="49" charset="0"/>
              </a:rPr>
              <a:t>&gt; </a:t>
            </a:r>
            <a:r>
              <a:rPr lang="en-US" sz="1200" i="1" dirty="0">
                <a:latin typeface="Courier New" pitchFamily="49" charset="0"/>
              </a:rPr>
              <a:t>cat smash-</a:t>
            </a:r>
            <a:r>
              <a:rPr lang="en-US" sz="1200" i="1" dirty="0" err="1">
                <a:latin typeface="Courier New" pitchFamily="49" charset="0"/>
              </a:rPr>
              <a:t>hex.txt</a:t>
            </a:r>
            <a:r>
              <a:rPr lang="en-US" sz="1200" i="1" dirty="0">
                <a:latin typeface="Courier New" pitchFamily="49" charset="0"/>
              </a:rPr>
              <a:t> | ./</a:t>
            </a:r>
            <a:r>
              <a:rPr lang="en-US" sz="1200" i="1" dirty="0" err="1">
                <a:latin typeface="Courier New" pitchFamily="49" charset="0"/>
              </a:rPr>
              <a:t>hexify</a:t>
            </a:r>
            <a:r>
              <a:rPr lang="en-US" sz="1200" i="1" dirty="0">
                <a:latin typeface="Courier New" pitchFamily="49" charset="0"/>
              </a:rPr>
              <a:t> | ./</a:t>
            </a:r>
            <a:r>
              <a:rPr lang="en-US" sz="1200" i="1" dirty="0" err="1">
                <a:latin typeface="Courier New" pitchFamily="49" charset="0"/>
              </a:rPr>
              <a:t>bufdemo-nsp</a:t>
            </a:r>
            <a:endParaRPr lang="en-US" sz="1200" i="1" dirty="0">
              <a:latin typeface="Courier New" pitchFamily="49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200" dirty="0">
                <a:latin typeface="Courier New" pitchFamily="49" charset="0"/>
              </a:rPr>
              <a:t>Type a string:012345678901234567890123?@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200" dirty="0">
                <a:latin typeface="Courier New" pitchFamily="49" charset="0"/>
              </a:rPr>
              <a:t>I've been smashed!</a:t>
            </a:r>
          </a:p>
        </p:txBody>
      </p:sp>
      <p:sp>
        <p:nvSpPr>
          <p:cNvPr id="88" name="Rectangle 4">
            <a:extLst>
              <a:ext uri="{FF2B5EF4-FFF2-40B4-BE49-F238E27FC236}">
                <a16:creationId xmlns:a16="http://schemas.microsoft.com/office/drawing/2014/main" id="{E52DE286-16D4-9D44-8EAC-9FC4D7DAD8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4267200"/>
            <a:ext cx="4800600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smash()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printf</a:t>
            </a:r>
            <a:r>
              <a:rPr lang="en-US" sz="1800" dirty="0">
                <a:latin typeface="Courier New" pitchFamily="49" charset="0"/>
              </a:rPr>
              <a:t>("I've been smashed!\n");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exit(0);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88874222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305800" cy="573088"/>
          </a:xfrm>
        </p:spPr>
        <p:txBody>
          <a:bodyPr/>
          <a:lstStyle/>
          <a:p>
            <a:pPr eaLnBrk="1" hangingPunct="1"/>
            <a:r>
              <a:rPr lang="en-US" dirty="0"/>
              <a:t>Code Injection Attacks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76203"/>
            <a:ext cx="8255000" cy="1143000"/>
          </a:xfrm>
        </p:spPr>
        <p:txBody>
          <a:bodyPr anchor="ctr"/>
          <a:lstStyle/>
          <a:p>
            <a:pPr marL="160338" defTabSz="895350" eaLnBrk="1" hangingPunct="1">
              <a:lnSpc>
                <a:spcPct val="90000"/>
              </a:lnSpc>
            </a:pPr>
            <a:r>
              <a:rPr lang="en-US" sz="2000" dirty="0"/>
              <a:t>Input string contains byte representation of executable code</a:t>
            </a:r>
          </a:p>
          <a:p>
            <a:pPr marL="160338" defTabSz="895350" eaLnBrk="1" hangingPunct="1">
              <a:lnSpc>
                <a:spcPct val="90000"/>
              </a:lnSpc>
            </a:pPr>
            <a:r>
              <a:rPr lang="en-US" sz="2000" dirty="0"/>
              <a:t>Overwrite return address A with address of buffer B</a:t>
            </a:r>
          </a:p>
          <a:p>
            <a:pPr marL="160338" defTabSz="895350" eaLnBrk="1" hangingPunct="1">
              <a:lnSpc>
                <a:spcPct val="90000"/>
              </a:lnSpc>
            </a:pPr>
            <a:r>
              <a:rPr lang="en-US" sz="2000" dirty="0"/>
              <a:t>When </a:t>
            </a:r>
            <a:r>
              <a:rPr lang="en-US" sz="2000" dirty="0">
                <a:latin typeface="Courier New" pitchFamily="49" charset="0"/>
              </a:rPr>
              <a:t>Q</a:t>
            </a:r>
            <a:r>
              <a:rPr lang="en-US" sz="2000" dirty="0"/>
              <a:t> executes</a:t>
            </a:r>
            <a:r>
              <a:rPr lang="en-US" sz="2000" dirty="0">
                <a:latin typeface="Courier New" pitchFamily="49" charset="0"/>
              </a:rPr>
              <a:t> ret</a:t>
            </a:r>
            <a:r>
              <a:rPr lang="en-US" sz="2000" dirty="0"/>
              <a:t>, will jump to exploit code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533400" y="3355975"/>
            <a:ext cx="2438400" cy="17494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Q()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char 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>
                <a:latin typeface="Courier New" pitchFamily="49" charset="0"/>
              </a:rPr>
              <a:t>[64];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gets(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</a:rPr>
              <a:t>buf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);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return ...;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533400" y="1911350"/>
            <a:ext cx="1828800" cy="12001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P(){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Q();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30730" name="Text Box 12"/>
          <p:cNvSpPr txBox="1">
            <a:spLocks noChangeArrowheads="1"/>
          </p:cNvSpPr>
          <p:nvPr/>
        </p:nvSpPr>
        <p:spPr bwMode="auto">
          <a:xfrm>
            <a:off x="2593975" y="2212975"/>
            <a:ext cx="911225" cy="9239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return</a:t>
            </a:r>
          </a:p>
          <a:p>
            <a:pPr eaLnBrk="0" hangingPunct="0"/>
            <a:r>
              <a:rPr lang="en-US" sz="1800" b="0" dirty="0">
                <a:latin typeface="Calibri" pitchFamily="34" charset="0"/>
              </a:rPr>
              <a:t>address</a:t>
            </a:r>
          </a:p>
          <a:p>
            <a:pPr eaLnBrk="0" hangingPunct="0"/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30731" name="Line 13"/>
          <p:cNvSpPr>
            <a:spLocks noChangeShapeType="1"/>
          </p:cNvSpPr>
          <p:nvPr/>
        </p:nvSpPr>
        <p:spPr bwMode="auto">
          <a:xfrm flipH="1">
            <a:off x="1905000" y="2670175"/>
            <a:ext cx="6889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5630863" y="1154113"/>
            <a:ext cx="2674937" cy="369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Stack after call to </a:t>
            </a:r>
            <a:r>
              <a:rPr lang="en-US" sz="1800" dirty="0">
                <a:latin typeface="Courier New" pitchFamily="49" charset="0"/>
              </a:rPr>
              <a:t>gets()</a:t>
            </a:r>
          </a:p>
        </p:txBody>
      </p:sp>
      <p:sp>
        <p:nvSpPr>
          <p:cNvPr id="365575" name="Rectangle 7"/>
          <p:cNvSpPr>
            <a:spLocks noChangeArrowheads="1"/>
          </p:cNvSpPr>
          <p:nvPr/>
        </p:nvSpPr>
        <p:spPr bwMode="auto">
          <a:xfrm>
            <a:off x="5727700" y="2819400"/>
            <a:ext cx="1066800" cy="381000"/>
          </a:xfrm>
          <a:prstGeom prst="rect">
            <a:avLst/>
          </a:prstGeom>
          <a:solidFill>
            <a:srgbClr val="A8E7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strike="sngStrike" dirty="0">
                <a:solidFill>
                  <a:srgbClr val="C00000"/>
                </a:solidFill>
                <a:latin typeface="Calibri" pitchFamily="34" charset="0"/>
                <a:cs typeface="+mn-cs"/>
              </a:rPr>
              <a:t>A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  <a:cs typeface="+mn-cs"/>
              </a:rPr>
              <a:t> B</a:t>
            </a:r>
          </a:p>
        </p:txBody>
      </p:sp>
      <p:sp>
        <p:nvSpPr>
          <p:cNvPr id="365576" name="Rectangle 8"/>
          <p:cNvSpPr>
            <a:spLocks noChangeArrowheads="1"/>
          </p:cNvSpPr>
          <p:nvPr/>
        </p:nvSpPr>
        <p:spPr bwMode="auto">
          <a:xfrm>
            <a:off x="5727700" y="1600201"/>
            <a:ext cx="1066800" cy="1558924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365579" name="Rectangle 11"/>
          <p:cNvSpPr>
            <a:spLocks noChangeArrowheads="1"/>
          </p:cNvSpPr>
          <p:nvPr/>
        </p:nvSpPr>
        <p:spPr bwMode="auto">
          <a:xfrm>
            <a:off x="5727700" y="3156441"/>
            <a:ext cx="1066800" cy="21902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30732" name="Text Box 14"/>
          <p:cNvSpPr txBox="1">
            <a:spLocks noChangeArrowheads="1"/>
          </p:cNvSpPr>
          <p:nvPr/>
        </p:nvSpPr>
        <p:spPr bwMode="auto">
          <a:xfrm>
            <a:off x="7162800" y="2023547"/>
            <a:ext cx="1555346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dirty="0">
                <a:latin typeface="Courier New" pitchFamily="49" charset="0"/>
              </a:rPr>
              <a:t>P</a:t>
            </a:r>
            <a:r>
              <a:rPr lang="en-US" sz="1800" b="0" dirty="0">
                <a:latin typeface="Courier New" pitchFamily="49" charset="0"/>
              </a:rPr>
              <a:t> </a:t>
            </a:r>
            <a:r>
              <a:rPr lang="en-US" sz="1800" b="0" dirty="0">
                <a:latin typeface="Calibri" pitchFamily="34" charset="0"/>
              </a:rPr>
              <a:t>stack frame</a:t>
            </a:r>
          </a:p>
        </p:txBody>
      </p:sp>
      <p:sp>
        <p:nvSpPr>
          <p:cNvPr id="30733" name="Text Box 15"/>
          <p:cNvSpPr txBox="1">
            <a:spLocks noChangeArrowheads="1"/>
          </p:cNvSpPr>
          <p:nvPr/>
        </p:nvSpPr>
        <p:spPr bwMode="auto">
          <a:xfrm>
            <a:off x="7162800" y="4097615"/>
            <a:ext cx="1469009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dirty="0">
                <a:latin typeface="Courier New" pitchFamily="49" charset="0"/>
              </a:rPr>
              <a:t>Q</a:t>
            </a:r>
            <a:r>
              <a:rPr lang="en-US" sz="1800" b="0" dirty="0">
                <a:latin typeface="Calibri" pitchFamily="34" charset="0"/>
              </a:rPr>
              <a:t> stack frame</a:t>
            </a:r>
          </a:p>
        </p:txBody>
      </p:sp>
      <p:sp>
        <p:nvSpPr>
          <p:cNvPr id="30734" name="Text Box 16"/>
          <p:cNvSpPr txBox="1">
            <a:spLocks noChangeArrowheads="1"/>
          </p:cNvSpPr>
          <p:nvPr/>
        </p:nvSpPr>
        <p:spPr bwMode="auto">
          <a:xfrm>
            <a:off x="4975225" y="4531090"/>
            <a:ext cx="314325" cy="36988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dirty="0">
                <a:latin typeface="Calibri" pitchFamily="34" charset="0"/>
              </a:rPr>
              <a:t>B</a:t>
            </a:r>
          </a:p>
        </p:txBody>
      </p:sp>
      <p:sp>
        <p:nvSpPr>
          <p:cNvPr id="30735" name="Line 17"/>
          <p:cNvSpPr>
            <a:spLocks noChangeShapeType="1"/>
          </p:cNvSpPr>
          <p:nvPr/>
        </p:nvSpPr>
        <p:spPr bwMode="auto">
          <a:xfrm>
            <a:off x="5267325" y="4718415"/>
            <a:ext cx="3968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65586" name="Rectangle 18"/>
          <p:cNvSpPr>
            <a:spLocks noChangeArrowheads="1"/>
          </p:cNvSpPr>
          <p:nvPr/>
        </p:nvSpPr>
        <p:spPr bwMode="auto">
          <a:xfrm>
            <a:off x="5727700" y="4078288"/>
            <a:ext cx="1066800" cy="646112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exploit</a:t>
            </a:r>
          </a:p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code</a:t>
            </a:r>
          </a:p>
        </p:txBody>
      </p:sp>
      <p:sp>
        <p:nvSpPr>
          <p:cNvPr id="30738" name="Text Box 21"/>
          <p:cNvSpPr txBox="1">
            <a:spLocks noChangeArrowheads="1"/>
          </p:cNvSpPr>
          <p:nvPr/>
        </p:nvSpPr>
        <p:spPr bwMode="auto">
          <a:xfrm>
            <a:off x="3733800" y="3451225"/>
            <a:ext cx="1371600" cy="646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data written</a:t>
            </a:r>
          </a:p>
          <a:p>
            <a:pPr eaLnBrk="0" hangingPunct="0"/>
            <a:r>
              <a:rPr lang="en-US" sz="1800" b="0" dirty="0">
                <a:latin typeface="Calibri" pitchFamily="34" charset="0"/>
              </a:rPr>
              <a:t>by </a:t>
            </a:r>
            <a:r>
              <a:rPr lang="en-US" sz="1800" dirty="0">
                <a:latin typeface="Courier New" pitchFamily="49" charset="0"/>
              </a:rPr>
              <a:t>gets()</a:t>
            </a:r>
          </a:p>
        </p:txBody>
      </p:sp>
      <p:sp>
        <p:nvSpPr>
          <p:cNvPr id="30739" name="AutoShape 16"/>
          <p:cNvSpPr>
            <a:spLocks/>
          </p:cNvSpPr>
          <p:nvPr/>
        </p:nvSpPr>
        <p:spPr bwMode="auto">
          <a:xfrm rot="10800000">
            <a:off x="6892925" y="1600200"/>
            <a:ext cx="228600" cy="1600200"/>
          </a:xfrm>
          <a:prstGeom prst="leftBrace">
            <a:avLst>
              <a:gd name="adj1" fmla="val 74991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0740" name="AutoShape 16"/>
          <p:cNvSpPr>
            <a:spLocks/>
          </p:cNvSpPr>
          <p:nvPr/>
        </p:nvSpPr>
        <p:spPr bwMode="auto">
          <a:xfrm rot="10800000">
            <a:off x="6892925" y="3200400"/>
            <a:ext cx="228600" cy="2157413"/>
          </a:xfrm>
          <a:prstGeom prst="leftBrace">
            <a:avLst>
              <a:gd name="adj1" fmla="val 74976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0741" name="AutoShape 16"/>
          <p:cNvSpPr>
            <a:spLocks/>
          </p:cNvSpPr>
          <p:nvPr/>
        </p:nvSpPr>
        <p:spPr bwMode="auto">
          <a:xfrm rot="10800000" flipH="1">
            <a:off x="5359400" y="2819400"/>
            <a:ext cx="228600" cy="1905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65587" name="Rectangle 19"/>
          <p:cNvSpPr>
            <a:spLocks noChangeArrowheads="1"/>
          </p:cNvSpPr>
          <p:nvPr/>
        </p:nvSpPr>
        <p:spPr bwMode="auto">
          <a:xfrm>
            <a:off x="5727700" y="3159125"/>
            <a:ext cx="1065213" cy="936625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pad</a:t>
            </a:r>
          </a:p>
        </p:txBody>
      </p:sp>
      <p:sp>
        <p:nvSpPr>
          <p:cNvPr id="27" name="Rectangle 7"/>
          <p:cNvSpPr>
            <a:spLocks noChangeArrowheads="1"/>
          </p:cNvSpPr>
          <p:nvPr/>
        </p:nvSpPr>
        <p:spPr bwMode="auto">
          <a:xfrm>
            <a:off x="5732584" y="2775440"/>
            <a:ext cx="1066800" cy="381000"/>
          </a:xfrm>
          <a:prstGeom prst="rect">
            <a:avLst/>
          </a:prstGeom>
          <a:solidFill>
            <a:srgbClr val="A8E7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  <a:cs typeface="+mn-cs"/>
              </a:rPr>
              <a:t>A</a:t>
            </a:r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5732584" y="2775440"/>
            <a:ext cx="1066800" cy="381000"/>
          </a:xfrm>
          <a:prstGeom prst="rect">
            <a:avLst/>
          </a:prstGeom>
          <a:solidFill>
            <a:srgbClr val="A8E7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  <a:cs typeface="+mn-cs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2644949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/>
      <p:bldP spid="30730" grpId="0"/>
      <p:bldP spid="30731" grpId="0" animBg="1"/>
      <p:bldP spid="30726" grpId="0"/>
      <p:bldP spid="30733" grpId="0"/>
      <p:bldP spid="30734" grpId="0"/>
      <p:bldP spid="30735" grpId="0" animBg="1"/>
      <p:bldP spid="365586" grpId="0" animBg="1"/>
      <p:bldP spid="30738" grpId="0"/>
      <p:bldP spid="30740" grpId="0" animBg="1"/>
      <p:bldP spid="30741" grpId="0" animBg="1"/>
      <p:bldP spid="365587" grpId="0" animBg="1"/>
      <p:bldP spid="27" grpId="0" animBg="1"/>
      <p:bldP spid="2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04800"/>
            <a:ext cx="7592093" cy="762000"/>
          </a:xfrm>
        </p:spPr>
        <p:txBody>
          <a:bodyPr/>
          <a:lstStyle/>
          <a:p>
            <a:r>
              <a:rPr lang="en-US" dirty="0"/>
              <a:t>How Does The Attack Code Execute?</a:t>
            </a:r>
          </a:p>
        </p:txBody>
      </p:sp>
      <p:sp>
        <p:nvSpPr>
          <p:cNvPr id="348180" name="Rectangle 20"/>
          <p:cNvSpPr>
            <a:spLocks noChangeArrowheads="1"/>
          </p:cNvSpPr>
          <p:nvPr/>
        </p:nvSpPr>
        <p:spPr bwMode="auto">
          <a:xfrm>
            <a:off x="5029200" y="1061005"/>
            <a:ext cx="1447800" cy="558482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348181" name="Rectangle 21"/>
          <p:cNvSpPr>
            <a:spLocks noChangeArrowheads="1"/>
          </p:cNvSpPr>
          <p:nvPr/>
        </p:nvSpPr>
        <p:spPr bwMode="auto">
          <a:xfrm>
            <a:off x="5029200" y="1066800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Stack</a:t>
            </a:r>
          </a:p>
        </p:txBody>
      </p:sp>
      <p:sp>
        <p:nvSpPr>
          <p:cNvPr id="10249" name="Rectangle 23"/>
          <p:cNvSpPr>
            <a:spLocks noChangeArrowheads="1"/>
          </p:cNvSpPr>
          <p:nvPr/>
        </p:nvSpPr>
        <p:spPr bwMode="auto">
          <a:xfrm>
            <a:off x="5029200" y="603623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Text</a:t>
            </a:r>
          </a:p>
        </p:txBody>
      </p:sp>
      <p:sp>
        <p:nvSpPr>
          <p:cNvPr id="10250" name="Rectangle 24"/>
          <p:cNvSpPr>
            <a:spLocks noChangeArrowheads="1"/>
          </p:cNvSpPr>
          <p:nvPr/>
        </p:nvSpPr>
        <p:spPr bwMode="auto">
          <a:xfrm>
            <a:off x="5029200" y="573143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Data</a:t>
            </a:r>
          </a:p>
        </p:txBody>
      </p:sp>
      <p:sp>
        <p:nvSpPr>
          <p:cNvPr id="10251" name="Rectangle 25"/>
          <p:cNvSpPr>
            <a:spLocks noChangeArrowheads="1"/>
          </p:cNvSpPr>
          <p:nvPr/>
        </p:nvSpPr>
        <p:spPr bwMode="auto">
          <a:xfrm>
            <a:off x="5029200" y="5124450"/>
            <a:ext cx="1447800" cy="60698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dirty="0">
                <a:latin typeface="Calibri" pitchFamily="34" charset="0"/>
              </a:rPr>
              <a:t>Heap</a:t>
            </a: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5029200" y="2208213"/>
            <a:ext cx="1447800" cy="1587"/>
          </a:xfrm>
          <a:prstGeom prst="line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Rectangle 25"/>
          <p:cNvSpPr>
            <a:spLocks noChangeArrowheads="1"/>
          </p:cNvSpPr>
          <p:nvPr/>
        </p:nvSpPr>
        <p:spPr bwMode="auto">
          <a:xfrm>
            <a:off x="5029200" y="3752850"/>
            <a:ext cx="1447800" cy="6096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 dirty="0">
                <a:latin typeface="Calibri" pitchFamily="34" charset="0"/>
              </a:rPr>
              <a:t>Shared</a:t>
            </a:r>
          </a:p>
          <a:p>
            <a:pPr algn="ctr" eaLnBrk="0" hangingPunct="0"/>
            <a:r>
              <a:rPr lang="en-US" sz="1800" dirty="0">
                <a:latin typeface="Calibri" pitchFamily="34" charset="0"/>
              </a:rPr>
              <a:t>Libraries</a:t>
            </a:r>
          </a:p>
        </p:txBody>
      </p:sp>
      <p:sp>
        <p:nvSpPr>
          <p:cNvPr id="38" name="Rectangle 4"/>
          <p:cNvSpPr>
            <a:spLocks noChangeArrowheads="1"/>
          </p:cNvSpPr>
          <p:nvPr/>
        </p:nvSpPr>
        <p:spPr bwMode="auto">
          <a:xfrm>
            <a:off x="533400" y="3810838"/>
            <a:ext cx="2971800" cy="17517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Q()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char 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>
                <a:latin typeface="Courier New" pitchFamily="49" charset="0"/>
              </a:rPr>
              <a:t>[64];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</a:rPr>
              <a:t>gets(</a:t>
            </a:r>
            <a:r>
              <a:rPr lang="en-US" sz="1800" dirty="0" err="1">
                <a:solidFill>
                  <a:srgbClr val="0070C0"/>
                </a:solidFill>
                <a:latin typeface="Courier New" pitchFamily="49" charset="0"/>
              </a:rPr>
              <a:t>buf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</a:rPr>
              <a:t>); // A-&gt;B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return ...;</a:t>
            </a:r>
            <a:r>
              <a:rPr lang="en-US" sz="1800" dirty="0">
                <a:latin typeface="Courier New" pitchFamily="49" charset="0"/>
              </a:rPr>
              <a:t>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39" name="Rectangle 5"/>
          <p:cNvSpPr>
            <a:spLocks noChangeArrowheads="1"/>
          </p:cNvSpPr>
          <p:nvPr/>
        </p:nvSpPr>
        <p:spPr bwMode="auto">
          <a:xfrm>
            <a:off x="533400" y="1911350"/>
            <a:ext cx="1828800" cy="12001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P(){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Q();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6477000" y="952501"/>
            <a:ext cx="2214684" cy="3746500"/>
            <a:chOff x="6477000" y="952501"/>
            <a:chExt cx="2214684" cy="3746500"/>
          </a:xfrm>
        </p:grpSpPr>
        <p:sp>
          <p:nvSpPr>
            <p:cNvPr id="24" name="Rectangle 7"/>
            <p:cNvSpPr>
              <a:spLocks noChangeArrowheads="1"/>
            </p:cNvSpPr>
            <p:nvPr/>
          </p:nvSpPr>
          <p:spPr bwMode="auto">
            <a:xfrm>
              <a:off x="7620000" y="2171700"/>
              <a:ext cx="1066800" cy="381000"/>
            </a:xfrm>
            <a:prstGeom prst="rect">
              <a:avLst/>
            </a:prstGeom>
            <a:solidFill>
              <a:srgbClr val="A8E79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strike="sngStrike" dirty="0">
                  <a:solidFill>
                    <a:srgbClr val="C00000"/>
                  </a:solidFill>
                  <a:latin typeface="Calibri" pitchFamily="34" charset="0"/>
                  <a:cs typeface="+mn-cs"/>
                </a:rPr>
                <a:t>A</a:t>
              </a:r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  <a:cs typeface="+mn-cs"/>
                </a:rPr>
                <a:t> B</a:t>
              </a:r>
            </a:p>
          </p:txBody>
        </p:sp>
        <p:sp>
          <p:nvSpPr>
            <p:cNvPr id="25" name="Rectangle 8"/>
            <p:cNvSpPr>
              <a:spLocks noChangeArrowheads="1"/>
            </p:cNvSpPr>
            <p:nvPr/>
          </p:nvSpPr>
          <p:spPr bwMode="auto">
            <a:xfrm>
              <a:off x="7620000" y="952501"/>
              <a:ext cx="1066800" cy="155892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26" name="Rectangle 11"/>
            <p:cNvSpPr>
              <a:spLocks noChangeArrowheads="1"/>
            </p:cNvSpPr>
            <p:nvPr/>
          </p:nvSpPr>
          <p:spPr bwMode="auto">
            <a:xfrm>
              <a:off x="7620000" y="2508741"/>
              <a:ext cx="1066800" cy="219026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31" name="Rectangle 18"/>
            <p:cNvSpPr>
              <a:spLocks noChangeArrowheads="1"/>
            </p:cNvSpPr>
            <p:nvPr/>
          </p:nvSpPr>
          <p:spPr bwMode="auto">
            <a:xfrm>
              <a:off x="7620000" y="3430588"/>
              <a:ext cx="1066800" cy="646112"/>
            </a:xfrm>
            <a:prstGeom prst="rect">
              <a:avLst/>
            </a:prstGeom>
            <a:solidFill>
              <a:srgbClr val="F1C7C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exploit</a:t>
              </a:r>
            </a:p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code</a:t>
              </a:r>
            </a:p>
          </p:txBody>
        </p:sp>
        <p:sp>
          <p:nvSpPr>
            <p:cNvPr id="35" name="Rectangle 19"/>
            <p:cNvSpPr>
              <a:spLocks noChangeArrowheads="1"/>
            </p:cNvSpPr>
            <p:nvPr/>
          </p:nvSpPr>
          <p:spPr bwMode="auto">
            <a:xfrm>
              <a:off x="7620000" y="2511425"/>
              <a:ext cx="1065213" cy="9366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pad</a:t>
              </a:r>
            </a:p>
          </p:txBody>
        </p:sp>
        <p:sp>
          <p:nvSpPr>
            <p:cNvPr id="36" name="Rectangle 7"/>
            <p:cNvSpPr>
              <a:spLocks noChangeArrowheads="1"/>
            </p:cNvSpPr>
            <p:nvPr/>
          </p:nvSpPr>
          <p:spPr bwMode="auto">
            <a:xfrm>
              <a:off x="7624884" y="2127740"/>
              <a:ext cx="1066800" cy="381000"/>
            </a:xfrm>
            <a:prstGeom prst="rect">
              <a:avLst/>
            </a:prstGeom>
            <a:solidFill>
              <a:srgbClr val="A8E79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  <a:cs typeface="+mn-cs"/>
                </a:rPr>
                <a:t>A</a:t>
              </a:r>
            </a:p>
          </p:txBody>
        </p:sp>
        <p:sp>
          <p:nvSpPr>
            <p:cNvPr id="37" name="Rectangle 7"/>
            <p:cNvSpPr>
              <a:spLocks noChangeArrowheads="1"/>
            </p:cNvSpPr>
            <p:nvPr/>
          </p:nvSpPr>
          <p:spPr bwMode="auto">
            <a:xfrm>
              <a:off x="7624884" y="2127740"/>
              <a:ext cx="1066800" cy="381000"/>
            </a:xfrm>
            <a:prstGeom prst="rect">
              <a:avLst/>
            </a:prstGeom>
            <a:solidFill>
              <a:srgbClr val="A8E79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  <a:cs typeface="+mn-cs"/>
                </a:rPr>
                <a:t>B</a:t>
              </a:r>
            </a:p>
          </p:txBody>
        </p:sp>
        <p:cxnSp>
          <p:nvCxnSpPr>
            <p:cNvPr id="4" name="Straight Connector 3"/>
            <p:cNvCxnSpPr/>
            <p:nvPr/>
          </p:nvCxnSpPr>
          <p:spPr bwMode="auto">
            <a:xfrm flipV="1">
              <a:off x="6477000" y="952501"/>
              <a:ext cx="1143000" cy="108504"/>
            </a:xfrm>
            <a:prstGeom prst="line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>
              <a:off x="6477000" y="1447801"/>
              <a:ext cx="1143000" cy="3251200"/>
            </a:xfrm>
            <a:prstGeom prst="line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2" name="Rectangle 7"/>
            <p:cNvSpPr>
              <a:spLocks noChangeArrowheads="1"/>
            </p:cNvSpPr>
            <p:nvPr/>
          </p:nvSpPr>
          <p:spPr bwMode="auto">
            <a:xfrm>
              <a:off x="7624884" y="1750192"/>
              <a:ext cx="1066800" cy="381000"/>
            </a:xfrm>
            <a:prstGeom prst="rect">
              <a:avLst/>
            </a:prstGeom>
            <a:solidFill>
              <a:srgbClr val="A8E79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  <a:cs typeface="+mn-cs"/>
                </a:rPr>
                <a:t>…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4191000" y="6061352"/>
            <a:ext cx="838200" cy="369332"/>
            <a:chOff x="4191000" y="6061352"/>
            <a:chExt cx="838200" cy="369332"/>
          </a:xfrm>
        </p:grpSpPr>
        <p:sp>
          <p:nvSpPr>
            <p:cNvPr id="48" name="Text Box 16"/>
            <p:cNvSpPr txBox="1">
              <a:spLocks noChangeArrowheads="1"/>
            </p:cNvSpPr>
            <p:nvPr/>
          </p:nvSpPr>
          <p:spPr bwMode="auto">
            <a:xfrm>
              <a:off x="4191000" y="6061352"/>
              <a:ext cx="445956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>
                  <a:latin typeface="Calibri" pitchFamily="34" charset="0"/>
                </a:rPr>
                <a:t>rip</a:t>
              </a:r>
            </a:p>
          </p:txBody>
        </p:sp>
        <p:sp>
          <p:nvSpPr>
            <p:cNvPr id="49" name="Line 17"/>
            <p:cNvSpPr>
              <a:spLocks noChangeShapeType="1"/>
            </p:cNvSpPr>
            <p:nvPr/>
          </p:nvSpPr>
          <p:spPr bwMode="auto">
            <a:xfrm>
              <a:off x="4632325" y="6248400"/>
              <a:ext cx="3968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191000" y="1089942"/>
            <a:ext cx="838200" cy="369332"/>
            <a:chOff x="4191000" y="1089942"/>
            <a:chExt cx="838200" cy="369332"/>
          </a:xfrm>
        </p:grpSpPr>
        <p:sp>
          <p:nvSpPr>
            <p:cNvPr id="50" name="Text Box 16"/>
            <p:cNvSpPr txBox="1">
              <a:spLocks noChangeArrowheads="1"/>
            </p:cNvSpPr>
            <p:nvPr/>
          </p:nvSpPr>
          <p:spPr bwMode="auto">
            <a:xfrm>
              <a:off x="4191000" y="1089942"/>
              <a:ext cx="445956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</a:rPr>
                <a:t>rip</a:t>
              </a:r>
            </a:p>
          </p:txBody>
        </p:sp>
        <p:sp>
          <p:nvSpPr>
            <p:cNvPr id="51" name="Line 17"/>
            <p:cNvSpPr>
              <a:spLocks noChangeShapeType="1"/>
            </p:cNvSpPr>
            <p:nvPr/>
          </p:nvSpPr>
          <p:spPr bwMode="auto">
            <a:xfrm>
              <a:off x="4632325" y="1276990"/>
              <a:ext cx="396875" cy="0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786684" y="3889652"/>
            <a:ext cx="838200" cy="369332"/>
            <a:chOff x="6786684" y="3889652"/>
            <a:chExt cx="838200" cy="369332"/>
          </a:xfrm>
        </p:grpSpPr>
        <p:sp>
          <p:nvSpPr>
            <p:cNvPr id="54" name="Text Box 16"/>
            <p:cNvSpPr txBox="1">
              <a:spLocks noChangeArrowheads="1"/>
            </p:cNvSpPr>
            <p:nvPr/>
          </p:nvSpPr>
          <p:spPr bwMode="auto">
            <a:xfrm>
              <a:off x="6786684" y="3889652"/>
              <a:ext cx="445956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</a:rPr>
                <a:t>rip</a:t>
              </a:r>
            </a:p>
          </p:txBody>
        </p:sp>
        <p:sp>
          <p:nvSpPr>
            <p:cNvPr id="55" name="Line 17"/>
            <p:cNvSpPr>
              <a:spLocks noChangeShapeType="1"/>
            </p:cNvSpPr>
            <p:nvPr/>
          </p:nvSpPr>
          <p:spPr bwMode="auto">
            <a:xfrm>
              <a:off x="7228009" y="4076700"/>
              <a:ext cx="396875" cy="0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786684" y="3261002"/>
            <a:ext cx="838200" cy="369332"/>
            <a:chOff x="6786684" y="3261002"/>
            <a:chExt cx="838200" cy="369332"/>
          </a:xfrm>
        </p:grpSpPr>
        <p:sp>
          <p:nvSpPr>
            <p:cNvPr id="56" name="Text Box 16"/>
            <p:cNvSpPr txBox="1">
              <a:spLocks noChangeArrowheads="1"/>
            </p:cNvSpPr>
            <p:nvPr/>
          </p:nvSpPr>
          <p:spPr bwMode="auto">
            <a:xfrm>
              <a:off x="6786684" y="3261002"/>
              <a:ext cx="445956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</a:rPr>
                <a:t>rip</a:t>
              </a:r>
            </a:p>
          </p:txBody>
        </p:sp>
        <p:sp>
          <p:nvSpPr>
            <p:cNvPr id="57" name="Line 17"/>
            <p:cNvSpPr>
              <a:spLocks noChangeShapeType="1"/>
            </p:cNvSpPr>
            <p:nvPr/>
          </p:nvSpPr>
          <p:spPr bwMode="auto">
            <a:xfrm>
              <a:off x="7228009" y="3448050"/>
              <a:ext cx="396875" cy="0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>
                <a:solidFill>
                  <a:srgbClr val="C00000"/>
                </a:solidFill>
              </a:endParaRPr>
            </a:p>
          </p:txBody>
        </p:sp>
      </p:grpSp>
      <p:sp>
        <p:nvSpPr>
          <p:cNvPr id="59" name="Arc 58"/>
          <p:cNvSpPr/>
          <p:nvPr/>
        </p:nvSpPr>
        <p:spPr bwMode="auto">
          <a:xfrm>
            <a:off x="3666980" y="1276990"/>
            <a:ext cx="1143000" cy="4879374"/>
          </a:xfrm>
          <a:prstGeom prst="arc">
            <a:avLst>
              <a:gd name="adj1" fmla="val 5391088"/>
              <a:gd name="adj2" fmla="val 16237356"/>
            </a:avLst>
          </a:prstGeom>
          <a:noFill/>
          <a:ln w="50800" cap="flat" cmpd="sng" algn="ctr">
            <a:solidFill>
              <a:srgbClr val="C00000"/>
            </a:solidFill>
            <a:prstDash val="solid"/>
            <a:round/>
            <a:headEnd type="stealth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6786684" y="2321692"/>
            <a:ext cx="838200" cy="369332"/>
            <a:chOff x="6786684" y="2321692"/>
            <a:chExt cx="838200" cy="369332"/>
          </a:xfrm>
        </p:grpSpPr>
        <p:sp>
          <p:nvSpPr>
            <p:cNvPr id="60" name="Text Box 16"/>
            <p:cNvSpPr txBox="1">
              <a:spLocks noChangeArrowheads="1"/>
            </p:cNvSpPr>
            <p:nvPr/>
          </p:nvSpPr>
          <p:spPr bwMode="auto">
            <a:xfrm>
              <a:off x="6786684" y="2321692"/>
              <a:ext cx="478401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 err="1">
                  <a:solidFill>
                    <a:srgbClr val="0070C0"/>
                  </a:solidFill>
                  <a:latin typeface="Calibri" pitchFamily="34" charset="0"/>
                </a:rPr>
                <a:t>rsp</a:t>
              </a:r>
              <a:endParaRPr lang="en-US" sz="1800" dirty="0">
                <a:solidFill>
                  <a:srgbClr val="0070C0"/>
                </a:solidFill>
                <a:latin typeface="Calibri" pitchFamily="34" charset="0"/>
              </a:endParaRPr>
            </a:p>
          </p:txBody>
        </p:sp>
        <p:sp>
          <p:nvSpPr>
            <p:cNvPr id="61" name="Line 17"/>
            <p:cNvSpPr>
              <a:spLocks noChangeShapeType="1"/>
            </p:cNvSpPr>
            <p:nvPr/>
          </p:nvSpPr>
          <p:spPr bwMode="auto">
            <a:xfrm>
              <a:off x="7228009" y="2508740"/>
              <a:ext cx="396875" cy="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>
                <a:solidFill>
                  <a:srgbClr val="C00000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786684" y="1940692"/>
            <a:ext cx="838200" cy="369332"/>
            <a:chOff x="6786684" y="1940692"/>
            <a:chExt cx="838200" cy="369332"/>
          </a:xfrm>
        </p:grpSpPr>
        <p:sp>
          <p:nvSpPr>
            <p:cNvPr id="62" name="Text Box 16"/>
            <p:cNvSpPr txBox="1">
              <a:spLocks noChangeArrowheads="1"/>
            </p:cNvSpPr>
            <p:nvPr/>
          </p:nvSpPr>
          <p:spPr bwMode="auto">
            <a:xfrm>
              <a:off x="6786684" y="1940692"/>
              <a:ext cx="478401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 err="1">
                  <a:solidFill>
                    <a:srgbClr val="0070C0"/>
                  </a:solidFill>
                  <a:latin typeface="Calibri" pitchFamily="34" charset="0"/>
                </a:rPr>
                <a:t>rsp</a:t>
              </a:r>
              <a:endParaRPr lang="en-US" sz="1800" dirty="0">
                <a:solidFill>
                  <a:srgbClr val="0070C0"/>
                </a:solidFill>
                <a:latin typeface="Calibri" pitchFamily="34" charset="0"/>
              </a:endParaRPr>
            </a:p>
          </p:txBody>
        </p:sp>
        <p:sp>
          <p:nvSpPr>
            <p:cNvPr id="63" name="Line 17"/>
            <p:cNvSpPr>
              <a:spLocks noChangeShapeType="1"/>
            </p:cNvSpPr>
            <p:nvPr/>
          </p:nvSpPr>
          <p:spPr bwMode="auto">
            <a:xfrm>
              <a:off x="7228009" y="2127740"/>
              <a:ext cx="396875" cy="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>
                <a:solidFill>
                  <a:srgbClr val="C00000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971800" y="1276990"/>
            <a:ext cx="1752600" cy="4971410"/>
            <a:chOff x="2971800" y="1276990"/>
            <a:chExt cx="1752600" cy="4971410"/>
          </a:xfrm>
        </p:grpSpPr>
        <p:sp>
          <p:nvSpPr>
            <p:cNvPr id="9" name="Arc 8"/>
            <p:cNvSpPr/>
            <p:nvPr/>
          </p:nvSpPr>
          <p:spPr bwMode="auto">
            <a:xfrm>
              <a:off x="3581400" y="1276990"/>
              <a:ext cx="1143000" cy="4971410"/>
            </a:xfrm>
            <a:prstGeom prst="arc">
              <a:avLst>
                <a:gd name="adj1" fmla="val 5391088"/>
                <a:gd name="adj2" fmla="val 16237356"/>
              </a:avLst>
            </a:prstGeom>
            <a:noFill/>
            <a:ln w="508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stealth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Text Box 16"/>
            <p:cNvSpPr txBox="1">
              <a:spLocks noChangeArrowheads="1"/>
            </p:cNvSpPr>
            <p:nvPr/>
          </p:nvSpPr>
          <p:spPr bwMode="auto">
            <a:xfrm>
              <a:off x="2971800" y="3405607"/>
              <a:ext cx="598241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</a:t>
              </a:r>
            </a:p>
          </p:txBody>
        </p:sp>
      </p:grpSp>
      <p:sp>
        <p:nvSpPr>
          <p:cNvPr id="65" name="Text Box 16"/>
          <p:cNvSpPr txBox="1">
            <a:spLocks noChangeArrowheads="1"/>
          </p:cNvSpPr>
          <p:nvPr/>
        </p:nvSpPr>
        <p:spPr bwMode="auto">
          <a:xfrm>
            <a:off x="3805080" y="3405607"/>
            <a:ext cx="598241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</a:t>
            </a:r>
          </a:p>
        </p:txBody>
      </p:sp>
      <p:grpSp>
        <p:nvGrpSpPr>
          <p:cNvPr id="74" name="Group 73"/>
          <p:cNvGrpSpPr/>
          <p:nvPr/>
        </p:nvGrpSpPr>
        <p:grpSpPr>
          <a:xfrm>
            <a:off x="4191000" y="5971698"/>
            <a:ext cx="838200" cy="369332"/>
            <a:chOff x="4191000" y="6061352"/>
            <a:chExt cx="838200" cy="369332"/>
          </a:xfrm>
        </p:grpSpPr>
        <p:sp>
          <p:nvSpPr>
            <p:cNvPr id="75" name="Text Box 16"/>
            <p:cNvSpPr txBox="1">
              <a:spLocks noChangeArrowheads="1"/>
            </p:cNvSpPr>
            <p:nvPr/>
          </p:nvSpPr>
          <p:spPr bwMode="auto">
            <a:xfrm>
              <a:off x="4191000" y="6061352"/>
              <a:ext cx="445956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>
                  <a:latin typeface="Calibri" pitchFamily="34" charset="0"/>
                </a:rPr>
                <a:t>rip</a:t>
              </a:r>
            </a:p>
          </p:txBody>
        </p:sp>
        <p:sp>
          <p:nvSpPr>
            <p:cNvPr id="76" name="Line 17"/>
            <p:cNvSpPr>
              <a:spLocks noChangeShapeType="1"/>
            </p:cNvSpPr>
            <p:nvPr/>
          </p:nvSpPr>
          <p:spPr bwMode="auto">
            <a:xfrm>
              <a:off x="4632325" y="6248400"/>
              <a:ext cx="3968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6786684" y="1571360"/>
            <a:ext cx="838200" cy="369332"/>
            <a:chOff x="6786684" y="1940692"/>
            <a:chExt cx="838200" cy="369332"/>
          </a:xfrm>
        </p:grpSpPr>
        <p:sp>
          <p:nvSpPr>
            <p:cNvPr id="58" name="Text Box 16"/>
            <p:cNvSpPr txBox="1">
              <a:spLocks noChangeArrowheads="1"/>
            </p:cNvSpPr>
            <p:nvPr/>
          </p:nvSpPr>
          <p:spPr bwMode="auto">
            <a:xfrm>
              <a:off x="6786684" y="1940692"/>
              <a:ext cx="478401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 err="1">
                  <a:solidFill>
                    <a:srgbClr val="0070C0"/>
                  </a:solidFill>
                  <a:latin typeface="Calibri" pitchFamily="34" charset="0"/>
                </a:rPr>
                <a:t>rsp</a:t>
              </a:r>
              <a:endParaRPr lang="en-US" sz="1800" dirty="0">
                <a:solidFill>
                  <a:srgbClr val="0070C0"/>
                </a:solidFill>
                <a:latin typeface="Calibri" pitchFamily="34" charset="0"/>
              </a:endParaRPr>
            </a:p>
          </p:txBody>
        </p:sp>
        <p:sp>
          <p:nvSpPr>
            <p:cNvPr id="66" name="Line 17"/>
            <p:cNvSpPr>
              <a:spLocks noChangeShapeType="1"/>
            </p:cNvSpPr>
            <p:nvPr/>
          </p:nvSpPr>
          <p:spPr bwMode="auto">
            <a:xfrm>
              <a:off x="7228009" y="2127740"/>
              <a:ext cx="396875" cy="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284867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59" grpId="1" animBg="1"/>
      <p:bldP spid="65" grpId="0"/>
      <p:bldP spid="65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808080"/>
                </a:solidFill>
              </a:rPr>
              <a:t>Memory Layout</a:t>
            </a:r>
          </a:p>
          <a:p>
            <a:pPr>
              <a:defRPr/>
            </a:pPr>
            <a:r>
              <a:rPr lang="en-US" dirty="0"/>
              <a:t>Buffer Overflow</a:t>
            </a:r>
          </a:p>
          <a:p>
            <a:pPr lvl="1">
              <a:defRPr/>
            </a:pP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Vulnerability</a:t>
            </a:r>
          </a:p>
          <a:p>
            <a:pPr lvl="1">
              <a:defRPr/>
            </a:pPr>
            <a:r>
              <a:rPr lang="en-US" dirty="0"/>
              <a:t>Protection</a:t>
            </a:r>
          </a:p>
          <a:p>
            <a:pPr lvl="1">
              <a:defRPr/>
            </a:pPr>
            <a:r>
              <a:rPr lang="en-US" dirty="0"/>
              <a:t>Bypassing Protection</a:t>
            </a:r>
          </a:p>
          <a:p>
            <a:pPr>
              <a:defRPr/>
            </a:pPr>
            <a:r>
              <a:rPr lang="en-US" dirty="0">
                <a:solidFill>
                  <a:srgbClr val="7F7F7F"/>
                </a:solidFill>
              </a:rPr>
              <a:t>Unions</a:t>
            </a:r>
          </a:p>
          <a:p>
            <a:pPr>
              <a:buFont typeface="Wingdings" pitchFamily="2" charset="2"/>
              <a:buChar char="§"/>
              <a:defRPr/>
            </a:pPr>
            <a:endParaRPr lang="en-US" dirty="0">
              <a:solidFill>
                <a:srgbClr val="7F7F7F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C485895-4711-4E31-9445-6170A79FB685}"/>
              </a:ext>
            </a:extLst>
          </p:cNvPr>
          <p:cNvSpPr/>
          <p:nvPr/>
        </p:nvSpPr>
        <p:spPr bwMode="auto">
          <a:xfrm>
            <a:off x="4038600" y="685800"/>
            <a:ext cx="4343400" cy="3352800"/>
          </a:xfrm>
          <a:prstGeom prst="rect">
            <a:avLst/>
          </a:prstGeom>
          <a:solidFill>
            <a:srgbClr val="FFC000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>
                <a:latin typeface="Calibri" pitchFamily="34" charset="0"/>
                <a:hlinkClick r:id="rId3"/>
              </a:rPr>
              <a:t>https://canvas.cmu.edu/courses/34989/assignments/596855</a:t>
            </a:r>
            <a:endParaRPr lang="en-US" b="0" dirty="0">
              <a:latin typeface="Calibri" pitchFamily="34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b="0" dirty="0">
              <a:latin typeface="Calibri" pitchFamily="34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>
                <a:latin typeface="Calibri" pitchFamily="34" charset="0"/>
              </a:rPr>
              <a:t>Do parts 3 and 4 now</a:t>
            </a:r>
          </a:p>
        </p:txBody>
      </p:sp>
    </p:spTree>
    <p:extLst>
      <p:ext uri="{BB962C8B-B14F-4D97-AF65-F5344CB8AC3E}">
        <p14:creationId xmlns:p14="http://schemas.microsoft.com/office/powerpoint/2010/main" val="4159856219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763000" cy="573087"/>
          </a:xfrm>
        </p:spPr>
        <p:txBody>
          <a:bodyPr/>
          <a:lstStyle/>
          <a:p>
            <a:pPr eaLnBrk="1" hangingPunct="1"/>
            <a:r>
              <a:rPr lang="en-US" sz="3200" dirty="0"/>
              <a:t>What to Do About Buffer Overflow Attacks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327150"/>
            <a:ext cx="8281987" cy="5454650"/>
          </a:xfrm>
        </p:spPr>
        <p:txBody>
          <a:bodyPr/>
          <a:lstStyle/>
          <a:p>
            <a:pPr eaLnBrk="1" hangingPunct="1"/>
            <a:r>
              <a:rPr lang="en-US" dirty="0"/>
              <a:t>Avoid overflow vulnerabilities</a:t>
            </a:r>
          </a:p>
          <a:p>
            <a:pPr lvl="2" eaLnBrk="1" hangingPunct="1"/>
            <a:endParaRPr lang="en-US" dirty="0"/>
          </a:p>
          <a:p>
            <a:pPr eaLnBrk="1" hangingPunct="1"/>
            <a:r>
              <a:rPr lang="en-US" dirty="0"/>
              <a:t>Employ system-level protections</a:t>
            </a:r>
          </a:p>
          <a:p>
            <a:pPr lvl="2" eaLnBrk="1" hangingPunct="1"/>
            <a:endParaRPr lang="en-US" dirty="0"/>
          </a:p>
          <a:p>
            <a:pPr eaLnBrk="1" hangingPunct="1"/>
            <a:r>
              <a:rPr lang="en-US" dirty="0"/>
              <a:t>Have compiler use “stack canaries”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Lets talk about each…</a:t>
            </a:r>
          </a:p>
        </p:txBody>
      </p:sp>
    </p:spTree>
    <p:extLst>
      <p:ext uri="{BB962C8B-B14F-4D97-AF65-F5344CB8AC3E}">
        <p14:creationId xmlns:p14="http://schemas.microsoft.com/office/powerpoint/2010/main" val="1327595475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85775" y="457200"/>
            <a:ext cx="8658225" cy="762000"/>
          </a:xfrm>
        </p:spPr>
        <p:txBody>
          <a:bodyPr/>
          <a:lstStyle/>
          <a:p>
            <a:pPr eaLnBrk="1" hangingPunct="1"/>
            <a:r>
              <a:rPr lang="en-US" dirty="0"/>
              <a:t>1. Avoid Overflow Vulnerabilities in Code (!)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9113" y="4038600"/>
            <a:ext cx="8091487" cy="2482850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dirty="0"/>
              <a:t>For example, use library routines that limit string lengths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err="1">
                <a:solidFill>
                  <a:srgbClr val="C00000"/>
                </a:solidFill>
                <a:latin typeface="Courier New" pitchFamily="49" charset="0"/>
              </a:rPr>
              <a:t>f</a:t>
            </a:r>
            <a:r>
              <a:rPr lang="en-US" b="1" dirty="0" err="1">
                <a:latin typeface="Courier New" pitchFamily="49" charset="0"/>
              </a:rPr>
              <a:t>gets</a:t>
            </a:r>
            <a:r>
              <a:rPr lang="en-US" dirty="0"/>
              <a:t> instead of </a:t>
            </a:r>
            <a:r>
              <a:rPr lang="en-US" b="1" dirty="0">
                <a:latin typeface="Courier New" pitchFamily="49" charset="0"/>
              </a:rPr>
              <a:t>gets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cpy</a:t>
            </a:r>
            <a:r>
              <a:rPr lang="en-US" dirty="0"/>
              <a:t> instead of </a:t>
            </a:r>
            <a:r>
              <a:rPr lang="en-US" b="1" dirty="0" err="1">
                <a:latin typeface="Courier New" pitchFamily="49" charset="0"/>
              </a:rPr>
              <a:t>strcpy</a:t>
            </a:r>
            <a:endParaRPr lang="en-US" b="1" dirty="0">
              <a:latin typeface="Courier New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Don’t use </a:t>
            </a:r>
            <a:r>
              <a:rPr lang="en-US" b="1" dirty="0" err="1">
                <a:latin typeface="Courier New" pitchFamily="49" charset="0"/>
              </a:rPr>
              <a:t>scanf</a:t>
            </a:r>
            <a:r>
              <a:rPr lang="en-US" dirty="0"/>
              <a:t> with </a:t>
            </a:r>
            <a:r>
              <a:rPr lang="en-US" b="1" dirty="0">
                <a:latin typeface="Courier New" pitchFamily="49" charset="0"/>
              </a:rPr>
              <a:t>%s</a:t>
            </a:r>
            <a:r>
              <a:rPr lang="en-US" dirty="0"/>
              <a:t> conversion specification</a:t>
            </a:r>
          </a:p>
          <a:p>
            <a:pPr lvl="2" eaLnBrk="1" hangingPunct="1">
              <a:lnSpc>
                <a:spcPct val="97000"/>
              </a:lnSpc>
            </a:pPr>
            <a:r>
              <a:rPr lang="en-US" dirty="0"/>
              <a:t>Use </a:t>
            </a:r>
            <a:r>
              <a:rPr lang="en-US" b="1" dirty="0" err="1">
                <a:latin typeface="Courier New" pitchFamily="49" charset="0"/>
              </a:rPr>
              <a:t>fgets</a:t>
            </a:r>
            <a:r>
              <a:rPr lang="en-US" dirty="0"/>
              <a:t> to read the string</a:t>
            </a:r>
          </a:p>
          <a:p>
            <a:pPr lvl="2" eaLnBrk="1" hangingPunct="1">
              <a:lnSpc>
                <a:spcPct val="97000"/>
              </a:lnSpc>
            </a:pPr>
            <a:r>
              <a:rPr lang="en-US" dirty="0"/>
              <a:t>Or use 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b="1" dirty="0">
                <a:latin typeface="Courier New" pitchFamily="49" charset="0"/>
              </a:rPr>
              <a:t>s</a:t>
            </a:r>
            <a:r>
              <a:rPr lang="en-US" b="1" dirty="0"/>
              <a:t>  </a:t>
            </a:r>
            <a:r>
              <a:rPr lang="en-US" dirty="0"/>
              <a:t>where </a:t>
            </a:r>
            <a:r>
              <a:rPr lang="en-US" b="1" dirty="0">
                <a:latin typeface="Courier New" pitchFamily="49" charset="0"/>
              </a:rPr>
              <a:t>n</a:t>
            </a:r>
            <a:r>
              <a:rPr lang="en-US" dirty="0"/>
              <a:t> is a suitable integer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609600" y="1447800"/>
            <a:ext cx="594360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[4];  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fgets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(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, 4, stdin);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077200" cy="533400"/>
          </a:xfrm>
        </p:spPr>
        <p:txBody>
          <a:bodyPr/>
          <a:lstStyle/>
          <a:p>
            <a:pPr eaLnBrk="1" hangingPunct="1"/>
            <a:r>
              <a:rPr lang="en-US" dirty="0"/>
              <a:t>2. System-Level Protections Can Help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type="body" idx="1"/>
          </p:nvPr>
        </p:nvSpPr>
        <p:spPr>
          <a:xfrm>
            <a:off x="366713" y="1328738"/>
            <a:ext cx="4433887" cy="2938462"/>
          </a:xfrm>
        </p:spPr>
        <p:txBody>
          <a:bodyPr/>
          <a:lstStyle/>
          <a:p>
            <a:pPr eaLnBrk="1" hangingPunct="1"/>
            <a:r>
              <a:rPr lang="en-US" dirty="0"/>
              <a:t>Randomized stack offsets</a:t>
            </a:r>
          </a:p>
          <a:p>
            <a:pPr lvl="1" eaLnBrk="1" hangingPunct="1"/>
            <a:r>
              <a:rPr lang="en-US" dirty="0"/>
              <a:t>At start of program, allocate random amount of space on stack</a:t>
            </a:r>
          </a:p>
          <a:p>
            <a:pPr lvl="1" eaLnBrk="1" hangingPunct="1"/>
            <a:r>
              <a:rPr lang="en-US" dirty="0"/>
              <a:t>Shifts stack addresses for entire program</a:t>
            </a:r>
          </a:p>
          <a:p>
            <a:pPr lvl="1" eaLnBrk="1" hangingPunct="1"/>
            <a:r>
              <a:rPr lang="en-US" dirty="0"/>
              <a:t>Makes it difficult for hacker to predict beginning of inserted code</a:t>
            </a:r>
          </a:p>
          <a:p>
            <a:pPr lvl="1" eaLnBrk="1" hangingPunct="1"/>
            <a:r>
              <a:rPr lang="en-US" dirty="0"/>
              <a:t>e.g., 5 executions of memory allocation code</a:t>
            </a:r>
          </a:p>
          <a:p>
            <a:pPr lvl="1" eaLnBrk="1" hangingPunct="1"/>
            <a:endParaRPr lang="en-US" dirty="0"/>
          </a:p>
          <a:p>
            <a:pPr lvl="2" eaLnBrk="1" hangingPunct="1"/>
            <a:r>
              <a:rPr lang="en-US" dirty="0"/>
              <a:t>Stack repositioned each time program executes</a:t>
            </a:r>
          </a:p>
          <a:p>
            <a:pPr lvl="1" eaLnBrk="1" hangingPunct="1"/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9632303"/>
              </p:ext>
            </p:extLst>
          </p:nvPr>
        </p:nvGraphicFramePr>
        <p:xfrm>
          <a:off x="1143000" y="3425825"/>
          <a:ext cx="6858000" cy="4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31750000" imgH="25400" progId="Excel.Sheet.12">
                  <p:embed/>
                </p:oleObj>
              </mc:Choice>
              <mc:Fallback>
                <p:oleObj name="Worksheet" r:id="rId3" imgW="31750000" imgH="25400" progId="Excel.Sheet.12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43000" y="3425825"/>
                        <a:ext cx="6858000" cy="4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0471495"/>
              </p:ext>
            </p:extLst>
          </p:nvPr>
        </p:nvGraphicFramePr>
        <p:xfrm>
          <a:off x="381000" y="5105400"/>
          <a:ext cx="65532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5" imgW="6553200" imgH="203200" progId="Excel.Sheet.12">
                  <p:embed/>
                </p:oleObj>
              </mc:Choice>
              <mc:Fallback>
                <p:oleObj name="Worksheet" r:id="rId5" imgW="6553200" imgH="203200" progId="Excel.Sheet.12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1000" y="5105400"/>
                        <a:ext cx="6553200" cy="20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2" name="Group 51"/>
          <p:cNvGrpSpPr/>
          <p:nvPr/>
        </p:nvGrpSpPr>
        <p:grpSpPr>
          <a:xfrm>
            <a:off x="5979949" y="1328738"/>
            <a:ext cx="2688595" cy="4949546"/>
            <a:chOff x="5979949" y="1328738"/>
            <a:chExt cx="2688595" cy="4949546"/>
          </a:xfrm>
        </p:grpSpPr>
        <p:sp>
          <p:nvSpPr>
            <p:cNvPr id="53" name="Rectangle 4"/>
            <p:cNvSpPr>
              <a:spLocks/>
            </p:cNvSpPr>
            <p:nvPr/>
          </p:nvSpPr>
          <p:spPr bwMode="auto">
            <a:xfrm>
              <a:off x="7398544" y="3386138"/>
              <a:ext cx="1270000" cy="304800"/>
            </a:xfrm>
            <a:prstGeom prst="rect">
              <a:avLst/>
            </a:prstGeom>
            <a:solidFill>
              <a:srgbClr val="F2F2F2"/>
            </a:solidFill>
            <a:ln w="25400" cap="flat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/>
                  <a:ea typeface="Calibri Bold" charset="0"/>
                  <a:cs typeface="Courier New"/>
                  <a:sym typeface="Calibri Bold" charset="0"/>
                </a:rPr>
                <a:t>main</a:t>
              </a:r>
            </a:p>
          </p:txBody>
        </p:sp>
        <p:sp>
          <p:nvSpPr>
            <p:cNvPr id="54" name="Rectangle 5"/>
            <p:cNvSpPr>
              <a:spLocks/>
            </p:cNvSpPr>
            <p:nvPr/>
          </p:nvSpPr>
          <p:spPr bwMode="auto">
            <a:xfrm>
              <a:off x="7398544" y="3690938"/>
              <a:ext cx="1270000" cy="957262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Application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800" b="0" kern="0" dirty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Code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Bold" charset="0"/>
                <a:ea typeface="Calibri Bold" charset="0"/>
                <a:cs typeface="Calibri Bold" charset="0"/>
                <a:sym typeface="Calibri Bold" charset="0"/>
              </a:endParaRPr>
            </a:p>
          </p:txBody>
        </p:sp>
        <p:sp>
          <p:nvSpPr>
            <p:cNvPr id="55" name="Rectangle 7"/>
            <p:cNvSpPr>
              <a:spLocks/>
            </p:cNvSpPr>
            <p:nvPr/>
          </p:nvSpPr>
          <p:spPr bwMode="auto">
            <a:xfrm>
              <a:off x="7398544" y="1404938"/>
              <a:ext cx="1270000" cy="304800"/>
            </a:xfrm>
            <a:prstGeom prst="rect">
              <a:avLst/>
            </a:prstGeom>
            <a:solidFill>
              <a:srgbClr val="F2F2F2"/>
            </a:solidFill>
            <a:ln w="25400" cap="flat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6" name="Rectangle 9"/>
            <p:cNvSpPr>
              <a:spLocks/>
            </p:cNvSpPr>
            <p:nvPr/>
          </p:nvSpPr>
          <p:spPr bwMode="auto">
            <a:xfrm>
              <a:off x="7398544" y="1709738"/>
              <a:ext cx="1270000" cy="1676400"/>
            </a:xfrm>
            <a:prstGeom prst="rect">
              <a:avLst/>
            </a:prstGeom>
            <a:solidFill>
              <a:srgbClr val="FF9999"/>
            </a:solidFill>
            <a:ln w="25400" cap="flat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Bold" charset="0"/>
                <a:ea typeface="Calibri Bold" charset="0"/>
                <a:cs typeface="Calibri Bold" charset="0"/>
                <a:sym typeface="Calibri Bold" charset="0"/>
              </a:endParaRPr>
            </a:p>
          </p:txBody>
        </p:sp>
        <p:sp>
          <p:nvSpPr>
            <p:cNvPr id="57" name="Rectangle 10"/>
            <p:cNvSpPr>
              <a:spLocks/>
            </p:cNvSpPr>
            <p:nvPr/>
          </p:nvSpPr>
          <p:spPr bwMode="auto">
            <a:xfrm>
              <a:off x="5979949" y="2243138"/>
              <a:ext cx="1002591" cy="630942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Random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800" b="0" kern="0" dirty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allocation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Bold" charset="0"/>
                <a:ea typeface="Calibri Bold" charset="0"/>
                <a:cs typeface="Calibri Bold" charset="0"/>
                <a:sym typeface="Calibri Bold" charset="0"/>
              </a:endParaRPr>
            </a:p>
          </p:txBody>
        </p:sp>
        <p:sp>
          <p:nvSpPr>
            <p:cNvPr id="58" name="AutoShape 11"/>
            <p:cNvSpPr>
              <a:spLocks/>
            </p:cNvSpPr>
            <p:nvPr/>
          </p:nvSpPr>
          <p:spPr bwMode="auto">
            <a:xfrm>
              <a:off x="7150767" y="1704917"/>
              <a:ext cx="228600" cy="1681221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cubicBezTo>
                    <a:pt x="15635" y="21600"/>
                    <a:pt x="10800" y="20875"/>
                    <a:pt x="10800" y="19980"/>
                  </a:cubicBezTo>
                  <a:lnTo>
                    <a:pt x="10800" y="12420"/>
                  </a:lnTo>
                  <a:cubicBezTo>
                    <a:pt x="10800" y="11525"/>
                    <a:pt x="5965" y="10800"/>
                    <a:pt x="0" y="10800"/>
                  </a:cubicBezTo>
                  <a:cubicBezTo>
                    <a:pt x="5965" y="10800"/>
                    <a:pt x="10800" y="10075"/>
                    <a:pt x="10800" y="9180"/>
                  </a:cubicBezTo>
                  <a:lnTo>
                    <a:pt x="10800" y="1620"/>
                  </a:lnTo>
                  <a:cubicBezTo>
                    <a:pt x="10800" y="725"/>
                    <a:pt x="15635" y="0"/>
                    <a:pt x="21600" y="0"/>
                  </a:cubicBezTo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9" name="Rectangle 10"/>
            <p:cNvSpPr>
              <a:spLocks/>
            </p:cNvSpPr>
            <p:nvPr/>
          </p:nvSpPr>
          <p:spPr bwMode="auto">
            <a:xfrm>
              <a:off x="6107341" y="1328738"/>
              <a:ext cx="1062603" cy="35394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base</a:t>
              </a:r>
            </a:p>
          </p:txBody>
        </p:sp>
        <p:sp>
          <p:nvSpPr>
            <p:cNvPr id="60" name="Rectangle 7"/>
            <p:cNvSpPr>
              <a:spLocks noChangeArrowheads="1"/>
            </p:cNvSpPr>
            <p:nvPr/>
          </p:nvSpPr>
          <p:spPr bwMode="auto">
            <a:xfrm>
              <a:off x="7398544" y="4638842"/>
              <a:ext cx="1270000" cy="381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B?</a:t>
              </a:r>
            </a:p>
          </p:txBody>
        </p:sp>
        <p:sp>
          <p:nvSpPr>
            <p:cNvPr id="61" name="Text Box 16"/>
            <p:cNvSpPr txBox="1">
              <a:spLocks noChangeArrowheads="1"/>
            </p:cNvSpPr>
            <p:nvPr/>
          </p:nvSpPr>
          <p:spPr bwMode="auto">
            <a:xfrm>
              <a:off x="6561519" y="5908952"/>
              <a:ext cx="421021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r" eaLnBrk="0" hangingPunct="0"/>
              <a:r>
                <a:rPr lang="en-US" sz="1800" dirty="0">
                  <a:latin typeface="Calibri" pitchFamily="34" charset="0"/>
                </a:rPr>
                <a:t>B?</a:t>
              </a:r>
            </a:p>
          </p:txBody>
        </p:sp>
        <p:sp>
          <p:nvSpPr>
            <p:cNvPr id="62" name="Line 17"/>
            <p:cNvSpPr>
              <a:spLocks noChangeShapeType="1"/>
            </p:cNvSpPr>
            <p:nvPr/>
          </p:nvSpPr>
          <p:spPr bwMode="auto">
            <a:xfrm>
              <a:off x="6982540" y="6096000"/>
              <a:ext cx="3968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3" name="Rectangle 18"/>
            <p:cNvSpPr>
              <a:spLocks noChangeArrowheads="1"/>
            </p:cNvSpPr>
            <p:nvPr/>
          </p:nvSpPr>
          <p:spPr bwMode="auto">
            <a:xfrm>
              <a:off x="7398544" y="5535098"/>
              <a:ext cx="1270000" cy="64611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exploit</a:t>
              </a:r>
            </a:p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code</a:t>
              </a:r>
            </a:p>
          </p:txBody>
        </p:sp>
        <p:sp>
          <p:nvSpPr>
            <p:cNvPr id="64" name="Rectangle 19"/>
            <p:cNvSpPr>
              <a:spLocks noChangeArrowheads="1"/>
            </p:cNvSpPr>
            <p:nvPr/>
          </p:nvSpPr>
          <p:spPr bwMode="auto">
            <a:xfrm>
              <a:off x="7398544" y="5016392"/>
              <a:ext cx="1270000" cy="51870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pad</a:t>
              </a:r>
            </a:p>
          </p:txBody>
        </p:sp>
      </p:grp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077200" cy="533400"/>
          </a:xfrm>
        </p:spPr>
        <p:txBody>
          <a:bodyPr/>
          <a:lstStyle/>
          <a:p>
            <a:pPr eaLnBrk="1" hangingPunct="1"/>
            <a:r>
              <a:rPr lang="en-US" dirty="0"/>
              <a:t>2. System-Level Protections Can Help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type="body" idx="1"/>
          </p:nvPr>
        </p:nvSpPr>
        <p:spPr>
          <a:xfrm>
            <a:off x="366714" y="1312333"/>
            <a:ext cx="3729035" cy="5240867"/>
          </a:xfrm>
        </p:spPr>
        <p:txBody>
          <a:bodyPr/>
          <a:lstStyle/>
          <a:p>
            <a:pPr eaLnBrk="1" hangingPunct="1"/>
            <a:r>
              <a:rPr lang="en-US" dirty="0"/>
              <a:t>Non-executable memory</a:t>
            </a:r>
          </a:p>
          <a:p>
            <a:pPr lvl="1" eaLnBrk="1" hangingPunct="1"/>
            <a:r>
              <a:rPr lang="en-US" dirty="0"/>
              <a:t>Older x86 CPUs would execute machine code from any readable address</a:t>
            </a:r>
          </a:p>
          <a:p>
            <a:pPr lvl="1" eaLnBrk="1" hangingPunct="1"/>
            <a:r>
              <a:rPr lang="en-US" dirty="0"/>
              <a:t>x86-64 added a way to mark regions of memory as </a:t>
            </a:r>
            <a:r>
              <a:rPr lang="en-US" i="1" dirty="0"/>
              <a:t>not executable</a:t>
            </a:r>
          </a:p>
          <a:p>
            <a:pPr lvl="1" eaLnBrk="1" hangingPunct="1"/>
            <a:r>
              <a:rPr lang="en-US" dirty="0"/>
              <a:t>Immediate crash on jumping into any such region</a:t>
            </a:r>
          </a:p>
          <a:p>
            <a:pPr lvl="1" eaLnBrk="1" hangingPunct="1"/>
            <a:r>
              <a:rPr lang="en-US" dirty="0"/>
              <a:t>Current Linux and Windows mark the stack this way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6179837"/>
              </p:ext>
            </p:extLst>
          </p:nvPr>
        </p:nvGraphicFramePr>
        <p:xfrm>
          <a:off x="1143000" y="3425825"/>
          <a:ext cx="6858000" cy="4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31750000" imgH="25400" progId="Excel.Sheet.12">
                  <p:embed/>
                </p:oleObj>
              </mc:Choice>
              <mc:Fallback>
                <p:oleObj name="Worksheet" r:id="rId3" imgW="31750000" imgH="25400" progId="Excel.Sheet.12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43000" y="3425825"/>
                        <a:ext cx="6858000" cy="4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" name="Group 15"/>
          <p:cNvGrpSpPr/>
          <p:nvPr/>
        </p:nvGrpSpPr>
        <p:grpSpPr>
          <a:xfrm>
            <a:off x="4021138" y="1154113"/>
            <a:ext cx="4697008" cy="4203700"/>
            <a:chOff x="4021138" y="1154113"/>
            <a:chExt cx="4697008" cy="4203700"/>
          </a:xfrm>
        </p:grpSpPr>
        <p:sp>
          <p:nvSpPr>
            <p:cNvPr id="17" name="Text Box 6"/>
            <p:cNvSpPr txBox="1">
              <a:spLocks noChangeArrowheads="1"/>
            </p:cNvSpPr>
            <p:nvPr/>
          </p:nvSpPr>
          <p:spPr bwMode="auto">
            <a:xfrm>
              <a:off x="5630863" y="1154113"/>
              <a:ext cx="2674937" cy="36988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0">
                  <a:latin typeface="Calibri" pitchFamily="34" charset="0"/>
                </a:rPr>
                <a:t>Stack after call to </a:t>
              </a:r>
              <a:r>
                <a:rPr lang="en-US" sz="1800">
                  <a:latin typeface="Courier New" pitchFamily="49" charset="0"/>
                </a:rPr>
                <a:t>gets()</a:t>
              </a:r>
            </a:p>
          </p:txBody>
        </p:sp>
        <p:sp>
          <p:nvSpPr>
            <p:cNvPr id="18" name="Rectangle 7"/>
            <p:cNvSpPr>
              <a:spLocks noChangeArrowheads="1"/>
            </p:cNvSpPr>
            <p:nvPr/>
          </p:nvSpPr>
          <p:spPr bwMode="auto">
            <a:xfrm>
              <a:off x="5727700" y="2819400"/>
              <a:ext cx="1066800" cy="381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B</a:t>
              </a:r>
            </a:p>
          </p:txBody>
        </p:sp>
        <p:sp>
          <p:nvSpPr>
            <p:cNvPr id="19" name="Rectangle 8"/>
            <p:cNvSpPr>
              <a:spLocks noChangeArrowheads="1"/>
            </p:cNvSpPr>
            <p:nvPr/>
          </p:nvSpPr>
          <p:spPr bwMode="auto">
            <a:xfrm>
              <a:off x="5727700" y="1600200"/>
              <a:ext cx="1066800" cy="1219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20" name="Rectangle 11"/>
            <p:cNvSpPr>
              <a:spLocks noChangeArrowheads="1"/>
            </p:cNvSpPr>
            <p:nvPr/>
          </p:nvSpPr>
          <p:spPr bwMode="auto">
            <a:xfrm>
              <a:off x="5727700" y="4724400"/>
              <a:ext cx="1066800" cy="6223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21" name="Text Box 14"/>
            <p:cNvSpPr txBox="1">
              <a:spLocks noChangeArrowheads="1"/>
            </p:cNvSpPr>
            <p:nvPr/>
          </p:nvSpPr>
          <p:spPr bwMode="auto">
            <a:xfrm>
              <a:off x="7162800" y="2023547"/>
              <a:ext cx="1555346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>
                  <a:latin typeface="Courier New" pitchFamily="49" charset="0"/>
                </a:rPr>
                <a:t>P</a:t>
              </a:r>
              <a:r>
                <a:rPr lang="en-US" sz="1800" b="0" dirty="0">
                  <a:latin typeface="Courier New" pitchFamily="49" charset="0"/>
                </a:rPr>
                <a:t> </a:t>
              </a:r>
              <a:r>
                <a:rPr lang="en-US" sz="1800" b="0" dirty="0">
                  <a:latin typeface="Calibri" pitchFamily="34" charset="0"/>
                </a:rPr>
                <a:t>stack frame</a:t>
              </a:r>
            </a:p>
          </p:txBody>
        </p:sp>
        <p:sp>
          <p:nvSpPr>
            <p:cNvPr id="22" name="Text Box 15"/>
            <p:cNvSpPr txBox="1">
              <a:spLocks noChangeArrowheads="1"/>
            </p:cNvSpPr>
            <p:nvPr/>
          </p:nvSpPr>
          <p:spPr bwMode="auto">
            <a:xfrm>
              <a:off x="7162800" y="4097615"/>
              <a:ext cx="1469009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>
                  <a:latin typeface="Courier New" pitchFamily="49" charset="0"/>
                </a:rPr>
                <a:t>Q</a:t>
              </a:r>
              <a:r>
                <a:rPr lang="en-US" sz="1800" b="0" dirty="0">
                  <a:latin typeface="Calibri" pitchFamily="34" charset="0"/>
                </a:rPr>
                <a:t> stack frame</a:t>
              </a:r>
            </a:p>
          </p:txBody>
        </p:sp>
        <p:sp>
          <p:nvSpPr>
            <p:cNvPr id="23" name="Text Box 16"/>
            <p:cNvSpPr txBox="1">
              <a:spLocks noChangeArrowheads="1"/>
            </p:cNvSpPr>
            <p:nvPr/>
          </p:nvSpPr>
          <p:spPr bwMode="auto">
            <a:xfrm>
              <a:off x="4975225" y="4478338"/>
              <a:ext cx="314325" cy="36988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>
                  <a:latin typeface="Calibri" pitchFamily="34" charset="0"/>
                </a:rPr>
                <a:t>B</a:t>
              </a:r>
            </a:p>
          </p:txBody>
        </p:sp>
        <p:sp>
          <p:nvSpPr>
            <p:cNvPr id="24" name="Line 17"/>
            <p:cNvSpPr>
              <a:spLocks noChangeShapeType="1"/>
            </p:cNvSpPr>
            <p:nvPr/>
          </p:nvSpPr>
          <p:spPr bwMode="auto">
            <a:xfrm>
              <a:off x="5267325" y="4665663"/>
              <a:ext cx="3968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5" name="Rectangle 18"/>
            <p:cNvSpPr>
              <a:spLocks noChangeArrowheads="1"/>
            </p:cNvSpPr>
            <p:nvPr/>
          </p:nvSpPr>
          <p:spPr bwMode="auto">
            <a:xfrm>
              <a:off x="5727700" y="4078288"/>
              <a:ext cx="1066800" cy="64611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exploit</a:t>
              </a:r>
            </a:p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code</a:t>
              </a:r>
            </a:p>
          </p:txBody>
        </p:sp>
        <p:sp>
          <p:nvSpPr>
            <p:cNvPr id="26" name="Rectangle 19"/>
            <p:cNvSpPr>
              <a:spLocks noChangeArrowheads="1"/>
            </p:cNvSpPr>
            <p:nvPr/>
          </p:nvSpPr>
          <p:spPr bwMode="auto">
            <a:xfrm>
              <a:off x="5727700" y="3159125"/>
              <a:ext cx="1065213" cy="9366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pad</a:t>
              </a:r>
            </a:p>
          </p:txBody>
        </p:sp>
        <p:sp>
          <p:nvSpPr>
            <p:cNvPr id="27" name="Text Box 21"/>
            <p:cNvSpPr txBox="1">
              <a:spLocks noChangeArrowheads="1"/>
            </p:cNvSpPr>
            <p:nvPr/>
          </p:nvSpPr>
          <p:spPr bwMode="auto">
            <a:xfrm>
              <a:off x="4021138" y="3451225"/>
              <a:ext cx="1371600" cy="6461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US" sz="1800" b="0">
                  <a:latin typeface="Calibri" pitchFamily="34" charset="0"/>
                </a:rPr>
                <a:t>data written</a:t>
              </a:r>
            </a:p>
            <a:p>
              <a:pPr eaLnBrk="0" hangingPunct="0"/>
              <a:r>
                <a:rPr lang="en-US" sz="1800" b="0">
                  <a:latin typeface="Calibri" pitchFamily="34" charset="0"/>
                </a:rPr>
                <a:t>by </a:t>
              </a:r>
              <a:r>
                <a:rPr lang="en-US" sz="1800">
                  <a:latin typeface="Courier New" pitchFamily="49" charset="0"/>
                </a:rPr>
                <a:t>gets()</a:t>
              </a:r>
            </a:p>
          </p:txBody>
        </p:sp>
        <p:sp>
          <p:nvSpPr>
            <p:cNvPr id="28" name="AutoShape 16"/>
            <p:cNvSpPr>
              <a:spLocks/>
            </p:cNvSpPr>
            <p:nvPr/>
          </p:nvSpPr>
          <p:spPr bwMode="auto">
            <a:xfrm rot="10800000">
              <a:off x="6892925" y="1600200"/>
              <a:ext cx="228600" cy="1600200"/>
            </a:xfrm>
            <a:prstGeom prst="leftBrace">
              <a:avLst>
                <a:gd name="adj1" fmla="val 74991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latin typeface="Calibri" pitchFamily="34" charset="0"/>
              </a:endParaRPr>
            </a:p>
          </p:txBody>
        </p:sp>
        <p:sp>
          <p:nvSpPr>
            <p:cNvPr id="29" name="AutoShape 16"/>
            <p:cNvSpPr>
              <a:spLocks/>
            </p:cNvSpPr>
            <p:nvPr/>
          </p:nvSpPr>
          <p:spPr bwMode="auto">
            <a:xfrm rot="10800000">
              <a:off x="6892925" y="3200400"/>
              <a:ext cx="228600" cy="2157413"/>
            </a:xfrm>
            <a:prstGeom prst="leftBrace">
              <a:avLst>
                <a:gd name="adj1" fmla="val 74976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latin typeface="Calibri" pitchFamily="34" charset="0"/>
              </a:endParaRPr>
            </a:p>
          </p:txBody>
        </p:sp>
        <p:sp>
          <p:nvSpPr>
            <p:cNvPr id="30" name="AutoShape 16"/>
            <p:cNvSpPr>
              <a:spLocks/>
            </p:cNvSpPr>
            <p:nvPr/>
          </p:nvSpPr>
          <p:spPr bwMode="auto">
            <a:xfrm rot="10800000" flipH="1">
              <a:off x="5359400" y="2819400"/>
              <a:ext cx="228600" cy="1905000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latin typeface="Calibri" pitchFamily="34" charset="0"/>
              </a:endParaRPr>
            </a:p>
          </p:txBody>
        </p:sp>
      </p:grpSp>
      <p:cxnSp>
        <p:nvCxnSpPr>
          <p:cNvPr id="5" name="Straight Arrow Connector 4"/>
          <p:cNvCxnSpPr/>
          <p:nvPr/>
        </p:nvCxnSpPr>
        <p:spPr bwMode="auto">
          <a:xfrm flipV="1">
            <a:off x="4419600" y="4665663"/>
            <a:ext cx="1308100" cy="1277937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264144" y="5943600"/>
            <a:ext cx="411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>
                <a:latin typeface="Calibri" pitchFamily="34" charset="0"/>
              </a:rPr>
              <a:t>Any attempt to execute this code will fail</a:t>
            </a:r>
          </a:p>
        </p:txBody>
      </p:sp>
    </p:spTree>
    <p:extLst>
      <p:ext uri="{BB962C8B-B14F-4D97-AF65-F5344CB8AC3E}">
        <p14:creationId xmlns:p14="http://schemas.microsoft.com/office/powerpoint/2010/main" val="3240989798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077200" cy="533400"/>
          </a:xfrm>
        </p:spPr>
        <p:txBody>
          <a:bodyPr/>
          <a:lstStyle/>
          <a:p>
            <a:pPr eaLnBrk="1" hangingPunct="1"/>
            <a:r>
              <a:rPr lang="en-US" dirty="0"/>
              <a:t>3. Stack Canaries Can Help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type="body" idx="1"/>
          </p:nvPr>
        </p:nvSpPr>
        <p:spPr>
          <a:xfrm>
            <a:off x="366713" y="1328738"/>
            <a:ext cx="7939087" cy="5224462"/>
          </a:xfrm>
        </p:spPr>
        <p:txBody>
          <a:bodyPr/>
          <a:lstStyle/>
          <a:p>
            <a:pPr eaLnBrk="1" hangingPunct="1"/>
            <a:r>
              <a:rPr lang="en-US" dirty="0"/>
              <a:t>Idea</a:t>
            </a:r>
          </a:p>
          <a:p>
            <a:pPr lvl="1" eaLnBrk="1" hangingPunct="1"/>
            <a:r>
              <a:rPr lang="en-US" dirty="0"/>
              <a:t>Place special value (“canary”) on stack just beyond buffer</a:t>
            </a:r>
          </a:p>
          <a:p>
            <a:pPr lvl="1" eaLnBrk="1" hangingPunct="1"/>
            <a:r>
              <a:rPr lang="en-US" dirty="0"/>
              <a:t>Check for corruption before exiting function</a:t>
            </a:r>
          </a:p>
          <a:p>
            <a:pPr eaLnBrk="1" hangingPunct="1"/>
            <a:r>
              <a:rPr lang="en-US" dirty="0"/>
              <a:t>GCC Implementation</a:t>
            </a:r>
          </a:p>
          <a:p>
            <a:pPr lvl="1" eaLnBrk="1" hangingPunct="1"/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fstack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-protector</a:t>
            </a:r>
          </a:p>
          <a:p>
            <a:pPr lvl="1" eaLnBrk="1" hangingPunct="1"/>
            <a:r>
              <a:rPr lang="en-US" dirty="0"/>
              <a:t>Now the default (disabled earlier)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828800" y="3981450"/>
            <a:ext cx="4152900" cy="8286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  <a:cs typeface="+mn-cs"/>
              </a:rPr>
              <a:t>bufdemo-sp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0123456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0123456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828800" y="4886325"/>
            <a:ext cx="4152900" cy="8286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  <a:cs typeface="+mn-cs"/>
              </a:rPr>
              <a:t>bufdemo-sp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012345678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*** stack smashing detected ***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0" name="Rectangle 20"/>
          <p:cNvSpPr>
            <a:spLocks noChangeArrowheads="1"/>
          </p:cNvSpPr>
          <p:nvPr/>
        </p:nvSpPr>
        <p:spPr bwMode="auto">
          <a:xfrm>
            <a:off x="6858000" y="1066800"/>
            <a:ext cx="1447800" cy="555998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42" name="Rectangle 21">
            <a:extLst>
              <a:ext uri="{FF2B5EF4-FFF2-40B4-BE49-F238E27FC236}">
                <a16:creationId xmlns:a16="http://schemas.microsoft.com/office/drawing/2014/main" id="{6E6EFAB2-046C-477D-991C-341C5874FF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2233" y="1581234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2B02DA8-6AB7-4E94-A054-34DB86479956}"/>
              </a:ext>
            </a:extLst>
          </p:cNvPr>
          <p:cNvCxnSpPr>
            <a:cxnSpLocks/>
          </p:cNvCxnSpPr>
          <p:nvPr/>
        </p:nvCxnSpPr>
        <p:spPr bwMode="auto">
          <a:xfrm>
            <a:off x="6857603" y="1752600"/>
            <a:ext cx="1448198" cy="0"/>
          </a:xfrm>
          <a:prstGeom prst="line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04800"/>
            <a:ext cx="7592093" cy="762000"/>
          </a:xfrm>
        </p:spPr>
        <p:txBody>
          <a:bodyPr/>
          <a:lstStyle/>
          <a:p>
            <a:r>
              <a:rPr lang="en-US" dirty="0"/>
              <a:t>x86-64 Linux Memory Layout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Stack</a:t>
            </a:r>
          </a:p>
          <a:p>
            <a:pPr lvl="1"/>
            <a:r>
              <a:rPr lang="en-US" dirty="0"/>
              <a:t>Runtime stack (8MB limit)</a:t>
            </a:r>
          </a:p>
          <a:p>
            <a:pPr lvl="1"/>
            <a:r>
              <a:rPr lang="en-US" dirty="0"/>
              <a:t>e.g., local variables</a:t>
            </a:r>
          </a:p>
          <a:p>
            <a:r>
              <a:rPr lang="en-US" dirty="0"/>
              <a:t>Heap</a:t>
            </a:r>
          </a:p>
          <a:p>
            <a:pPr lvl="1"/>
            <a:r>
              <a:rPr lang="en-US" dirty="0"/>
              <a:t>Dynamically allocated as needed</a:t>
            </a:r>
          </a:p>
          <a:p>
            <a:pPr lvl="1"/>
            <a:r>
              <a:rPr lang="en-US" dirty="0"/>
              <a:t>When call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calloc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new()</a:t>
            </a:r>
          </a:p>
          <a:p>
            <a:r>
              <a:rPr lang="en-US" dirty="0"/>
              <a:t>Data</a:t>
            </a:r>
          </a:p>
          <a:p>
            <a:pPr lvl="1"/>
            <a:r>
              <a:rPr lang="en-US" dirty="0"/>
              <a:t>Statically allocated data</a:t>
            </a:r>
          </a:p>
          <a:p>
            <a:pPr lvl="1"/>
            <a:r>
              <a:rPr lang="en-US" dirty="0"/>
              <a:t>e.g., global </a:t>
            </a:r>
            <a:r>
              <a:rPr lang="en-US" dirty="0" err="1"/>
              <a:t>vars</a:t>
            </a:r>
            <a:r>
              <a:rPr lang="en-US" dirty="0"/>
              <a:t>, </a:t>
            </a:r>
            <a:r>
              <a:rPr lang="en-US" sz="1800" b="1" dirty="0">
                <a:latin typeface="Courier New"/>
                <a:cs typeface="Courier New"/>
              </a:rPr>
              <a:t>static</a:t>
            </a:r>
            <a:r>
              <a:rPr lang="en-US" dirty="0"/>
              <a:t> </a:t>
            </a:r>
            <a:r>
              <a:rPr lang="en-US" dirty="0" err="1"/>
              <a:t>vars</a:t>
            </a:r>
            <a:r>
              <a:rPr lang="en-US" dirty="0"/>
              <a:t>, string constants</a:t>
            </a:r>
          </a:p>
          <a:p>
            <a:r>
              <a:rPr lang="en-US" dirty="0"/>
              <a:t>Text  / Shared Libraries</a:t>
            </a:r>
          </a:p>
          <a:p>
            <a:pPr lvl="1"/>
            <a:r>
              <a:rPr lang="en-US" dirty="0"/>
              <a:t>Executable machine instructions</a:t>
            </a:r>
          </a:p>
          <a:p>
            <a:pPr lvl="1"/>
            <a:r>
              <a:rPr lang="en-US" dirty="0"/>
              <a:t>Read-only</a:t>
            </a: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2950402" y="6169580"/>
            <a:ext cx="21336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US" sz="1800" b="0" dirty="0">
                <a:latin typeface="Calibri" pitchFamily="34" charset="0"/>
              </a:rPr>
              <a:t>Hex Address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45" name="Text Box 12"/>
              <p:cNvSpPr txBox="1">
                <a:spLocks noChangeArrowheads="1"/>
              </p:cNvSpPr>
              <p:nvPr/>
            </p:nvSpPr>
            <p:spPr bwMode="auto">
              <a:xfrm>
                <a:off x="3733800" y="987063"/>
                <a:ext cx="3124201" cy="30777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r" eaLnBrk="0" hangingPunct="0"/>
                <a:r>
                  <a:rPr lang="en-US" sz="1400" b="0" dirty="0">
                    <a:latin typeface="Calibri" panose="020F0502020204030204" pitchFamily="34" charset="0"/>
                    <a:cs typeface="Calibri" panose="020F0502020204030204" pitchFamily="34" charset="0"/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47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−4096=</m:t>
                    </m:r>
                  </m:oMath>
                </a14:m>
                <a:r>
                  <a:rPr lang="en-US" sz="1400" b="0" dirty="0">
                    <a:latin typeface="Calibri" panose="020F0502020204030204" pitchFamily="34" charset="0"/>
                    <a:cs typeface="Calibri" panose="020F0502020204030204" pitchFamily="34" charset="0"/>
                  </a:rPr>
                  <a:t>)   </a:t>
                </a:r>
                <a:r>
                  <a:rPr lang="en-US" sz="1400" b="0" dirty="0">
                    <a:latin typeface="Cambria" panose="02040503050406030204" pitchFamily="18" charset="0"/>
                    <a:ea typeface="Cambria" panose="02040503050406030204" pitchFamily="18" charset="0"/>
                  </a:rPr>
                  <a:t>0000</a:t>
                </a: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 </a:t>
                </a:r>
                <a:r>
                  <a:rPr lang="en-US" sz="1400" b="0" dirty="0">
                    <a:latin typeface="Cambria" panose="02040503050406030204" pitchFamily="18" charset="0"/>
                    <a:ea typeface="Cambria" panose="02040503050406030204" pitchFamily="18" charset="0"/>
                  </a:rPr>
                  <a:t>7FFF</a:t>
                </a: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 </a:t>
                </a:r>
                <a:r>
                  <a:rPr lang="en-US" sz="1400" b="0" dirty="0">
                    <a:latin typeface="Cambria" panose="02040503050406030204" pitchFamily="18" charset="0"/>
                    <a:ea typeface="Cambria" panose="02040503050406030204" pitchFamily="18" charset="0"/>
                  </a:rPr>
                  <a:t>FFFF</a:t>
                </a: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 </a:t>
                </a:r>
                <a:r>
                  <a:rPr lang="en-US" sz="1400" b="0" dirty="0">
                    <a:latin typeface="Cambria" panose="02040503050406030204" pitchFamily="18" charset="0"/>
                    <a:ea typeface="Cambria" panose="02040503050406030204" pitchFamily="18" charset="0"/>
                  </a:rPr>
                  <a:t>F000</a:t>
                </a:r>
                <a:endParaRPr lang="en-US" sz="1400" b="0" dirty="0">
                  <a:latin typeface="Cambria" panose="02040503050406030204" pitchFamily="18" charset="0"/>
                  <a:ea typeface="Cambria" panose="02040503050406030204" pitchFamily="18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0245" name="Text 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33800" y="987063"/>
                <a:ext cx="3124201" cy="307777"/>
              </a:xfrm>
              <a:prstGeom prst="rect">
                <a:avLst/>
              </a:prstGeom>
              <a:blipFill>
                <a:blip r:embed="rId3"/>
                <a:stretch>
                  <a:fillRect t="-6000" r="-391" b="-22000"/>
                </a:stretch>
              </a:blipFill>
              <a:ln w="254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8181" name="Rectangle 21"/>
          <p:cNvSpPr>
            <a:spLocks noChangeArrowheads="1"/>
          </p:cNvSpPr>
          <p:nvPr/>
        </p:nvSpPr>
        <p:spPr bwMode="auto">
          <a:xfrm>
            <a:off x="6858000" y="1583626"/>
            <a:ext cx="1447800" cy="381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Stack</a:t>
            </a:r>
          </a:p>
        </p:txBody>
      </p:sp>
      <p:sp>
        <p:nvSpPr>
          <p:cNvPr id="10249" name="Rectangle 23"/>
          <p:cNvSpPr>
            <a:spLocks noChangeArrowheads="1"/>
          </p:cNvSpPr>
          <p:nvPr/>
        </p:nvSpPr>
        <p:spPr bwMode="auto">
          <a:xfrm>
            <a:off x="6858000" y="601718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Text</a:t>
            </a:r>
          </a:p>
        </p:txBody>
      </p:sp>
      <p:sp>
        <p:nvSpPr>
          <p:cNvPr id="10250" name="Rectangle 24"/>
          <p:cNvSpPr>
            <a:spLocks noChangeArrowheads="1"/>
          </p:cNvSpPr>
          <p:nvPr/>
        </p:nvSpPr>
        <p:spPr bwMode="auto">
          <a:xfrm>
            <a:off x="6858000" y="571238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Data</a:t>
            </a:r>
          </a:p>
        </p:txBody>
      </p:sp>
      <p:sp>
        <p:nvSpPr>
          <p:cNvPr id="10251" name="Rectangle 25"/>
          <p:cNvSpPr>
            <a:spLocks noChangeArrowheads="1"/>
          </p:cNvSpPr>
          <p:nvPr/>
        </p:nvSpPr>
        <p:spPr bwMode="auto">
          <a:xfrm>
            <a:off x="6858000" y="5105400"/>
            <a:ext cx="1447800" cy="60698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dirty="0">
                <a:latin typeface="Calibri" pitchFamily="34" charset="0"/>
              </a:rPr>
              <a:t>Heap</a:t>
            </a:r>
          </a:p>
        </p:txBody>
      </p:sp>
      <p:sp>
        <p:nvSpPr>
          <p:cNvPr id="10254" name="Line 35"/>
          <p:cNvSpPr>
            <a:spLocks noChangeShapeType="1"/>
          </p:cNvSpPr>
          <p:nvPr/>
        </p:nvSpPr>
        <p:spPr bwMode="auto">
          <a:xfrm flipV="1">
            <a:off x="7581900" y="48768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6" name="Right Arrow 15"/>
          <p:cNvSpPr/>
          <p:nvPr/>
        </p:nvSpPr>
        <p:spPr bwMode="auto">
          <a:xfrm>
            <a:off x="5181600" y="6115605"/>
            <a:ext cx="609600" cy="457200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/>
          <a:lstStyle/>
          <a:p>
            <a:pPr algn="ctr"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6857603" y="2280949"/>
            <a:ext cx="1447800" cy="1587"/>
          </a:xfrm>
          <a:prstGeom prst="line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257" name="AutoShape 16"/>
          <p:cNvSpPr>
            <a:spLocks/>
          </p:cNvSpPr>
          <p:nvPr/>
        </p:nvSpPr>
        <p:spPr bwMode="auto">
          <a:xfrm rot="10800000">
            <a:off x="8330406" y="1141123"/>
            <a:ext cx="228600" cy="1141413"/>
          </a:xfrm>
          <a:prstGeom prst="leftBrace">
            <a:avLst>
              <a:gd name="adj1" fmla="val 75011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559271" y="1388663"/>
            <a:ext cx="53572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kern="0" dirty="0">
                <a:solidFill>
                  <a:srgbClr val="000000"/>
                </a:solidFill>
                <a:latin typeface="Calibri" pitchFamily="34" charset="0"/>
                <a:cs typeface="+mn-cs"/>
              </a:rPr>
              <a:t>128</a:t>
            </a:r>
            <a:br>
              <a:rPr lang="en-US" sz="1800" kern="0" dirty="0">
                <a:solidFill>
                  <a:srgbClr val="000000"/>
                </a:solidFill>
                <a:latin typeface="Calibri" pitchFamily="34" charset="0"/>
                <a:cs typeface="+mn-cs"/>
              </a:rPr>
            </a:br>
            <a:r>
              <a:rPr lang="en-US" sz="1800" kern="0" dirty="0">
                <a:solidFill>
                  <a:srgbClr val="000000"/>
                </a:solidFill>
                <a:latin typeface="Calibri" pitchFamily="34" charset="0"/>
                <a:cs typeface="+mn-cs"/>
              </a:rPr>
              <a:t>MB</a:t>
            </a: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3AF48CB-E284-42CD-B447-A6E7B05336ED}"/>
              </a:ext>
            </a:extLst>
          </p:cNvPr>
          <p:cNvSpPr/>
          <p:nvPr/>
        </p:nvSpPr>
        <p:spPr bwMode="auto">
          <a:xfrm>
            <a:off x="6858001" y="1063687"/>
            <a:ext cx="1447800" cy="77436"/>
          </a:xfrm>
          <a:prstGeom prst="rect">
            <a:avLst/>
          </a:prstGeom>
          <a:pattFill prst="wdUpDiag">
            <a:fgClr>
              <a:schemeClr val="tx1"/>
            </a:fgClr>
            <a:bgClr>
              <a:srgbClr val="FFFF00"/>
            </a:bgClr>
          </a:patt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2" name="Rectangle 25"/>
          <p:cNvSpPr>
            <a:spLocks noChangeArrowheads="1"/>
          </p:cNvSpPr>
          <p:nvPr/>
        </p:nvSpPr>
        <p:spPr bwMode="auto">
          <a:xfrm>
            <a:off x="6858000" y="2735017"/>
            <a:ext cx="1447800" cy="6096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 dirty="0">
                <a:latin typeface="Calibri" pitchFamily="34" charset="0"/>
              </a:rPr>
              <a:t>Shared</a:t>
            </a:r>
          </a:p>
          <a:p>
            <a:pPr algn="ctr" eaLnBrk="0" hangingPunct="0"/>
            <a:r>
              <a:rPr lang="en-US" sz="1800" dirty="0">
                <a:latin typeface="Calibri" pitchFamily="34" charset="0"/>
              </a:rPr>
              <a:t>Libraries</a:t>
            </a:r>
          </a:p>
        </p:txBody>
      </p:sp>
      <p:sp>
        <p:nvSpPr>
          <p:cNvPr id="23" name="Text Box 12"/>
          <p:cNvSpPr txBox="1">
            <a:spLocks noChangeArrowheads="1"/>
          </p:cNvSpPr>
          <p:nvPr/>
        </p:nvSpPr>
        <p:spPr bwMode="auto">
          <a:xfrm>
            <a:off x="4402174" y="2130623"/>
            <a:ext cx="2455826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en-US" sz="1400" b="0" dirty="0">
                <a:latin typeface="Cambria" panose="02040503050406030204" pitchFamily="18" charset="0"/>
                <a:ea typeface="Cambria" panose="02040503050406030204" pitchFamily="18" charset="0"/>
              </a:rPr>
              <a:t>0000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 </a:t>
            </a:r>
            <a:r>
              <a:rPr lang="en-US" sz="1400" b="0" dirty="0">
                <a:latin typeface="Cambria" panose="02040503050406030204" pitchFamily="18" charset="0"/>
                <a:ea typeface="Cambria" panose="02040503050406030204" pitchFamily="18" charset="0"/>
              </a:rPr>
              <a:t>7FFF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 </a:t>
            </a:r>
            <a:r>
              <a:rPr lang="en-US" sz="1400" b="0" dirty="0">
                <a:latin typeface="Cambria" panose="02040503050406030204" pitchFamily="18" charset="0"/>
                <a:ea typeface="Cambria" panose="02040503050406030204" pitchFamily="18" charset="0"/>
              </a:rPr>
              <a:t>F800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 </a:t>
            </a:r>
            <a:r>
              <a:rPr lang="en-US" sz="1400" b="0" dirty="0">
                <a:latin typeface="Cambria" panose="02040503050406030204" pitchFamily="18" charset="0"/>
                <a:ea typeface="Cambria" panose="02040503050406030204" pitchFamily="18" charset="0"/>
              </a:rPr>
              <a:t>0000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CF9E431-BCDF-420F-AD0F-400D840A3F5C}"/>
              </a:ext>
            </a:extLst>
          </p:cNvPr>
          <p:cNvSpPr/>
          <p:nvPr/>
        </p:nvSpPr>
        <p:spPr bwMode="auto">
          <a:xfrm>
            <a:off x="6858001" y="6549344"/>
            <a:ext cx="1447800" cy="77436"/>
          </a:xfrm>
          <a:prstGeom prst="rect">
            <a:avLst/>
          </a:prstGeom>
          <a:pattFill prst="wdUpDiag">
            <a:fgClr>
              <a:schemeClr val="tx1"/>
            </a:fgClr>
            <a:bgClr>
              <a:srgbClr val="FFFF00"/>
            </a:bgClr>
          </a:patt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" name="Left Brace 2">
            <a:extLst>
              <a:ext uri="{FF2B5EF4-FFF2-40B4-BE49-F238E27FC236}">
                <a16:creationId xmlns:a16="http://schemas.microsoft.com/office/drawing/2014/main" id="{72EE9D1E-85CE-45CA-8C68-5E7703756F7C}"/>
              </a:ext>
            </a:extLst>
          </p:cNvPr>
          <p:cNvSpPr/>
          <p:nvPr/>
        </p:nvSpPr>
        <p:spPr bwMode="auto">
          <a:xfrm>
            <a:off x="6705600" y="1583626"/>
            <a:ext cx="110807" cy="393093"/>
          </a:xfrm>
          <a:prstGeom prst="leftBrac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A7632FC-ABF8-44C1-ABE6-0FE3EB020B28}"/>
              </a:ext>
            </a:extLst>
          </p:cNvPr>
          <p:cNvSpPr/>
          <p:nvPr/>
        </p:nvSpPr>
        <p:spPr>
          <a:xfrm>
            <a:off x="6137181" y="1593516"/>
            <a:ext cx="6335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kern="0" dirty="0">
                <a:solidFill>
                  <a:srgbClr val="000000"/>
                </a:solidFill>
                <a:latin typeface="Calibri" pitchFamily="34" charset="0"/>
                <a:cs typeface="+mn-cs"/>
              </a:rPr>
              <a:t>8MB</a:t>
            </a: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29" name="Line 34">
            <a:extLst>
              <a:ext uri="{FF2B5EF4-FFF2-40B4-BE49-F238E27FC236}">
                <a16:creationId xmlns:a16="http://schemas.microsoft.com/office/drawing/2014/main" id="{A1941E3C-BD19-47F5-8057-C5DDF4E36F05}"/>
              </a:ext>
            </a:extLst>
          </p:cNvPr>
          <p:cNvSpPr>
            <a:spLocks noChangeShapeType="1"/>
          </p:cNvSpPr>
          <p:nvPr/>
        </p:nvSpPr>
        <p:spPr bwMode="auto">
          <a:xfrm>
            <a:off x="7586133" y="3344617"/>
            <a:ext cx="0" cy="414251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0" name="Text Box 12">
            <a:extLst>
              <a:ext uri="{FF2B5EF4-FFF2-40B4-BE49-F238E27FC236}">
                <a16:creationId xmlns:a16="http://schemas.microsoft.com/office/drawing/2014/main" id="{3C898145-02C9-4800-9174-A03D570792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2066" y="6176674"/>
            <a:ext cx="914401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en-US" sz="1400" b="0" dirty="0">
                <a:latin typeface="Cambria" panose="02040503050406030204" pitchFamily="18" charset="0"/>
                <a:ea typeface="Cambria" panose="02040503050406030204" pitchFamily="18" charset="0"/>
              </a:rPr>
              <a:t>40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 </a:t>
            </a:r>
            <a:r>
              <a:rPr lang="en-US" sz="1400" b="0" dirty="0">
                <a:latin typeface="Cambria" panose="02040503050406030204" pitchFamily="18" charset="0"/>
                <a:ea typeface="Cambria" panose="02040503050406030204" pitchFamily="18" charset="0"/>
              </a:rPr>
              <a:t>0000</a:t>
            </a:r>
          </a:p>
        </p:txBody>
      </p:sp>
      <p:sp>
        <p:nvSpPr>
          <p:cNvPr id="31" name="Text Box 12">
            <a:extLst>
              <a:ext uri="{FF2B5EF4-FFF2-40B4-BE49-F238E27FC236}">
                <a16:creationId xmlns:a16="http://schemas.microsoft.com/office/drawing/2014/main" id="{79E3EB7F-BC50-415E-8422-C1063DBC0A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2066" y="6540126"/>
            <a:ext cx="914401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en-US" sz="1400" b="0" dirty="0">
                <a:latin typeface="Cambria" panose="02040503050406030204" pitchFamily="18" charset="0"/>
                <a:ea typeface="Cambria" panose="02040503050406030204" pitchFamily="18" charset="0"/>
              </a:rPr>
              <a:t>0000</a:t>
            </a:r>
          </a:p>
        </p:txBody>
      </p:sp>
      <p:sp>
        <p:nvSpPr>
          <p:cNvPr id="32" name="Text Box 12">
            <a:extLst>
              <a:ext uri="{FF2B5EF4-FFF2-40B4-BE49-F238E27FC236}">
                <a16:creationId xmlns:a16="http://schemas.microsoft.com/office/drawing/2014/main" id="{E84054FF-6868-4A78-B0A6-DBC5DECF0D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2066" y="6385023"/>
            <a:ext cx="914401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en-US" sz="1400" b="0" dirty="0">
                <a:latin typeface="Cambria" panose="02040503050406030204" pitchFamily="18" charset="0"/>
                <a:ea typeface="Cambria" panose="02040503050406030204" pitchFamily="18" charset="0"/>
              </a:rPr>
              <a:t>1000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E63E5727-3A83-4B88-9E7C-311D0B8F5E50}"/>
              </a:ext>
            </a:extLst>
          </p:cNvPr>
          <p:cNvCxnSpPr/>
          <p:nvPr/>
        </p:nvCxnSpPr>
        <p:spPr bwMode="auto">
          <a:xfrm>
            <a:off x="7162800" y="1141123"/>
            <a:ext cx="0" cy="442503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triangle" w="med" len="med"/>
            <a:tailEnd type="triangle"/>
          </a:ln>
          <a:effectLst/>
        </p:spPr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41B98EA3-6DE1-406D-AD7A-BD2FFFB55A10}"/>
              </a:ext>
            </a:extLst>
          </p:cNvPr>
          <p:cNvCxnSpPr/>
          <p:nvPr/>
        </p:nvCxnSpPr>
        <p:spPr bwMode="auto">
          <a:xfrm>
            <a:off x="7162800" y="2280949"/>
            <a:ext cx="0" cy="442503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0FFB0027-255F-47B6-867F-E51E3FA4E633}"/>
              </a:ext>
            </a:extLst>
          </p:cNvPr>
          <p:cNvSpPr txBox="1"/>
          <p:nvPr/>
        </p:nvSpPr>
        <p:spPr>
          <a:xfrm>
            <a:off x="7158335" y="1210254"/>
            <a:ext cx="1067600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randomized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5904663-C20B-4B6E-9383-C5C375BF9C4B}"/>
              </a:ext>
            </a:extLst>
          </p:cNvPr>
          <p:cNvSpPr txBox="1"/>
          <p:nvPr/>
        </p:nvSpPr>
        <p:spPr>
          <a:xfrm>
            <a:off x="7158335" y="2347429"/>
            <a:ext cx="1067600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randomized</a:t>
            </a:r>
          </a:p>
        </p:txBody>
      </p:sp>
      <p:sp>
        <p:nvSpPr>
          <p:cNvPr id="10253" name="Line 34"/>
          <p:cNvSpPr>
            <a:spLocks noChangeShapeType="1"/>
          </p:cNvSpPr>
          <p:nvPr/>
        </p:nvSpPr>
        <p:spPr bwMode="auto">
          <a:xfrm flipH="1">
            <a:off x="7726363" y="1752600"/>
            <a:ext cx="0" cy="180787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1797CA8-0182-40A6-B5BA-F07345313536}"/>
              </a:ext>
            </a:extLst>
          </p:cNvPr>
          <p:cNvSpPr txBox="1"/>
          <p:nvPr/>
        </p:nvSpPr>
        <p:spPr>
          <a:xfrm>
            <a:off x="7847596" y="1670361"/>
            <a:ext cx="295017" cy="1538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lIns="18288" tIns="0" rIns="18288" bIns="0" rtlCol="0" anchor="ctr" anchorCtr="0">
            <a:spAutoFit/>
          </a:bodyPr>
          <a:lstStyle/>
          <a:p>
            <a:pPr algn="ctr"/>
            <a:r>
              <a:rPr lang="en-US" sz="1000" dirty="0">
                <a:latin typeface="Calibri" pitchFamily="34" charset="0"/>
              </a:rPr>
              <a:t>%</a:t>
            </a:r>
            <a:r>
              <a:rPr lang="en-US" sz="1000" dirty="0" err="1">
                <a:latin typeface="Calibri" pitchFamily="34" charset="0"/>
              </a:rPr>
              <a:t>rsp</a:t>
            </a:r>
            <a:endParaRPr lang="en-US" sz="1000" dirty="0"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417513"/>
            <a:ext cx="7099300" cy="573087"/>
          </a:xfrm>
        </p:spPr>
        <p:txBody>
          <a:bodyPr/>
          <a:lstStyle/>
          <a:p>
            <a:pPr eaLnBrk="1" hangingPunct="1"/>
            <a:r>
              <a:rPr lang="en-US" dirty="0"/>
              <a:t>Protected Buffer Disassembly</a:t>
            </a:r>
          </a:p>
        </p:txBody>
      </p:sp>
      <p:sp>
        <p:nvSpPr>
          <p:cNvPr id="448516" name="Rectangle 4"/>
          <p:cNvSpPr>
            <a:spLocks noChangeArrowheads="1"/>
          </p:cNvSpPr>
          <p:nvPr/>
        </p:nvSpPr>
        <p:spPr bwMode="auto">
          <a:xfrm>
            <a:off x="92075" y="1676400"/>
            <a:ext cx="8899526" cy="39677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40072f:	sub    $0x18,%rsp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400733:	mov    %fs:0x28,%rax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40073c:	mov    %rax,0x8(%rsp)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sk-SK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400741:	xor    %eax,%eax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400743:	mov    %rsp,%rdi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400746:	callq  4006e0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40074b:	mov    %rsp,%rdi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40074e:	callq  400570 &lt;puts@plt&gt;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sk-SK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400753:	mov    0x8(%rsp),%rax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400758:	xor    %fs:0x28,%rax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sk-SK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400761:	je     400768 &lt;echo+0x39&gt;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sk-SK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400763:	callq  400580 &lt;__stack_chk_fail@plt&gt;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400768:	add    $0x18,%rsp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40076c:	retq </a:t>
            </a:r>
            <a:endParaRPr lang="ro-RO" sz="18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2075" y="1221363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echo: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dirty="0"/>
              <a:t>Setting Up Canary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2624432" y="5062304"/>
            <a:ext cx="6183312" cy="156709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. . .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mov	%fs:0x28,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rax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# Get canary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mov	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rax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0x8(%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) # Place on stack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xor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eax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eax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    # Erase register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124200" y="1235075"/>
            <a:ext cx="51054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 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sp>
        <p:nvSpPr>
          <p:cNvPr id="22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4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533400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982663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1431925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1881188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57200" y="990600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31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2" name="Rectangle 22"/>
          <p:cNvSpPr>
            <a:spLocks noChangeArrowheads="1"/>
          </p:cNvSpPr>
          <p:nvPr/>
        </p:nvSpPr>
        <p:spPr bwMode="auto">
          <a:xfrm>
            <a:off x="533400" y="3735101"/>
            <a:ext cx="1797050" cy="608299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Canary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dirty="0"/>
              <a:t>Checking Canary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2486263" y="5062393"/>
            <a:ext cx="6516688" cy="156709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. . .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mov	0x8(%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),%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rax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  # Retrieve from stack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xor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%fs:0x28,%rax     # Compare to canary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je	.L6               # If same, OK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call	__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stack_chk_fail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# FAIL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124200" y="1235075"/>
            <a:ext cx="51054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char buf[4];  /* Way too small! */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gets(buf);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puts(buf);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533400" y="2743200"/>
            <a:ext cx="179705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533400" y="30480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>
                <a:latin typeface="Courier New" pitchFamily="49" charset="0"/>
                <a:cs typeface="+mn-cs"/>
              </a:rPr>
              <a:t>ebp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25" name="Rectangle 31"/>
          <p:cNvSpPr>
            <a:spLocks noChangeArrowheads="1"/>
          </p:cNvSpPr>
          <p:nvPr/>
        </p:nvSpPr>
        <p:spPr bwMode="auto">
          <a:xfrm>
            <a:off x="533400" y="1600200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main</a:t>
            </a:r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533400" y="4267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982663" y="4267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1431925" y="4267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1881188" y="4267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33" name="Rectangle 23"/>
          <p:cNvSpPr>
            <a:spLocks noChangeArrowheads="1"/>
          </p:cNvSpPr>
          <p:nvPr/>
        </p:nvSpPr>
        <p:spPr bwMode="auto">
          <a:xfrm>
            <a:off x="533400" y="33528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>
                <a:latin typeface="Courier New" pitchFamily="49" charset="0"/>
                <a:cs typeface="+mn-cs"/>
              </a:rPr>
              <a:t>ebx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34" name="Rectangle 23"/>
          <p:cNvSpPr>
            <a:spLocks noChangeArrowheads="1"/>
          </p:cNvSpPr>
          <p:nvPr/>
        </p:nvSpPr>
        <p:spPr bwMode="auto">
          <a:xfrm>
            <a:off x="533400" y="39624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Canary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sp>
        <p:nvSpPr>
          <p:cNvPr id="20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457200" y="990600"/>
            <a:ext cx="1816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After call to gets</a:t>
            </a:r>
          </a:p>
        </p:txBody>
      </p:sp>
      <p:sp>
        <p:nvSpPr>
          <p:cNvPr id="43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4" name="Rectangle 22"/>
          <p:cNvSpPr>
            <a:spLocks noChangeArrowheads="1"/>
          </p:cNvSpPr>
          <p:nvPr/>
        </p:nvSpPr>
        <p:spPr bwMode="auto">
          <a:xfrm>
            <a:off x="533400" y="3735101"/>
            <a:ext cx="1797050" cy="608299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Canary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533400" y="4343400"/>
            <a:ext cx="1797050" cy="304800"/>
            <a:chOff x="533400" y="4648200"/>
            <a:chExt cx="1797050" cy="304800"/>
          </a:xfrm>
        </p:grpSpPr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3581400" y="3810000"/>
            <a:ext cx="1676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Input: </a:t>
            </a:r>
            <a:r>
              <a:rPr lang="en-US" sz="1800" i="1" dirty="0">
                <a:latin typeface="Calibri" pitchFamily="34" charset="0"/>
              </a:rPr>
              <a:t>0123456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1D36DFF-D19A-614C-8D1C-E7248286128B}"/>
              </a:ext>
            </a:extLst>
          </p:cNvPr>
          <p:cNvSpPr txBox="1"/>
          <p:nvPr/>
        </p:nvSpPr>
        <p:spPr>
          <a:xfrm>
            <a:off x="6629400" y="3505200"/>
            <a:ext cx="23692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Some systems:</a:t>
            </a:r>
          </a:p>
          <a:p>
            <a:r>
              <a:rPr lang="en-US" sz="1800" i="1" dirty="0">
                <a:latin typeface="Calibri" pitchFamily="34" charset="0"/>
              </a:rPr>
              <a:t>LSB of canary is 0x00</a:t>
            </a:r>
          </a:p>
          <a:p>
            <a:r>
              <a:rPr lang="en-US" sz="1800" i="1" dirty="0">
                <a:latin typeface="Calibri" pitchFamily="34" charset="0"/>
              </a:rPr>
              <a:t>Allows input 01234567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Return-Oriented Programming Attacks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Challenge (for hackers)</a:t>
            </a:r>
          </a:p>
          <a:p>
            <a:pPr lvl="1"/>
            <a:r>
              <a:rPr lang="en-US" dirty="0"/>
              <a:t>Stack randomization makes it hard to predict buffer location</a:t>
            </a:r>
          </a:p>
          <a:p>
            <a:pPr lvl="1"/>
            <a:r>
              <a:rPr lang="en-US" dirty="0"/>
              <a:t>Marking stack non-executable makes it hard to insert binary code</a:t>
            </a:r>
          </a:p>
          <a:p>
            <a:r>
              <a:rPr lang="en-US" dirty="0"/>
              <a:t>Alternative Strategy</a:t>
            </a:r>
          </a:p>
          <a:p>
            <a:pPr lvl="1"/>
            <a:r>
              <a:rPr lang="en-US" dirty="0"/>
              <a:t>Use existing code</a:t>
            </a:r>
          </a:p>
          <a:p>
            <a:pPr lvl="2"/>
            <a:r>
              <a:rPr lang="en-US" dirty="0"/>
              <a:t>Part of the program or the C library</a:t>
            </a:r>
          </a:p>
          <a:p>
            <a:pPr lvl="1"/>
            <a:r>
              <a:rPr lang="en-US" dirty="0"/>
              <a:t>String together fragments to achieve overall desired outcome</a:t>
            </a:r>
          </a:p>
          <a:p>
            <a:pPr lvl="1"/>
            <a:r>
              <a:rPr lang="en-US" i="1" dirty="0"/>
              <a:t>Does not overcome stack canaries</a:t>
            </a:r>
          </a:p>
          <a:p>
            <a:r>
              <a:rPr lang="en-US" dirty="0"/>
              <a:t>Construct program from </a:t>
            </a:r>
            <a:r>
              <a:rPr lang="en-US" i="1" dirty="0"/>
              <a:t>gadgets</a:t>
            </a:r>
            <a:endParaRPr lang="en-US" dirty="0"/>
          </a:p>
          <a:p>
            <a:pPr lvl="1"/>
            <a:r>
              <a:rPr lang="en-US" dirty="0"/>
              <a:t>Sequence of instructions ending in </a:t>
            </a:r>
            <a:r>
              <a:rPr lang="en-US" b="1" dirty="0">
                <a:latin typeface="Courier New"/>
                <a:cs typeface="Courier New"/>
              </a:rPr>
              <a:t>ret</a:t>
            </a:r>
          </a:p>
          <a:p>
            <a:pPr lvl="2"/>
            <a:r>
              <a:rPr lang="en-US" dirty="0"/>
              <a:t>Encoded by single byte </a:t>
            </a:r>
            <a:r>
              <a:rPr lang="en-US" b="1" dirty="0">
                <a:latin typeface="Courier New"/>
                <a:cs typeface="Courier New"/>
              </a:rPr>
              <a:t>0xc3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Code positions fixed from run to run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Code is executable</a:t>
            </a:r>
          </a:p>
        </p:txBody>
      </p:sp>
    </p:spTree>
    <p:extLst>
      <p:ext uri="{BB962C8B-B14F-4D97-AF65-F5344CB8AC3E}">
        <p14:creationId xmlns:p14="http://schemas.microsoft.com/office/powerpoint/2010/main" val="36783087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Gadget Example #1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396875" y="5410199"/>
            <a:ext cx="7896225" cy="923925"/>
          </a:xfrm>
        </p:spPr>
        <p:txBody>
          <a:bodyPr/>
          <a:lstStyle/>
          <a:p>
            <a:r>
              <a:rPr lang="en-US" dirty="0"/>
              <a:t>Use tail end of existing functions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57200" y="1447800"/>
            <a:ext cx="3429000" cy="132087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long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ab_plus_c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(long a, long b, long c) {                                                            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return a*b + c;                                                                          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600200" y="3200400"/>
            <a:ext cx="5943600" cy="1708666"/>
            <a:chOff x="1600200" y="3200400"/>
            <a:chExt cx="5943600" cy="1708666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1600200" y="3200400"/>
              <a:ext cx="5943600" cy="1074653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rgbClr val="0070C0"/>
              </a:solidFill>
              <a:miter lim="800000"/>
              <a:headEnd/>
              <a:tailEnd/>
            </a:ln>
          </p:spPr>
          <p:txBody>
            <a:bodyPr wrap="square" lIns="90487" tIns="44450" rIns="90487" bIns="44450">
              <a:spAutoFit/>
            </a:bodyPr>
            <a:lstStyle/>
            <a:p>
              <a:pPr eaLnBrk="0" hangingPunct="0">
                <a:tabLst>
                  <a:tab pos="457200" algn="l"/>
                  <a:tab pos="1485900" algn="l"/>
                </a:tabLst>
              </a:pP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00000000004004d0 &lt;ab_plus_c&gt;:</a:t>
              </a:r>
            </a:p>
            <a:p>
              <a:pPr eaLnBrk="0" hangingPunct="0">
                <a:tabLst>
                  <a:tab pos="457200" algn="l"/>
                  <a:tab pos="1485900" algn="l"/>
                </a:tabLst>
              </a:pP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  4004d0:  48 0f af fe  imul %rsi,%rdi                                                </a:t>
              </a:r>
            </a:p>
            <a:p>
              <a:pPr eaLnBrk="0" hangingPunct="0">
                <a:tabLst>
                  <a:tab pos="457200" algn="l"/>
                  <a:tab pos="1485900" algn="l"/>
                </a:tabLst>
              </a:pP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  4004d4:  48 8d 04 17  lea (%rdi,%rdx,1),%rax                                   </a:t>
              </a:r>
            </a:p>
            <a:p>
              <a:pPr eaLnBrk="0" hangingPunct="0">
                <a:tabLst>
                  <a:tab pos="457200" algn="l"/>
                  <a:tab pos="1485900" algn="l"/>
                </a:tabLst>
              </a:pP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  4004d8:  c3           retq </a:t>
              </a:r>
              <a:endParaRPr lang="en-US" sz="1600" dirty="0">
                <a:latin typeface="Courier New" pitchFamily="49" charset="0"/>
                <a:ea typeface="MS Mincho" pitchFamily="49" charset="-128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2895600" y="3733800"/>
              <a:ext cx="1600200" cy="541253"/>
            </a:xfrm>
            <a:prstGeom prst="rect">
              <a:avLst/>
            </a:prstGeom>
            <a:noFill/>
            <a:ln w="38100" cap="flat" cmpd="sng" algn="ctr">
              <a:solidFill>
                <a:srgbClr val="00009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8" name="Straight Arrow Connector 7"/>
            <p:cNvCxnSpPr/>
            <p:nvPr/>
          </p:nvCxnSpPr>
          <p:spPr bwMode="auto">
            <a:xfrm flipH="1" flipV="1">
              <a:off x="4495800" y="4275053"/>
              <a:ext cx="533400" cy="449347"/>
            </a:xfrm>
            <a:prstGeom prst="straightConnector1">
              <a:avLst/>
            </a:prstGeom>
            <a:noFill/>
            <a:ln w="25400" cap="flat" cmpd="sng" algn="ctr">
              <a:solidFill>
                <a:srgbClr val="00009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9" name="TextBox 8"/>
            <p:cNvSpPr txBox="1"/>
            <p:nvPr/>
          </p:nvSpPr>
          <p:spPr>
            <a:xfrm>
              <a:off x="5017615" y="4539734"/>
              <a:ext cx="16209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rax</a:t>
              </a:r>
              <a:r>
                <a:rPr lang="en-US" sz="1800" dirty="0">
                  <a:latin typeface="Calibri" pitchFamily="34" charset="0"/>
                </a:rPr>
                <a:t> </a:t>
              </a:r>
              <a:r>
                <a:rPr lang="en-US" sz="1800" dirty="0">
                  <a:latin typeface="Calibri" pitchFamily="34" charset="0"/>
                  <a:sym typeface="Wingdings"/>
                </a:rPr>
                <a:t> </a:t>
              </a:r>
              <a:r>
                <a:rPr lang="en-US" sz="1800" dirty="0" err="1">
                  <a:latin typeface="Calibri" pitchFamily="34" charset="0"/>
                  <a:sym typeface="Wingdings"/>
                </a:rPr>
                <a:t>rdi</a:t>
              </a:r>
              <a:r>
                <a:rPr lang="en-US" sz="1800" dirty="0">
                  <a:latin typeface="Calibri" pitchFamily="34" charset="0"/>
                  <a:sym typeface="Wingdings"/>
                </a:rPr>
                <a:t> + </a:t>
              </a:r>
              <a:r>
                <a:rPr lang="en-US" sz="1800" dirty="0" err="1">
                  <a:latin typeface="Calibri" pitchFamily="34" charset="0"/>
                  <a:sym typeface="Wingdings"/>
                </a:rPr>
                <a:t>rdx</a:t>
              </a:r>
              <a:endParaRPr lang="en-US" sz="1800" dirty="0">
                <a:latin typeface="Calibri" pitchFamily="34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046635" y="4909066"/>
            <a:ext cx="3045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Gadget address = </a:t>
            </a:r>
            <a:r>
              <a:rPr lang="en-US" sz="1800" dirty="0">
                <a:latin typeface="Courier New"/>
                <a:cs typeface="Courier New"/>
              </a:rPr>
              <a:t>0x4004d4</a:t>
            </a:r>
          </a:p>
        </p:txBody>
      </p:sp>
    </p:spTree>
    <p:extLst>
      <p:ext uri="{BB962C8B-B14F-4D97-AF65-F5344CB8AC3E}">
        <p14:creationId xmlns:p14="http://schemas.microsoft.com/office/powerpoint/2010/main" val="39998994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Gadget Example #2</a:t>
            </a:r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396875" y="5562599"/>
            <a:ext cx="7896225" cy="771525"/>
          </a:xfrm>
        </p:spPr>
        <p:txBody>
          <a:bodyPr/>
          <a:lstStyle/>
          <a:p>
            <a:r>
              <a:rPr lang="en-US" dirty="0"/>
              <a:t>Repurpose byte codes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57200" y="1447800"/>
            <a:ext cx="3429000" cy="82843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setval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(unsigned *p) { 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*p = 3347663060u;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00200" y="3200400"/>
            <a:ext cx="6858000" cy="1074653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da-DK" sz="1600" dirty="0">
                <a:latin typeface="Courier New" pitchFamily="49" charset="0"/>
                <a:ea typeface="MS Mincho" pitchFamily="49" charset="-128"/>
              </a:rPr>
              <a:t>&lt;</a:t>
            </a:r>
            <a:r>
              <a:rPr lang="da-DK" sz="1600" dirty="0" err="1">
                <a:latin typeface="Courier New" pitchFamily="49" charset="0"/>
                <a:ea typeface="MS Mincho" pitchFamily="49" charset="-128"/>
              </a:rPr>
              <a:t>setval</a:t>
            </a:r>
            <a:r>
              <a:rPr lang="da-DK" sz="1600" dirty="0">
                <a:latin typeface="Courier New" pitchFamily="49" charset="0"/>
                <a:ea typeface="MS Mincho" pitchFamily="49" charset="-128"/>
              </a:rPr>
              <a:t>&gt;: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da-DK" sz="1600" dirty="0">
                <a:latin typeface="Courier New" pitchFamily="49" charset="0"/>
                <a:ea typeface="MS Mincho" pitchFamily="49" charset="-128"/>
              </a:rPr>
              <a:t>  4004d9:  c7 07 d4 48 89 c7  </a:t>
            </a:r>
            <a:r>
              <a:rPr lang="da-DK" sz="1600" dirty="0" err="1">
                <a:latin typeface="Courier New" pitchFamily="49" charset="0"/>
                <a:ea typeface="MS Mincho" pitchFamily="49" charset="-128"/>
              </a:rPr>
              <a:t>movl</a:t>
            </a:r>
            <a:r>
              <a:rPr lang="da-DK" sz="1600" dirty="0">
                <a:latin typeface="Courier New" pitchFamily="49" charset="0"/>
                <a:ea typeface="MS Mincho" pitchFamily="49" charset="-128"/>
              </a:rPr>
              <a:t>  $0xc78948d4,(%</a:t>
            </a:r>
            <a:r>
              <a:rPr lang="da-DK" sz="1600" dirty="0" err="1">
                <a:latin typeface="Courier New" pitchFamily="49" charset="0"/>
                <a:ea typeface="MS Mincho" pitchFamily="49" charset="-128"/>
              </a:rPr>
              <a:t>rdi</a:t>
            </a:r>
            <a:r>
              <a:rPr lang="da-DK" sz="1600" dirty="0">
                <a:latin typeface="Courier New" pitchFamily="49" charset="0"/>
                <a:ea typeface="MS Mincho" pitchFamily="49" charset="-128"/>
              </a:rPr>
              <a:t>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da-DK" sz="1600" dirty="0">
                <a:latin typeface="Courier New" pitchFamily="49" charset="0"/>
                <a:ea typeface="MS Mincho" pitchFamily="49" charset="-128"/>
              </a:rPr>
              <a:t>  4004df:  c3                 </a:t>
            </a:r>
            <a:r>
              <a:rPr lang="da-DK" sz="1600" dirty="0" err="1">
                <a:latin typeface="Courier New" pitchFamily="49" charset="0"/>
                <a:ea typeface="MS Mincho" pitchFamily="49" charset="-128"/>
              </a:rPr>
              <a:t>retq</a:t>
            </a:r>
            <a:endParaRPr lang="da-DK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endParaRPr lang="en-US" sz="1600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895600" y="3733801"/>
            <a:ext cx="457200" cy="304800"/>
          </a:xfrm>
          <a:prstGeom prst="rect">
            <a:avLst/>
          </a:prstGeom>
          <a:noFill/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H="1" flipV="1">
            <a:off x="4419600" y="4275053"/>
            <a:ext cx="609600" cy="449348"/>
          </a:xfrm>
          <a:prstGeom prst="straightConnector1">
            <a:avLst/>
          </a:prstGeom>
          <a:noFill/>
          <a:ln w="25400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5017615" y="4539734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rdi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  <a:sym typeface="Wingdings"/>
              </a:rPr>
              <a:t> </a:t>
            </a:r>
            <a:r>
              <a:rPr lang="en-US" sz="1800" dirty="0" err="1">
                <a:latin typeface="Calibri" pitchFamily="34" charset="0"/>
                <a:sym typeface="Wingdings"/>
              </a:rPr>
              <a:t>rax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038600" y="3429000"/>
            <a:ext cx="1143000" cy="380999"/>
          </a:xfrm>
          <a:prstGeom prst="rect">
            <a:avLst/>
          </a:prstGeom>
          <a:noFill/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46635" y="4909066"/>
            <a:ext cx="3045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Gadget address = </a:t>
            </a:r>
            <a:r>
              <a:rPr lang="en-US" sz="1800" dirty="0">
                <a:latin typeface="Courier New"/>
                <a:cs typeface="Courier New"/>
              </a:rPr>
              <a:t>0x4004dc</a:t>
            </a:r>
          </a:p>
        </p:txBody>
      </p:sp>
      <p:cxnSp>
        <p:nvCxnSpPr>
          <p:cNvPr id="13" name="Straight Arrow Connector 12"/>
          <p:cNvCxnSpPr/>
          <p:nvPr/>
        </p:nvCxnSpPr>
        <p:spPr bwMode="auto">
          <a:xfrm flipH="1">
            <a:off x="4648200" y="2743200"/>
            <a:ext cx="228600" cy="685801"/>
          </a:xfrm>
          <a:prstGeom prst="straightConnector1">
            <a:avLst/>
          </a:prstGeom>
          <a:noFill/>
          <a:ln w="25400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5017615" y="2743200"/>
            <a:ext cx="3150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Encodes </a:t>
            </a:r>
            <a:r>
              <a:rPr lang="en-US" sz="1800" dirty="0" err="1">
                <a:latin typeface="Courier New"/>
                <a:cs typeface="Courier New"/>
              </a:rPr>
              <a:t>movq</a:t>
            </a:r>
            <a:r>
              <a:rPr lang="en-US" sz="1800" dirty="0">
                <a:latin typeface="Courier New"/>
                <a:cs typeface="Courier New"/>
              </a:rPr>
              <a:t> %</a:t>
            </a:r>
            <a:r>
              <a:rPr lang="en-US" sz="1800" dirty="0" err="1">
                <a:latin typeface="Courier New"/>
                <a:cs typeface="Courier New"/>
              </a:rPr>
              <a:t>rax</a:t>
            </a:r>
            <a:r>
              <a:rPr lang="en-US" sz="1800" dirty="0">
                <a:latin typeface="Courier New"/>
                <a:cs typeface="Courier New"/>
              </a:rPr>
              <a:t>, %</a:t>
            </a:r>
            <a:r>
              <a:rPr lang="en-US" sz="1800" dirty="0" err="1">
                <a:latin typeface="Courier New"/>
                <a:cs typeface="Courier New"/>
              </a:rPr>
              <a:t>rdi</a:t>
            </a:r>
            <a:endParaRPr lang="en-US" sz="18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89947235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ROP Execution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4724399"/>
            <a:ext cx="7896225" cy="1609725"/>
          </a:xfrm>
        </p:spPr>
        <p:txBody>
          <a:bodyPr/>
          <a:lstStyle/>
          <a:p>
            <a:r>
              <a:rPr lang="en-US" dirty="0"/>
              <a:t>Trigger with </a:t>
            </a:r>
            <a:r>
              <a:rPr lang="en-US" dirty="0">
                <a:latin typeface="Courier New"/>
                <a:cs typeface="Courier New"/>
              </a:rPr>
              <a:t>ret</a:t>
            </a:r>
            <a:r>
              <a:rPr lang="en-US" dirty="0"/>
              <a:t> instruction</a:t>
            </a:r>
          </a:p>
          <a:p>
            <a:pPr lvl="1"/>
            <a:r>
              <a:rPr lang="en-US" dirty="0"/>
              <a:t>Will start executing Gadget 1</a:t>
            </a:r>
          </a:p>
          <a:p>
            <a:r>
              <a:rPr lang="en-US" dirty="0"/>
              <a:t>Final </a:t>
            </a:r>
            <a:r>
              <a:rPr lang="en-US" dirty="0">
                <a:latin typeface="Courier New"/>
                <a:cs typeface="Courier New"/>
              </a:rPr>
              <a:t>ret</a:t>
            </a:r>
            <a:r>
              <a:rPr lang="en-US" dirty="0"/>
              <a:t> in each gadget will start next one</a:t>
            </a:r>
          </a:p>
          <a:p>
            <a:pPr lvl="1"/>
            <a:r>
              <a:rPr lang="en-US" dirty="0"/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ret</a:t>
            </a:r>
            <a:r>
              <a:rPr lang="en-US" dirty="0"/>
              <a:t>: pop address from stack and jump to that address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2057400" y="1257300"/>
            <a:ext cx="4191000" cy="2286000"/>
            <a:chOff x="2362200" y="2133600"/>
            <a:chExt cx="4191000" cy="2286000"/>
          </a:xfrm>
        </p:grpSpPr>
        <p:sp>
          <p:nvSpPr>
            <p:cNvPr id="4" name="Rectangle 3"/>
            <p:cNvSpPr/>
            <p:nvPr/>
          </p:nvSpPr>
          <p:spPr>
            <a:xfrm>
              <a:off x="2895600" y="3810000"/>
              <a:ext cx="1066800" cy="304800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2895600" y="3505200"/>
              <a:ext cx="1066800" cy="304800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895600" y="2895600"/>
              <a:ext cx="1066800" cy="609600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tIns="0" bIns="0" rtlCol="0" anchor="ctr" anchorCtr="1"/>
            <a:lstStyle/>
            <a:p>
              <a:pPr algn="ctr"/>
              <a:endParaRPr lang="en-US" sz="1200" dirty="0">
                <a:solidFill>
                  <a:srgbClr val="000000"/>
                </a:solidFill>
                <a:latin typeface="Wingdings"/>
                <a:ea typeface="Wingdings"/>
                <a:cs typeface="Wingdings"/>
                <a:sym typeface="Wingdings"/>
              </a:endParaRPr>
            </a:p>
            <a:p>
              <a:pPr algn="ctr"/>
              <a:r>
                <a:rPr lang="en-US" sz="1200" dirty="0">
                  <a:solidFill>
                    <a:srgbClr val="000000"/>
                  </a:solidFill>
                  <a:latin typeface="Wingdings"/>
                  <a:ea typeface="Wingdings"/>
                  <a:cs typeface="Wingdings"/>
                  <a:sym typeface="Wingdings"/>
                </a:rPr>
                <a:t></a:t>
              </a:r>
            </a:p>
            <a:p>
              <a:pPr algn="ctr"/>
              <a:r>
                <a:rPr lang="en-US" sz="1200" dirty="0">
                  <a:solidFill>
                    <a:srgbClr val="000000"/>
                  </a:solidFill>
                  <a:latin typeface="Wingdings"/>
                  <a:ea typeface="Wingdings"/>
                  <a:cs typeface="Wingdings"/>
                  <a:sym typeface="Wingdings"/>
                </a:rPr>
                <a:t></a:t>
              </a:r>
              <a:endParaRPr lang="en-US" sz="1200" dirty="0">
                <a:solidFill>
                  <a:srgbClr val="000000"/>
                </a:solidFill>
              </a:endParaRPr>
            </a:p>
            <a:p>
              <a:pPr algn="ctr"/>
              <a:r>
                <a:rPr lang="en-US" sz="1200" dirty="0">
                  <a:solidFill>
                    <a:srgbClr val="000000"/>
                  </a:solidFill>
                  <a:latin typeface="Wingdings"/>
                  <a:ea typeface="Wingdings"/>
                  <a:cs typeface="Wingdings"/>
                  <a:sym typeface="Wingdings"/>
                </a:rPr>
                <a:t></a:t>
              </a:r>
              <a:endParaRPr lang="en-US" sz="1200" dirty="0">
                <a:solidFill>
                  <a:srgbClr val="000000"/>
                </a:solidFill>
              </a:endParaRPr>
            </a:p>
            <a:p>
              <a:pPr algn="ctr"/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895600" y="2590800"/>
              <a:ext cx="1066800" cy="304800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248400" y="4038600"/>
              <a:ext cx="304800" cy="381000"/>
            </a:xfrm>
            <a:prstGeom prst="rect">
              <a:avLst/>
            </a:prstGeom>
            <a:solidFill>
              <a:schemeClr val="bg2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Courier New"/>
                  <a:cs typeface="Courier New"/>
                </a:rPr>
                <a:t>c3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724400" y="4038600"/>
              <a:ext cx="1828800" cy="381000"/>
            </a:xfrm>
            <a:prstGeom prst="rect">
              <a:avLst/>
            </a:prstGeom>
            <a:noFill/>
            <a:ln w="190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rgbClr val="000000"/>
                  </a:solidFill>
                  <a:latin typeface="Calibri"/>
                  <a:cs typeface="Calibri"/>
                </a:rPr>
                <a:t>Gadget 1 code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248400" y="3352800"/>
              <a:ext cx="304800" cy="381000"/>
            </a:xfrm>
            <a:prstGeom prst="rect">
              <a:avLst/>
            </a:prstGeom>
            <a:solidFill>
              <a:schemeClr val="bg2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Courier New"/>
                  <a:cs typeface="Courier New"/>
                </a:rPr>
                <a:t>c3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724400" y="3352800"/>
              <a:ext cx="1828800" cy="381000"/>
            </a:xfrm>
            <a:prstGeom prst="rect">
              <a:avLst/>
            </a:prstGeom>
            <a:noFill/>
            <a:ln w="190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rgbClr val="000000"/>
                  </a:solidFill>
                  <a:latin typeface="Calibri"/>
                  <a:cs typeface="Calibri"/>
                </a:rPr>
                <a:t>Gadget 2 code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248400" y="2362200"/>
              <a:ext cx="304800" cy="381000"/>
            </a:xfrm>
            <a:prstGeom prst="rect">
              <a:avLst/>
            </a:prstGeom>
            <a:solidFill>
              <a:schemeClr val="bg2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Courier New"/>
                  <a:cs typeface="Courier New"/>
                </a:rPr>
                <a:t>c3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724400" y="2362200"/>
              <a:ext cx="1828800" cy="381000"/>
            </a:xfrm>
            <a:prstGeom prst="rect">
              <a:avLst/>
            </a:prstGeom>
            <a:noFill/>
            <a:ln w="190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rgbClr val="000000"/>
                  </a:solidFill>
                  <a:latin typeface="Calibri"/>
                  <a:cs typeface="Calibri"/>
                </a:rPr>
                <a:t>Gadget </a:t>
              </a:r>
              <a:r>
                <a:rPr lang="en-US" sz="1200" i="1" dirty="0">
                  <a:solidFill>
                    <a:srgbClr val="000000"/>
                  </a:solidFill>
                  <a:latin typeface="Calibri"/>
                  <a:cs typeface="Calibri"/>
                </a:rPr>
                <a:t>n</a:t>
              </a:r>
              <a:r>
                <a:rPr lang="en-US" sz="1200" dirty="0">
                  <a:solidFill>
                    <a:srgbClr val="000000"/>
                  </a:solidFill>
                  <a:latin typeface="Calibri"/>
                  <a:cs typeface="Calibri"/>
                </a:rPr>
                <a:t> code</a:t>
              </a:r>
            </a:p>
          </p:txBody>
        </p:sp>
        <p:cxnSp>
          <p:nvCxnSpPr>
            <p:cNvPr id="17" name="Straight Arrow Connector 16"/>
            <p:cNvCxnSpPr>
              <a:endCxn id="10" idx="1"/>
            </p:cNvCxnSpPr>
            <p:nvPr/>
          </p:nvCxnSpPr>
          <p:spPr>
            <a:xfrm>
              <a:off x="3429000" y="3962400"/>
              <a:ext cx="1295400" cy="266700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 w="lg" len="lg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endCxn id="13" idx="1"/>
            </p:cNvCxnSpPr>
            <p:nvPr/>
          </p:nvCxnSpPr>
          <p:spPr>
            <a:xfrm flipV="1">
              <a:off x="3429000" y="3543300"/>
              <a:ext cx="1295400" cy="114300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 w="lg" len="lg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endCxn id="16" idx="1"/>
            </p:cNvCxnSpPr>
            <p:nvPr/>
          </p:nvCxnSpPr>
          <p:spPr>
            <a:xfrm flipV="1">
              <a:off x="3429000" y="2552700"/>
              <a:ext cx="1295400" cy="228600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 w="lg" len="lg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endCxn id="4" idx="1"/>
            </p:cNvCxnSpPr>
            <p:nvPr/>
          </p:nvCxnSpPr>
          <p:spPr>
            <a:xfrm>
              <a:off x="2362200" y="3962400"/>
              <a:ext cx="533400" cy="0"/>
            </a:xfrm>
            <a:prstGeom prst="straightConnector1">
              <a:avLst/>
            </a:prstGeom>
            <a:ln>
              <a:solidFill>
                <a:srgbClr val="000000"/>
              </a:solidFill>
              <a:headEnd type="none" w="lg" len="lg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2895600" y="2133600"/>
              <a:ext cx="1066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alibri"/>
                  <a:cs typeface="Calibri"/>
                </a:rPr>
                <a:t>Stack</a:t>
              </a:r>
            </a:p>
          </p:txBody>
        </p:sp>
      </p:grpSp>
      <p:sp>
        <p:nvSpPr>
          <p:cNvPr id="22" name="Rectangle 21"/>
          <p:cNvSpPr/>
          <p:nvPr/>
        </p:nvSpPr>
        <p:spPr>
          <a:xfrm>
            <a:off x="990600" y="2957256"/>
            <a:ext cx="1066800" cy="304800"/>
          </a:xfrm>
          <a:prstGeom prst="rect">
            <a:avLst/>
          </a:prstGeom>
          <a:noFill/>
          <a:ln w="127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200" dirty="0">
                <a:solidFill>
                  <a:srgbClr val="000000"/>
                </a:solidFill>
                <a:latin typeface="Courier New"/>
                <a:cs typeface="Courier New"/>
              </a:rPr>
              <a:t>%</a:t>
            </a:r>
            <a:r>
              <a:rPr lang="en-US" sz="1200" dirty="0" err="1">
                <a:solidFill>
                  <a:srgbClr val="000000"/>
                </a:solidFill>
                <a:latin typeface="Courier New"/>
                <a:cs typeface="Courier New"/>
              </a:rPr>
              <a:t>rsp</a:t>
            </a:r>
            <a:endParaRPr lang="en-US" sz="12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13374536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Crafting an ROP Attack String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453165-3006-804F-B70E-208CADF7EE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3900" y="2039984"/>
            <a:ext cx="4167239" cy="3034652"/>
          </a:xfrm>
        </p:spPr>
        <p:txBody>
          <a:bodyPr/>
          <a:lstStyle/>
          <a:p>
            <a:r>
              <a:rPr lang="en-US" dirty="0"/>
              <a:t>Gadget #1</a:t>
            </a:r>
          </a:p>
          <a:p>
            <a:pPr lvl="1"/>
            <a:r>
              <a:rPr lang="en-US" sz="1800" b="1" kern="1200" dirty="0">
                <a:solidFill>
                  <a:srgbClr val="000000"/>
                </a:solidFill>
                <a:latin typeface="Courier New"/>
                <a:ea typeface="+mn-ea"/>
                <a:cs typeface="Courier New"/>
              </a:rPr>
              <a:t>0x4004d4  </a:t>
            </a:r>
            <a:r>
              <a:rPr lang="en-US" dirty="0" err="1"/>
              <a:t>rax</a:t>
            </a:r>
            <a:r>
              <a:rPr lang="en-US" dirty="0"/>
              <a:t> </a:t>
            </a:r>
            <a:r>
              <a:rPr lang="en-US" dirty="0">
                <a:sym typeface="Wingdings"/>
              </a:rPr>
              <a:t> </a:t>
            </a:r>
            <a:r>
              <a:rPr lang="en-US" dirty="0" err="1">
                <a:sym typeface="Wingdings"/>
              </a:rPr>
              <a:t>rdi</a:t>
            </a:r>
            <a:r>
              <a:rPr lang="en-US" dirty="0">
                <a:sym typeface="Wingdings"/>
              </a:rPr>
              <a:t> + </a:t>
            </a:r>
            <a:r>
              <a:rPr lang="en-US" dirty="0" err="1">
                <a:sym typeface="Wingdings"/>
              </a:rPr>
              <a:t>rdx</a:t>
            </a:r>
            <a:endParaRPr lang="en-US" dirty="0"/>
          </a:p>
          <a:p>
            <a:r>
              <a:rPr lang="en-US" dirty="0"/>
              <a:t>Gadget #2</a:t>
            </a:r>
          </a:p>
          <a:p>
            <a:pPr lvl="1"/>
            <a:r>
              <a:rPr lang="en-US" sz="1800" b="1" dirty="0">
                <a:latin typeface="Courier New"/>
                <a:cs typeface="Courier New"/>
              </a:rPr>
              <a:t>0x4004dc</a:t>
            </a:r>
            <a:r>
              <a:rPr lang="en-US" dirty="0">
                <a:latin typeface="Courier New"/>
                <a:cs typeface="Courier New"/>
              </a:rPr>
              <a:t>  </a:t>
            </a:r>
            <a:r>
              <a:rPr lang="en-US" dirty="0" err="1"/>
              <a:t>rdi</a:t>
            </a:r>
            <a:r>
              <a:rPr lang="en-US" dirty="0"/>
              <a:t> </a:t>
            </a:r>
            <a:r>
              <a:rPr lang="en-US" dirty="0">
                <a:sym typeface="Wingdings"/>
              </a:rPr>
              <a:t> </a:t>
            </a:r>
            <a:r>
              <a:rPr lang="en-US" dirty="0" err="1">
                <a:sym typeface="Wingdings"/>
              </a:rPr>
              <a:t>rax</a:t>
            </a:r>
            <a:endParaRPr lang="en-US" dirty="0"/>
          </a:p>
          <a:p>
            <a:r>
              <a:rPr lang="en-US" dirty="0"/>
              <a:t>Combination</a:t>
            </a:r>
          </a:p>
          <a:p>
            <a:pPr marL="914400" lvl="2" indent="0">
              <a:buNone/>
            </a:pPr>
            <a:r>
              <a:rPr lang="en-US" dirty="0"/>
              <a:t> </a:t>
            </a:r>
            <a:r>
              <a:rPr lang="en-US" dirty="0" err="1"/>
              <a:t>rdi</a:t>
            </a:r>
            <a:r>
              <a:rPr lang="en-US" dirty="0"/>
              <a:t> </a:t>
            </a:r>
            <a:r>
              <a:rPr lang="en-US" dirty="0">
                <a:sym typeface="Wingdings"/>
              </a:rPr>
              <a:t> </a:t>
            </a:r>
            <a:r>
              <a:rPr lang="en-US" dirty="0" err="1">
                <a:sym typeface="Wingdings"/>
              </a:rPr>
              <a:t>rdi</a:t>
            </a:r>
            <a:r>
              <a:rPr lang="en-US" dirty="0">
                <a:sym typeface="Wingdings"/>
              </a:rPr>
              <a:t> + </a:t>
            </a:r>
            <a:r>
              <a:rPr lang="en-US" dirty="0" err="1">
                <a:sym typeface="Wingdings"/>
              </a:rPr>
              <a:t>rdx</a:t>
            </a:r>
            <a:endParaRPr lang="en-US" dirty="0"/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6"/>
            <a:ext cx="1797050" cy="3592513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6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600" b="0" dirty="0">
                <a:latin typeface="Calibri" pitchFamily="34" charset="0"/>
                <a:cs typeface="+mn-cs"/>
              </a:rPr>
              <a:t>for </a:t>
            </a:r>
            <a:r>
              <a:rPr lang="en-US" sz="1600" dirty="0" err="1">
                <a:latin typeface="Courier New" pitchFamily="49" charset="0"/>
                <a:cs typeface="+mn-cs"/>
              </a:rPr>
              <a:t>call_echo</a:t>
            </a:r>
            <a:endParaRPr lang="en-US" sz="1600" dirty="0">
              <a:latin typeface="Courier New" pitchFamily="49" charset="0"/>
              <a:cs typeface="+mn-cs"/>
            </a:endParaRP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824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solidFill>
                <a:srgbClr val="C00000"/>
              </a:solidFill>
              <a:latin typeface="Courier New" pitchFamily="49" charset="0"/>
            </a:endParaRPr>
          </a:p>
          <a:p>
            <a:endParaRPr lang="en-US" sz="1800" dirty="0">
              <a:latin typeface="Courier New" pitchFamily="49" charset="0"/>
            </a:endParaRPr>
          </a:p>
        </p:txBody>
      </p:sp>
      <p:sp>
        <p:nvSpPr>
          <p:cNvPr id="73" name="Rectangle 3"/>
          <p:cNvSpPr>
            <a:spLocks noChangeArrowheads="1"/>
          </p:cNvSpPr>
          <p:nvPr/>
        </p:nvSpPr>
        <p:spPr bwMode="auto">
          <a:xfrm>
            <a:off x="76200" y="5715000"/>
            <a:ext cx="8915400" cy="58221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2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30 31 32 33 34 35 36 37 38 39 30 31 32 33 34 35 36 37 38 39 30 31 32 33 d4 04 40 00 00 00 00 00 dc 04 40 00 00 00 00 00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75" name="Rectangle 22"/>
          <p:cNvSpPr>
            <a:spLocks noChangeArrowheads="1"/>
          </p:cNvSpPr>
          <p:nvPr/>
        </p:nvSpPr>
        <p:spPr bwMode="auto">
          <a:xfrm>
            <a:off x="533400" y="1887758"/>
            <a:ext cx="1797050" cy="60829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solidFill>
                  <a:srgbClr val="C00000"/>
                </a:solidFill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solidFill>
                  <a:srgbClr val="C00000"/>
                </a:solidFill>
                <a:latin typeface="Calibri" pitchFamily="34" charset="0"/>
                <a:cs typeface="+mn-cs"/>
              </a:rPr>
              <a:t>(8 bytes)</a:t>
            </a:r>
          </a:p>
        </p:txBody>
      </p:sp>
      <p:grpSp>
        <p:nvGrpSpPr>
          <p:cNvPr id="76" name="Group 75"/>
          <p:cNvGrpSpPr/>
          <p:nvPr/>
        </p:nvGrpSpPr>
        <p:grpSpPr>
          <a:xfrm>
            <a:off x="532564" y="1887584"/>
            <a:ext cx="1797050" cy="304800"/>
            <a:chOff x="2377022" y="2811289"/>
            <a:chExt cx="1797050" cy="304800"/>
          </a:xfrm>
          <a:solidFill>
            <a:srgbClr val="FFFFCC"/>
          </a:solidFill>
        </p:grpSpPr>
        <p:sp>
          <p:nvSpPr>
            <p:cNvPr id="77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78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79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80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527756" y="2203672"/>
            <a:ext cx="1797050" cy="304800"/>
            <a:chOff x="2377022" y="2811289"/>
            <a:chExt cx="1797050" cy="304800"/>
          </a:xfrm>
          <a:solidFill>
            <a:srgbClr val="FFFFCC"/>
          </a:solidFill>
        </p:grpSpPr>
        <p:sp>
          <p:nvSpPr>
            <p:cNvPr id="82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83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84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04</a:t>
              </a:r>
            </a:p>
          </p:txBody>
        </p:sp>
        <p:sp>
          <p:nvSpPr>
            <p:cNvPr id="85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dc</a:t>
              </a:r>
            </a:p>
          </p:txBody>
        </p:sp>
      </p:grpSp>
      <p:sp>
        <p:nvSpPr>
          <p:cNvPr id="86" name="Line 29"/>
          <p:cNvSpPr>
            <a:spLocks noChangeShapeType="1"/>
          </p:cNvSpPr>
          <p:nvPr/>
        </p:nvSpPr>
        <p:spPr bwMode="auto">
          <a:xfrm flipH="1">
            <a:off x="2362200" y="3031907"/>
            <a:ext cx="450850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7" name="Rectangle 30"/>
          <p:cNvSpPr>
            <a:spLocks noChangeArrowheads="1"/>
          </p:cNvSpPr>
          <p:nvPr/>
        </p:nvSpPr>
        <p:spPr bwMode="auto">
          <a:xfrm>
            <a:off x="2762250" y="2858869"/>
            <a:ext cx="8191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%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</a:rPr>
              <a:t>rsp</a:t>
            </a:r>
            <a:endParaRPr lang="en-US" sz="1800" dirty="0">
              <a:solidFill>
                <a:srgbClr val="C00000"/>
              </a:solidFill>
              <a:latin typeface="Courier New" pitchFamily="49" charset="0"/>
            </a:endParaRPr>
          </a:p>
        </p:txBody>
      </p:sp>
      <p:sp>
        <p:nvSpPr>
          <p:cNvPr id="92" name="TextBox 91"/>
          <p:cNvSpPr txBox="1">
            <a:spLocks noChangeArrowheads="1"/>
          </p:cNvSpPr>
          <p:nvPr/>
        </p:nvSpPr>
        <p:spPr bwMode="auto">
          <a:xfrm>
            <a:off x="533400" y="5345668"/>
            <a:ext cx="20423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Attack String (Hex)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532564" y="2509716"/>
            <a:ext cx="1797050" cy="304800"/>
            <a:chOff x="2377022" y="2811289"/>
            <a:chExt cx="1797050" cy="304800"/>
          </a:xfrm>
          <a:solidFill>
            <a:srgbClr val="CDF1C5"/>
          </a:solidFill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533400" y="2801837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04</a:t>
              </a: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d0</a:t>
              </a:r>
            </a:p>
          </p:txBody>
        </p:sp>
      </p:grpSp>
      <p:sp>
        <p:nvSpPr>
          <p:cNvPr id="94" name="AutoShape 16"/>
          <p:cNvSpPr>
            <a:spLocks/>
          </p:cNvSpPr>
          <p:nvPr/>
        </p:nvSpPr>
        <p:spPr bwMode="auto">
          <a:xfrm rot="10800000" flipH="1">
            <a:off x="190499" y="1887584"/>
            <a:ext cx="228600" cy="3065416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89" name="TextBox 88"/>
          <p:cNvSpPr txBox="1">
            <a:spLocks noChangeArrowheads="1"/>
          </p:cNvSpPr>
          <p:nvPr/>
        </p:nvSpPr>
        <p:spPr bwMode="auto">
          <a:xfrm>
            <a:off x="533400" y="6260068"/>
            <a:ext cx="43926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Multiple gadgets will corrupt stack upwards</a:t>
            </a:r>
          </a:p>
        </p:txBody>
      </p:sp>
      <p:sp>
        <p:nvSpPr>
          <p:cNvPr id="95" name="Rectangle 27">
            <a:extLst>
              <a:ext uri="{FF2B5EF4-FFF2-40B4-BE49-F238E27FC236}">
                <a16:creationId xmlns:a16="http://schemas.microsoft.com/office/drawing/2014/main" id="{A14EE139-2133-4E5C-8125-33472FCA6E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1188" y="2809711"/>
            <a:ext cx="449262" cy="304800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solidFill>
                  <a:srgbClr val="C00000"/>
                </a:solidFill>
                <a:latin typeface="Courier New" pitchFamily="49" charset="0"/>
                <a:cs typeface="+mn-cs"/>
              </a:rPr>
              <a:t>d4</a:t>
            </a:r>
          </a:p>
        </p:txBody>
      </p:sp>
    </p:spTree>
    <p:extLst>
      <p:ext uri="{BB962C8B-B14F-4D97-AF65-F5344CB8AC3E}">
        <p14:creationId xmlns:p14="http://schemas.microsoft.com/office/powerpoint/2010/main" val="670100969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What Happens When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echo</a:t>
            </a:r>
            <a:r>
              <a:rPr lang="en-US" dirty="0"/>
              <a:t> Returns?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453165-3006-804F-B70E-208CADF7EE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3900" y="2039984"/>
            <a:ext cx="4167239" cy="3034652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Echo executes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ret</a:t>
            </a:r>
          </a:p>
          <a:p>
            <a:pPr marL="857250" lvl="1" indent="-457200"/>
            <a:r>
              <a:rPr lang="en-US" b="1" dirty="0">
                <a:cs typeface="Calibri" panose="020F0502020204030204" pitchFamily="34" charset="0"/>
              </a:rPr>
              <a:t>Starts Gadget #1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Gadget #1 executes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ret</a:t>
            </a:r>
          </a:p>
          <a:p>
            <a:pPr marL="857250" lvl="1" indent="-457200"/>
            <a:r>
              <a:rPr lang="en-US" sz="1800" b="1" dirty="0">
                <a:cs typeface="Calibri" panose="020F0502020204030204" pitchFamily="34" charset="0"/>
              </a:rPr>
              <a:t>Starts Gadget #2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Gadget #2 executes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ret</a:t>
            </a:r>
          </a:p>
          <a:p>
            <a:pPr marL="857250" lvl="1" indent="-457200"/>
            <a:r>
              <a:rPr lang="en-US" sz="1800" b="1" dirty="0">
                <a:cs typeface="Calibri" panose="020F0502020204030204" pitchFamily="34" charset="0"/>
              </a:rPr>
              <a:t>Goes off somewhere ...</a:t>
            </a: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6"/>
            <a:ext cx="1797050" cy="3592513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6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600" b="0" dirty="0">
                <a:latin typeface="Calibri" pitchFamily="34" charset="0"/>
                <a:cs typeface="+mn-cs"/>
              </a:rPr>
              <a:t>for </a:t>
            </a:r>
            <a:r>
              <a:rPr lang="en-US" sz="1600" dirty="0" err="1">
                <a:latin typeface="Courier New" pitchFamily="49" charset="0"/>
                <a:cs typeface="+mn-cs"/>
              </a:rPr>
              <a:t>call_echo</a:t>
            </a:r>
            <a:endParaRPr lang="en-US" sz="1600" dirty="0">
              <a:latin typeface="Courier New" pitchFamily="49" charset="0"/>
              <a:cs typeface="+mn-cs"/>
            </a:endParaRP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824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solidFill>
                <a:srgbClr val="C00000"/>
              </a:solidFill>
              <a:latin typeface="Courier New" pitchFamily="49" charset="0"/>
            </a:endParaRPr>
          </a:p>
          <a:p>
            <a:endParaRPr lang="en-US" sz="1800" dirty="0">
              <a:latin typeface="Courier New" pitchFamily="49" charset="0"/>
            </a:endParaRPr>
          </a:p>
        </p:txBody>
      </p:sp>
      <p:sp>
        <p:nvSpPr>
          <p:cNvPr id="75" name="Rectangle 22"/>
          <p:cNvSpPr>
            <a:spLocks noChangeArrowheads="1"/>
          </p:cNvSpPr>
          <p:nvPr/>
        </p:nvSpPr>
        <p:spPr bwMode="auto">
          <a:xfrm>
            <a:off x="533400" y="1887758"/>
            <a:ext cx="1797050" cy="60829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solidFill>
                  <a:srgbClr val="C00000"/>
                </a:solidFill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solidFill>
                  <a:srgbClr val="C00000"/>
                </a:solidFill>
                <a:latin typeface="Calibri" pitchFamily="34" charset="0"/>
                <a:cs typeface="+mn-cs"/>
              </a:rPr>
              <a:t>(8 bytes)</a:t>
            </a:r>
          </a:p>
        </p:txBody>
      </p:sp>
      <p:grpSp>
        <p:nvGrpSpPr>
          <p:cNvPr id="76" name="Group 75"/>
          <p:cNvGrpSpPr/>
          <p:nvPr/>
        </p:nvGrpSpPr>
        <p:grpSpPr>
          <a:xfrm>
            <a:off x="538208" y="1887584"/>
            <a:ext cx="1797050" cy="304800"/>
            <a:chOff x="2377022" y="2811289"/>
            <a:chExt cx="1797050" cy="304800"/>
          </a:xfrm>
          <a:solidFill>
            <a:srgbClr val="FFFFCC"/>
          </a:solidFill>
        </p:grpSpPr>
        <p:sp>
          <p:nvSpPr>
            <p:cNvPr id="77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78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79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80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533400" y="2203672"/>
            <a:ext cx="1797050" cy="304800"/>
            <a:chOff x="2377022" y="2811289"/>
            <a:chExt cx="1797050" cy="304800"/>
          </a:xfrm>
          <a:solidFill>
            <a:srgbClr val="FFFFCC"/>
          </a:solidFill>
        </p:grpSpPr>
        <p:sp>
          <p:nvSpPr>
            <p:cNvPr id="82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83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84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04</a:t>
              </a:r>
            </a:p>
          </p:txBody>
        </p:sp>
        <p:sp>
          <p:nvSpPr>
            <p:cNvPr id="85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dc</a:t>
              </a:r>
            </a:p>
          </p:txBody>
        </p:sp>
      </p:grpSp>
      <p:sp>
        <p:nvSpPr>
          <p:cNvPr id="86" name="Line 29"/>
          <p:cNvSpPr>
            <a:spLocks noChangeShapeType="1"/>
          </p:cNvSpPr>
          <p:nvPr/>
        </p:nvSpPr>
        <p:spPr bwMode="auto">
          <a:xfrm flipH="1">
            <a:off x="2362200" y="3031907"/>
            <a:ext cx="450850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7" name="Rectangle 30"/>
          <p:cNvSpPr>
            <a:spLocks noChangeArrowheads="1"/>
          </p:cNvSpPr>
          <p:nvPr/>
        </p:nvSpPr>
        <p:spPr bwMode="auto">
          <a:xfrm>
            <a:off x="2762250" y="2858869"/>
            <a:ext cx="8191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%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</a:rPr>
              <a:t>rsp</a:t>
            </a:r>
            <a:endParaRPr lang="en-US" sz="1800" dirty="0">
              <a:solidFill>
                <a:srgbClr val="C00000"/>
              </a:solidFill>
              <a:latin typeface="Courier New" pitchFamily="49" charset="0"/>
            </a:endParaRP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532564" y="2509716"/>
            <a:ext cx="1797050" cy="304800"/>
            <a:chOff x="2377022" y="2811289"/>
            <a:chExt cx="1797050" cy="304800"/>
          </a:xfrm>
          <a:solidFill>
            <a:srgbClr val="CDF1C5"/>
          </a:solidFill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533400" y="2819400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04</a:t>
              </a: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d4</a:t>
              </a:r>
            </a:p>
          </p:txBody>
        </p:sp>
      </p:grpSp>
      <p:sp>
        <p:nvSpPr>
          <p:cNvPr id="94" name="AutoShape 16"/>
          <p:cNvSpPr>
            <a:spLocks/>
          </p:cNvSpPr>
          <p:nvPr/>
        </p:nvSpPr>
        <p:spPr bwMode="auto">
          <a:xfrm rot="10800000" flipH="1">
            <a:off x="190499" y="1887584"/>
            <a:ext cx="228600" cy="3065416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70C0"/>
              </a:solidFill>
              <a:latin typeface="Calibri" pitchFamily="34" charset="0"/>
            </a:endParaRPr>
          </a:p>
        </p:txBody>
      </p:sp>
      <p:grpSp>
        <p:nvGrpSpPr>
          <p:cNvPr id="118" name="Group 117"/>
          <p:cNvGrpSpPr/>
          <p:nvPr/>
        </p:nvGrpSpPr>
        <p:grpSpPr>
          <a:xfrm>
            <a:off x="532564" y="2813006"/>
            <a:ext cx="1347788" cy="304800"/>
            <a:chOff x="2377022" y="2811289"/>
            <a:chExt cx="1347788" cy="304800"/>
          </a:xfrm>
          <a:solidFill>
            <a:srgbClr val="D5F1CF"/>
          </a:solidFill>
        </p:grpSpPr>
        <p:sp>
          <p:nvSpPr>
            <p:cNvPr id="11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2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12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04</a:t>
              </a:r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532564" y="2516317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124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25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26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27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sp>
        <p:nvSpPr>
          <p:cNvPr id="89" name="TextBox 88"/>
          <p:cNvSpPr txBox="1">
            <a:spLocks noChangeArrowheads="1"/>
          </p:cNvSpPr>
          <p:nvPr/>
        </p:nvSpPr>
        <p:spPr bwMode="auto">
          <a:xfrm>
            <a:off x="533400" y="6260068"/>
            <a:ext cx="43926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Multiple gadgets will corrupt stack upwards</a:t>
            </a:r>
          </a:p>
        </p:txBody>
      </p:sp>
    </p:spTree>
    <p:extLst>
      <p:ext uri="{BB962C8B-B14F-4D97-AF65-F5344CB8AC3E}">
        <p14:creationId xmlns:p14="http://schemas.microsoft.com/office/powerpoint/2010/main" val="3114085117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808080"/>
                </a:solidFill>
              </a:rPr>
              <a:t>Memory Layout</a:t>
            </a:r>
          </a:p>
          <a:p>
            <a:pPr>
              <a:defRPr/>
            </a:pPr>
            <a:r>
              <a:rPr lang="en-US" dirty="0"/>
              <a:t>Buffer Overflow</a:t>
            </a:r>
          </a:p>
          <a:p>
            <a:pPr lvl="1">
              <a:defRPr/>
            </a:pP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Vulnerability</a:t>
            </a:r>
          </a:p>
          <a:p>
            <a:pPr lvl="1">
              <a:defRPr/>
            </a:pPr>
            <a:r>
              <a:rPr lang="en-US" dirty="0"/>
              <a:t>Protection</a:t>
            </a:r>
          </a:p>
          <a:p>
            <a:pPr lvl="1">
              <a:defRPr/>
            </a:pPr>
            <a:r>
              <a:rPr lang="en-US" dirty="0"/>
              <a:t>Bypassing Protection</a:t>
            </a:r>
          </a:p>
          <a:p>
            <a:pPr>
              <a:defRPr/>
            </a:pPr>
            <a:r>
              <a:rPr lang="en-US" dirty="0">
                <a:solidFill>
                  <a:srgbClr val="7F7F7F"/>
                </a:solidFill>
              </a:rPr>
              <a:t>Unions</a:t>
            </a:r>
          </a:p>
          <a:p>
            <a:pPr>
              <a:buFont typeface="Wingdings" pitchFamily="2" charset="2"/>
              <a:buChar char="§"/>
              <a:defRPr/>
            </a:pPr>
            <a:endParaRPr lang="en-US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47387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93713"/>
            <a:ext cx="6845300" cy="573087"/>
          </a:xfrm>
        </p:spPr>
        <p:txBody>
          <a:bodyPr/>
          <a:lstStyle/>
          <a:p>
            <a:pPr eaLnBrk="1" hangingPunct="1"/>
            <a:r>
              <a:rPr lang="en-US"/>
              <a:t>Memory Allocation Example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152400" y="1371600"/>
            <a:ext cx="6477000" cy="47987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/>
            <a:r>
              <a:rPr lang="fi-FI" sz="1800" dirty="0" err="1">
                <a:latin typeface="Courier New" pitchFamily="49" charset="0"/>
              </a:rPr>
              <a:t>char</a:t>
            </a:r>
            <a:r>
              <a:rPr lang="fi-FI" sz="1800" dirty="0">
                <a:latin typeface="Courier New" pitchFamily="49" charset="0"/>
              </a:rPr>
              <a:t> big_array[1L&lt;&lt;24];  /* 16 MB */</a:t>
            </a:r>
          </a:p>
          <a:p>
            <a:pPr eaLnBrk="0" hangingPunct="0"/>
            <a:r>
              <a:rPr lang="fi-FI" sz="1800" dirty="0" err="1">
                <a:latin typeface="Courier New" pitchFamily="49" charset="0"/>
              </a:rPr>
              <a:t>char</a:t>
            </a:r>
            <a:r>
              <a:rPr lang="fi-FI" sz="1800" dirty="0">
                <a:latin typeface="Courier New" pitchFamily="49" charset="0"/>
              </a:rPr>
              <a:t> huge_array[1L&lt;&lt;31]; /*  2 GB */</a:t>
            </a:r>
          </a:p>
          <a:p>
            <a:pPr eaLnBrk="0" hangingPunct="0"/>
            <a:endParaRPr lang="fi-FI" sz="1800" dirty="0">
              <a:latin typeface="Courier New" pitchFamily="49" charset="0"/>
            </a:endParaRPr>
          </a:p>
          <a:p>
            <a:pPr eaLnBrk="0" hangingPunct="0"/>
            <a:r>
              <a:rPr lang="fi-FI" sz="1800" dirty="0" err="1">
                <a:latin typeface="Courier New" pitchFamily="49" charset="0"/>
              </a:rPr>
              <a:t>int</a:t>
            </a:r>
            <a:r>
              <a:rPr lang="fi-FI" sz="1800" dirty="0">
                <a:latin typeface="Courier New" pitchFamily="49" charset="0"/>
              </a:rPr>
              <a:t> </a:t>
            </a:r>
            <a:r>
              <a:rPr lang="fi-FI" sz="1800" dirty="0" err="1">
                <a:latin typeface="Courier New" pitchFamily="49" charset="0"/>
              </a:rPr>
              <a:t>global</a:t>
            </a:r>
            <a:r>
              <a:rPr lang="fi-FI" sz="1800" dirty="0">
                <a:latin typeface="Courier New" pitchFamily="49" charset="0"/>
              </a:rPr>
              <a:t> = 0;</a:t>
            </a:r>
          </a:p>
          <a:p>
            <a:pPr eaLnBrk="0" hangingPunct="0"/>
            <a:endParaRPr lang="fi-FI" sz="1800" dirty="0">
              <a:latin typeface="Courier New" pitchFamily="49" charset="0"/>
            </a:endParaRPr>
          </a:p>
          <a:p>
            <a:pPr eaLnBrk="0" hangingPunct="0"/>
            <a:r>
              <a:rPr lang="fi-FI" sz="1800" dirty="0" err="1">
                <a:latin typeface="Courier New" pitchFamily="49" charset="0"/>
              </a:rPr>
              <a:t>int</a:t>
            </a:r>
            <a:r>
              <a:rPr lang="fi-FI" sz="1800" dirty="0">
                <a:latin typeface="Courier New" pitchFamily="49" charset="0"/>
              </a:rPr>
              <a:t> </a:t>
            </a:r>
            <a:r>
              <a:rPr lang="fi-FI" sz="1800" dirty="0" err="1">
                <a:latin typeface="Courier New" pitchFamily="49" charset="0"/>
              </a:rPr>
              <a:t>useless</a:t>
            </a:r>
            <a:r>
              <a:rPr lang="fi-FI" sz="1800" dirty="0">
                <a:latin typeface="Courier New" pitchFamily="49" charset="0"/>
              </a:rPr>
              <a:t>() { </a:t>
            </a:r>
            <a:r>
              <a:rPr lang="fi-FI" sz="1800" dirty="0" err="1">
                <a:latin typeface="Courier New" pitchFamily="49" charset="0"/>
              </a:rPr>
              <a:t>return</a:t>
            </a:r>
            <a:r>
              <a:rPr lang="fi-FI" sz="1800" dirty="0">
                <a:latin typeface="Courier New" pitchFamily="49" charset="0"/>
              </a:rPr>
              <a:t> 0; }</a:t>
            </a:r>
          </a:p>
          <a:p>
            <a:pPr eaLnBrk="0" hangingPunct="0"/>
            <a:endParaRPr lang="fi-FI" sz="1800" dirty="0">
              <a:latin typeface="Courier New" pitchFamily="49" charset="0"/>
            </a:endParaRPr>
          </a:p>
          <a:p>
            <a:pPr eaLnBrk="0" hangingPunct="0"/>
            <a:r>
              <a:rPr lang="fi-FI" sz="1800" dirty="0" err="1">
                <a:latin typeface="Courier New" pitchFamily="49" charset="0"/>
              </a:rPr>
              <a:t>int</a:t>
            </a:r>
            <a:r>
              <a:rPr lang="fi-FI" sz="1800" dirty="0">
                <a:latin typeface="Courier New" pitchFamily="49" charset="0"/>
              </a:rPr>
              <a:t> main ()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{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</a:t>
            </a:r>
            <a:r>
              <a:rPr lang="fi-FI" sz="1800" dirty="0" err="1">
                <a:latin typeface="Courier New" pitchFamily="49" charset="0"/>
              </a:rPr>
              <a:t>void</a:t>
            </a:r>
            <a:r>
              <a:rPr lang="fi-FI" sz="1800" dirty="0">
                <a:latin typeface="Courier New" pitchFamily="49" charset="0"/>
              </a:rPr>
              <a:t> *phuge1, *psmall2, *phuge3, *psmall4;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</a:t>
            </a:r>
            <a:r>
              <a:rPr lang="fi-FI" sz="1800" dirty="0" err="1">
                <a:latin typeface="Courier New" pitchFamily="49" charset="0"/>
              </a:rPr>
              <a:t>int</a:t>
            </a:r>
            <a:r>
              <a:rPr lang="fi-FI" sz="1800" dirty="0">
                <a:latin typeface="Courier New" pitchFamily="49" charset="0"/>
              </a:rPr>
              <a:t> </a:t>
            </a:r>
            <a:r>
              <a:rPr lang="fi-FI" sz="1800" dirty="0" err="1">
                <a:latin typeface="Courier New" pitchFamily="49" charset="0"/>
              </a:rPr>
              <a:t>local</a:t>
            </a:r>
            <a:r>
              <a:rPr lang="fi-FI" sz="1800" dirty="0">
                <a:latin typeface="Courier New" pitchFamily="49" charset="0"/>
              </a:rPr>
              <a:t> = 0;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phuge1 = malloc(1L &lt;&lt; 28);  /* 256 MB */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psmall2 = malloc(1L &lt;&lt; 8);  /* 256  B */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phuge3 = malloc(1L &lt;&lt; 32);  /*   4 GB */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psmall4 = malloc(1L &lt;&lt; 8);  /* 256  B */</a:t>
            </a:r>
          </a:p>
          <a:p>
            <a:pPr eaLnBrk="0" hangingPunct="0"/>
            <a:r>
              <a:rPr lang="en-US" sz="1800" dirty="0">
                <a:latin typeface="Courier New" pitchFamily="49" charset="0"/>
              </a:rPr>
              <a:t> /* Some print statements ... */</a:t>
            </a:r>
          </a:p>
          <a:p>
            <a:pPr eaLnBrk="0" hangingPunct="0"/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94429" y="6267855"/>
            <a:ext cx="3673475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Where does everything go?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DFC0653-2D83-4A94-BB64-2DCC724F522E}"/>
              </a:ext>
            </a:extLst>
          </p:cNvPr>
          <p:cNvGrpSpPr/>
          <p:nvPr/>
        </p:nvGrpSpPr>
        <p:grpSpPr>
          <a:xfrm>
            <a:off x="3733800" y="987063"/>
            <a:ext cx="4576233" cy="5639717"/>
            <a:chOff x="3733800" y="987063"/>
            <a:chExt cx="4576233" cy="5639717"/>
          </a:xfrm>
        </p:grpSpPr>
        <p:sp>
          <p:nvSpPr>
            <p:cNvPr id="18" name="Rectangle 20">
              <a:extLst>
                <a:ext uri="{FF2B5EF4-FFF2-40B4-BE49-F238E27FC236}">
                  <a16:creationId xmlns:a16="http://schemas.microsoft.com/office/drawing/2014/main" id="{21313FD9-33CF-4FD8-A6BC-572E1A7B69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1066800"/>
              <a:ext cx="1447800" cy="555998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dirty="0">
                <a:latin typeface="Calibri" pitchFamily="34" charset="0"/>
                <a:cs typeface="+mn-cs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B962C76-7561-43FC-A464-43A9137F14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2233" y="1581234"/>
              <a:ext cx="1447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25" name="Text Box 12">
              <a:extLst>
                <a:ext uri="{FF2B5EF4-FFF2-40B4-BE49-F238E27FC236}">
                  <a16:creationId xmlns:a16="http://schemas.microsoft.com/office/drawing/2014/main" id="{2AE0659E-CE8A-4DEA-BC94-CAF0934BFF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33800" y="987063"/>
              <a:ext cx="3124201" cy="30777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 eaLnBrk="0" hangingPunct="0"/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0000</a:t>
              </a:r>
              <a:r>
                <a:rPr lang="en-US" sz="1400" dirty="0">
                  <a:latin typeface="Cambria" panose="02040503050406030204" pitchFamily="18" charset="0"/>
                  <a:ea typeface="Cambria" panose="02040503050406030204" pitchFamily="18" charset="0"/>
                </a:rPr>
                <a:t> </a:t>
              </a:r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7FFF</a:t>
              </a:r>
              <a:r>
                <a:rPr lang="en-US" sz="1400" dirty="0">
                  <a:latin typeface="Cambria" panose="02040503050406030204" pitchFamily="18" charset="0"/>
                  <a:ea typeface="Cambria" panose="02040503050406030204" pitchFamily="18" charset="0"/>
                </a:rPr>
                <a:t> </a:t>
              </a:r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FFFF</a:t>
              </a:r>
              <a:r>
                <a:rPr lang="en-US" sz="1400" dirty="0">
                  <a:latin typeface="Cambria" panose="02040503050406030204" pitchFamily="18" charset="0"/>
                  <a:ea typeface="Cambria" panose="02040503050406030204" pitchFamily="18" charset="0"/>
                </a:rPr>
                <a:t> </a:t>
              </a:r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F000</a:t>
              </a:r>
              <a:endParaRPr lang="en-US" sz="1400" b="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endParaRPr>
            </a:p>
          </p:txBody>
        </p:sp>
        <p:sp>
          <p:nvSpPr>
            <p:cNvPr id="30" name="Rectangle 21">
              <a:extLst>
                <a:ext uri="{FF2B5EF4-FFF2-40B4-BE49-F238E27FC236}">
                  <a16:creationId xmlns:a16="http://schemas.microsoft.com/office/drawing/2014/main" id="{73A972C9-6630-4477-85C8-C29E13F776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1583626"/>
              <a:ext cx="1447800" cy="3810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Stack</a:t>
              </a:r>
            </a:p>
          </p:txBody>
        </p:sp>
        <p:sp>
          <p:nvSpPr>
            <p:cNvPr id="31" name="Rectangle 23">
              <a:extLst>
                <a:ext uri="{FF2B5EF4-FFF2-40B4-BE49-F238E27FC236}">
                  <a16:creationId xmlns:a16="http://schemas.microsoft.com/office/drawing/2014/main" id="{3E461B5B-0311-459D-AE6A-843996B3E8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6017180"/>
              <a:ext cx="1447800" cy="3048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alibri" pitchFamily="34" charset="0"/>
                </a:rPr>
                <a:t>Text</a:t>
              </a:r>
            </a:p>
          </p:txBody>
        </p:sp>
        <p:sp>
          <p:nvSpPr>
            <p:cNvPr id="33" name="Rectangle 24">
              <a:extLst>
                <a:ext uri="{FF2B5EF4-FFF2-40B4-BE49-F238E27FC236}">
                  <a16:creationId xmlns:a16="http://schemas.microsoft.com/office/drawing/2014/main" id="{F59386EB-A286-464D-B46B-8CE5BA0359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5712380"/>
              <a:ext cx="1447800" cy="304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alibri" pitchFamily="34" charset="0"/>
                </a:rPr>
                <a:t>Data</a:t>
              </a:r>
            </a:p>
          </p:txBody>
        </p:sp>
        <p:sp>
          <p:nvSpPr>
            <p:cNvPr id="34" name="Rectangle 25">
              <a:extLst>
                <a:ext uri="{FF2B5EF4-FFF2-40B4-BE49-F238E27FC236}">
                  <a16:creationId xmlns:a16="http://schemas.microsoft.com/office/drawing/2014/main" id="{03110573-7D6D-4DD4-A87D-78D05F1519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5105400"/>
              <a:ext cx="1447800" cy="60698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 dirty="0">
                  <a:latin typeface="Calibri" pitchFamily="34" charset="0"/>
                </a:rPr>
                <a:t>Heap</a:t>
              </a:r>
            </a:p>
          </p:txBody>
        </p:sp>
        <p:sp>
          <p:nvSpPr>
            <p:cNvPr id="35" name="Line 35">
              <a:extLst>
                <a:ext uri="{FF2B5EF4-FFF2-40B4-BE49-F238E27FC236}">
                  <a16:creationId xmlns:a16="http://schemas.microsoft.com/office/drawing/2014/main" id="{396691AA-5F27-474E-B879-973D0FF796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81900" y="4876800"/>
              <a:ext cx="0" cy="22860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DC6837A-85A5-421C-938F-7612ED29915F}"/>
                </a:ext>
              </a:extLst>
            </p:cNvPr>
            <p:cNvCxnSpPr/>
            <p:nvPr/>
          </p:nvCxnSpPr>
          <p:spPr bwMode="auto">
            <a:xfrm>
              <a:off x="6857603" y="2280949"/>
              <a:ext cx="1447800" cy="1587"/>
            </a:xfrm>
            <a:prstGeom prst="line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42698BFB-CC35-442F-B8E7-1CBD4177F071}"/>
                </a:ext>
              </a:extLst>
            </p:cNvPr>
            <p:cNvSpPr/>
            <p:nvPr/>
          </p:nvSpPr>
          <p:spPr bwMode="auto">
            <a:xfrm>
              <a:off x="6858001" y="1063687"/>
              <a:ext cx="1447800" cy="77436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rgbClr val="FFFF00"/>
              </a:bgClr>
            </a:patt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8" name="Rectangle 25">
              <a:extLst>
                <a:ext uri="{FF2B5EF4-FFF2-40B4-BE49-F238E27FC236}">
                  <a16:creationId xmlns:a16="http://schemas.microsoft.com/office/drawing/2014/main" id="{6719BECE-496A-483B-9508-E7ABA087FD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2735017"/>
              <a:ext cx="1447800" cy="6096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800" dirty="0">
                  <a:latin typeface="Calibri" pitchFamily="34" charset="0"/>
                </a:rPr>
                <a:t>Shared</a:t>
              </a:r>
            </a:p>
            <a:p>
              <a:pPr algn="ctr" eaLnBrk="0" hangingPunct="0"/>
              <a:r>
                <a:rPr lang="en-US" sz="1800" dirty="0">
                  <a:latin typeface="Calibri" pitchFamily="34" charset="0"/>
                </a:rPr>
                <a:t>Libraries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BCBCA678-F9B9-49D5-ACB0-609C2F0D23AE}"/>
                </a:ext>
              </a:extLst>
            </p:cNvPr>
            <p:cNvSpPr/>
            <p:nvPr/>
          </p:nvSpPr>
          <p:spPr bwMode="auto">
            <a:xfrm>
              <a:off x="6858001" y="6549344"/>
              <a:ext cx="1447800" cy="77436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rgbClr val="FFFF00"/>
              </a:bgClr>
            </a:patt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43" name="Line 34">
              <a:extLst>
                <a:ext uri="{FF2B5EF4-FFF2-40B4-BE49-F238E27FC236}">
                  <a16:creationId xmlns:a16="http://schemas.microsoft.com/office/drawing/2014/main" id="{43BE8FEE-37EA-430D-B1FB-81F04F58EF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86133" y="3344617"/>
              <a:ext cx="0" cy="414251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squar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4" name="Text Box 12">
              <a:extLst>
                <a:ext uri="{FF2B5EF4-FFF2-40B4-BE49-F238E27FC236}">
                  <a16:creationId xmlns:a16="http://schemas.microsoft.com/office/drawing/2014/main" id="{87D6B9EC-A188-4CF4-B2B8-B05A442402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52066" y="6176674"/>
              <a:ext cx="914401" cy="30777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 eaLnBrk="0" hangingPunct="0"/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40</a:t>
              </a:r>
              <a:r>
                <a:rPr lang="en-US" sz="1400" dirty="0">
                  <a:latin typeface="Cambria" panose="02040503050406030204" pitchFamily="18" charset="0"/>
                  <a:ea typeface="Cambria" panose="02040503050406030204" pitchFamily="18" charset="0"/>
                </a:rPr>
                <a:t> </a:t>
              </a:r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0000</a:t>
              </a:r>
            </a:p>
          </p:txBody>
        </p: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2EB629DA-BEE6-43B7-8EFB-10B91E83AEFD}"/>
                </a:ext>
              </a:extLst>
            </p:cNvPr>
            <p:cNvCxnSpPr/>
            <p:nvPr/>
          </p:nvCxnSpPr>
          <p:spPr bwMode="auto">
            <a:xfrm>
              <a:off x="7162800" y="1141123"/>
              <a:ext cx="0" cy="442503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4733F36D-DC12-4CFE-B1FE-790824E45DB4}"/>
                </a:ext>
              </a:extLst>
            </p:cNvPr>
            <p:cNvCxnSpPr/>
            <p:nvPr/>
          </p:nvCxnSpPr>
          <p:spPr bwMode="auto">
            <a:xfrm>
              <a:off x="7162800" y="2280949"/>
              <a:ext cx="0" cy="442503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6AC85E06-AA9E-43E9-A7D1-8E0C991A8A3F}"/>
                </a:ext>
              </a:extLst>
            </p:cNvPr>
            <p:cNvSpPr txBox="1"/>
            <p:nvPr/>
          </p:nvSpPr>
          <p:spPr>
            <a:xfrm>
              <a:off x="7158335" y="1210254"/>
              <a:ext cx="1067600" cy="30777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cs typeface="+mn-cs"/>
                </a:rPr>
                <a:t>randomized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374ACEF-645D-4FE3-8444-3438C2E294DB}"/>
                </a:ext>
              </a:extLst>
            </p:cNvPr>
            <p:cNvSpPr txBox="1"/>
            <p:nvPr/>
          </p:nvSpPr>
          <p:spPr>
            <a:xfrm>
              <a:off x="7158335" y="2347429"/>
              <a:ext cx="1067600" cy="30777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cs typeface="+mn-cs"/>
                </a:rPr>
                <a:t>randomized</a:t>
              </a:r>
            </a:p>
          </p:txBody>
        </p:sp>
      </p:grp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7F7F7F"/>
                </a:solidFill>
              </a:rPr>
              <a:t>Memory Layout</a:t>
            </a:r>
          </a:p>
          <a:p>
            <a:pPr>
              <a:defRPr/>
            </a:pPr>
            <a:r>
              <a:rPr lang="en-US" dirty="0">
                <a:solidFill>
                  <a:srgbClr val="7F7F7F"/>
                </a:solidFill>
              </a:rPr>
              <a:t>Buffer Overflow</a:t>
            </a:r>
          </a:p>
          <a:p>
            <a:pPr lvl="1">
              <a:defRPr/>
            </a:pPr>
            <a:r>
              <a:rPr lang="en-US" dirty="0">
                <a:solidFill>
                  <a:srgbClr val="7F7F7F"/>
                </a:solidFill>
              </a:rPr>
              <a:t>Vulnerability</a:t>
            </a:r>
          </a:p>
          <a:p>
            <a:pPr lvl="1">
              <a:defRPr/>
            </a:pPr>
            <a:r>
              <a:rPr lang="en-US" dirty="0">
                <a:solidFill>
                  <a:srgbClr val="7F7F7F"/>
                </a:solidFill>
              </a:rPr>
              <a:t>Protection</a:t>
            </a:r>
          </a:p>
          <a:p>
            <a:pPr lvl="1">
              <a:defRPr/>
            </a:pPr>
            <a:r>
              <a:rPr lang="en-US" dirty="0">
                <a:solidFill>
                  <a:srgbClr val="7F7F7F"/>
                </a:solidFill>
              </a:rPr>
              <a:t>Bypassing Protection</a:t>
            </a:r>
          </a:p>
          <a:p>
            <a:pPr>
              <a:defRPr/>
            </a:pPr>
            <a:r>
              <a:rPr lang="en-US" dirty="0"/>
              <a:t>Unions</a:t>
            </a:r>
          </a:p>
          <a:p>
            <a:pPr>
              <a:buFont typeface="Wingdings" pitchFamily="2" charset="2"/>
              <a:buChar char="§"/>
              <a:defRPr/>
            </a:pPr>
            <a:endParaRPr lang="en-US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Union Allocation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82000" cy="825500"/>
          </a:xfrm>
          <a:ln/>
        </p:spPr>
        <p:txBody>
          <a:bodyPr/>
          <a:lstStyle/>
          <a:p>
            <a:r>
              <a:rPr lang="en-US" dirty="0"/>
              <a:t>Allocate according to largest element</a:t>
            </a:r>
          </a:p>
          <a:p>
            <a:r>
              <a:rPr lang="en-US" dirty="0"/>
              <a:t>Can only use one field at a time</a:t>
            </a:r>
          </a:p>
        </p:txBody>
      </p:sp>
      <p:sp>
        <p:nvSpPr>
          <p:cNvPr id="31749" name="Rectangle 5"/>
          <p:cNvSpPr>
            <a:spLocks/>
          </p:cNvSpPr>
          <p:nvPr/>
        </p:nvSpPr>
        <p:spPr bwMode="auto">
          <a:xfrm>
            <a:off x="609600" y="2232024"/>
            <a:ext cx="2222500" cy="1501775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union U1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*up;</a:t>
            </a:r>
          </a:p>
        </p:txBody>
      </p:sp>
      <p:sp>
        <p:nvSpPr>
          <p:cNvPr id="31750" name="Rectangle 6"/>
          <p:cNvSpPr>
            <a:spLocks/>
          </p:cNvSpPr>
          <p:nvPr/>
        </p:nvSpPr>
        <p:spPr bwMode="auto">
          <a:xfrm>
            <a:off x="609600" y="3886200"/>
            <a:ext cx="2222500" cy="1524000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S1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*sp;</a:t>
            </a:r>
          </a:p>
        </p:txBody>
      </p:sp>
      <p:graphicFrame>
        <p:nvGraphicFramePr>
          <p:cNvPr id="31751" name="Group 7"/>
          <p:cNvGraphicFramePr>
            <a:graphicFrameLocks noGrp="1"/>
          </p:cNvGraphicFramePr>
          <p:nvPr/>
        </p:nvGraphicFramePr>
        <p:xfrm>
          <a:off x="342900" y="5715000"/>
          <a:ext cx="8647113" cy="762000"/>
        </p:xfrm>
        <a:graphic>
          <a:graphicData uri="http://schemas.openxmlformats.org/drawingml/2006/table">
            <a:tbl>
              <a:tblPr/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639762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3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4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sp+16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1855" name="Group 111"/>
          <p:cNvGraphicFramePr>
            <a:graphicFrameLocks noGrp="1"/>
          </p:cNvGraphicFramePr>
          <p:nvPr/>
        </p:nvGraphicFramePr>
        <p:xfrm>
          <a:off x="4025900" y="2654300"/>
          <a:ext cx="3175000" cy="1549400"/>
        </p:xfrm>
        <a:graphic>
          <a:graphicData uri="http://schemas.openxmlformats.org/drawingml/2006/table">
            <a:tbl>
              <a:tblPr/>
              <a:tblGrid>
                <a:gridCol w="31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i[0]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up+0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up+4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up+8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/>
          </p:cNvSpPr>
          <p:nvPr/>
        </p:nvSpPr>
        <p:spPr bwMode="auto">
          <a:xfrm>
            <a:off x="528638" y="1495424"/>
            <a:ext cx="2527300" cy="1323975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typedef union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float f;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unsigned u;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bit_float_t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sp>
        <p:nvSpPr>
          <p:cNvPr id="32772" name="Rectangle 4"/>
          <p:cNvSpPr>
            <a:spLocks/>
          </p:cNvSpPr>
          <p:nvPr/>
        </p:nvSpPr>
        <p:spPr bwMode="auto">
          <a:xfrm>
            <a:off x="604838" y="3289300"/>
            <a:ext cx="3898900" cy="1816100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float bit2float(unsigned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bit_float_t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arg.u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arg.f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2773" name="Rectangle 5"/>
          <p:cNvSpPr>
            <a:spLocks/>
          </p:cNvSpPr>
          <p:nvPr/>
        </p:nvSpPr>
        <p:spPr bwMode="auto">
          <a:xfrm>
            <a:off x="4724400" y="3292474"/>
            <a:ext cx="3898900" cy="1812925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float2bit(float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bit_float_t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arg.f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arg.u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Using Union to Access Bit Patterns</a:t>
            </a:r>
          </a:p>
        </p:txBody>
      </p:sp>
      <p:sp>
        <p:nvSpPr>
          <p:cNvPr id="32775" name="Rectangle 7"/>
          <p:cNvSpPr>
            <a:spLocks/>
          </p:cNvSpPr>
          <p:nvPr/>
        </p:nvSpPr>
        <p:spPr bwMode="auto">
          <a:xfrm>
            <a:off x="593725" y="5257800"/>
            <a:ext cx="3149600" cy="457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Same as </a:t>
            </a:r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(float) 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u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? </a:t>
            </a:r>
          </a:p>
        </p:txBody>
      </p:sp>
      <p:sp>
        <p:nvSpPr>
          <p:cNvPr id="32776" name="Rectangle 8"/>
          <p:cNvSpPr>
            <a:spLocks/>
          </p:cNvSpPr>
          <p:nvPr/>
        </p:nvSpPr>
        <p:spPr bwMode="auto">
          <a:xfrm>
            <a:off x="4722813" y="5257800"/>
            <a:ext cx="3886200" cy="457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Same as </a:t>
            </a:r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(unsigned) 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? </a:t>
            </a:r>
          </a:p>
        </p:txBody>
      </p:sp>
      <p:graphicFrame>
        <p:nvGraphicFramePr>
          <p:cNvPr id="32777" name="Group 9"/>
          <p:cNvGraphicFramePr>
            <a:graphicFrameLocks noGrp="1"/>
          </p:cNvGraphicFramePr>
          <p:nvPr/>
        </p:nvGraphicFramePr>
        <p:xfrm>
          <a:off x="4622800" y="1498600"/>
          <a:ext cx="1905000" cy="1143000"/>
        </p:xfrm>
        <a:graphic>
          <a:graphicData uri="http://schemas.openxmlformats.org/drawingml/2006/table">
            <a:tbl>
              <a:tblPr/>
              <a:tblGrid>
                <a:gridCol w="31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22F6F-8DAA-40F4-808F-6C5141E38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Unions as Sum Types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B1463BA-615A-4E7B-BF77-D5F749CF3455}"/>
              </a:ext>
            </a:extLst>
          </p:cNvPr>
          <p:cNvSpPr>
            <a:spLocks/>
          </p:cNvSpPr>
          <p:nvPr/>
        </p:nvSpPr>
        <p:spPr bwMode="auto">
          <a:xfrm>
            <a:off x="528638" y="1495424"/>
            <a:ext cx="2527300" cy="2695576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typedef union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float f;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unsigned u;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num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_t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typedef struct 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bool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is_float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num_t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value_t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graphicFrame>
        <p:nvGraphicFramePr>
          <p:cNvPr id="5" name="Group 9">
            <a:extLst>
              <a:ext uri="{FF2B5EF4-FFF2-40B4-BE49-F238E27FC236}">
                <a16:creationId xmlns:a16="http://schemas.microsoft.com/office/drawing/2014/main" id="{980714D7-776E-463B-AA6B-C4976BD37B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348504"/>
              </p:ext>
            </p:extLst>
          </p:nvPr>
        </p:nvGraphicFramePr>
        <p:xfrm>
          <a:off x="4622800" y="1498600"/>
          <a:ext cx="1905000" cy="1143000"/>
        </p:xfrm>
        <a:graphic>
          <a:graphicData uri="http://schemas.openxmlformats.org/drawingml/2006/table">
            <a:tbl>
              <a:tblPr/>
              <a:tblGrid>
                <a:gridCol w="31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Group 9">
            <a:extLst>
              <a:ext uri="{FF2B5EF4-FFF2-40B4-BE49-F238E27FC236}">
                <a16:creationId xmlns:a16="http://schemas.microsoft.com/office/drawing/2014/main" id="{A9B5DE39-96F6-49EE-B1CD-E7EA01D43D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1817806"/>
              </p:ext>
            </p:extLst>
          </p:nvPr>
        </p:nvGraphicFramePr>
        <p:xfrm>
          <a:off x="4267200" y="3200400"/>
          <a:ext cx="1905000" cy="1143000"/>
        </p:xfrm>
        <a:graphic>
          <a:graphicData uri="http://schemas.openxmlformats.org/drawingml/2006/table">
            <a:tbl>
              <a:tblPr/>
              <a:tblGrid>
                <a:gridCol w="31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is_float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7" name="Group 9">
            <a:extLst>
              <a:ext uri="{FF2B5EF4-FFF2-40B4-BE49-F238E27FC236}">
                <a16:creationId xmlns:a16="http://schemas.microsoft.com/office/drawing/2014/main" id="{B3B44C50-8A60-41D4-BAF5-A605649DB7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022867"/>
              </p:ext>
            </p:extLst>
          </p:nvPr>
        </p:nvGraphicFramePr>
        <p:xfrm>
          <a:off x="5638800" y="3200400"/>
          <a:ext cx="1816100" cy="1143000"/>
        </p:xfrm>
        <a:graphic>
          <a:graphicData uri="http://schemas.openxmlformats.org/drawingml/2006/table">
            <a:tbl>
              <a:tblPr/>
              <a:tblGrid>
                <a:gridCol w="22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f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61361DA5-BABD-4877-A61A-6B3BAB0D7DF5}"/>
              </a:ext>
            </a:extLst>
          </p:cNvPr>
          <p:cNvSpPr txBox="1"/>
          <p:nvPr/>
        </p:nvSpPr>
        <p:spPr>
          <a:xfrm>
            <a:off x="4326467" y="4495800"/>
            <a:ext cx="31485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(technically </a:t>
            </a:r>
            <a:r>
              <a:rPr lang="en-US" sz="1800" dirty="0" err="1">
                <a:latin typeface="Calibri" pitchFamily="34" charset="0"/>
              </a:rPr>
              <a:t>is_float</a:t>
            </a:r>
            <a:r>
              <a:rPr lang="en-US" sz="1800" dirty="0">
                <a:latin typeface="Calibri" pitchFamily="34" charset="0"/>
              </a:rPr>
              <a:t> only takes 1 byte and then there’s 3 bytes of padding)</a:t>
            </a:r>
          </a:p>
        </p:txBody>
      </p:sp>
    </p:spTree>
    <p:extLst>
      <p:ext uri="{BB962C8B-B14F-4D97-AF65-F5344CB8AC3E}">
        <p14:creationId xmlns:p14="http://schemas.microsoft.com/office/powerpoint/2010/main" val="209754898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5724525" cy="159702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Revisited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371601"/>
            <a:ext cx="8307387" cy="5486400"/>
          </a:xfrm>
          <a:ln/>
        </p:spPr>
        <p:txBody>
          <a:bodyPr/>
          <a:lstStyle/>
          <a:p>
            <a:pPr marL="215900" indent="-215900">
              <a:spcBef>
                <a:spcPct val="0"/>
              </a:spcBef>
            </a:pPr>
            <a:r>
              <a:rPr lang="en-US" dirty="0">
                <a:ea typeface="Calibri" charset="0"/>
                <a:cs typeface="Calibri" charset="0"/>
              </a:rPr>
              <a:t>Idea</a:t>
            </a:r>
            <a:endParaRPr lang="en-US" dirty="0"/>
          </a:p>
          <a:p>
            <a:pPr lvl="1"/>
            <a:r>
              <a:rPr lang="en-US" dirty="0"/>
              <a:t>Short/long/quad words stored in memory as 2/4/8 consecutive bytes</a:t>
            </a:r>
          </a:p>
          <a:p>
            <a:pPr lvl="1"/>
            <a:r>
              <a:rPr lang="en-US" dirty="0"/>
              <a:t>Which byte is most (least) significant?</a:t>
            </a:r>
          </a:p>
          <a:p>
            <a:pPr lvl="1"/>
            <a:r>
              <a:rPr lang="en-US" dirty="0"/>
              <a:t>Can cause problems when exchanging binary data between machines</a:t>
            </a:r>
          </a:p>
          <a:p>
            <a:pPr marL="215900" indent="-215900"/>
            <a:r>
              <a:rPr lang="en-US" dirty="0">
                <a:ea typeface="Calibri" charset="0"/>
                <a:cs typeface="Calibri" charset="0"/>
              </a:rPr>
              <a:t>Big </a:t>
            </a:r>
            <a:r>
              <a:rPr lang="en-US" dirty="0" err="1">
                <a:ea typeface="Calibri" charset="0"/>
                <a:cs typeface="Calibri" charset="0"/>
              </a:rPr>
              <a:t>Endian</a:t>
            </a:r>
            <a:endParaRPr lang="en-US" dirty="0"/>
          </a:p>
          <a:p>
            <a:pPr lvl="1"/>
            <a:r>
              <a:rPr lang="en-US" dirty="0"/>
              <a:t>Most significant byte has lowest address</a:t>
            </a:r>
          </a:p>
          <a:p>
            <a:pPr lvl="1"/>
            <a:r>
              <a:rPr lang="en-US" dirty="0" err="1"/>
              <a:t>Sparc</a:t>
            </a:r>
            <a:r>
              <a:rPr lang="en-US" dirty="0"/>
              <a:t>, </a:t>
            </a:r>
            <a:r>
              <a:rPr lang="en-US" i="1" dirty="0">
                <a:solidFill>
                  <a:srgbClr val="C00000"/>
                </a:solidFill>
              </a:rPr>
              <a:t>Internet</a:t>
            </a:r>
          </a:p>
          <a:p>
            <a:pPr marL="215900" indent="-215900"/>
            <a:r>
              <a:rPr lang="en-US" dirty="0">
                <a:ea typeface="Calibri" charset="0"/>
                <a:cs typeface="Calibri" charset="0"/>
              </a:rPr>
              <a:t>Little </a:t>
            </a:r>
            <a:r>
              <a:rPr lang="en-US" dirty="0" err="1">
                <a:ea typeface="Calibri" charset="0"/>
                <a:cs typeface="Calibri" charset="0"/>
              </a:rPr>
              <a:t>Endian</a:t>
            </a:r>
            <a:endParaRPr lang="en-US" dirty="0"/>
          </a:p>
          <a:p>
            <a:pPr lvl="1"/>
            <a:r>
              <a:rPr lang="en-US" dirty="0"/>
              <a:t>Least significant byte has lowest address</a:t>
            </a:r>
          </a:p>
          <a:p>
            <a:pPr lvl="1"/>
            <a:r>
              <a:rPr lang="en-US" dirty="0"/>
              <a:t>Intel x86, ARM Android and IOS</a:t>
            </a:r>
          </a:p>
          <a:p>
            <a:r>
              <a:rPr lang="en-US" dirty="0"/>
              <a:t>Bi </a:t>
            </a:r>
            <a:r>
              <a:rPr lang="en-US" dirty="0" err="1"/>
              <a:t>Endian</a:t>
            </a:r>
            <a:endParaRPr lang="en-US" dirty="0"/>
          </a:p>
          <a:p>
            <a:pPr lvl="1"/>
            <a:r>
              <a:rPr lang="en-US" dirty="0"/>
              <a:t>Can be configured either way</a:t>
            </a:r>
          </a:p>
          <a:p>
            <a:pPr lvl="1"/>
            <a:r>
              <a:rPr lang="en-US" dirty="0"/>
              <a:t>ARM</a:t>
            </a:r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252413"/>
            <a:ext cx="6650038" cy="1109662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Example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4820" name="Rectangle 4"/>
          <p:cNvSpPr>
            <a:spLocks/>
          </p:cNvSpPr>
          <p:nvPr/>
        </p:nvSpPr>
        <p:spPr bwMode="auto">
          <a:xfrm>
            <a:off x="533400" y="1150938"/>
            <a:ext cx="4051300" cy="1820862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union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unsigned char c[8];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unsigned short s[4];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unsigned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unsigned long l[1];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dw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8483320"/>
              </p:ext>
            </p:extLst>
          </p:nvPr>
        </p:nvGraphicFramePr>
        <p:xfrm>
          <a:off x="1676400" y="3393440"/>
          <a:ext cx="6096000" cy="14833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38323" y="3393440"/>
            <a:ext cx="938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latin typeface="Calibri" pitchFamily="34" charset="0"/>
              </a:rPr>
              <a:t>32-bit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3968279"/>
              </p:ext>
            </p:extLst>
          </p:nvPr>
        </p:nvGraphicFramePr>
        <p:xfrm>
          <a:off x="1676400" y="5146040"/>
          <a:ext cx="6096000" cy="14833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8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5" name="Rectangle 24"/>
          <p:cNvSpPr/>
          <p:nvPr/>
        </p:nvSpPr>
        <p:spPr>
          <a:xfrm>
            <a:off x="738323" y="5146040"/>
            <a:ext cx="9380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latin typeface="Calibri" pitchFamily="34" charset="0"/>
              </a:rPr>
              <a:t>64-bit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105400" y="1524000"/>
            <a:ext cx="34115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How are the bytes inside </a:t>
            </a:r>
            <a:br>
              <a:rPr lang="en-US" dirty="0">
                <a:solidFill>
                  <a:srgbClr val="C00000"/>
                </a:solidFill>
                <a:latin typeface="Calibri" pitchFamily="34" charset="0"/>
              </a:rPr>
            </a:b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short/</a:t>
            </a:r>
            <a:r>
              <a:rPr lang="en-US" dirty="0" err="1">
                <a:solidFill>
                  <a:srgbClr val="C00000"/>
                </a:solidFill>
                <a:latin typeface="Calibri" pitchFamily="34" charset="0"/>
              </a:rPr>
              <a:t>int</a:t>
            </a: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/long stored?</a:t>
            </a:r>
          </a:p>
        </p:txBody>
      </p:sp>
      <p:cxnSp>
        <p:nvCxnSpPr>
          <p:cNvPr id="4" name="Straight Arrow Connector 3"/>
          <p:cNvCxnSpPr/>
          <p:nvPr/>
        </p:nvCxnSpPr>
        <p:spPr bwMode="auto">
          <a:xfrm>
            <a:off x="3783691" y="3241039"/>
            <a:ext cx="1219200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" name="TextBox 4"/>
          <p:cNvSpPr txBox="1"/>
          <p:nvPr/>
        </p:nvSpPr>
        <p:spPr>
          <a:xfrm>
            <a:off x="1600200" y="3079527"/>
            <a:ext cx="2244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Memory addresses growing</a:t>
            </a:r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315200" cy="1182688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Example (Cont).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5844" name="Rectangle 4"/>
          <p:cNvSpPr>
            <a:spLocks/>
          </p:cNvSpPr>
          <p:nvPr/>
        </p:nvSpPr>
        <p:spPr bwMode="auto">
          <a:xfrm>
            <a:off x="1219200" y="990600"/>
            <a:ext cx="6781800" cy="5257800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for (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8;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dw.c[j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] = 0xf0 +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printf("Characters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0-7 ==  [0x%x,0x%x,0x%x,0x%x,0x%x,0x%x,0x%x,0x%x]\n",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dw.c[0], dw.c[1], dw.c[2], dw.c[3],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dw.c[4], dw.c[5], dw.c[6], dw.c[7]);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printf("Shorts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0-3 == [0x%x,0x%x,0x%x,0x%x]\n",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dw.s[0], dw.s[1], dw.s[2], dw.s[3]);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printf("Ints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0-1 == [0x%x,0x%x]\n",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dw.i[0], dw.i[1]);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printf("Long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 == [0x%lx]\n",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dw.l[0]);</a:t>
            </a:r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6273800" cy="1165225"/>
          </a:xfrm>
          <a:ln/>
        </p:spPr>
        <p:txBody>
          <a:bodyPr/>
          <a:lstStyle/>
          <a:p>
            <a:pPr marL="80963" indent="-80963"/>
            <a:r>
              <a:rPr lang="en-US" dirty="0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on IA32</a:t>
            </a:r>
            <a:endParaRPr lang="en-US" dirty="0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6868" name="Rectangle 4"/>
          <p:cNvSpPr>
            <a:spLocks/>
          </p:cNvSpPr>
          <p:nvPr/>
        </p:nvSpPr>
        <p:spPr bwMode="auto">
          <a:xfrm>
            <a:off x="457200" y="1143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Little Endian</a:t>
            </a:r>
          </a:p>
        </p:txBody>
      </p:sp>
      <p:sp>
        <p:nvSpPr>
          <p:cNvPr id="36869" name="Rectangle 5"/>
          <p:cNvSpPr>
            <a:spLocks/>
          </p:cNvSpPr>
          <p:nvPr/>
        </p:nvSpPr>
        <p:spPr bwMode="auto">
          <a:xfrm>
            <a:off x="228601" y="4876800"/>
            <a:ext cx="8458199" cy="144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Characters 0-7 == [0xf0,0xf1,0xf2,0xf3,0xf4,0xf5,0xf6,0xf7]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Shorts     0-3 == [0xf1f0,0xf3f2,0xf5f4,0xf7f6]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Ints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       0-1 == [0xf3f2f1f0,0xf7f6f5f4]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Long       0   == [0xf3f2f1f0]</a:t>
            </a:r>
          </a:p>
        </p:txBody>
      </p:sp>
      <p:sp>
        <p:nvSpPr>
          <p:cNvPr id="36870" name="Rectangle 6"/>
          <p:cNvSpPr>
            <a:spLocks/>
          </p:cNvSpPr>
          <p:nvPr/>
        </p:nvSpPr>
        <p:spPr bwMode="auto">
          <a:xfrm>
            <a:off x="284163" y="4432300"/>
            <a:ext cx="3670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Output:</a:t>
            </a:r>
          </a:p>
        </p:txBody>
      </p:sp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1966913" y="1873905"/>
          <a:ext cx="6096000" cy="1854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2" name="Rectangle 12"/>
          <p:cNvSpPr>
            <a:spLocks/>
          </p:cNvSpPr>
          <p:nvPr/>
        </p:nvSpPr>
        <p:spPr bwMode="auto">
          <a:xfrm>
            <a:off x="2047914" y="3728105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</a:p>
        </p:txBody>
      </p:sp>
      <p:sp>
        <p:nvSpPr>
          <p:cNvPr id="53" name="Rectangle 12"/>
          <p:cNvSpPr>
            <a:spLocks/>
          </p:cNvSpPr>
          <p:nvPr/>
        </p:nvSpPr>
        <p:spPr bwMode="auto">
          <a:xfrm>
            <a:off x="4571249" y="3734455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</a:p>
        </p:txBody>
      </p:sp>
      <p:sp>
        <p:nvSpPr>
          <p:cNvPr id="54" name="Rectangle 12"/>
          <p:cNvSpPr>
            <a:spLocks/>
          </p:cNvSpPr>
          <p:nvPr/>
        </p:nvSpPr>
        <p:spPr bwMode="auto">
          <a:xfrm>
            <a:off x="5105400" y="3746500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</a:p>
        </p:txBody>
      </p:sp>
      <p:sp>
        <p:nvSpPr>
          <p:cNvPr id="55" name="Rectangle 12"/>
          <p:cNvSpPr>
            <a:spLocks/>
          </p:cNvSpPr>
          <p:nvPr/>
        </p:nvSpPr>
        <p:spPr bwMode="auto">
          <a:xfrm>
            <a:off x="7642927" y="3728105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</a:p>
        </p:txBody>
      </p:sp>
      <p:sp>
        <p:nvSpPr>
          <p:cNvPr id="56" name="Line 42"/>
          <p:cNvSpPr>
            <a:spLocks noChangeShapeType="1"/>
          </p:cNvSpPr>
          <p:nvPr/>
        </p:nvSpPr>
        <p:spPr bwMode="auto">
          <a:xfrm>
            <a:off x="2489426" y="4038888"/>
            <a:ext cx="2134288" cy="0"/>
          </a:xfrm>
          <a:prstGeom prst="line">
            <a:avLst/>
          </a:prstGeom>
          <a:noFill/>
          <a:ln w="25400" cap="flat">
            <a:solidFill>
              <a:schemeClr val="accent2">
                <a:lumMod val="50000"/>
              </a:schemeClr>
            </a:solidFill>
            <a:prstDash val="solid"/>
            <a:round/>
            <a:headEnd type="triangl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" name="Rectangle 43"/>
          <p:cNvSpPr>
            <a:spLocks/>
          </p:cNvSpPr>
          <p:nvPr/>
        </p:nvSpPr>
        <p:spPr bwMode="auto">
          <a:xfrm>
            <a:off x="3224676" y="4050000"/>
            <a:ext cx="435115" cy="2921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Print</a:t>
            </a:r>
          </a:p>
        </p:txBody>
      </p:sp>
    </p:spTree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6477000" cy="116522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on x86-64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8916" name="Rectangle 4"/>
          <p:cNvSpPr>
            <a:spLocks/>
          </p:cNvSpPr>
          <p:nvPr/>
        </p:nvSpPr>
        <p:spPr bwMode="auto">
          <a:xfrm>
            <a:off x="457200" y="1066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Little Endian</a:t>
            </a:r>
          </a:p>
        </p:txBody>
      </p:sp>
      <p:sp>
        <p:nvSpPr>
          <p:cNvPr id="38917" name="Rectangle 5"/>
          <p:cNvSpPr>
            <a:spLocks/>
          </p:cNvSpPr>
          <p:nvPr/>
        </p:nvSpPr>
        <p:spPr bwMode="auto">
          <a:xfrm>
            <a:off x="190500" y="4953000"/>
            <a:ext cx="8763000" cy="12319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Characters 0-7 == [0xf0,0xf1,0xf2,0xf3,0xf4,0xf5,0xf6,0xf7]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Shorts     0-3 == [0xf1f0,0xf3f2,0xf5f4,0xf7f6]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Ints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       0-1 == [0xf3f2f1f0,0xf7f6f5f4]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Long       0   == 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[0xf7f6f5f4f3f2f1f0]</a:t>
            </a:r>
          </a:p>
        </p:txBody>
      </p:sp>
      <p:sp>
        <p:nvSpPr>
          <p:cNvPr id="38918" name="Rectangle 6"/>
          <p:cNvSpPr>
            <a:spLocks/>
          </p:cNvSpPr>
          <p:nvPr/>
        </p:nvSpPr>
        <p:spPr bwMode="auto">
          <a:xfrm>
            <a:off x="381000" y="4330987"/>
            <a:ext cx="3670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Output on x86-64:</a:t>
            </a:r>
          </a:p>
        </p:txBody>
      </p:sp>
      <p:graphicFrame>
        <p:nvGraphicFramePr>
          <p:cNvPr id="48" name="Table 47"/>
          <p:cNvGraphicFramePr>
            <a:graphicFrameLocks noGrp="1"/>
          </p:cNvGraphicFramePr>
          <p:nvPr/>
        </p:nvGraphicFramePr>
        <p:xfrm>
          <a:off x="1966913" y="1873905"/>
          <a:ext cx="6096000" cy="1854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8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9" name="Rectangle 12"/>
          <p:cNvSpPr>
            <a:spLocks/>
          </p:cNvSpPr>
          <p:nvPr/>
        </p:nvSpPr>
        <p:spPr bwMode="auto">
          <a:xfrm>
            <a:off x="2047914" y="3728105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</a:p>
        </p:txBody>
      </p:sp>
      <p:sp>
        <p:nvSpPr>
          <p:cNvPr id="50" name="Rectangle 12"/>
          <p:cNvSpPr>
            <a:spLocks/>
          </p:cNvSpPr>
          <p:nvPr/>
        </p:nvSpPr>
        <p:spPr bwMode="auto">
          <a:xfrm>
            <a:off x="7642926" y="3757612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</a:p>
        </p:txBody>
      </p:sp>
      <p:sp>
        <p:nvSpPr>
          <p:cNvPr id="53" name="Line 42"/>
          <p:cNvSpPr>
            <a:spLocks noChangeShapeType="1"/>
          </p:cNvSpPr>
          <p:nvPr/>
        </p:nvSpPr>
        <p:spPr bwMode="auto">
          <a:xfrm>
            <a:off x="2489426" y="4038887"/>
            <a:ext cx="4901974" cy="0"/>
          </a:xfrm>
          <a:prstGeom prst="line">
            <a:avLst/>
          </a:prstGeom>
          <a:noFill/>
          <a:ln w="25400" cap="flat">
            <a:solidFill>
              <a:schemeClr val="accent2">
                <a:lumMod val="50000"/>
              </a:schemeClr>
            </a:solidFill>
            <a:prstDash val="solid"/>
            <a:round/>
            <a:headEnd type="triangl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" name="Rectangle 43"/>
          <p:cNvSpPr>
            <a:spLocks/>
          </p:cNvSpPr>
          <p:nvPr/>
        </p:nvSpPr>
        <p:spPr bwMode="auto">
          <a:xfrm>
            <a:off x="4800600" y="4038887"/>
            <a:ext cx="435115" cy="2921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Print</a:t>
            </a:r>
          </a:p>
        </p:txBody>
      </p:sp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6223000" cy="116522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on Sun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7892" name="Rectangle 4"/>
          <p:cNvSpPr>
            <a:spLocks/>
          </p:cNvSpPr>
          <p:nvPr/>
        </p:nvSpPr>
        <p:spPr bwMode="auto">
          <a:xfrm>
            <a:off x="457200" y="1143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Big Endian</a:t>
            </a:r>
          </a:p>
        </p:txBody>
      </p:sp>
      <p:sp>
        <p:nvSpPr>
          <p:cNvPr id="37893" name="Rectangle 5"/>
          <p:cNvSpPr>
            <a:spLocks/>
          </p:cNvSpPr>
          <p:nvPr/>
        </p:nvSpPr>
        <p:spPr bwMode="auto">
          <a:xfrm>
            <a:off x="228600" y="5029200"/>
            <a:ext cx="8686800" cy="12954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Characters 0-7 == [0xf0,0xf1,0xf2,0xf3,0xf4,0xf5,0xf6,0xf7]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Shorts     0-3 == [0xf0f1,0xf2f3,0xf4f5,0xf6f7]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Ints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       0-1 == [0xf0f1f2f3,0xf4f5f6f7]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Long       0   == [0xf0f1f2f3]</a:t>
            </a:r>
          </a:p>
        </p:txBody>
      </p:sp>
      <p:sp>
        <p:nvSpPr>
          <p:cNvPr id="37894" name="Rectangle 6"/>
          <p:cNvSpPr>
            <a:spLocks/>
          </p:cNvSpPr>
          <p:nvPr/>
        </p:nvSpPr>
        <p:spPr bwMode="auto">
          <a:xfrm>
            <a:off x="304800" y="4495800"/>
            <a:ext cx="3670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Output on Sun:</a:t>
            </a:r>
          </a:p>
        </p:txBody>
      </p:sp>
      <p:graphicFrame>
        <p:nvGraphicFramePr>
          <p:cNvPr id="48" name="Table 47"/>
          <p:cNvGraphicFramePr>
            <a:graphicFrameLocks noGrp="1"/>
          </p:cNvGraphicFramePr>
          <p:nvPr/>
        </p:nvGraphicFramePr>
        <p:xfrm>
          <a:off x="1966913" y="1873905"/>
          <a:ext cx="6096000" cy="1854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9" name="Rectangle 12"/>
          <p:cNvSpPr>
            <a:spLocks/>
          </p:cNvSpPr>
          <p:nvPr/>
        </p:nvSpPr>
        <p:spPr bwMode="auto">
          <a:xfrm>
            <a:off x="1966162" y="3728105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</a:p>
        </p:txBody>
      </p:sp>
      <p:sp>
        <p:nvSpPr>
          <p:cNvPr id="50" name="Rectangle 12"/>
          <p:cNvSpPr>
            <a:spLocks/>
          </p:cNvSpPr>
          <p:nvPr/>
        </p:nvSpPr>
        <p:spPr bwMode="auto">
          <a:xfrm>
            <a:off x="4653002" y="3734455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</a:p>
        </p:txBody>
      </p:sp>
      <p:sp>
        <p:nvSpPr>
          <p:cNvPr id="51" name="Rectangle 12"/>
          <p:cNvSpPr>
            <a:spLocks/>
          </p:cNvSpPr>
          <p:nvPr/>
        </p:nvSpPr>
        <p:spPr bwMode="auto">
          <a:xfrm>
            <a:off x="5023648" y="3746500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</a:p>
        </p:txBody>
      </p:sp>
      <p:sp>
        <p:nvSpPr>
          <p:cNvPr id="52" name="Rectangle 12"/>
          <p:cNvSpPr>
            <a:spLocks/>
          </p:cNvSpPr>
          <p:nvPr/>
        </p:nvSpPr>
        <p:spPr bwMode="auto">
          <a:xfrm>
            <a:off x="7724680" y="3728105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</a:p>
        </p:txBody>
      </p:sp>
      <p:sp>
        <p:nvSpPr>
          <p:cNvPr id="53" name="Line 42"/>
          <p:cNvSpPr>
            <a:spLocks noChangeShapeType="1"/>
          </p:cNvSpPr>
          <p:nvPr/>
        </p:nvSpPr>
        <p:spPr bwMode="auto">
          <a:xfrm flipH="1">
            <a:off x="2489426" y="4038888"/>
            <a:ext cx="2134288" cy="0"/>
          </a:xfrm>
          <a:prstGeom prst="line">
            <a:avLst/>
          </a:prstGeom>
          <a:noFill/>
          <a:ln w="25400" cap="flat">
            <a:solidFill>
              <a:schemeClr val="accent2">
                <a:lumMod val="50000"/>
              </a:schemeClr>
            </a:solidFill>
            <a:prstDash val="solid"/>
            <a:round/>
            <a:headEnd type="triangl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" name="Rectangle 43"/>
          <p:cNvSpPr>
            <a:spLocks/>
          </p:cNvSpPr>
          <p:nvPr/>
        </p:nvSpPr>
        <p:spPr bwMode="auto">
          <a:xfrm>
            <a:off x="3224676" y="4050000"/>
            <a:ext cx="435115" cy="2921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Print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5"/>
          <p:cNvSpPr>
            <a:spLocks noChangeArrowheads="1"/>
          </p:cNvSpPr>
          <p:nvPr/>
        </p:nvSpPr>
        <p:spPr bwMode="auto">
          <a:xfrm>
            <a:off x="2751667" y="4826087"/>
            <a:ext cx="2667000" cy="533400"/>
          </a:xfrm>
          <a:prstGeom prst="rect">
            <a:avLst/>
          </a:prstGeom>
          <a:solidFill>
            <a:srgbClr val="F6F5BD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13315" name="Rectangle 25"/>
          <p:cNvSpPr>
            <a:spLocks noChangeArrowheads="1"/>
          </p:cNvSpPr>
          <p:nvPr/>
        </p:nvSpPr>
        <p:spPr bwMode="auto">
          <a:xfrm>
            <a:off x="2751667" y="4286492"/>
            <a:ext cx="2667000" cy="539595"/>
          </a:xfrm>
          <a:prstGeom prst="rect">
            <a:avLst/>
          </a:prstGeom>
          <a:solidFill>
            <a:srgbClr val="F1C7C7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2" name="Rectangle 25"/>
          <p:cNvSpPr>
            <a:spLocks noChangeArrowheads="1"/>
          </p:cNvSpPr>
          <p:nvPr/>
        </p:nvSpPr>
        <p:spPr bwMode="auto">
          <a:xfrm>
            <a:off x="2751667" y="2895600"/>
            <a:ext cx="26670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13317" name="Rectangle 25"/>
          <p:cNvSpPr>
            <a:spLocks noChangeArrowheads="1"/>
          </p:cNvSpPr>
          <p:nvPr/>
        </p:nvSpPr>
        <p:spPr bwMode="auto">
          <a:xfrm>
            <a:off x="2751667" y="3225887"/>
            <a:ext cx="2667000" cy="1066800"/>
          </a:xfrm>
          <a:prstGeom prst="rect">
            <a:avLst/>
          </a:prstGeom>
          <a:solidFill>
            <a:srgbClr val="D5F1C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13318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533400"/>
            <a:ext cx="6578600" cy="573088"/>
          </a:xfrm>
        </p:spPr>
        <p:txBody>
          <a:bodyPr/>
          <a:lstStyle/>
          <a:p>
            <a:pPr eaLnBrk="1" hangingPunct="1"/>
            <a:r>
              <a:rPr lang="en-US" dirty="0"/>
              <a:t>x86-64 Example Addresses</a:t>
            </a:r>
          </a:p>
        </p:txBody>
      </p:sp>
      <p:sp>
        <p:nvSpPr>
          <p:cNvPr id="13319" name="Rectangle 3"/>
          <p:cNvSpPr>
            <a:spLocks noChangeArrowheads="1"/>
          </p:cNvSpPr>
          <p:nvPr/>
        </p:nvSpPr>
        <p:spPr bwMode="auto">
          <a:xfrm>
            <a:off x="209550" y="2883185"/>
            <a:ext cx="5638800" cy="2582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local	0x00007ffe4d3be87c 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phuge1 	0x00007f7262a1e010 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phuge3 	0x00007f7162a1d010 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psmall4	0x000000008359d120 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psmall2	0x000000008359d010 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 err="1">
                <a:latin typeface="Courier New" pitchFamily="49" charset="0"/>
              </a:rPr>
              <a:t>big_array</a:t>
            </a:r>
            <a:r>
              <a:rPr lang="en-US" sz="1800" dirty="0">
                <a:latin typeface="Courier New" pitchFamily="49" charset="0"/>
              </a:rPr>
              <a:t> 	0x0000000080601060 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 err="1">
                <a:latin typeface="Courier New" pitchFamily="49" charset="0"/>
              </a:rPr>
              <a:t>huge_array</a:t>
            </a:r>
            <a:r>
              <a:rPr lang="en-US" sz="1800" dirty="0">
                <a:latin typeface="Courier New" pitchFamily="49" charset="0"/>
              </a:rPr>
              <a:t> 	0x0000000000601060 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main()	0x000000000040060c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useless() 	0x0000000000400590</a:t>
            </a:r>
          </a:p>
        </p:txBody>
      </p:sp>
      <p:sp>
        <p:nvSpPr>
          <p:cNvPr id="438308" name="Text Box 36"/>
          <p:cNvSpPr txBox="1">
            <a:spLocks noChangeArrowheads="1"/>
          </p:cNvSpPr>
          <p:nvPr/>
        </p:nvSpPr>
        <p:spPr bwMode="auto">
          <a:xfrm>
            <a:off x="457200" y="1214438"/>
            <a:ext cx="2474913" cy="46196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eaLnBrk="0" hangingPunct="0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address range ~2</a:t>
            </a:r>
            <a:r>
              <a:rPr lang="en-US" i="1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47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  <p:cxnSp>
        <p:nvCxnSpPr>
          <p:cNvPr id="25" name="Straight Arrow Connector 24"/>
          <p:cNvCxnSpPr>
            <a:cxnSpLocks/>
          </p:cNvCxnSpPr>
          <p:nvPr/>
        </p:nvCxnSpPr>
        <p:spPr bwMode="auto">
          <a:xfrm flipV="1">
            <a:off x="5486400" y="3048001"/>
            <a:ext cx="1371600" cy="565723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>
            <a:cxnSpLocks/>
            <a:endCxn id="42" idx="1"/>
          </p:cNvCxnSpPr>
          <p:nvPr/>
        </p:nvCxnSpPr>
        <p:spPr bwMode="auto">
          <a:xfrm>
            <a:off x="5486400" y="3890789"/>
            <a:ext cx="1371600" cy="1518101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>
            <a:cxnSpLocks/>
          </p:cNvCxnSpPr>
          <p:nvPr/>
        </p:nvCxnSpPr>
        <p:spPr bwMode="auto">
          <a:xfrm>
            <a:off x="5457404" y="4195589"/>
            <a:ext cx="1399322" cy="1431543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cxnSpLocks/>
          </p:cNvCxnSpPr>
          <p:nvPr/>
        </p:nvCxnSpPr>
        <p:spPr bwMode="auto">
          <a:xfrm flipV="1">
            <a:off x="5486400" y="2895600"/>
            <a:ext cx="1380067" cy="438784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A6944C0D-A168-874D-A15E-514B265A5B23}"/>
              </a:ext>
            </a:extLst>
          </p:cNvPr>
          <p:cNvSpPr txBox="1"/>
          <p:nvPr/>
        </p:nvSpPr>
        <p:spPr>
          <a:xfrm>
            <a:off x="2821424" y="5506559"/>
            <a:ext cx="2341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(Exact values can vary)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14A659CE-E109-4063-AB41-51ADA3E39921}"/>
              </a:ext>
            </a:extLst>
          </p:cNvPr>
          <p:cNvGrpSpPr/>
          <p:nvPr/>
        </p:nvGrpSpPr>
        <p:grpSpPr>
          <a:xfrm>
            <a:off x="3733800" y="987063"/>
            <a:ext cx="4576233" cy="5639717"/>
            <a:chOff x="3733800" y="987063"/>
            <a:chExt cx="4576233" cy="5639717"/>
          </a:xfrm>
        </p:grpSpPr>
        <p:sp>
          <p:nvSpPr>
            <p:cNvPr id="34" name="Rectangle 20">
              <a:extLst>
                <a:ext uri="{FF2B5EF4-FFF2-40B4-BE49-F238E27FC236}">
                  <a16:creationId xmlns:a16="http://schemas.microsoft.com/office/drawing/2014/main" id="{1C64E520-54BC-404E-853C-F88B9E1936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1066800"/>
              <a:ext cx="1447800" cy="555998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dirty="0">
                <a:latin typeface="Calibri" pitchFamily="34" charset="0"/>
                <a:cs typeface="+mn-cs"/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E8917F5B-C84D-48FA-ADA4-BE7F2D8827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2233" y="1581234"/>
              <a:ext cx="1447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37" name="Text Box 12">
              <a:extLst>
                <a:ext uri="{FF2B5EF4-FFF2-40B4-BE49-F238E27FC236}">
                  <a16:creationId xmlns:a16="http://schemas.microsoft.com/office/drawing/2014/main" id="{44AF7240-36BC-4C6B-A30B-8A36D735C2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33800" y="987063"/>
              <a:ext cx="3124201" cy="30777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 eaLnBrk="0" hangingPunct="0"/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0000</a:t>
              </a:r>
              <a:r>
                <a:rPr lang="en-US" sz="1400" dirty="0">
                  <a:latin typeface="Cambria" panose="02040503050406030204" pitchFamily="18" charset="0"/>
                  <a:ea typeface="Cambria" panose="02040503050406030204" pitchFamily="18" charset="0"/>
                </a:rPr>
                <a:t> </a:t>
              </a:r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7FFF</a:t>
              </a:r>
              <a:r>
                <a:rPr lang="en-US" sz="1400" dirty="0">
                  <a:latin typeface="Cambria" panose="02040503050406030204" pitchFamily="18" charset="0"/>
                  <a:ea typeface="Cambria" panose="02040503050406030204" pitchFamily="18" charset="0"/>
                </a:rPr>
                <a:t> </a:t>
              </a:r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FFFF</a:t>
              </a:r>
              <a:r>
                <a:rPr lang="en-US" sz="1400" dirty="0">
                  <a:latin typeface="Cambria" panose="02040503050406030204" pitchFamily="18" charset="0"/>
                  <a:ea typeface="Cambria" panose="02040503050406030204" pitchFamily="18" charset="0"/>
                </a:rPr>
                <a:t> </a:t>
              </a:r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F000</a:t>
              </a:r>
              <a:endParaRPr lang="en-US" sz="1400" b="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endParaRPr>
            </a:p>
          </p:txBody>
        </p:sp>
        <p:sp>
          <p:nvSpPr>
            <p:cNvPr id="39" name="Rectangle 21">
              <a:extLst>
                <a:ext uri="{FF2B5EF4-FFF2-40B4-BE49-F238E27FC236}">
                  <a16:creationId xmlns:a16="http://schemas.microsoft.com/office/drawing/2014/main" id="{DF4837B0-0388-4379-B03B-40573C18F8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1583626"/>
              <a:ext cx="1447800" cy="3810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Stack</a:t>
              </a:r>
            </a:p>
          </p:txBody>
        </p:sp>
        <p:sp>
          <p:nvSpPr>
            <p:cNvPr id="40" name="Rectangle 23">
              <a:extLst>
                <a:ext uri="{FF2B5EF4-FFF2-40B4-BE49-F238E27FC236}">
                  <a16:creationId xmlns:a16="http://schemas.microsoft.com/office/drawing/2014/main" id="{4E37ABD4-6E4C-47D1-BA79-FDB693EFB4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6017180"/>
              <a:ext cx="1447800" cy="3048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alibri" pitchFamily="34" charset="0"/>
                </a:rPr>
                <a:t>Text</a:t>
              </a:r>
            </a:p>
          </p:txBody>
        </p:sp>
        <p:sp>
          <p:nvSpPr>
            <p:cNvPr id="41" name="Rectangle 24">
              <a:extLst>
                <a:ext uri="{FF2B5EF4-FFF2-40B4-BE49-F238E27FC236}">
                  <a16:creationId xmlns:a16="http://schemas.microsoft.com/office/drawing/2014/main" id="{9DD9D7A0-3FD8-4EC4-A6B1-C531F2F427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5712380"/>
              <a:ext cx="1447800" cy="304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alibri" pitchFamily="34" charset="0"/>
                </a:rPr>
                <a:t>Data</a:t>
              </a:r>
            </a:p>
          </p:txBody>
        </p:sp>
        <p:sp>
          <p:nvSpPr>
            <p:cNvPr id="42" name="Rectangle 25">
              <a:extLst>
                <a:ext uri="{FF2B5EF4-FFF2-40B4-BE49-F238E27FC236}">
                  <a16:creationId xmlns:a16="http://schemas.microsoft.com/office/drawing/2014/main" id="{6950CF68-711B-4A37-9F4F-C704E9BB41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5105400"/>
              <a:ext cx="1447800" cy="60698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 dirty="0">
                  <a:latin typeface="Calibri" pitchFamily="34" charset="0"/>
                </a:rPr>
                <a:t>Heap</a:t>
              </a:r>
            </a:p>
          </p:txBody>
        </p:sp>
        <p:sp>
          <p:nvSpPr>
            <p:cNvPr id="43" name="Line 35">
              <a:extLst>
                <a:ext uri="{FF2B5EF4-FFF2-40B4-BE49-F238E27FC236}">
                  <a16:creationId xmlns:a16="http://schemas.microsoft.com/office/drawing/2014/main" id="{51D3B430-74DE-46A0-878C-1EF4DFE601C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81900" y="4876800"/>
              <a:ext cx="0" cy="22860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C9209EA7-51E2-458D-82BB-7B452CE77CFE}"/>
                </a:ext>
              </a:extLst>
            </p:cNvPr>
            <p:cNvCxnSpPr/>
            <p:nvPr/>
          </p:nvCxnSpPr>
          <p:spPr bwMode="auto">
            <a:xfrm>
              <a:off x="6857603" y="2280949"/>
              <a:ext cx="1447800" cy="1587"/>
            </a:xfrm>
            <a:prstGeom prst="line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62442D43-9945-453B-8AC7-7726F23ABCB8}"/>
                </a:ext>
              </a:extLst>
            </p:cNvPr>
            <p:cNvSpPr/>
            <p:nvPr/>
          </p:nvSpPr>
          <p:spPr bwMode="auto">
            <a:xfrm>
              <a:off x="6858001" y="1063687"/>
              <a:ext cx="1447800" cy="77436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rgbClr val="FFFF00"/>
              </a:bgClr>
            </a:patt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46" name="Rectangle 25">
              <a:extLst>
                <a:ext uri="{FF2B5EF4-FFF2-40B4-BE49-F238E27FC236}">
                  <a16:creationId xmlns:a16="http://schemas.microsoft.com/office/drawing/2014/main" id="{D9B84423-7AA6-433E-9DFE-D631A75F60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2735016"/>
              <a:ext cx="1447800" cy="1233209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800" dirty="0">
                  <a:latin typeface="Calibri" pitchFamily="34" charset="0"/>
                </a:rPr>
                <a:t>Shared</a:t>
              </a:r>
            </a:p>
            <a:p>
              <a:pPr algn="ctr" eaLnBrk="0" hangingPunct="0"/>
              <a:r>
                <a:rPr lang="en-US" sz="1800" dirty="0">
                  <a:latin typeface="Calibri" pitchFamily="34" charset="0"/>
                </a:rPr>
                <a:t>Libraries</a:t>
              </a:r>
            </a:p>
            <a:p>
              <a:pPr algn="ctr" eaLnBrk="0" hangingPunct="0"/>
              <a:r>
                <a:rPr lang="en-US" sz="1800" dirty="0">
                  <a:latin typeface="Calibri" pitchFamily="34" charset="0"/>
                </a:rPr>
                <a:t>and Huge</a:t>
              </a:r>
            </a:p>
            <a:p>
              <a:pPr algn="ctr" eaLnBrk="0" hangingPunct="0"/>
              <a:r>
                <a:rPr lang="en-US" sz="1800" dirty="0">
                  <a:latin typeface="Calibri" pitchFamily="34" charset="0"/>
                </a:rPr>
                <a:t>Malloc Blocks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06D34976-C0FC-4E23-A2C6-2B0FE721F13F}"/>
                </a:ext>
              </a:extLst>
            </p:cNvPr>
            <p:cNvSpPr/>
            <p:nvPr/>
          </p:nvSpPr>
          <p:spPr bwMode="auto">
            <a:xfrm>
              <a:off x="6858001" y="6549344"/>
              <a:ext cx="1447800" cy="77436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rgbClr val="FFFF00"/>
              </a:bgClr>
            </a:patt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48" name="Line 34">
              <a:extLst>
                <a:ext uri="{FF2B5EF4-FFF2-40B4-BE49-F238E27FC236}">
                  <a16:creationId xmlns:a16="http://schemas.microsoft.com/office/drawing/2014/main" id="{7F707861-2F8A-4185-90E2-9B0AD11066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98833" y="3968225"/>
              <a:ext cx="0" cy="414251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squar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9" name="Text Box 12">
              <a:extLst>
                <a:ext uri="{FF2B5EF4-FFF2-40B4-BE49-F238E27FC236}">
                  <a16:creationId xmlns:a16="http://schemas.microsoft.com/office/drawing/2014/main" id="{0301F028-F24A-48F4-BA39-D92A7D0AB1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52066" y="6176674"/>
              <a:ext cx="914401" cy="30777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 eaLnBrk="0" hangingPunct="0"/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400 000</a:t>
              </a: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5D33F2B6-A82D-45EA-939E-A24E13E024A1}"/>
                </a:ext>
              </a:extLst>
            </p:cNvPr>
            <p:cNvCxnSpPr/>
            <p:nvPr/>
          </p:nvCxnSpPr>
          <p:spPr bwMode="auto">
            <a:xfrm>
              <a:off x="7162800" y="1141123"/>
              <a:ext cx="0" cy="442503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25ACEB54-FE30-4843-8EA0-66859D6E4BC2}"/>
                </a:ext>
              </a:extLst>
            </p:cNvPr>
            <p:cNvCxnSpPr/>
            <p:nvPr/>
          </p:nvCxnSpPr>
          <p:spPr bwMode="auto">
            <a:xfrm>
              <a:off x="7162800" y="2280949"/>
              <a:ext cx="0" cy="442503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930E3A6F-2B27-43EE-A88C-3C04224CCA0B}"/>
                </a:ext>
              </a:extLst>
            </p:cNvPr>
            <p:cNvSpPr txBox="1"/>
            <p:nvPr/>
          </p:nvSpPr>
          <p:spPr>
            <a:xfrm>
              <a:off x="7158335" y="1210254"/>
              <a:ext cx="1067600" cy="30777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cs typeface="+mn-cs"/>
                </a:rPr>
                <a:t>randomized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C6BB3766-618D-4C39-B05D-00EBC56C5EAF}"/>
                </a:ext>
              </a:extLst>
            </p:cNvPr>
            <p:cNvSpPr txBox="1"/>
            <p:nvPr/>
          </p:nvSpPr>
          <p:spPr>
            <a:xfrm>
              <a:off x="7158335" y="2347429"/>
              <a:ext cx="1067600" cy="30777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cs typeface="+mn-cs"/>
                </a:rPr>
                <a:t>randomized</a:t>
              </a:r>
            </a:p>
          </p:txBody>
        </p:sp>
      </p:grpSp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Summary of Compound Types in C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289925" cy="4972050"/>
          </a:xfrm>
          <a:ln/>
        </p:spPr>
        <p:txBody>
          <a:bodyPr/>
          <a:lstStyle/>
          <a:p>
            <a:r>
              <a:rPr lang="en-US" dirty="0"/>
              <a:t>Arrays</a:t>
            </a:r>
          </a:p>
          <a:p>
            <a:pPr marL="552450" lvl="1"/>
            <a:r>
              <a:rPr lang="en-US" dirty="0"/>
              <a:t>Contiguous allocation of memory</a:t>
            </a:r>
          </a:p>
          <a:p>
            <a:pPr marL="552450" lvl="1"/>
            <a:r>
              <a:rPr lang="en-US" dirty="0"/>
              <a:t>Aligned to satisfy every element’s alignment requirement</a:t>
            </a:r>
          </a:p>
          <a:p>
            <a:pPr marL="552450" lvl="1"/>
            <a:r>
              <a:rPr lang="en-US" dirty="0"/>
              <a:t>Pointer to first element</a:t>
            </a:r>
          </a:p>
          <a:p>
            <a:pPr marL="552450" lvl="1"/>
            <a:r>
              <a:rPr lang="en-US" dirty="0"/>
              <a:t>No bounds checking</a:t>
            </a:r>
          </a:p>
          <a:p>
            <a:r>
              <a:rPr lang="en-US" dirty="0"/>
              <a:t>Structures</a:t>
            </a:r>
          </a:p>
          <a:p>
            <a:pPr marL="552450" lvl="1"/>
            <a:r>
              <a:rPr lang="en-US" dirty="0"/>
              <a:t>Allocate bytes in order declared</a:t>
            </a:r>
          </a:p>
          <a:p>
            <a:pPr marL="552450" lvl="1"/>
            <a:r>
              <a:rPr lang="en-US" dirty="0"/>
              <a:t>Pad in middle and at end to satisfy alignment</a:t>
            </a:r>
          </a:p>
          <a:p>
            <a:r>
              <a:rPr lang="en-US" dirty="0"/>
              <a:t>Unions</a:t>
            </a:r>
          </a:p>
          <a:p>
            <a:pPr marL="552450" lvl="1"/>
            <a:r>
              <a:rPr lang="en-US" dirty="0"/>
              <a:t>Overlay declarations</a:t>
            </a:r>
          </a:p>
          <a:p>
            <a:pPr marL="552450" lvl="1"/>
            <a:r>
              <a:rPr lang="en-US" dirty="0"/>
              <a:t>Way to circumvent type system</a:t>
            </a:r>
          </a:p>
        </p:txBody>
      </p:sp>
    </p:spTree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Memory Layout</a:t>
            </a:r>
          </a:p>
          <a:p>
            <a:pPr>
              <a:defRPr/>
            </a:pPr>
            <a:r>
              <a:rPr lang="en-US" dirty="0"/>
              <a:t>Buffer Overflow</a:t>
            </a:r>
          </a:p>
          <a:p>
            <a:pPr lvl="1">
              <a:defRPr/>
            </a:pPr>
            <a:r>
              <a:rPr lang="en-US" dirty="0"/>
              <a:t>Vulnerability</a:t>
            </a:r>
          </a:p>
          <a:p>
            <a:pPr lvl="1">
              <a:defRPr/>
            </a:pPr>
            <a:r>
              <a:rPr lang="en-US" dirty="0"/>
              <a:t>Protection</a:t>
            </a:r>
          </a:p>
          <a:p>
            <a:pPr lvl="1">
              <a:defRPr/>
            </a:pPr>
            <a:r>
              <a:rPr lang="en-US" dirty="0"/>
              <a:t>Code Injection Attack</a:t>
            </a:r>
          </a:p>
          <a:p>
            <a:pPr lvl="1">
              <a:defRPr/>
            </a:pPr>
            <a:r>
              <a:rPr lang="en-US" dirty="0"/>
              <a:t>Return Oriented Programming</a:t>
            </a:r>
          </a:p>
          <a:p>
            <a:pPr>
              <a:defRPr/>
            </a:pPr>
            <a:r>
              <a:rPr lang="en-US" dirty="0"/>
              <a:t>Unions</a:t>
            </a:r>
          </a:p>
          <a:p>
            <a:pPr>
              <a:buFont typeface="Wingdings" pitchFamily="2" charset="2"/>
              <a:buChar char="§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961282"/>
      </p:ext>
    </p:extLst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534400" cy="573087"/>
          </a:xfrm>
        </p:spPr>
        <p:txBody>
          <a:bodyPr/>
          <a:lstStyle/>
          <a:p>
            <a:pPr eaLnBrk="1" hangingPunct="1"/>
            <a:r>
              <a:rPr lang="en-US" dirty="0"/>
              <a:t>Exploits Based on Buffer Overflows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327150"/>
            <a:ext cx="8281987" cy="5454650"/>
          </a:xfrm>
        </p:spPr>
        <p:txBody>
          <a:bodyPr/>
          <a:lstStyle/>
          <a:p>
            <a:pPr eaLnBrk="1" hangingPunct="1"/>
            <a:r>
              <a:rPr lang="en-US" i="1" dirty="0">
                <a:solidFill>
                  <a:srgbClr val="C00000"/>
                </a:solidFill>
              </a:rPr>
              <a:t>Buffer overflow bugs can allow remote machines to execute arbitrary code on victim machines</a:t>
            </a:r>
          </a:p>
          <a:p>
            <a:pPr eaLnBrk="1" hangingPunct="1"/>
            <a:r>
              <a:rPr lang="en-US" dirty="0"/>
              <a:t>Distressingly common in real programs</a:t>
            </a:r>
          </a:p>
          <a:p>
            <a:pPr lvl="1" eaLnBrk="1" hangingPunct="1"/>
            <a:r>
              <a:rPr lang="en-US" dirty="0"/>
              <a:t>Programmers keep making the same mistakes </a:t>
            </a:r>
            <a:r>
              <a:rPr lang="en-US" dirty="0">
                <a:sym typeface="Wingdings"/>
              </a:rPr>
              <a:t></a:t>
            </a:r>
          </a:p>
          <a:p>
            <a:pPr lvl="1" eaLnBrk="1" hangingPunct="1"/>
            <a:r>
              <a:rPr lang="en-US" dirty="0">
                <a:sym typeface="Wingdings"/>
              </a:rPr>
              <a:t>Recent measures make these attacks much more difficult</a:t>
            </a:r>
            <a:endParaRPr lang="en-US" dirty="0"/>
          </a:p>
          <a:p>
            <a:pPr eaLnBrk="1" hangingPunct="1"/>
            <a:r>
              <a:rPr lang="en-US" dirty="0"/>
              <a:t>Examples across the decades</a:t>
            </a:r>
          </a:p>
          <a:p>
            <a:pPr lvl="1" eaLnBrk="1" hangingPunct="1"/>
            <a:r>
              <a:rPr lang="en-US" dirty="0"/>
              <a:t>Original “Internet worm” (1988)</a:t>
            </a:r>
          </a:p>
          <a:p>
            <a:pPr lvl="1" eaLnBrk="1" hangingPunct="1"/>
            <a:r>
              <a:rPr lang="en-US" dirty="0"/>
              <a:t>“IM wars” (1999)</a:t>
            </a:r>
          </a:p>
          <a:p>
            <a:pPr lvl="1" eaLnBrk="1" hangingPunct="1"/>
            <a:r>
              <a:rPr lang="en-US" dirty="0"/>
              <a:t>Twilight hack on Wii (2000s)</a:t>
            </a:r>
          </a:p>
          <a:p>
            <a:pPr lvl="1" eaLnBrk="1" hangingPunct="1"/>
            <a:r>
              <a:rPr lang="en-US" dirty="0"/>
              <a:t>… and many, many more</a:t>
            </a:r>
          </a:p>
          <a:p>
            <a:pPr eaLnBrk="1" hangingPunct="1"/>
            <a:r>
              <a:rPr lang="en-US" dirty="0"/>
              <a:t>You will learn some of the tricks in </a:t>
            </a:r>
            <a:r>
              <a:rPr lang="en-US" dirty="0" err="1"/>
              <a:t>attacklab</a:t>
            </a:r>
            <a:endParaRPr lang="en-US" dirty="0"/>
          </a:p>
          <a:p>
            <a:pPr lvl="1" eaLnBrk="1" hangingPunct="1"/>
            <a:r>
              <a:rPr lang="en-US" dirty="0"/>
              <a:t>Hopefully to convince you to never leave such holes in your programs!!</a:t>
            </a:r>
          </a:p>
        </p:txBody>
      </p:sp>
    </p:spTree>
    <p:extLst>
      <p:ext uri="{BB962C8B-B14F-4D97-AF65-F5344CB8AC3E}">
        <p14:creationId xmlns:p14="http://schemas.microsoft.com/office/powerpoint/2010/main" val="1709144286"/>
      </p:ext>
    </p:extLst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534400" cy="573087"/>
          </a:xfrm>
        </p:spPr>
        <p:txBody>
          <a:bodyPr/>
          <a:lstStyle/>
          <a:p>
            <a:pPr eaLnBrk="1" hangingPunct="1"/>
            <a:r>
              <a:rPr lang="en-US" dirty="0"/>
              <a:t>Example: the original Internet worm (1988)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327150"/>
            <a:ext cx="8281987" cy="5454650"/>
          </a:xfrm>
        </p:spPr>
        <p:txBody>
          <a:bodyPr/>
          <a:lstStyle/>
          <a:p>
            <a:pPr eaLnBrk="1" hangingPunct="1"/>
            <a:r>
              <a:rPr lang="en-US" dirty="0"/>
              <a:t>Exploited a few vulnerabilities to spread</a:t>
            </a:r>
          </a:p>
          <a:p>
            <a:pPr lvl="1" eaLnBrk="1" hangingPunct="1"/>
            <a:r>
              <a:rPr lang="en-US" dirty="0"/>
              <a:t>Early versions of the finger server (</a:t>
            </a:r>
            <a:r>
              <a:rPr lang="en-US" dirty="0" err="1"/>
              <a:t>fingerd</a:t>
            </a:r>
            <a:r>
              <a:rPr lang="en-US" dirty="0"/>
              <a:t>) used </a:t>
            </a:r>
            <a:r>
              <a:rPr lang="en-US" b="1" dirty="0">
                <a:latin typeface="Courier New" pitchFamily="49" charset="0"/>
              </a:rPr>
              <a:t>gets()</a:t>
            </a:r>
            <a:r>
              <a:rPr lang="en-US" b="1" dirty="0"/>
              <a:t> </a:t>
            </a:r>
            <a:r>
              <a:rPr lang="en-US" dirty="0"/>
              <a:t>to read the argument sent by the client:</a:t>
            </a:r>
          </a:p>
          <a:p>
            <a:pPr lvl="2" eaLnBrk="1" hangingPunct="1"/>
            <a:r>
              <a:rPr lang="en-US" b="1" dirty="0">
                <a:latin typeface="Courier New" pitchFamily="49" charset="0"/>
              </a:rPr>
              <a:t>finger </a:t>
            </a:r>
            <a:r>
              <a:rPr lang="en-US" b="1" dirty="0" err="1">
                <a:latin typeface="Courier New" pitchFamily="49" charset="0"/>
              </a:rPr>
              <a:t>droh@cs.cmu.edu</a:t>
            </a:r>
            <a:endParaRPr lang="en-US" b="1" dirty="0">
              <a:latin typeface="Courier New" pitchFamily="49" charset="0"/>
            </a:endParaRPr>
          </a:p>
          <a:p>
            <a:pPr lvl="1" eaLnBrk="1" hangingPunct="1"/>
            <a:r>
              <a:rPr lang="en-US" dirty="0"/>
              <a:t>Worm attacked </a:t>
            </a:r>
            <a:r>
              <a:rPr lang="en-US" dirty="0" err="1"/>
              <a:t>fingerd</a:t>
            </a:r>
            <a:r>
              <a:rPr lang="en-US" dirty="0"/>
              <a:t> server by sending phony argument:</a:t>
            </a:r>
          </a:p>
          <a:p>
            <a:pPr lvl="2" eaLnBrk="1" hangingPunct="1"/>
            <a:r>
              <a:rPr lang="en-US" b="1" dirty="0">
                <a:latin typeface="Courier New" pitchFamily="49" charset="0"/>
              </a:rPr>
              <a:t>finger</a:t>
            </a:r>
            <a:r>
              <a:rPr lang="en-US" b="1" i="1" dirty="0">
                <a:latin typeface="Courier New" pitchFamily="49" charset="0"/>
              </a:rPr>
              <a:t> “exploit-code  padding  new-return-address”</a:t>
            </a:r>
          </a:p>
          <a:p>
            <a:pPr lvl="2" eaLnBrk="1" hangingPunct="1"/>
            <a:r>
              <a:rPr lang="en-US" dirty="0"/>
              <a:t>exploit code: executed a root shell on the victim machine with a direct TCP connection to the attacker.</a:t>
            </a:r>
          </a:p>
          <a:p>
            <a:pPr eaLnBrk="1" hangingPunct="1"/>
            <a:r>
              <a:rPr lang="en-US" dirty="0"/>
              <a:t>Once on a machine, scanned for other machines to attack</a:t>
            </a:r>
          </a:p>
          <a:p>
            <a:pPr lvl="1" eaLnBrk="1" hangingPunct="1"/>
            <a:r>
              <a:rPr lang="en-US" dirty="0"/>
              <a:t>invaded ~6000 computers in hours (10% of the Internet </a:t>
            </a:r>
            <a:r>
              <a:rPr lang="en-US" dirty="0">
                <a:sym typeface="Wingdings"/>
              </a:rPr>
              <a:t> )</a:t>
            </a:r>
          </a:p>
          <a:p>
            <a:pPr lvl="2" eaLnBrk="1" hangingPunct="1"/>
            <a:r>
              <a:rPr lang="en-US" dirty="0">
                <a:sym typeface="Wingdings"/>
              </a:rPr>
              <a:t>see June 1989 article in </a:t>
            </a:r>
            <a:r>
              <a:rPr lang="en-US" i="1" dirty="0">
                <a:sym typeface="Wingdings"/>
              </a:rPr>
              <a:t>Comm. of the ACM</a:t>
            </a:r>
            <a:endParaRPr lang="en-US" i="1" dirty="0"/>
          </a:p>
          <a:p>
            <a:pPr lvl="1" eaLnBrk="1" hangingPunct="1"/>
            <a:r>
              <a:rPr lang="en-US" dirty="0"/>
              <a:t>the young author of the worm was prosecuted…</a:t>
            </a:r>
          </a:p>
          <a:p>
            <a:pPr lvl="1" eaLnBrk="1" hangingPunct="1"/>
            <a:r>
              <a:rPr lang="en-US" dirty="0"/>
              <a:t>and CERT was formed… still homed at CMU</a:t>
            </a:r>
          </a:p>
        </p:txBody>
      </p:sp>
    </p:spTree>
    <p:extLst>
      <p:ext uri="{BB962C8B-B14F-4D97-AF65-F5344CB8AC3E}">
        <p14:creationId xmlns:p14="http://schemas.microsoft.com/office/powerpoint/2010/main" val="2673843318"/>
      </p:ext>
    </p:extLst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6858000" cy="573087"/>
          </a:xfrm>
        </p:spPr>
        <p:txBody>
          <a:bodyPr/>
          <a:lstStyle/>
          <a:p>
            <a:pPr eaLnBrk="1" hangingPunct="1"/>
            <a:r>
              <a:rPr lang="en-US" dirty="0"/>
              <a:t>Example 2: IM War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07388" cy="2819400"/>
          </a:xfrm>
        </p:spPr>
        <p:txBody>
          <a:bodyPr/>
          <a:lstStyle/>
          <a:p>
            <a:pPr eaLnBrk="1" hangingPunct="1"/>
            <a:r>
              <a:rPr lang="en-US" dirty="0"/>
              <a:t>July, 1999</a:t>
            </a:r>
          </a:p>
          <a:p>
            <a:pPr lvl="1" eaLnBrk="1" hangingPunct="1"/>
            <a:r>
              <a:rPr lang="en-US" dirty="0"/>
              <a:t>Microsoft launches MSN Messenger (instant messaging system).</a:t>
            </a:r>
          </a:p>
          <a:p>
            <a:pPr lvl="1" eaLnBrk="1" hangingPunct="1"/>
            <a:r>
              <a:rPr lang="en-US" dirty="0"/>
              <a:t>Messenger clients can access popular AOL Instant Messaging Service (AIM) servers</a:t>
            </a:r>
          </a:p>
          <a:p>
            <a:pPr eaLnBrk="1" hangingPunct="1"/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eaLnBrk="1" hangingPunct="1"/>
            <a:endParaRPr lang="en-US" dirty="0"/>
          </a:p>
        </p:txBody>
      </p:sp>
      <p:sp>
        <p:nvSpPr>
          <p:cNvPr id="356356" name="Oval 4"/>
          <p:cNvSpPr>
            <a:spLocks noChangeArrowheads="1"/>
          </p:cNvSpPr>
          <p:nvPr/>
        </p:nvSpPr>
        <p:spPr bwMode="auto">
          <a:xfrm>
            <a:off x="5748337" y="3978275"/>
            <a:ext cx="1095375" cy="9096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AIM</a:t>
            </a:r>
          </a:p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server</a:t>
            </a:r>
          </a:p>
        </p:txBody>
      </p:sp>
      <p:sp>
        <p:nvSpPr>
          <p:cNvPr id="356357" name="Oval 5"/>
          <p:cNvSpPr>
            <a:spLocks noChangeArrowheads="1"/>
          </p:cNvSpPr>
          <p:nvPr/>
        </p:nvSpPr>
        <p:spPr bwMode="auto">
          <a:xfrm>
            <a:off x="4741862" y="2971800"/>
            <a:ext cx="998538" cy="9096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AIM</a:t>
            </a:r>
          </a:p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client</a:t>
            </a:r>
          </a:p>
        </p:txBody>
      </p:sp>
      <p:sp>
        <p:nvSpPr>
          <p:cNvPr id="356358" name="Oval 6"/>
          <p:cNvSpPr>
            <a:spLocks noChangeArrowheads="1"/>
          </p:cNvSpPr>
          <p:nvPr/>
        </p:nvSpPr>
        <p:spPr bwMode="auto">
          <a:xfrm>
            <a:off x="4808537" y="5029200"/>
            <a:ext cx="998538" cy="9096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AIM</a:t>
            </a:r>
          </a:p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client</a:t>
            </a:r>
          </a:p>
        </p:txBody>
      </p:sp>
      <p:sp>
        <p:nvSpPr>
          <p:cNvPr id="20487" name="Oval 7"/>
          <p:cNvSpPr>
            <a:spLocks noChangeArrowheads="1"/>
          </p:cNvSpPr>
          <p:nvPr/>
        </p:nvSpPr>
        <p:spPr bwMode="auto">
          <a:xfrm>
            <a:off x="4071937" y="3978275"/>
            <a:ext cx="998538" cy="909638"/>
          </a:xfrm>
          <a:prstGeom prst="ellipse">
            <a:avLst/>
          </a:prstGeom>
          <a:solidFill>
            <a:srgbClr val="F1C7C7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>
                <a:latin typeface="Calibri" pitchFamily="34" charset="0"/>
              </a:rPr>
              <a:t>MSN</a:t>
            </a:r>
          </a:p>
          <a:p>
            <a:pPr algn="ctr" eaLnBrk="0" hangingPunct="0"/>
            <a:r>
              <a:rPr lang="en-US" sz="1800">
                <a:latin typeface="Calibri" pitchFamily="34" charset="0"/>
              </a:rPr>
              <a:t>client</a:t>
            </a:r>
          </a:p>
        </p:txBody>
      </p:sp>
      <p:sp>
        <p:nvSpPr>
          <p:cNvPr id="20488" name="Oval 8"/>
          <p:cNvSpPr>
            <a:spLocks noChangeArrowheads="1"/>
          </p:cNvSpPr>
          <p:nvPr/>
        </p:nvSpPr>
        <p:spPr bwMode="auto">
          <a:xfrm>
            <a:off x="2286000" y="3978275"/>
            <a:ext cx="1095375" cy="909638"/>
          </a:xfrm>
          <a:prstGeom prst="ellipse">
            <a:avLst/>
          </a:prstGeom>
          <a:solidFill>
            <a:srgbClr val="F1C7C7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>
                <a:latin typeface="Calibri" pitchFamily="34" charset="0"/>
              </a:rPr>
              <a:t>MSN</a:t>
            </a:r>
          </a:p>
          <a:p>
            <a:pPr algn="ctr" eaLnBrk="0" hangingPunct="0"/>
            <a:r>
              <a:rPr lang="en-US" sz="1800">
                <a:latin typeface="Calibri" pitchFamily="34" charset="0"/>
              </a:rPr>
              <a:t>server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3394075" y="44196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5072062" y="44196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>
            <a:off x="5646737" y="3717925"/>
            <a:ext cx="3048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rot="5400000">
            <a:off x="5641975" y="4762500"/>
            <a:ext cx="3048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818766"/>
      </p:ext>
    </p:extLst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8686800" cy="573087"/>
          </a:xfrm>
        </p:spPr>
        <p:txBody>
          <a:bodyPr/>
          <a:lstStyle/>
          <a:p>
            <a:pPr eaLnBrk="1" hangingPunct="1"/>
            <a:r>
              <a:rPr lang="en-US" dirty="0"/>
              <a:t>IM War (cont.)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07388" cy="5454650"/>
          </a:xfrm>
        </p:spPr>
        <p:txBody>
          <a:bodyPr/>
          <a:lstStyle/>
          <a:p>
            <a:pPr eaLnBrk="1" hangingPunct="1"/>
            <a:r>
              <a:rPr lang="en-US" dirty="0"/>
              <a:t>August 1999</a:t>
            </a:r>
          </a:p>
          <a:p>
            <a:pPr lvl="1" eaLnBrk="1" hangingPunct="1"/>
            <a:r>
              <a:rPr lang="en-US" dirty="0"/>
              <a:t>Mysteriously, Messenger clients can no longer access AIM servers</a:t>
            </a:r>
          </a:p>
          <a:p>
            <a:pPr lvl="1" eaLnBrk="1" hangingPunct="1"/>
            <a:r>
              <a:rPr lang="en-US" dirty="0"/>
              <a:t>Microsoft and AOL begin the IM war:</a:t>
            </a:r>
          </a:p>
          <a:p>
            <a:pPr lvl="2" eaLnBrk="1" hangingPunct="1"/>
            <a:r>
              <a:rPr lang="en-US" dirty="0"/>
              <a:t>AOL changes server to disallow Messenger clients</a:t>
            </a:r>
          </a:p>
          <a:p>
            <a:pPr lvl="2" eaLnBrk="1" hangingPunct="1"/>
            <a:r>
              <a:rPr lang="en-US" dirty="0"/>
              <a:t>Microsoft makes changes to clients to defeat AOL changes</a:t>
            </a:r>
          </a:p>
          <a:p>
            <a:pPr lvl="2" eaLnBrk="1" hangingPunct="1"/>
            <a:r>
              <a:rPr lang="en-US" dirty="0"/>
              <a:t>At least 13 such skirmishes</a:t>
            </a:r>
          </a:p>
          <a:p>
            <a:pPr lvl="1" eaLnBrk="1" hangingPunct="1"/>
            <a:r>
              <a:rPr lang="en-US" dirty="0"/>
              <a:t>What was really happening?</a:t>
            </a:r>
          </a:p>
          <a:p>
            <a:pPr lvl="2" eaLnBrk="1" hangingPunct="1"/>
            <a:r>
              <a:rPr lang="en-US" dirty="0"/>
              <a:t>AOL had discovered a buffer overflow bug in their own AIM clients</a:t>
            </a:r>
          </a:p>
          <a:p>
            <a:pPr lvl="2" eaLnBrk="1" hangingPunct="1"/>
            <a:r>
              <a:rPr lang="en-US" dirty="0"/>
              <a:t>They exploited it to detect and block Microsoft: the exploit code returned a 4-byte signature (the bytes at some location in the AIM client) to server</a:t>
            </a:r>
          </a:p>
          <a:p>
            <a:pPr lvl="2" eaLnBrk="1" hangingPunct="1"/>
            <a:r>
              <a:rPr lang="en-US" dirty="0"/>
              <a:t>When Microsoft changed code to match signature, AOL changed signature location</a:t>
            </a:r>
          </a:p>
          <a:p>
            <a:pPr lvl="2"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549398"/>
      </p:ext>
    </p:extLst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304800"/>
            <a:ext cx="8991600" cy="5486400"/>
          </a:xfrm>
        </p:spPr>
        <p:txBody>
          <a:bodyPr/>
          <a:lstStyle/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Date: Wed, 11 Aug 1999 11:30:57 -0700 (PDT)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From: Phil Bucking &lt;philbucking@yahoo.com&gt;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Subject: AOL exploiting buffer overrun bug in their own software!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To: rms@pharlap.com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z="1400" b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Mr. Smith,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z="1400" b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I am writing you because I have discovered something that I think you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might find interesting because you are an Internet security expert with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experience in this area. I have also tried to contact AOL but received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no response.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z="1400" b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I am a developer who has been working on a revolutionary new instant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messaging client that should be released later this year.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...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It appears that the AIM client has a buffer overrun bug. By itself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this might not be the end of the world, as MS surely has had its share.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But AOL is now *exploiting their own buffer overrun bug* to help in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its efforts to block MS Instant Messenger.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....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Since you have significant credibility with the press I hope that you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can use this information to help inform people that behind AOL's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friendly exterior they are nefariously compromising peoples' security.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z="1400" b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Sincerely,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Phil Bucking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Founder, Bucking Consulting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philbucking@yahoo.com</a:t>
            </a:r>
          </a:p>
        </p:txBody>
      </p:sp>
      <p:sp>
        <p:nvSpPr>
          <p:cNvPr id="367620" name="Text Box 4"/>
          <p:cNvSpPr txBox="1">
            <a:spLocks noChangeArrowheads="1"/>
          </p:cNvSpPr>
          <p:nvPr/>
        </p:nvSpPr>
        <p:spPr bwMode="auto">
          <a:xfrm>
            <a:off x="4114800" y="5429250"/>
            <a:ext cx="4419600" cy="120015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i="1" dirty="0">
                <a:latin typeface="Calibri" pitchFamily="34" charset="0"/>
              </a:rPr>
              <a:t>It was later determined that this email originated from within Microsoft!</a:t>
            </a:r>
          </a:p>
        </p:txBody>
      </p:sp>
    </p:spTree>
    <p:extLst>
      <p:ext uri="{BB962C8B-B14F-4D97-AF65-F5344CB8AC3E}">
        <p14:creationId xmlns:p14="http://schemas.microsoft.com/office/powerpoint/2010/main" val="22514427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20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87F7E17-B768-44D8-A5C4-28D84EF70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650" y="371475"/>
            <a:ext cx="7854950" cy="762000"/>
          </a:xfrm>
        </p:spPr>
        <p:txBody>
          <a:bodyPr/>
          <a:lstStyle/>
          <a:p>
            <a:r>
              <a:rPr lang="en-US" sz="3200" dirty="0"/>
              <a:t>Programmers keep making these mistakes…</a:t>
            </a:r>
          </a:p>
        </p:txBody>
      </p:sp>
      <p:pic>
        <p:nvPicPr>
          <p:cNvPr id="5" name="Content Placeholder 4" descr="Text&#10;&#10;Description automatically generated">
            <a:extLst>
              <a:ext uri="{FF2B5EF4-FFF2-40B4-BE49-F238E27FC236}">
                <a16:creationId xmlns:a16="http://schemas.microsoft.com/office/drawing/2014/main" id="{AD3D6F8F-1E9A-4D3C-A5A0-5E5A050F631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49125"/>
          <a:stretch/>
        </p:blipFill>
        <p:spPr>
          <a:xfrm>
            <a:off x="395365" y="1358375"/>
            <a:ext cx="3746278" cy="4060491"/>
          </a:xfrm>
        </p:spPr>
      </p:pic>
      <p:pic>
        <p:nvPicPr>
          <p:cNvPr id="9" name="Content Placeholder 8" descr="Text&#10;&#10;Description automatically generated">
            <a:extLst>
              <a:ext uri="{FF2B5EF4-FFF2-40B4-BE49-F238E27FC236}">
                <a16:creationId xmlns:a16="http://schemas.microsoft.com/office/drawing/2014/main" id="{C47615AD-9933-4A46-A199-4DC11EF6A31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308"/>
          <a:stretch/>
        </p:blipFill>
        <p:spPr>
          <a:xfrm>
            <a:off x="4566821" y="1524000"/>
            <a:ext cx="3746278" cy="3886200"/>
          </a:xfr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F4F4F94-06C4-49BA-A820-85D6A2A018A1}"/>
              </a:ext>
            </a:extLst>
          </p:cNvPr>
          <p:cNvSpPr txBox="1"/>
          <p:nvPr/>
        </p:nvSpPr>
        <p:spPr>
          <a:xfrm>
            <a:off x="6428270" y="5418867"/>
            <a:ext cx="461194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https://xkcd.com/1354/</a:t>
            </a:r>
          </a:p>
        </p:txBody>
      </p:sp>
    </p:spTree>
    <p:extLst>
      <p:ext uri="{BB962C8B-B14F-4D97-AF65-F5344CB8AC3E}">
        <p14:creationId xmlns:p14="http://schemas.microsoft.com/office/powerpoint/2010/main" val="421357055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pPr eaLnBrk="1" hangingPunct="1"/>
            <a:r>
              <a:rPr lang="en-US" dirty="0"/>
              <a:t>Aside: Trojans, Worms, Viruses, …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137525" cy="4972050"/>
          </a:xfrm>
        </p:spPr>
        <p:txBody>
          <a:bodyPr/>
          <a:lstStyle/>
          <a:p>
            <a:pPr eaLnBrk="1" hangingPunct="1"/>
            <a:r>
              <a:rPr lang="en-US" dirty="0"/>
              <a:t>Three different kinds of </a:t>
            </a:r>
            <a:r>
              <a:rPr lang="en-US" i="1" dirty="0"/>
              <a:t>malware</a:t>
            </a:r>
            <a:r>
              <a:rPr lang="en-US" dirty="0"/>
              <a:t> (malicious software)</a:t>
            </a:r>
          </a:p>
          <a:p>
            <a:pPr lvl="1" eaLnBrk="1" hangingPunct="1"/>
            <a:r>
              <a:rPr lang="en-US" dirty="0"/>
              <a:t>Categorized by how they spread</a:t>
            </a:r>
          </a:p>
          <a:p>
            <a:pPr lvl="1" eaLnBrk="1" hangingPunct="1"/>
            <a:r>
              <a:rPr lang="en-US" dirty="0"/>
              <a:t>Lines have gotten fuzzier over time</a:t>
            </a:r>
          </a:p>
          <a:p>
            <a:pPr eaLnBrk="1" hangingPunct="1">
              <a:spcBef>
                <a:spcPts val="1800"/>
              </a:spcBef>
            </a:pPr>
            <a:r>
              <a:rPr lang="en-US" dirty="0"/>
              <a:t>A </a:t>
            </a:r>
            <a:r>
              <a:rPr lang="en-US" i="1" dirty="0"/>
              <a:t>trojan</a:t>
            </a:r>
            <a:r>
              <a:rPr lang="en-US" dirty="0"/>
              <a:t> tricks people into running it</a:t>
            </a:r>
          </a:p>
          <a:p>
            <a:pPr lvl="1" eaLnBrk="1" hangingPunct="1"/>
            <a:r>
              <a:rPr lang="en-US" dirty="0"/>
              <a:t>Named after the legend of the Trojan Horse </a:t>
            </a:r>
          </a:p>
          <a:p>
            <a:pPr eaLnBrk="1" hangingPunct="1">
              <a:spcBef>
                <a:spcPts val="1800"/>
              </a:spcBef>
            </a:pPr>
            <a:r>
              <a:rPr lang="en-US" dirty="0"/>
              <a:t>A </a:t>
            </a:r>
            <a:r>
              <a:rPr lang="en-US" i="1" dirty="0"/>
              <a:t>worm</a:t>
            </a:r>
            <a:r>
              <a:rPr lang="en-US" dirty="0"/>
              <a:t> spreads automatically, without human action</a:t>
            </a:r>
          </a:p>
          <a:p>
            <a:pPr lvl="1" eaLnBrk="1" hangingPunct="1">
              <a:spcBef>
                <a:spcPts val="480"/>
              </a:spcBef>
            </a:pPr>
            <a:r>
              <a:rPr lang="en-US" dirty="0"/>
              <a:t>Requires a way to copy and execute itself over the network</a:t>
            </a:r>
          </a:p>
          <a:p>
            <a:pPr eaLnBrk="1" hangingPunct="1">
              <a:spcBef>
                <a:spcPts val="1800"/>
              </a:spcBef>
            </a:pPr>
            <a:r>
              <a:rPr lang="en-US" dirty="0"/>
              <a:t>A </a:t>
            </a:r>
            <a:r>
              <a:rPr lang="en-US" i="1" dirty="0"/>
              <a:t>virus </a:t>
            </a:r>
            <a:r>
              <a:rPr lang="en-US" dirty="0"/>
              <a:t>takes control of programs that are already installed</a:t>
            </a:r>
          </a:p>
          <a:p>
            <a:pPr lvl="1" eaLnBrk="1" hangingPunct="1"/>
            <a:r>
              <a:rPr lang="en-US" dirty="0"/>
              <a:t>Like a biological virus</a:t>
            </a:r>
          </a:p>
        </p:txBody>
      </p:sp>
    </p:spTree>
    <p:extLst>
      <p:ext uri="{BB962C8B-B14F-4D97-AF65-F5344CB8AC3E}">
        <p14:creationId xmlns:p14="http://schemas.microsoft.com/office/powerpoint/2010/main" val="15752159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Runaway Stack Example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6875" y="4190999"/>
            <a:ext cx="4556125" cy="2143125"/>
          </a:xfrm>
        </p:spPr>
        <p:txBody>
          <a:bodyPr/>
          <a:lstStyle/>
          <a:p>
            <a:r>
              <a:rPr lang="en-US" dirty="0"/>
              <a:t>Functions store local data in stack frame</a:t>
            </a:r>
          </a:p>
          <a:p>
            <a:r>
              <a:rPr lang="en-US" dirty="0"/>
              <a:t>Recursive functions cause deep nesting of frames</a:t>
            </a:r>
          </a:p>
          <a:p>
            <a:r>
              <a:rPr lang="en-US" dirty="0"/>
              <a:t>What happens when we run out of space?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457200" y="1371600"/>
            <a:ext cx="5791200" cy="258275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recurse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) {</a:t>
            </a:r>
          </a:p>
          <a:p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[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1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&lt;&lt;15];  /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/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4*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2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^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1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5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=  128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KiB</a:t>
            </a:r>
            <a:endParaRPr lang="mr-IN" sz="1800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printf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("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= %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d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. 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at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%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p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\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n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",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); </a:t>
            </a:r>
          </a:p>
          <a:p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[0] = (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1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&lt;&lt;1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4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)-1;</a:t>
            </a:r>
          </a:p>
          <a:p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[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[0]] = x-1;</a:t>
            </a:r>
          </a:p>
          <a:p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(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[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[0]] == 0)</a:t>
            </a:r>
          </a:p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      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-1;</a:t>
            </a:r>
          </a:p>
          <a:p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recurse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[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[0]]) - 1;</a:t>
            </a:r>
          </a:p>
          <a:p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6744418" y="1143000"/>
            <a:ext cx="1447800" cy="23622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27" name="Rectangle 21"/>
          <p:cNvSpPr>
            <a:spLocks noChangeArrowheads="1"/>
          </p:cNvSpPr>
          <p:nvPr/>
        </p:nvSpPr>
        <p:spPr bwMode="auto">
          <a:xfrm>
            <a:off x="6744418" y="1752600"/>
            <a:ext cx="1447800" cy="11414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Stack</a:t>
            </a:r>
          </a:p>
        </p:txBody>
      </p:sp>
      <p:sp>
        <p:nvSpPr>
          <p:cNvPr id="28" name="Line 34"/>
          <p:cNvSpPr>
            <a:spLocks noChangeShapeType="1"/>
          </p:cNvSpPr>
          <p:nvPr/>
        </p:nvSpPr>
        <p:spPr bwMode="auto">
          <a:xfrm>
            <a:off x="7620000" y="2133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" name="AutoShape 16"/>
          <p:cNvSpPr>
            <a:spLocks/>
          </p:cNvSpPr>
          <p:nvPr/>
        </p:nvSpPr>
        <p:spPr bwMode="auto">
          <a:xfrm rot="10800000">
            <a:off x="8250956" y="1752600"/>
            <a:ext cx="228600" cy="1141413"/>
          </a:xfrm>
          <a:prstGeom prst="leftBrace">
            <a:avLst>
              <a:gd name="adj1" fmla="val 75011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450981" y="2139950"/>
            <a:ext cx="633412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kern="0" dirty="0">
                <a:solidFill>
                  <a:srgbClr val="000000"/>
                </a:solidFill>
                <a:latin typeface="Calibri" pitchFamily="34" charset="0"/>
                <a:cs typeface="+mn-cs"/>
              </a:rPr>
              <a:t>8MB</a:t>
            </a:r>
            <a:endParaRPr lang="en-US" dirty="0">
              <a:latin typeface="Calibri" pitchFamily="34" charset="0"/>
              <a:cs typeface="+mn-cs"/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6744418" y="2135488"/>
            <a:ext cx="1447800" cy="1587"/>
          </a:xfrm>
          <a:prstGeom prst="line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5105400" y="4343400"/>
            <a:ext cx="3810000" cy="224420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r>
              <a:rPr lang="nb-NO" sz="1400" i="1" dirty="0">
                <a:latin typeface="Courier New" charset="0"/>
                <a:ea typeface="Courier New" charset="0"/>
                <a:cs typeface="Courier New" charset="0"/>
              </a:rPr>
              <a:t>./</a:t>
            </a:r>
            <a:r>
              <a:rPr lang="nb-NO" sz="1400" i="1" dirty="0" err="1">
                <a:latin typeface="Courier New" charset="0"/>
                <a:ea typeface="Courier New" charset="0"/>
                <a:cs typeface="Courier New" charset="0"/>
              </a:rPr>
              <a:t>runaway</a:t>
            </a:r>
            <a:r>
              <a:rPr lang="nb-NO" sz="1400" i="1" dirty="0">
                <a:latin typeface="Courier New" charset="0"/>
                <a:ea typeface="Courier New" charset="0"/>
                <a:cs typeface="Courier New" charset="0"/>
              </a:rPr>
              <a:t> 67</a:t>
            </a:r>
          </a:p>
          <a:p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x = 67.  a at 0x7ffd18aba930</a:t>
            </a:r>
          </a:p>
          <a:p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x = 66.  a at 0x7ffd18a9a920</a:t>
            </a:r>
          </a:p>
          <a:p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x = 65.  a at 0x7ffd18a7a910</a:t>
            </a:r>
          </a:p>
          <a:p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x = 64.  a at 0x7ffd18a5a900 </a:t>
            </a:r>
          </a:p>
          <a:p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. . .</a:t>
            </a:r>
          </a:p>
          <a:p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x = 4.  a at 0x7ffd182da540</a:t>
            </a:r>
          </a:p>
          <a:p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x = 3.  a at 0x7ffd182ba530</a:t>
            </a:r>
          </a:p>
          <a:p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x = 2.  a at 0x7ffd1829a520</a:t>
            </a:r>
          </a:p>
          <a:p>
            <a:r>
              <a:rPr lang="nb-NO" sz="1400" dirty="0" err="1">
                <a:latin typeface="Courier New" charset="0"/>
                <a:ea typeface="Courier New" charset="0"/>
                <a:cs typeface="Courier New" charset="0"/>
              </a:rPr>
              <a:t>Segmentation</a:t>
            </a:r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nb-NO" sz="1400" dirty="0" err="1">
                <a:latin typeface="Courier New" charset="0"/>
                <a:ea typeface="Courier New" charset="0"/>
                <a:cs typeface="Courier New" charset="0"/>
              </a:rPr>
              <a:t>fault</a:t>
            </a:r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 (</a:t>
            </a:r>
            <a:r>
              <a:rPr lang="nb-NO" sz="1400" dirty="0" err="1">
                <a:latin typeface="Courier New" charset="0"/>
                <a:ea typeface="Courier New" charset="0"/>
                <a:cs typeface="Courier New" charset="0"/>
              </a:rPr>
              <a:t>core</a:t>
            </a:r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nb-NO" sz="1400" dirty="0" err="1">
                <a:latin typeface="Courier New" charset="0"/>
                <a:ea typeface="Courier New" charset="0"/>
                <a:cs typeface="Courier New" charset="0"/>
              </a:rPr>
              <a:t>dumped</a:t>
            </a:r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)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5423113-BE26-47E4-922F-CDF22B661175}"/>
              </a:ext>
            </a:extLst>
          </p:cNvPr>
          <p:cNvSpPr txBox="1"/>
          <p:nvPr/>
        </p:nvSpPr>
        <p:spPr>
          <a:xfrm>
            <a:off x="7700087" y="2056656"/>
            <a:ext cx="295017" cy="1538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lIns="18288" tIns="0" rIns="18288" bIns="0" rtlCol="0" anchor="ctr" anchorCtr="0">
            <a:spAutoFit/>
          </a:bodyPr>
          <a:lstStyle/>
          <a:p>
            <a:pPr algn="ctr"/>
            <a:r>
              <a:rPr lang="en-US" sz="1000" dirty="0">
                <a:latin typeface="Calibri" pitchFamily="34" charset="0"/>
              </a:rPr>
              <a:t>%</a:t>
            </a:r>
            <a:r>
              <a:rPr lang="en-US" sz="1000" dirty="0" err="1">
                <a:latin typeface="Calibri" pitchFamily="34" charset="0"/>
              </a:rPr>
              <a:t>rsp</a:t>
            </a:r>
            <a:endParaRPr lang="en-US" sz="10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39334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808080"/>
                </a:solidFill>
              </a:rPr>
              <a:t>Memory Layout</a:t>
            </a:r>
          </a:p>
          <a:p>
            <a:pPr>
              <a:defRPr/>
            </a:pPr>
            <a:r>
              <a:rPr lang="en-US" dirty="0"/>
              <a:t>Buffer Overflow</a:t>
            </a:r>
          </a:p>
          <a:p>
            <a:pPr lvl="1">
              <a:defRPr/>
            </a:pPr>
            <a:r>
              <a:rPr lang="en-US" dirty="0"/>
              <a:t>Vulnerability</a:t>
            </a:r>
          </a:p>
          <a:p>
            <a:pPr lvl="1">
              <a:defRPr/>
            </a:pP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Protection</a:t>
            </a:r>
          </a:p>
          <a:p>
            <a:pPr lvl="1">
              <a:defRPr/>
            </a:pP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Bypassing Protection</a:t>
            </a:r>
          </a:p>
          <a:p>
            <a:pPr>
              <a:defRPr/>
            </a:pPr>
            <a:r>
              <a:rPr lang="en-US" dirty="0">
                <a:solidFill>
                  <a:srgbClr val="7F7F7F"/>
                </a:solidFill>
              </a:rPr>
              <a:t>Unions</a:t>
            </a:r>
          </a:p>
          <a:p>
            <a:pPr>
              <a:buFont typeface="Wingdings" pitchFamily="2" charset="2"/>
              <a:buChar char="§"/>
              <a:defRPr/>
            </a:pPr>
            <a:endParaRPr lang="en-US" dirty="0">
              <a:solidFill>
                <a:srgbClr val="7F7F7F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C485895-4711-4E31-9445-6170A79FB685}"/>
              </a:ext>
            </a:extLst>
          </p:cNvPr>
          <p:cNvSpPr/>
          <p:nvPr/>
        </p:nvSpPr>
        <p:spPr bwMode="auto">
          <a:xfrm>
            <a:off x="4038600" y="685800"/>
            <a:ext cx="4343400" cy="3352800"/>
          </a:xfrm>
          <a:prstGeom prst="rect">
            <a:avLst/>
          </a:prstGeom>
          <a:solidFill>
            <a:srgbClr val="FFC000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>
                <a:latin typeface="Calibri" pitchFamily="34" charset="0"/>
                <a:hlinkClick r:id="rId3"/>
              </a:rPr>
              <a:t>https://canvas.cmu.edu/courses/34989/assignments/596855</a:t>
            </a:r>
            <a:endParaRPr lang="en-US" b="0" dirty="0">
              <a:latin typeface="Calibri" pitchFamily="34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b="0" dirty="0">
              <a:latin typeface="Calibri" pitchFamily="34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>
                <a:latin typeface="Calibri" pitchFamily="34" charset="0"/>
              </a:rPr>
              <a:t>Do parts 1 and 2 of the activity (getting started, gets())</a:t>
            </a:r>
          </a:p>
        </p:txBody>
      </p:sp>
    </p:spTree>
    <p:extLst>
      <p:ext uri="{BB962C8B-B14F-4D97-AF65-F5344CB8AC3E}">
        <p14:creationId xmlns:p14="http://schemas.microsoft.com/office/powerpoint/2010/main" val="129706099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xfrm>
            <a:off x="357188" y="50800"/>
            <a:ext cx="8558212" cy="1549400"/>
          </a:xfrm>
          <a:ln/>
        </p:spPr>
        <p:txBody>
          <a:bodyPr/>
          <a:lstStyle/>
          <a:p>
            <a:pPr marL="119063" indent="-119063"/>
            <a:r>
              <a:rPr lang="en-US" b="1" dirty="0"/>
              <a:t>Recall: Memory Referencing Bug Example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idx="1"/>
          </p:nvPr>
        </p:nvSpPr>
        <p:spPr bwMode="auto">
          <a:xfrm>
            <a:off x="457200" y="6096000"/>
            <a:ext cx="8229600" cy="563563"/>
          </a:xfrm>
          <a:noFill/>
          <a:ln>
            <a:miter lim="800000"/>
            <a:headEnd/>
            <a:tailEnd/>
          </a:ln>
        </p:spPr>
        <p:txBody>
          <a:bodyPr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1" indent="-342900"/>
            <a:r>
              <a:rPr lang="en-US" dirty="0"/>
              <a:t>Result is system specific</a:t>
            </a:r>
          </a:p>
        </p:txBody>
      </p:sp>
      <p:sp>
        <p:nvSpPr>
          <p:cNvPr id="18437" name="Rectangle 5"/>
          <p:cNvSpPr>
            <a:spLocks/>
          </p:cNvSpPr>
          <p:nvPr/>
        </p:nvSpPr>
        <p:spPr bwMode="auto">
          <a:xfrm>
            <a:off x="825500" y="4267200"/>
            <a:ext cx="7327900" cy="1828800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fun(0)  -&gt;	3.1400000000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lvl="0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fun(1)  -&gt;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00000000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fun(2)  -&gt;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3.1399998665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fun(3)  -&gt;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2.0000006104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fun(6)  -&gt;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sz="1800" dirty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Courier New" charset="0"/>
              </a:rPr>
              <a:t>Stack smashing detected</a:t>
            </a:r>
          </a:p>
          <a:p>
            <a:pPr lvl="0"/>
            <a:r>
              <a:rPr lang="en-US" sz="1800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fun(8)  -&gt;</a:t>
            </a:r>
            <a:r>
              <a:rPr lang="en-US" sz="1800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sz="1800" dirty="0">
                <a:latin typeface="Calibri" panose="020F0502020204030204" pitchFamily="34" charset="0"/>
                <a:ea typeface="Monaco" charset="0"/>
                <a:cs typeface="Calibri" panose="020F0502020204030204" pitchFamily="34" charset="0"/>
                <a:sym typeface="Courier New" charset="0"/>
              </a:rPr>
              <a:t>Segmentation fault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Lucida Grande" charset="0"/>
              <a:cs typeface="Calibri" panose="020F0502020204030204" pitchFamily="34" charset="0"/>
              <a:sym typeface="Arial Narrow" charset="0"/>
            </a:endParaRPr>
          </a:p>
          <a:p>
            <a:endParaRPr lang="en-US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</p:txBody>
      </p:sp>
      <p:sp>
        <p:nvSpPr>
          <p:cNvPr id="18436" name="Rectangle 4"/>
          <p:cNvSpPr>
            <a:spLocks/>
          </p:cNvSpPr>
          <p:nvPr/>
        </p:nvSpPr>
        <p:spPr bwMode="auto">
          <a:xfrm>
            <a:off x="838200" y="1295400"/>
            <a:ext cx="6553200" cy="2844800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typedef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a[2];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double d;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double fun(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 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volatile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s;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s.d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= 3.14;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s.a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[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] = 1073741824; /* Possibly out of bounds */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return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s.d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53572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b="1" dirty="0"/>
              <a:t>Memory Referencing Bug Example</a:t>
            </a: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762000" y="1270000"/>
            <a:ext cx="2209800" cy="1320800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typedef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a[2];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double d;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</p:txBody>
      </p:sp>
      <p:sp>
        <p:nvSpPr>
          <p:cNvPr id="19461" name="Rectangle 5"/>
          <p:cNvSpPr>
            <a:spLocks/>
          </p:cNvSpPr>
          <p:nvPr/>
        </p:nvSpPr>
        <p:spPr bwMode="auto">
          <a:xfrm>
            <a:off x="3581400" y="1295400"/>
            <a:ext cx="4419600" cy="1371600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r>
              <a:rPr lang="en-US" sz="1800" dirty="0"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fun(0)  -&gt;	3.1400000000</a:t>
            </a:r>
            <a:endParaRPr lang="en-US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lvl="0"/>
            <a:r>
              <a:rPr lang="en-US" sz="1800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fun(1)  -&gt;</a:t>
            </a:r>
            <a:r>
              <a:rPr lang="en-US" sz="1800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00000000</a:t>
            </a:r>
            <a:endParaRPr lang="en-US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fun(2)  -&gt;</a:t>
            </a:r>
            <a:r>
              <a:rPr lang="en-US" sz="1800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3.1399998665</a:t>
            </a:r>
            <a:endParaRPr lang="en-US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fun(3)  -&gt;</a:t>
            </a:r>
            <a:r>
              <a:rPr lang="en-US" sz="1800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2.0000006104</a:t>
            </a:r>
            <a:endParaRPr lang="en-US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fun(4)  -&gt;</a:t>
            </a:r>
            <a:r>
              <a:rPr lang="en-US" sz="1800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sz="1800" dirty="0">
                <a:latin typeface="Calibri"/>
                <a:ea typeface="Monaco" charset="0"/>
                <a:cs typeface="Calibri"/>
                <a:sym typeface="Courier New" charset="0"/>
              </a:rPr>
              <a:t>Segmentation fault</a:t>
            </a:r>
          </a:p>
          <a:p>
            <a:pPr lvl="0"/>
            <a:r>
              <a:rPr lang="en-US" sz="1800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fun(8)  -&gt;</a:t>
            </a:r>
            <a:r>
              <a:rPr lang="en-US" sz="1800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00000000</a:t>
            </a:r>
            <a:endParaRPr lang="en-US" sz="1800" dirty="0">
              <a:solidFill>
                <a:srgbClr val="000000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</p:txBody>
      </p:sp>
      <p:sp>
        <p:nvSpPr>
          <p:cNvPr id="19462" name="AutoShape 6"/>
          <p:cNvSpPr>
            <a:spLocks/>
          </p:cNvSpPr>
          <p:nvPr/>
        </p:nvSpPr>
        <p:spPr bwMode="auto">
          <a:xfrm>
            <a:off x="4648200" y="3124200"/>
            <a:ext cx="304800" cy="3429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631"/>
                  <a:pt x="10800" y="1409"/>
                </a:cubicBezTo>
                <a:lnTo>
                  <a:pt x="10800" y="9391"/>
                </a:lnTo>
                <a:cubicBezTo>
                  <a:pt x="10800" y="10169"/>
                  <a:pt x="15635" y="10800"/>
                  <a:pt x="21600" y="10800"/>
                </a:cubicBezTo>
                <a:cubicBezTo>
                  <a:pt x="15635" y="10800"/>
                  <a:pt x="10800" y="11431"/>
                  <a:pt x="10800" y="12209"/>
                </a:cubicBezTo>
                <a:lnTo>
                  <a:pt x="10800" y="20191"/>
                </a:lnTo>
                <a:cubicBezTo>
                  <a:pt x="10800" y="20969"/>
                  <a:pt x="5965" y="21600"/>
                  <a:pt x="0" y="21600"/>
                </a:cubicBezTo>
              </a:path>
            </a:pathLst>
          </a:custGeom>
          <a:noFill/>
          <a:ln w="28575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3" name="Rectangle 7"/>
          <p:cNvSpPr>
            <a:spLocks/>
          </p:cNvSpPr>
          <p:nvPr/>
        </p:nvSpPr>
        <p:spPr bwMode="auto">
          <a:xfrm>
            <a:off x="5105400" y="4953000"/>
            <a:ext cx="2120900" cy="6477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pPr algn="l">
              <a:lnSpc>
                <a:spcPct val="110000"/>
              </a:lnSpc>
            </a:pPr>
            <a:r>
              <a:rPr lang="en-US" sz="18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Location accessed by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</a:t>
            </a:r>
            <a:r>
              <a:rPr lang="en-US" sz="18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)</a:t>
            </a:r>
          </a:p>
        </p:txBody>
      </p:sp>
      <p:sp>
        <p:nvSpPr>
          <p:cNvPr id="19464" name="Rectangle 8"/>
          <p:cNvSpPr>
            <a:spLocks/>
          </p:cNvSpPr>
          <p:nvPr/>
        </p:nvSpPr>
        <p:spPr bwMode="auto">
          <a:xfrm>
            <a:off x="762000" y="3352800"/>
            <a:ext cx="1668462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Explanation:</a:t>
            </a:r>
          </a:p>
        </p:txBody>
      </p:sp>
      <p:graphicFrame>
        <p:nvGraphicFramePr>
          <p:cNvPr id="1946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6644167"/>
              </p:ext>
            </p:extLst>
          </p:nvPr>
        </p:nvGraphicFramePr>
        <p:xfrm>
          <a:off x="2514600" y="3124200"/>
          <a:ext cx="2070100" cy="3429000"/>
        </p:xfrm>
        <a:graphic>
          <a:graphicData uri="http://schemas.openxmlformats.org/drawingml/2006/table">
            <a:tbl>
              <a:tblPr/>
              <a:tblGrid>
                <a:gridCol w="1638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onaco" charset="0"/>
                          <a:cs typeface="Calibri"/>
                          <a:sym typeface="Monaco" charset="0"/>
                        </a:rPr>
                        <a:t>???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onaco" charset="0"/>
                          <a:cs typeface="Calibri"/>
                          <a:sym typeface="Monaco" charset="0"/>
                        </a:rPr>
                        <a:t>Critical State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7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onaco" charset="0"/>
                          <a:cs typeface="Calibri"/>
                          <a:sym typeface="Monaco" charset="0"/>
                        </a:rPr>
                        <a:t>Critical State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6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onaco" charset="0"/>
                          <a:cs typeface="Calibri"/>
                          <a:sym typeface="Monaco" charset="0"/>
                        </a:rPr>
                        <a:t>Critical State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5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onaco" charset="0"/>
                          <a:cs typeface="Calibri"/>
                          <a:sym typeface="Monaco" charset="0"/>
                        </a:rPr>
                        <a:t>Critical State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Monaco" charset="0"/>
                          <a:cs typeface="Courier New" panose="02070309020205020404" pitchFamily="49" charset="0"/>
                          <a:sym typeface="Monaco" charset="0"/>
                        </a:rPr>
                        <a:t>d7 ... d4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3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Monaco" charset="0"/>
                          <a:cs typeface="Courier New" panose="02070309020205020404" pitchFamily="49" charset="0"/>
                          <a:sym typeface="Monaco" charset="0"/>
                        </a:rPr>
                        <a:t>d3 ... d0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Monaco" charset="0"/>
                          <a:cs typeface="Courier New" panose="02070309020205020404" pitchFamily="49" charset="0"/>
                          <a:sym typeface="Monaco" charset="0"/>
                        </a:rPr>
                        <a:t>a[1]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Monaco" charset="0"/>
                          <a:cs typeface="Courier New" panose="02070309020205020404" pitchFamily="49" charset="0"/>
                          <a:sym typeface="Monaco" charset="0"/>
                        </a:rPr>
                        <a:t>a[0]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" name="AutoShape 6"/>
          <p:cNvSpPr>
            <a:spLocks/>
          </p:cNvSpPr>
          <p:nvPr/>
        </p:nvSpPr>
        <p:spPr bwMode="auto">
          <a:xfrm flipH="1">
            <a:off x="2057400" y="5029200"/>
            <a:ext cx="3048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631"/>
                  <a:pt x="10800" y="1409"/>
                </a:cubicBezTo>
                <a:lnTo>
                  <a:pt x="10800" y="9391"/>
                </a:lnTo>
                <a:cubicBezTo>
                  <a:pt x="10800" y="10169"/>
                  <a:pt x="15635" y="10800"/>
                  <a:pt x="21600" y="10800"/>
                </a:cubicBezTo>
                <a:cubicBezTo>
                  <a:pt x="15635" y="10800"/>
                  <a:pt x="10800" y="11431"/>
                  <a:pt x="10800" y="12209"/>
                </a:cubicBezTo>
                <a:lnTo>
                  <a:pt x="10800" y="20191"/>
                </a:lnTo>
                <a:cubicBezTo>
                  <a:pt x="10800" y="20969"/>
                  <a:pt x="5965" y="21600"/>
                  <a:pt x="0" y="21600"/>
                </a:cubicBezTo>
              </a:path>
            </a:pathLst>
          </a:custGeom>
          <a:noFill/>
          <a:ln w="28575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609600" y="5638800"/>
            <a:ext cx="12928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struct_t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6916630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30210</TotalTime>
  <Words>5603</Words>
  <Application>Microsoft Office PowerPoint</Application>
  <PresentationFormat>On-screen Show (4:3)</PresentationFormat>
  <Paragraphs>1361</Paragraphs>
  <Slides>58</Slides>
  <Notes>42</Notes>
  <HiddenSlides>10</HiddenSlides>
  <MMClips>0</MMClips>
  <ScaleCrop>false</ScaleCrop>
  <HeadingPairs>
    <vt:vector size="8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73" baseType="lpstr">
      <vt:lpstr>Arial</vt:lpstr>
      <vt:lpstr>Arial Narrow</vt:lpstr>
      <vt:lpstr>Calibri</vt:lpstr>
      <vt:lpstr>Calibri Bold</vt:lpstr>
      <vt:lpstr>Calibri Bold Italic</vt:lpstr>
      <vt:lpstr>Cambria</vt:lpstr>
      <vt:lpstr>Cambria Math</vt:lpstr>
      <vt:lpstr>Courier New</vt:lpstr>
      <vt:lpstr>Courier New Bold</vt:lpstr>
      <vt:lpstr>Noto Sans Symbols</vt:lpstr>
      <vt:lpstr>Times New Roman</vt:lpstr>
      <vt:lpstr>Wingdings</vt:lpstr>
      <vt:lpstr>Wingdings 2</vt:lpstr>
      <vt:lpstr>template2007</vt:lpstr>
      <vt:lpstr>Worksheet</vt:lpstr>
      <vt:lpstr>Machine-Level Programming V: Advanced Topics  15-213/15-513: Introduction to Computer Systems 8th Lecture,  June 1, 2023</vt:lpstr>
      <vt:lpstr>Today</vt:lpstr>
      <vt:lpstr>x86-64 Linux Memory Layout</vt:lpstr>
      <vt:lpstr>Memory Allocation Example</vt:lpstr>
      <vt:lpstr>x86-64 Example Addresses</vt:lpstr>
      <vt:lpstr>Runaway Stack Example</vt:lpstr>
      <vt:lpstr>Today</vt:lpstr>
      <vt:lpstr>Recall: Memory Referencing Bug Example</vt:lpstr>
      <vt:lpstr>Memory Referencing Bug Example</vt:lpstr>
      <vt:lpstr>Such Problems are a BIG Deal</vt:lpstr>
      <vt:lpstr>String Library Code</vt:lpstr>
      <vt:lpstr>Vulnerable Buffer Code</vt:lpstr>
      <vt:lpstr>Buffer Overflow Disassembly</vt:lpstr>
      <vt:lpstr>Buffer Overflow Stack Example</vt:lpstr>
      <vt:lpstr>Buffer Overflow Stack Example</vt:lpstr>
      <vt:lpstr>Buffer Overflow Stack Example #1</vt:lpstr>
      <vt:lpstr>Buffer Overflow Stack Example #2</vt:lpstr>
      <vt:lpstr>Stack Smashing Attacks</vt:lpstr>
      <vt:lpstr>Crafting Smashing String</vt:lpstr>
      <vt:lpstr>Smashing String Effect</vt:lpstr>
      <vt:lpstr>Performing Stack Smash</vt:lpstr>
      <vt:lpstr>Code Injection Attacks</vt:lpstr>
      <vt:lpstr>How Does The Attack Code Execute?</vt:lpstr>
      <vt:lpstr>Today</vt:lpstr>
      <vt:lpstr>What to Do About Buffer Overflow Attacks</vt:lpstr>
      <vt:lpstr>1. Avoid Overflow Vulnerabilities in Code (!)</vt:lpstr>
      <vt:lpstr>2. System-Level Protections Can Help</vt:lpstr>
      <vt:lpstr>2. System-Level Protections Can Help</vt:lpstr>
      <vt:lpstr>3. Stack Canaries Can Help</vt:lpstr>
      <vt:lpstr>Protected Buffer Disassembly</vt:lpstr>
      <vt:lpstr>Setting Up Canary</vt:lpstr>
      <vt:lpstr>Checking Canary</vt:lpstr>
      <vt:lpstr>Return-Oriented Programming Attacks</vt:lpstr>
      <vt:lpstr>Gadget Example #1</vt:lpstr>
      <vt:lpstr>Gadget Example #2</vt:lpstr>
      <vt:lpstr>ROP Execution</vt:lpstr>
      <vt:lpstr>Crafting an ROP Attack String</vt:lpstr>
      <vt:lpstr>What Happens When echo Returns?</vt:lpstr>
      <vt:lpstr>Today</vt:lpstr>
      <vt:lpstr>Today</vt:lpstr>
      <vt:lpstr>Union Allocation</vt:lpstr>
      <vt:lpstr>Using Union to Access Bit Patterns</vt:lpstr>
      <vt:lpstr>Using Unions as Sum Types</vt:lpstr>
      <vt:lpstr>Byte Ordering Revisited</vt:lpstr>
      <vt:lpstr>Byte Ordering Example</vt:lpstr>
      <vt:lpstr>Byte Ordering Example (Cont).</vt:lpstr>
      <vt:lpstr>Byte Ordering on IA32</vt:lpstr>
      <vt:lpstr>Byte Ordering on x86-64</vt:lpstr>
      <vt:lpstr>Byte Ordering on Sun</vt:lpstr>
      <vt:lpstr>Summary of Compound Types in C</vt:lpstr>
      <vt:lpstr>Summary</vt:lpstr>
      <vt:lpstr>Exploits Based on Buffer Overflows</vt:lpstr>
      <vt:lpstr>Example: the original Internet worm (1988)</vt:lpstr>
      <vt:lpstr>Example 2: IM War</vt:lpstr>
      <vt:lpstr>IM War (cont.)</vt:lpstr>
      <vt:lpstr>PowerPoint Presentation</vt:lpstr>
      <vt:lpstr>Programmers keep making these mistakes…</vt:lpstr>
      <vt:lpstr>Aside: Trojans, Worms, Viruses, 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Brian Railing</cp:lastModifiedBy>
  <cp:revision>551</cp:revision>
  <cp:lastPrinted>2014-09-23T07:19:34Z</cp:lastPrinted>
  <dcterms:created xsi:type="dcterms:W3CDTF">2012-10-15T22:47:51Z</dcterms:created>
  <dcterms:modified xsi:type="dcterms:W3CDTF">2023-06-01T15:49:14Z</dcterms:modified>
</cp:coreProperties>
</file>