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542" r:id="rId2"/>
    <p:sldId id="645" r:id="rId3"/>
    <p:sldId id="580" r:id="rId4"/>
    <p:sldId id="581" r:id="rId5"/>
    <p:sldId id="734" r:id="rId6"/>
    <p:sldId id="733" r:id="rId7"/>
    <p:sldId id="732" r:id="rId8"/>
    <p:sldId id="735" r:id="rId9"/>
    <p:sldId id="585" r:id="rId10"/>
    <p:sldId id="586" r:id="rId11"/>
    <p:sldId id="646" r:id="rId12"/>
    <p:sldId id="680" r:id="rId13"/>
    <p:sldId id="632" r:id="rId14"/>
    <p:sldId id="661" r:id="rId15"/>
    <p:sldId id="683" r:id="rId16"/>
    <p:sldId id="740" r:id="rId17"/>
    <p:sldId id="651" r:id="rId18"/>
    <p:sldId id="639" r:id="rId19"/>
    <p:sldId id="684" r:id="rId20"/>
    <p:sldId id="741" r:id="rId21"/>
    <p:sldId id="649" r:id="rId22"/>
    <p:sldId id="597" r:id="rId23"/>
    <p:sldId id="598" r:id="rId24"/>
    <p:sldId id="668" r:id="rId25"/>
    <p:sldId id="742" r:id="rId26"/>
    <p:sldId id="682" r:id="rId27"/>
    <p:sldId id="599" r:id="rId28"/>
    <p:sldId id="601" r:id="rId29"/>
    <p:sldId id="602" r:id="rId30"/>
    <p:sldId id="663" r:id="rId31"/>
    <p:sldId id="664" r:id="rId32"/>
    <p:sldId id="665" r:id="rId33"/>
    <p:sldId id="666" r:id="rId34"/>
    <p:sldId id="667" r:id="rId35"/>
    <p:sldId id="669" r:id="rId36"/>
    <p:sldId id="689" r:id="rId37"/>
    <p:sldId id="678" r:id="rId38"/>
    <p:sldId id="670" r:id="rId39"/>
    <p:sldId id="737" r:id="rId40"/>
    <p:sldId id="672" r:id="rId41"/>
    <p:sldId id="673" r:id="rId42"/>
    <p:sldId id="674" r:id="rId43"/>
    <p:sldId id="679" r:id="rId44"/>
    <p:sldId id="647" r:id="rId45"/>
    <p:sldId id="588" r:id="rId46"/>
    <p:sldId id="589" r:id="rId47"/>
    <p:sldId id="685" r:id="rId48"/>
    <p:sldId id="686" r:id="rId49"/>
    <p:sldId id="591" r:id="rId50"/>
    <p:sldId id="592" r:id="rId51"/>
    <p:sldId id="593" r:id="rId52"/>
    <p:sldId id="687" r:id="rId53"/>
    <p:sldId id="594" r:id="rId54"/>
    <p:sldId id="595" r:id="rId55"/>
    <p:sldId id="659" r:id="rId56"/>
  </p:sldIdLst>
  <p:sldSz cx="9144000" cy="6858000" type="screen4x3"/>
  <p:notesSz cx="7302500" cy="9586913"/>
  <p:custDataLst>
    <p:tags r:id="rId5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A93CAE-8A8F-4D76-B8E9-FFF2B8B0FAD4}">
          <p14:sldIdLst>
            <p14:sldId id="542"/>
            <p14:sldId id="645"/>
            <p14:sldId id="580"/>
            <p14:sldId id="581"/>
            <p14:sldId id="734"/>
            <p14:sldId id="733"/>
            <p14:sldId id="732"/>
            <p14:sldId id="735"/>
            <p14:sldId id="585"/>
            <p14:sldId id="586"/>
            <p14:sldId id="646"/>
            <p14:sldId id="680"/>
            <p14:sldId id="632"/>
            <p14:sldId id="661"/>
            <p14:sldId id="683"/>
            <p14:sldId id="740"/>
            <p14:sldId id="651"/>
            <p14:sldId id="639"/>
            <p14:sldId id="684"/>
            <p14:sldId id="741"/>
            <p14:sldId id="649"/>
            <p14:sldId id="597"/>
            <p14:sldId id="598"/>
            <p14:sldId id="668"/>
            <p14:sldId id="742"/>
            <p14:sldId id="682"/>
            <p14:sldId id="599"/>
            <p14:sldId id="601"/>
            <p14:sldId id="602"/>
            <p14:sldId id="663"/>
            <p14:sldId id="664"/>
            <p14:sldId id="665"/>
            <p14:sldId id="666"/>
            <p14:sldId id="667"/>
            <p14:sldId id="669"/>
            <p14:sldId id="689"/>
            <p14:sldId id="678"/>
            <p14:sldId id="670"/>
            <p14:sldId id="737"/>
            <p14:sldId id="672"/>
            <p14:sldId id="673"/>
            <p14:sldId id="674"/>
            <p14:sldId id="679"/>
            <p14:sldId id="647"/>
            <p14:sldId id="588"/>
            <p14:sldId id="589"/>
            <p14:sldId id="685"/>
            <p14:sldId id="686"/>
            <p14:sldId id="591"/>
            <p14:sldId id="592"/>
            <p14:sldId id="593"/>
            <p14:sldId id="687"/>
            <p14:sldId id="594"/>
            <p14:sldId id="595"/>
            <p14:sldId id="6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5BD"/>
    <a:srgbClr val="EFBFBF"/>
    <a:srgbClr val="CC6600"/>
    <a:srgbClr val="FF9999"/>
    <a:srgbClr val="A8E799"/>
    <a:srgbClr val="FFFF99"/>
    <a:srgbClr val="CDF1C5"/>
    <a:srgbClr val="F1C7C7"/>
    <a:srgbClr val="C5FEB8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3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998" y="58"/>
      </p:cViewPr>
      <p:guideLst>
        <p:guide orient="horz" pos="254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333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87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42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B12C5-B8B1-41C6-B29F-6FC9FEB127A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14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382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93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19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90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48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40739/quizzes/123396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Machine-Level Programming I: Basics</a:t>
            </a:r>
            <a:br>
              <a:rPr lang="en-US" dirty="0"/>
            </a:br>
            <a:br>
              <a:rPr lang="en-US"/>
            </a:br>
            <a:r>
              <a:rPr lang="en-US" sz="2000" b="0"/>
              <a:t>15-213/15-513</a:t>
            </a:r>
            <a:r>
              <a:rPr lang="en-US" sz="2000" b="0" dirty="0"/>
              <a:t>: Introduction to Computer Systems</a:t>
            </a:r>
            <a:br>
              <a:rPr lang="en-US" sz="2000" b="0" dirty="0"/>
            </a:br>
            <a:r>
              <a:rPr lang="en-US" sz="2000" b="0" dirty="0"/>
              <a:t>3rd Lecture,  May 16,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5AA0A1-8A76-44AF-9B48-8DA29170AD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Coverage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IA32</a:t>
            </a:r>
          </a:p>
          <a:p>
            <a:pPr lvl="1"/>
            <a:r>
              <a:rPr lang="en-US" dirty="0"/>
              <a:t>The traditional x86</a:t>
            </a:r>
          </a:p>
          <a:p>
            <a:pPr lvl="1"/>
            <a:r>
              <a:rPr lang="en-US" dirty="0"/>
              <a:t>For 15/18-213: RIP, Summer 2015</a:t>
            </a:r>
          </a:p>
          <a:p>
            <a:endParaRPr lang="en-US" dirty="0"/>
          </a:p>
          <a:p>
            <a:r>
              <a:rPr lang="en-US" dirty="0"/>
              <a:t>x86-64</a:t>
            </a:r>
          </a:p>
          <a:p>
            <a:pPr lvl="1"/>
            <a:r>
              <a:rPr lang="en-US" dirty="0"/>
              <a:t>The standard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–m64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r>
              <a:rPr lang="en-US" dirty="0"/>
              <a:t>Presentation</a:t>
            </a:r>
          </a:p>
          <a:p>
            <a:pPr lvl="1"/>
            <a:r>
              <a:rPr lang="en-US" dirty="0"/>
              <a:t>Book covers x86-64</a:t>
            </a:r>
          </a:p>
          <a:p>
            <a:pPr lvl="1"/>
            <a:r>
              <a:rPr lang="en-US" dirty="0"/>
              <a:t>Web aside on IA32</a:t>
            </a:r>
          </a:p>
          <a:p>
            <a:pPr lvl="1"/>
            <a:r>
              <a:rPr lang="en-US" dirty="0"/>
              <a:t>We will only cover x86-64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/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Abstraction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216" y="1720779"/>
            <a:ext cx="155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 programmer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137" y="3294455"/>
            <a:ext cx="240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Assembly programmer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137" y="5377934"/>
            <a:ext cx="203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Computer Designer</a:t>
            </a:r>
          </a:p>
        </p:txBody>
      </p:sp>
      <p:sp>
        <p:nvSpPr>
          <p:cNvPr id="9" name="Vertical Scroll 8"/>
          <p:cNvSpPr/>
          <p:nvPr/>
        </p:nvSpPr>
        <p:spPr bwMode="auto">
          <a:xfrm>
            <a:off x="1913790" y="1136862"/>
            <a:ext cx="4023310" cy="1902130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sz="1000" dirty="0">
                <a:latin typeface="Courier"/>
              </a:rPr>
              <a:t>#include &lt;</a:t>
            </a:r>
            <a:r>
              <a:rPr lang="en-US" sz="1000" dirty="0" err="1">
                <a:latin typeface="Courier"/>
              </a:rPr>
              <a:t>stdio.h</a:t>
            </a:r>
            <a:r>
              <a:rPr lang="en-US" sz="1000" dirty="0">
                <a:latin typeface="Courier"/>
              </a:rPr>
              <a:t>&gt;</a:t>
            </a:r>
          </a:p>
          <a:p>
            <a:r>
              <a:rPr lang="en-US" sz="1000" dirty="0">
                <a:latin typeface="Courier"/>
              </a:rPr>
              <a:t>int main(){</a:t>
            </a:r>
          </a:p>
          <a:p>
            <a:r>
              <a:rPr lang="en-US" sz="1000" dirty="0">
                <a:latin typeface="Courier"/>
              </a:rPr>
              <a:t>  int </a:t>
            </a:r>
            <a:r>
              <a:rPr lang="en-US" sz="1000" dirty="0" err="1">
                <a:latin typeface="Courier"/>
              </a:rPr>
              <a:t>i</a:t>
            </a:r>
            <a:r>
              <a:rPr lang="en-US" sz="1000" dirty="0">
                <a:latin typeface="Courier"/>
              </a:rPr>
              <a:t>, n = 10, t1 = 0, t2 = 1,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</a:t>
            </a:r>
          </a:p>
          <a:p>
            <a:r>
              <a:rPr lang="nn-NO" sz="1000" dirty="0">
                <a:latin typeface="Courier"/>
              </a:rPr>
              <a:t>  for (i = 1; i &lt;= n; ++i){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printf</a:t>
            </a:r>
            <a:r>
              <a:rPr lang="en-US" sz="1000" dirty="0">
                <a:latin typeface="Courier"/>
              </a:rPr>
              <a:t>("%d, ", t1);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 = t1 + t2;</a:t>
            </a:r>
          </a:p>
          <a:p>
            <a:r>
              <a:rPr lang="en-US" sz="1000" dirty="0">
                <a:latin typeface="Courier"/>
              </a:rPr>
              <a:t>    t1 = t2;</a:t>
            </a:r>
          </a:p>
          <a:p>
            <a:r>
              <a:rPr lang="en-US" sz="1000" dirty="0">
                <a:latin typeface="Courier"/>
              </a:rPr>
              <a:t>    t2 =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 }</a:t>
            </a:r>
          </a:p>
          <a:p>
            <a:r>
              <a:rPr lang="en-US" sz="1000" dirty="0">
                <a:latin typeface="Courier"/>
              </a:rPr>
              <a:t>  return 0; }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88" y="3790179"/>
            <a:ext cx="3407569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28742" y="5688992"/>
            <a:ext cx="303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Gates, clocks, circuit layout, …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688C43D-DB3C-4DAC-9393-9B6AEC6E0B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97" y="6026259"/>
            <a:ext cx="533308" cy="533308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CF3792D-D119-4FDB-85BA-CE35B95225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65" y="6080526"/>
            <a:ext cx="1096413" cy="4568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38288D-C1AC-4570-A26C-CDD02E3F16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0" y="5776972"/>
            <a:ext cx="837512" cy="83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1425" cy="762000"/>
          </a:xfrm>
        </p:spPr>
        <p:txBody>
          <a:bodyPr/>
          <a:lstStyle/>
          <a:p>
            <a:pPr eaLnBrk="1" hangingPunct="1"/>
            <a:r>
              <a:rPr lang="en-US" dirty="0"/>
              <a:t>Definitions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Architecture:</a:t>
            </a:r>
            <a:r>
              <a:rPr lang="en-US" dirty="0"/>
              <a:t> (also ISA: instruction set architecture) The parts of a processor design that one needs to understand for writing assembly/machine code. </a:t>
            </a:r>
          </a:p>
          <a:p>
            <a:pPr lvl="1"/>
            <a:r>
              <a:rPr lang="en-US" dirty="0"/>
              <a:t>Examples: 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instruction set specification, registers</a:t>
            </a:r>
          </a:p>
          <a:p>
            <a:r>
              <a:rPr lang="en-US" dirty="0">
                <a:solidFill>
                  <a:srgbClr val="C00000"/>
                </a:solidFill>
              </a:rPr>
              <a:t>Microarchitecture:</a:t>
            </a:r>
            <a:r>
              <a:rPr lang="en-US" dirty="0"/>
              <a:t> Implementation of the architecture</a:t>
            </a:r>
          </a:p>
          <a:p>
            <a:pPr lvl="1"/>
            <a:r>
              <a:rPr lang="en-US" dirty="0"/>
              <a:t>Examples: cache sizes and core frequency</a:t>
            </a:r>
          </a:p>
          <a:p>
            <a:r>
              <a:rPr lang="en-US" dirty="0"/>
              <a:t>Code Forms: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Machine Code</a:t>
            </a:r>
            <a:r>
              <a:rPr lang="en-US" dirty="0"/>
              <a:t>: The byte-level programs that a processor executes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Assembly Code</a:t>
            </a:r>
            <a:r>
              <a:rPr lang="en-US" dirty="0"/>
              <a:t>: A text representation of machine code</a:t>
            </a:r>
          </a:p>
          <a:p>
            <a:pPr eaLnBrk="1" hangingPunct="1"/>
            <a:r>
              <a:rPr lang="en-US" dirty="0"/>
              <a:t>Example ISAs: </a:t>
            </a:r>
          </a:p>
          <a:p>
            <a:pPr lvl="1"/>
            <a:r>
              <a:rPr lang="en-US" dirty="0"/>
              <a:t>Intel: x86, IA32, Itanium, x86-64</a:t>
            </a:r>
          </a:p>
          <a:p>
            <a:pPr lvl="1"/>
            <a:r>
              <a:rPr lang="en-US" dirty="0"/>
              <a:t>ARM: Used in almost all mobile phones</a:t>
            </a:r>
          </a:p>
          <a:p>
            <a:pPr lvl="1"/>
            <a:r>
              <a:rPr lang="en-US" dirty="0"/>
              <a:t>RISC V: New open-source ISA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066800" y="1066800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226300" cy="573088"/>
          </a:xfrm>
        </p:spPr>
        <p:txBody>
          <a:bodyPr/>
          <a:lstStyle/>
          <a:p>
            <a:r>
              <a:rPr lang="en-US" dirty="0"/>
              <a:t>Assembly/Machine Code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113" y="3331780"/>
            <a:ext cx="4852987" cy="3505200"/>
          </a:xfrm>
          <a:solidFill>
            <a:schemeClr val="bg1"/>
          </a:solidFill>
        </p:spPr>
        <p:txBody>
          <a:bodyPr/>
          <a:lstStyle/>
          <a:p>
            <a:pPr marL="227013" indent="-227013" defTabSz="895350">
              <a:buNone/>
              <a:tabLst>
                <a:tab pos="1371600" algn="l"/>
                <a:tab pos="4572000" algn="l"/>
              </a:tabLst>
            </a:pPr>
            <a:r>
              <a:rPr lang="en-US" sz="2400" dirty="0"/>
              <a:t>Programmer-Visible State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PC: Program counter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Address of next instruction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Called “RIP” (x86-64)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Register file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Heavily used program data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Condition codes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Store status information about most recent arithmetic or logical operation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Used for conditional branching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409700" y="1981200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PC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362200" y="1371600"/>
            <a:ext cx="16764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6019800" y="1066800"/>
            <a:ext cx="1752600" cy="220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6324600" y="1730102"/>
            <a:ext cx="1143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Code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Data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Stack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4267200" y="1701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4267200" y="22352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4267200" y="27686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267200" y="12954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267200" y="18542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267200" y="2387600"/>
            <a:ext cx="1676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Instructions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2667000" y="2286000"/>
            <a:ext cx="10668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Condition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Codes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5372100" y="3625850"/>
            <a:ext cx="3619500" cy="1568450"/>
          </a:xfrm>
        </p:spPr>
        <p:txBody>
          <a:bodyPr/>
          <a:lstStyle/>
          <a:p>
            <a:pPr marL="292100" lvl="1" indent="-177800"/>
            <a:r>
              <a:rPr lang="en-US" sz="2000" b="1" dirty="0"/>
              <a:t>Memory</a:t>
            </a:r>
          </a:p>
          <a:p>
            <a:pPr marL="571500" lvl="2" indent="-165100"/>
            <a:r>
              <a:rPr lang="en-US" sz="1800" dirty="0"/>
              <a:t>Byte addressable array</a:t>
            </a:r>
          </a:p>
          <a:p>
            <a:pPr marL="571500" lvl="2" indent="-165100"/>
            <a:r>
              <a:rPr lang="en-US" sz="1800" dirty="0"/>
              <a:t>Code and user data</a:t>
            </a:r>
          </a:p>
          <a:p>
            <a:pPr marL="571500" lvl="2" indent="-165100"/>
            <a:r>
              <a:rPr lang="en-US" sz="1800" dirty="0"/>
              <a:t>Stack to support procedures</a:t>
            </a:r>
          </a:p>
          <a:p>
            <a:pPr marL="0" indent="0"/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430851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257DC9-C5B2-8918-E904-16AF17255BDC}"/>
              </a:ext>
            </a:extLst>
          </p:cNvPr>
          <p:cNvSpPr txBox="1"/>
          <p:nvPr/>
        </p:nvSpPr>
        <p:spPr>
          <a:xfrm>
            <a:off x="3120887" y="3192045"/>
            <a:ext cx="3568148" cy="369332"/>
          </a:xfrm>
          <a:prstGeom prst="rect">
            <a:avLst/>
          </a:prstGeom>
          <a:solidFill>
            <a:srgbClr val="F6F5BD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add	%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rbx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 %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rax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E0FEA6-E070-902F-04A9-00DB3EB32AE2}"/>
              </a:ext>
            </a:extLst>
          </p:cNvPr>
          <p:cNvSpPr txBox="1"/>
          <p:nvPr/>
        </p:nvSpPr>
        <p:spPr>
          <a:xfrm>
            <a:off x="3806687" y="2325757"/>
            <a:ext cx="224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Register names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F4262D-BA8E-6844-EF6A-AB896DC2E98E}"/>
              </a:ext>
            </a:extLst>
          </p:cNvPr>
          <p:cNvSpPr txBox="1"/>
          <p:nvPr/>
        </p:nvSpPr>
        <p:spPr>
          <a:xfrm>
            <a:off x="3120887" y="3190461"/>
            <a:ext cx="3568148" cy="369332"/>
          </a:xfrm>
          <a:prstGeom prst="rect">
            <a:avLst/>
          </a:prstGeom>
          <a:solidFill>
            <a:srgbClr val="F6F5BD"/>
          </a:solidFill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addq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	%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rbx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 %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rax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C14DB9-3280-D56C-5693-5C6423C698AA}"/>
              </a:ext>
            </a:extLst>
          </p:cNvPr>
          <p:cNvSpPr txBox="1"/>
          <p:nvPr/>
        </p:nvSpPr>
        <p:spPr>
          <a:xfrm>
            <a:off x="4085663" y="4227237"/>
            <a:ext cx="1588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rax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+=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rbx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CBA29C-3F05-4E31-D580-A03A0C067EAC}"/>
              </a:ext>
            </a:extLst>
          </p:cNvPr>
          <p:cNvCxnSpPr>
            <a:cxnSpLocks/>
            <a:stCxn id="3" idx="2"/>
          </p:cNvCxnSpPr>
          <p:nvPr/>
        </p:nvCxnSpPr>
        <p:spPr bwMode="auto">
          <a:xfrm flipH="1">
            <a:off x="4492487" y="2695089"/>
            <a:ext cx="437322" cy="495372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DA62938-6695-4E48-18F4-C38D4119E1AB}"/>
              </a:ext>
            </a:extLst>
          </p:cNvPr>
          <p:cNvCxnSpPr>
            <a:cxnSpLocks/>
            <a:stCxn id="3" idx="2"/>
          </p:cNvCxnSpPr>
          <p:nvPr/>
        </p:nvCxnSpPr>
        <p:spPr bwMode="auto">
          <a:xfrm>
            <a:off x="4929809" y="2695089"/>
            <a:ext cx="288234" cy="495372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0AA7743-618E-ACD0-57C1-237B8808B0A6}"/>
              </a:ext>
            </a:extLst>
          </p:cNvPr>
          <p:cNvSpPr txBox="1"/>
          <p:nvPr/>
        </p:nvSpPr>
        <p:spPr>
          <a:xfrm>
            <a:off x="4492487" y="3685833"/>
            <a:ext cx="77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4BD66-0250-1510-A688-2A7B3E938520}"/>
              </a:ext>
            </a:extLst>
          </p:cNvPr>
          <p:cNvSpPr txBox="1"/>
          <p:nvPr/>
        </p:nvSpPr>
        <p:spPr>
          <a:xfrm>
            <a:off x="2261153" y="5055993"/>
            <a:ext cx="46216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ffectLst/>
                <a:latin typeface="Arial Narrow" panose="020B0604020202020204" pitchFamily="34" charset="0"/>
              </a:rPr>
              <a:t>These are 64-bit registers, so we know this is a 64-bit add</a:t>
            </a:r>
            <a:endParaRPr lang="en-US" dirty="0">
              <a:solidFill>
                <a:srgbClr val="000000"/>
              </a:solidFill>
              <a:effectLst/>
              <a:latin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10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762000" y="4683648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18682" y="266700"/>
            <a:ext cx="7592093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8682" y="5902848"/>
            <a:ext cx="7329487" cy="838200"/>
          </a:xfrm>
          <a:ln/>
        </p:spPr>
        <p:txBody>
          <a:bodyPr/>
          <a:lstStyle/>
          <a:p>
            <a:pPr lvl="1"/>
            <a:r>
              <a:rPr lang="en-US" dirty="0"/>
              <a:t>Can reference low-order 4 bytes (also low-order 1 &amp; 2 bytes)</a:t>
            </a:r>
          </a:p>
          <a:p>
            <a:pPr lvl="1"/>
            <a:r>
              <a:rPr lang="en-US" dirty="0"/>
              <a:t>Not part of memory (or cache)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25527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%eax</a:t>
            </a: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25527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%ebx</a:t>
            </a: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25527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%ecx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25527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%edx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25527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%esi</a:t>
            </a: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25527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%edi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2552700" y="4721748"/>
            <a:ext cx="1752600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%esp</a:t>
            </a: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2552700" y="53186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%ebp</a:t>
            </a: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65151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%r8d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65151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%r9d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65151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%r10d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65151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%r11d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65151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%r12d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65151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%r13d</a:t>
            </a: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6515100" y="4721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%r14d</a:t>
            </a: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6515100" y="5331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%r15d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47244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47244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/>
        </p:nvSpPr>
        <p:spPr bwMode="auto">
          <a:xfrm>
            <a:off x="47244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/>
        </p:nvSpPr>
        <p:spPr bwMode="auto">
          <a:xfrm>
            <a:off x="47244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/>
        </p:nvSpPr>
        <p:spPr bwMode="auto">
          <a:xfrm>
            <a:off x="47244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4724400" y="4683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/>
        </p:nvSpPr>
        <p:spPr bwMode="auto">
          <a:xfrm>
            <a:off x="47244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7620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7620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/>
        </p:nvSpPr>
        <p:spPr bwMode="auto">
          <a:xfrm>
            <a:off x="7620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620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/>
          <p:cNvSpPr>
            <a:spLocks/>
          </p:cNvSpPr>
          <p:nvPr/>
        </p:nvSpPr>
        <p:spPr bwMode="auto">
          <a:xfrm>
            <a:off x="7620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/>
          <p:cNvSpPr>
            <a:spLocks/>
          </p:cNvSpPr>
          <p:nvPr/>
        </p:nvSpPr>
        <p:spPr bwMode="auto">
          <a:xfrm>
            <a:off x="7620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%rdi</a:t>
            </a:r>
          </a:p>
        </p:txBody>
      </p:sp>
      <p:sp>
        <p:nvSpPr>
          <p:cNvPr id="27684" name="Rectangle 36"/>
          <p:cNvSpPr>
            <a:spLocks/>
          </p:cNvSpPr>
          <p:nvPr/>
        </p:nvSpPr>
        <p:spPr bwMode="auto">
          <a:xfrm>
            <a:off x="7620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History: IA32 Registers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295400" y="1333501"/>
            <a:ext cx="5715000" cy="4533902"/>
            <a:chOff x="3984" y="1008"/>
            <a:chExt cx="1584" cy="225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%esp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%ebp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84326" y="1404970"/>
            <a:ext cx="2819400" cy="343694"/>
            <a:chOff x="4495800" y="1404970"/>
            <a:chExt cx="2819400" cy="343694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19" name="Straight Connector 18"/>
            <p:cNvCxnSpPr>
              <a:stCxn id="13" idx="0"/>
              <a:endCxn id="13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4184326" y="1989024"/>
            <a:ext cx="2819400" cy="343694"/>
            <a:chOff x="4495800" y="1404970"/>
            <a:chExt cx="2819400" cy="34369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5" name="Straight Connector 24"/>
            <p:cNvCxnSpPr>
              <a:stCxn id="24" idx="0"/>
              <a:endCxn id="24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4184326" y="2558580"/>
            <a:ext cx="2819400" cy="343694"/>
            <a:chOff x="4495800" y="1404970"/>
            <a:chExt cx="2819400" cy="343694"/>
          </a:xfrm>
        </p:grpSpPr>
        <p:sp>
          <p:nvSpPr>
            <p:cNvPr id="27" name="Rectangle 26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8" name="Straight Connector 27"/>
            <p:cNvCxnSpPr>
              <a:stCxn id="27" idx="0"/>
              <a:endCxn id="27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4184326" y="3141484"/>
            <a:ext cx="2819400" cy="343694"/>
            <a:chOff x="4495800" y="1404970"/>
            <a:chExt cx="2819400" cy="343694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31" name="Straight Connector 30"/>
            <p:cNvCxnSpPr>
              <a:stCxn id="30" idx="0"/>
              <a:endCxn id="30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Rectangle 32"/>
          <p:cNvSpPr/>
          <p:nvPr/>
        </p:nvSpPr>
        <p:spPr bwMode="auto">
          <a:xfrm>
            <a:off x="4184326" y="3717666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184326" y="4301720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184326" y="4871276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184326" y="5454180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5814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14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814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814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81400" y="37080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81400" y="42872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81400" y="485769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%sp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81400" y="544357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bp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%ah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720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5720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436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436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436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9436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AutoShape 7"/>
          <p:cNvSpPr>
            <a:spLocks/>
          </p:cNvSpPr>
          <p:nvPr/>
        </p:nvSpPr>
        <p:spPr bwMode="auto">
          <a:xfrm rot="5400000">
            <a:off x="5451983" y="4671257"/>
            <a:ext cx="279400" cy="2824085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67200" y="6172200"/>
            <a:ext cx="2660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16-bit virtual registers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(backwards compatibility)</a:t>
            </a:r>
          </a:p>
        </p:txBody>
      </p:sp>
      <p:sp>
        <p:nvSpPr>
          <p:cNvPr id="75" name="AutoShape 7"/>
          <p:cNvSpPr>
            <a:spLocks/>
          </p:cNvSpPr>
          <p:nvPr/>
        </p:nvSpPr>
        <p:spPr bwMode="auto">
          <a:xfrm rot="10800000">
            <a:off x="914400" y="1333500"/>
            <a:ext cx="279400" cy="337631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16200000">
            <a:off x="-221736" y="2812536"/>
            <a:ext cx="172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general purpose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555159" y="1391622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accumulate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555159" y="1975438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counter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555159" y="254129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data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55159" y="313178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base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555159" y="3626836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source 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555159" y="4204648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destination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555159" y="4701317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stack 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555159" y="5313528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base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293942" y="649069"/>
            <a:ext cx="1850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Origin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(mostly obsolete)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9" grpId="0" animBg="1"/>
      <p:bldP spid="4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9" grpId="0"/>
      <p:bldP spid="70" grpId="0"/>
      <p:bldP spid="71" grpId="0"/>
      <p:bldP spid="72" grpId="0"/>
      <p:bldP spid="73" grpId="0" animBg="1"/>
      <p:bldP spid="74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  <a:p>
            <a:pPr lvl="1"/>
            <a:r>
              <a:rPr lang="en-US"/>
              <a:t>Indirect branches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996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89B4C-D43C-EE32-8535-A3423E31B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65737-3E39-4F6A-8924-F306A86B0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02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537200" cy="573088"/>
          </a:xfrm>
        </p:spPr>
        <p:txBody>
          <a:bodyPr/>
          <a:lstStyle/>
          <a:p>
            <a:r>
              <a:rPr lang="en-US" dirty="0"/>
              <a:t>Moving Data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100138"/>
            <a:ext cx="8396287" cy="5224462"/>
          </a:xfrm>
        </p:spPr>
        <p:txBody>
          <a:bodyPr/>
          <a:lstStyle/>
          <a:p>
            <a:r>
              <a:rPr lang="en-US" dirty="0"/>
              <a:t>Moving Data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/>
              <a:t> </a:t>
            </a:r>
            <a:r>
              <a:rPr lang="en-US" b="1" i="1" dirty="0"/>
              <a:t>Source</a:t>
            </a:r>
            <a:r>
              <a:rPr lang="en-US" b="1" dirty="0"/>
              <a:t>, </a:t>
            </a:r>
            <a:r>
              <a:rPr lang="en-US" b="1" i="1" dirty="0" err="1"/>
              <a:t>Dest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Operand Types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Immediate:</a:t>
            </a:r>
            <a:r>
              <a:rPr lang="en-US" dirty="0"/>
              <a:t> Constant integer data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$0x400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$-533</a:t>
            </a:r>
            <a:endParaRPr lang="en-US" dirty="0"/>
          </a:p>
          <a:p>
            <a:pPr lvl="2"/>
            <a:r>
              <a:rPr lang="en-US" dirty="0"/>
              <a:t>Like C constant, but prefixed with </a:t>
            </a:r>
            <a:r>
              <a:rPr lang="en-US" b="1" dirty="0">
                <a:latin typeface="Courier New" pitchFamily="49" charset="0"/>
              </a:rPr>
              <a:t>‘$’</a:t>
            </a:r>
          </a:p>
          <a:p>
            <a:pPr lvl="2"/>
            <a:r>
              <a:rPr lang="en-US" dirty="0"/>
              <a:t>Encoded with 1, 2, or 4 bytes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Register: </a:t>
            </a:r>
            <a:r>
              <a:rPr lang="en-US" dirty="0"/>
              <a:t>One of 16 integer registers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%r13</a:t>
            </a:r>
          </a:p>
          <a:p>
            <a:pPr lvl="2"/>
            <a:r>
              <a:rPr lang="en-US" dirty="0"/>
              <a:t>But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reserved for special use</a:t>
            </a:r>
          </a:p>
          <a:p>
            <a:pPr lvl="2"/>
            <a:r>
              <a:rPr lang="en-US" dirty="0"/>
              <a:t>Others have special uses for particular instructions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Memory:</a:t>
            </a:r>
            <a:r>
              <a:rPr lang="en-US" dirty="0"/>
              <a:t> 8 consecutive bytes of memory at address given by register</a:t>
            </a:r>
          </a:p>
          <a:p>
            <a:pPr lvl="2"/>
            <a:r>
              <a:rPr lang="en-US" dirty="0"/>
              <a:t>Simplest example: </a:t>
            </a:r>
            <a:r>
              <a:rPr lang="en-US" b="1" dirty="0">
                <a:latin typeface="Courier New" pitchFamily="49" charset="0"/>
              </a:rPr>
              <a:t>(%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lvl="2"/>
            <a:r>
              <a:rPr lang="en-US" dirty="0"/>
              <a:t>Various other “addressing modes”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67416" y="609600"/>
            <a:ext cx="2519384" cy="4267200"/>
            <a:chOff x="6167416" y="609600"/>
            <a:chExt cx="2519384" cy="4267200"/>
          </a:xfrm>
        </p:grpSpPr>
        <p:sp>
          <p:nvSpPr>
            <p:cNvPr id="156676" name="Rectangle 4"/>
            <p:cNvSpPr>
              <a:spLocks noChangeArrowheads="1"/>
            </p:cNvSpPr>
            <p:nvPr/>
          </p:nvSpPr>
          <p:spPr bwMode="auto">
            <a:xfrm>
              <a:off x="6172200" y="609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7" name="Rectangle 5"/>
            <p:cNvSpPr>
              <a:spLocks noChangeArrowheads="1"/>
            </p:cNvSpPr>
            <p:nvPr/>
          </p:nvSpPr>
          <p:spPr bwMode="auto">
            <a:xfrm>
              <a:off x="6172200" y="1066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8" name="Rectangle 6"/>
            <p:cNvSpPr>
              <a:spLocks noChangeArrowheads="1"/>
            </p:cNvSpPr>
            <p:nvPr/>
          </p:nvSpPr>
          <p:spPr bwMode="auto">
            <a:xfrm>
              <a:off x="6172200" y="1524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9" name="Rectangle 7"/>
            <p:cNvSpPr>
              <a:spLocks noChangeArrowheads="1"/>
            </p:cNvSpPr>
            <p:nvPr/>
          </p:nvSpPr>
          <p:spPr bwMode="auto">
            <a:xfrm>
              <a:off x="6172200" y="19812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0" name="Rectangle 8"/>
            <p:cNvSpPr>
              <a:spLocks noChangeArrowheads="1"/>
            </p:cNvSpPr>
            <p:nvPr/>
          </p:nvSpPr>
          <p:spPr bwMode="auto">
            <a:xfrm>
              <a:off x="6172200" y="24384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1" name="Rectangle 9"/>
            <p:cNvSpPr>
              <a:spLocks noChangeArrowheads="1"/>
            </p:cNvSpPr>
            <p:nvPr/>
          </p:nvSpPr>
          <p:spPr bwMode="auto">
            <a:xfrm>
              <a:off x="6172200" y="2895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2" name="Rectangle 10"/>
            <p:cNvSpPr>
              <a:spLocks noChangeArrowheads="1"/>
            </p:cNvSpPr>
            <p:nvPr/>
          </p:nvSpPr>
          <p:spPr bwMode="auto">
            <a:xfrm>
              <a:off x="6172200" y="3352800"/>
              <a:ext cx="2514600" cy="3810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3" name="Rectangle 11"/>
            <p:cNvSpPr>
              <a:spLocks noChangeArrowheads="1"/>
            </p:cNvSpPr>
            <p:nvPr/>
          </p:nvSpPr>
          <p:spPr bwMode="auto">
            <a:xfrm>
              <a:off x="6172200" y="3810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167416" y="4495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rN</a:t>
              </a:r>
              <a:endParaRPr lang="en-US" dirty="0">
                <a:latin typeface="Courier New" pitchFamily="49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742" y="1509445"/>
            <a:ext cx="2266308" cy="4374222"/>
            <a:chOff x="102742" y="1509445"/>
            <a:chExt cx="2266308" cy="4374222"/>
          </a:xfrm>
        </p:grpSpPr>
        <p:sp>
          <p:nvSpPr>
            <p:cNvPr id="2" name="Oval 1"/>
            <p:cNvSpPr/>
            <p:nvPr/>
          </p:nvSpPr>
          <p:spPr bwMode="auto">
            <a:xfrm>
              <a:off x="1256444" y="1509445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056116" y="5411912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5" name="Straight Connector 4"/>
            <p:cNvCxnSpPr>
              <a:stCxn id="2" idx="3"/>
            </p:cNvCxnSpPr>
            <p:nvPr/>
          </p:nvCxnSpPr>
          <p:spPr bwMode="auto">
            <a:xfrm flipH="1">
              <a:off x="102742" y="1912113"/>
              <a:ext cx="1199530" cy="2088387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102742" y="4000500"/>
              <a:ext cx="1953374" cy="1647289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5951435" y="5970657"/>
            <a:ext cx="267688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Warning: Intel docs use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mov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itchFamily="34" charset="0"/>
              </a:rPr>
              <a:t>Dest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,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165975" cy="573088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movq</a:t>
            </a:r>
            <a:r>
              <a:rPr lang="en-US"/>
              <a:t> Operand Combinations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140700" cy="533400"/>
          </a:xfrm>
          <a:noFill/>
        </p:spPr>
        <p:txBody>
          <a:bodyPr lIns="0" tIns="0" rIns="0" bIns="0"/>
          <a:lstStyle/>
          <a:p>
            <a:pPr marL="0" indent="0" algn="ctr">
              <a:buNone/>
            </a:pPr>
            <a:r>
              <a:rPr lang="en-US" i="1">
                <a:solidFill>
                  <a:srgbClr val="C00000"/>
                </a:solidFill>
              </a:rPr>
              <a:t>Cannot do memory-memory transfer with a single instruction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28600" y="3771900"/>
            <a:ext cx="93627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ourier New" pitchFamily="49" charset="0"/>
              </a:rPr>
              <a:t>movq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1600200" y="2705100"/>
            <a:ext cx="760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Imm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600200" y="3771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1600200" y="49149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2819400" y="2476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2819400" y="29337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2819400" y="3619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2819400" y="4065588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2819400" y="4914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1447800" y="1752600"/>
            <a:ext cx="104913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Source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2819400" y="1752600"/>
            <a:ext cx="76149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Dest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7716" name="AutoShape 20"/>
          <p:cNvSpPr>
            <a:spLocks/>
          </p:cNvSpPr>
          <p:nvPr/>
        </p:nvSpPr>
        <p:spPr bwMode="auto">
          <a:xfrm>
            <a:off x="1295400" y="2628900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7" name="AutoShape 21"/>
          <p:cNvSpPr>
            <a:spLocks/>
          </p:cNvSpPr>
          <p:nvPr/>
        </p:nvSpPr>
        <p:spPr bwMode="auto">
          <a:xfrm>
            <a:off x="2514600" y="2552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8" name="AutoShape 22"/>
          <p:cNvSpPr>
            <a:spLocks/>
          </p:cNvSpPr>
          <p:nvPr/>
        </p:nvSpPr>
        <p:spPr bwMode="auto">
          <a:xfrm>
            <a:off x="2514600" y="3695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9" name="Text Box 23"/>
          <p:cNvSpPr txBox="1">
            <a:spLocks noChangeArrowheads="1"/>
          </p:cNvSpPr>
          <p:nvPr/>
        </p:nvSpPr>
        <p:spPr bwMode="auto">
          <a:xfrm>
            <a:off x="6858000" y="1752600"/>
            <a:ext cx="130676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C Analog</a:t>
            </a:r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3733800" y="2506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$0x4,%rax</a:t>
            </a:r>
          </a:p>
        </p:txBody>
      </p:sp>
      <p:sp>
        <p:nvSpPr>
          <p:cNvPr id="157720" name="Text Box 24"/>
          <p:cNvSpPr txBox="1">
            <a:spLocks noChangeArrowheads="1"/>
          </p:cNvSpPr>
          <p:nvPr/>
        </p:nvSpPr>
        <p:spPr bwMode="auto">
          <a:xfrm>
            <a:off x="6673850" y="2506663"/>
            <a:ext cx="18605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0x4;</a:t>
            </a:r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3733800" y="2963863"/>
            <a:ext cx="280119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$-147,(%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1" name="Text Box 25"/>
          <p:cNvSpPr txBox="1">
            <a:spLocks noChangeArrowheads="1"/>
          </p:cNvSpPr>
          <p:nvPr/>
        </p:nvSpPr>
        <p:spPr bwMode="auto">
          <a:xfrm>
            <a:off x="6673850" y="29638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-147;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3733800" y="3649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6673850" y="3649663"/>
            <a:ext cx="23177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temp2 = temp1;</a:t>
            </a:r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3733800" y="4095750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,(%</a:t>
            </a:r>
            <a:r>
              <a:rPr lang="en-US" sz="2000" dirty="0" err="1">
                <a:latin typeface="Courier New" pitchFamily="49" charset="0"/>
              </a:rPr>
              <a:t>rdx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3" name="Text Box 27"/>
          <p:cNvSpPr txBox="1">
            <a:spLocks noChangeArrowheads="1"/>
          </p:cNvSpPr>
          <p:nvPr/>
        </p:nvSpPr>
        <p:spPr bwMode="auto">
          <a:xfrm>
            <a:off x="6673850" y="4095750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temp;</a:t>
            </a:r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3733800" y="4945063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4" name="Text Box 28"/>
          <p:cNvSpPr txBox="1">
            <a:spLocks noChangeArrowheads="1"/>
          </p:cNvSpPr>
          <p:nvPr/>
        </p:nvSpPr>
        <p:spPr bwMode="auto">
          <a:xfrm>
            <a:off x="6673850" y="49450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*p;</a:t>
            </a:r>
          </a:p>
        </p:txBody>
      </p:sp>
      <p:sp>
        <p:nvSpPr>
          <p:cNvPr id="157725" name="Text Box 29"/>
          <p:cNvSpPr txBox="1">
            <a:spLocks noChangeArrowheads="1"/>
          </p:cNvSpPr>
          <p:nvPr/>
        </p:nvSpPr>
        <p:spPr bwMode="auto">
          <a:xfrm>
            <a:off x="4572000" y="1752600"/>
            <a:ext cx="12203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Src,Dest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1" grpId="0"/>
      <p:bldP spid="157720" grpId="0"/>
      <p:bldP spid="157712" grpId="0"/>
      <p:bldP spid="157721" grpId="0"/>
      <p:bldP spid="157713" grpId="0"/>
      <p:bldP spid="157722" grpId="0"/>
      <p:bldP spid="157714" grpId="0"/>
      <p:bldP spid="157723" grpId="0"/>
      <p:bldP spid="157715" grpId="0"/>
      <p:bldP spid="1577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077200" cy="573088"/>
          </a:xfrm>
        </p:spPr>
        <p:txBody>
          <a:bodyPr/>
          <a:lstStyle/>
          <a:p>
            <a:r>
              <a:rPr lang="en-US" dirty="0"/>
              <a:t>Complete Memory Addressing Modes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307387" cy="5530850"/>
          </a:xfrm>
        </p:spPr>
        <p:txBody>
          <a:bodyPr/>
          <a:lstStyle/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Most General Form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 D]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D: 	Constant “displacement” 1, 2, or 4 bytes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Rb</a:t>
            </a:r>
            <a:r>
              <a:rPr lang="en-US" dirty="0"/>
              <a:t>: 	Base register: Any of 16 integer registers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Ri</a:t>
            </a:r>
            <a:r>
              <a:rPr lang="en-US" dirty="0"/>
              <a:t>:	Index register: Any, except for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S: 	Scale: 1, 2, 4, or 8 (</a:t>
            </a:r>
            <a:r>
              <a:rPr lang="en-US" i="1" dirty="0">
                <a:solidFill>
                  <a:srgbClr val="C00000"/>
                </a:solidFill>
              </a:rPr>
              <a:t>why these numbers?</a:t>
            </a:r>
            <a:r>
              <a:rPr lang="en-US" dirty="0"/>
              <a:t>)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endParaRPr lang="en-US" dirty="0"/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Special Cases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]+D]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val="307015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FB79E-EB03-DDAF-E080-BFC9CFE34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7B802-882B-3623-DC85-CFE3558B8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63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 err="1">
                <a:latin typeface="Courier New" pitchFamily="49" charset="0"/>
              </a:rPr>
              <a:t>whatAmI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349" y="1171253"/>
            <a:ext cx="4064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</a:p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whatAmI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(&lt;type&gt; a, &lt;type&gt; b)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????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66462" y="1839074"/>
            <a:ext cx="1196940" cy="2731582"/>
            <a:chOff x="1366462" y="1839074"/>
            <a:chExt cx="1196940" cy="2731582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V="1">
              <a:off x="1869897" y="1839074"/>
              <a:ext cx="523981" cy="235278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1366462" y="420132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56043" y="1839075"/>
            <a:ext cx="1196940" cy="2576931"/>
            <a:chOff x="2756043" y="1839075"/>
            <a:chExt cx="1196940" cy="2576931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3161872" y="1839075"/>
              <a:ext cx="598470" cy="218839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756043" y="404667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57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52400" y="16002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331822" y="1780988"/>
            <a:ext cx="1752600" cy="1752600"/>
            <a:chOff x="9111129" y="1790700"/>
            <a:chExt cx="1752600" cy="1752600"/>
          </a:xfrm>
        </p:grpSpPr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7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8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9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0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2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3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304800" y="12954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7090370" y="833735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533400" y="4114800"/>
            <a:ext cx="24384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alibri" pitchFamily="34" charset="0"/>
              </a:rPr>
              <a:t>Register	Value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xp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yp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	t0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	t1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048000" y="48006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516399" y="1219200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cxnSp>
        <p:nvCxnSpPr>
          <p:cNvPr id="3" name="Straight Arrow Connector 2"/>
          <p:cNvCxnSpPr>
            <a:endCxn id="34" idx="1"/>
          </p:cNvCxnSpPr>
          <p:nvPr/>
        </p:nvCxnSpPr>
        <p:spPr bwMode="auto">
          <a:xfrm flipV="1">
            <a:off x="5715000" y="1647175"/>
            <a:ext cx="1466178" cy="33402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715000" y="2438400"/>
            <a:ext cx="1451237" cy="685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5638800" y="19050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638800" y="23622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81178" y="1456675"/>
            <a:ext cx="1066800" cy="1905000"/>
            <a:chOff x="7181178" y="1456675"/>
            <a:chExt cx="1066800" cy="1905000"/>
          </a:xfrm>
        </p:grpSpPr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7181178" y="1456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7181178" y="1837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7181178" y="2218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7181178" y="2599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7181178" y="2980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5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/>
          <a:lstStyle/>
          <a:p>
            <a:r>
              <a:rPr lang="en-US" dirty="0"/>
              <a:t>Intel x86 Processors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62075"/>
            <a:ext cx="7896225" cy="4972050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Dominate laptop/desktop/server market</a:t>
            </a:r>
          </a:p>
          <a:p>
            <a:endParaRPr lang="en-US" dirty="0"/>
          </a:p>
          <a:p>
            <a:r>
              <a:rPr lang="en-US" dirty="0"/>
              <a:t>Evolutionary design</a:t>
            </a:r>
          </a:p>
          <a:p>
            <a:pPr lvl="1"/>
            <a:r>
              <a:rPr lang="en-US" dirty="0"/>
              <a:t>Backwards compatible up until 8086, introduced in 1978</a:t>
            </a:r>
          </a:p>
          <a:p>
            <a:pPr lvl="1"/>
            <a:r>
              <a:rPr lang="en-US" dirty="0"/>
              <a:t>Added more features as time goes on</a:t>
            </a:r>
          </a:p>
          <a:p>
            <a:pPr lvl="2"/>
            <a:r>
              <a:rPr lang="en-US" dirty="0"/>
              <a:t>Now 3 volumes, about 5,000 pages of documentation</a:t>
            </a:r>
          </a:p>
          <a:p>
            <a:r>
              <a:rPr lang="en-US" dirty="0"/>
              <a:t>Complex instruction set computer (CISC)</a:t>
            </a:r>
          </a:p>
          <a:p>
            <a:pPr lvl="1"/>
            <a:r>
              <a:rPr lang="en-US" dirty="0"/>
              <a:t>Many different instructions with many different formats</a:t>
            </a:r>
          </a:p>
          <a:p>
            <a:pPr lvl="2"/>
            <a:r>
              <a:rPr lang="en-US" dirty="0"/>
              <a:t>But, only small subset encountered with Linux programs</a:t>
            </a:r>
          </a:p>
          <a:p>
            <a:pPr lvl="1"/>
            <a:r>
              <a:rPr lang="en-US" dirty="0"/>
              <a:t>Hard to match performance of Reduced Instruction Set Computers (RISC)</a:t>
            </a:r>
          </a:p>
          <a:p>
            <a:pPr lvl="1"/>
            <a:r>
              <a:rPr lang="en-US" dirty="0"/>
              <a:t>But, Intel has done just that!</a:t>
            </a:r>
          </a:p>
          <a:p>
            <a:pPr lvl="2"/>
            <a:r>
              <a:rPr lang="en-US" dirty="0"/>
              <a:t>In terms of speed.  Less so for low power.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3" idx="1"/>
            <a:endCxn id="71" idx="3"/>
          </p:cNvCxnSpPr>
          <p:nvPr/>
        </p:nvCxnSpPr>
        <p:spPr bwMode="auto">
          <a:xfrm flipH="1">
            <a:off x="2863423" y="1852210"/>
            <a:ext cx="2089577" cy="1066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31165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8" idx="1"/>
            <a:endCxn id="72" idx="3"/>
          </p:cNvCxnSpPr>
          <p:nvPr/>
        </p:nvCxnSpPr>
        <p:spPr bwMode="auto">
          <a:xfrm flipH="1">
            <a:off x="2863423" y="3376210"/>
            <a:ext cx="2089577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7232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2" idx="3"/>
            <a:endCxn id="53" idx="1"/>
          </p:cNvCxnSpPr>
          <p:nvPr/>
        </p:nvCxnSpPr>
        <p:spPr bwMode="auto">
          <a:xfrm flipV="1">
            <a:off x="2863423" y="1852210"/>
            <a:ext cx="2089577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00013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123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1" idx="3"/>
          </p:cNvCxnSpPr>
          <p:nvPr/>
        </p:nvCxnSpPr>
        <p:spPr bwMode="auto">
          <a:xfrm>
            <a:off x="2863423" y="2919010"/>
            <a:ext cx="2074636" cy="4191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7046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52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489084"/>
              </p:ext>
            </p:extLst>
          </p:nvPr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75691"/>
              </p:ext>
            </p:extLst>
          </p:nvPr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874501"/>
              </p:ext>
            </p:extLst>
          </p:nvPr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3769360" y="4485640"/>
            <a:ext cx="213868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69360" y="4983480"/>
            <a:ext cx="22860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69360" y="544576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69360" y="600964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22720" y="4485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22720" y="498348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22720" y="544576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522720" y="6009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9117" r="10091" b="55770"/>
          <a:stretch/>
        </p:blipFill>
        <p:spPr bwMode="auto">
          <a:xfrm>
            <a:off x="3703442" y="1431307"/>
            <a:ext cx="5308539" cy="146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7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767607"/>
              </p:ext>
            </p:extLst>
          </p:nvPr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201848"/>
              </p:ext>
            </p:extLst>
          </p:nvPr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175022"/>
              </p:ext>
            </p:extLst>
          </p:nvPr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5806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/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11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Address Computation Instruction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leaq</a:t>
            </a:r>
            <a:r>
              <a:rPr lang="en-US" dirty="0"/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r>
              <a:rPr lang="en-US" dirty="0"/>
              <a:t>,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Dst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/>
              <a:t> is address mode expression</a:t>
            </a:r>
          </a:p>
          <a:p>
            <a:pPr marL="552450" lvl="1"/>
            <a:r>
              <a:rPr lang="en-US" dirty="0"/>
              <a:t>Set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Dst</a:t>
            </a:r>
            <a:r>
              <a:rPr lang="en-US" dirty="0"/>
              <a:t> to address denoted by expression</a:t>
            </a:r>
          </a:p>
          <a:p>
            <a:pPr>
              <a:spcBef>
                <a:spcPts val="2800"/>
              </a:spcBef>
            </a:pPr>
            <a:r>
              <a:rPr lang="en-US" dirty="0"/>
              <a:t>Uses</a:t>
            </a:r>
          </a:p>
          <a:p>
            <a:pPr marL="552450" lvl="1"/>
            <a:r>
              <a:rPr lang="en-US" dirty="0"/>
              <a:t>Computing addresses without a memory reference</a:t>
            </a:r>
          </a:p>
          <a:p>
            <a:pPr marL="838200" lvl="2"/>
            <a:r>
              <a:rPr lang="en-US" dirty="0"/>
              <a:t>E.g., translation of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p = &amp;x[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];</a:t>
            </a:r>
            <a:endParaRPr lang="en-US" dirty="0"/>
          </a:p>
          <a:p>
            <a:pPr marL="552450" lvl="1"/>
            <a:r>
              <a:rPr lang="en-US" dirty="0"/>
              <a:t>Computing arithmetic expressions of the form x + k*y</a:t>
            </a:r>
          </a:p>
          <a:p>
            <a:pPr marL="838200" lvl="2"/>
            <a:r>
              <a:rPr lang="en-US" dirty="0"/>
              <a:t>k = 1, 2, 4, or 8</a:t>
            </a:r>
          </a:p>
          <a:p>
            <a:r>
              <a:rPr lang="en-US" dirty="0"/>
              <a:t>Example</a:t>
            </a: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304800" y="5219700"/>
            <a:ext cx="2514600" cy="13462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82880" tIns="0" rIns="0" bIns="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m12(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x)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x*12;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3340100" y="5740400"/>
            <a:ext cx="566036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76200" tIns="76200" rIns="76200" bIns="76200"/>
          <a:lstStyle/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(%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,2),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# t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=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x+2*x</a:t>
            </a:r>
            <a:endParaRPr lang="en-US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salq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$2,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      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#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return t&lt;&lt;2</a:t>
            </a:r>
          </a:p>
        </p:txBody>
      </p:sp>
      <p:sp>
        <p:nvSpPr>
          <p:cNvPr id="13319" name="Rectangle 7"/>
          <p:cNvSpPr>
            <a:spLocks/>
          </p:cNvSpPr>
          <p:nvPr/>
        </p:nvSpPr>
        <p:spPr bwMode="auto">
          <a:xfrm>
            <a:off x="3297238" y="5295900"/>
            <a:ext cx="3949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Converted to ASM by compiler:</a:t>
            </a:r>
          </a:p>
        </p:txBody>
      </p:sp>
    </p:spTree>
    <p:extLst>
      <p:ext uri="{BB962C8B-B14F-4D97-AF65-F5344CB8AC3E}">
        <p14:creationId xmlns:p14="http://schemas.microsoft.com/office/powerpoint/2010/main" val="18908184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400" dirty="0">
                <a:hlinkClick r:id="rId3"/>
              </a:rPr>
              <a:t>https://canvas.cmu.edu/courses/40739/quizzes/123396</a:t>
            </a:r>
            <a:endParaRPr lang="en-US" sz="2400" dirty="0"/>
          </a:p>
          <a:p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6733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8229600" cy="573088"/>
          </a:xfrm>
        </p:spPr>
        <p:txBody>
          <a:bodyPr/>
          <a:lstStyle/>
          <a:p>
            <a:r>
              <a:rPr lang="en-US" dirty="0"/>
              <a:t>Intel x86 Evolution: Milestones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7924800" cy="5105400"/>
          </a:xfrm>
        </p:spPr>
        <p:txBody>
          <a:bodyPr/>
          <a:lstStyle/>
          <a:p>
            <a:pPr marL="223838" indent="-223838" defTabSz="895350">
              <a:buNone/>
              <a:tabLst>
                <a:tab pos="2055813" algn="l"/>
                <a:tab pos="3884613" algn="l"/>
                <a:tab pos="5946775" algn="l"/>
              </a:tabLst>
            </a:pPr>
            <a:r>
              <a:rPr lang="en-US" i="1" dirty="0">
                <a:solidFill>
                  <a:srgbClr val="C00000"/>
                </a:solidFill>
              </a:rPr>
              <a:t>	Name	Date	Transistors	MHz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8086	1978	29K	5-10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16-bit Intel processor.  Basis for IBM PC &amp; DOS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1MB address space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386	1985	275K	16-33	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32 bit Intel processor , referred to as IA32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Added “flat addressing”, capable of running Unix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Pentium 4E	2004	125M	2800-3800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64-bit Intel x86 processor, referred to as x86-64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2	2006	291M	1060-3333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multi-core Intel processor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i7	2008	731M	1600-4400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Four cores (our shark machines)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Some Arithmetic Operations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Two Operand Instructions:</a:t>
            </a:r>
          </a:p>
          <a:p>
            <a:pPr marL="0" lvl="1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Format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+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*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&lt;&lt;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Also called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shlq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Arithmetic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Logical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^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&amp;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| </a:t>
            </a:r>
            <a:r>
              <a:rPr lang="en-US" dirty="0" err="1"/>
              <a:t>Src</a:t>
            </a:r>
            <a:endParaRPr lang="en-US" dirty="0"/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Watch out for argument order!  </a:t>
            </a:r>
            <a:r>
              <a:rPr lang="en-US" i="1" dirty="0" err="1"/>
              <a:t>Src,Dest</a:t>
            </a:r>
            <a:br>
              <a:rPr lang="en-US" dirty="0"/>
            </a:br>
            <a:r>
              <a:rPr lang="en-US" dirty="0"/>
              <a:t>(Warning: Intel docs use “op </a:t>
            </a:r>
            <a:r>
              <a:rPr lang="en-US" i="1" dirty="0" err="1"/>
              <a:t>Dest,Src</a:t>
            </a:r>
            <a:r>
              <a:rPr lang="en-US" dirty="0"/>
              <a:t>”)</a:t>
            </a:r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No distinction between signed and unsigned </a:t>
            </a:r>
            <a:r>
              <a:rPr lang="en-US" dirty="0" err="1"/>
              <a:t>int</a:t>
            </a:r>
            <a:r>
              <a:rPr lang="en-US" dirty="0"/>
              <a:t> (why?)</a:t>
            </a:r>
          </a:p>
        </p:txBody>
      </p:sp>
    </p:spTree>
    <p:extLst>
      <p:ext uri="{BB962C8B-B14F-4D97-AF65-F5344CB8AC3E}">
        <p14:creationId xmlns:p14="http://schemas.microsoft.com/office/powerpoint/2010/main" val="16166401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Some Arithmetic Operations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One Operand Instructions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+ 1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decq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negq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notq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~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See book for more instructions</a:t>
            </a:r>
          </a:p>
        </p:txBody>
      </p:sp>
    </p:spTree>
    <p:extLst>
      <p:ext uri="{BB962C8B-B14F-4D97-AF65-F5344CB8AC3E}">
        <p14:creationId xmlns:p14="http://schemas.microsoft.com/office/powerpoint/2010/main" val="8470241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Arithmetic Expression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6200" y="3505199"/>
            <a:ext cx="4406900" cy="2828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Interesting Instructions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leaq</a:t>
            </a:r>
            <a:r>
              <a:rPr lang="en-US" dirty="0"/>
              <a:t>: address computation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salq</a:t>
            </a:r>
            <a:r>
              <a:rPr lang="en-US" dirty="0"/>
              <a:t>: shift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imulq</a:t>
            </a:r>
            <a:r>
              <a:rPr lang="en-US" dirty="0"/>
              <a:t>: multiplication</a:t>
            </a:r>
          </a:p>
          <a:p>
            <a:pPr lvl="2" indent="-342900"/>
            <a:r>
              <a:rPr lang="en-US" dirty="0"/>
              <a:t>But, only used once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814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4249737" y="1193800"/>
            <a:ext cx="41275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548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Understanding Arithmetic Expression Example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052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3810000" y="1193800"/>
            <a:ext cx="51816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# t1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t2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  # t4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t5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362800"/>
              </p:ext>
            </p:extLst>
          </p:nvPr>
        </p:nvGraphicFramePr>
        <p:xfrm>
          <a:off x="4648200" y="3733800"/>
          <a:ext cx="3352800" cy="2545080"/>
        </p:xfrm>
        <a:graphic>
          <a:graphicData uri="http://schemas.openxmlformats.org/drawingml/2006/table">
            <a:tbl>
              <a:tblPr firstRow="1" bandRow="1"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z, t4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t1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t2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baseline="0" dirty="0" err="1">
                          <a:latin typeface="Courier New"/>
                          <a:cs typeface="Courier New"/>
                        </a:rPr>
                        <a:t>rval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t5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8174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/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101725" y="25146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101725" y="36557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828675" y="4724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828675" y="5867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3989388" y="2977233"/>
            <a:ext cx="0" cy="6803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295774" y="3124200"/>
            <a:ext cx="303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Compiler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ourier New" pitchFamily="49" charset="0"/>
              </a:rPr>
              <a:t> –</a:t>
            </a:r>
            <a:r>
              <a:rPr lang="en-US" sz="2000" dirty="0" err="1">
                <a:latin typeface="Courier New" pitchFamily="49" charset="0"/>
              </a:rPr>
              <a:t>Og</a:t>
            </a:r>
            <a:r>
              <a:rPr lang="en-US" sz="2000" dirty="0">
                <a:latin typeface="Courier New" pitchFamily="49" charset="0"/>
              </a:rPr>
              <a:t> -S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279900" y="4191000"/>
            <a:ext cx="30480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Assembler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–c or </a:t>
            </a:r>
            <a:r>
              <a:rPr lang="en-US" sz="2000" dirty="0">
                <a:latin typeface="Courier New" pitchFamily="49" charset="0"/>
              </a:rPr>
              <a:t>as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295775" y="5334000"/>
            <a:ext cx="26384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Linker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</a:t>
            </a:r>
            <a:r>
              <a:rPr lang="en-US" sz="2000" dirty="0">
                <a:latin typeface="Courier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ld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373313" y="2579688"/>
            <a:ext cx="32639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 program (</a:t>
            </a:r>
            <a:r>
              <a:rPr lang="en-US" sz="2000" dirty="0">
                <a:latin typeface="Courier New" pitchFamily="49" charset="0"/>
              </a:rPr>
              <a:t>p1.c p2.c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259013" y="3657600"/>
            <a:ext cx="34925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latin typeface="Calibri" pitchFamily="34" charset="0"/>
              </a:rPr>
              <a:t>Asm</a:t>
            </a:r>
            <a:r>
              <a:rPr lang="en-US" sz="2000" dirty="0">
                <a:latin typeface="Calibri" pitchFamily="34" charset="0"/>
              </a:rPr>
              <a:t> program (</a:t>
            </a:r>
            <a:r>
              <a:rPr lang="en-US" sz="2000" dirty="0">
                <a:latin typeface="Courier New" pitchFamily="49" charset="0"/>
              </a:rPr>
              <a:t>p1.s p2.s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144713" y="4800600"/>
            <a:ext cx="3721100" cy="397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Object program (</a:t>
            </a:r>
            <a:r>
              <a:rPr lang="en-US" sz="2000" dirty="0">
                <a:latin typeface="Courier New" pitchFamily="49" charset="0"/>
              </a:rPr>
              <a:t>p1.o p2.o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2131219" y="5943600"/>
            <a:ext cx="3748088" cy="397545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Executable program (</a:t>
            </a:r>
            <a:r>
              <a:rPr lang="en-US" sz="2000" dirty="0">
                <a:latin typeface="Courier New" pitchFamily="49" charset="0"/>
              </a:rPr>
              <a:t>p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3989388" y="4055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3989388" y="5198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6858000" y="4800600"/>
            <a:ext cx="2044700" cy="705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Static libraries (</a:t>
            </a:r>
            <a:r>
              <a:rPr lang="en-US" sz="2000" dirty="0">
                <a:latin typeface="Courier New" pitchFamily="49" charset="0"/>
              </a:rPr>
              <a:t>.a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 flipH="1">
            <a:off x="5865813" y="53340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8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341312"/>
            <a:ext cx="6997700" cy="573088"/>
          </a:xfrm>
        </p:spPr>
        <p:txBody>
          <a:bodyPr/>
          <a:lstStyle/>
          <a:p>
            <a:r>
              <a:rPr lang="en-US"/>
              <a:t>Turning C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463675"/>
          </a:xfrm>
        </p:spPr>
        <p:txBody>
          <a:bodyPr/>
          <a:lstStyle/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Code in files  </a:t>
            </a:r>
            <a:r>
              <a:rPr lang="en-US" b="1" dirty="0">
                <a:latin typeface="Courier New" pitchFamily="49" charset="0"/>
              </a:rPr>
              <a:t>p1.c p2.c</a:t>
            </a:r>
            <a:endParaRPr lang="en-US" b="1" dirty="0">
              <a:latin typeface="Courier" pitchFamily="49" charset="0"/>
            </a:endParaRPr>
          </a:p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Compile with command:  </a:t>
            </a:r>
            <a:r>
              <a:rPr lang="en-US" b="1" dirty="0" err="1">
                <a:latin typeface="Courier New" pitchFamily="49" charset="0"/>
              </a:rPr>
              <a:t>gcc</a:t>
            </a:r>
            <a:r>
              <a:rPr lang="en-US" b="1" dirty="0">
                <a:latin typeface="Courier New" pitchFamily="49" charset="0"/>
              </a:rPr>
              <a:t> –</a:t>
            </a:r>
            <a:r>
              <a:rPr lang="en-US" b="1" dirty="0" err="1">
                <a:latin typeface="Courier New" pitchFamily="49" charset="0"/>
              </a:rPr>
              <a:t>Og</a:t>
            </a:r>
            <a:r>
              <a:rPr lang="en-US" b="1" dirty="0">
                <a:latin typeface="Courier New" pitchFamily="49" charset="0"/>
              </a:rPr>
              <a:t> p1.c p2.c -o p</a:t>
            </a:r>
            <a:endParaRPr lang="en-US" b="1" dirty="0">
              <a:latin typeface="Courier" pitchFamily="49" charset="0"/>
            </a:endParaRP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Use debugging-friendly optimizations 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-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Og</a:t>
            </a:r>
            <a:r>
              <a:rPr lang="en-US" dirty="0"/>
              <a:t>)</a:t>
            </a: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Put resulting binary in file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p</a:t>
            </a:r>
            <a:endParaRPr lang="en-US" b="1" dirty="0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34975"/>
            <a:ext cx="6845300" cy="555625"/>
          </a:xfrm>
          <a:noFill/>
          <a:ln/>
          <a:effectLst/>
        </p:spPr>
        <p:txBody>
          <a:bodyPr/>
          <a:lstStyle/>
          <a:p>
            <a:r>
              <a:rPr lang="en-US"/>
              <a:t>Compiling Into Assembly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6150"/>
            <a:ext cx="2438400" cy="363538"/>
          </a:xfrm>
          <a:noFill/>
          <a:ln/>
        </p:spPr>
        <p:txBody>
          <a:bodyPr lIns="90487" tIns="44450" rIns="90487" bIns="44450"/>
          <a:lstStyle/>
          <a:p>
            <a:pPr>
              <a:buNone/>
            </a:pPr>
            <a:r>
              <a:rPr lang="en-US" dirty="0"/>
              <a:t>C Code (</a:t>
            </a:r>
            <a:r>
              <a:rPr lang="en-US" dirty="0" err="1"/>
              <a:t>sum.c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76200" y="1403350"/>
            <a:ext cx="4343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long plus(long x, long y); </a:t>
            </a:r>
          </a:p>
          <a:p>
            <a:pPr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(long x, long y,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          long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long t = plus(x, y);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419600" y="914400"/>
            <a:ext cx="41148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Generated x86-64 Assembly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4495800" y="1395413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454025" y="3638098"/>
            <a:ext cx="7467600" cy="34137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Obtain (on shark machine) with command</a:t>
            </a:r>
          </a:p>
          <a:p>
            <a:pPr lvl="1" algn="l">
              <a:lnSpc>
                <a:spcPct val="100000"/>
              </a:lnSpc>
              <a:spcBef>
                <a:spcPct val="50000"/>
              </a:spcBef>
            </a:pPr>
            <a:r>
              <a:rPr lang="en-US" dirty="0" err="1">
                <a:latin typeface="Courier New" pitchFamily="49" charset="0"/>
              </a:rPr>
              <a:t>gcc</a:t>
            </a:r>
            <a:r>
              <a:rPr lang="en-US" dirty="0">
                <a:latin typeface="Courier New" pitchFamily="49" charset="0"/>
              </a:rPr>
              <a:t> –</a:t>
            </a:r>
            <a:r>
              <a:rPr lang="en-US" dirty="0" err="1">
                <a:latin typeface="Courier New" pitchFamily="49" charset="0"/>
              </a:rPr>
              <a:t>Og</a:t>
            </a:r>
            <a:r>
              <a:rPr lang="en-US" dirty="0">
                <a:latin typeface="Courier New" pitchFamily="49" charset="0"/>
              </a:rPr>
              <a:t> –S </a:t>
            </a:r>
            <a:r>
              <a:rPr lang="en-US" dirty="0" err="1">
                <a:latin typeface="Courier New" pitchFamily="49" charset="0"/>
              </a:rPr>
              <a:t>sum.c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Produces file </a:t>
            </a:r>
            <a:r>
              <a:rPr lang="en-US" dirty="0" err="1">
                <a:latin typeface="Courier New" pitchFamily="49" charset="0"/>
              </a:rPr>
              <a:t>sum.s</a:t>
            </a:r>
            <a:endParaRPr lang="en-US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Warning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: Will get very different results on non-Shark machines (Andrew Linux, Mac OS-X, …) due to different versions of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gcc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and different compiler settings.</a:t>
            </a: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669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0543" y="945222"/>
            <a:ext cx="352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Things that look weird and are preceded by a ‘.’ are generally directives.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59813" y="2864742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</p:spTree>
    <p:extLst>
      <p:ext uri="{BB962C8B-B14F-4D97-AF65-F5344CB8AC3E}">
        <p14:creationId xmlns:p14="http://schemas.microsoft.com/office/powerpoint/2010/main" val="13347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342900" y="914400"/>
            <a:ext cx="30099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Code for </a:t>
            </a:r>
            <a:r>
              <a:rPr lang="en-US" sz="2400" dirty="0" err="1">
                <a:latin typeface="Courier New" pitchFamily="49" charset="0"/>
              </a:rPr>
              <a:t>sumstore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44488" y="1447800"/>
            <a:ext cx="2511425" cy="4244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0x0400595: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0xd3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0xe8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0xf2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0x03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0x5b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0xc3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524500" cy="573088"/>
          </a:xfrm>
        </p:spPr>
        <p:txBody>
          <a:bodyPr/>
          <a:lstStyle/>
          <a:p>
            <a:r>
              <a:rPr lang="en-US"/>
              <a:t>Object Code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05200" y="1143000"/>
            <a:ext cx="5486400" cy="5486400"/>
          </a:xfrm>
        </p:spPr>
        <p:txBody>
          <a:bodyPr/>
          <a:lstStyle/>
          <a:p>
            <a:r>
              <a:rPr lang="en-US" dirty="0"/>
              <a:t>Assembler</a:t>
            </a:r>
          </a:p>
          <a:p>
            <a:pPr lvl="1"/>
            <a:r>
              <a:rPr lang="en-US" dirty="0"/>
              <a:t>Translates </a:t>
            </a:r>
            <a:r>
              <a:rPr lang="en-US" dirty="0">
                <a:latin typeface="Courier New" pitchFamily="49" charset="0"/>
              </a:rPr>
              <a:t>.s</a:t>
            </a:r>
            <a:r>
              <a:rPr lang="en-US" dirty="0"/>
              <a:t> into </a:t>
            </a:r>
            <a:r>
              <a:rPr lang="en-US" dirty="0">
                <a:latin typeface="Courier New" pitchFamily="49" charset="0"/>
              </a:rPr>
              <a:t>.o</a:t>
            </a:r>
          </a:p>
          <a:p>
            <a:pPr lvl="1"/>
            <a:r>
              <a:rPr lang="en-US" dirty="0"/>
              <a:t>Binary encoding of each instruction</a:t>
            </a:r>
          </a:p>
          <a:p>
            <a:pPr lvl="1"/>
            <a:r>
              <a:rPr lang="en-US" dirty="0"/>
              <a:t>Nearly-complete image of executable code</a:t>
            </a:r>
          </a:p>
          <a:p>
            <a:pPr lvl="1"/>
            <a:r>
              <a:rPr lang="en-US" dirty="0"/>
              <a:t>Missing linkages between code in different files</a:t>
            </a:r>
          </a:p>
          <a:p>
            <a:r>
              <a:rPr lang="en-US" dirty="0"/>
              <a:t>Linker</a:t>
            </a:r>
          </a:p>
          <a:p>
            <a:pPr lvl="1"/>
            <a:r>
              <a:rPr lang="en-US" dirty="0"/>
              <a:t>Resolves references between files</a:t>
            </a:r>
          </a:p>
          <a:p>
            <a:pPr lvl="1"/>
            <a:r>
              <a:rPr lang="en-US" dirty="0"/>
              <a:t>Combines with static run-time libraries</a:t>
            </a:r>
          </a:p>
          <a:p>
            <a:pPr lvl="2"/>
            <a:r>
              <a:rPr lang="en-US" dirty="0"/>
              <a:t>E.g., code for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1"/>
            <a:r>
              <a:rPr lang="en-US" dirty="0"/>
              <a:t>Some libraries are </a:t>
            </a:r>
            <a:r>
              <a:rPr lang="en-US" i="1" dirty="0"/>
              <a:t>dynamically linked</a:t>
            </a:r>
          </a:p>
          <a:p>
            <a:pPr lvl="2"/>
            <a:r>
              <a:rPr lang="en-US" dirty="0"/>
              <a:t>Linking occurs when program begins execution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295400" y="4038600"/>
            <a:ext cx="2362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Total of 14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Each instruction 1, 3, or 5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Starts at address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0x0400595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998757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Machine Evolution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386	1985	0.3M	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	1993	3.1M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Pentium/MMX	1997	4.5M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 err="1"/>
              <a:t>PentiumPro</a:t>
            </a:r>
            <a:r>
              <a:rPr lang="en-US" dirty="0"/>
              <a:t>	1995	6.5M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III	1999	8.2M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4	2000	42M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2 Duo	2006	291M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	2008	731M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 </a:t>
            </a:r>
            <a:r>
              <a:rPr lang="en-US" dirty="0" err="1"/>
              <a:t>Skylake</a:t>
            </a:r>
            <a:r>
              <a:rPr lang="en-US" dirty="0"/>
              <a:t>	2015	1.9B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Added Features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support multimedia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enable more efficient conditional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Transition from 32 bits to 64 bits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More cores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1185" y="1305906"/>
            <a:ext cx="42481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19816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264400" cy="573088"/>
          </a:xfrm>
        </p:spPr>
        <p:txBody>
          <a:bodyPr/>
          <a:lstStyle/>
          <a:p>
            <a:r>
              <a:rPr lang="en-US"/>
              <a:t>Machine Instruction Example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838200"/>
            <a:ext cx="4572000" cy="5791200"/>
          </a:xfrm>
        </p:spPr>
        <p:txBody>
          <a:bodyPr/>
          <a:lstStyle/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C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 value </a:t>
            </a:r>
            <a:r>
              <a:rPr lang="en-US" b="1" dirty="0">
                <a:latin typeface="Courier New"/>
                <a:cs typeface="Courier New"/>
              </a:rPr>
              <a:t>t</a:t>
            </a:r>
            <a:r>
              <a:rPr lang="en-US" dirty="0"/>
              <a:t> where designated by </a:t>
            </a:r>
            <a:r>
              <a:rPr lang="en-US" b="1" dirty="0" err="1">
                <a:latin typeface="Courier New"/>
                <a:cs typeface="Courier New"/>
              </a:rPr>
              <a:t>dest</a:t>
            </a:r>
            <a:endParaRPr lang="en-US" b="1" dirty="0">
              <a:latin typeface="Courier New"/>
              <a:cs typeface="Courier New"/>
            </a:endParaRPr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Assembly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Move 8-byte value to memory</a:t>
            </a:r>
          </a:p>
          <a:p>
            <a:pPr marL="839788" lvl="2" indent="-165100" defTabSz="895350">
              <a:tabLst>
                <a:tab pos="1603375" algn="l"/>
                <a:tab pos="2514600" algn="l"/>
              </a:tabLst>
            </a:pPr>
            <a:r>
              <a:rPr lang="en-US" dirty="0"/>
              <a:t>Quad words in x86-64 parlance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Operands:</a:t>
            </a:r>
          </a:p>
          <a:p>
            <a:pPr marL="839788" lvl="2" indent="-165100" defTabSz="895350"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t</a:t>
            </a:r>
            <a:r>
              <a:rPr lang="en-US" b="1" dirty="0"/>
              <a:t>:	</a:t>
            </a:r>
            <a:r>
              <a:rPr lang="en-US" dirty="0"/>
              <a:t>Register	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	Register	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*</a:t>
            </a: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 	Memory	</a:t>
            </a:r>
            <a:r>
              <a:rPr lang="en-US" b="1" dirty="0"/>
              <a:t>M[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]</a:t>
            </a:r>
            <a:endParaRPr lang="en-US" b="1" dirty="0"/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Object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3-byte instruction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Stored at address </a:t>
            </a:r>
            <a:r>
              <a:rPr lang="en-US" b="1" dirty="0">
                <a:latin typeface="Courier New" pitchFamily="49" charset="0"/>
              </a:rPr>
              <a:t>0x40059e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533400" y="1143000"/>
            <a:ext cx="3883025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533400" y="2286000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549400" algn="l"/>
              </a:tabLst>
            </a:pP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530225" y="4912519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92100" algn="l"/>
              </a:tabLst>
            </a:pPr>
            <a:r>
              <a:rPr lang="en-US" sz="1800" dirty="0">
                <a:latin typeface="Courier New" pitchFamily="49" charset="0"/>
              </a:rPr>
              <a:t>0x40059e:  48 89 03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901700" y="1035050"/>
            <a:ext cx="26035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Disassembled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819900" cy="573088"/>
          </a:xfrm>
        </p:spPr>
        <p:txBody>
          <a:bodyPr/>
          <a:lstStyle/>
          <a:p>
            <a:r>
              <a:rPr lang="en-US"/>
              <a:t>Disassembling Object Code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140700" cy="2249488"/>
          </a:xfrm>
        </p:spPr>
        <p:txBody>
          <a:bodyPr/>
          <a:lstStyle/>
          <a:p>
            <a:r>
              <a:rPr lang="en-US" dirty="0" err="1"/>
              <a:t>Disassembler</a:t>
            </a:r>
            <a:endParaRPr lang="en-US" dirty="0"/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objdump</a:t>
            </a:r>
            <a:r>
              <a:rPr lang="en-US" b="1" dirty="0">
                <a:latin typeface="Courier New" pitchFamily="49" charset="0"/>
              </a:rPr>
              <a:t> –d sum</a:t>
            </a:r>
          </a:p>
          <a:p>
            <a:pPr lvl="1"/>
            <a:r>
              <a:rPr lang="en-US" dirty="0"/>
              <a:t>Useful tool for examining object code</a:t>
            </a:r>
          </a:p>
          <a:p>
            <a:pPr lvl="1"/>
            <a:r>
              <a:rPr lang="en-US" dirty="0"/>
              <a:t>Analyzes bit pattern of series of instructions</a:t>
            </a:r>
          </a:p>
          <a:p>
            <a:pPr lvl="1"/>
            <a:r>
              <a:rPr lang="en-US" dirty="0"/>
              <a:t>Produces approximate rendition of assembly code</a:t>
            </a:r>
          </a:p>
          <a:p>
            <a:pPr lvl="1"/>
            <a:r>
              <a:rPr lang="en-US" dirty="0"/>
              <a:t>Can be run on either </a:t>
            </a:r>
            <a:r>
              <a:rPr lang="en-US" dirty="0" err="1">
                <a:latin typeface="Courier New" pitchFamily="49" charset="0"/>
              </a:rPr>
              <a:t>a.out</a:t>
            </a:r>
            <a:r>
              <a:rPr lang="en-US" dirty="0"/>
              <a:t> (complete executable) or </a:t>
            </a:r>
            <a:r>
              <a:rPr lang="en-US" dirty="0">
                <a:latin typeface="Courier New" pitchFamily="49" charset="0"/>
              </a:rPr>
              <a:t>.o</a:t>
            </a:r>
            <a:r>
              <a:rPr lang="en-US" dirty="0"/>
              <a:t> file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04900" y="1628839"/>
            <a:ext cx="74930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0000000000400595 &lt;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&gt;: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400595:  53               push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400596:  48 89 d3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400599:  e8 f2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callq</a:t>
            </a:r>
            <a:r>
              <a:rPr lang="en-US" sz="1800" dirty="0">
                <a:latin typeface="Courier New" pitchFamily="49" charset="0"/>
              </a:rPr>
              <a:t>  400590 &lt;plus&gt;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40059e:  48 89 03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4005a1:  5b               pop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4005a2:  c3               </a:t>
            </a:r>
            <a:r>
              <a:rPr lang="en-US" sz="1800" dirty="0" err="1">
                <a:latin typeface="Courier New" pitchFamily="49" charset="0"/>
              </a:rPr>
              <a:t>retq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48472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Examine the 14 bytes starting at </a:t>
            </a:r>
            <a:r>
              <a:rPr lang="en-US" dirty="0" err="1">
                <a:latin typeface="Courier New" pitchFamily="49" charset="0"/>
              </a:rPr>
              <a:t>sumstore</a:t>
            </a:r>
            <a:endParaRPr lang="en-US" dirty="0">
              <a:latin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x/14xb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1075660"/>
            <a:ext cx="1828800" cy="5091814"/>
            <a:chOff x="304800" y="1075660"/>
            <a:chExt cx="1828800" cy="5091814"/>
          </a:xfrm>
        </p:grpSpPr>
        <p:sp>
          <p:nvSpPr>
            <p:cNvPr id="154630" name="Rectangle 6"/>
            <p:cNvSpPr>
              <a:spLocks noChangeArrowheads="1"/>
            </p:cNvSpPr>
            <p:nvPr/>
          </p:nvSpPr>
          <p:spPr bwMode="auto">
            <a:xfrm>
              <a:off x="400050" y="1075660"/>
              <a:ext cx="1308100" cy="762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ctr" defTabSz="895350">
                <a:spcBef>
                  <a:spcPct val="30000"/>
                </a:spcBef>
              </a:pP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   Object</a:t>
              </a:r>
              <a:br>
                <a:rPr lang="en-US" dirty="0">
                  <a:solidFill>
                    <a:schemeClr val="tx2"/>
                  </a:solidFill>
                  <a:latin typeface="Calibri" pitchFamily="34" charset="0"/>
                </a:rPr>
              </a:b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Code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31" name="Rectangle 7"/>
            <p:cNvSpPr>
              <a:spLocks noChangeArrowheads="1"/>
            </p:cNvSpPr>
            <p:nvPr/>
          </p:nvSpPr>
          <p:spPr bwMode="auto">
            <a:xfrm>
              <a:off x="304800" y="1922721"/>
              <a:ext cx="1828800" cy="424475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0x0400595: 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0xd3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0xe8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0xf2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0x03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0x5b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0xc3</a:t>
              </a:r>
            </a:p>
          </p:txBody>
        </p:sp>
      </p:grp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7150100" cy="573088"/>
          </a:xfrm>
        </p:spPr>
        <p:txBody>
          <a:bodyPr/>
          <a:lstStyle/>
          <a:p>
            <a:r>
              <a:rPr lang="en-US"/>
              <a:t>What Can be Disassembled?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551488"/>
            <a:ext cx="8624887" cy="1306512"/>
          </a:xfrm>
        </p:spPr>
        <p:txBody>
          <a:bodyPr/>
          <a:lstStyle/>
          <a:p>
            <a:r>
              <a:rPr lang="en-US" dirty="0"/>
              <a:t>Anything that can be interpreted as executable code</a:t>
            </a:r>
          </a:p>
          <a:p>
            <a:r>
              <a:rPr lang="en-US" dirty="0" err="1"/>
              <a:t>Disassembler</a:t>
            </a:r>
            <a:r>
              <a:rPr lang="en-US" dirty="0"/>
              <a:t> examines bytes and reconstructs assembly source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533400" y="1585912"/>
            <a:ext cx="8153400" cy="36718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% </a:t>
            </a:r>
            <a:r>
              <a:rPr lang="en-US" sz="1800" dirty="0" err="1">
                <a:latin typeface="Courier New" pitchFamily="49" charset="0"/>
              </a:rPr>
              <a:t>objdump</a:t>
            </a:r>
            <a:r>
              <a:rPr lang="en-US" sz="1800" dirty="0">
                <a:latin typeface="Courier New" pitchFamily="49" charset="0"/>
              </a:rPr>
              <a:t> -</a:t>
            </a:r>
            <a:r>
              <a:rPr lang="en-US" sz="1800" dirty="0" err="1">
                <a:latin typeface="Courier New" pitchFamily="49" charset="0"/>
              </a:rPr>
              <a:t>d</a:t>
            </a:r>
            <a:r>
              <a:rPr lang="en-US" sz="1800" dirty="0">
                <a:latin typeface="Courier New" pitchFamily="49" charset="0"/>
              </a:rPr>
              <a:t> WINWORD.EXE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WINWORD.EXE:   file format pei-i386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No symbols in "WINWORD.EXE".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Disassembly of section .text: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 &lt;.text&gt;: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30001000:  55             push  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30001001:  8b </a:t>
            </a:r>
            <a:r>
              <a:rPr lang="en-US" sz="1800" dirty="0" err="1">
                <a:latin typeface="Courier New" pitchFamily="49" charset="0"/>
              </a:rPr>
              <a:t>ec</a:t>
            </a:r>
            <a:r>
              <a:rPr lang="en-US" sz="1800" dirty="0">
                <a:latin typeface="Courier New" pitchFamily="49" charset="0"/>
              </a:rPr>
              <a:t> 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esp,%ebp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30001003:  6a ff          push   $0xffffffff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30001005:  68 90 10 00 30 push   $0x30001090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3000100a:  68 91 dc 4c 30 push   $0x304cdc91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133600" y="3858425"/>
            <a:ext cx="5334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Reverse engineering forbidden by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Microsoft End User License Agreement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Programming I: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pPr lvl="1"/>
            <a:r>
              <a:rPr lang="en-US" dirty="0"/>
              <a:t>Evolutionary design leads to many quirks and artifacts</a:t>
            </a:r>
          </a:p>
          <a:p>
            <a:r>
              <a:rPr lang="en-US" dirty="0"/>
              <a:t>C, assembly, machine code</a:t>
            </a:r>
          </a:p>
          <a:p>
            <a:pPr lvl="1"/>
            <a:r>
              <a:rPr lang="en-US" dirty="0"/>
              <a:t>New forms of visible state: program counter, registers, ...</a:t>
            </a:r>
          </a:p>
          <a:p>
            <a:pPr lvl="1"/>
            <a:r>
              <a:rPr lang="en-US" dirty="0"/>
              <a:t>Compiler must transform statements, expressions, procedures into low-level instruction sequences</a:t>
            </a:r>
          </a:p>
          <a:p>
            <a:r>
              <a:rPr lang="en-US" dirty="0"/>
              <a:t>Assembly Basics: Registers, operands, move</a:t>
            </a:r>
          </a:p>
          <a:p>
            <a:pPr lvl="1"/>
            <a:r>
              <a:rPr lang="en-US" dirty="0"/>
              <a:t>The x86-64 move instructions cover wide range of data movement forms</a:t>
            </a:r>
          </a:p>
          <a:p>
            <a:r>
              <a:rPr lang="en-US" dirty="0"/>
              <a:t>Arithmetic</a:t>
            </a:r>
          </a:p>
          <a:p>
            <a:pPr lvl="1"/>
            <a:r>
              <a:rPr lang="en-US" dirty="0"/>
              <a:t>C compiler will figure out different instruction combinations to carry out computation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877888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sz="2000" dirty="0"/>
              <a:t>Past Generations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Pro	1995	600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III	1999	250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4	2000	180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Core 2 Duo	2006	  65 nm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sz="2000" dirty="0"/>
              <a:t>Recent &amp; Upcoming Generations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Nehalem	2008	  45 nm	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Sandy Bridge	2011	  32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Ivy Bridge	2012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Haswell	2013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Broadwell	2014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 err="1"/>
              <a:t>Skylake</a:t>
            </a:r>
            <a:r>
              <a:rPr lang="en-US" sz="1800" dirty="0"/>
              <a:t>	2015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 err="1"/>
              <a:t>Kaby</a:t>
            </a:r>
            <a:r>
              <a:rPr lang="en-US" sz="1800" dirty="0"/>
              <a:t> Lake	2016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Coffee Lake	2017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Cannon Lake	2018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Ice Lake	2019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Tiger Lake	2020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Alder Lake	2022	  “intel 7” (10nm+++)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4769" y="956441"/>
            <a:ext cx="201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Process technology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5496" y="2438454"/>
            <a:ext cx="31205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Process technology dimension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= width of narrowest wires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(10 nm ≈ 100 atoms wide)</a:t>
            </a:r>
          </a:p>
          <a:p>
            <a:pPr algn="ctr"/>
            <a:endParaRPr lang="en-US" sz="1800" dirty="0">
              <a:latin typeface="Calibri" pitchFamily="34" charset="0"/>
            </a:endParaRPr>
          </a:p>
          <a:p>
            <a:pPr algn="ctr"/>
            <a:r>
              <a:rPr lang="en-US" sz="1800" dirty="0">
                <a:latin typeface="Calibri" pitchFamily="34" charset="0"/>
              </a:rPr>
              <a:t>(But this is changing now.)</a:t>
            </a:r>
          </a:p>
        </p:txBody>
      </p:sp>
    </p:spTree>
    <p:extLst>
      <p:ext uri="{BB962C8B-B14F-4D97-AF65-F5344CB8AC3E}">
        <p14:creationId xmlns:p14="http://schemas.microsoft.com/office/powerpoint/2010/main" val="115660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199" y="304800"/>
            <a:ext cx="8413531" cy="573088"/>
          </a:xfrm>
        </p:spPr>
        <p:txBody>
          <a:bodyPr/>
          <a:lstStyle/>
          <a:p>
            <a:r>
              <a:rPr lang="en-US" dirty="0"/>
              <a:t>2018 State of the Art: Coffee Lake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5098" y="4252710"/>
            <a:ext cx="3421117" cy="12967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Mobile Model: Core i7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2.2-3.2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45 W</a:t>
            </a:r>
          </a:p>
          <a:p>
            <a:pPr marL="623888" lvl="1" indent="-223838" defTabSz="895350">
              <a:tabLst>
                <a:tab pos="2349500" algn="l"/>
              </a:tabLst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46FDBC-2631-46BA-8F5D-E506176A0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736" y="934556"/>
            <a:ext cx="5796455" cy="3170215"/>
          </a:xfrm>
          <a:prstGeom prst="rect">
            <a:avLst/>
          </a:prstGeom>
        </p:spPr>
      </p:pic>
      <p:sp>
        <p:nvSpPr>
          <p:cNvPr id="7" name="Rectangle 1027">
            <a:extLst>
              <a:ext uri="{FF2B5EF4-FFF2-40B4-BE49-F238E27FC236}">
                <a16:creationId xmlns:a16="http://schemas.microsoft.com/office/drawing/2014/main" id="{2C482700-1189-413C-9B54-FF345A8B3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0895" y="4252710"/>
            <a:ext cx="3746938" cy="210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3838" indent="-223838" defTabSz="895350">
              <a:tabLst>
                <a:tab pos="2349500" algn="l"/>
              </a:tabLst>
            </a:pPr>
            <a:r>
              <a:rPr lang="en-US" kern="0" dirty="0"/>
              <a:t>Server Model: Xeon E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Integrated graphics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Multi-socket enabled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3.3-3.8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80-95 W</a:t>
            </a:r>
          </a:p>
        </p:txBody>
      </p:sp>
      <p:sp>
        <p:nvSpPr>
          <p:cNvPr id="8" name="Rectangle 1027">
            <a:extLst>
              <a:ext uri="{FF2B5EF4-FFF2-40B4-BE49-F238E27FC236}">
                <a16:creationId xmlns:a16="http://schemas.microsoft.com/office/drawing/2014/main" id="{E09629B4-1777-4CF7-AB21-6A092591D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862" y="5070584"/>
            <a:ext cx="3531476" cy="133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3838" indent="-223838" defTabSz="895350">
              <a:tabLst>
                <a:tab pos="2349500" algn="l"/>
              </a:tabLst>
            </a:pPr>
            <a:r>
              <a:rPr lang="en-US" kern="0" dirty="0"/>
              <a:t>Desktop Model: Core i7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Integrated graphics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2.4-4.0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35-95 W</a:t>
            </a:r>
          </a:p>
        </p:txBody>
      </p:sp>
    </p:spTree>
    <p:extLst>
      <p:ext uri="{BB962C8B-B14F-4D97-AF65-F5344CB8AC3E}">
        <p14:creationId xmlns:p14="http://schemas.microsoft.com/office/powerpoint/2010/main" val="839555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92668"/>
            <a:ext cx="8597796" cy="762000"/>
          </a:xfrm>
        </p:spPr>
        <p:txBody>
          <a:bodyPr/>
          <a:lstStyle/>
          <a:p>
            <a:r>
              <a:rPr lang="en-US" dirty="0"/>
              <a:t>x86 Clones: Advanced Micro Devices (AMD)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>
          <a:xfrm>
            <a:off x="396875" y="1006715"/>
            <a:ext cx="7896225" cy="5701903"/>
          </a:xfrm>
        </p:spPr>
        <p:txBody>
          <a:bodyPr>
            <a:normAutofit lnSpcReduction="10000"/>
          </a:bodyPr>
          <a:lstStyle/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Historically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has followed just behind Intel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 little bit slower, a lot cheaper</a:t>
            </a:r>
          </a:p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Then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Recruited top circuit designers from Digital Equipment Corp. and other downward trending companies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Built </a:t>
            </a:r>
            <a:r>
              <a:rPr lang="en-US" dirty="0" err="1"/>
              <a:t>Opteron</a:t>
            </a:r>
            <a:r>
              <a:rPr lang="en-US" dirty="0"/>
              <a:t>: tough competitor to Pentium 4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Developed x86-64, their own extension to 64 bits</a:t>
            </a:r>
          </a:p>
          <a:p>
            <a:pPr marL="39688" indent="-165100" defTabSz="895350">
              <a:tabLst>
                <a:tab pos="2349500" algn="l"/>
              </a:tabLst>
            </a:pPr>
            <a:r>
              <a:rPr lang="en-US" dirty="0"/>
              <a:t> Recent Years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Intel got its act together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1995-2011: Lead semiconductor “fab” in world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2018: #2 largest by $$ (#1 is Samsung)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2019: reclaimed #1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fell behind: Spun off </a:t>
            </a:r>
            <a:r>
              <a:rPr lang="en-US" dirty="0" err="1"/>
              <a:t>GlobalFoundaries</a:t>
            </a:r>
            <a:endParaRPr lang="en-US" dirty="0"/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2019-20: Pulled ahead! Used TSMC for part of fab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2022: Intel re-took the lead</a:t>
            </a:r>
          </a:p>
        </p:txBody>
      </p:sp>
    </p:spTree>
    <p:extLst>
      <p:ext uri="{BB962C8B-B14F-4D97-AF65-F5344CB8AC3E}">
        <p14:creationId xmlns:p14="http://schemas.microsoft.com/office/powerpoint/2010/main" val="208136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64-Bit History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4972050"/>
          </a:xfrm>
        </p:spPr>
        <p:txBody>
          <a:bodyPr/>
          <a:lstStyle/>
          <a:p>
            <a:r>
              <a:rPr lang="en-US" dirty="0"/>
              <a:t>2001: Intel Attempts Radical Shift from IA32 to IA64</a:t>
            </a:r>
          </a:p>
          <a:p>
            <a:pPr lvl="1"/>
            <a:r>
              <a:rPr lang="en-US" dirty="0"/>
              <a:t>Totally different architecture (Itanium)</a:t>
            </a:r>
          </a:p>
          <a:p>
            <a:pPr lvl="1"/>
            <a:r>
              <a:rPr lang="en-US" dirty="0"/>
              <a:t>Executes IA32 code only as legacy</a:t>
            </a:r>
          </a:p>
          <a:p>
            <a:pPr lvl="1"/>
            <a:r>
              <a:rPr lang="en-US" dirty="0"/>
              <a:t>Performance disappointing</a:t>
            </a:r>
          </a:p>
          <a:p>
            <a:r>
              <a:rPr lang="en-US" dirty="0"/>
              <a:t>2003: AMD Steps in with Evolutionary Solution</a:t>
            </a:r>
          </a:p>
          <a:p>
            <a:pPr lvl="1"/>
            <a:r>
              <a:rPr lang="en-US" dirty="0"/>
              <a:t>x86-64 (now called “AMD64”)</a:t>
            </a:r>
          </a:p>
          <a:p>
            <a:r>
              <a:rPr lang="en-US" dirty="0"/>
              <a:t>Intel Felt Obligated to Focus on IA64</a:t>
            </a:r>
          </a:p>
          <a:p>
            <a:pPr lvl="1"/>
            <a:r>
              <a:rPr lang="en-US" dirty="0"/>
              <a:t>Hard to admit mistake or that AMD is better</a:t>
            </a:r>
          </a:p>
          <a:p>
            <a:r>
              <a:rPr lang="en-US" dirty="0"/>
              <a:t>2004: Intel Announces EM64T extension to IA32</a:t>
            </a:r>
          </a:p>
          <a:p>
            <a:pPr lvl="1"/>
            <a:r>
              <a:rPr lang="en-US" dirty="0"/>
              <a:t>Extended Memory 64-bit Technology</a:t>
            </a:r>
          </a:p>
          <a:p>
            <a:pPr lvl="1"/>
            <a:r>
              <a:rPr lang="en-US" dirty="0"/>
              <a:t>Almost identical to x86-64!</a:t>
            </a:r>
          </a:p>
          <a:p>
            <a:r>
              <a:rPr lang="en-US" dirty="0"/>
              <a:t>All but low-end x86 processors support x86-64</a:t>
            </a:r>
          </a:p>
          <a:p>
            <a:pPr lvl="1"/>
            <a:r>
              <a:rPr lang="en-US" dirty="0"/>
              <a:t>But, lots of code still runs in 32-bit mode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28602</TotalTime>
  <Words>4618</Words>
  <Application>Microsoft Office PowerPoint</Application>
  <PresentationFormat>On-screen Show (4:3)</PresentationFormat>
  <Paragraphs>955</Paragraphs>
  <Slides>55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9" baseType="lpstr">
      <vt:lpstr>Arial</vt:lpstr>
      <vt:lpstr>Arial Narrow</vt:lpstr>
      <vt:lpstr>Calibri</vt:lpstr>
      <vt:lpstr>Calibri Bold</vt:lpstr>
      <vt:lpstr>Calibri Bold Italic</vt:lpstr>
      <vt:lpstr>Calibri Italic</vt:lpstr>
      <vt:lpstr>Consolas</vt:lpstr>
      <vt:lpstr>Courier</vt:lpstr>
      <vt:lpstr>Courier New</vt:lpstr>
      <vt:lpstr>Courier New Bold</vt:lpstr>
      <vt:lpstr>Times New Roman</vt:lpstr>
      <vt:lpstr>Wingdings</vt:lpstr>
      <vt:lpstr>Wingdings 2</vt:lpstr>
      <vt:lpstr>template2007</vt:lpstr>
      <vt:lpstr>Machine-Level Programming I: Basics  15-213/15-513: Introduction to Computer Systems 3rd Lecture,  May 16, 2024</vt:lpstr>
      <vt:lpstr>Today: Machine Programming I: Basics</vt:lpstr>
      <vt:lpstr>Intel x86 Processors</vt:lpstr>
      <vt:lpstr>Intel x86 Evolution: Milestones</vt:lpstr>
      <vt:lpstr>Intel x86 Processors, cont.</vt:lpstr>
      <vt:lpstr>Intel x86 Processors, cont.</vt:lpstr>
      <vt:lpstr>2018 State of the Art: Coffee Lake</vt:lpstr>
      <vt:lpstr>x86 Clones: Advanced Micro Devices (AMD)</vt:lpstr>
      <vt:lpstr>Intel’s 64-Bit History</vt:lpstr>
      <vt:lpstr>Our Coverage</vt:lpstr>
      <vt:lpstr>Today: Machine Programming I: Basics</vt:lpstr>
      <vt:lpstr>Levels of Abstraction</vt:lpstr>
      <vt:lpstr>Definitions</vt:lpstr>
      <vt:lpstr>Assembly/Machine Code View</vt:lpstr>
      <vt:lpstr>Assembly: Data Types</vt:lpstr>
      <vt:lpstr>Assembly: Data Types</vt:lpstr>
      <vt:lpstr>x86-64 Integer Registers</vt:lpstr>
      <vt:lpstr>Some History: IA32 Registers</vt:lpstr>
      <vt:lpstr>Assembly: Operations</vt:lpstr>
      <vt:lpstr>Activity 1</vt:lpstr>
      <vt:lpstr>Moving Data</vt:lpstr>
      <vt:lpstr>movq Operand Combinations</vt:lpstr>
      <vt:lpstr>Simple Memory Addressing Modes</vt:lpstr>
      <vt:lpstr>Complete Memory Addressing Modes</vt:lpstr>
      <vt:lpstr>Activity 2</vt:lpstr>
      <vt:lpstr>Example of Simple Addressing Modes</vt:lpstr>
      <vt:lpstr>Example of Simple Addressing Modes</vt:lpstr>
      <vt:lpstr>Understanding Swap()</vt:lpstr>
      <vt:lpstr>Understanding Swap()</vt:lpstr>
      <vt:lpstr>Understanding Swap()</vt:lpstr>
      <vt:lpstr>Understanding Swap()</vt:lpstr>
      <vt:lpstr>Understanding Swap()</vt:lpstr>
      <vt:lpstr>Understanding Swap()</vt:lpstr>
      <vt:lpstr>Simple Memory Addressing Modes</vt:lpstr>
      <vt:lpstr>Address Computation Examples</vt:lpstr>
      <vt:lpstr>Address Computation Examples</vt:lpstr>
      <vt:lpstr>Today: Machine Programming I: Basics</vt:lpstr>
      <vt:lpstr>Address Computation Instruction</vt:lpstr>
      <vt:lpstr>Quiz Time!</vt:lpstr>
      <vt:lpstr>Some Arithmetic Operations</vt:lpstr>
      <vt:lpstr>Some Arithmetic Operations</vt:lpstr>
      <vt:lpstr>Arithmetic Expression Example</vt:lpstr>
      <vt:lpstr>Understanding Arithmetic Expression Example</vt:lpstr>
      <vt:lpstr>Today: Machine Programming I: Basics</vt:lpstr>
      <vt:lpstr>Turning C into Object Code</vt:lpstr>
      <vt:lpstr>Compiling Into Assembly</vt:lpstr>
      <vt:lpstr>What it really looks like</vt:lpstr>
      <vt:lpstr>What it really looks like</vt:lpstr>
      <vt:lpstr>Object Code</vt:lpstr>
      <vt:lpstr>Machine Instruction Example</vt:lpstr>
      <vt:lpstr>Disassembling Object Code</vt:lpstr>
      <vt:lpstr>Alternate Disassembly</vt:lpstr>
      <vt:lpstr>Alternate Disassembly</vt:lpstr>
      <vt:lpstr>What Can be Disassembled?</vt:lpstr>
      <vt:lpstr>Machine Programming I: 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Introduction to Computer Systems 15-213/18-213</dc:title>
  <dc:subject/>
  <dc:creator>Markus Pueschel</dc:creator>
  <cp:keywords/>
  <dc:description/>
  <cp:lastModifiedBy>Brian Railing</cp:lastModifiedBy>
  <cp:revision>754</cp:revision>
  <cp:lastPrinted>2011-09-12T20:37:42Z</cp:lastPrinted>
  <dcterms:created xsi:type="dcterms:W3CDTF">2012-09-11T15:51:41Z</dcterms:created>
  <dcterms:modified xsi:type="dcterms:W3CDTF">2024-05-16T15:32:09Z</dcterms:modified>
  <cp:category/>
</cp:coreProperties>
</file>