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71" r:id="rId3"/>
    <p:sldId id="273" r:id="rId4"/>
    <p:sldId id="272" r:id="rId5"/>
    <p:sldId id="274" r:id="rId6"/>
    <p:sldId id="283" r:id="rId7"/>
    <p:sldId id="275" r:id="rId8"/>
    <p:sldId id="279" r:id="rId9"/>
    <p:sldId id="280" r:id="rId10"/>
    <p:sldId id="281" r:id="rId11"/>
    <p:sldId id="284" r:id="rId12"/>
    <p:sldId id="282" r:id="rId13"/>
    <p:sldId id="285" r:id="rId14"/>
    <p:sldId id="289" r:id="rId15"/>
    <p:sldId id="290" r:id="rId16"/>
    <p:sldId id="291" r:id="rId17"/>
    <p:sldId id="277" r:id="rId18"/>
    <p:sldId id="276" r:id="rId19"/>
    <p:sldId id="286" r:id="rId20"/>
    <p:sldId id="288" r:id="rId21"/>
    <p:sldId id="287" r:id="rId22"/>
    <p:sldId id="292" r:id="rId23"/>
    <p:sldId id="293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4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4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4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5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4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9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1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9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3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1531C-1DDA-4E24-AA3F-2A0A7921E076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539EB-C89E-4FE0-8D17-820ED5479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2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4343400"/>
          </a:xfrm>
        </p:spPr>
        <p:txBody>
          <a:bodyPr anchor="t">
            <a:noAutofit/>
          </a:bodyPr>
          <a:lstStyle/>
          <a:p>
            <a:pPr marL="0" indent="0" algn="l"/>
            <a:r>
              <a:rPr lang="en-US" b="1" dirty="0" smtClean="0">
                <a:latin typeface="+mn-lt"/>
              </a:rPr>
              <a:t>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/>
              <a:t>15-213: Introduction to Computer Systems – Recitation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January 24, 2011</a:t>
            </a:r>
            <a:endParaRPr lang="en-US" sz="2000" b="0" i="1" dirty="0" smtClean="0"/>
          </a:p>
        </p:txBody>
      </p:sp>
    </p:spTree>
    <p:extLst>
      <p:ext uri="{BB962C8B-B14F-4D97-AF65-F5344CB8AC3E}">
        <p14:creationId xmlns:p14="http://schemas.microsoft.com/office/powerpoint/2010/main" val="253818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Convert: 6/512 </a:t>
            </a:r>
          </a:p>
          <a:p>
            <a:pPr marL="0" indent="0">
              <a:buClr>
                <a:srgbClr val="C00000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55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Convert: 6/512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Is it </a:t>
            </a:r>
            <a:r>
              <a:rPr lang="en-US" sz="2800" dirty="0" err="1" smtClean="0"/>
              <a:t>denormalized</a:t>
            </a:r>
            <a:r>
              <a:rPr lang="en-US" sz="2800" dirty="0" smtClean="0"/>
              <a:t>? Check the largest </a:t>
            </a:r>
            <a:r>
              <a:rPr lang="en-US" sz="2800" dirty="0" err="1" smtClean="0"/>
              <a:t>denormalized</a:t>
            </a:r>
            <a:r>
              <a:rPr lang="en-US" sz="2800" dirty="0" smtClean="0"/>
              <a:t>: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err="1" smtClean="0"/>
              <a:t>Denormalized</a:t>
            </a:r>
            <a:r>
              <a:rPr lang="en-US" sz="2800" dirty="0" smtClean="0"/>
              <a:t>, we know the exponent is going to be: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So we know the form of the answer is going to be:</a:t>
            </a:r>
            <a:endParaRPr lang="en-US" sz="2800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Lets remove the decimal point to make it a bit easier:</a:t>
            </a:r>
            <a:endParaRPr lang="en-US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The fraction bits are the top of the fraction: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71600" y="2373868"/>
                <a:ext cx="6227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0 000 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111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0.111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111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−9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=7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−9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=7/512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373868"/>
                <a:ext cx="6227731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27053" y="3364468"/>
                <a:ext cx="3345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𝐵𝑖𝑎𝑠</m:t>
                      </m:r>
                      <m:r>
                        <a:rPr lang="en-US" b="0" i="1" smtClean="0">
                          <a:latin typeface="Cambria Math"/>
                        </a:rPr>
                        <m:t>+1=−7+1=−6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053" y="3364468"/>
                <a:ext cx="334514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47955" y="4343400"/>
                <a:ext cx="14750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</m:t>
                      </m:r>
                      <m:r>
                        <a:rPr lang="en-US" b="0" i="1" smtClean="0">
                          <a:latin typeface="Cambria Math"/>
                        </a:rPr>
                        <m:t>𝐹𝐹𝐹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955" y="4343400"/>
                <a:ext cx="147501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26192" y="5345668"/>
                <a:ext cx="1255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𝐹𝐹𝐹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−9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192" y="5345668"/>
                <a:ext cx="125540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26192" y="6412468"/>
                <a:ext cx="1359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192" y="6412468"/>
                <a:ext cx="135902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51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Why does that work? Lets remove the decimal point to make it a bit easier to see: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Remembering that these are fractions: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We can see the table in terms on 512ths: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/>
              <a:t>W</a:t>
            </a:r>
            <a:r>
              <a:rPr lang="en-US" sz="2800" dirty="0" smtClean="0"/>
              <a:t>e want 6  512ths which are the bits we used.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1749081"/>
                  </p:ext>
                </p:extLst>
              </p:nvPr>
            </p:nvGraphicFramePr>
            <p:xfrm>
              <a:off x="1447800" y="3200400"/>
              <a:ext cx="6095997" cy="9904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</a:tblGrid>
                  <a:tr h="3835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𝟖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835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32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64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128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256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1749081"/>
                  </p:ext>
                </p:extLst>
              </p:nvPr>
            </p:nvGraphicFramePr>
            <p:xfrm>
              <a:off x="1447800" y="3200400"/>
              <a:ext cx="6095997" cy="9904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</a:tblGrid>
                  <a:tr h="3835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01" r="-8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901" r="-7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901" r="-6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901" r="-5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901" r="-4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901" r="-3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0901" r="-2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00901" r="-1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800901" r="-901" b="-158730"/>
                          </a:stretch>
                        </a:blipFill>
                      </a:tcPr>
                    </a:tc>
                  </a:tr>
                  <a:tr h="6068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01" t="-63636" r="-80090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901" t="-63636" r="-70090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901" t="-63636" r="-60090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901" t="-63636" r="-50090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901" t="-63636" r="-40090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00901" t="-63636" r="-30090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0901" t="-63636" r="-20090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00901" t="-63636" r="-10090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800901" t="-63636" r="-901" b="-101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5258349"/>
                  </p:ext>
                </p:extLst>
              </p:nvPr>
            </p:nvGraphicFramePr>
            <p:xfrm>
              <a:off x="1447800" y="4800600"/>
              <a:ext cx="6095997" cy="9959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</a:tblGrid>
                  <a:tr h="3835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𝟖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835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256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128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64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32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5258349"/>
                  </p:ext>
                </p:extLst>
              </p:nvPr>
            </p:nvGraphicFramePr>
            <p:xfrm>
              <a:off x="1447800" y="4800600"/>
              <a:ext cx="6095997" cy="9959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</a:tblGrid>
                  <a:tr h="3835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01" t="-1587" r="-8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901" t="-1587" r="-7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901" t="-1587" r="-6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901" t="-1587" r="-5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0901" t="-1587" r="-4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0901" t="-1587" r="-3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00901" t="-1587" r="-2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00901" t="-1587" r="-100901" b="-15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800901" t="-1587" r="-901" b="-158730"/>
                          </a:stretch>
                        </a:blipFill>
                      </a:tcPr>
                    </a:tc>
                  </a:tr>
                  <a:tr h="6123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01" t="-64000" r="-8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901" t="-64000" r="-7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901" t="-64000" r="-6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901" t="-64000" r="-5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0901" t="-64000" r="-4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0901" t="-64000" r="-3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00901" t="-64000" r="-2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00901" t="-64000" r="-1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800901" t="-64000" r="-90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048000" y="2209800"/>
                <a:ext cx="2660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0.110 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=110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−9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09800"/>
                <a:ext cx="266072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486400" y="4724400"/>
            <a:ext cx="1447800" cy="1143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3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</p:spPr>
            <p:txBody>
              <a:bodyPr>
                <a:noAutofit/>
              </a:bodyPr>
              <a:lstStyle/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Putting it all together: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0 0000 110</m:t>
                    </m:r>
                  </m:oMath>
                </a14:m>
                <a:endParaRPr lang="en-US" sz="2800" dirty="0" smtClean="0"/>
              </a:p>
            </p:txBody>
          </p:sp>
        </mc:Choice>
        <mc:Fallback xmlns="">
          <p:sp>
            <p:nvSpPr>
              <p:cNvPr id="1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  <a:blipFill rotWithShape="1">
                <a:blip r:embed="rId2"/>
                <a:stretch>
                  <a:fillRect l="-1259" t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237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Convert: 27 </a:t>
            </a:r>
          </a:p>
          <a:p>
            <a:pPr marL="0" indent="0">
              <a:buClr>
                <a:srgbClr val="C00000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9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" y="1219200"/>
                <a:ext cx="8229600" cy="5638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Convert: 27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Positive so </a:t>
                </a:r>
                <a:r>
                  <a:rPr lang="en-US" sz="2800" dirty="0"/>
                  <a:t>we know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/>
                      </a:rPr>
                      <m:t>S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0</m:t>
                    </m:r>
                  </m:oMath>
                </a14:m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Turn </a:t>
                </a:r>
                <a:r>
                  <a:rPr lang="en-US" sz="2800" dirty="0" smtClean="0"/>
                  <a:t>27 </a:t>
                </a:r>
                <a:r>
                  <a:rPr lang="en-US" sz="2800" dirty="0"/>
                  <a:t>to bits: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Normalized value so lets fit in the leading 1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But we only have </a:t>
                </a:r>
                <a:r>
                  <a:rPr lang="en-US" sz="2800" smtClean="0"/>
                  <a:t>3 fraction bits </a:t>
                </a:r>
                <a:r>
                  <a:rPr lang="en-US" sz="2800" dirty="0" smtClean="0"/>
                  <a:t>so we must round. Digits after rounding equal half, last rounding digit is 1 so we round up.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 smtClean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Thus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𝐹</m:t>
                    </m:r>
                    <m:r>
                      <a:rPr lang="en-US" sz="2800" i="1">
                        <a:latin typeface="Cambria Math"/>
                      </a:rPr>
                      <m:t>=110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19200"/>
                <a:ext cx="8229600" cy="5638800"/>
              </a:xfrm>
              <a:prstGeom prst="rect">
                <a:avLst/>
              </a:prstGeom>
              <a:blipFill rotWithShape="1">
                <a:blip r:embed="rId2"/>
                <a:stretch>
                  <a:fillRect l="-1259" t="-973" r="-296" b="-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2743200"/>
                <a:ext cx="17437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27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11011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743200"/>
                <a:ext cx="174374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07490" y="3862864"/>
                <a:ext cx="10341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1.1011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490" y="3862864"/>
                <a:ext cx="103419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0000" y="5650468"/>
                <a:ext cx="2003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1.1011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1.110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650468"/>
                <a:ext cx="200394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62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" y="1219200"/>
                <a:ext cx="8229600" cy="5638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Calculate the exponent 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 smtClean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Calculate </a:t>
                </a:r>
                <a:r>
                  <a:rPr lang="en-US" sz="2800" dirty="0"/>
                  <a:t>the exponent bits: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So the exponent is </a:t>
                </a:r>
                <a:r>
                  <a:rPr lang="en-US" sz="2800" dirty="0" smtClean="0"/>
                  <a:t>11, </a:t>
                </a:r>
                <a:r>
                  <a:rPr lang="en-US" sz="2800" dirty="0"/>
                  <a:t>in bits: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Answer: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0</m:t>
                    </m:r>
                    <m:r>
                      <a:rPr lang="en-US" sz="2800" i="1">
                        <a:latin typeface="Cambria Math"/>
                      </a:rPr>
                      <m:t> 10</m:t>
                    </m:r>
                    <m:r>
                      <a:rPr lang="en-US" sz="2800" b="0" i="1" smtClean="0">
                        <a:latin typeface="Cambria Math"/>
                      </a:rPr>
                      <m:t>1</m:t>
                    </m:r>
                    <m:r>
                      <a:rPr lang="en-US" sz="2800" i="1">
                        <a:latin typeface="Cambria Math"/>
                      </a:rPr>
                      <m:t>1 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11</m:t>
                        </m:r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19200"/>
                <a:ext cx="8229600" cy="5638800"/>
              </a:xfrm>
              <a:prstGeom prst="rect">
                <a:avLst/>
              </a:prstGeom>
              <a:blipFill rotWithShape="1">
                <a:blip r:embed="rId2"/>
                <a:stretch>
                  <a:fillRect l="-1259" t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72926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𝐵𝑖𝑎𝑠</m:t>
                      </m:r>
                      <m:r>
                        <a:rPr lang="en-US" b="0" i="1" smtClean="0">
                          <a:latin typeface="Cambria Math"/>
                        </a:rPr>
                        <m:t>→4=</m:t>
                      </m:r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−7→</m:t>
                      </m:r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=4+7=11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7292637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29000" y="3810000"/>
                <a:ext cx="21555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1011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810000"/>
                <a:ext cx="215552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49636" y="1840468"/>
                <a:ext cx="2573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11100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→1.1100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636" y="1840468"/>
                <a:ext cx="257352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198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to Number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4" name="Rectangle 4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19200"/>
                <a:ext cx="8229600" cy="1447800"/>
              </a:xfrm>
            </p:spPr>
            <p:txBody>
              <a:bodyPr>
                <a:normAutofit/>
              </a:bodyPr>
              <a:lstStyle/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b="0" dirty="0" smtClean="0"/>
                  <a:t>Convert: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1 1001 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010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0244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1447800"/>
              </a:xfrm>
              <a:blipFill rotWithShape="1">
                <a:blip r:embed="rId2"/>
                <a:stretch>
                  <a:fillRect l="-1259" t="-3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  <p:extLst>
      <p:ext uri="{BB962C8B-B14F-4D97-AF65-F5344CB8AC3E}">
        <p14:creationId xmlns:p14="http://schemas.microsoft.com/office/powerpoint/2010/main" val="37749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to Number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4" name="Rectangle 4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19200"/>
                <a:ext cx="8229600" cy="5181599"/>
              </a:xfrm>
            </p:spPr>
            <p:txBody>
              <a:bodyPr>
                <a:noAutofit/>
              </a:bodyPr>
              <a:lstStyle/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b="0" dirty="0" smtClean="0">
                    <a:latin typeface="+mj-lt"/>
                  </a:rPr>
                  <a:t>Convert: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1 1001 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010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 smtClean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Sign bit tells us it is negative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We know it is normalized (non-zero exponent) so lets figure out the exponent: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 smtClean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Now the fraction (remember the leading 1):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 smtClean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Put it all together: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Answer: -5</a:t>
                </a:r>
              </a:p>
            </p:txBody>
          </p:sp>
        </mc:Choice>
        <mc:Fallback xmlns="">
          <p:sp>
            <p:nvSpPr>
              <p:cNvPr id="10244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181599"/>
              </a:xfrm>
              <a:blipFill rotWithShape="1">
                <a:blip r:embed="rId2"/>
                <a:stretch>
                  <a:fillRect l="-1259" t="-1059" r="-1852" b="-1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57600" y="3276600"/>
                <a:ext cx="1487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1001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276600"/>
                <a:ext cx="148726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43897" y="3722132"/>
                <a:ext cx="38360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𝐵𝑖𝑎𝑠</m:t>
                      </m:r>
                      <m:r>
                        <a:rPr lang="en-US" b="0" i="1" smtClean="0">
                          <a:latin typeface="Cambria Math"/>
                        </a:rPr>
                        <m:t>→9−7=2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897" y="3722132"/>
                <a:ext cx="383605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48255" y="4876801"/>
                <a:ext cx="9059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1.010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255" y="4876801"/>
                <a:ext cx="905953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24200" y="5802869"/>
                <a:ext cx="27973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1.010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101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802869"/>
                <a:ext cx="279736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462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to Number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</p:spPr>
            <p:txBody>
              <a:bodyPr>
                <a:noAutofit/>
              </a:bodyPr>
              <a:lstStyle/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Convert: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0 0000 110</m:t>
                    </m:r>
                  </m:oMath>
                </a14:m>
                <a:endParaRPr lang="en-US" sz="2800" dirty="0" smtClean="0"/>
              </a:p>
            </p:txBody>
          </p:sp>
        </mc:Choice>
        <mc:Fallback xmlns="">
          <p:sp>
            <p:nvSpPr>
              <p:cNvPr id="1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  <a:blipFill rotWithShape="1">
                <a:blip r:embed="rId2"/>
                <a:stretch>
                  <a:fillRect l="-1259" t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383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Data Lab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Floating Point Basics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/>
              <a:t>Representation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/>
              <a:t>Interpreting the bits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/>
              <a:t>Rounding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Floating Point Examples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/>
              <a:t>Number to Float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/>
              <a:t>Float to Number</a:t>
            </a:r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  <p:extLst>
      <p:ext uri="{BB962C8B-B14F-4D97-AF65-F5344CB8AC3E}">
        <p14:creationId xmlns:p14="http://schemas.microsoft.com/office/powerpoint/2010/main" val="13652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to Number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</p:spPr>
            <p:txBody>
              <a:bodyPr>
                <a:noAutofit/>
              </a:bodyPr>
              <a:lstStyle/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Convert: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0 0000 110</m:t>
                    </m:r>
                  </m:oMath>
                </a14:m>
                <a:endParaRPr lang="en-US" sz="2800" dirty="0" smtClean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Sign bit tells us its positive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It is </a:t>
                </a:r>
                <a:r>
                  <a:rPr lang="en-US" sz="2800" dirty="0" err="1" smtClean="0"/>
                  <a:t>denormalized</a:t>
                </a:r>
                <a:r>
                  <a:rPr lang="en-US" sz="2800" dirty="0" smtClean="0"/>
                  <a:t> because of the 0 exponent so lets figure out the exponent: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Now the fraction (remember the leading 0):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Put it all together:</a:t>
                </a:r>
              </a:p>
            </p:txBody>
          </p:sp>
        </mc:Choice>
        <mc:Fallback xmlns="">
          <p:sp>
            <p:nvSpPr>
              <p:cNvPr id="1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638800"/>
              </a:xfrm>
              <a:blipFill rotWithShape="1">
                <a:blip r:embed="rId2"/>
                <a:stretch>
                  <a:fillRect l="-1259" t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77615" y="3352800"/>
                <a:ext cx="3365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𝐵𝑖𝑎𝑠</m:t>
                      </m:r>
                      <m:r>
                        <a:rPr lang="en-US" b="0" i="1" smtClean="0">
                          <a:latin typeface="Cambria Math"/>
                        </a:rPr>
                        <m:t>+1→−7+1=−6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615" y="3352800"/>
                <a:ext cx="336598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10000" y="4322618"/>
                <a:ext cx="1389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0.110 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322618"/>
                <a:ext cx="138903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24200" y="5257800"/>
                <a:ext cx="32355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0.110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0.000000110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257800"/>
                <a:ext cx="323556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21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to Number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Put it all together: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Now lets examine our fraction chart: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en-US" sz="2800" dirty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Answer: 6/512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24200" y="1752600"/>
                <a:ext cx="32355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0.110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0.000000110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752600"/>
                <a:ext cx="323556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6955028"/>
                  </p:ext>
                </p:extLst>
              </p:nvPr>
            </p:nvGraphicFramePr>
            <p:xfrm>
              <a:off x="1447800" y="2895600"/>
              <a:ext cx="6095997" cy="9959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</a:tblGrid>
                  <a:tr h="3835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𝟖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835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256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128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64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32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6955028"/>
                  </p:ext>
                </p:extLst>
              </p:nvPr>
            </p:nvGraphicFramePr>
            <p:xfrm>
              <a:off x="1447800" y="2895600"/>
              <a:ext cx="6095997" cy="9959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  <a:gridCol w="677333"/>
                  </a:tblGrid>
                  <a:tr h="3835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01" r="-800901" b="-160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901" r="-700901" b="-160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901" r="-600901" b="-160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901" r="-500901" b="-160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0901" r="-400901" b="-160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0901" r="-300901" b="-160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00901" r="-200901" b="-160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00901" r="-100901" b="-160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800901" r="-901" b="-160317"/>
                          </a:stretch>
                        </a:blipFill>
                      </a:tcPr>
                    </a:tc>
                  </a:tr>
                  <a:tr h="6123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01" t="-63000" r="-800901" b="-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901" t="-63000" r="-700901" b="-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901" t="-63000" r="-600901" b="-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901" t="-63000" r="-500901" b="-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0901" t="-63000" r="-400901" b="-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0901" t="-63000" r="-300901" b="-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00901" t="-63000" r="-200901" b="-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00901" t="-63000" r="-100901" b="-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800901" t="-63000" r="-901" b="-1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1" name="Rectangle 10"/>
          <p:cNvSpPr/>
          <p:nvPr/>
        </p:nvSpPr>
        <p:spPr>
          <a:xfrm>
            <a:off x="5486400" y="2819400"/>
            <a:ext cx="1447800" cy="1143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to Number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4" name="Rectangle 4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19200"/>
                <a:ext cx="8229600" cy="1447800"/>
              </a:xfrm>
            </p:spPr>
            <p:txBody>
              <a:bodyPr>
                <a:normAutofit/>
              </a:bodyPr>
              <a:lstStyle/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b="0" dirty="0" smtClean="0"/>
                  <a:t>Convert: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0</m:t>
                    </m:r>
                    <m:r>
                      <a:rPr lang="en-US" sz="2800" i="1">
                        <a:latin typeface="Cambria Math"/>
                      </a:rPr>
                      <m:t> 10</m:t>
                    </m:r>
                    <m:r>
                      <a:rPr lang="en-US" sz="2800" b="0" i="1" smtClean="0">
                        <a:latin typeface="Cambria Math"/>
                      </a:rPr>
                      <m:t>1</m:t>
                    </m:r>
                    <m:r>
                      <a:rPr lang="en-US" sz="2800" i="1">
                        <a:latin typeface="Cambria Math"/>
                      </a:rPr>
                      <m:t>1 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11</m:t>
                        </m:r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0244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1447800"/>
              </a:xfrm>
              <a:blipFill rotWithShape="1">
                <a:blip r:embed="rId2"/>
                <a:stretch>
                  <a:fillRect l="-1259" t="-3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  <p:extLst>
      <p:ext uri="{BB962C8B-B14F-4D97-AF65-F5344CB8AC3E}">
        <p14:creationId xmlns:p14="http://schemas.microsoft.com/office/powerpoint/2010/main" val="428762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to Number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4" name="Rectangle 4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19200"/>
                <a:ext cx="8229600" cy="5181599"/>
              </a:xfrm>
            </p:spPr>
            <p:txBody>
              <a:bodyPr>
                <a:noAutofit/>
              </a:bodyPr>
              <a:lstStyle/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b="0" dirty="0" smtClean="0">
                    <a:latin typeface="+mj-lt"/>
                  </a:rPr>
                  <a:t>Convert: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0</m:t>
                    </m:r>
                    <m:r>
                      <a:rPr lang="en-US" sz="2800" i="1">
                        <a:latin typeface="Cambria Math"/>
                      </a:rPr>
                      <m:t> 10</m:t>
                    </m:r>
                    <m:r>
                      <a:rPr lang="en-US" sz="2800" b="0" i="1" smtClean="0">
                        <a:latin typeface="Cambria Math"/>
                      </a:rPr>
                      <m:t>1</m:t>
                    </m:r>
                    <m:r>
                      <a:rPr lang="en-US" sz="2800" i="1">
                        <a:latin typeface="Cambria Math"/>
                      </a:rPr>
                      <m:t>1 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11</m:t>
                        </m:r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 smtClean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Sign bit tells us it is positive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We know it is normalized (non-zero exponent) so lets figure out the exponent: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 smtClean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Now the fraction (remember the leading 1):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 smtClean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Put it all together: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>
                  <a:latin typeface="+mj-lt"/>
                </a:endParaRP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>
                    <a:latin typeface="+mj-lt"/>
                  </a:rPr>
                  <a:t>Answer: 28</a:t>
                </a:r>
              </a:p>
            </p:txBody>
          </p:sp>
        </mc:Choice>
        <mc:Fallback xmlns="">
          <p:sp>
            <p:nvSpPr>
              <p:cNvPr id="10244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181599"/>
              </a:xfrm>
              <a:blipFill rotWithShape="1">
                <a:blip r:embed="rId2"/>
                <a:stretch>
                  <a:fillRect l="-1259" t="-1059" r="-1852" b="-1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57600" y="3276600"/>
                <a:ext cx="1615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1011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276600"/>
                <a:ext cx="161550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43897" y="3722132"/>
                <a:ext cx="39642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𝐵𝑖𝑎𝑠</m:t>
                      </m:r>
                      <m:r>
                        <a:rPr lang="en-US" b="0" i="1" smtClean="0">
                          <a:latin typeface="Cambria Math"/>
                        </a:rPr>
                        <m:t>→11−7=4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897" y="3722132"/>
                <a:ext cx="396429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48255" y="4876801"/>
                <a:ext cx="9059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1.110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255" y="4876801"/>
                <a:ext cx="90595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24200" y="5802869"/>
                <a:ext cx="3182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1.110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11100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28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802869"/>
                <a:ext cx="318208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38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  <p:extLst>
      <p:ext uri="{BB962C8B-B14F-4D97-AF65-F5344CB8AC3E}">
        <p14:creationId xmlns:p14="http://schemas.microsoft.com/office/powerpoint/2010/main" val="392935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Lab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Due tomorrow at 11:59pm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Any questions?</a:t>
            </a:r>
            <a:endParaRPr lang="en-US" sz="2800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  <p:extLst>
      <p:ext uri="{BB962C8B-B14F-4D97-AF65-F5344CB8AC3E}">
        <p14:creationId xmlns:p14="http://schemas.microsoft.com/office/powerpoint/2010/main" val="34770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Basic format of bit representation (single precision):</a:t>
            </a:r>
            <a:endParaRPr lang="en-US" sz="2800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2895600"/>
            <a:ext cx="914400" cy="533400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52600" y="2895600"/>
            <a:ext cx="2438400" cy="5334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Exponent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1000" y="2895600"/>
            <a:ext cx="3962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Fraction (Mantissa)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3455" y="358140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1-bit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14971" y="3595816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8-bits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56861" y="3581400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23-bits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00543" y="4278868"/>
                <a:ext cx="340872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/>
                            </a:rPr>
                            <m:t>−1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/>
                            </a:rPr>
                            <m:t>𝑠</m:t>
                          </m:r>
                        </m:sup>
                      </m:sSup>
                      <m:r>
                        <a:rPr lang="en-US" sz="4000" b="0" i="1" smtClean="0">
                          <a:latin typeface="Cambria Math"/>
                        </a:rPr>
                        <m:t>∗</m:t>
                      </m:r>
                      <m:r>
                        <a:rPr lang="en-US" sz="4000" b="0" i="1" smtClean="0">
                          <a:latin typeface="Cambria Math"/>
                        </a:rPr>
                        <m:t>𝑀</m:t>
                      </m:r>
                      <m:r>
                        <a:rPr lang="en-US" sz="4000" b="0" i="1" smtClean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/>
                            </a:rPr>
                            <m:t>𝐸</m:t>
                          </m:r>
                        </m:sup>
                      </m:sSup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543" y="4278868"/>
                <a:ext cx="3408727" cy="7078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061145" y="5040868"/>
            <a:ext cx="2887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E is based on the Bias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357844" y="5634544"/>
                <a:ext cx="4752070" cy="468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𝐵𝑖𝑎𝑠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−1=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8−1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−1=</m:t>
                    </m:r>
                  </m:oMath>
                </a14:m>
                <a:r>
                  <a:rPr lang="en-US" sz="2400" dirty="0" smtClean="0"/>
                  <a:t> 127</a:t>
                </a:r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844" y="5634544"/>
                <a:ext cx="4752070" cy="468205"/>
              </a:xfrm>
              <a:prstGeom prst="rect">
                <a:avLst/>
              </a:prstGeom>
              <a:blipFill rotWithShape="1">
                <a:blip r:embed="rId3"/>
                <a:stretch>
                  <a:fillRect l="-385" t="-9091" r="-899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32748" y="6183868"/>
                <a:ext cx="19443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exponent bits </a:t>
                </a:r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748" y="6183868"/>
                <a:ext cx="194431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88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287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the Bits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79644" y="1665421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0000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3181872"/>
            <a:ext cx="10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Exponent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79644" y="4865821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1111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79644" y="318187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EEEE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17845" y="3181872"/>
            <a:ext cx="1281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Normalized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17845" y="1665421"/>
            <a:ext cx="151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Denormalized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17845" y="4865821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Special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33897" y="3551204"/>
                <a:ext cx="2481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 −</m:t>
                      </m:r>
                      <m:r>
                        <a:rPr lang="en-US" b="0" i="1" smtClean="0">
                          <a:latin typeface="Cambria Math"/>
                        </a:rPr>
                        <m:t>𝐵𝑖𝑎𝑠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897" y="3551204"/>
                <a:ext cx="2481961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33898" y="2039561"/>
                <a:ext cx="17357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𝐵𝑖𝑎𝑠</m:t>
                      </m:r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898" y="2039561"/>
                <a:ext cx="173573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>
            <a:stCxn id="9" idx="0"/>
            <a:endCxn id="8" idx="1"/>
          </p:cNvCxnSpPr>
          <p:nvPr/>
        </p:nvCxnSpPr>
        <p:spPr>
          <a:xfrm flipV="1">
            <a:off x="1756110" y="1850087"/>
            <a:ext cx="2123534" cy="1331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2"/>
            <a:endCxn id="10" idx="1"/>
          </p:cNvCxnSpPr>
          <p:nvPr/>
        </p:nvCxnSpPr>
        <p:spPr>
          <a:xfrm>
            <a:off x="1756110" y="3551204"/>
            <a:ext cx="2123534" cy="1499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1" idx="1"/>
          </p:cNvCxnSpPr>
          <p:nvPr/>
        </p:nvCxnSpPr>
        <p:spPr>
          <a:xfrm>
            <a:off x="2293020" y="3366538"/>
            <a:ext cx="15866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77339" y="2408893"/>
                <a:ext cx="20956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𝐹𝑟𝑎𝑐𝑡𝑖𝑜𝑛</m:t>
                      </m:r>
                      <m:r>
                        <a:rPr lang="en-US" b="0" i="1" smtClean="0">
                          <a:latin typeface="Cambria Math"/>
                        </a:rPr>
                        <m:t>=0.</m:t>
                      </m:r>
                      <m:r>
                        <a:rPr lang="en-US" b="0" i="1" smtClean="0">
                          <a:latin typeface="Cambria Math"/>
                        </a:rPr>
                        <m:t>𝐹𝐹𝐹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339" y="2408893"/>
                <a:ext cx="209563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77339" y="3899254"/>
                <a:ext cx="20956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𝐹𝑟𝑎𝑐𝑡𝑖𝑜𝑛</m:t>
                      </m:r>
                      <m:r>
                        <a:rPr lang="en-US" b="0" i="1" smtClean="0">
                          <a:latin typeface="Cambria Math"/>
                        </a:rPr>
                        <m:t>=1.</m:t>
                      </m:r>
                      <m:r>
                        <a:rPr lang="en-US" b="0" i="1" smtClean="0">
                          <a:latin typeface="Cambria Math"/>
                        </a:rPr>
                        <m:t>𝐹𝐹𝐹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339" y="3899254"/>
                <a:ext cx="209563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517372" y="5715000"/>
            <a:ext cx="947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26181" y="506558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78005" y="6260068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FFF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73692" y="6260068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NaN</a:t>
            </a:r>
            <a:endParaRPr lang="en-US" b="1" dirty="0"/>
          </a:p>
        </p:txBody>
      </p:sp>
      <p:cxnSp>
        <p:nvCxnSpPr>
          <p:cNvPr id="26" name="Straight Arrow Connector 25"/>
          <p:cNvCxnSpPr>
            <a:stCxn id="22" idx="0"/>
            <a:endCxn id="23" idx="1"/>
          </p:cNvCxnSpPr>
          <p:nvPr/>
        </p:nvCxnSpPr>
        <p:spPr>
          <a:xfrm flipV="1">
            <a:off x="4991252" y="5250248"/>
            <a:ext cx="1034929" cy="464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2" idx="2"/>
            <a:endCxn id="24" idx="1"/>
          </p:cNvCxnSpPr>
          <p:nvPr/>
        </p:nvCxnSpPr>
        <p:spPr>
          <a:xfrm>
            <a:off x="4991252" y="6084332"/>
            <a:ext cx="1086753" cy="360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73692" y="5065582"/>
            <a:ext cx="866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Infinity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68417" y="6139140"/>
            <a:ext cx="273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8-bit floating point number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86244" y="5414326"/>
            <a:ext cx="1825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Positive/Negative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71862" y="5562600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 EEEE FFF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10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056826"/>
              </p:ext>
            </p:extLst>
          </p:nvPr>
        </p:nvGraphicFramePr>
        <p:xfrm>
          <a:off x="1524000" y="3810000"/>
          <a:ext cx="6508749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05471"/>
                <a:gridCol w="3355479"/>
                <a:gridCol w="1447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1.10 1001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Greater then 0.5,</a:t>
                      </a:r>
                      <a:r>
                        <a:rPr lang="en-US" b="0" baseline="0" dirty="0" smtClean="0"/>
                        <a:t> round up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1.11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1.10 0110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0.5, round</a:t>
                      </a:r>
                      <a:r>
                        <a:rPr lang="en-US" baseline="0" dirty="0" smtClean="0"/>
                        <a:t> 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1.11 1000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 to even 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1.10 1000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</a:t>
                      </a:r>
                      <a:r>
                        <a:rPr lang="en-US" baseline="0" dirty="0" smtClean="0"/>
                        <a:t> to even 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Round to even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/>
              <a:t>Like regular rounding except for the exactly half case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/>
              <a:t>If the last rounded bit is 1 round up, else round down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3581400"/>
            <a:ext cx="0" cy="19050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72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1447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/>
              <a:t>Convert: -5</a:t>
            </a:r>
            <a:endParaRPr lang="en-US" sz="2800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25555" y="4005540"/>
            <a:ext cx="273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8-bit floating point number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3429000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 EEEE FFF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734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" y="1219200"/>
                <a:ext cx="8229600" cy="5638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 smtClean="0"/>
                  <a:t>Convert: -5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Negative so we know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/>
                      </a:rPr>
                      <m:t>S</m:t>
                    </m:r>
                    <m:r>
                      <a:rPr lang="en-US" sz="2800" i="1">
                        <a:latin typeface="Cambria Math"/>
                      </a:rPr>
                      <m:t>=1</m:t>
                    </m:r>
                  </m:oMath>
                </a14:m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Turn 5 to bits: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Normalized value so lets fit in the leading 1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Thus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𝐹</m:t>
                    </m:r>
                    <m:r>
                      <a:rPr lang="en-US" sz="2800" i="1">
                        <a:latin typeface="Cambria Math"/>
                      </a:rPr>
                      <m:t>=010</m:t>
                    </m:r>
                  </m:oMath>
                </a14:m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Now we figure out the exponent:</a:t>
                </a: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19200"/>
                <a:ext cx="8229600" cy="5638800"/>
              </a:xfrm>
              <a:prstGeom prst="rect">
                <a:avLst/>
              </a:prstGeom>
              <a:blipFill rotWithShape="1">
                <a:blip r:embed="rId2"/>
                <a:stretch>
                  <a:fillRect l="-1259" t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95600" y="1752600"/>
                <a:ext cx="32349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𝐵𝑖𝑎𝑠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−1=7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752600"/>
                <a:ext cx="323498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3299936"/>
                <a:ext cx="1359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101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299936"/>
                <a:ext cx="135902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07490" y="4442936"/>
                <a:ext cx="777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1.01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490" y="4442936"/>
                <a:ext cx="777713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07490" y="5879068"/>
                <a:ext cx="2060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101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→1.01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490" y="5879068"/>
                <a:ext cx="206056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575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C0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to Float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6172200"/>
            <a:ext cx="845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" y="1219200"/>
                <a:ext cx="8229600" cy="5638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Calculate the exponent bits: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So the exponent is 9, in bits:</a:t>
                </a:r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endParaRPr lang="en-US" sz="2800" dirty="0"/>
              </a:p>
              <a:p>
                <a:pPr>
                  <a:buClr>
                    <a:srgbClr val="C00000"/>
                  </a:buClr>
                  <a:buFont typeface="Wingdings" pitchFamily="2" charset="2"/>
                  <a:buChar char="§"/>
                </a:pPr>
                <a:r>
                  <a:rPr lang="en-US" sz="2800" dirty="0"/>
                  <a:t>Answer: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1 1001 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010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19200"/>
                <a:ext cx="8229600" cy="5638800"/>
              </a:xfrm>
              <a:prstGeom prst="rect">
                <a:avLst/>
              </a:prstGeom>
              <a:blipFill rotWithShape="1">
                <a:blip r:embed="rId2"/>
                <a:stretch>
                  <a:fillRect l="-1259" t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42929" y="1840468"/>
                <a:ext cx="7164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𝐵𝑖𝑎𝑠</m:t>
                      </m:r>
                      <m:r>
                        <a:rPr lang="en-US" b="0" i="1" smtClean="0">
                          <a:latin typeface="Cambria Math"/>
                        </a:rPr>
                        <m:t>→2=</m:t>
                      </m:r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−7→</m:t>
                      </m:r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=2+7=9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929" y="1840468"/>
                <a:ext cx="7164397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05200" y="2831068"/>
                <a:ext cx="21555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𝐸𝑥𝑝𝑜𝑛𝑒𝑛𝑡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1001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831068"/>
                <a:ext cx="215552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465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2810</TotalTime>
  <Words>1399</Words>
  <Application>Microsoft Office PowerPoint</Application>
  <PresentationFormat>On-screen Show (4:3)</PresentationFormat>
  <Paragraphs>279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Floating Point  15-213: Introduction to Computer Systems – Recitation January 24, 2011</vt:lpstr>
      <vt:lpstr>Today: Floating Point</vt:lpstr>
      <vt:lpstr>Data Lab</vt:lpstr>
      <vt:lpstr>Representation</vt:lpstr>
      <vt:lpstr>Interpreting the Bits</vt:lpstr>
      <vt:lpstr>Rounding</vt:lpstr>
      <vt:lpstr>Number to Float</vt:lpstr>
      <vt:lpstr>Number to Float</vt:lpstr>
      <vt:lpstr>Number to Float</vt:lpstr>
      <vt:lpstr>Number to Float</vt:lpstr>
      <vt:lpstr>Number to Float</vt:lpstr>
      <vt:lpstr>Number to Float</vt:lpstr>
      <vt:lpstr>Number to Float</vt:lpstr>
      <vt:lpstr>Number to Float</vt:lpstr>
      <vt:lpstr>Number to Float</vt:lpstr>
      <vt:lpstr>Number to Float</vt:lpstr>
      <vt:lpstr>Float to Number</vt:lpstr>
      <vt:lpstr>Float to Number</vt:lpstr>
      <vt:lpstr>Float to Number</vt:lpstr>
      <vt:lpstr>Float to Number</vt:lpstr>
      <vt:lpstr>Float to Number</vt:lpstr>
      <vt:lpstr>Float to Number</vt:lpstr>
      <vt:lpstr>Float to Number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Point</dc:title>
  <dc:creator>vmarmol</dc:creator>
  <cp:lastModifiedBy>Keo-san</cp:lastModifiedBy>
  <cp:revision>46</cp:revision>
  <dcterms:created xsi:type="dcterms:W3CDTF">2011-01-15T02:58:35Z</dcterms:created>
  <dcterms:modified xsi:type="dcterms:W3CDTF">2011-01-25T05:13:59Z</dcterms:modified>
</cp:coreProperties>
</file>