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1179" r:id="rId2"/>
    <p:sldId id="542" r:id="rId3"/>
    <p:sldId id="1202" r:id="rId4"/>
    <p:sldId id="1204" r:id="rId5"/>
    <p:sldId id="1205" r:id="rId6"/>
    <p:sldId id="1206" r:id="rId7"/>
    <p:sldId id="1276" r:id="rId8"/>
    <p:sldId id="1207" r:id="rId9"/>
    <p:sldId id="1208" r:id="rId10"/>
    <p:sldId id="1286" r:id="rId11"/>
    <p:sldId id="1209" r:id="rId12"/>
    <p:sldId id="1210" r:id="rId13"/>
    <p:sldId id="1262" r:id="rId14"/>
    <p:sldId id="1285" r:id="rId15"/>
    <p:sldId id="1211" r:id="rId16"/>
    <p:sldId id="1212" r:id="rId17"/>
    <p:sldId id="1213" r:id="rId18"/>
    <p:sldId id="1277" r:id="rId19"/>
    <p:sldId id="1249" r:id="rId20"/>
    <p:sldId id="1250" r:id="rId21"/>
    <p:sldId id="1253" r:id="rId22"/>
    <p:sldId id="1254" r:id="rId23"/>
    <p:sldId id="1263" r:id="rId24"/>
    <p:sldId id="1264" r:id="rId25"/>
    <p:sldId id="1274" r:id="rId26"/>
    <p:sldId id="1255" r:id="rId27"/>
    <p:sldId id="1216" r:id="rId28"/>
    <p:sldId id="1217" r:id="rId29"/>
    <p:sldId id="1218" r:id="rId30"/>
    <p:sldId id="1278" r:id="rId31"/>
    <p:sldId id="1265" r:id="rId32"/>
    <p:sldId id="1266" r:id="rId33"/>
    <p:sldId id="1267" r:id="rId34"/>
    <p:sldId id="1268" r:id="rId35"/>
    <p:sldId id="1474" r:id="rId36"/>
    <p:sldId id="1269" r:id="rId37"/>
    <p:sldId id="1270" r:id="rId38"/>
    <p:sldId id="1261" r:id="rId39"/>
    <p:sldId id="1288" r:id="rId40"/>
    <p:sldId id="1431" r:id="rId41"/>
    <p:sldId id="1220" r:id="rId42"/>
    <p:sldId id="1284" r:id="rId43"/>
    <p:sldId id="1271" r:id="rId44"/>
    <p:sldId id="1272" r:id="rId45"/>
    <p:sldId id="1273" r:id="rId46"/>
    <p:sldId id="1221" r:id="rId47"/>
    <p:sldId id="1238" r:id="rId48"/>
    <p:sldId id="1239" r:id="rId49"/>
    <p:sldId id="1226" r:id="rId50"/>
    <p:sldId id="1279" r:id="rId51"/>
    <p:sldId id="1228" r:id="rId52"/>
    <p:sldId id="1229" r:id="rId53"/>
    <p:sldId id="1280" r:id="rId54"/>
    <p:sldId id="1230" r:id="rId55"/>
    <p:sldId id="1231" r:id="rId56"/>
    <p:sldId id="1232" r:id="rId57"/>
    <p:sldId id="1233" r:id="rId58"/>
    <p:sldId id="1246" r:id="rId59"/>
    <p:sldId id="1275" r:id="rId60"/>
    <p:sldId id="1430" r:id="rId61"/>
    <p:sldId id="1472" r:id="rId62"/>
    <p:sldId id="1473" r:id="rId63"/>
    <p:sldId id="1429" r:id="rId64"/>
    <p:sldId id="1235" r:id="rId65"/>
    <p:sldId id="1236" r:id="rId66"/>
    <p:sldId id="1287" r:id="rId67"/>
    <p:sldId id="1281" r:id="rId68"/>
  </p:sldIdLst>
  <p:sldSz cx="9144000" cy="6858000" type="screen4x3"/>
  <p:notesSz cx="7302500" cy="9586913"/>
  <p:custDataLst>
    <p:tags r:id="rId7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D8D"/>
    <a:srgbClr val="DED8C4"/>
    <a:srgbClr val="E9E1C9"/>
    <a:srgbClr val="F7F5CD"/>
    <a:srgbClr val="990000"/>
    <a:srgbClr val="D5F1CF"/>
    <a:srgbClr val="F1C7C7"/>
    <a:srgbClr val="F6F5BD"/>
    <a:srgbClr val="E7DDBB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6801" autoAdjust="0"/>
  </p:normalViewPr>
  <p:slideViewPr>
    <p:cSldViewPr snapToObjects="1">
      <p:cViewPr varScale="1">
        <p:scale>
          <a:sx n="89" d="100"/>
          <a:sy n="89" d="100"/>
        </p:scale>
        <p:origin x="858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74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how change address space?  (kernel uses new page tables for this process, PTBR value stored with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Ie</a:t>
            </a:r>
            <a:r>
              <a:rPr lang="en-US" dirty="0"/>
              <a:t>, because you’ll do real error handling in reality, propagate error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2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6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./forks</a:t>
            </a:r>
            <a:r>
              <a:rPr lang="en-US" baseline="0" dirty="0"/>
              <a:t> 2</a:t>
            </a:r>
          </a:p>
          <a:p>
            <a:endParaRPr lang="en-US" baseline="0" dirty="0"/>
          </a:p>
          <a:p>
            <a:r>
              <a:rPr lang="en-US" baseline="0" dirty="0"/>
              <a:t>(Similarly for other examples)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terminate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46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with: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Can turn on/off verbose printing with: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VERBOSE 1</a:t>
            </a:r>
          </a:p>
          <a:p>
            <a:endParaRPr lang="en-US" baseline="0" dirty="0"/>
          </a:p>
          <a:p>
            <a:r>
              <a:rPr lang="en-US" baseline="0" dirty="0" err="1"/>
              <a:t>unsetenv</a:t>
            </a:r>
            <a:r>
              <a:rPr lang="en-US" baseline="0" dirty="0"/>
              <a:t> VERBOSE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7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options after exception handler completes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18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1157118" y="3357265"/>
            <a:ext cx="785982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717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766" y="569912"/>
            <a:ext cx="7912100" cy="573088"/>
          </a:xfrm>
        </p:spPr>
        <p:txBody>
          <a:bodyPr/>
          <a:lstStyle/>
          <a:p>
            <a:r>
              <a:rPr lang="en-US"/>
              <a:t>Asynchronous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Caused by events external to the processor</a:t>
            </a:r>
          </a:p>
          <a:p>
            <a:pPr lvl="1"/>
            <a:r>
              <a:rPr lang="en-US" dirty="0"/>
              <a:t>Indicated by setting the processor’s </a:t>
            </a:r>
            <a:r>
              <a:rPr lang="en-US" i="1" dirty="0"/>
              <a:t>interrupt pin</a:t>
            </a:r>
          </a:p>
          <a:p>
            <a:pPr lvl="1"/>
            <a:r>
              <a:rPr lang="en-US" dirty="0"/>
              <a:t>Handler returns to “next” instruction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Timer interrupt</a:t>
            </a:r>
          </a:p>
          <a:p>
            <a:pPr lvl="2"/>
            <a:r>
              <a:rPr lang="en-US" dirty="0"/>
              <a:t>Every few </a:t>
            </a:r>
            <a:r>
              <a:rPr lang="en-US" dirty="0" err="1"/>
              <a:t>ms</a:t>
            </a:r>
            <a:r>
              <a:rPr lang="en-US" dirty="0"/>
              <a:t>, an external timer chip triggers an interrupt</a:t>
            </a:r>
          </a:p>
          <a:p>
            <a:pPr lvl="2"/>
            <a:r>
              <a:rPr lang="en-US" dirty="0"/>
              <a:t>Used by the kernel to take back control from user programs</a:t>
            </a:r>
          </a:p>
          <a:p>
            <a:pPr lvl="1"/>
            <a:r>
              <a:rPr lang="en-US" dirty="0"/>
              <a:t> I/O interrupt from external device</a:t>
            </a:r>
          </a:p>
          <a:p>
            <a:pPr lvl="2"/>
            <a:r>
              <a:rPr lang="en-US" dirty="0"/>
              <a:t>Hitting Ctrl-C at the keyboard</a:t>
            </a:r>
          </a:p>
          <a:p>
            <a:pPr lvl="2"/>
            <a:r>
              <a:rPr lang="en-US" dirty="0"/>
              <a:t>Arrival of a packet from a network</a:t>
            </a:r>
          </a:p>
          <a:p>
            <a:pPr lvl="2"/>
            <a:r>
              <a:rPr lang="en-US" dirty="0"/>
              <a:t>Arrival of data from a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69912"/>
            <a:ext cx="6819900" cy="573088"/>
          </a:xfrm>
        </p:spPr>
        <p:txBody>
          <a:bodyPr/>
          <a:lstStyle/>
          <a:p>
            <a:r>
              <a:rPr lang="en-US" dirty="0"/>
              <a:t>Synchronous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Caused by events that occur as a result of executing an instruction: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Traps</a:t>
            </a:r>
          </a:p>
          <a:p>
            <a:pPr lvl="2"/>
            <a:r>
              <a:rPr lang="en-US" dirty="0"/>
              <a:t>Intentional, set program up to “trip the trap” and do something</a:t>
            </a:r>
          </a:p>
          <a:p>
            <a:pPr lvl="2"/>
            <a:r>
              <a:rPr lang="en-US" dirty="0"/>
              <a:t>Examples: </a:t>
            </a:r>
            <a:r>
              <a:rPr lang="en-US" b="1" i="1" dirty="0"/>
              <a:t>system calls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 breakpoints</a:t>
            </a:r>
          </a:p>
          <a:p>
            <a:pPr lvl="2"/>
            <a:r>
              <a:rPr lang="en-US" dirty="0"/>
              <a:t>Returns control to “next” instruction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Faults</a:t>
            </a:r>
          </a:p>
          <a:p>
            <a:pPr lvl="2"/>
            <a:r>
              <a:rPr lang="en-US" dirty="0"/>
              <a:t>Unintentional but possibly recoverable </a:t>
            </a:r>
          </a:p>
          <a:p>
            <a:pPr lvl="2"/>
            <a:r>
              <a:rPr lang="en-US" dirty="0"/>
              <a:t>Examples: page faults (recoverable), protection faults (unrecoverable), floating point exceptions</a:t>
            </a:r>
          </a:p>
          <a:p>
            <a:pPr lvl="2"/>
            <a:r>
              <a:rPr lang="en-US" dirty="0"/>
              <a:t>Either re-executes faulting (“current”) instruction or aborts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Aborts</a:t>
            </a:r>
          </a:p>
          <a:p>
            <a:pPr lvl="2"/>
            <a:r>
              <a:rPr lang="en-US" dirty="0"/>
              <a:t>Unintentional and unrecoverable</a:t>
            </a:r>
          </a:p>
          <a:p>
            <a:pPr lvl="2"/>
            <a:r>
              <a:rPr lang="en-US" dirty="0"/>
              <a:t>Examples: illegal instruction, parity error, machine check</a:t>
            </a:r>
          </a:p>
          <a:p>
            <a:pPr lvl="2"/>
            <a:r>
              <a:rPr lang="en-US" dirty="0"/>
              <a:t>Aborts current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09844"/>
              </p:ext>
            </p:extLst>
          </p:nvPr>
        </p:nvGraphicFramePr>
        <p:xfrm>
          <a:off x="457200" y="2311400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/>
                        </a:rPr>
                        <a:t>execve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6875" y="1219200"/>
            <a:ext cx="7896225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Each x86-64 system call has a unique ID number</a:t>
            </a:r>
          </a:p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9224004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	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    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ff ff    cmp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160739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317480"/>
            <a:ext cx="6402058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Almost like a function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Transfer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On return, executes next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Passes arguments using calling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Gets result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alibri" pitchFamily="34" charset="0"/>
              </a:rPr>
              <a:t>One Important exception!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Executed by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Different set of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And other differences: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E.g., “address” of “function”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Uses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Fault Example: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14400" y="2488982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555625"/>
          </a:xfrm>
          <a:noFill/>
          <a:ln/>
        </p:spPr>
        <p:txBody>
          <a:bodyPr/>
          <a:lstStyle/>
          <a:p>
            <a:r>
              <a:rPr lang="en-US" dirty="0"/>
              <a:t>Fault Example: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17634" y="5525815"/>
            <a:ext cx="6705600" cy="874985"/>
          </a:xfrm>
        </p:spPr>
        <p:txBody>
          <a:bodyPr/>
          <a:lstStyle/>
          <a:p>
            <a:r>
              <a:rPr lang="en-US" sz="2000" b="0" dirty="0"/>
              <a:t>Sends </a:t>
            </a:r>
            <a:r>
              <a:rPr lang="en-US" sz="2000" dirty="0">
                <a:latin typeface="Courier New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959068" y="1219200"/>
            <a:ext cx="2287588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a[1000];</a:t>
            </a:r>
          </a:p>
          <a:p>
            <a:r>
              <a:rPr lang="en-US" sz="1600" dirty="0" err="1">
                <a:latin typeface="Courier New" pitchFamily="49" charset="0"/>
              </a:rPr>
              <a:t>main ()</a:t>
            </a:r>
          </a:p>
          <a:p>
            <a:r>
              <a:rPr lang="en-US" sz="1600" dirty="0" err="1">
                <a:latin typeface="Courier New" pitchFamily="49" charset="0"/>
              </a:rPr>
              <a:t>{</a:t>
            </a:r>
          </a:p>
          <a:p>
            <a:r>
              <a:rPr lang="en-US" sz="1600" dirty="0" err="1">
                <a:latin typeface="Courier New" pitchFamily="49" charset="0"/>
              </a:rPr>
              <a:t>    a[5000] = 13;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 80483b7:	c7 05 60 e3 04 08 0d 	movl   $0xd,0x804e360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0450" y="3276600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0" y="3276600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277364" y="4038600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708634" y="5005551"/>
            <a:ext cx="1768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477000" y="4814841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Signal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6" grpId="0"/>
      <p:bldP spid="27" grpId="0"/>
      <p:bldP spid="29" grpId="0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/>
              <a:t>Processes</a:t>
            </a:r>
          </a:p>
          <a:p>
            <a:r>
              <a:rPr lang="en-US" dirty="0">
                <a:solidFill>
                  <a:schemeClr val="bg2"/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6474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457200"/>
            <a:ext cx="5245100" cy="573088"/>
          </a:xfrm>
        </p:spPr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7100887" cy="5530850"/>
          </a:xfrm>
        </p:spPr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context switching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virtual memory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CPU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Registers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Stack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Heap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0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Exceptions and Processes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15-213/18-213/15-513/18-613: Introduction to Computer Systems</a:t>
            </a:r>
            <a:br>
              <a:rPr lang="en-US" sz="2000" b="0" dirty="0"/>
            </a:br>
            <a:r>
              <a:rPr lang="en-US" sz="2000" b="0" dirty="0"/>
              <a:t>19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6</a:t>
            </a:r>
            <a:r>
              <a:rPr lang="en-US" sz="2000" b="0" baseline="30000" dirty="0"/>
              <a:t>th</a:t>
            </a:r>
            <a:r>
              <a:rPr lang="en-US" sz="2000" b="0" dirty="0"/>
              <a:t> April, 2021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652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6875" y="4501452"/>
            <a:ext cx="7896225" cy="1975548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2254663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7168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68400"/>
            <a:ext cx="7277100" cy="485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410200"/>
            <a:ext cx="7896225" cy="923924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</p:spTree>
    <p:extLst>
      <p:ext uri="{BB962C8B-B14F-4D97-AF65-F5344CB8AC3E}">
        <p14:creationId xmlns:p14="http://schemas.microsoft.com/office/powerpoint/2010/main" val="4196451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processor executes multiple processes concurrently</a:t>
            </a:r>
          </a:p>
          <a:p>
            <a:pPr lvl="1"/>
            <a:r>
              <a:rPr lang="en-US" dirty="0"/>
              <a:t>Process executions interleaved (multitasking) </a:t>
            </a:r>
          </a:p>
          <a:p>
            <a:pPr lvl="1"/>
            <a:r>
              <a:rPr lang="en-US" dirty="0"/>
              <a:t>Address spaces managed by virtual memory system (like last week)</a:t>
            </a:r>
          </a:p>
          <a:p>
            <a:pPr lvl="1"/>
            <a:r>
              <a:rPr lang="en-US" dirty="0"/>
              <a:t>Register values for </a:t>
            </a:r>
            <a:r>
              <a:rPr lang="en-US" dirty="0" err="1"/>
              <a:t>nonexecuting</a:t>
            </a:r>
            <a:r>
              <a:rPr lang="en-US" dirty="0"/>
              <a:t> processes saved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750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Save current registers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14478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4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Schedule next process for execution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6959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Load saved registers and switch address space (context switch)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 flipV="1">
            <a:off x="32004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4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343401" y="4110038"/>
            <a:ext cx="4952999" cy="2671762"/>
          </a:xfrm>
        </p:spPr>
        <p:txBody>
          <a:bodyPr/>
          <a:lstStyle/>
          <a:p>
            <a:r>
              <a:rPr lang="en-US" dirty="0"/>
              <a:t>Multicore processors</a:t>
            </a:r>
          </a:p>
          <a:p>
            <a:pPr marL="519113" lvl="1" indent="-179388"/>
            <a:r>
              <a:rPr lang="en-US" dirty="0"/>
              <a:t>Multiple CPUs on single chip</a:t>
            </a:r>
          </a:p>
          <a:p>
            <a:pPr marL="519113" lvl="1" indent="-179388"/>
            <a:r>
              <a:rPr lang="en-US" dirty="0"/>
              <a:t>Share main memory (and some caches)</a:t>
            </a:r>
          </a:p>
          <a:p>
            <a:pPr marL="519113" lvl="1" indent="-179388"/>
            <a:r>
              <a:rPr lang="en-US" dirty="0"/>
              <a:t>Each can execute a separate process</a:t>
            </a:r>
          </a:p>
          <a:p>
            <a:pPr marL="687388" lvl="2" indent="-168275"/>
            <a:r>
              <a:rPr lang="en-US" dirty="0"/>
              <a:t>Scheduling of processors onto cores done by kernel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14400" y="4046304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052716" y="4503504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838200" y="1676400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8267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2"/>
            <a:ext cx="6070600" cy="573088"/>
          </a:xfrm>
        </p:spPr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19200"/>
            <a:ext cx="7896225" cy="2590800"/>
          </a:xfrm>
        </p:spPr>
        <p:txBody>
          <a:bodyPr/>
          <a:lstStyle/>
          <a:p>
            <a:r>
              <a:rPr lang="en-US" dirty="0"/>
              <a:t>Each process is a logical control flow.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/>
              <a:t> (</a:t>
            </a:r>
            <a:r>
              <a:rPr lang="en-US" i="1" dirty="0"/>
              <a:t>are concurrent)</a:t>
            </a:r>
            <a:r>
              <a:rPr lang="en-US" dirty="0"/>
              <a:t> if their flows overlap in time</a:t>
            </a:r>
          </a:p>
          <a:p>
            <a:r>
              <a:rPr lang="en-US" dirty="0"/>
              <a:t>Otherwise, they are </a:t>
            </a:r>
            <a:r>
              <a:rPr lang="en-US" i="1" dirty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Examples (running on single core):</a:t>
            </a:r>
          </a:p>
          <a:p>
            <a:pPr lvl="1"/>
            <a:r>
              <a:rPr lang="en-US" dirty="0"/>
              <a:t>Concurrent: A &amp; B, A &amp; C</a:t>
            </a:r>
          </a:p>
          <a:p>
            <a:pPr lvl="1"/>
            <a:r>
              <a:rPr lang="en-US" dirty="0"/>
              <a:t>Sequential: B &amp; C</a:t>
            </a:r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3124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622332" y="42672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146332" y="4267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670332" y="42672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>
            <a:off x="4648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6172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/>
        </p:nvSpPr>
        <p:spPr bwMode="auto">
          <a:xfrm>
            <a:off x="6172200" y="5867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2667000" y="6172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010947" y="5177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752600" y="4800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/>
              <a:t>User View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31" y="1285875"/>
            <a:ext cx="7896225" cy="1990725"/>
          </a:xfrm>
        </p:spPr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endParaRPr lang="en-US" dirty="0"/>
          </a:p>
          <a:p>
            <a:r>
              <a:rPr lang="en-US" dirty="0"/>
              <a:t>However, we can think of concurrent processes as running in parallel with each other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19200" y="431165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3276600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2819400" y="4800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5842000" cy="573088"/>
          </a:xfrm>
        </p:spPr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294687" cy="2552700"/>
          </a:xfrm>
        </p:spPr>
        <p:txBody>
          <a:bodyPr/>
          <a:lstStyle/>
          <a:p>
            <a:r>
              <a:rPr lang="en-US" dirty="0"/>
              <a:t>Processes are managed by a shared chunk of memory-resident OS code called the </a:t>
            </a:r>
            <a:r>
              <a:rPr lang="en-US" i="1" dirty="0">
                <a:solidFill>
                  <a:srgbClr val="C00000"/>
                </a:solidFill>
              </a:rPr>
              <a:t>kernel</a:t>
            </a:r>
          </a:p>
          <a:p>
            <a:pPr lvl="1"/>
            <a:r>
              <a:rPr lang="en-US" dirty="0"/>
              <a:t>Important: the kernel is not a separate process, but rather runs as part of some existing process.</a:t>
            </a:r>
          </a:p>
          <a:p>
            <a:r>
              <a:rPr lang="en-US" dirty="0"/>
              <a:t>Control 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/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Exceptional Control Flow				</a:t>
            </a:r>
            <a:r>
              <a:rPr lang="en-US" dirty="0">
                <a:solidFill>
                  <a:srgbClr val="7F7F7F"/>
                </a:solidFill>
              </a:rPr>
              <a:t>CSAPP  8 </a:t>
            </a:r>
            <a:endParaRPr lang="en-US" dirty="0"/>
          </a:p>
          <a:p>
            <a:r>
              <a:rPr lang="en-US" dirty="0">
                <a:solidFill>
                  <a:srgbClr val="7F7F7F"/>
                </a:solidFill>
              </a:rPr>
              <a:t>Exceptions						CSAPP 8.1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						CSAPP 8.2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					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CSAPP 8.3-8.4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>
                <a:solidFill>
                  <a:srgbClr val="808080"/>
                </a:solidFill>
              </a:rPr>
              <a:t>Processes</a:t>
            </a:r>
          </a:p>
          <a:p>
            <a:r>
              <a:rPr lang="en-US" dirty="0"/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4151027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7620912" cy="573088"/>
          </a:xfrm>
        </p:spPr>
        <p:txBody>
          <a:bodyPr/>
          <a:lstStyle/>
          <a:p>
            <a:r>
              <a:rPr lang="en-US" dirty="0"/>
              <a:t>System Call Error Handling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899"/>
            <a:ext cx="8294687" cy="2647771"/>
          </a:xfrm>
        </p:spPr>
        <p:txBody>
          <a:bodyPr/>
          <a:lstStyle/>
          <a:p>
            <a:r>
              <a:rPr lang="en-US" dirty="0"/>
              <a:t>On error</a:t>
            </a:r>
            <a:r>
              <a:rPr lang="en-US"/>
              <a:t>, Linux </a:t>
            </a:r>
            <a:r>
              <a:rPr lang="en-US" dirty="0"/>
              <a:t>system-level functions typically return -1 and set global variable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to indicate cause. </a:t>
            </a:r>
          </a:p>
          <a:p>
            <a:r>
              <a:rPr lang="en-US" dirty="0"/>
              <a:t>Hard and fast rule: </a:t>
            </a:r>
          </a:p>
          <a:p>
            <a:pPr lvl="1"/>
            <a:r>
              <a:rPr lang="en-US" dirty="0"/>
              <a:t>You must check the return status of every system-level function</a:t>
            </a:r>
          </a:p>
          <a:p>
            <a:pPr lvl="1"/>
            <a:r>
              <a:rPr lang="en-US" dirty="0"/>
              <a:t>Only exception is the handful of functions that return </a:t>
            </a:r>
            <a:r>
              <a:rPr lang="en-US" dirty="0">
                <a:latin typeface="Courier New"/>
                <a:cs typeface="Courier New"/>
              </a:rPr>
              <a:t>void</a:t>
            </a:r>
          </a:p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634508" cy="120032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 {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exit(-1);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64080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Error-reporting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Can simplify somewhat using an </a:t>
            </a:r>
            <a:r>
              <a:rPr lang="en-US" i="1" dirty="0"/>
              <a:t>error-reporting function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must think about application.  Not </a:t>
            </a:r>
            <a:r>
              <a:rPr lang="en-US" dirty="0" err="1"/>
              <a:t>alway</a:t>
            </a:r>
            <a:r>
              <a:rPr lang="en-US" dirty="0"/>
              <a:t> appropriate to exit when something goes wrong.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1981200"/>
            <a:ext cx="7664854" cy="147732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unix_error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Unix-style error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"%s: %s\n"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exit(-1);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4230469"/>
            <a:ext cx="4256209" cy="64633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3200400"/>
            <a:ext cx="7010400" cy="1359932"/>
            <a:chOff x="1447800" y="3048000"/>
            <a:chExt cx="7010400" cy="1359932"/>
          </a:xfrm>
        </p:grpSpPr>
        <p:sp>
          <p:nvSpPr>
            <p:cNvPr id="7" name="TextBox 6"/>
            <p:cNvSpPr txBox="1"/>
            <p:nvPr/>
          </p:nvSpPr>
          <p:spPr>
            <a:xfrm>
              <a:off x="5410200" y="4038600"/>
              <a:ext cx="3048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Note: </a:t>
              </a:r>
              <a:r>
                <a:rPr lang="en-US" sz="1800" dirty="0" err="1">
                  <a:latin typeface="Calibri" pitchFamily="34" charset="0"/>
                </a:rPr>
                <a:t>csapp.c</a:t>
              </a:r>
              <a:r>
                <a:rPr lang="en-US" sz="1800" dirty="0">
                  <a:latin typeface="Calibri" pitchFamily="34" charset="0"/>
                </a:rPr>
                <a:t> exits with 0.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 flipV="1">
              <a:off x="1447800" y="3048000"/>
              <a:ext cx="3962400" cy="117526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44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Error-handling Wrappers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We simplify the code we present to you even further by using Stevens</a:t>
            </a:r>
            <a:r>
              <a:rPr lang="en-US" baseline="30000" dirty="0"/>
              <a:t>1</a:t>
            </a:r>
            <a:r>
              <a:rPr lang="en-US" dirty="0"/>
              <a:t>-style error-handling wrappers: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what you generally want to do in a real application</a:t>
            </a:r>
          </a:p>
          <a:p>
            <a:pPr marL="0" indent="0">
              <a:buNone/>
            </a:pPr>
            <a:endParaRPr lang="en-US" sz="1000" baseline="30000" dirty="0"/>
          </a:p>
          <a:p>
            <a:pPr marL="0" indent="0">
              <a:buNone/>
            </a:pPr>
            <a:r>
              <a:rPr lang="en-US" sz="1200" baseline="30000" dirty="0"/>
              <a:t>1</a:t>
            </a:r>
            <a:r>
              <a:rPr lang="en-US" sz="1200" dirty="0"/>
              <a:t>e.g., in “UNIX Network Programming: The sockets networking API“ W. Richard Stevens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2408872"/>
            <a:ext cx="4770769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5221069"/>
            <a:ext cx="2316900" cy="36933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Process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5241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current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parent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9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31B31-3617-49AD-901F-001C732D3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Lifecycle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E330E-39CF-424B-BDDF-643990693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slide left blank </a:t>
            </a:r>
            <a:r>
              <a:rPr lang="en-US"/>
              <a:t>for drawing</a:t>
            </a:r>
          </a:p>
        </p:txBody>
      </p:sp>
    </p:spTree>
    <p:extLst>
      <p:ext uri="{BB962C8B-B14F-4D97-AF65-F5344CB8AC3E}">
        <p14:creationId xmlns:p14="http://schemas.microsoft.com/office/powerpoint/2010/main" val="2729529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Terminating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0387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From a programmer’s perspective, we can think of a process as being in one of three states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Running	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either executing, or waiting to be executed and will eventually be </a:t>
            </a:r>
            <a:r>
              <a:rPr lang="en-US" i="1" dirty="0">
                <a:latin typeface="Calibri"/>
                <a:cs typeface="Calibri"/>
              </a:rPr>
              <a:t>scheduled</a:t>
            </a:r>
            <a:r>
              <a:rPr lang="en-US" dirty="0">
                <a:latin typeface="Calibri"/>
                <a:cs typeface="Calibri"/>
              </a:rPr>
              <a:t> (i.e., chosen to execute) by the kernel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Stopped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execution is </a:t>
            </a:r>
            <a:r>
              <a:rPr lang="en-US" i="1" dirty="0">
                <a:latin typeface="Calibri"/>
                <a:cs typeface="Calibri"/>
              </a:rPr>
              <a:t>suspended</a:t>
            </a:r>
            <a:r>
              <a:rPr lang="en-US" dirty="0">
                <a:latin typeface="Calibri"/>
                <a:cs typeface="Calibri"/>
              </a:rPr>
              <a:t> and will not be scheduled until further notice (next lecture when we study signals)	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Terminated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stopped permanently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821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Processes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5089525"/>
          </a:xfrm>
        </p:spPr>
        <p:txBody>
          <a:bodyPr/>
          <a:lstStyle/>
          <a:p>
            <a:r>
              <a:rPr lang="en-US" dirty="0"/>
              <a:t>Process becomes terminated for one of three reasons:</a:t>
            </a:r>
          </a:p>
          <a:p>
            <a:pPr lvl="1"/>
            <a:r>
              <a:rPr lang="en-US" dirty="0"/>
              <a:t>Receiving a signal whose default action is to terminate (next lecture)</a:t>
            </a:r>
          </a:p>
          <a:p>
            <a:pPr lvl="1"/>
            <a:r>
              <a:rPr lang="en-US" dirty="0"/>
              <a:t>Returning from the </a:t>
            </a:r>
            <a:r>
              <a:rPr lang="en-US" b="1" dirty="0">
                <a:latin typeface="Courier New"/>
                <a:cs typeface="Courier New"/>
              </a:rPr>
              <a:t>main</a:t>
            </a:r>
            <a:r>
              <a:rPr lang="en-US" dirty="0"/>
              <a:t> routine</a:t>
            </a:r>
          </a:p>
          <a:p>
            <a:pPr lvl="1"/>
            <a:r>
              <a:rPr lang="en-US" dirty="0"/>
              <a:t>Calling the </a:t>
            </a:r>
            <a:r>
              <a:rPr lang="en-US" b="1" dirty="0">
                <a:latin typeface="Courier New"/>
                <a:cs typeface="Courier New"/>
              </a:rPr>
              <a:t>exit</a:t>
            </a:r>
            <a:r>
              <a:rPr lang="en-US" dirty="0"/>
              <a:t> function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/>
                <a:cs typeface="Courier New"/>
              </a:rPr>
              <a:t>void exit(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status)</a:t>
            </a:r>
          </a:p>
          <a:p>
            <a:pPr lvl="1"/>
            <a:r>
              <a:rPr lang="en-US" dirty="0"/>
              <a:t>Terminates with an </a:t>
            </a:r>
            <a:r>
              <a:rPr lang="en-US" i="1" dirty="0"/>
              <a:t>exit status </a:t>
            </a:r>
            <a:r>
              <a:rPr lang="en-US" dirty="0"/>
              <a:t>of </a:t>
            </a:r>
            <a:r>
              <a:rPr lang="en-US" b="1" dirty="0">
                <a:latin typeface="Courier New"/>
                <a:cs typeface="Courier New"/>
              </a:rPr>
              <a:t>status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Convention: normal return status is 0, nonzero on error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Another way to explicitly set the exit status is to return an integer value from the main routine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>
                <a:latin typeface="Calibri"/>
                <a:cs typeface="Calibri"/>
              </a:rPr>
              <a:t> is called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lang="en-US" dirty="0">
                <a:latin typeface="Calibri"/>
                <a:cs typeface="Calibri"/>
              </a:rPr>
              <a:t> but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never </a:t>
            </a:r>
            <a:r>
              <a:rPr lang="en-US" dirty="0">
                <a:latin typeface="Calibri"/>
                <a:cs typeface="Calibri"/>
              </a:rPr>
              <a:t>returns.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9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493712"/>
            <a:ext cx="7159078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Creating Processes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844" y="1282244"/>
            <a:ext cx="8015287" cy="5270956"/>
          </a:xfrm>
        </p:spPr>
        <p:txBody>
          <a:bodyPr/>
          <a:lstStyle/>
          <a:p>
            <a:r>
              <a:rPr lang="en-US" i="1" dirty="0">
                <a:latin typeface="Calibri"/>
                <a:cs typeface="Calibri"/>
              </a:rPr>
              <a:t>Parent process </a:t>
            </a:r>
            <a:r>
              <a:rPr lang="en-US" dirty="0">
                <a:latin typeface="Calibri"/>
                <a:cs typeface="Calibri"/>
              </a:rPr>
              <a:t>creates a new running </a:t>
            </a:r>
            <a:r>
              <a:rPr lang="en-US" i="1" dirty="0">
                <a:latin typeface="Calibri"/>
                <a:cs typeface="Calibri"/>
              </a:rPr>
              <a:t>child process </a:t>
            </a:r>
            <a:r>
              <a:rPr lang="en-US" dirty="0">
                <a:latin typeface="Calibri"/>
                <a:cs typeface="Calibri"/>
              </a:rPr>
              <a:t>by calling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fork(void)</a:t>
            </a:r>
            <a:endParaRPr lang="en-US" dirty="0"/>
          </a:p>
          <a:p>
            <a:pPr lvl="1"/>
            <a:r>
              <a:rPr lang="en-US" dirty="0"/>
              <a:t>Returns 0 to the child process, child’s PID to parent process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Child is </a:t>
            </a:r>
            <a:r>
              <a:rPr lang="en-US" i="1" dirty="0">
                <a:latin typeface="Calibri"/>
                <a:cs typeface="Calibri"/>
              </a:rPr>
              <a:t>almost</a:t>
            </a:r>
            <a:r>
              <a:rPr lang="en-US" dirty="0">
                <a:latin typeface="Calibri"/>
                <a:cs typeface="Calibri"/>
              </a:rPr>
              <a:t> identical to parent: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 an identical (but separate) copy of the parent’s virtual address space.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gets identical copies of the parent’s open file descriptors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has a different PID than the parent</a:t>
            </a:r>
          </a:p>
          <a:p>
            <a:pPr lvl="2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is interesting (and often confusing) because </a:t>
            </a:r>
            <a:br>
              <a:rPr lang="en-US" dirty="0"/>
            </a:br>
            <a:r>
              <a:rPr lang="en-US" dirty="0"/>
              <a:t>it is called </a:t>
            </a:r>
            <a:r>
              <a:rPr lang="en-US" i="1" dirty="0">
                <a:solidFill>
                  <a:srgbClr val="C00000"/>
                </a:solidFill>
              </a:rPr>
              <a:t>once</a:t>
            </a:r>
            <a:r>
              <a:rPr lang="en-US" i="1" dirty="0"/>
              <a:t> </a:t>
            </a:r>
            <a:r>
              <a:rPr lang="en-US" dirty="0"/>
              <a:t>but returns </a:t>
            </a:r>
            <a:r>
              <a:rPr lang="en-US" i="1" dirty="0">
                <a:solidFill>
                  <a:srgbClr val="C00000"/>
                </a:solidFill>
              </a:rPr>
              <a:t>twice</a:t>
            </a:r>
          </a:p>
        </p:txBody>
      </p:sp>
    </p:spTree>
    <p:extLst>
      <p:ext uri="{BB962C8B-B14F-4D97-AF65-F5344CB8AC3E}">
        <p14:creationId xmlns:p14="http://schemas.microsoft.com/office/powerpoint/2010/main" val="2008059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View of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744" y="5181599"/>
            <a:ext cx="7896225" cy="1323109"/>
          </a:xfrm>
        </p:spPr>
        <p:txBody>
          <a:bodyPr/>
          <a:lstStyle/>
          <a:p>
            <a:r>
              <a:rPr lang="en-US" dirty="0"/>
              <a:t>Make complete copy of execution state</a:t>
            </a:r>
          </a:p>
          <a:p>
            <a:pPr lvl="1"/>
            <a:r>
              <a:rPr lang="en-US" dirty="0"/>
              <a:t>Designate one as parent and one as child</a:t>
            </a:r>
          </a:p>
          <a:p>
            <a:pPr lvl="1"/>
            <a:r>
              <a:rPr lang="en-US" dirty="0"/>
              <a:t>Resume execution of parent or child</a:t>
            </a:r>
          </a:p>
          <a:p>
            <a:pPr lvl="2"/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51396" y="1219200"/>
            <a:ext cx="3301288" cy="27432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30870" y="2025887"/>
            <a:ext cx="1066800" cy="1784110"/>
            <a:chOff x="2730870" y="1789589"/>
            <a:chExt cx="1066800" cy="178411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7325804" y="1668699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02004" y="4038603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540320" y="4495803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562600" y="1219202"/>
            <a:ext cx="3301288" cy="2743197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51590" y="2025888"/>
            <a:ext cx="1066800" cy="1784110"/>
            <a:chOff x="1040386" y="1789587"/>
            <a:chExt cx="1066800" cy="178411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1040386" y="1789587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040386" y="2094388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40386" y="2667173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40386" y="2383092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040386" y="3040297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42074" y="2025890"/>
            <a:ext cx="1066800" cy="1784110"/>
            <a:chOff x="2730870" y="1789589"/>
            <a:chExt cx="1066800" cy="178411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59287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parent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44383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child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131578"/>
            <a:ext cx="56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3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4292600" cy="573088"/>
          </a:xfrm>
        </p:spPr>
        <p:txBody>
          <a:bodyPr/>
          <a:lstStyle/>
          <a:p>
            <a:r>
              <a:rPr lang="en-US"/>
              <a:t>Control Flow</a:t>
            </a:r>
          </a:p>
        </p:txBody>
      </p:sp>
      <p:sp>
        <p:nvSpPr>
          <p:cNvPr id="472067" name="Text Box 1027"/>
          <p:cNvSpPr txBox="1">
            <a:spLocks noChangeArrowheads="1"/>
          </p:cNvSpPr>
          <p:nvPr/>
        </p:nvSpPr>
        <p:spPr bwMode="auto">
          <a:xfrm>
            <a:off x="3190875" y="3460750"/>
            <a:ext cx="177401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1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inst</a:t>
            </a:r>
            <a:r>
              <a:rPr lang="en-US" baseline="-25000" dirty="0" err="1"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2547" y="1219200"/>
            <a:ext cx="8294687" cy="1741487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each CPU core simply reads and executes (interprets) a sequence of instructions, one at a time 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72069" name="Text Box 1029"/>
          <p:cNvSpPr txBox="1">
            <a:spLocks noChangeArrowheads="1"/>
          </p:cNvSpPr>
          <p:nvPr/>
        </p:nvSpPr>
        <p:spPr bwMode="auto">
          <a:xfrm>
            <a:off x="3190875" y="2895600"/>
            <a:ext cx="28164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472071" name="Text Box 1031"/>
          <p:cNvSpPr txBox="1">
            <a:spLocks noChangeArrowheads="1"/>
          </p:cNvSpPr>
          <p:nvPr/>
        </p:nvSpPr>
        <p:spPr bwMode="auto">
          <a:xfrm>
            <a:off x="1544347" y="437068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2438400" y="3613150"/>
            <a:ext cx="457200" cy="2362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8233A-95CC-43B2-B500-D5D0DBFF050D}"/>
              </a:ext>
            </a:extLst>
          </p:cNvPr>
          <p:cNvSpPr txBox="1"/>
          <p:nvPr/>
        </p:nvSpPr>
        <p:spPr>
          <a:xfrm>
            <a:off x="5714104" y="553824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en-US" sz="1800" b="0" dirty="0">
                <a:latin typeface="Calibri" pitchFamily="34" charset="0"/>
              </a:rPr>
              <a:t> Externally, from an architectural</a:t>
            </a:r>
          </a:p>
          <a:p>
            <a:r>
              <a:rPr lang="en-US" sz="1800" b="0" dirty="0">
                <a:latin typeface="Calibri" pitchFamily="34" charset="0"/>
              </a:rPr>
              <a:t>   viewpoint (internally, the CPU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may use parallel out-of-order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execution)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Function Revisited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GB" dirty="0"/>
              <a:t>VM and memory mapping explain how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provides private address space for each process.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create virtual address for new process:</a:t>
            </a:r>
          </a:p>
          <a:p>
            <a:pPr lvl="1"/>
            <a:r>
              <a:rPr lang="en-GB" dirty="0"/>
              <a:t>Create exact copies of current </a:t>
            </a:r>
            <a:r>
              <a:rPr lang="en-GB" b="1" dirty="0" err="1">
                <a:latin typeface="Courier New"/>
                <a:cs typeface="Courier New"/>
              </a:rPr>
              <a:t>mm_struct</a:t>
            </a:r>
            <a:r>
              <a:rPr lang="en-GB" dirty="0"/>
              <a:t>,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/>
              <a:t>, and page tables. </a:t>
            </a:r>
          </a:p>
          <a:p>
            <a:pPr lvl="1"/>
            <a:r>
              <a:rPr lang="en-GB" dirty="0"/>
              <a:t>Flag each page in both processes as read-only</a:t>
            </a:r>
          </a:p>
          <a:p>
            <a:pPr lvl="1"/>
            <a:r>
              <a:rPr lang="en-GB" dirty="0"/>
              <a:t>Flag each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>
                <a:latin typeface="+mn-lt"/>
                <a:cs typeface="Courier New"/>
              </a:rPr>
              <a:t> i</a:t>
            </a:r>
            <a:r>
              <a:rPr lang="en-GB" dirty="0">
                <a:latin typeface="+mn-lt"/>
              </a:rPr>
              <a:t>n</a:t>
            </a:r>
            <a:r>
              <a:rPr lang="en-GB" dirty="0"/>
              <a:t> both processes as private COW</a:t>
            </a:r>
          </a:p>
          <a:p>
            <a:pPr lvl="1"/>
            <a:endParaRPr lang="en-GB" dirty="0"/>
          </a:p>
          <a:p>
            <a:r>
              <a:rPr lang="en-GB" dirty="0"/>
              <a:t>On return, each process has exact copy of virtual memory.</a:t>
            </a:r>
          </a:p>
          <a:p>
            <a:endParaRPr lang="en-GB" dirty="0"/>
          </a:p>
          <a:p>
            <a:r>
              <a:rPr lang="en-GB" dirty="0"/>
              <a:t>Subsequent writes create new pages using COW mechanism.</a:t>
            </a:r>
          </a:p>
        </p:txBody>
      </p:sp>
    </p:spTree>
    <p:extLst>
      <p:ext uri="{BB962C8B-B14F-4D97-AF65-F5344CB8AC3E}">
        <p14:creationId xmlns:p14="http://schemas.microsoft.com/office/powerpoint/2010/main" val="3140691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6944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0" y="5638800"/>
            <a:ext cx="1786364" cy="788935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104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36546" y="10668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5344894"/>
            <a:ext cx="1786364" cy="79259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dirty="0">
              <a:latin typeface="Courier New"/>
              <a:ea typeface="msgothic" charset="0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44004" y="689040"/>
            <a:ext cx="3810000" cy="42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  <a:p>
            <a:r>
              <a:rPr lang="en-US" dirty="0">
                <a:latin typeface="Calibri"/>
                <a:cs typeface="Calibri"/>
              </a:rPr>
              <a:t>Duplicate but separate address space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has a value of 1 when fork returns in parent and child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Subsequent changes to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are independent</a:t>
            </a:r>
          </a:p>
          <a:p>
            <a:r>
              <a:rPr lang="en-US" dirty="0">
                <a:latin typeface="Calibri"/>
                <a:cs typeface="Calibri"/>
              </a:rPr>
              <a:t>Shared open files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stdout</a:t>
            </a:r>
            <a:r>
              <a:rPr lang="en-US" dirty="0">
                <a:latin typeface="Calibri"/>
                <a:cs typeface="Calibri"/>
              </a:rPr>
              <a:t> is the same in both parent and child</a:t>
            </a:r>
          </a:p>
        </p:txBody>
      </p:sp>
    </p:spTree>
    <p:extLst>
      <p:ext uri="{BB962C8B-B14F-4D97-AF65-F5344CB8AC3E}">
        <p14:creationId xmlns:p14="http://schemas.microsoft.com/office/powerpoint/2010/main" val="3114040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with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9" y="1362075"/>
            <a:ext cx="8558382" cy="46577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process graph </a:t>
            </a:r>
            <a:r>
              <a:rPr lang="en-US" dirty="0"/>
              <a:t>is a useful tool for capturing the partial ordering of statements in a concurrent program:</a:t>
            </a:r>
          </a:p>
          <a:p>
            <a:pPr lvl="1"/>
            <a:r>
              <a:rPr lang="en-US" dirty="0"/>
              <a:t>Each vertex is the execution of a statement</a:t>
            </a:r>
          </a:p>
          <a:p>
            <a:pPr lvl="1"/>
            <a:r>
              <a:rPr lang="en-US" dirty="0"/>
              <a:t>a -&gt; b means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 happens before b</a:t>
            </a:r>
          </a:p>
          <a:p>
            <a:pPr lvl="1"/>
            <a:r>
              <a:rPr lang="en-US" dirty="0"/>
              <a:t>Edges can be labeled with current value of variables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/>
              <a:t> vertices can be labeled with output</a:t>
            </a:r>
          </a:p>
          <a:p>
            <a:pPr lvl="1"/>
            <a:r>
              <a:rPr lang="en-US" dirty="0"/>
              <a:t>Each graph begins with a vertex with no </a:t>
            </a:r>
            <a:r>
              <a:rPr lang="en-US" dirty="0" err="1"/>
              <a:t>inedges</a:t>
            </a:r>
            <a:r>
              <a:rPr lang="en-US" dirty="0"/>
              <a:t>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Any </a:t>
            </a:r>
            <a:r>
              <a:rPr lang="en-US" i="1" dirty="0"/>
              <a:t>topological sort </a:t>
            </a:r>
            <a:r>
              <a:rPr lang="en-US" dirty="0"/>
              <a:t>of the graph corresponds to a feasible total ordering. </a:t>
            </a:r>
          </a:p>
          <a:p>
            <a:pPr lvl="1"/>
            <a:r>
              <a:rPr lang="en-US" dirty="0"/>
              <a:t>Total ordering of vertices where all edges point from left to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3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Graph Example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200" y="1472148"/>
            <a:ext cx="4912596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 Box 407"/>
          <p:cNvSpPr txBox="1">
            <a:spLocks noChangeArrowheads="1"/>
          </p:cNvSpPr>
          <p:nvPr/>
        </p:nvSpPr>
        <p:spPr bwMode="auto">
          <a:xfrm>
            <a:off x="6068150" y="2514600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child: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=2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2739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4931297" y="3468791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main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106851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37185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5820629" y="3468791"/>
            <a:ext cx="795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fork</a:t>
            </a:r>
          </a:p>
        </p:txBody>
      </p:sp>
      <p:cxnSp>
        <p:nvCxnSpPr>
          <p:cNvPr id="10" name="Elbow Connector 35"/>
          <p:cNvCxnSpPr>
            <a:cxnSpLocks/>
            <a:stCxn id="9" idx="0"/>
          </p:cNvCxnSpPr>
          <p:nvPr/>
        </p:nvCxnSpPr>
        <p:spPr>
          <a:xfrm rot="5400000" flipH="1" flipV="1">
            <a:off x="6298220" y="2748477"/>
            <a:ext cx="640393" cy="800237"/>
          </a:xfrm>
          <a:prstGeom prst="bentConnector2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7021652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98291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84179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7830" y="3468791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7731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6" name="Text Box 407"/>
          <p:cNvSpPr txBox="1">
            <a:spLocks noChangeArrowheads="1"/>
          </p:cNvSpPr>
          <p:nvPr/>
        </p:nvSpPr>
        <p:spPr bwMode="auto">
          <a:xfrm>
            <a:off x="5298814" y="3156378"/>
            <a:ext cx="79533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Courier New" charset="0"/>
              </a:rPr>
              <a:t>x</a:t>
            </a:r>
            <a:r>
              <a:rPr lang="en-US" sz="1600" dirty="0">
                <a:latin typeface="Courier New" charset="0"/>
              </a:rPr>
              <a:t>==1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03855" y="2828395"/>
            <a:ext cx="874528" cy="9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7975351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7542234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0" name="Text Box 407"/>
          <p:cNvSpPr txBox="1">
            <a:spLocks noChangeArrowheads="1"/>
          </p:cNvSpPr>
          <p:nvPr/>
        </p:nvSpPr>
        <p:spPr bwMode="auto">
          <a:xfrm>
            <a:off x="6144350" y="3137103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parent: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03855" y="3464113"/>
            <a:ext cx="874528" cy="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7975351" y="341859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542234" y="34464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0434" y="3290992"/>
            <a:ext cx="83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Parent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8912" y="2641972"/>
            <a:ext cx="70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Child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963966" y="49001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73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2075"/>
            <a:ext cx="4700023" cy="3895725"/>
          </a:xfrm>
        </p:spPr>
        <p:txBody>
          <a:bodyPr/>
          <a:lstStyle/>
          <a:p>
            <a:r>
              <a:rPr lang="en-US" dirty="0"/>
              <a:t>Original graph: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Relabled</a:t>
            </a:r>
            <a:r>
              <a:rPr lang="en-US" dirty="0"/>
              <a:t> graph: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7182" y="1831455"/>
            <a:ext cx="4085241" cy="1292745"/>
            <a:chOff x="2748382" y="2974455"/>
            <a:chExt cx="4085241" cy="1292745"/>
          </a:xfrm>
        </p:grpSpPr>
        <p:sp>
          <p:nvSpPr>
            <p:cNvPr id="5" name="Text Box 407"/>
            <p:cNvSpPr txBox="1">
              <a:spLocks noChangeArrowheads="1"/>
            </p:cNvSpPr>
            <p:nvPr/>
          </p:nvSpPr>
          <p:spPr bwMode="auto">
            <a:xfrm>
              <a:off x="3885235" y="2974455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child: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=2</a:t>
              </a: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09824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8382" y="3928646"/>
              <a:ext cx="677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main</a:t>
              </a: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923936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54270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7714" y="3928646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11" name="Elbow Connector 35"/>
            <p:cNvCxnSpPr>
              <a:stCxn id="10" idx="0"/>
            </p:cNvCxnSpPr>
            <p:nvPr/>
          </p:nvCxnSpPr>
          <p:spPr>
            <a:xfrm rot="5400000" flipH="1" flipV="1">
              <a:off x="4083375" y="3176401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838737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15376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101264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24915" y="39286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4816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7" name="Text Box 407"/>
            <p:cNvSpPr txBox="1">
              <a:spLocks noChangeArrowheads="1"/>
            </p:cNvSpPr>
            <p:nvPr/>
          </p:nvSpPr>
          <p:spPr bwMode="auto">
            <a:xfrm>
              <a:off x="3115899" y="3616233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err="1">
                  <a:latin typeface="Courier New" charset="0"/>
                </a:rPr>
                <a:t>x</a:t>
              </a:r>
              <a:r>
                <a:rPr lang="en-US" sz="1600" dirty="0">
                  <a:latin typeface="Courier New" charset="0"/>
                </a:rPr>
                <a:t>==1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920940" y="3288765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319518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6401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21" name="Text Box 407"/>
            <p:cNvSpPr txBox="1">
              <a:spLocks noChangeArrowheads="1"/>
            </p:cNvSpPr>
            <p:nvPr/>
          </p:nvSpPr>
          <p:spPr bwMode="auto">
            <a:xfrm>
              <a:off x="3961435" y="3596958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parent: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920940" y="3923968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19518" y="38784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401" y="390630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976801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900055" y="4690646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a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890913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21247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1604691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b</a:t>
            </a:r>
          </a:p>
        </p:txBody>
      </p:sp>
      <p:cxnSp>
        <p:nvCxnSpPr>
          <p:cNvPr id="34" name="Elbow Connector 35"/>
          <p:cNvCxnSpPr>
            <a:cxnSpLocks/>
          </p:cNvCxnSpPr>
          <p:nvPr/>
        </p:nvCxnSpPr>
        <p:spPr>
          <a:xfrm rot="5400000" flipH="1" flipV="1">
            <a:off x="2068472" y="3956520"/>
            <a:ext cx="604159" cy="864094"/>
          </a:xfrm>
          <a:prstGeom prst="bentConnector2">
            <a:avLst/>
          </a:prstGeom>
          <a:ln w="12700" cmpd="sng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2805714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982353" y="4730269"/>
            <a:ext cx="838894" cy="3388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68241" y="4730269"/>
            <a:ext cx="838894" cy="338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87917" y="4087001"/>
            <a:ext cx="1407322" cy="400"/>
          </a:xfrm>
          <a:prstGeom prst="straightConnector1">
            <a:avLst/>
          </a:prstGeom>
          <a:ln w="12700" cmpd="sng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4286495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/>
          <p:cNvSpPr txBox="1"/>
          <p:nvPr/>
        </p:nvSpPr>
        <p:spPr>
          <a:xfrm>
            <a:off x="3853378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887917" y="4722204"/>
            <a:ext cx="1407322" cy="400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>
            <a:spLocks noChangeAspect="1"/>
          </p:cNvSpPr>
          <p:nvPr/>
        </p:nvSpPr>
        <p:spPr>
          <a:xfrm>
            <a:off x="4286495" y="467668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3853378" y="4690646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7076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c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4676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e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9045" y="4197350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503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30943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6851" y="4197350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35483" y="41973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5446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</a:t>
            </a:r>
          </a:p>
        </p:txBody>
      </p:sp>
      <p:cxnSp>
        <p:nvCxnSpPr>
          <p:cNvPr id="38" name="Curved Connector 37"/>
          <p:cNvCxnSpPr>
            <a:cxnSpLocks/>
          </p:cNvCxnSpPr>
          <p:nvPr/>
        </p:nvCxnSpPr>
        <p:spPr bwMode="auto">
          <a:xfrm rot="5400000" flipH="1" flipV="1">
            <a:off x="6138829" y="3916876"/>
            <a:ext cx="12700" cy="560949"/>
          </a:xfrm>
          <a:prstGeom prst="curvedConnector3">
            <a:avLst>
              <a:gd name="adj1" fmla="val 320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Curved Connector 39"/>
          <p:cNvCxnSpPr>
            <a:stCxn id="48" idx="0"/>
            <a:endCxn id="49" idx="0"/>
          </p:cNvCxnSpPr>
          <p:nvPr/>
        </p:nvCxnSpPr>
        <p:spPr bwMode="auto">
          <a:xfrm rot="5400000" flipH="1" flipV="1">
            <a:off x="6702257" y="3914396"/>
            <a:ext cx="12700" cy="565908"/>
          </a:xfrm>
          <a:prstGeom prst="curvedConnector3">
            <a:avLst>
              <a:gd name="adj1" fmla="val 410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6" name="Curved Connector 55"/>
          <p:cNvCxnSpPr>
            <a:cxnSpLocks/>
          </p:cNvCxnSpPr>
          <p:nvPr/>
        </p:nvCxnSpPr>
        <p:spPr bwMode="auto">
          <a:xfrm rot="5400000" flipH="1" flipV="1">
            <a:off x="7525750" y="3656812"/>
            <a:ext cx="12700" cy="1081077"/>
          </a:xfrm>
          <a:prstGeom prst="curvedConnector3">
            <a:avLst>
              <a:gd name="adj1" fmla="val 360000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Curved Connector 57"/>
          <p:cNvCxnSpPr>
            <a:stCxn id="48" idx="0"/>
            <a:endCxn id="51" idx="0"/>
          </p:cNvCxnSpPr>
          <p:nvPr/>
        </p:nvCxnSpPr>
        <p:spPr bwMode="auto">
          <a:xfrm rot="5400000" flipH="1" flipV="1">
            <a:off x="6978392" y="3638261"/>
            <a:ext cx="12700" cy="1118178"/>
          </a:xfrm>
          <a:prstGeom prst="curvedConnector3">
            <a:avLst>
              <a:gd name="adj1" fmla="val 370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/>
          <p:cNvCxnSpPr>
            <a:stCxn id="51" idx="0"/>
            <a:endCxn id="55" idx="0"/>
          </p:cNvCxnSpPr>
          <p:nvPr/>
        </p:nvCxnSpPr>
        <p:spPr bwMode="auto">
          <a:xfrm rot="5400000" flipH="1" flipV="1">
            <a:off x="8073107" y="3661724"/>
            <a:ext cx="12700" cy="1071252"/>
          </a:xfrm>
          <a:prstGeom prst="curvedConnector3">
            <a:avLst>
              <a:gd name="adj1" fmla="val 390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5791200" y="3124200"/>
            <a:ext cx="314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Feasible total ordering: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5A35AD-5A5B-4C95-9263-9787122A7D9E}"/>
              </a:ext>
            </a:extLst>
          </p:cNvPr>
          <p:cNvGrpSpPr/>
          <p:nvPr/>
        </p:nvGrpSpPr>
        <p:grpSpPr>
          <a:xfrm>
            <a:off x="5709045" y="4871482"/>
            <a:ext cx="3153718" cy="1371600"/>
            <a:chOff x="5709045" y="5181600"/>
            <a:chExt cx="3153718" cy="1371600"/>
          </a:xfrm>
        </p:grpSpPr>
        <p:sp>
          <p:nvSpPr>
            <p:cNvPr id="74" name="TextBox 73"/>
            <p:cNvSpPr txBox="1"/>
            <p:nvPr/>
          </p:nvSpPr>
          <p:spPr>
            <a:xfrm>
              <a:off x="5709045" y="6183868"/>
              <a:ext cx="2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6503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991310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85186" y="6183868"/>
              <a:ext cx="28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8245" y="618386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45446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d</a:t>
              </a:r>
            </a:p>
          </p:txBody>
        </p:sp>
        <p:cxnSp>
          <p:nvCxnSpPr>
            <p:cNvPr id="80" name="Curved Connector 79"/>
            <p:cNvCxnSpPr>
              <a:cxnSpLocks/>
            </p:cNvCxnSpPr>
            <p:nvPr/>
          </p:nvCxnSpPr>
          <p:spPr bwMode="auto">
            <a:xfrm rot="5400000" flipH="1" flipV="1">
              <a:off x="6138829" y="5903394"/>
              <a:ext cx="12700" cy="560949"/>
            </a:xfrm>
            <a:prstGeom prst="curvedConnector3">
              <a:avLst>
                <a:gd name="adj1" fmla="val 330000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1" name="Curved Connector 80"/>
            <p:cNvCxnSpPr>
              <a:cxnSpLocks/>
            </p:cNvCxnSpPr>
            <p:nvPr/>
          </p:nvCxnSpPr>
          <p:spPr bwMode="auto">
            <a:xfrm rot="5400000" flipH="1" flipV="1">
              <a:off x="7282441" y="5320731"/>
              <a:ext cx="12700" cy="1726275"/>
            </a:xfrm>
            <a:prstGeom prst="curvedConnector3">
              <a:avLst>
                <a:gd name="adj1" fmla="val 3500000"/>
              </a:avLst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Curved Connector 81"/>
            <p:cNvCxnSpPr>
              <a:stCxn id="76" idx="0"/>
              <a:endCxn id="78" idx="0"/>
            </p:cNvCxnSpPr>
            <p:nvPr/>
          </p:nvCxnSpPr>
          <p:spPr bwMode="auto">
            <a:xfrm rot="16200000" flipV="1">
              <a:off x="7602314" y="5640604"/>
              <a:ext cx="12700" cy="1086528"/>
            </a:xfrm>
            <a:prstGeom prst="curvedConnector3">
              <a:avLst>
                <a:gd name="adj1" fmla="val 4200000"/>
              </a:avLst>
            </a:prstGeom>
            <a:noFill/>
            <a:ln w="381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Curved Connector 82"/>
            <p:cNvCxnSpPr>
              <a:cxnSpLocks/>
            </p:cNvCxnSpPr>
            <p:nvPr/>
          </p:nvCxnSpPr>
          <p:spPr bwMode="auto">
            <a:xfrm rot="5400000" flipH="1" flipV="1">
              <a:off x="7022561" y="5580612"/>
              <a:ext cx="12700" cy="1206513"/>
            </a:xfrm>
            <a:prstGeom prst="curvedConnector3">
              <a:avLst>
                <a:gd name="adj1" fmla="val 3600000"/>
              </a:avLst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4" name="Curved Connector 83"/>
            <p:cNvCxnSpPr>
              <a:cxnSpLocks/>
            </p:cNvCxnSpPr>
            <p:nvPr/>
          </p:nvCxnSpPr>
          <p:spPr bwMode="auto">
            <a:xfrm rot="5400000" flipH="1" flipV="1">
              <a:off x="8117275" y="5692410"/>
              <a:ext cx="12700" cy="982917"/>
            </a:xfrm>
            <a:prstGeom prst="curvedConnector3">
              <a:avLst>
                <a:gd name="adj1" fmla="val 390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5759349" y="5181600"/>
              <a:ext cx="3103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Feasible or Infeasible?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582C6F2-3601-4E07-8C09-3E3C95D6D927}"/>
              </a:ext>
            </a:extLst>
          </p:cNvPr>
          <p:cNvSpPr txBox="1"/>
          <p:nvPr/>
        </p:nvSpPr>
        <p:spPr>
          <a:xfrm>
            <a:off x="5681058" y="6324600"/>
            <a:ext cx="325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Infeasible: not a topological sort</a:t>
            </a:r>
          </a:p>
        </p:txBody>
      </p:sp>
    </p:spTree>
    <p:extLst>
      <p:ext uri="{BB962C8B-B14F-4D97-AF65-F5344CB8AC3E}">
        <p14:creationId xmlns:p14="http://schemas.microsoft.com/office/powerpoint/2010/main" val="16942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Two consecutive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3009511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88921" y="1295400"/>
            <a:ext cx="4640679" cy="2667000"/>
            <a:chOff x="3124200" y="3505200"/>
            <a:chExt cx="4640679" cy="2667000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4200" y="5833646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0" name="Elbow Connector 35"/>
            <p:cNvCxnSpPr/>
            <p:nvPr/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51866" y="5833646"/>
              <a:ext cx="733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/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0" name="Elbow Connector 35"/>
            <p:cNvCxnSpPr/>
            <p:nvPr/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/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79073" y="5528846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34547" y="4800600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207873" y="5496311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07873" y="4191000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10400" y="5452646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18" name="Text Box 407"/>
            <p:cNvSpPr txBox="1">
              <a:spLocks noChangeArrowheads="1"/>
            </p:cNvSpPr>
            <p:nvPr/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7618" y="4267200"/>
            <a:ext cx="1737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4050" y="4267200"/>
            <a:ext cx="1890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090478" y="36407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29551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parent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fork4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	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90164" y="2068202"/>
            <a:ext cx="4863336" cy="1213951"/>
            <a:chOff x="2767585" y="4328459"/>
            <a:chExt cx="5721572" cy="1428183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206476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585" y="5376446"/>
              <a:ext cx="1032089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60388" y="53263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990722" y="53297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11011" y="5363746"/>
              <a:ext cx="1084145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Elbow Connector 35"/>
            <p:cNvCxnSpPr/>
            <p:nvPr/>
          </p:nvCxnSpPr>
          <p:spPr>
            <a:xfrm rot="5400000" flipH="1" flipV="1">
              <a:off x="6160499" y="46005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939478" y="46649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151828" y="53687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297916" y="5378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1367" y="5363746"/>
              <a:ext cx="947222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2857" y="4648200"/>
              <a:ext cx="112842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6076442" y="53619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915336" y="53098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5216" y="5363746"/>
              <a:ext cx="119248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133288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47065" y="5376446"/>
              <a:ext cx="763947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224728" y="53712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5"/>
            <p:cNvCxnSpPr>
              <a:stCxn id="43" idx="0"/>
            </p:cNvCxnSpPr>
            <p:nvPr/>
          </p:nvCxnSpPr>
          <p:spPr>
            <a:xfrm rot="5400000" flipH="1" flipV="1">
              <a:off x="4307401" y="4620228"/>
              <a:ext cx="677858" cy="83458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060388" y="46278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3477" y="4622800"/>
              <a:ext cx="1121679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53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94440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741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06202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38196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7009706" y="5346700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848600" y="528998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30411" y="5350088"/>
              <a:ext cx="1058746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27705" y="4994354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819107" y="4129849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33332" y="4114800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915978" y="42249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9E31C7-AED9-4681-91F8-7918C46BEE34}"/>
              </a:ext>
            </a:extLst>
          </p:cNvPr>
          <p:cNvSpPr txBox="1"/>
          <p:nvPr/>
        </p:nvSpPr>
        <p:spPr>
          <a:xfrm>
            <a:off x="4342900" y="6139934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292EB2-1905-4049-B792-DEA3899F6AA4}"/>
              </a:ext>
            </a:extLst>
          </p:cNvPr>
          <p:cNvSpPr txBox="1"/>
          <p:nvPr/>
        </p:nvSpPr>
        <p:spPr>
          <a:xfrm>
            <a:off x="6804446" y="6139934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57200"/>
            <a:ext cx="8434737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children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3493" y="153669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fork5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3664" y="1799014"/>
            <a:ext cx="4863336" cy="1782386"/>
            <a:chOff x="4153664" y="1487067"/>
            <a:chExt cx="4863336" cy="178238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26721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3664" y="29462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102546" y="29037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93330" y="233516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576" y="29354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54" name="Elbow Connector 35"/>
            <p:cNvCxnSpPr/>
            <p:nvPr/>
          </p:nvCxnSpPr>
          <p:spPr>
            <a:xfrm rot="5400000" flipH="1" flipV="1">
              <a:off x="7037642" y="1715351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699773" y="1770045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180270" y="2368266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604445" y="29476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28379" y="2305691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7145" y="1755826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66192" y="236250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79252" y="231824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1150" y="2305691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4512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1222" y="29462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92235" y="29418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5"/>
            <p:cNvCxnSpPr>
              <a:stCxn id="64" idx="0"/>
            </p:cNvCxnSpPr>
            <p:nvPr/>
          </p:nvCxnSpPr>
          <p:spPr>
            <a:xfrm rot="5400000" flipH="1" flipV="1">
              <a:off x="5462509" y="23035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02546" y="23100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62600" y="2305691"/>
              <a:ext cx="990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89726" y="26215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9209" y="1487067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6489" y="26215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4206" y="2055502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0966" y="2050056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7759467" y="181619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472527" y="176798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17066" y="1755826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84766" y="1487067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778288" y="4278432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25475" y="4276371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904610" y="4318348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063E45-CAF6-4FAF-82FB-9BA550CD63DC}"/>
              </a:ext>
            </a:extLst>
          </p:cNvPr>
          <p:cNvSpPr txBox="1"/>
          <p:nvPr/>
        </p:nvSpPr>
        <p:spPr>
          <a:xfrm>
            <a:off x="4305410" y="6307696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AAF1CB-4857-44A8-800E-D007FE932D99}"/>
              </a:ext>
            </a:extLst>
          </p:cNvPr>
          <p:cNvSpPr txBox="1"/>
          <p:nvPr/>
        </p:nvSpPr>
        <p:spPr>
          <a:xfrm>
            <a:off x="6759390" y="6307696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299200" cy="573088"/>
          </a:xfrm>
        </p:spPr>
        <p:txBody>
          <a:bodyPr/>
          <a:lstStyle/>
          <a:p>
            <a:r>
              <a:rPr lang="en-US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0950"/>
            <a:ext cx="8624887" cy="5378450"/>
          </a:xfrm>
        </p:spPr>
        <p:txBody>
          <a:bodyPr/>
          <a:lstStyle/>
          <a:p>
            <a:r>
              <a:rPr lang="en-US" dirty="0"/>
              <a:t>Up to now: two mechanisms for changing control flow:</a:t>
            </a:r>
          </a:p>
          <a:p>
            <a:pPr lvl="1"/>
            <a:r>
              <a:rPr lang="en-US" dirty="0"/>
              <a:t>Jumps and branches</a:t>
            </a:r>
          </a:p>
          <a:p>
            <a:pPr lvl="1"/>
            <a:r>
              <a:rPr lang="en-US" dirty="0"/>
              <a:t>Call and return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React to changes in </a:t>
            </a:r>
            <a:r>
              <a:rPr lang="en-US" b="1" i="1" dirty="0">
                <a:solidFill>
                  <a:srgbClr val="C00000"/>
                </a:solidFill>
              </a:rPr>
              <a:t>program state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Insufficient  for a useful system: </a:t>
            </a:r>
            <a:br>
              <a:rPr lang="en-US" dirty="0"/>
            </a:br>
            <a:r>
              <a:rPr lang="en-US" dirty="0"/>
              <a:t>Difficult to react to changes in </a:t>
            </a:r>
            <a:r>
              <a:rPr lang="en-US" i="1" dirty="0">
                <a:solidFill>
                  <a:srgbClr val="C00000"/>
                </a:solidFill>
              </a:rPr>
              <a:t>system state </a:t>
            </a:r>
          </a:p>
          <a:p>
            <a:pPr lvl="1"/>
            <a:r>
              <a:rPr lang="en-US" dirty="0"/>
              <a:t>Data arrives from a disk or a network adapter</a:t>
            </a:r>
          </a:p>
          <a:p>
            <a:pPr lvl="1"/>
            <a:r>
              <a:rPr lang="en-US" dirty="0"/>
              <a:t>Instruction divides by zero</a:t>
            </a:r>
          </a:p>
          <a:p>
            <a:pPr lvl="1"/>
            <a:r>
              <a:rPr lang="en-US" dirty="0"/>
              <a:t>User hits Ctrl-C at the keyboard</a:t>
            </a:r>
          </a:p>
          <a:p>
            <a:pPr lvl="1"/>
            <a:r>
              <a:rPr lang="en-US" dirty="0"/>
              <a:t>System timer expires</a:t>
            </a:r>
          </a:p>
          <a:p>
            <a:endParaRPr lang="en-US" dirty="0"/>
          </a:p>
          <a:p>
            <a:r>
              <a:rPr lang="en-US" dirty="0"/>
              <a:t>System needs mechanisms for “exceptional control flow”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>
                <a:latin typeface="Courier New" pitchFamily="49" charset="0"/>
              </a:rPr>
              <a:t> *status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686800" cy="573088"/>
          </a:xfrm>
        </p:spPr>
        <p:txBody>
          <a:bodyPr/>
          <a:lstStyle/>
          <a:p>
            <a:r>
              <a:rPr lang="en-US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82700"/>
            <a:ext cx="8281987" cy="5118100"/>
          </a:xfrm>
        </p:spPr>
        <p:txBody>
          <a:bodyPr/>
          <a:lstStyle/>
          <a:p>
            <a:r>
              <a:rPr lang="en-US" dirty="0"/>
              <a:t>Exists at all levels of a computer system</a:t>
            </a:r>
          </a:p>
          <a:p>
            <a:r>
              <a:rPr lang="en-US" dirty="0"/>
              <a:t>Low level mechanisms</a:t>
            </a:r>
          </a:p>
          <a:p>
            <a:pPr lvl="1"/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Exceptions </a:t>
            </a:r>
          </a:p>
          <a:p>
            <a:pPr lvl="2"/>
            <a:r>
              <a:rPr lang="en-US" dirty="0"/>
              <a:t>Change in control flow in response to a system event </a:t>
            </a:r>
            <a:br>
              <a:rPr lang="en-US" dirty="0"/>
            </a:br>
            <a:r>
              <a:rPr lang="en-US" dirty="0"/>
              <a:t>(i.e.,  change in system state)</a:t>
            </a:r>
          </a:p>
          <a:p>
            <a:pPr lvl="2"/>
            <a:r>
              <a:rPr lang="en-US" dirty="0"/>
              <a:t>Implemented using combination of hardware and OS software	</a:t>
            </a:r>
          </a:p>
          <a:p>
            <a:r>
              <a:rPr lang="en-US" dirty="0"/>
              <a:t>Higher level mechanisms</a:t>
            </a:r>
          </a:p>
          <a:p>
            <a:pPr lvl="1"/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Process context switch</a:t>
            </a:r>
          </a:p>
          <a:p>
            <a:pPr lvl="2"/>
            <a:r>
              <a:rPr lang="en-US" dirty="0"/>
              <a:t>Implemented by OS software and hardware timer</a:t>
            </a:r>
          </a:p>
          <a:p>
            <a:pPr lvl="1"/>
            <a:r>
              <a:rPr lang="en-US" dirty="0"/>
              <a:t>3. </a:t>
            </a:r>
            <a:r>
              <a:rPr lang="en-US" b="1" dirty="0">
                <a:solidFill>
                  <a:srgbClr val="FF0000"/>
                </a:solidFill>
              </a:rPr>
              <a:t>Signals</a:t>
            </a:r>
          </a:p>
          <a:p>
            <a:pPr lvl="2"/>
            <a:r>
              <a:rPr lang="en-US" dirty="0"/>
              <a:t>Implemented by OS software </a:t>
            </a:r>
          </a:p>
          <a:p>
            <a:pPr lvl="1"/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Nonlocal jumps</a:t>
            </a:r>
            <a:r>
              <a:rPr lang="en-US" dirty="0"/>
              <a:t>: </a:t>
            </a:r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pPr lvl="2"/>
            <a:r>
              <a:rPr lang="en-US" dirty="0"/>
              <a:t>Implemented by C runtime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A few final curiosities about processes +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  <a:p>
            <a:r>
              <a:rPr lang="en-US" dirty="0"/>
              <a:t>Moving data without going to user-space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places to identify shareable pages</a:t>
            </a:r>
          </a:p>
          <a:p>
            <a:pPr lvl="1"/>
            <a:r>
              <a:rPr lang="en-US" dirty="0"/>
              <a:t>Child create via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fork</a:t>
            </a:r>
          </a:p>
          <a:p>
            <a:pPr lvl="1"/>
            <a:r>
              <a:rPr lang="en-US" dirty="0"/>
              <a:t>Processes loading the same binary file</a:t>
            </a:r>
          </a:p>
          <a:p>
            <a:pPr lvl="2"/>
            <a:r>
              <a:rPr lang="en-US" dirty="0"/>
              <a:t>E.g., bash or python interpreters, web browsers, ...</a:t>
            </a:r>
          </a:p>
          <a:p>
            <a:pPr lvl="1"/>
            <a:r>
              <a:rPr lang="en-US" dirty="0"/>
              <a:t>Processes loading the same library file</a:t>
            </a:r>
          </a:p>
          <a:p>
            <a:r>
              <a:rPr lang="en-US" dirty="0"/>
              <a:t>What about others?</a:t>
            </a:r>
          </a:p>
          <a:p>
            <a:pPr lvl="1"/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3218493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Copy Files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19600" y="2436812"/>
            <a:ext cx="4572000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driver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**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Check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required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cmd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line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arg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!= 2)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"usage: %s &lt;filename&gt;\n"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exit(0);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Copy input file to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stdout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Open(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[1], O_RDONLY, 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fstat(fd, &amp;stat);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stat.st_size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exit(0);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GB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1362075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Copying a file to </a:t>
            </a:r>
            <a:r>
              <a:rPr lang="en-GB" kern="0" dirty="0" err="1">
                <a:latin typeface="Courier New"/>
                <a:cs typeface="Courier New"/>
              </a:rPr>
              <a:t>stdout</a:t>
            </a:r>
            <a:r>
              <a:rPr lang="en-GB" kern="0" dirty="0">
                <a:latin typeface="Calibri" pitchFamily="34" charset="0"/>
              </a:rPr>
              <a:t> without transferring data to user space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Warning: this c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ode does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not meet our coding standards.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318" y="2436812"/>
            <a:ext cx="3991482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926492"/>
                </a:solidFill>
                <a:latin typeface="Courier New" charset="0"/>
                <a:ea typeface="Courier New" charset="0"/>
                <a:cs typeface="Courier New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to memory mapped area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a-DK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da-DK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a-DK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bufp = mmap(</a:t>
            </a:r>
            <a:r>
              <a:rPr lang="da-DK" sz="1400" dirty="0">
                <a:solidFill>
                  <a:srgbClr val="2C9290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size,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PROT_READ,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MAP_PRIVATE, 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0);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(STDOUT_FILENO,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size);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is-I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172200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426" y="6183868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Spawning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/>
              <a:t>One call, two returns</a:t>
            </a:r>
          </a:p>
          <a:p>
            <a:r>
              <a:rPr lang="en-US" dirty="0"/>
              <a:t>Process completion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/>
              <a:t>One call, no return</a:t>
            </a:r>
          </a:p>
          <a:p>
            <a:r>
              <a:rPr lang="en-US" dirty="0"/>
              <a:t>Reaping and waiting for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Loading and running programs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(or variant)</a:t>
            </a:r>
          </a:p>
          <a:p>
            <a:pPr lvl="1"/>
            <a:r>
              <a:rPr lang="en-US" dirty="0"/>
              <a:t>One call, (normally) no return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8077200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Making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More Nondeterministic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58444"/>
            <a:ext cx="86868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Problem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Linux scheduler does not create much run-to-run variance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Hides potential race conditions in nondeterministic programs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does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>
                <a:latin typeface="Calibri"/>
                <a:cs typeface="Calibri"/>
              </a:rPr>
              <a:t> return to child first, or to parent?</a:t>
            </a:r>
          </a:p>
          <a:p>
            <a:r>
              <a:rPr lang="en-US" dirty="0">
                <a:latin typeface="Calibri"/>
                <a:cs typeface="Calibri"/>
              </a:rPr>
              <a:t>Solution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Create custom version of library routine that inserts random delays along different branches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for parent and child in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Use runtime </a:t>
            </a:r>
            <a:r>
              <a:rPr lang="en-US" dirty="0" err="1">
                <a:latin typeface="Calibri"/>
                <a:cs typeface="Calibri"/>
              </a:rPr>
              <a:t>interpositioning</a:t>
            </a:r>
            <a:r>
              <a:rPr lang="en-US" dirty="0">
                <a:latin typeface="Calibri"/>
                <a:cs typeface="Calibri"/>
              </a:rPr>
              <a:t> to have program use special version of library code</a:t>
            </a:r>
          </a:p>
        </p:txBody>
      </p:sp>
    </p:spTree>
    <p:extLst>
      <p:ext uri="{BB962C8B-B14F-4D97-AF65-F5344CB8AC3E}">
        <p14:creationId xmlns:p14="http://schemas.microsoft.com/office/powerpoint/2010/main" val="23960072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Variable delay </a:t>
            </a:r>
            <a:r>
              <a:rPr lang="en-US" dirty="0">
                <a:latin typeface="Courier New"/>
                <a:cs typeface="Courier New"/>
              </a:rPr>
              <a:t>fork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0" y="1088657"/>
            <a:ext cx="8686800" cy="575542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/* fork wrapper function */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fork(void)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initialize();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real_fork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&gt;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Parent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if (verbose)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"Fork.  Child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 Parent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\n",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 else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Child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66262" y="6486417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myfork.c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9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Exceptional Control Flow</a:t>
            </a:r>
          </a:p>
          <a:p>
            <a:r>
              <a:rPr lang="en-US" dirty="0"/>
              <a:t>Exceptions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4691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25500" y="342900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352800" cy="573088"/>
          </a:xfrm>
          <a:noFill/>
          <a:ln/>
        </p:spPr>
        <p:txBody>
          <a:bodyPr lIns="91294" tIns="45647" rIns="91294" bIns="45647" anchor="t"/>
          <a:lstStyle/>
          <a:p>
            <a:r>
              <a:rPr lang="en-US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86800" cy="1902130"/>
          </a:xfrm>
          <a:noFill/>
          <a:ln/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exception</a:t>
            </a:r>
            <a:r>
              <a:rPr lang="en-US" dirty="0"/>
              <a:t> is a transfer of control to the OS </a:t>
            </a:r>
            <a:r>
              <a:rPr lang="en-US" i="1" dirty="0"/>
              <a:t>kernel</a:t>
            </a:r>
            <a:r>
              <a:rPr lang="en-US" dirty="0"/>
              <a:t> in response to some </a:t>
            </a:r>
            <a:r>
              <a:rPr lang="en-US" i="1" dirty="0"/>
              <a:t>event</a:t>
            </a:r>
            <a:r>
              <a:rPr lang="en-US" dirty="0"/>
              <a:t>  (i.e., change in processor state)</a:t>
            </a:r>
          </a:p>
          <a:p>
            <a:pPr lvl="1"/>
            <a:r>
              <a:rPr lang="en-US" dirty="0"/>
              <a:t>Kernel is the memory-resident part of the OS</a:t>
            </a:r>
          </a:p>
          <a:p>
            <a:pPr lvl="1"/>
            <a:r>
              <a:rPr lang="en-US" dirty="0"/>
              <a:t>Examples of events: Divide by 0, arithmetic overflow, page fault, I/O request completes, typing Ctrl-C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494562" y="3500438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5105400" y="3500438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3233738" y="40227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3240088" y="46275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6053138" y="46339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 flipV="1">
            <a:off x="3227388" y="46974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233738" y="47244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4102100" y="43005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476172" name="Rectangle 12"/>
          <p:cNvSpPr>
            <a:spLocks noChangeArrowheads="1"/>
          </p:cNvSpPr>
          <p:nvPr/>
        </p:nvSpPr>
        <p:spPr bwMode="auto">
          <a:xfrm>
            <a:off x="6083300" y="45735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/>
        </p:nvSpPr>
        <p:spPr bwMode="auto">
          <a:xfrm>
            <a:off x="3733800" y="5140794"/>
            <a:ext cx="209350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Return to </a:t>
            </a:r>
            <a:r>
              <a:rPr lang="en-US" sz="1800" b="0" i="1" dirty="0" err="1">
                <a:latin typeface="Calibri" pitchFamily="34" charset="0"/>
              </a:rPr>
              <a:t>I_current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1040139" y="4359166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2396803" y="4395951"/>
            <a:ext cx="86709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I_current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613978" y="4601310"/>
            <a:ext cx="649922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I_next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>
            <a:off x="1716251" y="454462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11188" y="35560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11188" y="37846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611188" y="40132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1795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0525" y="35052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90525" y="3708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90525" y="3962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004888" y="40259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pitchFamily="34" charset="0"/>
              </a:rPr>
              <a:t>...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11188" y="44958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23838" y="4445000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179513" y="36449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1179513" y="38608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179513" y="45593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1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Tables</a:t>
            </a:r>
          </a:p>
        </p:txBody>
      </p:sp>
      <p:sp>
        <p:nvSpPr>
          <p:cNvPr id="47721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5181600" y="2340138"/>
            <a:ext cx="3810000" cy="3222462"/>
          </a:xfrm>
        </p:spPr>
        <p:txBody>
          <a:bodyPr/>
          <a:lstStyle/>
          <a:p>
            <a:r>
              <a:rPr lang="en-US" sz="2000" dirty="0"/>
              <a:t>Each type of event has a </a:t>
            </a:r>
            <a:br>
              <a:rPr lang="en-US" sz="2000" dirty="0"/>
            </a:br>
            <a:r>
              <a:rPr lang="en-US" sz="2000" dirty="0"/>
              <a:t>unique exception number k</a:t>
            </a:r>
          </a:p>
          <a:p>
            <a:endParaRPr lang="en-US" sz="2000" dirty="0"/>
          </a:p>
          <a:p>
            <a:r>
              <a:rPr lang="en-US" sz="2000" dirty="0"/>
              <a:t>k = index into exception table </a:t>
            </a:r>
            <a:br>
              <a:rPr lang="en-US" sz="2000" dirty="0"/>
            </a:br>
            <a:r>
              <a:rPr lang="en-US" sz="2000" dirty="0"/>
              <a:t>(a.k.a. interrupt vector)</a:t>
            </a:r>
          </a:p>
          <a:p>
            <a:endParaRPr lang="en-US" sz="2000" dirty="0"/>
          </a:p>
          <a:p>
            <a:r>
              <a:rPr lang="en-US" sz="2000" dirty="0"/>
              <a:t>Handler k is called each time </a:t>
            </a:r>
            <a:br>
              <a:rPr lang="en-US" sz="2000" dirty="0"/>
            </a:br>
            <a:r>
              <a:rPr lang="en-US" sz="2000" dirty="0"/>
              <a:t>exception k occurs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11624" y="2993480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1220788" y="3797300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 flipV="1">
            <a:off x="1220788" y="2425700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2439988" y="24257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2439988" y="31115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V="1">
            <a:off x="1220788" y="3111500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6" name="Rectangle 22"/>
          <p:cNvSpPr>
            <a:spLocks noChangeArrowheads="1"/>
          </p:cNvSpPr>
          <p:nvPr/>
        </p:nvSpPr>
        <p:spPr bwMode="auto">
          <a:xfrm>
            <a:off x="2439988" y="37973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77207" name="Rectangle 23"/>
          <p:cNvSpPr>
            <a:spLocks noChangeArrowheads="1"/>
          </p:cNvSpPr>
          <p:nvPr/>
        </p:nvSpPr>
        <p:spPr bwMode="auto">
          <a:xfrm>
            <a:off x="2439988" y="51054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3581400" y="4406900"/>
            <a:ext cx="43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...</a:t>
            </a:r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220788" y="4603750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433551" y="1625025"/>
            <a:ext cx="106080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Exception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numbers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-124894" y="2837150"/>
            <a:ext cx="1336100" cy="158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17283</TotalTime>
  <Words>5796</Words>
  <Application>Microsoft Office PowerPoint</Application>
  <PresentationFormat>On-screen Show (4:3)</PresentationFormat>
  <Paragraphs>1341</Paragraphs>
  <Slides>67</Slides>
  <Notes>47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Exceptions and Processes  15-213/18-213/15-513/18-613: Introduction to Computer Systems 19th Lecture, 6th April, 2021</vt:lpstr>
      <vt:lpstr>Today</vt:lpstr>
      <vt:lpstr>Control Flow</vt:lpstr>
      <vt:lpstr>Altering the Control Flow</vt:lpstr>
      <vt:lpstr>Exceptional Control Flow</vt:lpstr>
      <vt:lpstr>Today</vt:lpstr>
      <vt:lpstr>Exceptions</vt:lpstr>
      <vt:lpstr>Exception Tables</vt:lpstr>
      <vt:lpstr> (partial) Taxonomy</vt:lpstr>
      <vt:lpstr>Asynchronous Exceptions (Interrupts)</vt:lpstr>
      <vt:lpstr>Synchronous Exceptions</vt:lpstr>
      <vt:lpstr>System Calls</vt:lpstr>
      <vt:lpstr>System Call Example: Opening File</vt:lpstr>
      <vt:lpstr>System Call Example: Opening File</vt:lpstr>
      <vt:lpstr>Fault Example: Page Fault</vt:lpstr>
      <vt:lpstr>Fault Example: Invalid Memory Reference</vt:lpstr>
      <vt:lpstr>Today</vt:lpstr>
      <vt:lpstr>Processes</vt:lpstr>
      <vt:lpstr>Multiprocessing: The Illusion</vt:lpstr>
      <vt:lpstr>Multiprocessing Example</vt:lpstr>
      <vt:lpstr>Multiprocessing: The (Traditional) Reality</vt:lpstr>
      <vt:lpstr>Multiprocessing: The (Traditional) Reality</vt:lpstr>
      <vt:lpstr>Multiprocessing: The (Traditional) Reality</vt:lpstr>
      <vt:lpstr>Multiprocessing: The (Traditional) Reality</vt:lpstr>
      <vt:lpstr>Multiprocessing: The (Modern) Reality</vt:lpstr>
      <vt:lpstr>Concurrent Processes</vt:lpstr>
      <vt:lpstr>User View of Concurrent Processes</vt:lpstr>
      <vt:lpstr>Context Switching</vt:lpstr>
      <vt:lpstr>Today</vt:lpstr>
      <vt:lpstr>System Call Error Handling</vt:lpstr>
      <vt:lpstr>Error-reporting functions </vt:lpstr>
      <vt:lpstr>Error-handling Wrappers </vt:lpstr>
      <vt:lpstr>Obtaining Process IDs</vt:lpstr>
      <vt:lpstr>Process Lifecycle</vt:lpstr>
      <vt:lpstr>Creating and Terminating Processes</vt:lpstr>
      <vt:lpstr>Terminating Processes </vt:lpstr>
      <vt:lpstr>Creating Processes</vt:lpstr>
      <vt:lpstr>Conceptual View of fork</vt:lpstr>
      <vt:lpstr>The fork Function Revisited</vt:lpstr>
      <vt:lpstr>fork Example</vt:lpstr>
      <vt:lpstr>fork Example</vt:lpstr>
      <vt:lpstr>Modeling fork with Process Graphs</vt:lpstr>
      <vt:lpstr>Process Graph Example</vt:lpstr>
      <vt:lpstr>Interpreting Process Graphs</vt:lpstr>
      <vt:lpstr>fork Example: Two consecutive forks</vt:lpstr>
      <vt:lpstr>fork Example: Nested forks in parent</vt:lpstr>
      <vt:lpstr>fork Example: Nested forks in children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A few final curiosities about processes + VM</vt:lpstr>
      <vt:lpstr>Finding More Shareable Pages</vt:lpstr>
      <vt:lpstr>Example: Using mmap to Copy Files</vt:lpstr>
      <vt:lpstr>Summary</vt:lpstr>
      <vt:lpstr>Summary (cont.)</vt:lpstr>
      <vt:lpstr>Making fork More Nondeterministic</vt:lpstr>
      <vt:lpstr>Variable delay fork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678</cp:revision>
  <cp:lastPrinted>1999-09-20T15:19:18Z</cp:lastPrinted>
  <dcterms:created xsi:type="dcterms:W3CDTF">2011-10-11T15:51:12Z</dcterms:created>
  <dcterms:modified xsi:type="dcterms:W3CDTF">2021-04-06T16:04:46Z</dcterms:modified>
</cp:coreProperties>
</file>