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09" r:id="rId2"/>
    <p:sldId id="542" r:id="rId3"/>
    <p:sldId id="738" r:id="rId4"/>
    <p:sldId id="743" r:id="rId5"/>
    <p:sldId id="744" r:id="rId6"/>
    <p:sldId id="748" r:id="rId7"/>
    <p:sldId id="749" r:id="rId8"/>
    <p:sldId id="581" r:id="rId9"/>
    <p:sldId id="734" r:id="rId10"/>
    <p:sldId id="733" r:id="rId11"/>
    <p:sldId id="745" r:id="rId12"/>
    <p:sldId id="746" r:id="rId13"/>
    <p:sldId id="586" r:id="rId14"/>
    <p:sldId id="646" r:id="rId15"/>
    <p:sldId id="747" r:id="rId16"/>
    <p:sldId id="632" r:id="rId17"/>
    <p:sldId id="661" r:id="rId18"/>
    <p:sldId id="683" r:id="rId19"/>
    <p:sldId id="740" r:id="rId20"/>
    <p:sldId id="651" r:id="rId21"/>
    <p:sldId id="639" r:id="rId22"/>
    <p:sldId id="684" r:id="rId23"/>
    <p:sldId id="741" r:id="rId24"/>
    <p:sldId id="649" r:id="rId25"/>
    <p:sldId id="597" r:id="rId26"/>
    <p:sldId id="598" r:id="rId27"/>
    <p:sldId id="668" r:id="rId28"/>
    <p:sldId id="742" r:id="rId29"/>
    <p:sldId id="682" r:id="rId30"/>
    <p:sldId id="599" r:id="rId31"/>
    <p:sldId id="601" r:id="rId32"/>
    <p:sldId id="602" r:id="rId33"/>
    <p:sldId id="663" r:id="rId34"/>
    <p:sldId id="664" r:id="rId35"/>
    <p:sldId id="665" r:id="rId36"/>
    <p:sldId id="666" r:id="rId37"/>
    <p:sldId id="667" r:id="rId38"/>
    <p:sldId id="669" r:id="rId39"/>
    <p:sldId id="689" r:id="rId40"/>
    <p:sldId id="737" r:id="rId41"/>
    <p:sldId id="678" r:id="rId42"/>
    <p:sldId id="670" r:id="rId43"/>
    <p:sldId id="672" r:id="rId44"/>
    <p:sldId id="673" r:id="rId45"/>
    <p:sldId id="750" r:id="rId46"/>
    <p:sldId id="674" r:id="rId47"/>
    <p:sldId id="679" r:id="rId48"/>
    <p:sldId id="647" r:id="rId49"/>
    <p:sldId id="588" r:id="rId50"/>
    <p:sldId id="589" r:id="rId51"/>
    <p:sldId id="685" r:id="rId52"/>
    <p:sldId id="686" r:id="rId53"/>
    <p:sldId id="591" r:id="rId54"/>
    <p:sldId id="592" r:id="rId55"/>
    <p:sldId id="593" r:id="rId56"/>
    <p:sldId id="687" r:id="rId57"/>
    <p:sldId id="594" r:id="rId58"/>
    <p:sldId id="595" r:id="rId59"/>
    <p:sldId id="659" r:id="rId60"/>
    <p:sldId id="585" r:id="rId61"/>
  </p:sldIdLst>
  <p:sldSz cx="9144000" cy="6858000" type="screen4x3"/>
  <p:notesSz cx="7302500" cy="958691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738"/>
            <p14:sldId id="743"/>
            <p14:sldId id="744"/>
            <p14:sldId id="748"/>
            <p14:sldId id="749"/>
            <p14:sldId id="581"/>
            <p14:sldId id="734"/>
            <p14:sldId id="733"/>
            <p14:sldId id="745"/>
            <p14:sldId id="746"/>
            <p14:sldId id="586"/>
            <p14:sldId id="646"/>
            <p14:sldId id="747"/>
            <p14:sldId id="632"/>
            <p14:sldId id="661"/>
            <p14:sldId id="683"/>
            <p14:sldId id="740"/>
            <p14:sldId id="651"/>
            <p14:sldId id="639"/>
            <p14:sldId id="684"/>
            <p14:sldId id="741"/>
            <p14:sldId id="649"/>
            <p14:sldId id="597"/>
            <p14:sldId id="598"/>
            <p14:sldId id="668"/>
            <p14:sldId id="742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9"/>
            <p14:sldId id="689"/>
            <p14:sldId id="737"/>
            <p14:sldId id="678"/>
            <p14:sldId id="670"/>
            <p14:sldId id="672"/>
            <p14:sldId id="673"/>
            <p14:sldId id="750"/>
            <p14:sldId id="674"/>
            <p14:sldId id="679"/>
            <p14:sldId id="647"/>
            <p14:sldId id="588"/>
            <p14:sldId id="589"/>
            <p14:sldId id="685"/>
            <p14:sldId id="686"/>
            <p14:sldId id="591"/>
            <p14:sldId id="592"/>
            <p14:sldId id="593"/>
            <p14:sldId id="687"/>
            <p14:sldId id="594"/>
            <p14:sldId id="595"/>
            <p14:sldId id="659"/>
            <p14:sldId id="5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EFBFBF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DFA0A-BDD6-4252-A85E-2BA49A2F563F}" v="268" dt="2023-09-04T03:06:09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696" y="168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344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21DFA0A-BDD6-4252-A85E-2BA49A2F563F}"/>
    <pc:docChg chg="undo custSel addSld delSld modSld sldOrd modSection">
      <pc:chgData name="Phil Gibbons" userId="f619c6e5d38ed7a7" providerId="LiveId" clId="{021DFA0A-BDD6-4252-A85E-2BA49A2F563F}" dt="2023-09-04T03:10:06.142" v="1236"/>
      <pc:docMkLst>
        <pc:docMk/>
      </pc:docMkLst>
      <pc:sldChg chg="add">
        <pc:chgData name="Phil Gibbons" userId="f619c6e5d38ed7a7" providerId="LiveId" clId="{021DFA0A-BDD6-4252-A85E-2BA49A2F563F}" dt="2023-09-04T03:06:09.807" v="1231"/>
        <pc:sldMkLst>
          <pc:docMk/>
          <pc:sldMk cId="469508502" sldId="309"/>
        </pc:sldMkLst>
      </pc:sldChg>
      <pc:sldChg chg="modSp add del mod">
        <pc:chgData name="Phil Gibbons" userId="f619c6e5d38ed7a7" providerId="LiveId" clId="{021DFA0A-BDD6-4252-A85E-2BA49A2F563F}" dt="2023-09-04T01:40:46.153" v="18" actId="20577"/>
        <pc:sldMkLst>
          <pc:docMk/>
          <pc:sldMk cId="0" sldId="542"/>
        </pc:sldMkLst>
        <pc:spChg chg="mod">
          <ac:chgData name="Phil Gibbons" userId="f619c6e5d38ed7a7" providerId="LiveId" clId="{021DFA0A-BDD6-4252-A85E-2BA49A2F563F}" dt="2023-09-04T01:40:46.153" v="18" actId="20577"/>
          <ac:spMkLst>
            <pc:docMk/>
            <pc:sldMk cId="0" sldId="542"/>
            <ac:spMk id="9218" creationId="{00000000-0000-0000-0000-000000000000}"/>
          </ac:spMkLst>
        </pc:spChg>
      </pc:sldChg>
      <pc:sldChg chg="del">
        <pc:chgData name="Phil Gibbons" userId="f619c6e5d38ed7a7" providerId="LiveId" clId="{021DFA0A-BDD6-4252-A85E-2BA49A2F563F}" dt="2023-09-04T01:59:27.121" v="596" actId="47"/>
        <pc:sldMkLst>
          <pc:docMk/>
          <pc:sldMk cId="0" sldId="580"/>
        </pc:sldMkLst>
      </pc:sldChg>
      <pc:sldChg chg="mod ord modShow">
        <pc:chgData name="Phil Gibbons" userId="f619c6e5d38ed7a7" providerId="LiveId" clId="{021DFA0A-BDD6-4252-A85E-2BA49A2F563F}" dt="2023-09-04T02:33:46.445" v="893"/>
        <pc:sldMkLst>
          <pc:docMk/>
          <pc:sldMk cId="0" sldId="585"/>
        </pc:sldMkLst>
      </pc:sldChg>
      <pc:sldChg chg="del">
        <pc:chgData name="Phil Gibbons" userId="f619c6e5d38ed7a7" providerId="LiveId" clId="{021DFA0A-BDD6-4252-A85E-2BA49A2F563F}" dt="2023-09-04T01:56:37.663" v="589" actId="47"/>
        <pc:sldMkLst>
          <pc:docMk/>
          <pc:sldMk cId="0" sldId="645"/>
        </pc:sldMkLst>
      </pc:sldChg>
      <pc:sldChg chg="ord">
        <pc:chgData name="Phil Gibbons" userId="f619c6e5d38ed7a7" providerId="LiveId" clId="{021DFA0A-BDD6-4252-A85E-2BA49A2F563F}" dt="2023-09-04T03:10:06.142" v="1236"/>
        <pc:sldMkLst>
          <pc:docMk/>
          <pc:sldMk cId="284821196" sldId="678"/>
        </pc:sldMkLst>
      </pc:sldChg>
      <pc:sldChg chg="del">
        <pc:chgData name="Phil Gibbons" userId="f619c6e5d38ed7a7" providerId="LiveId" clId="{021DFA0A-BDD6-4252-A85E-2BA49A2F563F}" dt="2023-09-04T02:33:29.585" v="891" actId="47"/>
        <pc:sldMkLst>
          <pc:docMk/>
          <pc:sldMk cId="1695444870" sldId="680"/>
        </pc:sldMkLst>
      </pc:sldChg>
      <pc:sldChg chg="del">
        <pc:chgData name="Phil Gibbons" userId="f619c6e5d38ed7a7" providerId="LiveId" clId="{021DFA0A-BDD6-4252-A85E-2BA49A2F563F}" dt="2023-09-04T02:19:35.121" v="619" actId="47"/>
        <pc:sldMkLst>
          <pc:docMk/>
          <pc:sldMk cId="839555734" sldId="732"/>
        </pc:sldMkLst>
      </pc:sldChg>
      <pc:sldChg chg="modSp mod modAnim">
        <pc:chgData name="Phil Gibbons" userId="f619c6e5d38ed7a7" providerId="LiveId" clId="{021DFA0A-BDD6-4252-A85E-2BA49A2F563F}" dt="2023-09-04T02:06:40.677" v="618" actId="20577"/>
        <pc:sldMkLst>
          <pc:docMk/>
          <pc:sldMk cId="1156603267" sldId="733"/>
        </pc:sldMkLst>
        <pc:spChg chg="mod">
          <ac:chgData name="Phil Gibbons" userId="f619c6e5d38ed7a7" providerId="LiveId" clId="{021DFA0A-BDD6-4252-A85E-2BA49A2F563F}" dt="2023-09-04T02:06:40.677" v="618" actId="20577"/>
          <ac:spMkLst>
            <pc:docMk/>
            <pc:sldMk cId="1156603267" sldId="733"/>
            <ac:spMk id="6" creationId="{00000000-0000-0000-0000-000000000000}"/>
          </ac:spMkLst>
        </pc:spChg>
        <pc:spChg chg="mod">
          <ac:chgData name="Phil Gibbons" userId="f619c6e5d38ed7a7" providerId="LiveId" clId="{021DFA0A-BDD6-4252-A85E-2BA49A2F563F}" dt="2023-09-04T02:03:17.870" v="616" actId="20577"/>
          <ac:spMkLst>
            <pc:docMk/>
            <pc:sldMk cId="1156603267" sldId="733"/>
            <ac:spMk id="144387" creationId="{00000000-0000-0000-0000-000000000000}"/>
          </ac:spMkLst>
        </pc:spChg>
      </pc:sldChg>
      <pc:sldChg chg="del">
        <pc:chgData name="Phil Gibbons" userId="f619c6e5d38ed7a7" providerId="LiveId" clId="{021DFA0A-BDD6-4252-A85E-2BA49A2F563F}" dt="2023-09-04T02:30:10.536" v="884" actId="47"/>
        <pc:sldMkLst>
          <pc:docMk/>
          <pc:sldMk cId="2081362276" sldId="735"/>
        </pc:sldMkLst>
      </pc:sldChg>
      <pc:sldChg chg="modSp mod ord">
        <pc:chgData name="Phil Gibbons" userId="f619c6e5d38ed7a7" providerId="LiveId" clId="{021DFA0A-BDD6-4252-A85E-2BA49A2F563F}" dt="2023-09-04T03:09:59.539" v="1234"/>
        <pc:sldMkLst>
          <pc:docMk/>
          <pc:sldMk cId="536733592" sldId="737"/>
        </pc:sldMkLst>
        <pc:spChg chg="mod">
          <ac:chgData name="Phil Gibbons" userId="f619c6e5d38ed7a7" providerId="LiveId" clId="{021DFA0A-BDD6-4252-A85E-2BA49A2F563F}" dt="2023-09-04T03:03:50.949" v="1230" actId="20577"/>
          <ac:spMkLst>
            <pc:docMk/>
            <pc:sldMk cId="536733592" sldId="737"/>
            <ac:spMk id="7" creationId="{00000000-0000-0000-0000-000000000000}"/>
          </ac:spMkLst>
        </pc:spChg>
      </pc:sldChg>
      <pc:sldChg chg="modSp add del mod">
        <pc:chgData name="Phil Gibbons" userId="f619c6e5d38ed7a7" providerId="LiveId" clId="{021DFA0A-BDD6-4252-A85E-2BA49A2F563F}" dt="2023-09-04T01:53:39.344" v="585" actId="20577"/>
        <pc:sldMkLst>
          <pc:docMk/>
          <pc:sldMk cId="2998267197" sldId="738"/>
        </pc:sldMkLst>
        <pc:spChg chg="mod">
          <ac:chgData name="Phil Gibbons" userId="f619c6e5d38ed7a7" providerId="LiveId" clId="{021DFA0A-BDD6-4252-A85E-2BA49A2F563F}" dt="2023-09-04T01:53:39.344" v="585" actId="20577"/>
          <ac:spMkLst>
            <pc:docMk/>
            <pc:sldMk cId="2998267197" sldId="738"/>
            <ac:spMk id="3" creationId="{171B0B07-55C3-0C4B-B153-FE1FEB9FC639}"/>
          </ac:spMkLst>
        </pc:spChg>
      </pc:sldChg>
      <pc:sldChg chg="del">
        <pc:chgData name="Phil Gibbons" userId="f619c6e5d38ed7a7" providerId="LiveId" clId="{021DFA0A-BDD6-4252-A85E-2BA49A2F563F}" dt="2023-09-04T03:07:33.865" v="1232" actId="47"/>
        <pc:sldMkLst>
          <pc:docMk/>
          <pc:sldMk cId="3007187267" sldId="739"/>
        </pc:sldMkLst>
      </pc:sldChg>
      <pc:sldChg chg="add">
        <pc:chgData name="Phil Gibbons" userId="f619c6e5d38ed7a7" providerId="LiveId" clId="{021DFA0A-BDD6-4252-A85E-2BA49A2F563F}" dt="2023-09-04T01:56:33.348" v="588"/>
        <pc:sldMkLst>
          <pc:docMk/>
          <pc:sldMk cId="0" sldId="743"/>
        </pc:sldMkLst>
      </pc:sldChg>
      <pc:sldChg chg="add del">
        <pc:chgData name="Phil Gibbons" userId="f619c6e5d38ed7a7" providerId="LiveId" clId="{021DFA0A-BDD6-4252-A85E-2BA49A2F563F}" dt="2023-09-04T01:56:11.328" v="587"/>
        <pc:sldMkLst>
          <pc:docMk/>
          <pc:sldMk cId="891985492" sldId="743"/>
        </pc:sldMkLst>
      </pc:sldChg>
      <pc:sldChg chg="modSp add mod">
        <pc:chgData name="Phil Gibbons" userId="f619c6e5d38ed7a7" providerId="LiveId" clId="{021DFA0A-BDD6-4252-A85E-2BA49A2F563F}" dt="2023-09-04T01:59:21.559" v="595" actId="15"/>
        <pc:sldMkLst>
          <pc:docMk/>
          <pc:sldMk cId="0" sldId="744"/>
        </pc:sldMkLst>
        <pc:spChg chg="mod">
          <ac:chgData name="Phil Gibbons" userId="f619c6e5d38ed7a7" providerId="LiveId" clId="{021DFA0A-BDD6-4252-A85E-2BA49A2F563F}" dt="2023-09-04T01:59:21.559" v="595" actId="15"/>
          <ac:spMkLst>
            <pc:docMk/>
            <pc:sldMk cId="0" sldId="744"/>
            <ac:spMk id="142339" creationId="{00000000-0000-0000-0000-000000000000}"/>
          </ac:spMkLst>
        </pc:spChg>
      </pc:sldChg>
      <pc:sldChg chg="addSp delSp modSp add mod">
        <pc:chgData name="Phil Gibbons" userId="f619c6e5d38ed7a7" providerId="LiveId" clId="{021DFA0A-BDD6-4252-A85E-2BA49A2F563F}" dt="2023-09-04T02:20:53.311" v="647" actId="20577"/>
        <pc:sldMkLst>
          <pc:docMk/>
          <pc:sldMk cId="4047391879" sldId="745"/>
        </pc:sldMkLst>
        <pc:spChg chg="mod">
          <ac:chgData name="Phil Gibbons" userId="f619c6e5d38ed7a7" providerId="LiveId" clId="{021DFA0A-BDD6-4252-A85E-2BA49A2F563F}" dt="2023-09-04T02:20:53.311" v="647" actId="20577"/>
          <ac:spMkLst>
            <pc:docMk/>
            <pc:sldMk cId="4047391879" sldId="745"/>
            <ac:spMk id="2" creationId="{235DB3BA-10E6-44B4-BA2E-D9C6ED993FA9}"/>
          </ac:spMkLst>
        </pc:spChg>
        <pc:picChg chg="add mod">
          <ac:chgData name="Phil Gibbons" userId="f619c6e5d38ed7a7" providerId="LiveId" clId="{021DFA0A-BDD6-4252-A85E-2BA49A2F563F}" dt="2023-09-04T02:20:39.131" v="640" actId="931"/>
          <ac:picMkLst>
            <pc:docMk/>
            <pc:sldMk cId="4047391879" sldId="745"/>
            <ac:picMk id="4" creationId="{19868DB5-6442-2BA9-C52E-2774A63F0A40}"/>
          </ac:picMkLst>
        </pc:picChg>
        <pc:picChg chg="del">
          <ac:chgData name="Phil Gibbons" userId="f619c6e5d38ed7a7" providerId="LiveId" clId="{021DFA0A-BDD6-4252-A85E-2BA49A2F563F}" dt="2023-09-04T02:20:26.199" v="639" actId="478"/>
          <ac:picMkLst>
            <pc:docMk/>
            <pc:sldMk cId="4047391879" sldId="745"/>
            <ac:picMk id="6" creationId="{B1768AFF-4EA9-F830-F3AD-34C5AFE17B93}"/>
          </ac:picMkLst>
        </pc:picChg>
      </pc:sldChg>
      <pc:sldChg chg="modSp add mod modAnim">
        <pc:chgData name="Phil Gibbons" userId="f619c6e5d38ed7a7" providerId="LiveId" clId="{021DFA0A-BDD6-4252-A85E-2BA49A2F563F}" dt="2023-09-04T02:30:46.861" v="888" actId="20577"/>
        <pc:sldMkLst>
          <pc:docMk/>
          <pc:sldMk cId="0" sldId="746"/>
        </pc:sldMkLst>
        <pc:spChg chg="mod">
          <ac:chgData name="Phil Gibbons" userId="f619c6e5d38ed7a7" providerId="LiveId" clId="{021DFA0A-BDD6-4252-A85E-2BA49A2F563F}" dt="2023-09-04T02:30:46.861" v="888" actId="20577"/>
          <ac:spMkLst>
            <pc:docMk/>
            <pc:sldMk cId="0" sldId="746"/>
            <ac:spMk id="269315" creationId="{00000000-0000-0000-0000-000000000000}"/>
          </ac:spMkLst>
        </pc:spChg>
      </pc:sldChg>
      <pc:sldChg chg="add">
        <pc:chgData name="Phil Gibbons" userId="f619c6e5d38ed7a7" providerId="LiveId" clId="{021DFA0A-BDD6-4252-A85E-2BA49A2F563F}" dt="2023-09-04T02:33:26.654" v="890"/>
        <pc:sldMkLst>
          <pc:docMk/>
          <pc:sldMk cId="4257249461" sldId="7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4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38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06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Skylake</a:t>
            </a:r>
            <a:r>
              <a:rPr lang="en-US" sz="18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Kaby</a:t>
            </a:r>
            <a:r>
              <a:rPr lang="en-US" sz="18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Alder Lake	2022	  “intel 7” (10nm+++)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Raptor Lake	2023	  “intel 7” (10nm+++)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88353" y="962434"/>
            <a:ext cx="148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6267" y="1402498"/>
            <a:ext cx="3120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8E0C11-A317-0A89-524E-CC4548AD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84" y="2850438"/>
            <a:ext cx="8455632" cy="270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B3BA-10E6-44B4-BA2E-D9C6ED99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Latest: Raptor Lake (2023)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B979-E9A0-4BCD-98BB-A1DE72C17A55}"/>
              </a:ext>
            </a:extLst>
          </p:cNvPr>
          <p:cNvSpPr txBox="1"/>
          <p:nvPr/>
        </p:nvSpPr>
        <p:spPr>
          <a:xfrm>
            <a:off x="735211" y="6043598"/>
            <a:ext cx="767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 recent years, increasing die space devoted to the graphics/AI engine</a:t>
            </a:r>
          </a:p>
        </p:txBody>
      </p:sp>
      <p:pic>
        <p:nvPicPr>
          <p:cNvPr id="4" name="Picture 3" descr="A computer chip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19868DB5-6442-2BA9-C52E-2774A63F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543"/>
            <a:ext cx="9144000" cy="42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9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had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2015: TSMC becomes leading semiconductor fab; Intel falls behind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2018-2023: back-and-forth with Samsung for #1 by $$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Back-and-forth with AMD on performance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Non-x86 GPUs from Nvidia now dominate compute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0115" y="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990" y="904875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 or ISA (instruction set architecture):</a:t>
            </a:r>
            <a:r>
              <a:rPr lang="en-US" dirty="0"/>
              <a:t> The </a:t>
            </a:r>
            <a:r>
              <a:rPr lang="en-US" i="1" dirty="0"/>
              <a:t>interface between software and hardware.</a:t>
            </a:r>
            <a:r>
              <a:rPr lang="en-US" dirty="0"/>
              <a:t> Aka, the lowest-level programming interface.</a:t>
            </a:r>
          </a:p>
          <a:p>
            <a:pPr lvl="1"/>
            <a:r>
              <a:rPr lang="en-US" dirty="0"/>
              <a:t>Examples: instruction set specification, registers, memory model</a:t>
            </a:r>
          </a:p>
          <a:p>
            <a:pPr lvl="1"/>
            <a:r>
              <a:rPr lang="en-US" i="1" dirty="0"/>
              <a:t>Not</a:t>
            </a:r>
            <a:r>
              <a:rPr lang="en-US" dirty="0"/>
              <a:t> a specification of the hardware itself.</a:t>
            </a:r>
            <a:endParaRPr lang="en-US" i="1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r>
              <a:rPr lang="en-US" dirty="0"/>
              <a:t>Much more – </a:t>
            </a:r>
            <a:r>
              <a:rPr lang="en-US" dirty="0" err="1"/>
              <a:t>eg</a:t>
            </a:r>
            <a:r>
              <a:rPr lang="en-US" dirty="0"/>
              <a:t>, modern processors execute </a:t>
            </a:r>
            <a:r>
              <a:rPr lang="en-US" dirty="0" err="1"/>
              <a:t>instr’ns</a:t>
            </a:r>
            <a:r>
              <a:rPr lang="en-US" dirty="0"/>
              <a:t> out-of-order!</a:t>
            </a:r>
          </a:p>
          <a:p>
            <a:r>
              <a:rPr lang="en-US" dirty="0"/>
              <a:t>Code Forms: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phones, and some laptops/servers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SIMD/vector data types of 8, 16, 32 or 64 bytes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430851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57DC9-C5B2-8918-E904-16AF17255BDC}"/>
              </a:ext>
            </a:extLst>
          </p:cNvPr>
          <p:cNvSpPr txBox="1"/>
          <p:nvPr/>
        </p:nvSpPr>
        <p:spPr>
          <a:xfrm>
            <a:off x="3120887" y="3192045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add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0FEA6-E070-902F-04A9-00DB3EB32AE2}"/>
              </a:ext>
            </a:extLst>
          </p:cNvPr>
          <p:cNvSpPr txBox="1"/>
          <p:nvPr/>
        </p:nvSpPr>
        <p:spPr>
          <a:xfrm>
            <a:off x="3806687" y="2325757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names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4262D-BA8E-6844-EF6A-AB896DC2E98E}"/>
              </a:ext>
            </a:extLst>
          </p:cNvPr>
          <p:cNvSpPr txBox="1"/>
          <p:nvPr/>
        </p:nvSpPr>
        <p:spPr>
          <a:xfrm>
            <a:off x="3120887" y="3190461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14DB9-3280-D56C-5693-5C6423C698AA}"/>
              </a:ext>
            </a:extLst>
          </p:cNvPr>
          <p:cNvSpPr txBox="1"/>
          <p:nvPr/>
        </p:nvSpPr>
        <p:spPr>
          <a:xfrm>
            <a:off x="4085663" y="4227237"/>
            <a:ext cx="158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CBA29C-3F05-4E31-D580-A03A0C067EAC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 flipH="1">
            <a:off x="4492487" y="2695089"/>
            <a:ext cx="437322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A62938-6695-4E48-18F4-C38D4119E1AB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>
            <a:off x="4929809" y="2695089"/>
            <a:ext cx="288234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0AA7743-618E-ACD0-57C1-237B8808B0A6}"/>
              </a:ext>
            </a:extLst>
          </p:cNvPr>
          <p:cNvSpPr txBox="1"/>
          <p:nvPr/>
        </p:nvSpPr>
        <p:spPr>
          <a:xfrm>
            <a:off x="4492487" y="3685833"/>
            <a:ext cx="7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4BD66-0250-1510-A688-2A7B3E938520}"/>
              </a:ext>
            </a:extLst>
          </p:cNvPr>
          <p:cNvSpPr txBox="1"/>
          <p:nvPr/>
        </p:nvSpPr>
        <p:spPr>
          <a:xfrm>
            <a:off x="2261153" y="5055993"/>
            <a:ext cx="4621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These are 64-bit registers, so we know this is a 64-bit add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15-213/15-513: Introduction to Computer Systems</a:t>
            </a:r>
            <a:br>
              <a:rPr lang="en-US" sz="2000" b="0" dirty="0"/>
            </a:br>
            <a:r>
              <a:rPr lang="en-US" sz="2000" b="0" dirty="0"/>
              <a:t>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 Jan 23,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AA0A1-8A76-44AF-9B48-8DA29170A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main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96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9B4C-D43C-EE32-8535-A3423E31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65737-3E39-4F6A-8924-F306A86B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204610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Form pairs</a:t>
            </a:r>
          </a:p>
          <a:p>
            <a:pPr lvl="1"/>
            <a:r>
              <a:rPr lang="en-US" dirty="0"/>
              <a:t>One person open the activity instructions at</a:t>
            </a:r>
            <a:br>
              <a:rPr lang="en-US" dirty="0"/>
            </a:br>
            <a:br>
              <a:rPr lang="en-US" dirty="0"/>
            </a:br>
            <a:r>
              <a:rPr lang="en-US" sz="1600" dirty="0">
                <a:latin typeface="Consolas" panose="020B0609020204030204" pitchFamily="49" charset="0"/>
              </a:rPr>
              <a:t>https://www.cs.cmu.edu/~213/activities/gdb-and-assembly.pdf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The other person open a terminal on a shark machine and enter</a:t>
            </a:r>
            <a:br>
              <a:rPr lang="en-US" dirty="0"/>
            </a:br>
            <a:br>
              <a:rPr lang="en-US" dirty="0"/>
            </a:br>
            <a:r>
              <a:rPr lang="en-US" sz="1600" dirty="0" err="1">
                <a:latin typeface="Consolas" panose="020B0609020204030204" pitchFamily="49" charset="0"/>
              </a:rPr>
              <a:t>wget</a:t>
            </a:r>
            <a:r>
              <a:rPr lang="en-US" sz="1600" dirty="0">
                <a:latin typeface="Consolas" panose="020B0609020204030204" pitchFamily="49" charset="0"/>
              </a:rPr>
              <a:t> http://www.cs.cmu.edu/~213/activities/gdb-and-assembly.tar</a:t>
            </a:r>
            <a:br>
              <a:rPr lang="en-US" sz="1600" dirty="0">
                <a:latin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tar </a:t>
            </a:r>
            <a:r>
              <a:rPr lang="en-US" sz="1600" dirty="0" err="1">
                <a:latin typeface="Consolas" panose="020B0609020204030204" pitchFamily="49" charset="0"/>
              </a:rPr>
              <a:t>xf</a:t>
            </a:r>
            <a:r>
              <a:rPr lang="en-US" sz="1600" dirty="0">
                <a:latin typeface="Consolas" panose="020B0609020204030204" pitchFamily="49" charset="0"/>
              </a:rPr>
              <a:t> gdb-and-assembly.tar</a:t>
            </a:r>
            <a:br>
              <a:rPr lang="en-US" sz="1600" dirty="0">
                <a:latin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cd </a:t>
            </a:r>
            <a:r>
              <a:rPr lang="en-US" sz="1600" dirty="0" err="1">
                <a:latin typeface="Consolas" panose="020B0609020204030204" pitchFamily="49" charset="0"/>
              </a:rPr>
              <a:t>gdb</a:t>
            </a:r>
            <a:r>
              <a:rPr lang="en-US" sz="1600" dirty="0">
                <a:latin typeface="Consolas" panose="020B0609020204030204" pitchFamily="49" charset="0"/>
              </a:rPr>
              <a:t>-and-assembly</a:t>
            </a:r>
            <a:br>
              <a:rPr lang="en-US" sz="1600" dirty="0">
                <a:latin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./act1</a:t>
            </a:r>
          </a:p>
          <a:p>
            <a:pPr lvl="1"/>
            <a:endParaRPr lang="en-US" sz="1400" b="1" dirty="0"/>
          </a:p>
          <a:p>
            <a:pPr lvl="1"/>
            <a:r>
              <a:rPr lang="en-US" dirty="0"/>
              <a:t>Follow the instructions in the pdf and/or on screen</a:t>
            </a:r>
          </a:p>
          <a:p>
            <a:pPr marL="457200" lvl="1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0850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30701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B79E-EB03-DDAF-E080-BFC9CFE3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7B802-882B-3623-DC85-CFE3558B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3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CE1E-F764-634B-A4E5-9E55E24B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0B07-55C3-0C4B-B153-FE1FEB9FC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0 due today at midnight – no grace days allowed</a:t>
            </a:r>
          </a:p>
          <a:p>
            <a:pPr lvl="1"/>
            <a:r>
              <a:rPr lang="en-US" dirty="0"/>
              <a:t>If lab is taking you &gt; 10 hours, consider dropping the course or preparing to study hard on C over next 3 weeks!</a:t>
            </a:r>
          </a:p>
          <a:p>
            <a:pPr lvl="1"/>
            <a:r>
              <a:rPr lang="en-US" dirty="0" err="1"/>
              <a:t>Handin</a:t>
            </a:r>
            <a:r>
              <a:rPr lang="en-US" dirty="0"/>
              <a:t> via </a:t>
            </a:r>
            <a:r>
              <a:rPr lang="en-US" dirty="0" err="1"/>
              <a:t>autolab</a:t>
            </a:r>
            <a:r>
              <a:rPr lang="en-US" dirty="0"/>
              <a:t> (if still on waitlist, submit once off waitlist)</a:t>
            </a:r>
          </a:p>
          <a:p>
            <a:r>
              <a:rPr lang="en-US" dirty="0"/>
              <a:t>Lab 1 (</a:t>
            </a:r>
            <a:r>
              <a:rPr lang="en-US" dirty="0" err="1"/>
              <a:t>datalab</a:t>
            </a:r>
            <a:r>
              <a:rPr lang="en-US" dirty="0"/>
              <a:t>) went out Jan 18, is due Feb 1</a:t>
            </a:r>
          </a:p>
          <a:p>
            <a:r>
              <a:rPr lang="en-US" dirty="0"/>
              <a:t>Lab 2 (bomb lab) goes out via Autolab on Thurs Jan 25</a:t>
            </a:r>
          </a:p>
          <a:p>
            <a:pPr lvl="1"/>
            <a:r>
              <a:rPr lang="en-US" dirty="0"/>
              <a:t>Due Feb 8</a:t>
            </a:r>
          </a:p>
          <a:p>
            <a:pPr lvl="1"/>
            <a:endParaRPr lang="en-US" dirty="0"/>
          </a:p>
          <a:p>
            <a:r>
              <a:rPr lang="en-US" dirty="0"/>
              <a:t>Written Assignment 1 goes out Jan 31 (via canvas)</a:t>
            </a:r>
          </a:p>
          <a:p>
            <a:endParaRPr lang="en-US" dirty="0"/>
          </a:p>
          <a:p>
            <a:r>
              <a:rPr lang="en-US" dirty="0"/>
              <a:t>Bootcamp 2 (debugging &amp; </a:t>
            </a:r>
            <a:r>
              <a:rPr lang="en-US" dirty="0" err="1"/>
              <a:t>gdb</a:t>
            </a:r>
            <a:r>
              <a:rPr lang="en-US" dirty="0"/>
              <a:t>) to be held on Sun Jan 28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67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7607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01848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75022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8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83515" cy="4972050"/>
          </a:xfrm>
        </p:spPr>
        <p:txBody>
          <a:bodyPr/>
          <a:lstStyle/>
          <a:p>
            <a:r>
              <a:rPr lang="en-US" dirty="0"/>
              <a:t>History of Intel processors and architectures	</a:t>
            </a:r>
            <a:r>
              <a:rPr lang="en-US" dirty="0">
                <a:solidFill>
                  <a:srgbClr val="7F7F7F"/>
                </a:solidFill>
              </a:rPr>
              <a:t>CSAPP 3.1</a:t>
            </a:r>
            <a:endParaRPr lang="en-US" dirty="0"/>
          </a:p>
          <a:p>
            <a:r>
              <a:rPr lang="en-US" dirty="0"/>
              <a:t>Assembly Basics: Registers, operands, move	</a:t>
            </a:r>
            <a:r>
              <a:rPr lang="en-US" dirty="0">
                <a:solidFill>
                  <a:srgbClr val="7F7F7F"/>
                </a:solidFill>
              </a:rPr>
              <a:t>CSAPP 3.3-3.4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Arithmetic &amp; logical operations	      		</a:t>
            </a:r>
            <a:r>
              <a:rPr lang="en-US" dirty="0">
                <a:solidFill>
                  <a:srgbClr val="7F7F7F"/>
                </a:solidFill>
              </a:rPr>
              <a:t>CSAPP 3.5</a:t>
            </a:r>
            <a:endParaRPr lang="en-US" dirty="0"/>
          </a:p>
          <a:p>
            <a:r>
              <a:rPr lang="en-US" dirty="0"/>
              <a:t>C, assembly, machine code			</a:t>
            </a:r>
            <a:r>
              <a:rPr lang="en-US" dirty="0">
                <a:solidFill>
                  <a:srgbClr val="7F7F7F"/>
                </a:solidFill>
              </a:rPr>
              <a:t>CSAPP 3.2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400" dirty="0"/>
              <a:t>https://</a:t>
            </a:r>
            <a:r>
              <a:rPr lang="en-US" sz="2400" dirty="0" err="1"/>
              <a:t>canvas.cmu.edu</a:t>
            </a:r>
            <a:r>
              <a:rPr lang="en-US" sz="2400" dirty="0"/>
              <a:t>/courses/39547/quizzes/118132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6733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9D36-CB7B-282D-CC6B-B4535CBD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Integer addition in x86 (CISC)</a:t>
            </a:r>
          </a:p>
        </p:txBody>
      </p:sp>
      <p:pic>
        <p:nvPicPr>
          <p:cNvPr id="4" name="Picture 3" descr="Screen Shot 2013-09-05 at 3.51.00 PM.png">
            <a:extLst>
              <a:ext uri="{FF2B5EF4-FFF2-40B4-BE49-F238E27FC236}">
                <a16:creationId xmlns:a16="http://schemas.microsoft.com/office/drawing/2014/main" id="{B66766B4-9972-11E4-70AD-88B19A075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77" y="1363258"/>
            <a:ext cx="6989846" cy="549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39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–c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debugging-friendly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2"/>
            <a:r>
              <a:rPr lang="en-US" dirty="0"/>
              <a:t>Now 3 volumes, about 5,000 pages of documentation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9D36-CB7B-282D-CC6B-B4535CBD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Integer addition in x86 (CISC)</a:t>
            </a:r>
          </a:p>
        </p:txBody>
      </p:sp>
      <p:pic>
        <p:nvPicPr>
          <p:cNvPr id="4" name="Picture 3" descr="Screen Shot 2013-09-05 at 3.51.00 PM.png">
            <a:extLst>
              <a:ext uri="{FF2B5EF4-FFF2-40B4-BE49-F238E27FC236}">
                <a16:creationId xmlns:a16="http://schemas.microsoft.com/office/drawing/2014/main" id="{B66766B4-9972-11E4-70AD-88B19A075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77" y="1363258"/>
            <a:ext cx="6989846" cy="549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787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All but low-end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2"/>
            <a:r>
              <a:rPr lang="en-US" dirty="0"/>
              <a:t>Now 3 volumes, about 5,000 pages of documentation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 (next slide)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But!</a:t>
            </a:r>
            <a:r>
              <a:rPr lang="en-US" dirty="0"/>
              <a:t> only small subset encountered with most Linux programs</a:t>
            </a:r>
          </a:p>
          <a:p>
            <a:r>
              <a:rPr lang="en-US" i="1" dirty="0"/>
              <a:t>Compare:</a:t>
            </a:r>
            <a:r>
              <a:rPr lang="en-US" dirty="0"/>
              <a:t>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2"/>
            <a:r>
              <a:rPr lang="en-US" i="1" dirty="0"/>
              <a:t>CISC vs RISC has nothing to do with speed, really … take 15-740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08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4EDB880E-4D73-01AE-AB40-9AE4D1180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21307" r="2791" b="22855"/>
          <a:stretch>
            <a:fillRect/>
          </a:stretch>
        </p:blipFill>
        <p:spPr bwMode="auto">
          <a:xfrm>
            <a:off x="6363234" y="5836672"/>
            <a:ext cx="2780766" cy="102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32-bit Intel processor (IA32). “Flat addressing”; runs Unix.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 (x86-64).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  <p:pic>
        <p:nvPicPr>
          <p:cNvPr id="3" name="Picture 2" descr="https://upload.wikimedia.org/wikipedia/commons/thumb/a/a8/Intel_8086_CPU_Die.JPG/220px-Intel_8086_CPU_Die.JPG">
            <a:extLst>
              <a:ext uri="{FF2B5EF4-FFF2-40B4-BE49-F238E27FC236}">
                <a16:creationId xmlns:a16="http://schemas.microsoft.com/office/drawing/2014/main" id="{919A9AE4-6D7D-99D8-A66D-CB1E43663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249" y="140414"/>
            <a:ext cx="1681506" cy="163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KL Intel D8086.jpg">
            <a:extLst>
              <a:ext uri="{FF2B5EF4-FFF2-40B4-BE49-F238E27FC236}">
                <a16:creationId xmlns:a16="http://schemas.microsoft.com/office/drawing/2014/main" id="{D7233AC4-3911-0F0E-820D-54ECC68C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005" y="1776429"/>
            <a:ext cx="1977995" cy="101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ED4C05B-2009-24C3-540E-D2AA0BA57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63" y="2792713"/>
            <a:ext cx="1294544" cy="142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entium 4 - Wikipedia">
            <a:extLst>
              <a:ext uri="{FF2B5EF4-FFF2-40B4-BE49-F238E27FC236}">
                <a16:creationId xmlns:a16="http://schemas.microsoft.com/office/drawing/2014/main" id="{16ED1BA1-589C-C19F-6A14-C0A8AEC6D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63" y="4216832"/>
            <a:ext cx="1294544" cy="129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l® Core™ i7-13700K — Vipera - Tomorrow's Technology Today">
            <a:extLst>
              <a:ext uri="{FF2B5EF4-FFF2-40B4-BE49-F238E27FC236}">
                <a16:creationId xmlns:a16="http://schemas.microsoft.com/office/drawing/2014/main" id="{129A44E7-D198-C97B-DA9F-2D19F30C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56" y="5617122"/>
            <a:ext cx="1240878" cy="12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Skylake	2015	1.9B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i9 Raptor Lake 2023	25.9B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operations, efficient conditionals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DE9C297-E8C6-0B6F-94F4-60B1A5D1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59" y="2126751"/>
            <a:ext cx="4372441" cy="2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B70669-9A31-50C2-A581-31717528826A}"/>
              </a:ext>
            </a:extLst>
          </p:cNvPr>
          <p:cNvSpPr txBox="1"/>
          <p:nvPr/>
        </p:nvSpPr>
        <p:spPr>
          <a:xfrm>
            <a:off x="6239924" y="1821216"/>
            <a:ext cx="162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Core i7 Skylake</a:t>
            </a:r>
          </a:p>
        </p:txBody>
      </p:sp>
    </p:spTree>
    <p:extLst>
      <p:ext uri="{BB962C8B-B14F-4D97-AF65-F5344CB8AC3E}">
        <p14:creationId xmlns:p14="http://schemas.microsoft.com/office/powerpoint/2010/main" val="3751981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28773</TotalTime>
  <Words>4950</Words>
  <Application>Microsoft Macintosh PowerPoint</Application>
  <PresentationFormat>On-screen Show (4:3)</PresentationFormat>
  <Paragraphs>974</Paragraphs>
  <Slides>60</Slides>
  <Notes>44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6" baseType="lpstr">
      <vt:lpstr>Arial</vt:lpstr>
      <vt:lpstr>Arial Narrow</vt:lpstr>
      <vt:lpstr>Calibri</vt:lpstr>
      <vt:lpstr>Calibri Bold</vt:lpstr>
      <vt:lpstr>Calibri Bold Italic</vt:lpstr>
      <vt:lpstr>Calibri Italic</vt:lpstr>
      <vt:lpstr>Consolas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I: Basics  15-213/15-513: Introduction to Computer Systems 3rd Lecture,  Jan 23, 2024</vt:lpstr>
      <vt:lpstr>Announcements</vt:lpstr>
      <vt:lpstr>Today: Machine Programming I: Basics</vt:lpstr>
      <vt:lpstr>Intel x86 Processors</vt:lpstr>
      <vt:lpstr>Example: Integer addition in x86 (CISC)</vt:lpstr>
      <vt:lpstr>Intel x86 Processors</vt:lpstr>
      <vt:lpstr>Intel x86 Evolution: Milestones</vt:lpstr>
      <vt:lpstr>Intel x86 Processors, cont.</vt:lpstr>
      <vt:lpstr>Intel x86 Processors</vt:lpstr>
      <vt:lpstr>Intel’s Latest: Raptor Lake (2023)</vt:lpstr>
      <vt:lpstr>x86 Clones: Advanced Micro Devices (AMD)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Assembly: Data Types</vt:lpstr>
      <vt:lpstr>Assembly: Data Types</vt:lpstr>
      <vt:lpstr>x86-64 Integer Registers</vt:lpstr>
      <vt:lpstr>Some History: IA32 Registers</vt:lpstr>
      <vt:lpstr>Assembly: Operations</vt:lpstr>
      <vt:lpstr>Activity 1</vt:lpstr>
      <vt:lpstr>Moving Data</vt:lpstr>
      <vt:lpstr>movq Operand Combinations</vt:lpstr>
      <vt:lpstr>Simple Memory Addressing Modes</vt:lpstr>
      <vt:lpstr>Complete Memory Addressing Modes</vt:lpstr>
      <vt:lpstr>Activity 2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Address Computation Examples</vt:lpstr>
      <vt:lpstr>Address Computation Examples</vt:lpstr>
      <vt:lpstr>Quiz Time!</vt:lpstr>
      <vt:lpstr>Today: Machine Programming I: Basics</vt:lpstr>
      <vt:lpstr>Address Computation Instruction</vt:lpstr>
      <vt:lpstr>Some Arithmetic Operations</vt:lpstr>
      <vt:lpstr>Some Arithmetic Operations</vt:lpstr>
      <vt:lpstr>Example: Integer addition in x86 (CISC)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  <vt:lpstr>Intel’s 64-Bit History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Nathan Beckmann</cp:lastModifiedBy>
  <cp:revision>766</cp:revision>
  <cp:lastPrinted>2011-09-12T20:37:42Z</cp:lastPrinted>
  <dcterms:created xsi:type="dcterms:W3CDTF">2012-09-11T15:51:41Z</dcterms:created>
  <dcterms:modified xsi:type="dcterms:W3CDTF">2024-01-23T18:43:09Z</dcterms:modified>
  <cp:category/>
</cp:coreProperties>
</file>