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542" r:id="rId2"/>
    <p:sldId id="1253" r:id="rId3"/>
    <p:sldId id="1159" r:id="rId4"/>
    <p:sldId id="1200" r:id="rId5"/>
    <p:sldId id="1201" r:id="rId6"/>
    <p:sldId id="1202" r:id="rId7"/>
    <p:sldId id="1203" r:id="rId8"/>
    <p:sldId id="1204" r:id="rId9"/>
    <p:sldId id="1242" r:id="rId10"/>
    <p:sldId id="1205" r:id="rId11"/>
    <p:sldId id="1206" r:id="rId12"/>
    <p:sldId id="1207" r:id="rId13"/>
    <p:sldId id="1168" r:id="rId14"/>
    <p:sldId id="1169" r:id="rId15"/>
    <p:sldId id="1170" r:id="rId16"/>
    <p:sldId id="1196" r:id="rId17"/>
    <p:sldId id="1241" r:id="rId18"/>
    <p:sldId id="1235" r:id="rId19"/>
    <p:sldId id="1178" r:id="rId20"/>
    <p:sldId id="1179" r:id="rId21"/>
    <p:sldId id="1180" r:id="rId22"/>
    <p:sldId id="1245" r:id="rId23"/>
    <p:sldId id="1199" r:id="rId24"/>
    <p:sldId id="1240" r:id="rId25"/>
    <p:sldId id="1247" r:id="rId26"/>
    <p:sldId id="1250" r:id="rId27"/>
    <p:sldId id="1172" r:id="rId28"/>
    <p:sldId id="1173" r:id="rId29"/>
    <p:sldId id="1176" r:id="rId30"/>
    <p:sldId id="1187" r:id="rId31"/>
    <p:sldId id="1003" r:id="rId32"/>
    <p:sldId id="1252" r:id="rId33"/>
    <p:sldId id="1243" r:id="rId34"/>
  </p:sldIdLst>
  <p:sldSz cx="9144000" cy="6858000" type="screen4x3"/>
  <p:notesSz cx="7302500" cy="9586913"/>
  <p:custDataLst>
    <p:tags r:id="rId3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E6E6E6"/>
    <a:srgbClr val="F7F5CD"/>
    <a:srgbClr val="DEDFF5"/>
    <a:srgbClr val="DBF2DA"/>
    <a:srgbClr val="990000"/>
    <a:srgbClr val="F6F5BD"/>
    <a:srgbClr val="D5F1CF"/>
    <a:srgbClr val="F1C7C7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02" autoAdjust="0"/>
    <p:restoredTop sz="87322" autoAdjust="0"/>
  </p:normalViewPr>
  <p:slideViewPr>
    <p:cSldViewPr snapToObjects="1">
      <p:cViewPr varScale="1">
        <p:scale>
          <a:sx n="67" d="100"/>
          <a:sy n="67" d="100"/>
        </p:scale>
        <p:origin x="1003" y="48"/>
      </p:cViewPr>
      <p:guideLst>
        <p:guide orient="horz" pos="2160"/>
        <p:guide pos="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56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48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53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92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252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96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571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996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</a:t>
            </a:r>
          </a:p>
          <a:p>
            <a:endParaRPr lang="en-US" dirty="0"/>
          </a:p>
          <a:p>
            <a:r>
              <a:rPr lang="en-US" dirty="0" err="1"/>
              <a:t>incr</a:t>
            </a:r>
            <a:r>
              <a:rPr lang="en-US" dirty="0"/>
              <a:t>, foo, main, </a:t>
            </a:r>
            <a:r>
              <a:rPr lang="en-US" dirty="0" err="1"/>
              <a:t>printf</a:t>
            </a:r>
            <a:endParaRPr lang="en-US" dirty="0"/>
          </a:p>
          <a:p>
            <a:endParaRPr lang="en-US" dirty="0"/>
          </a:p>
          <a:p>
            <a:r>
              <a:rPr lang="en-US" dirty="0"/>
              <a:t>Can actually make a case for “%d\n”: it’s a global</a:t>
            </a:r>
            <a:r>
              <a:rPr lang="en-US" baseline="0" dirty="0"/>
              <a:t> constant string (in read only section) so it will have a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7210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static-</a:t>
            </a:r>
            <a:r>
              <a:rPr lang="en-US" baseline="0" err="1"/>
              <a:t>local.o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</a:t>
            </a:r>
            <a:r>
              <a:rPr lang="en-US" baseline="0" err="1"/>
              <a:t>rd</a:t>
            </a:r>
            <a:r>
              <a:rPr lang="en-US" baseline="0"/>
              <a:t> static-</a:t>
            </a:r>
            <a:r>
              <a:rPr lang="en-US" baseline="0" err="1"/>
              <a:t>local.o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5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960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If you are not aware of these rules, you can run into very nasty,</a:t>
            </a:r>
            <a:r>
              <a:rPr lang="en-US" baseline="0"/>
              <a:t> difficult problems.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955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065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87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Try:</a:t>
            </a:r>
          </a:p>
          <a:p>
            <a:endParaRPr lang="en-US" dirty="0"/>
          </a:p>
          <a:p>
            <a:r>
              <a:rPr lang="en-US" dirty="0" err="1"/>
              <a:t>objdump</a:t>
            </a:r>
            <a:r>
              <a:rPr lang="en-US" baseline="0" dirty="0"/>
              <a:t> –t mismatch-</a:t>
            </a:r>
            <a:r>
              <a:rPr lang="en-US" baseline="0" dirty="0" err="1"/>
              <a:t>main.o</a:t>
            </a:r>
            <a:endParaRPr lang="en-US" baseline="0" dirty="0"/>
          </a:p>
          <a:p>
            <a:r>
              <a:rPr lang="en-US" baseline="0" dirty="0" err="1"/>
              <a:t>objdump</a:t>
            </a:r>
            <a:r>
              <a:rPr lang="en-US" baseline="0" dirty="0"/>
              <a:t> –t mismatch-</a:t>
            </a:r>
            <a:r>
              <a:rPr lang="en-US" baseline="0" dirty="0" err="1"/>
              <a:t>variable.o</a:t>
            </a: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4830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968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691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776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System code including code</a:t>
            </a:r>
            <a:r>
              <a:rPr lang="en-US" baseline="0"/>
              <a:t> that runs before and after main.  Sets up </a:t>
            </a:r>
            <a:r>
              <a:rPr lang="en-US" baseline="0" err="1"/>
              <a:t>argc</a:t>
            </a:r>
            <a:r>
              <a:rPr lang="en-US" baseline="0"/>
              <a:t>/v and takes the return value</a:t>
            </a:r>
          </a:p>
          <a:p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</a:t>
            </a:r>
            <a:r>
              <a:rPr lang="en-US" baseline="0" err="1"/>
              <a:t>prog</a:t>
            </a:r>
            <a:endParaRPr lang="en-US" baseline="0"/>
          </a:p>
          <a:p>
            <a:endParaRPr lang="en-US" baseline="0"/>
          </a:p>
          <a:p>
            <a:r>
              <a:rPr lang="en-US" baseline="0"/>
              <a:t>generates LOTS of stuff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7812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What are the </a:t>
            </a:r>
            <a:r>
              <a:rPr lang="en-US" err="1"/>
              <a:t>globals</a:t>
            </a:r>
            <a:r>
              <a:rPr lang="en-US"/>
              <a:t>?  Where are they (address / section)?</a:t>
            </a:r>
            <a:r>
              <a:rPr lang="en-US" baseline="0"/>
              <a:t>  … Then click.</a:t>
            </a:r>
          </a:p>
          <a:p>
            <a:endParaRPr lang="en-US" baseline="0"/>
          </a:p>
          <a:p>
            <a:r>
              <a:rPr lang="en-US" baseline="0"/>
              <a:t>PC32, PC relative to next RIP – 0x4 for the offset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949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712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/>
              <a:t>…</a:t>
            </a:r>
          </a:p>
          <a:p>
            <a:r>
              <a:rPr lang="en-US"/>
              <a:t>Large heap in the high addresses (</a:t>
            </a:r>
            <a:r>
              <a:rPr lang="en-US" err="1"/>
              <a:t>mmap</a:t>
            </a:r>
            <a:r>
              <a:rPr 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6077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39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75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25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7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71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Try:</a:t>
            </a:r>
          </a:p>
          <a:p>
            <a:endParaRPr lang="en-US"/>
          </a:p>
          <a:p>
            <a:r>
              <a:rPr lang="en-US" err="1"/>
              <a:t>objdump</a:t>
            </a:r>
            <a:r>
              <a:rPr lang="en-US" baseline="0"/>
              <a:t> –t </a:t>
            </a:r>
            <a:r>
              <a:rPr lang="en-US" baseline="0" err="1"/>
              <a:t>main.o</a:t>
            </a:r>
            <a:endParaRPr lang="en-US" baseline="0"/>
          </a:p>
          <a:p>
            <a:r>
              <a:rPr lang="en-US" baseline="0" err="1"/>
              <a:t>objdump</a:t>
            </a:r>
            <a:r>
              <a:rPr lang="en-US" baseline="0"/>
              <a:t> –t </a:t>
            </a:r>
            <a:r>
              <a:rPr lang="en-US" baseline="0" err="1"/>
              <a:t>sum.o</a:t>
            </a:r>
            <a:endParaRPr lang="en-US" baseline="0"/>
          </a:p>
          <a:p>
            <a:endParaRPr lang="en-US" baseline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3397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15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>
                <a:latin typeface="Calibri" pitchFamily="34" charset="0"/>
              </a:rPr>
              <a:t>Bryant</a:t>
            </a:r>
            <a:r>
              <a:rPr lang="en-US" sz="1000" b="0" i="0" baseline="0">
                <a:latin typeface="Calibri" pitchFamily="34" charset="0"/>
              </a:rPr>
              <a:t> and </a:t>
            </a:r>
            <a:r>
              <a:rPr lang="en-US" sz="1000" b="0" i="0" baseline="0" err="1">
                <a:latin typeface="Calibri" pitchFamily="34" charset="0"/>
              </a:rPr>
              <a:t>O’Hallaron</a:t>
            </a:r>
            <a:r>
              <a:rPr lang="en-US" sz="1000" b="0" i="0" baseline="0">
                <a:latin typeface="Calibri" pitchFamily="34" charset="0"/>
              </a:rPr>
              <a:t>, Computer Systems: A Programmer’s Perspective, Third Edition</a:t>
            </a:r>
            <a:endParaRPr lang="en-US" sz="1000" b="0" i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37116/quizzes/109922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mu.edu/~213/activities/linking.pdf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Linking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16</a:t>
            </a:r>
            <a:r>
              <a:rPr lang="en-US" sz="2000" b="0" baseline="30000" dirty="0"/>
              <a:t>th</a:t>
            </a:r>
            <a:r>
              <a:rPr lang="en-US" sz="2000" b="0" dirty="0"/>
              <a:t> Lecture, October 26, 2023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Linkers Do? (cont’d)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Step 2: Relocation</a:t>
            </a:r>
          </a:p>
          <a:p>
            <a:pPr lvl="1"/>
            <a:endParaRPr lang="en-US"/>
          </a:p>
          <a:p>
            <a:pPr lvl="1"/>
            <a:r>
              <a:rPr lang="en-US"/>
              <a:t>Merges separate code and data sections into single sections</a:t>
            </a:r>
          </a:p>
          <a:p>
            <a:pPr lvl="1"/>
            <a:endParaRPr lang="en-US"/>
          </a:p>
          <a:p>
            <a:pPr lvl="1"/>
            <a:r>
              <a:rPr lang="en-US"/>
              <a:t>Relocates symbols from their relative locations in the 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o</a:t>
            </a:r>
            <a:r>
              <a:rPr lang="en-US"/>
              <a:t> files to their final absolute memory locations in the executable.</a:t>
            </a:r>
          </a:p>
          <a:p>
            <a:pPr lvl="1"/>
            <a:endParaRPr lang="en-US"/>
          </a:p>
          <a:p>
            <a:pPr lvl="1"/>
            <a:r>
              <a:rPr lang="en-US"/>
              <a:t>Updates all references to these symbols to reflect their new positions.</a:t>
            </a:r>
          </a:p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96875" y="5331767"/>
            <a:ext cx="5978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alibri" pitchFamily="34" charset="0"/>
              </a:rPr>
              <a:t>Let’s look at these two steps in more detail….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Kinds of Object Files (Modules)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Relocatable object file (</a:t>
            </a:r>
            <a:r>
              <a:rPr lang="en-US">
                <a:latin typeface="Courier New"/>
                <a:cs typeface="Courier New"/>
              </a:rPr>
              <a:t>.o</a:t>
            </a:r>
            <a:r>
              <a:rPr lang="en-US"/>
              <a:t> file)</a:t>
            </a:r>
          </a:p>
          <a:p>
            <a:pPr lvl="1"/>
            <a:r>
              <a:rPr lang="en-US"/>
              <a:t>Contains code and data in a form that can be combined with other relocatable object files to form executable object file.</a:t>
            </a:r>
          </a:p>
          <a:p>
            <a:pPr lvl="2"/>
            <a:r>
              <a:rPr lang="en-US"/>
              <a:t>Each 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o</a:t>
            </a:r>
            <a:r>
              <a:rPr lang="en-US"/>
              <a:t> file is produced from exactly one source (</a:t>
            </a:r>
            <a:r>
              <a:rPr lang="en-US">
                <a:latin typeface="Courier New"/>
                <a:cs typeface="Courier New"/>
              </a:rPr>
              <a:t>.</a:t>
            </a:r>
            <a:r>
              <a:rPr lang="en-US" err="1">
                <a:latin typeface="Courier New"/>
                <a:cs typeface="Courier New"/>
              </a:rPr>
              <a:t>c</a:t>
            </a:r>
            <a:r>
              <a:rPr lang="en-US"/>
              <a:t>) file</a:t>
            </a:r>
          </a:p>
          <a:p>
            <a:endParaRPr lang="en-US"/>
          </a:p>
          <a:p>
            <a:r>
              <a:rPr lang="en-US"/>
              <a:t>Executable object file (</a:t>
            </a:r>
            <a:r>
              <a:rPr lang="en-US" err="1">
                <a:latin typeface="Courier New"/>
                <a:cs typeface="Courier New"/>
              </a:rPr>
              <a:t>a.out</a:t>
            </a:r>
            <a:r>
              <a:rPr lang="en-US"/>
              <a:t> file)</a:t>
            </a:r>
          </a:p>
          <a:p>
            <a:pPr lvl="1"/>
            <a:r>
              <a:rPr lang="en-US"/>
              <a:t>Contains code and data in a form that can be copied directly into memory and then executed.</a:t>
            </a:r>
          </a:p>
          <a:p>
            <a:endParaRPr lang="en-US"/>
          </a:p>
          <a:p>
            <a:r>
              <a:rPr lang="en-US"/>
              <a:t>Shared object file (</a:t>
            </a:r>
            <a:r>
              <a:rPr lang="en-US">
                <a:latin typeface="Courier New"/>
                <a:cs typeface="Courier New"/>
              </a:rPr>
              <a:t>.so </a:t>
            </a:r>
            <a:r>
              <a:rPr lang="en-US"/>
              <a:t>file)</a:t>
            </a:r>
          </a:p>
          <a:p>
            <a:pPr lvl="1"/>
            <a:r>
              <a:rPr lang="en-US"/>
              <a:t>Special type of relocatable object file that can be loaded into memory and linked dynamically, at either load time or run-time.</a:t>
            </a:r>
          </a:p>
          <a:p>
            <a:pPr lvl="1"/>
            <a:r>
              <a:rPr lang="en-US"/>
              <a:t>Called </a:t>
            </a:r>
            <a:r>
              <a:rPr lang="en-US" i="1"/>
              <a:t>Dynamic Link Libraries</a:t>
            </a:r>
            <a:r>
              <a:rPr lang="en-US"/>
              <a:t> (DLLs) by Windows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Executable and Linkable Format (ELF)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Standard binary format for object files</a:t>
            </a:r>
          </a:p>
          <a:p>
            <a:endParaRPr lang="en-US"/>
          </a:p>
          <a:p>
            <a:r>
              <a:rPr lang="en-US"/>
              <a:t>One unified format for </a:t>
            </a:r>
          </a:p>
          <a:p>
            <a:pPr lvl="1"/>
            <a:r>
              <a:rPr lang="en-US"/>
              <a:t>Relocatable object files (</a:t>
            </a:r>
            <a:r>
              <a:rPr lang="en-US">
                <a:latin typeface="Courier New"/>
                <a:cs typeface="Courier New"/>
              </a:rPr>
              <a:t>.o</a:t>
            </a:r>
            <a:r>
              <a:rPr lang="en-US"/>
              <a:t>), </a:t>
            </a:r>
          </a:p>
          <a:p>
            <a:pPr lvl="1"/>
            <a:r>
              <a:rPr lang="en-US"/>
              <a:t>Executable object files </a:t>
            </a:r>
            <a:r>
              <a:rPr lang="en-US">
                <a:latin typeface="Courier New"/>
                <a:cs typeface="Courier New"/>
              </a:rPr>
              <a:t>(</a:t>
            </a:r>
            <a:r>
              <a:rPr lang="en-US" err="1">
                <a:latin typeface="Courier New"/>
                <a:cs typeface="Courier New"/>
              </a:rPr>
              <a:t>a.out</a:t>
            </a:r>
            <a:r>
              <a:rPr lang="en-US"/>
              <a:t>)</a:t>
            </a:r>
          </a:p>
          <a:p>
            <a:pPr lvl="1"/>
            <a:r>
              <a:rPr lang="en-US"/>
              <a:t>Shared object files (</a:t>
            </a:r>
            <a:r>
              <a:rPr lang="en-US">
                <a:latin typeface="Courier New"/>
                <a:cs typeface="Courier New"/>
              </a:rPr>
              <a:t>.so</a:t>
            </a:r>
            <a:r>
              <a:rPr lang="en-US"/>
              <a:t>)</a:t>
            </a:r>
          </a:p>
          <a:p>
            <a:pPr lvl="1"/>
            <a:endParaRPr lang="en-US"/>
          </a:p>
          <a:p>
            <a:r>
              <a:rPr lang="en-US"/>
              <a:t>Generic name: ELF binaries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2286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ELF Object File Format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862012"/>
            <a:ext cx="5576887" cy="5381625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Elf header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Word size, byte ordering, file type (.o, exec, .so), machine type, etc.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Segment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Page size, virtual address memory segments (sections), segment sizes.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.text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rodata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/>
              <a:t>section</a:t>
            </a:r>
          </a:p>
          <a:p>
            <a:pPr lvl="1"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Read only data: jump tables, string constants, ...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.data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Initialized global variables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bss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Uninitialized global variables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“Block Started by Symbol”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solidFill>
                  <a:srgbClr val="C00000"/>
                </a:solidFill>
              </a:rPr>
              <a:t>“Better Save Space”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Has section header but occupies no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ELF Object File Format (cont.)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09688"/>
            <a:ext cx="5272087" cy="5472112"/>
          </a:xfrm>
          <a:ln/>
        </p:spPr>
        <p:txBody>
          <a:bodyPr/>
          <a:lstStyle/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symtab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Symbol 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Procedure and static variable names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Section names and locations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rel.text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.text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instructions that will need to be modified in the executable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Instructions for modifying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rel.data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.data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pointer data that will need to be modified in the merged executable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.debug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Info for symbolic debugging (</a:t>
            </a:r>
            <a:r>
              <a:rPr lang="en-GB" sz="1800" b="1" dirty="0" err="1">
                <a:latin typeface="Courier New" pitchFamily="49" charset="0"/>
              </a:rPr>
              <a:t>gcc</a:t>
            </a:r>
            <a:r>
              <a:rPr lang="en-GB" sz="1800" b="1" dirty="0">
                <a:latin typeface="Courier New" pitchFamily="49" charset="0"/>
              </a:rPr>
              <a:t> -g</a:t>
            </a:r>
            <a:r>
              <a:rPr lang="en-GB" sz="1800" dirty="0"/>
              <a:t>)</a:t>
            </a:r>
          </a:p>
          <a:p>
            <a:pPr>
              <a:lnSpc>
                <a:spcPct val="88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Section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Offsets and sizes of each section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1747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Symbols	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449388"/>
            <a:ext cx="8548687" cy="45704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defined by module </a:t>
            </a:r>
            <a:r>
              <a:rPr lang="en-GB" i="1" dirty="0"/>
              <a:t>m</a:t>
            </a:r>
            <a:r>
              <a:rPr lang="en-GB" dirty="0"/>
              <a:t> that can be referenced by other modules.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e.g.,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C functions and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global variables.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External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 that are referenced by module </a:t>
            </a:r>
            <a:r>
              <a:rPr lang="en-GB" i="1" dirty="0"/>
              <a:t>m</a:t>
            </a:r>
            <a:r>
              <a:rPr lang="en-GB" dirty="0"/>
              <a:t> but defined by some other module.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that are defined and referenced exclusively by module </a:t>
            </a:r>
            <a:r>
              <a:rPr lang="en-GB" i="1" dirty="0"/>
              <a:t>m</a:t>
            </a:r>
            <a:r>
              <a:rPr lang="en-GB" dirty="0"/>
              <a:t>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/>
              <a:t>e.g</a:t>
            </a:r>
            <a:r>
              <a:rPr lang="en-GB" dirty="0"/>
              <a:t>, C functions and global variables defined with the 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attribute.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C00000"/>
                </a:solidFill>
              </a:rPr>
              <a:t>Local linker symbols are </a:t>
            </a:r>
            <a:r>
              <a:rPr lang="en-GB" b="1" i="1" dirty="0">
                <a:solidFill>
                  <a:srgbClr val="C00000"/>
                </a:solidFill>
              </a:rPr>
              <a:t>not</a:t>
            </a:r>
            <a:r>
              <a:rPr lang="en-GB" b="1" dirty="0">
                <a:solidFill>
                  <a:srgbClr val="C00000"/>
                </a:solidFill>
              </a:rPr>
              <a:t> local program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Step 1: Symbol Resolution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8002" y="2702650"/>
            <a:ext cx="436984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argc,char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82093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2704237"/>
            <a:ext cx="4253301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58028" y="4913085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016017" y="1217472"/>
            <a:ext cx="1102549" cy="3217056"/>
            <a:chOff x="1523473" y="689057"/>
            <a:chExt cx="1658620" cy="3217056"/>
          </a:xfrm>
        </p:grpSpPr>
        <p:sp>
          <p:nvSpPr>
            <p:cNvPr id="7" name="TextBox 6"/>
            <p:cNvSpPr txBox="1"/>
            <p:nvPr/>
          </p:nvSpPr>
          <p:spPr>
            <a:xfrm>
              <a:off x="1843265" y="689057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Referencing </a:t>
              </a:r>
            </a:p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12" name="Straight Arrow Connector 11"/>
            <p:cNvCxnSpPr>
              <a:stCxn id="7" idx="2"/>
            </p:cNvCxnSpPr>
            <p:nvPr/>
          </p:nvCxnSpPr>
          <p:spPr bwMode="auto">
            <a:xfrm flipH="1">
              <a:off x="1523473" y="1335388"/>
              <a:ext cx="989206" cy="2570725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132131" y="4120568"/>
            <a:ext cx="992579" cy="1936469"/>
            <a:chOff x="132131" y="3397531"/>
            <a:chExt cx="992579" cy="1936469"/>
          </a:xfrm>
        </p:grpSpPr>
        <p:sp>
          <p:nvSpPr>
            <p:cNvPr id="14" name="TextBox 13"/>
            <p:cNvSpPr txBox="1"/>
            <p:nvPr/>
          </p:nvSpPr>
          <p:spPr>
            <a:xfrm>
              <a:off x="132131" y="4687669"/>
              <a:ext cx="9925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Defining 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</a:t>
              </a:r>
            </a:p>
          </p:txBody>
        </p:sp>
        <p:cxnSp>
          <p:nvCxnSpPr>
            <p:cNvPr id="15" name="Straight Arrow Connector 14"/>
            <p:cNvCxnSpPr>
              <a:stCxn id="14" idx="0"/>
            </p:cNvCxnSpPr>
            <p:nvPr/>
          </p:nvCxnSpPr>
          <p:spPr bwMode="auto">
            <a:xfrm flipV="1">
              <a:off x="628421" y="3397531"/>
              <a:ext cx="395906" cy="1290138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oup 55"/>
          <p:cNvGrpSpPr/>
          <p:nvPr/>
        </p:nvGrpSpPr>
        <p:grpSpPr>
          <a:xfrm>
            <a:off x="994380" y="4648201"/>
            <a:ext cx="1643599" cy="2018436"/>
            <a:chOff x="994380" y="3886202"/>
            <a:chExt cx="1643599" cy="2057398"/>
          </a:xfrm>
        </p:grpSpPr>
        <p:sp>
          <p:nvSpPr>
            <p:cNvPr id="28" name="TextBox 27"/>
            <p:cNvSpPr txBox="1"/>
            <p:nvPr/>
          </p:nvSpPr>
          <p:spPr>
            <a:xfrm>
              <a:off x="994380" y="5297269"/>
              <a:ext cx="16435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err="1">
                  <a:solidFill>
                    <a:srgbClr val="990000"/>
                  </a:solidFill>
                  <a:latin typeface="Courier New"/>
                  <a:cs typeface="Courier New"/>
                </a:rPr>
                <a:t>val</a:t>
              </a:r>
              <a:endParaRPr lang="en-US" sz="1800">
                <a:solidFill>
                  <a:srgbClr val="99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32" name="Straight Arrow Connector 31"/>
            <p:cNvCxnSpPr>
              <a:stCxn id="28" idx="0"/>
            </p:cNvCxnSpPr>
            <p:nvPr/>
          </p:nvCxnSpPr>
          <p:spPr bwMode="auto">
            <a:xfrm flipH="1" flipV="1">
              <a:off x="1524000" y="3886202"/>
              <a:ext cx="292180" cy="1411067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3" name="Group 6152"/>
          <p:cNvGrpSpPr/>
          <p:nvPr/>
        </p:nvGrpSpPr>
        <p:grpSpPr>
          <a:xfrm>
            <a:off x="2363907" y="4724400"/>
            <a:ext cx="1338828" cy="1642070"/>
            <a:chOff x="2400301" y="4609239"/>
            <a:chExt cx="1900433" cy="1734232"/>
          </a:xfrm>
        </p:grpSpPr>
        <p:sp>
          <p:nvSpPr>
            <p:cNvPr id="42" name="TextBox 41"/>
            <p:cNvSpPr txBox="1"/>
            <p:nvPr/>
          </p:nvSpPr>
          <p:spPr>
            <a:xfrm>
              <a:off x="2961906" y="5697140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Referencing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43" name="Straight Arrow Connector 42"/>
            <p:cNvCxnSpPr>
              <a:stCxn id="42" idx="0"/>
            </p:cNvCxnSpPr>
            <p:nvPr/>
          </p:nvCxnSpPr>
          <p:spPr bwMode="auto">
            <a:xfrm flipH="1" flipV="1">
              <a:off x="2400301" y="4609239"/>
              <a:ext cx="1231019" cy="1087901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4" name="Group 6153"/>
          <p:cNvGrpSpPr/>
          <p:nvPr/>
        </p:nvGrpSpPr>
        <p:grpSpPr>
          <a:xfrm>
            <a:off x="3404589" y="3009038"/>
            <a:ext cx="2173003" cy="3726764"/>
            <a:chOff x="3404589" y="3009038"/>
            <a:chExt cx="2173003" cy="3726764"/>
          </a:xfrm>
        </p:grpSpPr>
        <p:sp>
          <p:nvSpPr>
            <p:cNvPr id="49" name="TextBox 48"/>
            <p:cNvSpPr txBox="1"/>
            <p:nvPr/>
          </p:nvSpPr>
          <p:spPr>
            <a:xfrm>
              <a:off x="3404589" y="6366470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flipV="1">
              <a:off x="4487848" y="3009038"/>
              <a:ext cx="769952" cy="3334433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6324600" y="3605937"/>
            <a:ext cx="2059165" cy="2774265"/>
            <a:chOff x="6324600" y="2882900"/>
            <a:chExt cx="2059165" cy="2774265"/>
          </a:xfrm>
        </p:grpSpPr>
        <p:sp>
          <p:nvSpPr>
            <p:cNvPr id="52" name="TextBox 51"/>
            <p:cNvSpPr txBox="1"/>
            <p:nvPr/>
          </p:nvSpPr>
          <p:spPr>
            <a:xfrm>
              <a:off x="6324600" y="5010834"/>
              <a:ext cx="20591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ctr"/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err="1">
                  <a:solidFill>
                    <a:srgbClr val="990000"/>
                  </a:solidFill>
                  <a:latin typeface="Courier New"/>
                  <a:cs typeface="Courier New"/>
                </a:rPr>
                <a:t>i</a:t>
              </a:r>
              <a:r>
                <a:rPr lang="en-US" sz="1800">
                  <a:solidFill>
                    <a:srgbClr val="990000"/>
                  </a:solidFill>
                  <a:latin typeface="Courier New"/>
                  <a:cs typeface="Courier New"/>
                </a:rPr>
                <a:t> </a:t>
              </a:r>
              <a:r>
                <a:rPr lang="en-US" sz="1800">
                  <a:solidFill>
                    <a:srgbClr val="990000"/>
                  </a:solidFill>
                  <a:latin typeface="Calibri"/>
                  <a:cs typeface="Calibri"/>
                </a:rPr>
                <a:t>or</a:t>
              </a:r>
              <a:r>
                <a:rPr lang="en-US" sz="1800">
                  <a:solidFill>
                    <a:srgbClr val="990000"/>
                  </a:solidFill>
                  <a:latin typeface="Courier New"/>
                  <a:cs typeface="Courier New"/>
                </a:rPr>
                <a:t> s</a:t>
              </a:r>
            </a:p>
          </p:txBody>
        </p:sp>
        <p:cxnSp>
          <p:nvCxnSpPr>
            <p:cNvPr id="53" name="Straight Arrow Connector 52"/>
            <p:cNvCxnSpPr>
              <a:stCxn id="52" idx="0"/>
            </p:cNvCxnSpPr>
            <p:nvPr/>
          </p:nvCxnSpPr>
          <p:spPr bwMode="auto">
            <a:xfrm flipH="1" flipV="1">
              <a:off x="6324600" y="2882900"/>
              <a:ext cx="1029583" cy="2127934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5" name="Group 6154"/>
          <p:cNvGrpSpPr/>
          <p:nvPr/>
        </p:nvGrpSpPr>
        <p:grpSpPr>
          <a:xfrm>
            <a:off x="843015" y="1879705"/>
            <a:ext cx="2173003" cy="1473094"/>
            <a:chOff x="843015" y="1879705"/>
            <a:chExt cx="2173003" cy="1473094"/>
          </a:xfrm>
        </p:grpSpPr>
        <p:sp>
          <p:nvSpPr>
            <p:cNvPr id="71" name="TextBox 70"/>
            <p:cNvSpPr txBox="1"/>
            <p:nvPr/>
          </p:nvSpPr>
          <p:spPr>
            <a:xfrm>
              <a:off x="843015" y="1879705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72" name="Straight Arrow Connector 71"/>
            <p:cNvCxnSpPr>
              <a:stCxn id="71" idx="2"/>
            </p:cNvCxnSpPr>
            <p:nvPr/>
          </p:nvCxnSpPr>
          <p:spPr bwMode="auto">
            <a:xfrm flipH="1">
              <a:off x="894847" y="2249037"/>
              <a:ext cx="1034670" cy="1103762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29200" y="2286000"/>
            <a:ext cx="1358064" cy="258532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incr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foo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a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argc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argv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b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main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printf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Others?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 Identification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077200" cy="990599"/>
          </a:xfrm>
        </p:spPr>
        <p:txBody>
          <a:bodyPr/>
          <a:lstStyle/>
          <a:p>
            <a:pPr marL="0" indent="0">
              <a:buNone/>
            </a:pPr>
            <a:r>
              <a:rPr lang="en-US" sz="2800" i="1" dirty="0"/>
              <a:t>Which </a:t>
            </a:r>
            <a:r>
              <a:rPr lang="en-US" sz="2800" dirty="0"/>
              <a:t>of the following names will be in the symbol table of </a:t>
            </a:r>
            <a:r>
              <a:rPr lang="en-US" sz="2800" dirty="0" err="1">
                <a:latin typeface="Courier"/>
                <a:cs typeface="Courier"/>
              </a:rPr>
              <a:t>symbols.o</a:t>
            </a:r>
            <a:r>
              <a:rPr lang="en-US" sz="2800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2362200"/>
            <a:ext cx="1765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entury Gothic"/>
                <a:cs typeface="Century Gothic"/>
              </a:rPr>
              <a:t>symbols</a:t>
            </a:r>
            <a:r>
              <a:rPr lang="en-US" b="1" dirty="0" err="1">
                <a:latin typeface="Century Gothic"/>
                <a:cs typeface="Century Gothic"/>
              </a:rPr>
              <a:t>.c</a:t>
            </a:r>
            <a:r>
              <a:rPr lang="en-US" b="1" dirty="0">
                <a:latin typeface="Century Gothic"/>
                <a:cs typeface="Century Gothic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478" y="2928877"/>
            <a:ext cx="3631122" cy="3139321"/>
          </a:xfrm>
          <a:prstGeom prst="rect">
            <a:avLst/>
          </a:prstGeom>
          <a:noFill/>
          <a:ln>
            <a:solidFill>
              <a:srgbClr val="7F7F7F"/>
            </a:solidFill>
            <a:prstDash val="sysDash"/>
          </a:ln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 err="1">
                <a:latin typeface="Courier"/>
                <a:cs typeface="Courier"/>
              </a:rPr>
              <a:t>incr</a:t>
            </a:r>
            <a:r>
              <a:rPr lang="en-US" sz="1800" dirty="0">
                <a:latin typeface="Courier"/>
                <a:cs typeface="Courier"/>
              </a:rPr>
              <a:t> = 1;</a:t>
            </a:r>
          </a:p>
          <a:p>
            <a:pPr algn="l"/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static int </a:t>
            </a:r>
            <a:r>
              <a:rPr lang="en-US" sz="1800" dirty="0">
                <a:latin typeface="Courier"/>
                <a:cs typeface="Courier"/>
              </a:rPr>
              <a:t>foo(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>
                <a:latin typeface="Courier"/>
                <a:cs typeface="Courier"/>
              </a:rPr>
              <a:t>a)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int </a:t>
            </a:r>
            <a:r>
              <a:rPr lang="en-US" sz="1800" dirty="0">
                <a:latin typeface="Courier"/>
                <a:cs typeface="Courier"/>
              </a:rPr>
              <a:t>b = a + </a:t>
            </a:r>
            <a:r>
              <a:rPr lang="en-US" sz="1800" dirty="0" err="1">
                <a:latin typeface="Courier"/>
                <a:cs typeface="Courier"/>
              </a:rPr>
              <a:t>incr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return b;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}</a:t>
            </a:r>
          </a:p>
          <a:p>
            <a:pPr algn="l"/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 err="1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main(</a:t>
            </a:r>
            <a:r>
              <a:rPr lang="en-US" sz="1800" dirty="0" err="1">
                <a:latin typeface="Courier"/>
                <a:cs typeface="Courier"/>
              </a:rPr>
              <a:t>int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argc</a:t>
            </a:r>
            <a:r>
              <a:rPr lang="en-US" sz="1800" dirty="0">
                <a:latin typeface="Courier"/>
                <a:cs typeface="Courier"/>
              </a:rPr>
              <a:t>,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       char* </a:t>
            </a:r>
            <a:r>
              <a:rPr lang="en-US" sz="1800" dirty="0" err="1">
                <a:latin typeface="Courier"/>
                <a:cs typeface="Courier"/>
              </a:rPr>
              <a:t>argv</a:t>
            </a:r>
            <a:r>
              <a:rPr lang="en-US" sz="1800" dirty="0">
                <a:latin typeface="Courier"/>
                <a:cs typeface="Courier"/>
              </a:rPr>
              <a:t>[])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</a:t>
            </a:r>
            <a:r>
              <a:rPr lang="en-US" sz="1800" dirty="0" err="1">
                <a:latin typeface="Courier"/>
                <a:cs typeface="Courier"/>
              </a:rPr>
              <a:t>printf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"%d\n"</a:t>
            </a:r>
            <a:r>
              <a:rPr lang="en-US" sz="1800" dirty="0">
                <a:latin typeface="Courier"/>
                <a:cs typeface="Courier"/>
              </a:rPr>
              <a:t>, foo(</a:t>
            </a: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5</a:t>
            </a:r>
            <a:r>
              <a:rPr lang="en-US" sz="1800" dirty="0">
                <a:latin typeface="Courier"/>
                <a:cs typeface="Courier"/>
              </a:rPr>
              <a:t>));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  return 0;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03815" y="1828800"/>
            <a:ext cx="1315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latin typeface="Century Gothic"/>
                <a:cs typeface="Century Gothic"/>
              </a:rPr>
              <a:t>Names: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29200" y="2286000"/>
            <a:ext cx="2362200" cy="25853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1800" dirty="0" err="1">
                <a:solidFill>
                  <a:srgbClr val="FF0000"/>
                </a:solidFill>
                <a:latin typeface="Courier"/>
                <a:cs typeface="Courier"/>
              </a:rPr>
              <a:t>incr</a:t>
            </a:r>
            <a:endParaRPr lang="en-US" sz="1800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foo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a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argc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latin typeface="Courier"/>
                <a:cs typeface="Courier"/>
              </a:rPr>
              <a:t>argv</a:t>
            </a:r>
            <a:endParaRPr lang="en-US" sz="1800" dirty="0">
              <a:latin typeface="Courier"/>
              <a:cs typeface="Courier"/>
            </a:endParaRP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b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>
                <a:solidFill>
                  <a:srgbClr val="FF0000"/>
                </a:solidFill>
                <a:latin typeface="Courier"/>
                <a:cs typeface="Courier"/>
              </a:rPr>
              <a:t>main</a:t>
            </a:r>
          </a:p>
          <a:p>
            <a:pPr marL="342900" indent="-342900" algn="l">
              <a:buFont typeface="Arial"/>
              <a:buChar char="•"/>
            </a:pPr>
            <a:r>
              <a:rPr lang="en-US" sz="1800" dirty="0" err="1">
                <a:solidFill>
                  <a:srgbClr val="FF0000"/>
                </a:solidFill>
                <a:latin typeface="Courier"/>
                <a:cs typeface="Courier"/>
              </a:rPr>
              <a:t>printf</a:t>
            </a:r>
            <a:endParaRPr lang="en-US" sz="1800" dirty="0">
              <a:solidFill>
                <a:srgbClr val="FF0000"/>
              </a:solidFill>
              <a:latin typeface="Courier"/>
              <a:cs typeface="Courier"/>
            </a:endParaRPr>
          </a:p>
          <a:p>
            <a:pPr marL="342900" indent="-342900">
              <a:buFont typeface="Arial"/>
              <a:buChar char="•"/>
            </a:pPr>
            <a:r>
              <a:rPr lang="en-US" sz="1800" dirty="0">
                <a:latin typeface="Courier"/>
                <a:cs typeface="Courier"/>
              </a:rPr>
              <a:t>"%d\n"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D50AD7-B84E-0246-B85D-2DB4820334B6}"/>
              </a:ext>
            </a:extLst>
          </p:cNvPr>
          <p:cNvSpPr txBox="1"/>
          <p:nvPr/>
        </p:nvSpPr>
        <p:spPr>
          <a:xfrm>
            <a:off x="4495800" y="5257800"/>
            <a:ext cx="4182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Can find this with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readelf</a:t>
            </a:r>
            <a:r>
              <a:rPr lang="en-US" sz="1800" dirty="0">
                <a:latin typeface="Calibri" pitchFamily="34" charset="0"/>
              </a:rPr>
              <a:t>: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linux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readelf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–s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symbols.o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81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/>
              <a:t>Local non-static C variables vs. local static C variables</a:t>
            </a:r>
          </a:p>
          <a:p>
            <a:pPr lvl="1"/>
            <a:r>
              <a:rPr lang="en-US" dirty="0"/>
              <a:t>Local non-static C variables: stored on the stack </a:t>
            </a:r>
          </a:p>
          <a:p>
            <a:pPr lvl="1"/>
            <a:r>
              <a:rPr lang="en-US" dirty="0"/>
              <a:t>Local static C variables: stored in either 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bss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or </a:t>
            </a:r>
            <a:r>
              <a:rPr lang="en-US" dirty="0">
                <a:latin typeface="Courier New"/>
                <a:cs typeface="Courier New"/>
              </a:rPr>
              <a:t>.data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81213" y="2574147"/>
            <a:ext cx="3328787" cy="4249498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15;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17;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x++;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g()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static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x = 19;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 += 14;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h() {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   return x += 27;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67200" y="3505200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Calibri" pitchFamily="34" charset="0"/>
              </a:rPr>
              <a:t>Compiler allocates space in </a:t>
            </a:r>
            <a:r>
              <a:rPr lang="en-US" sz="2000">
                <a:latin typeface="Courier New"/>
                <a:cs typeface="Courier New"/>
              </a:rPr>
              <a:t>.data </a:t>
            </a:r>
            <a:r>
              <a:rPr lang="en-US" sz="2000">
                <a:latin typeface="Calibri" pitchFamily="34" charset="0"/>
              </a:rPr>
              <a:t>for each definition of </a:t>
            </a:r>
            <a:r>
              <a:rPr lang="en-US" sz="2000">
                <a:latin typeface="Courier New"/>
                <a:cs typeface="Courier New"/>
              </a:rPr>
              <a:t>x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Creates local symbols in the symbol table with unique names, e.g., </a:t>
            </a:r>
            <a:r>
              <a:rPr lang="en-US" sz="2000">
                <a:latin typeface="Courier New"/>
                <a:cs typeface="Courier New"/>
              </a:rPr>
              <a:t>x</a:t>
            </a:r>
            <a:r>
              <a:rPr lang="en-US" sz="2000">
                <a:latin typeface="Calibri" pitchFamily="34" charset="0"/>
              </a:rPr>
              <a:t>, </a:t>
            </a:r>
            <a:r>
              <a:rPr lang="en-US" sz="2000">
                <a:latin typeface="Courier New"/>
                <a:cs typeface="Courier New"/>
              </a:rPr>
              <a:t>x.1721</a:t>
            </a:r>
            <a:r>
              <a:rPr lang="en-US" sz="2000">
                <a:latin typeface="Calibri" pitchFamily="34" charset="0"/>
              </a:rPr>
              <a:t> and </a:t>
            </a:r>
            <a:r>
              <a:rPr lang="en-US" sz="2000">
                <a:latin typeface="Courier New"/>
                <a:cs typeface="Courier New"/>
              </a:rPr>
              <a:t>x.1724</a:t>
            </a:r>
            <a:r>
              <a:rPr lang="en-US" sz="2000">
                <a:latin typeface="Calibri" pitchFamily="34" charset="0"/>
              </a:rPr>
              <a:t>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21392" y="6478338"/>
            <a:ext cx="217547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static-</a:t>
            </a: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local.c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58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40266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How Linker Resolves Duplicate Symbol Definitions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754188"/>
            <a:ext cx="8307387" cy="14462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 symbols are either </a:t>
            </a:r>
            <a:r>
              <a:rPr lang="en-GB" i="1" dirty="0"/>
              <a:t>strong</a:t>
            </a:r>
            <a:r>
              <a:rPr lang="en-GB" dirty="0"/>
              <a:t> or </a:t>
            </a:r>
            <a:r>
              <a:rPr lang="en-GB" i="1" dirty="0"/>
              <a:t>weak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Strong</a:t>
            </a:r>
            <a:r>
              <a:rPr lang="en-GB" dirty="0"/>
              <a:t>: procedures and initialized </a:t>
            </a:r>
            <a:r>
              <a:rPr lang="en-GB" dirty="0" err="1"/>
              <a:t>globals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Weak</a:t>
            </a:r>
            <a:r>
              <a:rPr lang="en-GB" dirty="0"/>
              <a:t>: uninitialized </a:t>
            </a:r>
            <a:r>
              <a:rPr lang="en-GB" dirty="0" err="1"/>
              <a:t>globals</a:t>
            </a:r>
            <a:endParaRPr lang="en-GB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Or ones declared with specifier </a:t>
            </a:r>
            <a:r>
              <a:rPr lang="en-GB" b="1" dirty="0">
                <a:latin typeface="Courier New" charset="0"/>
                <a:ea typeface="Courier New" charset="0"/>
                <a:cs typeface="Courier New" charset="0"/>
              </a:rPr>
              <a:t>extern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470150" y="3893119"/>
            <a:ext cx="1560340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p1()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981575" y="3893119"/>
            <a:ext cx="1284624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p2()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4622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p1.c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9768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p2.c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242175" y="4391593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327775" y="4572000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7242175" y="3883594"/>
            <a:ext cx="69132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weak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324600" y="4070877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04850" y="4431282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1520825" y="4645594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704850" y="3889415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1520825" y="4072468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584" grpId="0" animBg="1"/>
      <p:bldP spid="24585" grpId="0"/>
      <p:bldP spid="24586" grpId="0" animBg="1"/>
      <p:bldP spid="24587" grpId="0"/>
      <p:bldP spid="24588" grpId="0" animBg="1"/>
      <p:bldP spid="24589" grpId="0"/>
      <p:bldP spid="2459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F970B-FCFD-0103-4780-4767BC5E2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 Stuff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F6872-C44E-DF9F-97F3-043D2120E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scheduled date / time is available on the HUB</a:t>
            </a:r>
          </a:p>
          <a:p>
            <a:pPr lvl="1"/>
            <a:r>
              <a:rPr lang="en-US" dirty="0"/>
              <a:t>Tuesday morning (12/12 at 8:30am)</a:t>
            </a:r>
          </a:p>
          <a:p>
            <a:pPr lvl="1"/>
            <a:endParaRPr lang="en-US" dirty="0"/>
          </a:p>
          <a:p>
            <a:r>
              <a:rPr lang="en-US" dirty="0"/>
              <a:t>If you have accommodations</a:t>
            </a:r>
          </a:p>
          <a:p>
            <a:pPr lvl="1"/>
            <a:r>
              <a:rPr lang="en-US" dirty="0"/>
              <a:t>You will take the exam with ODR</a:t>
            </a:r>
          </a:p>
          <a:p>
            <a:pPr lvl="1"/>
            <a:endParaRPr lang="en-US" dirty="0"/>
          </a:p>
          <a:p>
            <a:r>
              <a:rPr lang="en-US" dirty="0"/>
              <a:t>If you have a conflict (see CMU’s exam policy)</a:t>
            </a:r>
          </a:p>
          <a:p>
            <a:pPr lvl="1"/>
            <a:r>
              <a:rPr lang="en-US" dirty="0"/>
              <a:t>A makeup exam will be on the exam conflict day, 12/18</a:t>
            </a:r>
          </a:p>
          <a:p>
            <a:pPr lvl="1"/>
            <a:endParaRPr lang="en-US" dirty="0"/>
          </a:p>
          <a:p>
            <a:r>
              <a:rPr lang="en-US" dirty="0"/>
              <a:t>We will have a Piazza post + google form to collect the details about these cases</a:t>
            </a:r>
          </a:p>
          <a:p>
            <a:pPr lvl="1"/>
            <a:r>
              <a:rPr lang="en-US" dirty="0"/>
              <a:t>If something happens, we can always do a makeup exam or issue an incomplete, even retroactively</a:t>
            </a:r>
          </a:p>
        </p:txBody>
      </p:sp>
    </p:spTree>
    <p:extLst>
      <p:ext uri="{BB962C8B-B14F-4D97-AF65-F5344CB8AC3E}">
        <p14:creationId xmlns:p14="http://schemas.microsoft.com/office/powerpoint/2010/main" val="44100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Linker’s Symbol Rules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1: Multiple strong symbols are not allowed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Each item can be defined only once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Otherwise: Linker error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2: Given a strong symbol and multiple weak symbols, choose the strong symbol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References to the weak symbol resolve to the strong symbol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Rule 3: If there are multiple weak symbols, pick an arbitrary one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Can override this with </a:t>
            </a:r>
            <a:r>
              <a:rPr lang="en-GB" b="1" err="1">
                <a:latin typeface="Courier New" pitchFamily="49" charset="0"/>
              </a:rPr>
              <a:t>gcc</a:t>
            </a:r>
            <a:r>
              <a:rPr lang="en-GB" b="1">
                <a:latin typeface="Courier New" pitchFamily="49" charset="0"/>
              </a:rPr>
              <a:t> –</a:t>
            </a:r>
            <a:r>
              <a:rPr lang="en-GB" b="1" err="1">
                <a:latin typeface="Courier New" pitchFamily="49" charset="0"/>
              </a:rPr>
              <a:t>fno</a:t>
            </a:r>
            <a:r>
              <a:rPr lang="en-GB" b="1">
                <a:latin typeface="Courier New" pitchFamily="49" charset="0"/>
              </a:rPr>
              <a:t>-common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>
              <a:latin typeface="Courier New" pitchFamily="49" charset="0"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/>
              <a:t>Puzzles on the next slide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0" y="3962400"/>
            <a:ext cx="9144000" cy="11038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0" y="1879599"/>
            <a:ext cx="9144000" cy="109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latin typeface="Calibri" pitchFamily="34" charset="0"/>
            </a:endParaRP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2841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Puzzles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3400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983961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3400" y="3079750"/>
            <a:ext cx="1045777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int y;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983961" y="3079750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3400" y="4129088"/>
            <a:ext cx="1169208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83961" y="4129088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" y="5195888"/>
            <a:ext cx="1169208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83961" y="5195888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33400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983961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819525" y="1304925"/>
            <a:ext cx="404743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Link time error: two strong symbols (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p1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94125" y="2159000"/>
            <a:ext cx="439707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References to 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will refer to the same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uninitialized int. Is this what you really want?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824287" y="3194050"/>
            <a:ext cx="361167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might overwrite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Evil!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829050" y="4140200"/>
            <a:ext cx="369663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alibri" panose="020F0502020204030204" pitchFamily="34" charset="0"/>
                <a:ea typeface="msgothic" charset="0"/>
                <a:cs typeface="Calibri" panose="020F0502020204030204" pitchFamily="34" charset="0"/>
              </a:rPr>
              <a:t> 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might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Nasty! 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40266" y="6051550"/>
            <a:ext cx="4459467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Important: Linker does not do type checking.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824287" y="5159375"/>
            <a:ext cx="4654008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References to </a:t>
            </a:r>
            <a:r>
              <a:rPr lang="en-GB" sz="180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 will refer to the same initialized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>
                <a:latin typeface="Calibri" pitchFamily="34" charset="0"/>
                <a:ea typeface="msgothic" charset="0"/>
                <a:cs typeface="msgothic" charset="0"/>
              </a:rPr>
              <a:t>variable.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6" grpId="0"/>
      <p:bldP spid="26637" grpId="0"/>
      <p:bldP spid="26638" grpId="0"/>
      <p:bldP spid="26639" grpId="0"/>
      <p:bldP spid="26641" grpId="0"/>
      <p:bldP spid="2664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4724400" y="1951672"/>
            <a:ext cx="4267200" cy="284892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noAutofit/>
          </a:bodyPr>
          <a:lstStyle/>
          <a:p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Global strong symbol */</a:t>
            </a:r>
          </a:p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= 3.14;</a:t>
            </a:r>
          </a:p>
          <a:p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is-I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Mismatch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876799"/>
            <a:ext cx="7896225" cy="1457325"/>
          </a:xfrm>
        </p:spPr>
        <p:txBody>
          <a:bodyPr/>
          <a:lstStyle/>
          <a:p>
            <a:r>
              <a:rPr lang="en-US" dirty="0"/>
              <a:t>Compiles without any errors or warnings</a:t>
            </a:r>
          </a:p>
          <a:p>
            <a:r>
              <a:rPr lang="en-US" dirty="0"/>
              <a:t>What gets printed?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2"/>
            <a:ext cx="4584700" cy="2871787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noAutofit/>
          </a:bodyPr>
          <a:lstStyle/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;  </a:t>
            </a:r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Weak symbol */</a:t>
            </a:r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5E34FF"/>
                </a:solidFill>
                <a:latin typeface="Courier New" charset="0"/>
                <a:ea typeface="Courier New" charset="0"/>
                <a:cs typeface="Courier New" charset="0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argc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,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        </a:t>
            </a:r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*</a:t>
            </a:r>
            <a:r>
              <a:rPr lang="en-US" sz="1800" dirty="0" err="1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argv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[]) {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"%</a:t>
            </a:r>
            <a:r>
              <a:rPr lang="en-US" sz="1800" dirty="0" err="1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ld</a:t>
            </a:r>
            <a:r>
              <a:rPr lang="en-US" sz="1800" dirty="0">
                <a:solidFill>
                  <a:srgbClr val="C59C9C"/>
                </a:solidFill>
                <a:latin typeface="Courier New" charset="0"/>
                <a:ea typeface="Courier New" charset="0"/>
                <a:cs typeface="Courier New" charset="0"/>
              </a:rPr>
              <a:t>\n"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, x);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D03BFF"/>
                </a:solidFill>
                <a:latin typeface="Courier New" charset="0"/>
                <a:ea typeface="Courier New" charset="0"/>
                <a:cs typeface="Courier New" charset="0"/>
              </a:rPr>
              <a:t>return 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0;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2"/>
            <a:ext cx="4267200" cy="1477328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D7391E"/>
                </a:solidFill>
                <a:latin typeface="Courier New" charset="0"/>
                <a:ea typeface="Courier New" charset="0"/>
                <a:cs typeface="Courier New" charset="0"/>
              </a:rPr>
              <a:t>/* Global strong symbol */</a:t>
            </a:r>
          </a:p>
          <a:p>
            <a:r>
              <a:rPr lang="en-US" sz="1800" dirty="0">
                <a:solidFill>
                  <a:srgbClr val="34A327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C79C24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 = 3.14;</a:t>
            </a:r>
          </a:p>
          <a:p>
            <a:br>
              <a:rPr lang="en-US" sz="18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800" dirty="0">
              <a:solidFill>
                <a:srgbClr val="0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endParaRPr lang="is-IS" sz="18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096001" y="4433473"/>
            <a:ext cx="2895600" cy="354906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mismatch-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variable.c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2362200" y="4441590"/>
            <a:ext cx="2266950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mismatch-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9830"/>
          <a:stretch/>
        </p:blipFill>
        <p:spPr>
          <a:xfrm>
            <a:off x="3798110" y="5473204"/>
            <a:ext cx="3938833" cy="69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377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Global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if you can</a:t>
            </a:r>
          </a:p>
          <a:p>
            <a:endParaRPr lang="en-US" dirty="0"/>
          </a:p>
          <a:p>
            <a:r>
              <a:rPr lang="en-US" dirty="0"/>
              <a:t>Otherwise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dirty="0"/>
              <a:t>if you can</a:t>
            </a:r>
          </a:p>
          <a:p>
            <a:pPr lvl="1"/>
            <a:r>
              <a:rPr lang="en-US" dirty="0"/>
              <a:t>Initialize if you define a global variable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/>
              <a:t> if you reference an external global variable</a:t>
            </a:r>
          </a:p>
          <a:p>
            <a:pPr lvl="2"/>
            <a:r>
              <a:rPr lang="en-US" dirty="0"/>
              <a:t>Treated as weak symbol</a:t>
            </a:r>
          </a:p>
          <a:p>
            <a:pPr lvl="2"/>
            <a:r>
              <a:rPr lang="en-US" dirty="0"/>
              <a:t>But also causes linker error if not defined in some file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extern</a:t>
            </a:r>
            <a:r>
              <a:rPr lang="en-US" dirty="0"/>
              <a:t> in .h Files (#1)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latin typeface="Courier New"/>
                <a:cs typeface="Courier New"/>
              </a:rPr>
              <a:t>  return g+1;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1430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1332636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792069"/>
            <a:ext cx="1976823" cy="646331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extern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g;</a:t>
            </a: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f();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5500" y="3605213"/>
            <a:ext cx="5285421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ourier New"/>
                <a:cs typeface="Courier New"/>
              </a:rPr>
              <a:t>#include &lt;</a:t>
            </a:r>
            <a:r>
              <a:rPr lang="en-US" sz="1800" dirty="0" err="1">
                <a:latin typeface="Courier New"/>
                <a:cs typeface="Courier New"/>
              </a:rPr>
              <a:t>stdio.h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r>
              <a:rPr lang="en-US" sz="1800" dirty="0">
                <a:latin typeface="Courier New"/>
                <a:cs typeface="Courier New"/>
              </a:rPr>
              <a:t>#include "</a:t>
            </a:r>
            <a:r>
              <a:rPr lang="en-US" sz="1800" dirty="0" err="1">
                <a:latin typeface="Courier New"/>
                <a:cs typeface="Courier New"/>
              </a:rPr>
              <a:t>global.h</a:t>
            </a:r>
            <a:r>
              <a:rPr lang="en-US" sz="1800" dirty="0">
                <a:latin typeface="Courier New"/>
                <a:cs typeface="Courier New"/>
              </a:rPr>
              <a:t>”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g = 0;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main(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</a:t>
            </a:r>
            <a:r>
              <a:rPr lang="en-US" sz="1800" dirty="0" err="1">
                <a:latin typeface="Courier New"/>
                <a:cs typeface="Courier New"/>
              </a:rPr>
              <a:t>argc</a:t>
            </a:r>
            <a:r>
              <a:rPr lang="en-US" sz="1800" dirty="0">
                <a:latin typeface="Courier New"/>
                <a:cs typeface="Courier New"/>
              </a:rPr>
              <a:t>, char </a:t>
            </a:r>
            <a:r>
              <a:rPr lang="en-US" sz="1800" dirty="0" err="1">
                <a:latin typeface="Courier New"/>
                <a:cs typeface="Courier New"/>
              </a:rPr>
              <a:t>argv</a:t>
            </a:r>
            <a:r>
              <a:rPr lang="en-US" sz="1800" dirty="0">
                <a:latin typeface="Courier New"/>
                <a:cs typeface="Courier New"/>
              </a:rPr>
              <a:t>[]) {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int</a:t>
            </a:r>
            <a:r>
              <a:rPr lang="en-US" sz="1800" dirty="0">
                <a:latin typeface="Courier New"/>
                <a:cs typeface="Courier New"/>
              </a:rPr>
              <a:t> t = f();</a:t>
            </a:r>
          </a:p>
          <a:p>
            <a:r>
              <a:rPr lang="en-US" sz="1800" dirty="0">
                <a:latin typeface="Courier New"/>
                <a:cs typeface="Courier New"/>
              </a:rPr>
              <a:t>  </a:t>
            </a:r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("Calling f yields %d\n", t);</a:t>
            </a:r>
          </a:p>
          <a:p>
            <a:r>
              <a:rPr lang="en-US" sz="1800" dirty="0">
                <a:latin typeface="Courier New"/>
                <a:cs typeface="Courier New"/>
              </a:rPr>
              <a:t>  return 0;</a:t>
            </a:r>
          </a:p>
          <a:p>
            <a:r>
              <a:rPr lang="en-US" sz="1800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2000" y="3195935"/>
            <a:ext cx="922047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urier New"/>
                <a:cs typeface="Courier New"/>
              </a:rPr>
              <a:t>c2.c</a:t>
            </a:r>
          </a:p>
        </p:txBody>
      </p:sp>
    </p:spTree>
    <p:extLst>
      <p:ext uri="{BB962C8B-B14F-4D97-AF65-F5344CB8AC3E}">
        <p14:creationId xmlns:p14="http://schemas.microsoft.com/office/powerpoint/2010/main" val="2966365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of .h Files (#2)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825500" y="1624013"/>
            <a:ext cx="2803973" cy="1477328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f() {</a:t>
            </a:r>
          </a:p>
          <a:p>
            <a:r>
              <a:rPr lang="en-US" sz="1800">
                <a:latin typeface="Courier New"/>
                <a:cs typeface="Courier New"/>
              </a:rPr>
              <a:t>  return g+1;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201732" name="Rectangle 4"/>
          <p:cNvSpPr>
            <a:spLocks noChangeArrowheads="1"/>
          </p:cNvSpPr>
          <p:nvPr/>
        </p:nvSpPr>
        <p:spPr bwMode="auto">
          <a:xfrm>
            <a:off x="762000" y="1143000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c1.c</a:t>
            </a:r>
          </a:p>
        </p:txBody>
      </p:sp>
      <p:sp>
        <p:nvSpPr>
          <p:cNvPr id="201733" name="Rectangle 5"/>
          <p:cNvSpPr>
            <a:spLocks noChangeArrowheads="1"/>
          </p:cNvSpPr>
          <p:nvPr/>
        </p:nvSpPr>
        <p:spPr bwMode="auto">
          <a:xfrm>
            <a:off x="4572000" y="912167"/>
            <a:ext cx="1659429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rgbClr val="000000"/>
                </a:solidFill>
                <a:latin typeface="Courier New"/>
                <a:cs typeface="Courier New"/>
              </a:rPr>
              <a:t>global.h</a:t>
            </a:r>
            <a:endParaRPr lang="en-US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648200" y="1393180"/>
            <a:ext cx="3217547" cy="2031325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#</a:t>
            </a:r>
            <a:r>
              <a:rPr lang="en-US" sz="1800" err="1">
                <a:latin typeface="Courier New"/>
                <a:cs typeface="Courier New"/>
              </a:rPr>
              <a:t>ifdef</a:t>
            </a:r>
            <a:r>
              <a:rPr lang="en-US" sz="1800">
                <a:latin typeface="Courier New"/>
                <a:cs typeface="Courier New"/>
              </a:rPr>
              <a:t> INITIALIZE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solidFill>
                  <a:srgbClr val="FF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g = 23;</a:t>
            </a:r>
          </a:p>
          <a:p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 static </a:t>
            </a:r>
            <a:r>
              <a:rPr lang="en-US" sz="1800" err="1">
                <a:solidFill>
                  <a:srgbClr val="FF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 init = 1;</a:t>
            </a:r>
          </a:p>
          <a:p>
            <a:r>
              <a:rPr lang="en-US" sz="1800">
                <a:latin typeface="Courier New"/>
                <a:cs typeface="Courier New"/>
              </a:rPr>
              <a:t>#else</a:t>
            </a:r>
          </a:p>
          <a:p>
            <a:r>
              <a:rPr lang="en-US" sz="1800">
                <a:latin typeface="Courier New"/>
                <a:cs typeface="Courier New"/>
              </a:rPr>
              <a:t>  extern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g;</a:t>
            </a:r>
          </a:p>
          <a:p>
            <a:r>
              <a:rPr lang="en-US" sz="1800">
                <a:latin typeface="Courier New"/>
                <a:cs typeface="Courier New"/>
              </a:rPr>
              <a:t>  static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init = 0;</a:t>
            </a:r>
          </a:p>
          <a:p>
            <a:r>
              <a:rPr lang="en-US" sz="1800">
                <a:latin typeface="Courier New"/>
                <a:cs typeface="Courier New"/>
              </a:rPr>
              <a:t>#</a:t>
            </a:r>
            <a:r>
              <a:rPr lang="en-US" sz="1800" err="1">
                <a:latin typeface="Courier New"/>
                <a:cs typeface="Courier New"/>
              </a:rPr>
              <a:t>endif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5500" y="3605213"/>
            <a:ext cx="5285421" cy="3139321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Courier New"/>
                <a:cs typeface="Courier New"/>
              </a:rPr>
              <a:t>#define INITIALIZE</a:t>
            </a:r>
          </a:p>
          <a:p>
            <a:r>
              <a:rPr lang="en-US" sz="1800">
                <a:latin typeface="Courier New"/>
                <a:cs typeface="Courier New"/>
              </a:rPr>
              <a:t>#include &lt;</a:t>
            </a:r>
            <a:r>
              <a:rPr lang="en-US" sz="1800" err="1">
                <a:latin typeface="Courier New"/>
                <a:cs typeface="Courier New"/>
              </a:rPr>
              <a:t>stdio.h</a:t>
            </a:r>
            <a:r>
              <a:rPr lang="en-US" sz="1800">
                <a:latin typeface="Courier New"/>
                <a:cs typeface="Courier New"/>
              </a:rPr>
              <a:t>&gt;</a:t>
            </a:r>
          </a:p>
          <a:p>
            <a:r>
              <a:rPr lang="en-US" sz="1800">
                <a:latin typeface="Courier New"/>
                <a:cs typeface="Courier New"/>
              </a:rPr>
              <a:t>#include "</a:t>
            </a:r>
            <a:r>
              <a:rPr lang="en-US" sz="1800" err="1">
                <a:latin typeface="Courier New"/>
                <a:cs typeface="Courier New"/>
              </a:rPr>
              <a:t>global.h</a:t>
            </a:r>
            <a:r>
              <a:rPr lang="en-US" sz="1800">
                <a:latin typeface="Courier New"/>
                <a:cs typeface="Courier New"/>
              </a:rPr>
              <a:t>"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main(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argc</a:t>
            </a:r>
            <a:r>
              <a:rPr lang="en-US" sz="1800">
                <a:latin typeface="Courier New"/>
                <a:cs typeface="Courier New"/>
              </a:rPr>
              <a:t>, char** </a:t>
            </a:r>
            <a:r>
              <a:rPr lang="en-US" sz="1800" err="1">
                <a:latin typeface="Courier New"/>
                <a:cs typeface="Courier New"/>
              </a:rPr>
              <a:t>argv</a:t>
            </a:r>
            <a:r>
              <a:rPr lang="en-US" sz="1800">
                <a:latin typeface="Courier New"/>
                <a:cs typeface="Courier New"/>
              </a:rPr>
              <a:t>) {</a:t>
            </a:r>
          </a:p>
          <a:p>
            <a:r>
              <a:rPr lang="en-US" sz="1800">
                <a:latin typeface="Courier New"/>
                <a:cs typeface="Courier New"/>
              </a:rPr>
              <a:t>  if (</a:t>
            </a:r>
            <a:r>
              <a:rPr lang="en-US" sz="1800" err="1">
                <a:latin typeface="Courier New"/>
                <a:cs typeface="Courier New"/>
              </a:rPr>
              <a:t>init</a:t>
            </a:r>
            <a:r>
              <a:rPr lang="en-US" sz="1800"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latin typeface="Courier New"/>
                <a:cs typeface="Courier New"/>
              </a:rPr>
              <a:t>    // do something, e.g., g=31;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t = f();</a:t>
            </a:r>
          </a:p>
          <a:p>
            <a:r>
              <a:rPr lang="en-US" sz="1800">
                <a:latin typeface="Courier New"/>
                <a:cs typeface="Courier New"/>
              </a:rPr>
              <a:t>  </a:t>
            </a:r>
            <a:r>
              <a:rPr lang="en-US" sz="1800" err="1">
                <a:latin typeface="Courier New"/>
                <a:cs typeface="Courier New"/>
              </a:rPr>
              <a:t>printf</a:t>
            </a:r>
            <a:r>
              <a:rPr lang="en-US" sz="1800">
                <a:latin typeface="Courier New"/>
                <a:cs typeface="Courier New"/>
              </a:rPr>
              <a:t>("Calling f yields %d\n", t);</a:t>
            </a:r>
          </a:p>
          <a:p>
            <a:r>
              <a:rPr lang="en-US" sz="1800">
                <a:latin typeface="Courier New"/>
                <a:cs typeface="Courier New"/>
              </a:rPr>
              <a:t>  return 0;</a:t>
            </a:r>
          </a:p>
          <a:p>
            <a:r>
              <a:rPr lang="en-US" sz="1800">
                <a:latin typeface="Courier New"/>
                <a:cs typeface="Courier New"/>
              </a:rPr>
              <a:t>}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62000" y="3195935"/>
            <a:ext cx="922047" cy="46166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/>
                <a:cs typeface="Courier New"/>
              </a:rPr>
              <a:t>c2.c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077686" y="3940628"/>
            <a:ext cx="6882311" cy="838200"/>
            <a:chOff x="1077686" y="3940628"/>
            <a:chExt cx="6882311" cy="838200"/>
          </a:xfrm>
        </p:grpSpPr>
        <p:sp>
          <p:nvSpPr>
            <p:cNvPr id="2" name="Rectangle 1"/>
            <p:cNvSpPr/>
            <p:nvPr/>
          </p:nvSpPr>
          <p:spPr bwMode="auto">
            <a:xfrm>
              <a:off x="3997597" y="3940628"/>
              <a:ext cx="3962400" cy="8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g = 23;</a:t>
              </a:r>
            </a:p>
            <a:p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static </a:t>
              </a:r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</a:t>
              </a:r>
              <a:r>
                <a:rPr lang="en-US" sz="1800" err="1">
                  <a:solidFill>
                    <a:srgbClr val="FF0000"/>
                  </a:solidFill>
                  <a:latin typeface="Courier New"/>
                  <a:cs typeface="Courier New"/>
                </a:rPr>
                <a:t>init</a:t>
              </a:r>
              <a:r>
                <a:rPr lang="en-US" sz="1800">
                  <a:solidFill>
                    <a:srgbClr val="FF0000"/>
                  </a:solidFill>
                  <a:latin typeface="Courier New"/>
                  <a:cs typeface="Courier New"/>
                </a:rPr>
                <a:t> = 1;</a:t>
              </a:r>
            </a:p>
          </p:txBody>
        </p:sp>
        <p:cxnSp>
          <p:nvCxnSpPr>
            <p:cNvPr id="4" name="Straight Arrow Connector 3"/>
            <p:cNvCxnSpPr>
              <a:stCxn id="2" idx="1"/>
            </p:cNvCxnSpPr>
            <p:nvPr/>
          </p:nvCxnSpPr>
          <p:spPr bwMode="auto">
            <a:xfrm flipH="1">
              <a:off x="1077686" y="4359728"/>
              <a:ext cx="291991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1223023" y="1393180"/>
            <a:ext cx="6882311" cy="838200"/>
            <a:chOff x="1077686" y="3940628"/>
            <a:chExt cx="6882311" cy="838200"/>
          </a:xfrm>
        </p:grpSpPr>
        <p:sp>
          <p:nvSpPr>
            <p:cNvPr id="16" name="Rectangle 15"/>
            <p:cNvSpPr/>
            <p:nvPr/>
          </p:nvSpPr>
          <p:spPr bwMode="auto">
            <a:xfrm>
              <a:off x="3997597" y="3940628"/>
              <a:ext cx="3962400" cy="8382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r>
                <a:rPr lang="en-US" sz="1800">
                  <a:latin typeface="Courier New"/>
                  <a:cs typeface="Courier New"/>
                </a:rPr>
                <a:t>extern </a:t>
              </a:r>
              <a:r>
                <a:rPr lang="en-US" sz="1800" err="1">
                  <a:latin typeface="Courier New"/>
                  <a:cs typeface="Courier New"/>
                </a:rPr>
                <a:t>int</a:t>
              </a:r>
              <a:r>
                <a:rPr lang="en-US" sz="1800">
                  <a:latin typeface="Courier New"/>
                  <a:cs typeface="Courier New"/>
                </a:rPr>
                <a:t> g;</a:t>
              </a:r>
            </a:p>
            <a:p>
              <a:r>
                <a:rPr lang="en-US" sz="1800">
                  <a:latin typeface="Courier New"/>
                  <a:cs typeface="Courier New"/>
                </a:rPr>
                <a:t>static </a:t>
              </a:r>
              <a:r>
                <a:rPr lang="en-US" sz="1800" err="1">
                  <a:latin typeface="Courier New"/>
                  <a:cs typeface="Courier New"/>
                </a:rPr>
                <a:t>int</a:t>
              </a:r>
              <a:r>
                <a:rPr lang="en-US" sz="1800">
                  <a:latin typeface="Courier New"/>
                  <a:cs typeface="Courier New"/>
                </a:rPr>
                <a:t> </a:t>
              </a:r>
              <a:r>
                <a:rPr lang="en-US" sz="1800" err="1">
                  <a:latin typeface="Courier New"/>
                  <a:cs typeface="Courier New"/>
                </a:rPr>
                <a:t>init</a:t>
              </a:r>
              <a:r>
                <a:rPr lang="en-US" sz="1800">
                  <a:latin typeface="Courier New"/>
                  <a:cs typeface="Courier New"/>
                </a:rPr>
                <a:t> = 0;</a:t>
              </a:r>
            </a:p>
          </p:txBody>
        </p:sp>
        <p:cxnSp>
          <p:nvCxnSpPr>
            <p:cNvPr id="17" name="Straight Arrow Connector 16"/>
            <p:cNvCxnSpPr>
              <a:stCxn id="16" idx="1"/>
            </p:cNvCxnSpPr>
            <p:nvPr/>
          </p:nvCxnSpPr>
          <p:spPr bwMode="auto">
            <a:xfrm flipH="1">
              <a:off x="1077686" y="4359728"/>
              <a:ext cx="291991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17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Linking Example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8002" y="2702650"/>
            <a:ext cx="4369846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argc,char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82093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2704237"/>
            <a:ext cx="4253301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58028" y="4913085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245650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465667"/>
            <a:ext cx="7594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Step 2: Relocation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8174" y="370205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14865" y="3395828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8174" y="5032375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sum()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81000" y="4738689"/>
            <a:ext cx="874368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err="1">
                <a:latin typeface="Courier New" pitchFamily="49" charset="0"/>
                <a:ea typeface="msgothic" charset="0"/>
                <a:cs typeface="msgothic" charset="0"/>
              </a:rPr>
              <a:t>sum.o</a:t>
            </a: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08174" y="205740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08174" y="4235450"/>
            <a:ext cx="2278062" cy="322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 array[2]={1,2}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08174" y="2590800"/>
            <a:ext cx="2278062" cy="361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System data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389467" y="1306513"/>
            <a:ext cx="3226502" cy="4564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err="1"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r>
              <a:rPr lang="en-GB" b="1">
                <a:latin typeface="Calibri" pitchFamily="34" charset="0"/>
                <a:ea typeface="msgothic" charset="0"/>
                <a:cs typeface="msgothic" charset="0"/>
              </a:rPr>
              <a:t> Object Files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778299" y="211296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778299" y="24780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2778299" y="374173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778299" y="41544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778299" y="510381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38600" y="1306513"/>
            <a:ext cx="4900862" cy="4635499"/>
            <a:chOff x="4038600" y="1306513"/>
            <a:chExt cx="4900862" cy="4635499"/>
          </a:xfrm>
        </p:grpSpPr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5231591" y="2309813"/>
              <a:ext cx="2422525" cy="319087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Headers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5231591" y="29575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main()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5231591" y="34909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sum()</a:t>
              </a: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4948237" y="2136774"/>
              <a:ext cx="309563" cy="363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5231591" y="40243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More system code</a:t>
              </a:r>
            </a:p>
          </p:txBody>
        </p:sp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5105400" y="1306513"/>
              <a:ext cx="2995862" cy="4564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latin typeface="Calibri" pitchFamily="34" charset="0"/>
                  <a:ea typeface="msgothic" charset="0"/>
                  <a:cs typeface="msgothic" charset="0"/>
                </a:rPr>
                <a:t>Executable Object File</a:t>
              </a:r>
            </a:p>
          </p:txBody>
        </p:sp>
        <p:sp>
          <p:nvSpPr>
            <p:cNvPr id="18453" name="AutoShape 21"/>
            <p:cNvSpPr>
              <a:spLocks/>
            </p:cNvSpPr>
            <p:nvPr/>
          </p:nvSpPr>
          <p:spPr bwMode="auto">
            <a:xfrm>
              <a:off x="7772400" y="2628899"/>
              <a:ext cx="304800" cy="1928813"/>
            </a:xfrm>
            <a:prstGeom prst="rightBrace">
              <a:avLst>
                <a:gd name="adj1" fmla="val 59766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Text Box 22"/>
            <p:cNvSpPr txBox="1">
              <a:spLocks noChangeArrowheads="1"/>
            </p:cNvSpPr>
            <p:nvPr/>
          </p:nvSpPr>
          <p:spPr bwMode="auto">
            <a:xfrm>
              <a:off x="8068413" y="3224742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.text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5231591" y="5257800"/>
              <a:ext cx="2422525" cy="684212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.symtab</a:t>
              </a:r>
            </a:p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.debug</a:t>
              </a:r>
            </a:p>
          </p:txBody>
        </p:sp>
        <p:sp>
          <p:nvSpPr>
            <p:cNvPr id="18463" name="AutoShape 31"/>
            <p:cNvSpPr>
              <a:spLocks/>
            </p:cNvSpPr>
            <p:nvPr/>
          </p:nvSpPr>
          <p:spPr bwMode="auto">
            <a:xfrm>
              <a:off x="7730316" y="4557713"/>
              <a:ext cx="304800" cy="676275"/>
            </a:xfrm>
            <a:prstGeom prst="rightBrace">
              <a:avLst>
                <a:gd name="adj1" fmla="val 18490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Text Box 32"/>
            <p:cNvSpPr txBox="1">
              <a:spLocks noChangeArrowheads="1"/>
            </p:cNvSpPr>
            <p:nvPr/>
          </p:nvSpPr>
          <p:spPr bwMode="auto">
            <a:xfrm>
              <a:off x="8068413" y="4696354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.data</a:t>
              </a:r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4038600" y="4106070"/>
              <a:ext cx="836613" cy="1587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36"/>
            <p:cNvSpPr>
              <a:spLocks noChangeShapeType="1"/>
            </p:cNvSpPr>
            <p:nvPr/>
          </p:nvSpPr>
          <p:spPr bwMode="auto">
            <a:xfrm>
              <a:off x="4038600" y="2971800"/>
              <a:ext cx="836613" cy="392113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 flipV="1">
              <a:off x="4038600" y="4849813"/>
              <a:ext cx="836613" cy="409575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5231591" y="2633663"/>
              <a:ext cx="2422525" cy="319087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System code</a:t>
              </a:r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5231590" y="4564063"/>
              <a:ext cx="2422525" cy="3619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alibri" pitchFamily="34" charset="0"/>
                  <a:ea typeface="msgothic" charset="0"/>
                  <a:cs typeface="msgothic" charset="0"/>
                </a:rPr>
                <a:t>System data</a:t>
              </a:r>
            </a:p>
          </p:txBody>
        </p:sp>
        <p:sp>
          <p:nvSpPr>
            <p:cNvPr id="47" name="Rectangle 14"/>
            <p:cNvSpPr>
              <a:spLocks noChangeArrowheads="1"/>
            </p:cNvSpPr>
            <p:nvPr/>
          </p:nvSpPr>
          <p:spPr bwMode="auto">
            <a:xfrm>
              <a:off x="5231591" y="4942682"/>
              <a:ext cx="2422524" cy="32226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err="1">
                  <a:latin typeface="Courier New" pitchFamily="49" charset="0"/>
                  <a:ea typeface="msgothic" charset="0"/>
                  <a:cs typeface="msgothic" charset="0"/>
                </a:rPr>
                <a:t>int</a:t>
              </a: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 array[2]={1,2}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3904" y="445029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Relocation Entries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715000" y="6551633"/>
            <a:ext cx="2933713" cy="306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>
                <a:latin typeface="Calibri" pitchFamily="34" charset="0"/>
                <a:ea typeface="msgothic" charset="0"/>
                <a:cs typeface="msgothic" charset="0"/>
              </a:rPr>
              <a:t>Source: </a:t>
            </a:r>
            <a:r>
              <a:rPr lang="en-GB" sz="1400" b="1" err="1">
                <a:latin typeface="Courier New" pitchFamily="49" charset="0"/>
                <a:ea typeface="msgothic" charset="0"/>
                <a:cs typeface="msgothic" charset="0"/>
              </a:rPr>
              <a:t>objdump</a:t>
            </a:r>
            <a:r>
              <a:rPr lang="en-GB" sz="1400" b="1">
                <a:latin typeface="Courier New" pitchFamily="49" charset="0"/>
                <a:ea typeface="msgothic" charset="0"/>
                <a:cs typeface="msgothic" charset="0"/>
              </a:rPr>
              <a:t> –r –d </a:t>
            </a:r>
            <a:r>
              <a:rPr lang="en-GB" sz="1400" b="1" err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400" b="1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3581400"/>
            <a:ext cx="9144000" cy="2790636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>
                <a:solidFill>
                  <a:srgbClr val="000000"/>
                </a:solidFill>
                <a:latin typeface="Courier New"/>
                <a:cs typeface="Courier New"/>
              </a:rPr>
              <a:t>0000000000000000 &lt;main&gt;:</a:t>
            </a:r>
          </a:p>
          <a:p>
            <a:r>
              <a:rPr lang="ro-RO" sz="1600">
                <a:solidFill>
                  <a:srgbClr val="000000"/>
                </a:solidFill>
                <a:latin typeface="Courier New"/>
                <a:cs typeface="Courier New"/>
              </a:rPr>
              <a:t>   0:   48 83 ec 08             sub    $0x8,%rsp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4:   be 02 00 00 00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$0x2,%esi</a:t>
            </a:r>
          </a:p>
          <a:p>
            <a:r>
              <a:rPr lang="sk-SK" sz="1600">
                <a:solidFill>
                  <a:srgbClr val="000000"/>
                </a:solidFill>
                <a:latin typeface="Courier New"/>
                <a:cs typeface="Courier New"/>
              </a:rPr>
              <a:t>   9:   bf 00 00 00 00          mov    $0x0,%edi      </a:t>
            </a:r>
            <a:r>
              <a:rPr lang="sk-SK" sz="1600">
                <a:solidFill>
                  <a:srgbClr val="3366FF"/>
                </a:solidFill>
                <a:latin typeface="Courier New"/>
                <a:cs typeface="Courier New"/>
              </a:rPr>
              <a:t># %edi = &amp;array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600">
                <a:solidFill>
                  <a:srgbClr val="FF0000"/>
                </a:solidFill>
                <a:latin typeface="Courier New"/>
                <a:cs typeface="Courier New"/>
              </a:rPr>
              <a:t>a: R_X86_64_32 array         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Relocation entry</a:t>
            </a:r>
          </a:p>
          <a:p>
            <a:endParaRPr lang="en-US" sz="1600">
              <a:solidFill>
                <a:srgbClr val="3366FF"/>
              </a:solidFill>
              <a:latin typeface="Courier New"/>
              <a:cs typeface="Courier New"/>
            </a:endParaRP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e:   e8 00 00 00 00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callq</a:t>
            </a:r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13 &lt;main+0x13&gt;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sum()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                      </a:t>
            </a:r>
            <a:r>
              <a:rPr lang="en-US" sz="1600">
                <a:solidFill>
                  <a:srgbClr val="FF0000"/>
                </a:solidFill>
                <a:latin typeface="Courier New"/>
                <a:cs typeface="Courier New"/>
              </a:rPr>
              <a:t>f: R_X86_64_PC32 sum-0x4      </a:t>
            </a:r>
            <a:r>
              <a:rPr lang="en-US" sz="1600">
                <a:solidFill>
                  <a:srgbClr val="3366FF"/>
                </a:solidFill>
                <a:latin typeface="Courier New"/>
                <a:cs typeface="Courier New"/>
              </a:rPr>
              <a:t># Relocation entry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13:   48 83 c4 08             add    $0x8,%rsp</a:t>
            </a:r>
          </a:p>
          <a:p>
            <a:r>
              <a:rPr lang="en-US" sz="1600">
                <a:solidFill>
                  <a:srgbClr val="000000"/>
                </a:solidFill>
                <a:latin typeface="Courier New"/>
                <a:cs typeface="Courier New"/>
              </a:rPr>
              <a:t>  17:   c3                      </a:t>
            </a:r>
            <a:r>
              <a:rPr lang="en-US" sz="160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en-US" sz="1600">
              <a:solidFill>
                <a:srgbClr val="000000"/>
              </a:solidFill>
              <a:latin typeface="Courier New"/>
              <a:cs typeface="Courier New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067113" y="6014373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18002" y="1219200"/>
            <a:ext cx="4149198" cy="2310506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hu-HU" sz="180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199906" y="3167984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6" y="152400"/>
            <a:ext cx="8918575" cy="11350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Relocated .text section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3200400"/>
            <a:ext cx="181758" cy="328424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6200" y="1330888"/>
            <a:ext cx="9017001" cy="4526497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00000000004004d0 &lt;main&gt;: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4004d0:       48 83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ec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08       sub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4004d4:       be 02 00 00 00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$0x2,%esi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4004d9: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bf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18 10 60 00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sk-SK" sz="1600" dirty="0">
                <a:solidFill>
                  <a:srgbClr val="7030A0"/>
                </a:solidFill>
                <a:latin typeface="Courier New"/>
                <a:cs typeface="Courier New"/>
              </a:rPr>
              <a:t>$0x601018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,%edi  </a:t>
            </a:r>
            <a:r>
              <a:rPr lang="sk-SK" sz="1600" dirty="0">
                <a:latin typeface="Courier New"/>
                <a:cs typeface="Courier New"/>
              </a:rPr>
              <a:t># %</a:t>
            </a:r>
            <a:r>
              <a:rPr lang="sk-SK" sz="1600" dirty="0" err="1">
                <a:latin typeface="Courier New"/>
                <a:cs typeface="Courier New"/>
              </a:rPr>
              <a:t>edi</a:t>
            </a:r>
            <a:r>
              <a:rPr lang="sk-SK" sz="1600" dirty="0">
                <a:latin typeface="Courier New"/>
                <a:cs typeface="Courier New"/>
              </a:rPr>
              <a:t> = &amp;</a:t>
            </a:r>
            <a:r>
              <a:rPr lang="sk-SK" sz="1600" dirty="0" err="1">
                <a:latin typeface="Courier New"/>
                <a:cs typeface="Courier New"/>
              </a:rPr>
              <a:t>array</a:t>
            </a:r>
            <a:endParaRPr lang="sk-SK" sz="1600" dirty="0"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4004de:       e8 </a:t>
            </a:r>
            <a:r>
              <a:rPr lang="en-US" sz="1600" dirty="0">
                <a:solidFill>
                  <a:schemeClr val="accent1"/>
                </a:solidFill>
                <a:latin typeface="Courier New"/>
                <a:cs typeface="Courier New"/>
              </a:rPr>
              <a:t>05 00 00 00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callq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Courier New"/>
                <a:cs typeface="Courier New"/>
              </a:rPr>
              <a:t>4004e8 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&lt;sum&gt;    # sum()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sz="1600" dirty="0">
                <a:solidFill>
                  <a:srgbClr val="3366FF"/>
                </a:solidFill>
                <a:latin typeface="Courier New"/>
                <a:cs typeface="Courier New"/>
              </a:rPr>
              <a:t>4004e3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:       48 83 c4 08       add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4004e7:       c3        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00000000004004e8 &lt;sum&gt;: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sk-SK" sz="1600" dirty="0">
                <a:solidFill>
                  <a:srgbClr val="FF0000"/>
                </a:solidFill>
                <a:latin typeface="Courier New"/>
                <a:cs typeface="Courier New"/>
              </a:rPr>
              <a:t>4004e8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:       b8 00 00 00 00   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$0x0,%eax</a:t>
            </a:r>
          </a:p>
          <a:p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4004ed:       ba 00 00 00 00          </a:t>
            </a:r>
            <a:r>
              <a:rPr lang="sk-SK" sz="1600" dirty="0" err="1">
                <a:solidFill>
                  <a:srgbClr val="000000"/>
                </a:solidFill>
                <a:latin typeface="Courier New"/>
                <a:cs typeface="Courier New"/>
              </a:rPr>
              <a:t>mov</a:t>
            </a:r>
            <a:r>
              <a:rPr lang="sk-SK" sz="1600" dirty="0">
                <a:solidFill>
                  <a:srgbClr val="000000"/>
                </a:solidFill>
                <a:latin typeface="Courier New"/>
                <a:cs typeface="Courier New"/>
              </a:rPr>
              <a:t>    $0x0,%edx</a:t>
            </a:r>
          </a:p>
          <a:p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 4004f2:       </a:t>
            </a:r>
            <a:r>
              <a:rPr lang="cs-CZ" sz="1600" dirty="0" err="1">
                <a:solidFill>
                  <a:srgbClr val="000000"/>
                </a:solidFill>
                <a:latin typeface="Courier New"/>
                <a:cs typeface="Courier New"/>
              </a:rPr>
              <a:t>eb</a:t>
            </a:r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09                   </a:t>
            </a:r>
            <a:r>
              <a:rPr lang="cs-CZ" sz="1600" dirty="0" err="1">
                <a:solidFill>
                  <a:srgbClr val="000000"/>
                </a:solidFill>
                <a:latin typeface="Courier New"/>
                <a:cs typeface="Courier New"/>
              </a:rPr>
              <a:t>jmp</a:t>
            </a:r>
            <a:r>
              <a:rPr lang="cs-CZ" sz="1600" dirty="0">
                <a:solidFill>
                  <a:srgbClr val="000000"/>
                </a:solidFill>
                <a:latin typeface="Courier New"/>
                <a:cs typeface="Courier New"/>
              </a:rPr>
              <a:t>    4004fd &lt;sum+0x15&gt;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4004f4:       48 63 ca                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movslq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%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edx</a:t>
            </a:r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,%</a:t>
            </a:r>
            <a:r>
              <a:rPr lang="ro-RO" sz="1600" dirty="0" err="1">
                <a:solidFill>
                  <a:srgbClr val="000000"/>
                </a:solidFill>
                <a:latin typeface="Courier New"/>
                <a:cs typeface="Courier New"/>
              </a:rPr>
              <a:t>rcx</a:t>
            </a:r>
            <a:endParaRPr lang="ro-RO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4004f7:       03 04 8f                add    (%rdi,%rcx,4),%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eax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4004fa:       83 c2 01                add    $0x1,%edx</a:t>
            </a: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4004fd:       39 f2           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cmp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%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esi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,%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edx</a:t>
            </a:r>
            <a:endParaRPr lang="nl-NL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4004ff:       7c f3                   </a:t>
            </a:r>
            <a:r>
              <a:rPr lang="nl-NL" sz="1600" dirty="0" err="1">
                <a:solidFill>
                  <a:srgbClr val="000000"/>
                </a:solidFill>
                <a:latin typeface="Courier New"/>
                <a:cs typeface="Courier New"/>
              </a:rPr>
              <a:t>jl</a:t>
            </a:r>
            <a:r>
              <a:rPr lang="nl-NL" sz="1600" dirty="0">
                <a:solidFill>
                  <a:srgbClr val="000000"/>
                </a:solidFill>
                <a:latin typeface="Courier New"/>
                <a:cs typeface="Courier New"/>
              </a:rPr>
              <a:t>     4004f4 &lt;sum+0xc&gt;</a:t>
            </a:r>
          </a:p>
          <a:p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 400501:       f3 c3                   </a:t>
            </a:r>
            <a:r>
              <a:rPr lang="hu-HU" sz="1600" dirty="0" err="1">
                <a:solidFill>
                  <a:srgbClr val="000000"/>
                </a:solidFill>
                <a:latin typeface="Courier New"/>
                <a:cs typeface="Courier New"/>
              </a:rPr>
              <a:t>repz</a:t>
            </a:r>
            <a:r>
              <a:rPr lang="hu-HU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600" dirty="0" err="1">
                <a:solidFill>
                  <a:srgbClr val="000000"/>
                </a:solidFill>
                <a:latin typeface="Courier New"/>
                <a:cs typeface="Courier New"/>
              </a:rPr>
              <a:t>retq</a:t>
            </a:r>
            <a:endParaRPr lang="ro-RO" sz="1600" dirty="0">
              <a:latin typeface="Courier New"/>
              <a:ea typeface="msgothic" charset="0"/>
              <a:cs typeface="Courier New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5370" y="5943600"/>
            <a:ext cx="62268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err="1">
                <a:latin typeface="Courier New"/>
                <a:cs typeface="Courier New"/>
              </a:rPr>
              <a:t>callq</a:t>
            </a:r>
            <a:r>
              <a:rPr lang="en-US" sz="2000">
                <a:latin typeface="Calibri" pitchFamily="34" charset="0"/>
              </a:rPr>
              <a:t> instruction uses PC-relative addressing for sum():  </a:t>
            </a:r>
          </a:p>
          <a:p>
            <a:r>
              <a:rPr lang="en-US" sz="2000">
                <a:solidFill>
                  <a:srgbClr val="FF0000"/>
                </a:solidFill>
                <a:latin typeface="Courier New"/>
                <a:cs typeface="Courier New"/>
              </a:rPr>
              <a:t>0x4004e8</a:t>
            </a:r>
            <a:r>
              <a:rPr lang="en-US" sz="2000">
                <a:latin typeface="Calibri" pitchFamily="34" charset="0"/>
              </a:rPr>
              <a:t> = </a:t>
            </a:r>
            <a:r>
              <a:rPr lang="en-US" sz="2000">
                <a:solidFill>
                  <a:srgbClr val="3366FF"/>
                </a:solidFill>
                <a:latin typeface="Courier New"/>
                <a:cs typeface="Courier New"/>
              </a:rPr>
              <a:t>0x4004e3</a:t>
            </a:r>
            <a:r>
              <a:rPr lang="en-US" sz="2000">
                <a:latin typeface="Calibri" pitchFamily="34" charset="0"/>
              </a:rPr>
              <a:t> + </a:t>
            </a:r>
            <a:r>
              <a:rPr lang="en-US" sz="2000">
                <a:solidFill>
                  <a:srgbClr val="00CC99"/>
                </a:solidFill>
                <a:latin typeface="Courier New"/>
                <a:cs typeface="Courier New"/>
              </a:rPr>
              <a:t>0x5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4598" y="6519446"/>
            <a:ext cx="3139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Source: </a:t>
            </a:r>
            <a:r>
              <a:rPr lang="en-US" sz="1600" dirty="0" err="1">
                <a:latin typeface="Courier New"/>
                <a:cs typeface="Courier New"/>
              </a:rPr>
              <a:t>objdump</a:t>
            </a:r>
            <a:r>
              <a:rPr lang="en-US" sz="1600" dirty="0">
                <a:latin typeface="Courier New"/>
                <a:cs typeface="Courier New"/>
              </a:rPr>
              <a:t> -d </a:t>
            </a:r>
            <a:r>
              <a:rPr lang="en-US" sz="1600" dirty="0" err="1">
                <a:latin typeface="Courier New"/>
                <a:cs typeface="Courier New"/>
              </a:rPr>
              <a:t>prog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/>
              <a:t>Linking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Motivation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What it does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How it works</a:t>
            </a: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Activity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Loading Executable Object Files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646" y="15677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23646" y="19487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Program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3646" y="2939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.text section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3646" y="3701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.data section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23646" y="4082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23646" y="4463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symtab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23646" y="4844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23646" y="59873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(required for 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relocatables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269568" y="1413296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98806" y="1236452"/>
            <a:ext cx="2285154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686829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686829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686829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686830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686829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6076950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686829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076950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686829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421194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7834221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err="1">
                <a:latin typeface="Courier New" pitchFamily="49" charset="0"/>
                <a:ea typeface="msgothic" charset="0"/>
                <a:cs typeface="msgothic" charset="0"/>
              </a:rPr>
              <a:t>r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sp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7527834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677150" y="899576"/>
            <a:ext cx="1314450" cy="81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invisible to user code</a:t>
            </a: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V="1">
            <a:off x="7543800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7888288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 flipH="1">
            <a:off x="7504113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3810000" y="6172200"/>
            <a:ext cx="920542" cy="269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4686829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Read/write data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4686829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Read-only code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8" name="AutoShape 36"/>
          <p:cNvSpPr>
            <a:spLocks/>
          </p:cNvSpPr>
          <p:nvPr/>
        </p:nvSpPr>
        <p:spPr bwMode="auto">
          <a:xfrm>
            <a:off x="7524750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7677150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323646" y="3320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rodata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23646" y="5225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.line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23646" y="2558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>
                <a:latin typeface="Calibri" pitchFamily="34" charset="0"/>
                <a:ea typeface="msgothic" charset="0"/>
                <a:cs typeface="msgothic" charset="0"/>
              </a:rPr>
              <a:t>ini</a:t>
            </a: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t section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323646" y="5606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err="1">
                <a:latin typeface="Calibri" pitchFamily="34" charset="0"/>
                <a:ea typeface="msgothic" charset="0"/>
                <a:cs typeface="msgothic" charset="0"/>
              </a:rPr>
              <a:t>strtab</a:t>
            </a:r>
            <a:endParaRPr lang="en-GB" sz="1600" b="1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BAB0A-8370-4611-84AE-E17CD55C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C0E32-2CEE-46FF-ABEE-2A4199E0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https://canvas.cmu.edu/courses/37116/quizzes/109922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86103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E25E9-861D-F5E0-F8F5-871A0175C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D7FB6-4A0B-AD54-497A-61F261C32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the activity</a:t>
            </a:r>
          </a:p>
          <a:p>
            <a:pPr lvl="1"/>
            <a:r>
              <a:rPr lang="en-US" dirty="0"/>
              <a:t>Go to Canvas → Assignments </a:t>
            </a:r>
          </a:p>
          <a:p>
            <a:pPr lvl="1"/>
            <a:r>
              <a:rPr lang="en-US" dirty="0"/>
              <a:t>Or here is a direct link: </a:t>
            </a:r>
            <a:r>
              <a:rPr lang="en-US" dirty="0">
                <a:hlinkClick r:id="rId2"/>
              </a:rPr>
              <a:t>https://www.cs.cmu.edu/~213/activities/linking.pdf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Form groups of 2</a:t>
            </a:r>
          </a:p>
          <a:p>
            <a:pPr lvl="1"/>
            <a:r>
              <a:rPr lang="en-US" dirty="0"/>
              <a:t>One person runs the activity on a shark machine</a:t>
            </a:r>
          </a:p>
          <a:p>
            <a:pPr lvl="1"/>
            <a:r>
              <a:rPr lang="en-US" dirty="0"/>
              <a:t>The other person fills in the answers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3683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Usually: Just happens, no big deal</a:t>
            </a:r>
          </a:p>
          <a:p>
            <a:r>
              <a:rPr lang="en-US" dirty="0"/>
              <a:t>Sometimes: </a:t>
            </a:r>
            <a:r>
              <a:rPr lang="en-US"/>
              <a:t>Strange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386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3"/>
            <a:ext cx="4508500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);</a:t>
            </a:r>
          </a:p>
          <a:p>
            <a:endParaRPr lang="en-US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hu-HU" sz="1800" dirty="0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hu-HU" sz="1800" dirty="0" err="1">
                <a:solidFill>
                  <a:srgbClr val="C1651C"/>
                </a:solidFill>
                <a:latin typeface="Courier New"/>
                <a:cs typeface="Courier New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Courier New"/>
                <a:cs typeface="Courier New"/>
              </a:rPr>
              <a:t>[2] = {1, 2};</a:t>
            </a:r>
          </a:p>
          <a:p>
            <a:endParaRPr lang="hu-HU" sz="18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argc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, char** </a:t>
            </a:r>
            <a:r>
              <a:rPr lang="en-US" sz="18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Courier New"/>
                <a:cs typeface="Courier New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Courier New"/>
                <a:cs typeface="Courier New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, 2);</a:t>
            </a:r>
          </a:p>
          <a:p>
            <a:r>
              <a:rPr lang="fr-FR" sz="1800" dirty="0">
                <a:solidFill>
                  <a:srgbClr val="C200FF"/>
                </a:solidFill>
                <a:latin typeface="Courier New"/>
                <a:cs typeface="Courier New"/>
              </a:rPr>
              <a:t>    return</a:t>
            </a:r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 val;</a:t>
            </a:r>
          </a:p>
          <a:p>
            <a:r>
              <a:rPr lang="fr-FR" sz="18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4A00FF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a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C1651C"/>
                </a:solidFill>
                <a:latin typeface="Courier New"/>
                <a:cs typeface="Courier New"/>
              </a:rPr>
              <a:t>n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800">
                <a:solidFill>
                  <a:srgbClr val="C1651C"/>
                </a:solidFill>
                <a:latin typeface="Courier New"/>
                <a:cs typeface="Courier New"/>
              </a:rPr>
              <a:t>s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da-DK" sz="180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80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 sz="18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99906" y="44429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871984" y="4433473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219200"/>
            <a:ext cx="7772400" cy="1143000"/>
          </a:xfrm>
          <a:solidFill>
            <a:srgbClr val="E0E0E0"/>
          </a:solidFill>
          <a:ln>
            <a:solidFill>
              <a:srgbClr val="000004"/>
            </a:solidFill>
          </a:ln>
        </p:spPr>
        <p:txBody>
          <a:bodyPr/>
          <a:lstStyle/>
          <a:p>
            <a:r>
              <a:rPr lang="en-US" sz="2000">
                <a:latin typeface="Calibri"/>
                <a:cs typeface="Calibri"/>
              </a:rPr>
              <a:t>Programs are translated and linked using a </a:t>
            </a:r>
            <a:r>
              <a:rPr lang="en-US" sz="2000" i="1">
                <a:latin typeface="Calibri"/>
                <a:cs typeface="Calibri"/>
              </a:rPr>
              <a:t>compiler driver</a:t>
            </a:r>
            <a:r>
              <a:rPr lang="en-US" sz="2000">
                <a:latin typeface="Calibri"/>
                <a:cs typeface="Calibri"/>
              </a:rPr>
              <a:t>:</a:t>
            </a:r>
          </a:p>
          <a:p>
            <a:pPr lvl="1"/>
            <a:r>
              <a:rPr lang="en-US" sz="1800" err="1">
                <a:latin typeface="Courier New" charset="0"/>
              </a:rPr>
              <a:t>linux</a:t>
            </a:r>
            <a:r>
              <a:rPr lang="en-US" sz="1800">
                <a:latin typeface="Courier New" charset="0"/>
              </a:rPr>
              <a:t>&gt; </a:t>
            </a:r>
            <a:r>
              <a:rPr lang="en-US" sz="1800" i="1" err="1">
                <a:latin typeface="Courier New" charset="0"/>
              </a:rPr>
              <a:t>gcc</a:t>
            </a:r>
            <a:r>
              <a:rPr lang="en-US" sz="1800" i="1">
                <a:latin typeface="Courier New" charset="0"/>
              </a:rPr>
              <a:t> -</a:t>
            </a:r>
            <a:r>
              <a:rPr lang="en-US" sz="1800" i="1" err="1">
                <a:latin typeface="Courier New" charset="0"/>
              </a:rPr>
              <a:t>Og</a:t>
            </a:r>
            <a:r>
              <a:rPr lang="en-US" sz="1800" i="1">
                <a:latin typeface="Courier New" charset="0"/>
              </a:rPr>
              <a:t> -o </a:t>
            </a:r>
            <a:r>
              <a:rPr lang="en-US" sz="1800" i="1" err="1">
                <a:latin typeface="Courier New" charset="0"/>
              </a:rPr>
              <a:t>prog</a:t>
            </a:r>
            <a:r>
              <a:rPr lang="en-US" sz="1800" i="1">
                <a:latin typeface="Courier New" charset="0"/>
              </a:rPr>
              <a:t> </a:t>
            </a:r>
            <a:r>
              <a:rPr lang="en-US" sz="1800" i="1" err="1">
                <a:latin typeface="Courier New" charset="0"/>
              </a:rPr>
              <a:t>main.c</a:t>
            </a:r>
            <a:r>
              <a:rPr lang="en-US" sz="1800" i="1">
                <a:latin typeface="Courier New" charset="0"/>
              </a:rPr>
              <a:t> </a:t>
            </a:r>
            <a:r>
              <a:rPr lang="en-US" sz="1800" i="1" err="1">
                <a:latin typeface="Courier New" charset="0"/>
              </a:rPr>
              <a:t>sum.c</a:t>
            </a:r>
            <a:endParaRPr lang="en-US" sz="1800" i="1">
              <a:latin typeface="Courier New" charset="0"/>
            </a:endParaRPr>
          </a:p>
          <a:p>
            <a:pPr lvl="1"/>
            <a:r>
              <a:rPr lang="en-US" sz="1800" err="1">
                <a:latin typeface="Courier New" charset="0"/>
              </a:rPr>
              <a:t>linux</a:t>
            </a:r>
            <a:r>
              <a:rPr lang="en-US" sz="1800">
                <a:latin typeface="Courier New" charset="0"/>
              </a:rPr>
              <a:t>&gt; </a:t>
            </a:r>
            <a:r>
              <a:rPr lang="en-US" sz="1800" i="1">
                <a:latin typeface="Courier New" charset="0"/>
              </a:rPr>
              <a:t>./</a:t>
            </a:r>
            <a:r>
              <a:rPr lang="en-US" sz="1800" i="1" err="1">
                <a:latin typeface="Courier New" charset="0"/>
              </a:rPr>
              <a:t>prog</a:t>
            </a:r>
            <a:endParaRPr lang="en-US" sz="1800" i="1">
              <a:latin typeface="Courier New" charset="0"/>
            </a:endParaRP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2667000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2057400" y="5097463"/>
            <a:ext cx="2971800" cy="366767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Linker (ld)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1828800" y="3409950"/>
            <a:ext cx="175260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>
                <a:latin typeface="Calibri"/>
                <a:cs typeface="Calibri"/>
              </a:rPr>
              <a:t>(</a:t>
            </a:r>
            <a:r>
              <a:rPr lang="en-US" sz="1800" err="1">
                <a:latin typeface="Calibri"/>
                <a:cs typeface="Calibri"/>
              </a:rPr>
              <a:t>cpp</a:t>
            </a:r>
            <a:r>
              <a:rPr lang="en-US" sz="180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2133600" y="26670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main.c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2268538" y="43434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main.o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3733800" y="3409950"/>
            <a:ext cx="179705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>
                <a:latin typeface="Calibri"/>
                <a:cs typeface="Calibri"/>
              </a:rPr>
              <a:t>(</a:t>
            </a:r>
            <a:r>
              <a:rPr lang="en-US" sz="1800" err="1">
                <a:latin typeface="Calibri"/>
                <a:cs typeface="Calibri"/>
              </a:rPr>
              <a:t>cpp</a:t>
            </a:r>
            <a:r>
              <a:rPr lang="en-US" sz="180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4191000" y="26670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sum.c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4268300" y="43434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err="1">
                <a:latin typeface="Courier New"/>
                <a:cs typeface="Courier New"/>
              </a:rPr>
              <a:t>sum.o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3200400" y="5789613"/>
            <a:ext cx="73875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prog</a:t>
            </a:r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4659313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2667000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4659313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4659313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3559175" y="54895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>
            <a:off x="2667000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1" name="Text Box 19"/>
          <p:cNvSpPr txBox="1">
            <a:spLocks noChangeArrowheads="1"/>
          </p:cNvSpPr>
          <p:nvPr/>
        </p:nvSpPr>
        <p:spPr bwMode="auto">
          <a:xfrm>
            <a:off x="5683250" y="2719388"/>
            <a:ext cx="132114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Source files</a:t>
            </a:r>
          </a:p>
        </p:txBody>
      </p:sp>
      <p:sp>
        <p:nvSpPr>
          <p:cNvPr id="228372" name="Text Box 20"/>
          <p:cNvSpPr txBox="1">
            <a:spLocks noChangeArrowheads="1"/>
          </p:cNvSpPr>
          <p:nvPr/>
        </p:nvSpPr>
        <p:spPr bwMode="auto">
          <a:xfrm>
            <a:off x="5619750" y="4264025"/>
            <a:ext cx="240463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Separately compiled</a:t>
            </a:r>
          </a:p>
          <a:p>
            <a:r>
              <a:rPr lang="en-US" sz="1800" i="1" u="sng">
                <a:solidFill>
                  <a:srgbClr val="C00000"/>
                </a:solidFill>
                <a:latin typeface="Calibri"/>
                <a:cs typeface="Calibri"/>
              </a:rPr>
              <a:t>relocatable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 object files</a:t>
            </a:r>
          </a:p>
        </p:txBody>
      </p:sp>
      <p:sp>
        <p:nvSpPr>
          <p:cNvPr id="228373" name="Text Box 21"/>
          <p:cNvSpPr txBox="1">
            <a:spLocks noChangeArrowheads="1"/>
          </p:cNvSpPr>
          <p:nvPr/>
        </p:nvSpPr>
        <p:spPr bwMode="auto">
          <a:xfrm>
            <a:off x="3999592" y="5607050"/>
            <a:ext cx="407760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Fully linked </a:t>
            </a:r>
            <a:r>
              <a:rPr lang="en-US" sz="1800" i="1" u="sng">
                <a:solidFill>
                  <a:srgbClr val="C00000"/>
                </a:solidFill>
                <a:latin typeface="Calibri"/>
                <a:cs typeface="Calibri"/>
              </a:rPr>
              <a:t>executable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 object file</a:t>
            </a:r>
          </a:p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(contains code and data for all functions</a:t>
            </a:r>
          </a:p>
          <a:p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defined in </a:t>
            </a:r>
            <a:r>
              <a:rPr lang="en-US" sz="1800" i="1" err="1">
                <a:solidFill>
                  <a:srgbClr val="C00000"/>
                </a:solidFill>
                <a:latin typeface="Courier New"/>
                <a:cs typeface="Courier New"/>
              </a:rPr>
              <a:t>main.c</a:t>
            </a:r>
            <a:r>
              <a:rPr lang="en-US" sz="1800" i="1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lang="en-US" sz="1800" i="1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 err="1">
                <a:solidFill>
                  <a:srgbClr val="C00000"/>
                </a:solidFill>
                <a:latin typeface="Courier New"/>
                <a:cs typeface="Courier New"/>
              </a:rPr>
              <a:t>sum.c</a:t>
            </a:r>
            <a:r>
              <a:rPr lang="en-US" sz="1800" i="1">
                <a:solidFill>
                  <a:srgbClr val="C00000"/>
                </a:solidFill>
                <a:latin typeface="Calibri"/>
                <a:cs typeface="Calibri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71" grpId="0"/>
      <p:bldP spid="228372" grpId="0"/>
      <p:bldP spid="2283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</a:t>
            </a:r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Reason 1: Modularity</a:t>
            </a:r>
          </a:p>
          <a:p>
            <a:endParaRPr lang="en-US" dirty="0"/>
          </a:p>
          <a:p>
            <a:pPr lvl="1"/>
            <a:r>
              <a:rPr lang="en-US" dirty="0"/>
              <a:t>Program can be written as a collection of smaller source files, rather than one monolithic mass.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Can build libraries of common functions</a:t>
            </a:r>
          </a:p>
          <a:p>
            <a:pPr lvl="2"/>
            <a:r>
              <a:rPr lang="en-US" dirty="0"/>
              <a:t>e.g., Math library, standard C library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 (cont)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Reason 2: Efficiency</a:t>
            </a:r>
          </a:p>
          <a:p>
            <a:pPr lvl="1"/>
            <a:r>
              <a:rPr lang="en-US" dirty="0"/>
              <a:t>Time: Separate compilation</a:t>
            </a:r>
          </a:p>
          <a:p>
            <a:pPr lvl="2"/>
            <a:r>
              <a:rPr lang="en-US" dirty="0"/>
              <a:t>Change one source file, compile, and then relink.</a:t>
            </a:r>
          </a:p>
          <a:p>
            <a:pPr lvl="2"/>
            <a:r>
              <a:rPr lang="en-US" dirty="0"/>
              <a:t>No need to recompile other source files.</a:t>
            </a:r>
          </a:p>
          <a:p>
            <a:pPr lvl="2"/>
            <a:r>
              <a:rPr lang="en-US" dirty="0"/>
              <a:t>Can compile multiple files concurrently.</a:t>
            </a:r>
          </a:p>
          <a:p>
            <a:pPr lvl="1"/>
            <a:r>
              <a:rPr lang="en-US" dirty="0"/>
              <a:t>Space: Libraries </a:t>
            </a:r>
          </a:p>
          <a:p>
            <a:pPr lvl="2"/>
            <a:r>
              <a:rPr lang="en-US" dirty="0"/>
              <a:t>Common functions can be aggregated into a single file...</a:t>
            </a:r>
          </a:p>
          <a:p>
            <a:pPr lvl="2"/>
            <a:r>
              <a:rPr lang="en-US" b="1" dirty="0"/>
              <a:t>Option 1: </a:t>
            </a:r>
            <a:r>
              <a:rPr lang="en-US" b="1" i="1" dirty="0"/>
              <a:t>Static Linking</a:t>
            </a:r>
          </a:p>
          <a:p>
            <a:pPr lvl="3"/>
            <a:r>
              <a:rPr lang="en-US" dirty="0"/>
              <a:t>Executable files and running memory images contain only the library code they actually use</a:t>
            </a:r>
          </a:p>
          <a:p>
            <a:pPr lvl="2"/>
            <a:r>
              <a:rPr lang="en-US" b="1" dirty="0"/>
              <a:t>Option 2: </a:t>
            </a:r>
            <a:r>
              <a:rPr lang="en-US" b="1" i="1" dirty="0"/>
              <a:t>Dynamic linking</a:t>
            </a:r>
          </a:p>
          <a:p>
            <a:pPr lvl="3"/>
            <a:r>
              <a:rPr lang="en-US" dirty="0"/>
              <a:t>Executable files contain no library code</a:t>
            </a:r>
          </a:p>
          <a:p>
            <a:pPr lvl="3"/>
            <a:r>
              <a:rPr lang="en-US" dirty="0"/>
              <a:t>During execution, single copy of library code can be shared across all executing processes</a:t>
            </a:r>
          </a:p>
          <a:p>
            <a:pPr marL="1371600" lvl="3" indent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04813" y="457200"/>
            <a:ext cx="6986587" cy="781050"/>
          </a:xfrm>
        </p:spPr>
        <p:txBody>
          <a:bodyPr/>
          <a:lstStyle/>
          <a:p>
            <a:r>
              <a:rPr lang="en-US"/>
              <a:t>What Do Linkers Do?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49388"/>
            <a:ext cx="8853487" cy="5484812"/>
          </a:xfrm>
        </p:spPr>
        <p:txBody>
          <a:bodyPr/>
          <a:lstStyle/>
          <a:p>
            <a:r>
              <a:rPr lang="en-US"/>
              <a:t>Step 1: Symbol resolution</a:t>
            </a:r>
          </a:p>
          <a:p>
            <a:pPr lvl="1"/>
            <a:endParaRPr lang="en-US"/>
          </a:p>
          <a:p>
            <a:pPr lvl="1"/>
            <a:r>
              <a:rPr lang="en-US"/>
              <a:t>Programs define and reference </a:t>
            </a:r>
            <a:r>
              <a:rPr lang="en-US" i="1"/>
              <a:t>symbols</a:t>
            </a:r>
            <a:r>
              <a:rPr lang="en-US"/>
              <a:t> (global variables and functions):</a:t>
            </a:r>
          </a:p>
          <a:p>
            <a:pPr lvl="2"/>
            <a:r>
              <a:rPr lang="en-US" sz="1800" b="1">
                <a:latin typeface="Courier New" charset="0"/>
              </a:rPr>
              <a:t>void swap() {…}   /* define symbol swap */</a:t>
            </a:r>
          </a:p>
          <a:p>
            <a:pPr lvl="2"/>
            <a:r>
              <a:rPr lang="en-US" sz="1800" b="1">
                <a:latin typeface="Courier New" charset="0"/>
              </a:rPr>
              <a:t>swap();           /* reference symbol swap */</a:t>
            </a:r>
          </a:p>
          <a:p>
            <a:pPr lvl="2"/>
            <a:r>
              <a:rPr lang="en-US" sz="1800" b="1" err="1">
                <a:latin typeface="Courier New" charset="0"/>
              </a:rPr>
              <a:t>int</a:t>
            </a:r>
            <a:r>
              <a:rPr lang="en-US" sz="1800" b="1">
                <a:latin typeface="Courier New" charset="0"/>
              </a:rPr>
              <a:t> *</a:t>
            </a:r>
            <a:r>
              <a:rPr lang="en-US" sz="1800" b="1" err="1">
                <a:latin typeface="Courier New" charset="0"/>
              </a:rPr>
              <a:t>xp</a:t>
            </a:r>
            <a:r>
              <a:rPr lang="en-US" sz="1800" b="1">
                <a:latin typeface="Courier New" charset="0"/>
              </a:rPr>
              <a:t> = &amp;</a:t>
            </a:r>
            <a:r>
              <a:rPr lang="en-US" sz="1800" b="1" err="1">
                <a:latin typeface="Courier New" charset="0"/>
              </a:rPr>
              <a:t>x</a:t>
            </a:r>
            <a:r>
              <a:rPr lang="en-US" sz="1800" b="1">
                <a:latin typeface="Courier New" charset="0"/>
              </a:rPr>
              <a:t>;     /* define symbol </a:t>
            </a:r>
            <a:r>
              <a:rPr lang="en-US" sz="1800" b="1" err="1">
                <a:latin typeface="Courier New" charset="0"/>
              </a:rPr>
              <a:t>xp</a:t>
            </a:r>
            <a:r>
              <a:rPr lang="en-US" sz="1800" b="1">
                <a:latin typeface="Courier New" charset="0"/>
              </a:rPr>
              <a:t>, reference </a:t>
            </a:r>
            <a:r>
              <a:rPr lang="en-US" sz="1800" b="1" err="1">
                <a:latin typeface="Courier New" charset="0"/>
              </a:rPr>
              <a:t>x</a:t>
            </a:r>
            <a:r>
              <a:rPr lang="en-US" sz="1800" b="1">
                <a:latin typeface="Courier New" charset="0"/>
              </a:rPr>
              <a:t> */</a:t>
            </a:r>
            <a:endParaRPr lang="en-US" sz="1800" b="1"/>
          </a:p>
          <a:p>
            <a:pPr lvl="1"/>
            <a:endParaRPr lang="en-US"/>
          </a:p>
          <a:p>
            <a:pPr lvl="1"/>
            <a:r>
              <a:rPr lang="en-US"/>
              <a:t>Symbol definitions are stored in object file (by assembler) in </a:t>
            </a:r>
            <a:r>
              <a:rPr lang="en-US" i="1"/>
              <a:t>symbol table</a:t>
            </a:r>
            <a:r>
              <a:rPr lang="en-US"/>
              <a:t>.</a:t>
            </a:r>
          </a:p>
          <a:p>
            <a:pPr lvl="2"/>
            <a:r>
              <a:rPr lang="en-US"/>
              <a:t>Symbol table is an array of entries</a:t>
            </a:r>
            <a:endParaRPr lang="en-US">
              <a:latin typeface="Courier New"/>
              <a:cs typeface="Courier New"/>
            </a:endParaRPr>
          </a:p>
          <a:p>
            <a:pPr lvl="2"/>
            <a:r>
              <a:rPr lang="en-US"/>
              <a:t>Each entry includes name, size, and location of symbol.</a:t>
            </a:r>
          </a:p>
          <a:p>
            <a:pPr lvl="1"/>
            <a:endParaRPr lang="en-US"/>
          </a:p>
          <a:p>
            <a:pPr lvl="1"/>
            <a:r>
              <a:rPr lang="en-US" b="1">
                <a:solidFill>
                  <a:srgbClr val="FF0000"/>
                </a:solidFill>
              </a:rPr>
              <a:t>During symbol resolution step, the linker associates each symbol reference with exactly one symbol definition.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Symbols in Example 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39700" y="1928813"/>
            <a:ext cx="4508500" cy="2862323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sum(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*a, 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n);</a:t>
            </a:r>
          </a:p>
          <a:p>
            <a:endParaRPr lang="en-US" sz="1800">
              <a:latin typeface="Courier New"/>
              <a:cs typeface="Courier New"/>
            </a:endParaRPr>
          </a:p>
          <a:p>
            <a:r>
              <a:rPr lang="hu-HU" sz="1800">
                <a:latin typeface="Courier New"/>
                <a:cs typeface="Courier New"/>
              </a:rPr>
              <a:t>int </a:t>
            </a:r>
            <a:r>
              <a:rPr lang="hu-HU" sz="1800">
                <a:solidFill>
                  <a:schemeClr val="accent2"/>
                </a:solidFill>
                <a:latin typeface="Courier New"/>
                <a:cs typeface="Courier New"/>
              </a:rPr>
              <a:t>array</a:t>
            </a:r>
            <a:r>
              <a:rPr lang="hu-HU" sz="1800">
                <a:latin typeface="Courier New"/>
                <a:cs typeface="Courier New"/>
              </a:rPr>
              <a:t>[2] = {1, 2};</a:t>
            </a:r>
          </a:p>
          <a:p>
            <a:endParaRPr lang="hu-HU" sz="1800">
              <a:latin typeface="Courier New"/>
              <a:cs typeface="Courier New"/>
            </a:endParaRPr>
          </a:p>
          <a:p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3333CC"/>
                </a:solidFill>
                <a:latin typeface="Courier New"/>
                <a:cs typeface="Courier New"/>
              </a:rPr>
              <a:t>main</a:t>
            </a:r>
            <a:r>
              <a:rPr lang="en-US" sz="1800">
                <a:latin typeface="Courier New"/>
                <a:cs typeface="Courier New"/>
              </a:rPr>
              <a:t>(</a:t>
            </a:r>
            <a:r>
              <a:rPr lang="en-US" sz="1800" err="1">
                <a:latin typeface="Courier New"/>
                <a:cs typeface="Courier New"/>
              </a:rPr>
              <a:t>int</a:t>
            </a:r>
            <a:r>
              <a:rPr lang="en-US" sz="1800">
                <a:latin typeface="Courier New"/>
                <a:cs typeface="Courier New"/>
              </a:rPr>
              <a:t> </a:t>
            </a:r>
            <a:r>
              <a:rPr lang="en-US" sz="1800" err="1">
                <a:latin typeface="Courier New"/>
                <a:cs typeface="Courier New"/>
              </a:rPr>
              <a:t>argc</a:t>
            </a:r>
            <a:r>
              <a:rPr lang="en-US" sz="1800">
                <a:latin typeface="Courier New"/>
                <a:cs typeface="Courier New"/>
              </a:rPr>
              <a:t>, char** </a:t>
            </a:r>
            <a:r>
              <a:rPr lang="en-US" sz="1800" err="1">
                <a:latin typeface="Courier New"/>
                <a:cs typeface="Courier New"/>
              </a:rPr>
              <a:t>argv</a:t>
            </a:r>
            <a:r>
              <a:rPr lang="en-US" sz="1800">
                <a:latin typeface="Courier New"/>
                <a:cs typeface="Courier New"/>
              </a:rPr>
              <a:t>)</a:t>
            </a:r>
          </a:p>
          <a:p>
            <a:r>
              <a:rPr lang="en-US" sz="1800"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latin typeface="Courier New"/>
                <a:cs typeface="Courier New"/>
              </a:rPr>
              <a:t>    </a:t>
            </a:r>
            <a:r>
              <a:rPr lang="fr-FR" sz="1800" err="1">
                <a:latin typeface="Courier New"/>
                <a:cs typeface="Courier New"/>
              </a:rPr>
              <a:t>int</a:t>
            </a:r>
            <a:r>
              <a:rPr lang="fr-FR" sz="1800">
                <a:latin typeface="Courier New"/>
                <a:cs typeface="Courier New"/>
              </a:rPr>
              <a:t> val = </a:t>
            </a:r>
            <a:r>
              <a:rPr lang="fr-FR" sz="1800" err="1">
                <a:solidFill>
                  <a:srgbClr val="C00000"/>
                </a:solidFill>
                <a:latin typeface="Courier New"/>
                <a:cs typeface="Courier New"/>
              </a:rPr>
              <a:t>sum</a:t>
            </a:r>
            <a:r>
              <a:rPr lang="fr-FR" sz="1800">
                <a:latin typeface="Courier New"/>
                <a:cs typeface="Courier New"/>
              </a:rPr>
              <a:t>(</a:t>
            </a:r>
            <a:r>
              <a:rPr lang="fr-FR" sz="1800" err="1">
                <a:latin typeface="Courier New"/>
                <a:cs typeface="Courier New"/>
              </a:rPr>
              <a:t>array</a:t>
            </a:r>
            <a:r>
              <a:rPr lang="fr-FR" sz="1800">
                <a:latin typeface="Courier New"/>
                <a:cs typeface="Courier New"/>
              </a:rPr>
              <a:t>, 2);</a:t>
            </a:r>
          </a:p>
          <a:p>
            <a:r>
              <a:rPr lang="fr-FR" sz="1800">
                <a:latin typeface="Courier New"/>
                <a:cs typeface="Courier New"/>
              </a:rPr>
              <a:t>    return val;</a:t>
            </a:r>
          </a:p>
          <a:p>
            <a:r>
              <a:rPr lang="fr-FR" sz="1800">
                <a:latin typeface="Courier New"/>
                <a:cs typeface="Courier New"/>
              </a:rPr>
              <a:t>}</a:t>
            </a:r>
          </a:p>
          <a:p>
            <a:endParaRPr lang="en-US" sz="180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724400" y="1928813"/>
            <a:ext cx="4256209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800">
                <a:solidFill>
                  <a:srgbClr val="3333CC"/>
                </a:solidFill>
                <a:latin typeface="Courier New"/>
                <a:cs typeface="Courier New"/>
              </a:rPr>
              <a:t>sum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*a, </a:t>
            </a:r>
            <a:r>
              <a:rPr lang="en-US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 n)</a:t>
            </a:r>
          </a:p>
          <a:p>
            <a:r>
              <a:rPr lang="en-US" sz="180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fr-FR" sz="1800" err="1">
                <a:solidFill>
                  <a:srgbClr val="000000"/>
                </a:solidFill>
                <a:latin typeface="Courier New"/>
                <a:cs typeface="Courier New"/>
              </a:rPr>
              <a:t>int</a:t>
            </a:r>
            <a:r>
              <a:rPr lang="fr-FR" sz="1800">
                <a:solidFill>
                  <a:srgbClr val="000000"/>
                </a:solidFill>
                <a:latin typeface="Courier New"/>
                <a:cs typeface="Courier New"/>
              </a:rPr>
              <a:t> i, s = 0;</a:t>
            </a:r>
          </a:p>
          <a:p>
            <a:endParaRPr lang="fr-FR" sz="180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for (i = 0; i &lt; n; i++) {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    s += a[i];</a:t>
            </a:r>
          </a:p>
          <a:p>
            <a:r>
              <a:rPr lang="da-DK" sz="180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    return s;</a:t>
            </a:r>
          </a:p>
          <a:p>
            <a:r>
              <a:rPr lang="is-IS" sz="180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  <a:p>
            <a:endParaRPr lang="is-IS" sz="180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99906" y="44429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871984" y="4433473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685800" y="25146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73497" y="30480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181600" y="1924613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1930436" y="3581400"/>
            <a:ext cx="838200" cy="38100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>
              <a:solidFill>
                <a:schemeClr val="accent2"/>
              </a:solidFill>
              <a:latin typeface="Calibri" pitchFamily="34" charset="0"/>
            </a:endParaRPr>
          </a:p>
        </p:txBody>
      </p:sp>
      <p:cxnSp>
        <p:nvCxnSpPr>
          <p:cNvPr id="4" name="Straight Connector 3"/>
          <p:cNvCxnSpPr>
            <a:stCxn id="2" idx="7"/>
          </p:cNvCxnSpPr>
          <p:nvPr/>
        </p:nvCxnSpPr>
        <p:spPr bwMode="auto">
          <a:xfrm flipV="1">
            <a:off x="1401248" y="1600200"/>
            <a:ext cx="2484952" cy="9701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9" idx="7"/>
          </p:cNvCxnSpPr>
          <p:nvPr/>
        </p:nvCxnSpPr>
        <p:spPr bwMode="auto">
          <a:xfrm flipV="1">
            <a:off x="1388945" y="1600200"/>
            <a:ext cx="2878255" cy="1503596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0" idx="1"/>
          </p:cNvCxnSpPr>
          <p:nvPr/>
        </p:nvCxnSpPr>
        <p:spPr bwMode="auto">
          <a:xfrm flipH="1" flipV="1">
            <a:off x="4495800" y="1600200"/>
            <a:ext cx="808552" cy="380209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652169" y="1233496"/>
            <a:ext cx="1230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>
                <a:latin typeface="Calibri" pitchFamily="34" charset="0"/>
              </a:rPr>
              <a:t>Definitions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88908" y="4966320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>
                <a:latin typeface="Calibri" pitchFamily="34" charset="0"/>
              </a:rPr>
              <a:t>Reference</a:t>
            </a:r>
          </a:p>
        </p:txBody>
      </p:sp>
      <p:cxnSp>
        <p:nvCxnSpPr>
          <p:cNvPr id="22" name="Straight Connector 21"/>
          <p:cNvCxnSpPr>
            <a:stCxn id="11" idx="5"/>
          </p:cNvCxnSpPr>
          <p:nvPr/>
        </p:nvCxnSpPr>
        <p:spPr bwMode="auto">
          <a:xfrm>
            <a:off x="2645884" y="3906604"/>
            <a:ext cx="1341952" cy="1046396"/>
          </a:xfrm>
          <a:prstGeom prst="line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555571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28846</TotalTime>
  <Words>3166</Words>
  <Application>Microsoft Office PowerPoint</Application>
  <PresentationFormat>On-screen Show (4:3)</PresentationFormat>
  <Paragraphs>635</Paragraphs>
  <Slides>33</Slides>
  <Notes>30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</vt:lpstr>
      <vt:lpstr>Arial Narrow</vt:lpstr>
      <vt:lpstr>Calibri</vt:lpstr>
      <vt:lpstr>Century Gothic</vt:lpstr>
      <vt:lpstr>Courier</vt:lpstr>
      <vt:lpstr>Courier New</vt:lpstr>
      <vt:lpstr>Times New Roman</vt:lpstr>
      <vt:lpstr>Wingdings</vt:lpstr>
      <vt:lpstr>Wingdings 2</vt:lpstr>
      <vt:lpstr>template2007</vt:lpstr>
      <vt:lpstr>Linking  15-213/14-513/15-513: Introduction to Computer Systems 16th Lecture, October 26, 2023</vt:lpstr>
      <vt:lpstr>Final Exam Stuff</vt:lpstr>
      <vt:lpstr>Today</vt:lpstr>
      <vt:lpstr>Example C Program</vt:lpstr>
      <vt:lpstr>Linking</vt:lpstr>
      <vt:lpstr>Why Linkers?</vt:lpstr>
      <vt:lpstr>Why Linkers? (cont)</vt:lpstr>
      <vt:lpstr>What Do Linkers Do?</vt:lpstr>
      <vt:lpstr>Symbols in Example C Program</vt:lpstr>
      <vt:lpstr>What Do Linkers Do? (cont’d)</vt:lpstr>
      <vt:lpstr>Three Kinds of Object Files (Modules)</vt:lpstr>
      <vt:lpstr>Executable and Linkable Format (ELF)</vt:lpstr>
      <vt:lpstr>ELF Object File Format</vt:lpstr>
      <vt:lpstr>ELF Object File Format (cont.)</vt:lpstr>
      <vt:lpstr>Linker Symbols </vt:lpstr>
      <vt:lpstr>Step 1: Symbol Resolution</vt:lpstr>
      <vt:lpstr>Symbol Identification</vt:lpstr>
      <vt:lpstr>Local Symbols</vt:lpstr>
      <vt:lpstr>How Linker Resolves Duplicate Symbol Definitions</vt:lpstr>
      <vt:lpstr>Linker’s Symbol Rules</vt:lpstr>
      <vt:lpstr>Linker Puzzles</vt:lpstr>
      <vt:lpstr>Type Mismatch Example</vt:lpstr>
      <vt:lpstr>Global Variables</vt:lpstr>
      <vt:lpstr>Use of extern in .h Files (#1)</vt:lpstr>
      <vt:lpstr>Use of .h Files (#2)</vt:lpstr>
      <vt:lpstr>Linking Example</vt:lpstr>
      <vt:lpstr>Step 2: Relocation</vt:lpstr>
      <vt:lpstr>Relocation Entries</vt:lpstr>
      <vt:lpstr>Relocated .text section</vt:lpstr>
      <vt:lpstr>Loading Executable Object Files</vt:lpstr>
      <vt:lpstr>Quiz</vt:lpstr>
      <vt:lpstr>Activity</vt:lpstr>
      <vt:lpstr>Linking 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Brian Railing</cp:lastModifiedBy>
  <cp:revision>699</cp:revision>
  <cp:lastPrinted>2017-10-10T16:05:23Z</cp:lastPrinted>
  <dcterms:created xsi:type="dcterms:W3CDTF">2012-10-04T19:17:13Z</dcterms:created>
  <dcterms:modified xsi:type="dcterms:W3CDTF">2023-10-26T16:15:13Z</dcterms:modified>
</cp:coreProperties>
</file>