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3"/>
  </p:notesMasterIdLst>
  <p:handoutMasterIdLst>
    <p:handoutMasterId r:id="rId54"/>
  </p:handoutMasterIdLst>
  <p:sldIdLst>
    <p:sldId id="542" r:id="rId2"/>
    <p:sldId id="704" r:id="rId3"/>
    <p:sldId id="688" r:id="rId4"/>
    <p:sldId id="620" r:id="rId5"/>
    <p:sldId id="632" r:id="rId6"/>
    <p:sldId id="633" r:id="rId7"/>
    <p:sldId id="631" r:id="rId8"/>
    <p:sldId id="650" r:id="rId9"/>
    <p:sldId id="692" r:id="rId10"/>
    <p:sldId id="552" r:id="rId11"/>
    <p:sldId id="636" r:id="rId12"/>
    <p:sldId id="637" r:id="rId13"/>
    <p:sldId id="649" r:id="rId14"/>
    <p:sldId id="689" r:id="rId15"/>
    <p:sldId id="652" r:id="rId16"/>
    <p:sldId id="690" r:id="rId17"/>
    <p:sldId id="691" r:id="rId18"/>
    <p:sldId id="677" r:id="rId19"/>
    <p:sldId id="602" r:id="rId20"/>
    <p:sldId id="643" r:id="rId21"/>
    <p:sldId id="555" r:id="rId22"/>
    <p:sldId id="556" r:id="rId23"/>
    <p:sldId id="624" r:id="rId24"/>
    <p:sldId id="618" r:id="rId25"/>
    <p:sldId id="558" r:id="rId26"/>
    <p:sldId id="634" r:id="rId27"/>
    <p:sldId id="560" r:id="rId28"/>
    <p:sldId id="561" r:id="rId29"/>
    <p:sldId id="678" r:id="rId30"/>
    <p:sldId id="563" r:id="rId31"/>
    <p:sldId id="625" r:id="rId32"/>
    <p:sldId id="564" r:id="rId33"/>
    <p:sldId id="571" r:id="rId34"/>
    <p:sldId id="703" r:id="rId35"/>
    <p:sldId id="693" r:id="rId36"/>
    <p:sldId id="566" r:id="rId37"/>
    <p:sldId id="680" r:id="rId38"/>
    <p:sldId id="681" r:id="rId39"/>
    <p:sldId id="686" r:id="rId40"/>
    <p:sldId id="687" r:id="rId41"/>
    <p:sldId id="695" r:id="rId42"/>
    <p:sldId id="694" r:id="rId43"/>
    <p:sldId id="682" r:id="rId44"/>
    <p:sldId id="684" r:id="rId45"/>
    <p:sldId id="696" r:id="rId46"/>
    <p:sldId id="697" r:id="rId47"/>
    <p:sldId id="702" r:id="rId48"/>
    <p:sldId id="699" r:id="rId49"/>
    <p:sldId id="701" r:id="rId50"/>
    <p:sldId id="698" r:id="rId51"/>
    <p:sldId id="611" r:id="rId52"/>
  </p:sldIdLst>
  <p:sldSz cx="9144000" cy="6858000" type="screen4x3"/>
  <p:notesSz cx="6985000" cy="9283700"/>
  <p:custDataLst>
    <p:tags r:id="rId55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728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C0000"/>
    <a:srgbClr val="EAEAFA"/>
    <a:srgbClr val="D6D6F5"/>
    <a:srgbClr val="F7F5CD"/>
    <a:srgbClr val="D5F1CF"/>
    <a:srgbClr val="000000"/>
    <a:srgbClr val="9D3E40"/>
    <a:srgbClr val="990000"/>
    <a:srgbClr val="F1C7C7"/>
    <a:srgbClr val="F6F5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066" autoAdjust="0"/>
    <p:restoredTop sz="95110" autoAdjust="0"/>
  </p:normalViewPr>
  <p:slideViewPr>
    <p:cSldViewPr snapToGrid="0">
      <p:cViewPr varScale="1">
        <p:scale>
          <a:sx n="72" d="100"/>
          <a:sy n="72" d="100"/>
        </p:scale>
        <p:origin x="1301" y="67"/>
      </p:cViewPr>
      <p:guideLst>
        <p:guide orient="horz" pos="1728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ags" Target="tags/tag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notesMaster" Target="notesMasters/notesMaster1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viewProps" Target="view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90561" y="0"/>
            <a:ext cx="2994439" cy="467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74" tIns="46437" rIns="92874" bIns="46437" numCol="1" anchor="t" anchorCtr="0" compatLnSpc="1">
            <a:prstTxWarp prst="textNoShape">
              <a:avLst/>
            </a:prstTxWarp>
          </a:bodyPr>
          <a:lstStyle>
            <a:lvl1pPr algn="r" defTabSz="929681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29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90561" y="8804065"/>
            <a:ext cx="2994439" cy="467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74" tIns="46437" rIns="92874" bIns="46437" numCol="1" anchor="b" anchorCtr="0" compatLnSpc="1">
            <a:prstTxWarp prst="textNoShape">
              <a:avLst/>
            </a:prstTxWarp>
          </a:bodyPr>
          <a:lstStyle>
            <a:lvl1pPr algn="r" defTabSz="929681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83587096-7852-44F5-9A71-D621B1FF24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51173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61252" cy="4427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075" tIns="44038" rIns="88075" bIns="44038" numCol="1" anchor="t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35896" y="0"/>
            <a:ext cx="3061252" cy="4427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075" tIns="44038" rIns="88075" bIns="44038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38238" y="663575"/>
            <a:ext cx="4721225" cy="35417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8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7530" y="4427398"/>
            <a:ext cx="5102087" cy="4132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075" tIns="44038" rIns="88075" bIns="44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08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54795"/>
            <a:ext cx="3061252" cy="4427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075" tIns="44038" rIns="88075" bIns="44038" numCol="1" anchor="b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35896" y="8854795"/>
            <a:ext cx="3061252" cy="4427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075" tIns="44038" rIns="88075" bIns="44038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40F64717-A5A5-4C4E-9291-2F18B7410B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632709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803353-72E2-470C-8E67-87750F01FAF1}" type="slidenum">
              <a:rPr lang="en-US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8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8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334" y="4409419"/>
            <a:ext cx="5122334" cy="4176986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972236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6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6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334" y="4409419"/>
            <a:ext cx="5122334" cy="4176986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677213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2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2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334" y="4409419"/>
            <a:ext cx="5122334" cy="4176986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2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2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334" y="4409419"/>
            <a:ext cx="5122334" cy="4176986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4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4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334" y="4409419"/>
            <a:ext cx="5122334" cy="4176986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4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4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334" y="4409419"/>
            <a:ext cx="5122334" cy="4176986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9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9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334" y="4409419"/>
            <a:ext cx="5122334" cy="4176986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1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1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334" y="4409419"/>
            <a:ext cx="5122334" cy="4176986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157685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3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3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334" y="4409419"/>
            <a:ext cx="5122334" cy="4176986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5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5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334" y="4409419"/>
            <a:ext cx="5122334" cy="4176986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7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7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334" y="4409419"/>
            <a:ext cx="5122334" cy="4176986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01370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9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9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334" y="4409419"/>
            <a:ext cx="5122334" cy="4176986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9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9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334" y="4409419"/>
            <a:ext cx="5122334" cy="4176986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1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1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334" y="4409419"/>
            <a:ext cx="5122334" cy="4176986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1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1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334" y="4409419"/>
            <a:ext cx="5122334" cy="4176986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16058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5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5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334" y="4409419"/>
            <a:ext cx="5122334" cy="4176986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9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9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334" y="4409419"/>
            <a:ext cx="5122334" cy="4176986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9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9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334" y="4409419"/>
            <a:ext cx="5122334" cy="4176986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30x slower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0142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2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2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152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288812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5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5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334" y="4409419"/>
            <a:ext cx="5122334" cy="4176986"/>
          </a:xfrm>
        </p:spPr>
        <p:txBody>
          <a:bodyPr/>
          <a:lstStyle/>
          <a:p>
            <a:r>
              <a:rPr lang="en-US" dirty="0"/>
              <a:t>Just like with mutexes, the implementation requires </a:t>
            </a: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Oh no, it’s even slower with a semaphore.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487758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6470796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9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9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334" y="4409419"/>
            <a:ext cx="5122334" cy="4176986"/>
          </a:xfrm>
        </p:spPr>
        <p:txBody>
          <a:bodyPr/>
          <a:lstStyle/>
          <a:p>
            <a:r>
              <a:rPr lang="en-US" dirty="0"/>
              <a:t>The three instructions that were so troublesome are replaced with a single instruction that does the same thing, but the hardware promises no data races. Each thread’s lock </a:t>
            </a:r>
            <a:r>
              <a:rPr lang="en-US" dirty="0" err="1"/>
              <a:t>addq</a:t>
            </a:r>
            <a:r>
              <a:rPr lang="en-US" dirty="0"/>
              <a:t> waits for the other thread’s lock </a:t>
            </a:r>
            <a:r>
              <a:rPr lang="en-US" dirty="0" err="1"/>
              <a:t>addq</a:t>
            </a:r>
            <a:r>
              <a:rPr lang="en-US" dirty="0"/>
              <a:t>, as part of the process of accessing the cache.</a:t>
            </a:r>
          </a:p>
          <a:p>
            <a:endParaRPr lang="en-US" dirty="0"/>
          </a:p>
          <a:p>
            <a:r>
              <a:rPr lang="en-US" dirty="0"/>
              <a:t>X86 has lots of atomic memory operations.  Other ISAs are not so generous.  Traditional RISC would make you write a loop with two special memory access instructions plus the ADD.</a:t>
            </a:r>
          </a:p>
        </p:txBody>
      </p:sp>
    </p:spTree>
    <p:extLst>
      <p:ext uri="{BB962C8B-B14F-4D97-AF65-F5344CB8AC3E}">
        <p14:creationId xmlns:p14="http://schemas.microsoft.com/office/powerpoint/2010/main" val="1965374391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6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6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3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3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4205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4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4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0246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4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4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472290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39226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6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6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334" y="4409419"/>
            <a:ext cx="5122334" cy="4176986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8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8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334" y="4409419"/>
            <a:ext cx="5122334" cy="4176986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Calibri" pitchFamily="34" charset="0"/>
              </a:defRPr>
            </a:lvl1pPr>
            <a:lvl2pPr>
              <a:defRPr sz="2800">
                <a:latin typeface="Calibri" pitchFamily="34" charset="0"/>
              </a:defRPr>
            </a:lvl2pPr>
            <a:lvl3pPr>
              <a:defRPr sz="2400">
                <a:latin typeface="Calibri" pitchFamily="34" charset="0"/>
              </a:defRPr>
            </a:lvl3pPr>
            <a:lvl4pPr>
              <a:defRPr sz="2000">
                <a:latin typeface="Calibri" pitchFamily="34" charset="0"/>
              </a:defRPr>
            </a:lvl4pPr>
            <a:lvl5pPr>
              <a:defRPr sz="2000">
                <a:latin typeface="Calibri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Calibri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99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7897813" y="-26988"/>
            <a:ext cx="1309687" cy="2778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dirty="0">
                <a:solidFill>
                  <a:schemeClr val="bg1"/>
                </a:solidFill>
                <a:latin typeface="Times New Roman" pitchFamily="18" charset="0"/>
              </a:rPr>
              <a:t>Carnegie Mellon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0" i="0" dirty="0">
                <a:latin typeface="Calibri" pitchFamily="34" charset="0"/>
              </a:rPr>
              <a:t>Bryant</a:t>
            </a:r>
            <a:r>
              <a:rPr lang="en-US" sz="1000" b="0" i="0" baseline="0" dirty="0">
                <a:latin typeface="Calibri" pitchFamily="34" charset="0"/>
              </a:rPr>
              <a:t> and </a:t>
            </a:r>
            <a:r>
              <a:rPr lang="en-US" sz="1000" b="0" i="0" baseline="0" dirty="0" err="1">
                <a:latin typeface="Calibri" pitchFamily="34" charset="0"/>
              </a:rPr>
              <a:t>O’Hallaron</a:t>
            </a:r>
            <a:r>
              <a:rPr lang="en-US" sz="1000" b="0" i="0" baseline="0" dirty="0">
                <a:latin typeface="Calibri" pitchFamily="34" charset="0"/>
              </a:rPr>
              <a:t>, Computer Systems: A Programmer’s Perspective, Third Edition</a:t>
            </a:r>
            <a:endParaRPr lang="en-US" sz="1000" b="0" i="0" dirty="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50" r:id="rId12"/>
    <p:sldLayoutId id="2147483649" r:id="rId13"/>
  </p:sldLayoutIdLst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s.cmu.edu/~213/exams.html" TargetMode="External"/><Relationship Id="rId2" Type="http://schemas.openxmlformats.org/officeDocument/2006/relationships/hyperlink" Target="https://piazza.com/class/llpgaho5sjp63w/post/2195" TargetMode="Externa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hyperlink" Target="https://canvas.cmu.edu/courses/37116/quizzes/109929" TargetMode="Externa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685800" y="1708150"/>
            <a:ext cx="7772400" cy="1873250"/>
          </a:xfrm>
        </p:spPr>
        <p:txBody>
          <a:bodyPr/>
          <a:lstStyle/>
          <a:p>
            <a:pPr marL="0" indent="0"/>
            <a:r>
              <a:rPr lang="en-US" dirty="0"/>
              <a:t>Synchronization: Basics</a:t>
            </a:r>
            <a:br>
              <a:rPr lang="en-US" dirty="0"/>
            </a:br>
            <a:br>
              <a:rPr lang="en-US" dirty="0"/>
            </a:br>
            <a:r>
              <a:rPr lang="en-US" sz="2000" b="0" dirty="0"/>
              <a:t>15-213/14-513/15-513: Introduction to Computer Systems</a:t>
            </a:r>
            <a:br>
              <a:rPr lang="en-US" sz="2000" b="0" dirty="0"/>
            </a:br>
            <a:r>
              <a:rPr lang="en-US" sz="2000" b="0" dirty="0"/>
              <a:t>23</a:t>
            </a:r>
            <a:r>
              <a:rPr lang="en-US" sz="2000" b="0" baseline="30000" dirty="0"/>
              <a:t>rd</a:t>
            </a:r>
            <a:r>
              <a:rPr lang="en-US" sz="2000" b="0" dirty="0"/>
              <a:t> Lecture, </a:t>
            </a:r>
            <a:r>
              <a:rPr lang="en-US" sz="2000" b="0"/>
              <a:t>November 28, </a:t>
            </a:r>
            <a:r>
              <a:rPr lang="en-US" sz="2000" b="0" dirty="0"/>
              <a:t>2023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 bwMode="auto">
          <a:xfrm>
            <a:off x="0" y="3086100"/>
            <a:ext cx="9144000" cy="914400"/>
          </a:xfrm>
          <a:prstGeom prst="rect">
            <a:avLst/>
          </a:prstGeom>
          <a:solidFill>
            <a:srgbClr val="FFC000"/>
          </a:solidFill>
          <a:ln w="25400">
            <a:noFill/>
            <a:round/>
            <a:headEnd/>
            <a:tailEnd/>
          </a:ln>
          <a:effectLst/>
        </p:spPr>
        <p:txBody>
          <a:bodyPr wrap="square" rtlCol="0" anchor="ctr">
            <a:spAutoFit/>
          </a:bodyPr>
          <a:lstStyle/>
          <a:p>
            <a:pPr algn="ctr"/>
            <a:endParaRPr lang="en-US"/>
          </a:p>
        </p:txBody>
      </p:sp>
      <p:sp>
        <p:nvSpPr>
          <p:cNvPr id="925698" name="Rectangle 2"/>
          <p:cNvSpPr>
            <a:spLocks noGrp="1" noChangeArrowheads="1"/>
          </p:cNvSpPr>
          <p:nvPr>
            <p:ph type="title"/>
          </p:nvPr>
        </p:nvSpPr>
        <p:spPr>
          <a:xfrm>
            <a:off x="302514" y="435678"/>
            <a:ext cx="8634582" cy="762000"/>
          </a:xfrm>
        </p:spPr>
        <p:txBody>
          <a:bodyPr/>
          <a:lstStyle/>
          <a:p>
            <a:r>
              <a:rPr lang="en-US"/>
              <a:t>Shared Variables in Threaded C Programs</a:t>
            </a:r>
          </a:p>
        </p:txBody>
      </p:sp>
      <p:sp>
        <p:nvSpPr>
          <p:cNvPr id="925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4457" y="1257300"/>
            <a:ext cx="8307387" cy="5143500"/>
          </a:xfrm>
        </p:spPr>
        <p:txBody>
          <a:bodyPr/>
          <a:lstStyle/>
          <a:p>
            <a:r>
              <a:rPr lang="en-US" dirty="0"/>
              <a:t>Question: Which variables  in a threaded C program are shared?</a:t>
            </a:r>
          </a:p>
          <a:p>
            <a:pPr lvl="1"/>
            <a:r>
              <a:rPr lang="en-US" dirty="0"/>
              <a:t>The answer is not as simple as “</a:t>
            </a:r>
            <a:r>
              <a:rPr lang="en-US" i="1" dirty="0"/>
              <a:t>global variables are shared</a:t>
            </a:r>
            <a:r>
              <a:rPr lang="en-US" dirty="0"/>
              <a:t>” and </a:t>
            </a:r>
            <a:br>
              <a:rPr lang="en-US" dirty="0"/>
            </a:br>
            <a:r>
              <a:rPr lang="en-US" dirty="0"/>
              <a:t>“</a:t>
            </a:r>
            <a:r>
              <a:rPr lang="en-US" i="1" dirty="0"/>
              <a:t>stack variables are private</a:t>
            </a:r>
            <a:r>
              <a:rPr lang="en-US" dirty="0"/>
              <a:t>”</a:t>
            </a:r>
          </a:p>
          <a:p>
            <a:endParaRPr lang="en-US" dirty="0"/>
          </a:p>
          <a:p>
            <a:r>
              <a:rPr lang="en-US" i="1" dirty="0" err="1"/>
              <a:t>Def</a:t>
            </a:r>
            <a:r>
              <a:rPr lang="en-US" i="1" dirty="0"/>
              <a:t>:</a:t>
            </a:r>
            <a:r>
              <a:rPr lang="en-US" dirty="0"/>
              <a:t> A variable </a:t>
            </a:r>
            <a:r>
              <a:rPr lang="en-US" dirty="0">
                <a:latin typeface="Courier New"/>
                <a:cs typeface="Courier New"/>
              </a:rPr>
              <a:t>x</a:t>
            </a:r>
            <a:r>
              <a:rPr lang="en-US" dirty="0"/>
              <a:t> is </a:t>
            </a:r>
            <a:r>
              <a:rPr lang="en-US" i="1" dirty="0"/>
              <a:t>shared </a:t>
            </a:r>
            <a:r>
              <a:rPr lang="en-US" dirty="0"/>
              <a:t>if and only if multiple threads reference some instance of </a:t>
            </a:r>
            <a:r>
              <a:rPr lang="en-US" dirty="0">
                <a:latin typeface="Courier New"/>
                <a:cs typeface="Courier New"/>
              </a:rPr>
              <a:t>x</a:t>
            </a:r>
            <a:r>
              <a:rPr lang="en-US" dirty="0"/>
              <a:t>. </a:t>
            </a:r>
          </a:p>
          <a:p>
            <a:endParaRPr lang="en-US" dirty="0"/>
          </a:p>
          <a:p>
            <a:r>
              <a:rPr lang="en-US" dirty="0"/>
              <a:t>Requires answers to the following questions:</a:t>
            </a:r>
          </a:p>
          <a:p>
            <a:pPr lvl="1"/>
            <a:r>
              <a:rPr lang="en-US" dirty="0"/>
              <a:t>What is the memory model for threads?</a:t>
            </a:r>
          </a:p>
          <a:p>
            <a:pPr lvl="1"/>
            <a:r>
              <a:rPr lang="en-US" dirty="0"/>
              <a:t>How are instances of variables mapped to memory?</a:t>
            </a:r>
          </a:p>
          <a:p>
            <a:pPr lvl="1"/>
            <a:r>
              <a:rPr lang="en-US" dirty="0"/>
              <a:t>How many threads might reference each of these instances?</a:t>
            </a:r>
            <a:endParaRPr lang="en-US" i="1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 bwMode="auto">
          <a:xfrm>
            <a:off x="95003" y="3562598"/>
            <a:ext cx="8336478" cy="31212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ctr">
            <a:spAutoFit/>
          </a:bodyPr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 bwMode="auto">
          <a:xfrm>
            <a:off x="3014354" y="3726873"/>
            <a:ext cx="2351314" cy="2802577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spAutoFit/>
          </a:bodyPr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 bwMode="auto">
          <a:xfrm>
            <a:off x="201881" y="3728852"/>
            <a:ext cx="2351314" cy="2802577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spAutoFit/>
          </a:bodyPr>
          <a:lstStyle/>
          <a:p>
            <a:pPr algn="ctr"/>
            <a:endParaRPr lang="en-US"/>
          </a:p>
        </p:txBody>
      </p:sp>
      <p:sp>
        <p:nvSpPr>
          <p:cNvPr id="927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Threads Memory Model: Conceptual</a:t>
            </a:r>
          </a:p>
        </p:txBody>
      </p:sp>
      <p:sp>
        <p:nvSpPr>
          <p:cNvPr id="927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33375" y="1264238"/>
            <a:ext cx="8201025" cy="2345861"/>
          </a:xfrm>
        </p:spPr>
        <p:txBody>
          <a:bodyPr/>
          <a:lstStyle/>
          <a:p>
            <a:r>
              <a:rPr lang="en-US" dirty="0"/>
              <a:t>Multiple threads run within the context of a single process</a:t>
            </a:r>
          </a:p>
          <a:p>
            <a:r>
              <a:rPr lang="en-US" dirty="0"/>
              <a:t>Each thread has its own separate thread context</a:t>
            </a:r>
          </a:p>
          <a:p>
            <a:pPr lvl="1"/>
            <a:r>
              <a:rPr lang="en-US" sz="1600" dirty="0"/>
              <a:t>Thread ID, stack, stack pointer, PC, condition codes, and GP registers</a:t>
            </a:r>
          </a:p>
          <a:p>
            <a:r>
              <a:rPr lang="en-US" dirty="0"/>
              <a:t>All threads share the remaining process context</a:t>
            </a:r>
          </a:p>
          <a:p>
            <a:pPr lvl="1"/>
            <a:r>
              <a:rPr lang="en-US" sz="1600" dirty="0"/>
              <a:t>Code, data, heap, and shared library segments of the process virtual address space</a:t>
            </a:r>
          </a:p>
          <a:p>
            <a:pPr lvl="1"/>
            <a:r>
              <a:rPr lang="en-US" sz="1600" dirty="0"/>
              <a:t>Open files and installed handlers</a:t>
            </a:r>
          </a:p>
        </p:txBody>
      </p:sp>
      <p:sp>
        <p:nvSpPr>
          <p:cNvPr id="4" name="Text Box 8"/>
          <p:cNvSpPr txBox="1">
            <a:spLocks noChangeArrowheads="1"/>
          </p:cNvSpPr>
          <p:nvPr/>
        </p:nvSpPr>
        <p:spPr bwMode="auto">
          <a:xfrm>
            <a:off x="411412" y="4946032"/>
            <a:ext cx="1932252" cy="1446550"/>
          </a:xfrm>
          <a:prstGeom prst="rect">
            <a:avLst/>
          </a:prstGeom>
          <a:solidFill>
            <a:srgbClr val="F1C7C7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dirty="0">
                <a:latin typeface="+mn-lt"/>
              </a:rPr>
              <a:t>Thread 1 context:</a:t>
            </a:r>
          </a:p>
          <a:p>
            <a:r>
              <a:rPr lang="en-US" sz="1800" dirty="0">
                <a:latin typeface="+mn-lt"/>
              </a:rPr>
              <a:t>    Data registers</a:t>
            </a:r>
          </a:p>
          <a:p>
            <a:r>
              <a:rPr lang="en-US" sz="1800" dirty="0">
                <a:latin typeface="+mn-lt"/>
              </a:rPr>
              <a:t>    Condition codes</a:t>
            </a:r>
          </a:p>
          <a:p>
            <a:r>
              <a:rPr lang="en-US" sz="1800" dirty="0">
                <a:latin typeface="+mn-lt"/>
              </a:rPr>
              <a:t>    SP</a:t>
            </a:r>
            <a:r>
              <a:rPr lang="en-US" sz="1800" baseline="-25000" dirty="0">
                <a:latin typeface="+mn-lt"/>
              </a:rPr>
              <a:t>1</a:t>
            </a:r>
          </a:p>
          <a:p>
            <a:r>
              <a:rPr lang="en-US" sz="1800" dirty="0">
                <a:latin typeface="+mn-lt"/>
              </a:rPr>
              <a:t>    PC</a:t>
            </a:r>
            <a:r>
              <a:rPr lang="en-US" sz="1800" baseline="-25000" dirty="0">
                <a:latin typeface="+mn-lt"/>
              </a:rPr>
              <a:t>1</a:t>
            </a:r>
          </a:p>
        </p:txBody>
      </p:sp>
      <p:sp>
        <p:nvSpPr>
          <p:cNvPr id="5" name="Rectangle 12"/>
          <p:cNvSpPr>
            <a:spLocks noChangeAspect="1" noChangeArrowheads="1"/>
          </p:cNvSpPr>
          <p:nvPr/>
        </p:nvSpPr>
        <p:spPr bwMode="auto">
          <a:xfrm>
            <a:off x="434563" y="4334845"/>
            <a:ext cx="1885950" cy="319087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>
                <a:latin typeface="+mn-lt"/>
              </a:rPr>
              <a:t>stack 1</a:t>
            </a:r>
          </a:p>
        </p:txBody>
      </p:sp>
      <p:sp>
        <p:nvSpPr>
          <p:cNvPr id="6" name="Text Box 13"/>
          <p:cNvSpPr txBox="1">
            <a:spLocks noChangeArrowheads="1"/>
          </p:cNvSpPr>
          <p:nvPr/>
        </p:nvSpPr>
        <p:spPr bwMode="auto">
          <a:xfrm>
            <a:off x="817737" y="3680541"/>
            <a:ext cx="1119602" cy="707886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>
                <a:solidFill>
                  <a:srgbClr val="FF0000"/>
                </a:solidFill>
                <a:latin typeface="+mn-lt"/>
              </a:rPr>
              <a:t>Thread 1</a:t>
            </a:r>
          </a:p>
          <a:p>
            <a:pPr algn="ctr"/>
            <a:r>
              <a:rPr lang="en-US" sz="2000" dirty="0">
                <a:solidFill>
                  <a:srgbClr val="FF0000"/>
                </a:solidFill>
                <a:latin typeface="+mn-lt"/>
              </a:rPr>
              <a:t>(private)</a:t>
            </a:r>
          </a:p>
        </p:txBody>
      </p:sp>
      <p:sp>
        <p:nvSpPr>
          <p:cNvPr id="13" name="Text Box 9"/>
          <p:cNvSpPr txBox="1">
            <a:spLocks noChangeArrowheads="1"/>
          </p:cNvSpPr>
          <p:nvPr/>
        </p:nvSpPr>
        <p:spPr bwMode="auto">
          <a:xfrm>
            <a:off x="5762173" y="4083811"/>
            <a:ext cx="2553604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>
                <a:solidFill>
                  <a:srgbClr val="FF0000"/>
                </a:solidFill>
                <a:latin typeface="+mn-lt"/>
              </a:rPr>
              <a:t> Shared code and data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5922963" y="4650609"/>
            <a:ext cx="2232025" cy="1686361"/>
            <a:chOff x="5946775" y="4650609"/>
            <a:chExt cx="2232025" cy="1686361"/>
          </a:xfrm>
        </p:grpSpPr>
        <p:sp>
          <p:nvSpPr>
            <p:cNvPr id="8" name="Rectangle 3"/>
            <p:cNvSpPr>
              <a:spLocks noChangeAspect="1" noChangeArrowheads="1"/>
            </p:cNvSpPr>
            <p:nvPr/>
          </p:nvSpPr>
          <p:spPr bwMode="auto">
            <a:xfrm>
              <a:off x="5946775" y="4650609"/>
              <a:ext cx="2230438" cy="319087"/>
            </a:xfrm>
            <a:prstGeom prst="rect">
              <a:avLst/>
            </a:prstGeom>
            <a:solidFill>
              <a:srgbClr val="D2D2F4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 dirty="0">
                  <a:latin typeface="+mn-lt"/>
                </a:rPr>
                <a:t>shared libraries</a:t>
              </a:r>
            </a:p>
          </p:txBody>
        </p:sp>
        <p:sp>
          <p:nvSpPr>
            <p:cNvPr id="9" name="Rectangle 4"/>
            <p:cNvSpPr>
              <a:spLocks noChangeAspect="1" noChangeArrowheads="1"/>
            </p:cNvSpPr>
            <p:nvPr/>
          </p:nvSpPr>
          <p:spPr bwMode="auto">
            <a:xfrm>
              <a:off x="5946775" y="4915721"/>
              <a:ext cx="2230438" cy="254000"/>
            </a:xfrm>
            <a:prstGeom prst="rect">
              <a:avLst/>
            </a:prstGeom>
            <a:solidFill>
              <a:srgbClr val="C0C0C0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1800">
                <a:latin typeface="+mn-lt"/>
              </a:endParaRPr>
            </a:p>
          </p:txBody>
        </p:sp>
        <p:sp>
          <p:nvSpPr>
            <p:cNvPr id="10" name="Rectangle 5"/>
            <p:cNvSpPr>
              <a:spLocks noChangeAspect="1" noChangeArrowheads="1"/>
            </p:cNvSpPr>
            <p:nvPr/>
          </p:nvSpPr>
          <p:spPr bwMode="auto">
            <a:xfrm>
              <a:off x="5946775" y="5155870"/>
              <a:ext cx="2230438" cy="288925"/>
            </a:xfrm>
            <a:prstGeom prst="rect">
              <a:avLst/>
            </a:prstGeom>
            <a:solidFill>
              <a:srgbClr val="D2D2F4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>
                  <a:latin typeface="+mn-lt"/>
                </a:rPr>
                <a:t>run-time heap</a:t>
              </a:r>
            </a:p>
          </p:txBody>
        </p:sp>
        <p:sp>
          <p:nvSpPr>
            <p:cNvPr id="12" name="Rectangle 7"/>
            <p:cNvSpPr>
              <a:spLocks noChangeAspect="1" noChangeArrowheads="1"/>
            </p:cNvSpPr>
            <p:nvPr/>
          </p:nvSpPr>
          <p:spPr bwMode="auto">
            <a:xfrm>
              <a:off x="5946775" y="5390820"/>
              <a:ext cx="2232025" cy="320675"/>
            </a:xfrm>
            <a:prstGeom prst="rect">
              <a:avLst/>
            </a:prstGeom>
            <a:solidFill>
              <a:srgbClr val="D2D2F4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 dirty="0">
                  <a:latin typeface="+mn-lt"/>
                </a:rPr>
                <a:t>read/write data</a:t>
              </a:r>
            </a:p>
          </p:txBody>
        </p:sp>
        <p:sp>
          <p:nvSpPr>
            <p:cNvPr id="14" name="Rectangle 10"/>
            <p:cNvSpPr>
              <a:spLocks noChangeAspect="1" noChangeArrowheads="1"/>
            </p:cNvSpPr>
            <p:nvPr/>
          </p:nvSpPr>
          <p:spPr bwMode="auto">
            <a:xfrm>
              <a:off x="5946775" y="5711495"/>
              <a:ext cx="2232025" cy="320675"/>
            </a:xfrm>
            <a:prstGeom prst="rect">
              <a:avLst/>
            </a:prstGeom>
            <a:solidFill>
              <a:srgbClr val="D2D2F4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 dirty="0">
                  <a:latin typeface="+mn-lt"/>
                </a:rPr>
                <a:t>read-only code/data</a:t>
              </a:r>
            </a:p>
          </p:txBody>
        </p:sp>
        <p:sp>
          <p:nvSpPr>
            <p:cNvPr id="15" name="Rectangle 11"/>
            <p:cNvSpPr>
              <a:spLocks noChangeAspect="1" noChangeArrowheads="1"/>
            </p:cNvSpPr>
            <p:nvPr/>
          </p:nvSpPr>
          <p:spPr bwMode="auto">
            <a:xfrm>
              <a:off x="5946775" y="6016295"/>
              <a:ext cx="2232025" cy="320675"/>
            </a:xfrm>
            <a:prstGeom prst="rect">
              <a:avLst/>
            </a:prstGeom>
            <a:solidFill>
              <a:srgbClr val="C0C0C0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1800">
                <a:latin typeface="+mn-lt"/>
              </a:endParaRPr>
            </a:p>
          </p:txBody>
        </p:sp>
      </p:grpSp>
      <p:sp>
        <p:nvSpPr>
          <p:cNvPr id="18" name="Text Box 16"/>
          <p:cNvSpPr txBox="1">
            <a:spLocks noChangeArrowheads="1"/>
          </p:cNvSpPr>
          <p:nvPr/>
        </p:nvSpPr>
        <p:spPr bwMode="auto">
          <a:xfrm>
            <a:off x="3223885" y="4965142"/>
            <a:ext cx="1932252" cy="1446550"/>
          </a:xfrm>
          <a:prstGeom prst="rect">
            <a:avLst/>
          </a:prstGeom>
          <a:solidFill>
            <a:srgbClr val="F1C7C7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dirty="0">
                <a:latin typeface="+mn-lt"/>
              </a:rPr>
              <a:t>Thread 2 context:</a:t>
            </a:r>
          </a:p>
          <a:p>
            <a:r>
              <a:rPr lang="en-US" sz="1800" dirty="0">
                <a:latin typeface="+mn-lt"/>
              </a:rPr>
              <a:t>    Data registers</a:t>
            </a:r>
          </a:p>
          <a:p>
            <a:r>
              <a:rPr lang="en-US" sz="1800" dirty="0">
                <a:latin typeface="+mn-lt"/>
              </a:rPr>
              <a:t>    Condition codes</a:t>
            </a:r>
          </a:p>
          <a:p>
            <a:r>
              <a:rPr lang="en-US" sz="1800" dirty="0">
                <a:latin typeface="+mn-lt"/>
              </a:rPr>
              <a:t>    SP</a:t>
            </a:r>
            <a:r>
              <a:rPr lang="en-US" sz="1800" baseline="-25000" dirty="0">
                <a:latin typeface="+mn-lt"/>
              </a:rPr>
              <a:t>2</a:t>
            </a:r>
          </a:p>
          <a:p>
            <a:r>
              <a:rPr lang="en-US" sz="1800" dirty="0">
                <a:latin typeface="+mn-lt"/>
              </a:rPr>
              <a:t>    PC</a:t>
            </a:r>
            <a:r>
              <a:rPr lang="en-US" sz="1800" baseline="-25000" dirty="0">
                <a:latin typeface="+mn-lt"/>
              </a:rPr>
              <a:t>2</a:t>
            </a:r>
          </a:p>
        </p:txBody>
      </p:sp>
      <p:sp>
        <p:nvSpPr>
          <p:cNvPr id="19" name="Rectangle 17"/>
          <p:cNvSpPr>
            <a:spLocks noChangeAspect="1" noChangeArrowheads="1"/>
          </p:cNvSpPr>
          <p:nvPr/>
        </p:nvSpPr>
        <p:spPr bwMode="auto">
          <a:xfrm>
            <a:off x="3247036" y="4349192"/>
            <a:ext cx="1885950" cy="319087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>
                <a:latin typeface="+mn-lt"/>
              </a:rPr>
              <a:t>stack 2</a:t>
            </a:r>
          </a:p>
        </p:txBody>
      </p:sp>
      <p:sp>
        <p:nvSpPr>
          <p:cNvPr id="20" name="Text Box 18"/>
          <p:cNvSpPr txBox="1">
            <a:spLocks noChangeArrowheads="1"/>
          </p:cNvSpPr>
          <p:nvPr/>
        </p:nvSpPr>
        <p:spPr bwMode="auto">
          <a:xfrm>
            <a:off x="3630211" y="3680541"/>
            <a:ext cx="1119602" cy="707886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>
                <a:solidFill>
                  <a:srgbClr val="FF0000"/>
                </a:solidFill>
                <a:latin typeface="+mn-lt"/>
              </a:rPr>
              <a:t>Thread 2</a:t>
            </a:r>
          </a:p>
          <a:p>
            <a:pPr algn="ctr"/>
            <a:r>
              <a:rPr lang="en-US" sz="2000" dirty="0">
                <a:solidFill>
                  <a:srgbClr val="FF0000"/>
                </a:solidFill>
                <a:latin typeface="+mn-lt"/>
              </a:rPr>
              <a:t>(private)</a:t>
            </a:r>
          </a:p>
        </p:txBody>
      </p:sp>
    </p:spTree>
    <p:extLst>
      <p:ext uri="{BB962C8B-B14F-4D97-AF65-F5344CB8AC3E}">
        <p14:creationId xmlns:p14="http://schemas.microsoft.com/office/powerpoint/2010/main" val="38412447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403761" y="2588825"/>
            <a:ext cx="8336478" cy="31212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ctr">
            <a:spAutoFit/>
          </a:bodyPr>
          <a:lstStyle/>
          <a:p>
            <a:pPr algn="ctr"/>
            <a:endParaRPr lang="en-US" dirty="0"/>
          </a:p>
        </p:txBody>
      </p:sp>
      <p:sp>
        <p:nvSpPr>
          <p:cNvPr id="24" name="Rectangle 23"/>
          <p:cNvSpPr/>
          <p:nvPr/>
        </p:nvSpPr>
        <p:spPr bwMode="auto">
          <a:xfrm>
            <a:off x="3334987" y="3275615"/>
            <a:ext cx="2173185" cy="2256311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spAutoFit/>
          </a:bodyPr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 bwMode="auto">
          <a:xfrm>
            <a:off x="605641" y="3289469"/>
            <a:ext cx="2173185" cy="2256311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spAutoFit/>
          </a:bodyPr>
          <a:lstStyle/>
          <a:p>
            <a:pPr algn="ctr"/>
            <a:endParaRPr lang="en-US"/>
          </a:p>
        </p:txBody>
      </p:sp>
      <p:sp>
        <p:nvSpPr>
          <p:cNvPr id="927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Threads Memory Model: Actual</a:t>
            </a:r>
          </a:p>
        </p:txBody>
      </p:sp>
      <p:sp>
        <p:nvSpPr>
          <p:cNvPr id="927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33375" y="1264238"/>
            <a:ext cx="8201025" cy="1977726"/>
          </a:xfrm>
        </p:spPr>
        <p:txBody>
          <a:bodyPr/>
          <a:lstStyle/>
          <a:p>
            <a:r>
              <a:rPr lang="en-US" dirty="0"/>
              <a:t>Separation of data is not strictly enforced:</a:t>
            </a:r>
          </a:p>
          <a:p>
            <a:pPr lvl="1"/>
            <a:r>
              <a:rPr lang="en-US" dirty="0"/>
              <a:t>Register values are truly separate and protected, but…</a:t>
            </a:r>
          </a:p>
          <a:p>
            <a:pPr lvl="1"/>
            <a:r>
              <a:rPr lang="en-US" dirty="0"/>
              <a:t>Any thread can read and write the stack of any other thread</a:t>
            </a:r>
          </a:p>
          <a:p>
            <a:pPr>
              <a:buNone/>
            </a:pPr>
            <a:endParaRPr lang="en-US" i="1" dirty="0">
              <a:solidFill>
                <a:srgbClr val="C00000"/>
              </a:solidFill>
            </a:endParaRPr>
          </a:p>
          <a:p>
            <a:pPr>
              <a:buNone/>
            </a:pPr>
            <a:endParaRPr lang="en-US" i="1" dirty="0">
              <a:solidFill>
                <a:srgbClr val="C00000"/>
              </a:solidFill>
            </a:endParaRPr>
          </a:p>
          <a:p>
            <a:pPr>
              <a:buNone/>
            </a:pPr>
            <a:endParaRPr lang="en-US" i="1" dirty="0">
              <a:solidFill>
                <a:srgbClr val="C00000"/>
              </a:solidFill>
            </a:endParaRPr>
          </a:p>
          <a:p>
            <a:pPr>
              <a:buNone/>
            </a:pPr>
            <a:endParaRPr lang="en-US" i="1" dirty="0">
              <a:solidFill>
                <a:srgbClr val="C00000"/>
              </a:solidFill>
            </a:endParaRPr>
          </a:p>
          <a:p>
            <a:pPr>
              <a:buNone/>
            </a:pPr>
            <a:endParaRPr lang="en-US" i="1" dirty="0">
              <a:solidFill>
                <a:srgbClr val="C00000"/>
              </a:solidFill>
            </a:endParaRPr>
          </a:p>
          <a:p>
            <a:pPr>
              <a:buNone/>
            </a:pPr>
            <a:endParaRPr lang="en-US" i="1" dirty="0">
              <a:solidFill>
                <a:srgbClr val="C00000"/>
              </a:solidFill>
            </a:endParaRPr>
          </a:p>
          <a:p>
            <a:pPr>
              <a:buNone/>
            </a:pPr>
            <a:endParaRPr lang="en-US" i="1" dirty="0">
              <a:solidFill>
                <a:srgbClr val="C00000"/>
              </a:solidFill>
            </a:endParaRPr>
          </a:p>
          <a:p>
            <a:pPr>
              <a:buNone/>
            </a:pPr>
            <a:endParaRPr lang="en-US" i="1" dirty="0">
              <a:solidFill>
                <a:srgbClr val="C00000"/>
              </a:solidFill>
            </a:endParaRPr>
          </a:p>
          <a:p>
            <a:pPr>
              <a:buNone/>
            </a:pPr>
            <a:r>
              <a:rPr lang="en-US" i="1" dirty="0">
                <a:solidFill>
                  <a:srgbClr val="C00000"/>
                </a:solidFill>
              </a:rPr>
              <a:t>The mismatch between the conceptual and operation model </a:t>
            </a:r>
            <a:br>
              <a:rPr lang="en-US" i="1" dirty="0">
                <a:solidFill>
                  <a:srgbClr val="C00000"/>
                </a:solidFill>
              </a:rPr>
            </a:br>
            <a:r>
              <a:rPr lang="en-US" i="1" dirty="0">
                <a:solidFill>
                  <a:srgbClr val="C00000"/>
                </a:solidFill>
              </a:rPr>
              <a:t>is a source of confusion and errors</a:t>
            </a:r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726107" y="4043509"/>
            <a:ext cx="1932252" cy="1446550"/>
          </a:xfrm>
          <a:prstGeom prst="rect">
            <a:avLst/>
          </a:prstGeom>
          <a:solidFill>
            <a:srgbClr val="F1C7C7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dirty="0">
                <a:latin typeface="+mn-lt"/>
              </a:rPr>
              <a:t>Thread 1 context:</a:t>
            </a:r>
          </a:p>
          <a:p>
            <a:r>
              <a:rPr lang="en-US" sz="1800" dirty="0">
                <a:latin typeface="+mn-lt"/>
              </a:rPr>
              <a:t>    Data registers</a:t>
            </a:r>
          </a:p>
          <a:p>
            <a:r>
              <a:rPr lang="en-US" sz="1800" dirty="0">
                <a:latin typeface="+mn-lt"/>
              </a:rPr>
              <a:t>    Condition codes</a:t>
            </a:r>
          </a:p>
          <a:p>
            <a:r>
              <a:rPr lang="en-US" sz="1800" dirty="0">
                <a:latin typeface="+mn-lt"/>
              </a:rPr>
              <a:t>    SP</a:t>
            </a:r>
            <a:r>
              <a:rPr lang="en-US" sz="1800" baseline="-25000" dirty="0">
                <a:latin typeface="+mn-lt"/>
              </a:rPr>
              <a:t>1</a:t>
            </a:r>
          </a:p>
          <a:p>
            <a:r>
              <a:rPr lang="en-US" sz="1800" dirty="0">
                <a:latin typeface="+mn-lt"/>
              </a:rPr>
              <a:t>    PC</a:t>
            </a:r>
            <a:r>
              <a:rPr lang="en-US" sz="1800" baseline="-25000" dirty="0">
                <a:latin typeface="+mn-lt"/>
              </a:rPr>
              <a:t>1</a:t>
            </a:r>
          </a:p>
        </p:txBody>
      </p:sp>
      <p:sp>
        <p:nvSpPr>
          <p:cNvPr id="8" name="Rectangle 12"/>
          <p:cNvSpPr>
            <a:spLocks noChangeAspect="1" noChangeArrowheads="1"/>
          </p:cNvSpPr>
          <p:nvPr/>
        </p:nvSpPr>
        <p:spPr bwMode="auto">
          <a:xfrm>
            <a:off x="749258" y="2696057"/>
            <a:ext cx="1885950" cy="507813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>
                <a:latin typeface="+mn-lt"/>
              </a:rPr>
              <a:t>stack 1</a:t>
            </a:r>
          </a:p>
        </p:txBody>
      </p:sp>
      <p:sp>
        <p:nvSpPr>
          <p:cNvPr id="9" name="Text Box 13"/>
          <p:cNvSpPr txBox="1">
            <a:spLocks noChangeArrowheads="1"/>
          </p:cNvSpPr>
          <p:nvPr/>
        </p:nvSpPr>
        <p:spPr bwMode="auto">
          <a:xfrm>
            <a:off x="1132432" y="3324286"/>
            <a:ext cx="1119602" cy="707886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>
                <a:solidFill>
                  <a:srgbClr val="FF0000"/>
                </a:solidFill>
                <a:latin typeface="+mn-lt"/>
              </a:rPr>
              <a:t>Thread 1</a:t>
            </a:r>
          </a:p>
          <a:p>
            <a:pPr algn="ctr"/>
            <a:r>
              <a:rPr lang="en-US" sz="2000" dirty="0">
                <a:solidFill>
                  <a:srgbClr val="FF0000"/>
                </a:solidFill>
                <a:latin typeface="+mn-lt"/>
              </a:rPr>
              <a:t>(private)</a:t>
            </a:r>
          </a:p>
        </p:txBody>
      </p:sp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6070931" y="3110038"/>
            <a:ext cx="2553604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>
                <a:solidFill>
                  <a:srgbClr val="FF0000"/>
                </a:solidFill>
                <a:latin typeface="+mn-lt"/>
              </a:rPr>
              <a:t> Shared code and data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6231721" y="3676836"/>
            <a:ext cx="2232025" cy="1686361"/>
            <a:chOff x="5946775" y="4650609"/>
            <a:chExt cx="2232025" cy="1686361"/>
          </a:xfrm>
        </p:grpSpPr>
        <p:sp>
          <p:nvSpPr>
            <p:cNvPr id="12" name="Rectangle 3"/>
            <p:cNvSpPr>
              <a:spLocks noChangeAspect="1" noChangeArrowheads="1"/>
            </p:cNvSpPr>
            <p:nvPr/>
          </p:nvSpPr>
          <p:spPr bwMode="auto">
            <a:xfrm>
              <a:off x="5946775" y="4650609"/>
              <a:ext cx="2230438" cy="319087"/>
            </a:xfrm>
            <a:prstGeom prst="rect">
              <a:avLst/>
            </a:prstGeom>
            <a:solidFill>
              <a:srgbClr val="D2D2F4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 dirty="0">
                  <a:latin typeface="+mn-lt"/>
                </a:rPr>
                <a:t>shared libraries</a:t>
              </a:r>
            </a:p>
          </p:txBody>
        </p:sp>
        <p:sp>
          <p:nvSpPr>
            <p:cNvPr id="13" name="Rectangle 4"/>
            <p:cNvSpPr>
              <a:spLocks noChangeAspect="1" noChangeArrowheads="1"/>
            </p:cNvSpPr>
            <p:nvPr/>
          </p:nvSpPr>
          <p:spPr bwMode="auto">
            <a:xfrm>
              <a:off x="5946775" y="4915721"/>
              <a:ext cx="2230438" cy="254000"/>
            </a:xfrm>
            <a:prstGeom prst="rect">
              <a:avLst/>
            </a:prstGeom>
            <a:solidFill>
              <a:srgbClr val="C0C0C0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1800">
                <a:latin typeface="+mn-lt"/>
              </a:endParaRPr>
            </a:p>
          </p:txBody>
        </p:sp>
        <p:sp>
          <p:nvSpPr>
            <p:cNvPr id="14" name="Rectangle 5"/>
            <p:cNvSpPr>
              <a:spLocks noChangeAspect="1" noChangeArrowheads="1"/>
            </p:cNvSpPr>
            <p:nvPr/>
          </p:nvSpPr>
          <p:spPr bwMode="auto">
            <a:xfrm>
              <a:off x="5946775" y="5155870"/>
              <a:ext cx="2230438" cy="288925"/>
            </a:xfrm>
            <a:prstGeom prst="rect">
              <a:avLst/>
            </a:prstGeom>
            <a:solidFill>
              <a:srgbClr val="D2D2F4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>
                  <a:latin typeface="+mn-lt"/>
                </a:rPr>
                <a:t>run-time heap</a:t>
              </a:r>
            </a:p>
          </p:txBody>
        </p:sp>
        <p:sp>
          <p:nvSpPr>
            <p:cNvPr id="15" name="Rectangle 7"/>
            <p:cNvSpPr>
              <a:spLocks noChangeAspect="1" noChangeArrowheads="1"/>
            </p:cNvSpPr>
            <p:nvPr/>
          </p:nvSpPr>
          <p:spPr bwMode="auto">
            <a:xfrm>
              <a:off x="5946775" y="5390820"/>
              <a:ext cx="2232025" cy="320675"/>
            </a:xfrm>
            <a:prstGeom prst="rect">
              <a:avLst/>
            </a:prstGeom>
            <a:solidFill>
              <a:srgbClr val="D2D2F4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 dirty="0">
                  <a:latin typeface="+mn-lt"/>
                </a:rPr>
                <a:t>read/write data</a:t>
              </a:r>
            </a:p>
          </p:txBody>
        </p:sp>
        <p:sp>
          <p:nvSpPr>
            <p:cNvPr id="16" name="Rectangle 10"/>
            <p:cNvSpPr>
              <a:spLocks noChangeAspect="1" noChangeArrowheads="1"/>
            </p:cNvSpPr>
            <p:nvPr/>
          </p:nvSpPr>
          <p:spPr bwMode="auto">
            <a:xfrm>
              <a:off x="5946775" y="5711495"/>
              <a:ext cx="2232025" cy="320675"/>
            </a:xfrm>
            <a:prstGeom prst="rect">
              <a:avLst/>
            </a:prstGeom>
            <a:solidFill>
              <a:srgbClr val="D2D2F4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 dirty="0">
                  <a:latin typeface="+mn-lt"/>
                </a:rPr>
                <a:t>read-only code/data</a:t>
              </a:r>
            </a:p>
          </p:txBody>
        </p:sp>
        <p:sp>
          <p:nvSpPr>
            <p:cNvPr id="17" name="Rectangle 11"/>
            <p:cNvSpPr>
              <a:spLocks noChangeAspect="1" noChangeArrowheads="1"/>
            </p:cNvSpPr>
            <p:nvPr/>
          </p:nvSpPr>
          <p:spPr bwMode="auto">
            <a:xfrm>
              <a:off x="5946775" y="6016295"/>
              <a:ext cx="2232025" cy="320675"/>
            </a:xfrm>
            <a:prstGeom prst="rect">
              <a:avLst/>
            </a:prstGeom>
            <a:solidFill>
              <a:srgbClr val="C0C0C0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1800">
                <a:latin typeface="+mn-lt"/>
              </a:endParaRPr>
            </a:p>
          </p:txBody>
        </p:sp>
      </p:grpSp>
      <p:sp>
        <p:nvSpPr>
          <p:cNvPr id="18" name="Text Box 16"/>
          <p:cNvSpPr txBox="1">
            <a:spLocks noChangeArrowheads="1"/>
          </p:cNvSpPr>
          <p:nvPr/>
        </p:nvSpPr>
        <p:spPr bwMode="auto">
          <a:xfrm>
            <a:off x="3455453" y="4062619"/>
            <a:ext cx="1932252" cy="1446550"/>
          </a:xfrm>
          <a:prstGeom prst="rect">
            <a:avLst/>
          </a:prstGeom>
          <a:solidFill>
            <a:srgbClr val="F1C7C7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dirty="0">
                <a:latin typeface="+mn-lt"/>
              </a:rPr>
              <a:t>Thread 2 context:</a:t>
            </a:r>
          </a:p>
          <a:p>
            <a:r>
              <a:rPr lang="en-US" sz="1800" dirty="0">
                <a:latin typeface="+mn-lt"/>
              </a:rPr>
              <a:t>    Data registers</a:t>
            </a:r>
          </a:p>
          <a:p>
            <a:r>
              <a:rPr lang="en-US" sz="1800" dirty="0">
                <a:latin typeface="+mn-lt"/>
              </a:rPr>
              <a:t>    Condition codes</a:t>
            </a:r>
          </a:p>
          <a:p>
            <a:r>
              <a:rPr lang="en-US" sz="1800" dirty="0">
                <a:latin typeface="+mn-lt"/>
              </a:rPr>
              <a:t>    SP</a:t>
            </a:r>
            <a:r>
              <a:rPr lang="en-US" sz="1800" baseline="-25000" dirty="0">
                <a:latin typeface="+mn-lt"/>
              </a:rPr>
              <a:t>2</a:t>
            </a:r>
          </a:p>
          <a:p>
            <a:r>
              <a:rPr lang="en-US" sz="1800" dirty="0">
                <a:latin typeface="+mn-lt"/>
              </a:rPr>
              <a:t>    PC</a:t>
            </a:r>
            <a:r>
              <a:rPr lang="en-US" sz="1800" baseline="-25000" dirty="0">
                <a:latin typeface="+mn-lt"/>
              </a:rPr>
              <a:t>2</a:t>
            </a:r>
          </a:p>
        </p:txBody>
      </p:sp>
      <p:sp>
        <p:nvSpPr>
          <p:cNvPr id="19" name="Rectangle 17"/>
          <p:cNvSpPr>
            <a:spLocks noChangeAspect="1" noChangeArrowheads="1"/>
          </p:cNvSpPr>
          <p:nvPr/>
        </p:nvSpPr>
        <p:spPr bwMode="auto">
          <a:xfrm>
            <a:off x="3478604" y="2710404"/>
            <a:ext cx="1885950" cy="507813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>
                <a:latin typeface="+mn-lt"/>
              </a:rPr>
              <a:t>stack 2</a:t>
            </a:r>
          </a:p>
        </p:txBody>
      </p:sp>
      <p:sp>
        <p:nvSpPr>
          <p:cNvPr id="20" name="Text Box 18"/>
          <p:cNvSpPr txBox="1">
            <a:spLocks noChangeArrowheads="1"/>
          </p:cNvSpPr>
          <p:nvPr/>
        </p:nvSpPr>
        <p:spPr bwMode="auto">
          <a:xfrm>
            <a:off x="3861778" y="3343396"/>
            <a:ext cx="1119602" cy="707886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>
                <a:solidFill>
                  <a:srgbClr val="FF0000"/>
                </a:solidFill>
                <a:latin typeface="+mn-lt"/>
              </a:rPr>
              <a:t>Thread 2</a:t>
            </a:r>
          </a:p>
          <a:p>
            <a:pPr algn="ctr"/>
            <a:r>
              <a:rPr lang="en-US" sz="2000" dirty="0">
                <a:solidFill>
                  <a:srgbClr val="FF0000"/>
                </a:solidFill>
                <a:latin typeface="+mn-lt"/>
              </a:rPr>
              <a:t>(private)</a:t>
            </a:r>
          </a:p>
        </p:txBody>
      </p:sp>
      <p:grpSp>
        <p:nvGrpSpPr>
          <p:cNvPr id="43" name="Group 42"/>
          <p:cNvGrpSpPr/>
          <p:nvPr/>
        </p:nvGrpSpPr>
        <p:grpSpPr>
          <a:xfrm>
            <a:off x="2185060" y="2826331"/>
            <a:ext cx="4320639" cy="1769423"/>
            <a:chOff x="2185060" y="2826331"/>
            <a:chExt cx="4320639" cy="1769423"/>
          </a:xfrm>
        </p:grpSpPr>
        <p:cxnSp>
          <p:nvCxnSpPr>
            <p:cNvPr id="23" name="Straight Arrow Connector 22"/>
            <p:cNvCxnSpPr/>
            <p:nvPr/>
          </p:nvCxnSpPr>
          <p:spPr bwMode="auto">
            <a:xfrm>
              <a:off x="2422566" y="2826331"/>
              <a:ext cx="1282536" cy="11875"/>
            </a:xfrm>
            <a:prstGeom prst="straightConnector1">
              <a:avLst/>
            </a:prstGeom>
            <a:noFill/>
            <a:ln w="34925">
              <a:solidFill>
                <a:srgbClr val="C00000"/>
              </a:solidFill>
              <a:miter lim="800000"/>
              <a:headEnd type="oval" w="med" len="med"/>
              <a:tailEnd type="triangle" w="lg" len="med"/>
            </a:ln>
            <a:effectLst/>
          </p:spPr>
        </p:cxnSp>
        <p:cxnSp>
          <p:nvCxnSpPr>
            <p:cNvPr id="27" name="Straight Arrow Connector 26"/>
            <p:cNvCxnSpPr/>
            <p:nvPr/>
          </p:nvCxnSpPr>
          <p:spPr bwMode="auto">
            <a:xfrm>
              <a:off x="2456212" y="2978731"/>
              <a:ext cx="3932712" cy="1617023"/>
            </a:xfrm>
            <a:prstGeom prst="straightConnector1">
              <a:avLst/>
            </a:prstGeom>
            <a:noFill/>
            <a:ln w="34925">
              <a:solidFill>
                <a:srgbClr val="C00000"/>
              </a:solidFill>
              <a:miter lim="800000"/>
              <a:headEnd type="oval" w="med" len="med"/>
              <a:tailEnd type="triangle" w="lg" len="med"/>
            </a:ln>
            <a:effectLst/>
          </p:spPr>
        </p:cxnSp>
        <p:cxnSp>
          <p:nvCxnSpPr>
            <p:cNvPr id="34" name="Straight Arrow Connector 33"/>
            <p:cNvCxnSpPr/>
            <p:nvPr/>
          </p:nvCxnSpPr>
          <p:spPr bwMode="auto">
            <a:xfrm flipH="1" flipV="1">
              <a:off x="2185060" y="3051958"/>
              <a:ext cx="1448790" cy="1425039"/>
            </a:xfrm>
            <a:prstGeom prst="straightConnector1">
              <a:avLst/>
            </a:prstGeom>
            <a:noFill/>
            <a:ln w="34925">
              <a:solidFill>
                <a:srgbClr val="C00000"/>
              </a:solidFill>
              <a:miter lim="800000"/>
              <a:headEnd type="oval" w="med" len="med"/>
              <a:tailEnd type="triangle" w="lg" len="med"/>
            </a:ln>
            <a:effectLst/>
          </p:spPr>
        </p:cxnSp>
        <p:cxnSp>
          <p:nvCxnSpPr>
            <p:cNvPr id="35" name="Straight Arrow Connector 34"/>
            <p:cNvCxnSpPr/>
            <p:nvPr/>
          </p:nvCxnSpPr>
          <p:spPr bwMode="auto">
            <a:xfrm flipH="1" flipV="1">
              <a:off x="5140035" y="3038108"/>
              <a:ext cx="1365664" cy="1520042"/>
            </a:xfrm>
            <a:prstGeom prst="straightConnector1">
              <a:avLst/>
            </a:prstGeom>
            <a:noFill/>
            <a:ln w="34925">
              <a:solidFill>
                <a:srgbClr val="C00000"/>
              </a:solidFill>
              <a:miter lim="800000"/>
              <a:headEnd type="oval" w="med" len="med"/>
              <a:tailEnd type="triangle" w="lg" len="med"/>
            </a:ln>
            <a:effectLst/>
          </p:spPr>
        </p:cxnSp>
      </p:grpSp>
      <p:sp>
        <p:nvSpPr>
          <p:cNvPr id="44" name="TextBox 43"/>
          <p:cNvSpPr txBox="1"/>
          <p:nvPr/>
        </p:nvSpPr>
        <p:spPr>
          <a:xfrm flipH="1">
            <a:off x="6327766" y="2648198"/>
            <a:ext cx="23768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>
                <a:latin typeface="Calibri" pitchFamily="34" charset="0"/>
              </a:rPr>
              <a:t>Virtual Address Space </a:t>
            </a:r>
            <a:endParaRPr lang="en-US" sz="18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6990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74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Three Ways to Pass Thread </a:t>
            </a:r>
            <a:r>
              <a:rPr lang="en-US" dirty="0" err="1"/>
              <a:t>Arg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Malloc</a:t>
            </a:r>
            <a:r>
              <a:rPr lang="en-US" dirty="0"/>
              <a:t>/free</a:t>
            </a:r>
          </a:p>
          <a:p>
            <a:pPr lvl="1"/>
            <a:r>
              <a:rPr lang="en-US" dirty="0"/>
              <a:t>Producer </a:t>
            </a:r>
            <a:r>
              <a:rPr lang="en-US" dirty="0" err="1"/>
              <a:t>malloc’s</a:t>
            </a:r>
            <a:r>
              <a:rPr lang="en-US" dirty="0"/>
              <a:t> space, passes pointer to </a:t>
            </a:r>
            <a:r>
              <a:rPr lang="en-US" dirty="0" err="1"/>
              <a:t>pthread_create</a:t>
            </a:r>
            <a:endParaRPr lang="en-US" dirty="0"/>
          </a:p>
          <a:p>
            <a:pPr lvl="1"/>
            <a:r>
              <a:rPr lang="en-US" dirty="0"/>
              <a:t>Consumer dereferences pointer, frees space</a:t>
            </a:r>
          </a:p>
          <a:p>
            <a:pPr lvl="1"/>
            <a:r>
              <a:rPr lang="en-US" dirty="0"/>
              <a:t>Always works; necessary for passing large amounts of data</a:t>
            </a:r>
          </a:p>
          <a:p>
            <a:r>
              <a:rPr lang="en-US" dirty="0"/>
              <a:t>Cast of int</a:t>
            </a:r>
          </a:p>
          <a:p>
            <a:pPr lvl="1"/>
            <a:r>
              <a:rPr lang="en-US" dirty="0"/>
              <a:t>Producer casts an int/long to void*, passes to </a:t>
            </a:r>
            <a:r>
              <a:rPr lang="en-US" dirty="0" err="1"/>
              <a:t>pthread_create</a:t>
            </a:r>
            <a:endParaRPr lang="en-US" dirty="0"/>
          </a:p>
          <a:p>
            <a:pPr lvl="1"/>
            <a:r>
              <a:rPr lang="en-US" dirty="0"/>
              <a:t>Consumer casts void* argument back to int/long</a:t>
            </a:r>
          </a:p>
          <a:p>
            <a:pPr lvl="1"/>
            <a:r>
              <a:rPr lang="en-US" dirty="0"/>
              <a:t>Works for small amounts of data (one number)</a:t>
            </a:r>
          </a:p>
          <a:p>
            <a:r>
              <a:rPr lang="en-US" dirty="0">
                <a:solidFill>
                  <a:srgbClr val="FF0000"/>
                </a:solidFill>
              </a:rPr>
              <a:t>INCORRECT: Pointer to stack slot</a:t>
            </a:r>
          </a:p>
          <a:p>
            <a:pPr lvl="1"/>
            <a:r>
              <a:rPr lang="en-US" dirty="0"/>
              <a:t>Producer passes address to producer’s stack in </a:t>
            </a:r>
            <a:r>
              <a:rPr lang="en-US" dirty="0" err="1"/>
              <a:t>pthread_create</a:t>
            </a:r>
            <a:endParaRPr lang="en-US" dirty="0"/>
          </a:p>
          <a:p>
            <a:pPr lvl="1"/>
            <a:r>
              <a:rPr lang="en-US" dirty="0"/>
              <a:t>Consumer dereferences pointer</a:t>
            </a:r>
          </a:p>
          <a:p>
            <a:pPr lvl="1"/>
            <a:r>
              <a:rPr lang="en-US" dirty="0"/>
              <a:t>Why is this unsafe?</a:t>
            </a:r>
          </a:p>
        </p:txBody>
      </p:sp>
    </p:spTree>
    <p:extLst>
      <p:ext uri="{BB962C8B-B14F-4D97-AF65-F5344CB8AC3E}">
        <p14:creationId xmlns:p14="http://schemas.microsoft.com/office/powerpoint/2010/main" val="18966862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55504" y="1656569"/>
            <a:ext cx="4640179" cy="3785652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 err="1">
                <a:solidFill>
                  <a:srgbClr val="92D050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latin typeface="Courier New"/>
                <a:cs typeface="Courier New"/>
              </a:rPr>
              <a:t> </a:t>
            </a:r>
            <a:r>
              <a:rPr lang="en-US" sz="1600" dirty="0" err="1">
                <a:latin typeface="Courier New"/>
                <a:cs typeface="Courier New"/>
              </a:rPr>
              <a:t>hist</a:t>
            </a:r>
            <a:r>
              <a:rPr lang="en-US" sz="1600" dirty="0">
                <a:latin typeface="Courier New"/>
                <a:cs typeface="Courier New"/>
              </a:rPr>
              <a:t>[N] = {0};</a:t>
            </a:r>
          </a:p>
          <a:p>
            <a:endParaRPr lang="en-US" sz="1600" dirty="0">
              <a:latin typeface="Courier New"/>
              <a:cs typeface="Courier New"/>
            </a:endParaRPr>
          </a:p>
          <a:p>
            <a:r>
              <a:rPr lang="en-US" sz="1600" dirty="0" err="1">
                <a:latin typeface="Courier New"/>
                <a:cs typeface="Courier New"/>
              </a:rPr>
              <a:t>int</a:t>
            </a:r>
            <a:r>
              <a:rPr lang="en-US" sz="1600" dirty="0">
                <a:latin typeface="Courier New"/>
                <a:cs typeface="Courier New"/>
              </a:rPr>
              <a:t> </a:t>
            </a:r>
            <a:r>
              <a:rPr lang="en-US" sz="1600" dirty="0">
                <a:solidFill>
                  <a:schemeClr val="accent2"/>
                </a:solidFill>
                <a:latin typeface="Courier New"/>
                <a:cs typeface="Courier New"/>
              </a:rPr>
              <a:t>main</a:t>
            </a:r>
            <a:r>
              <a:rPr lang="en-US" sz="1600" dirty="0">
                <a:latin typeface="Courier New"/>
                <a:cs typeface="Courier New"/>
              </a:rPr>
              <a:t>(</a:t>
            </a:r>
            <a:r>
              <a:rPr lang="en-US" sz="1600" dirty="0" err="1">
                <a:latin typeface="Courier New"/>
                <a:cs typeface="Courier New"/>
              </a:rPr>
              <a:t>int</a:t>
            </a:r>
            <a:r>
              <a:rPr lang="en-US" sz="1600" dirty="0"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AC0000"/>
                </a:solidFill>
                <a:latin typeface="Courier New"/>
                <a:cs typeface="Courier New"/>
              </a:rPr>
              <a:t>argc</a:t>
            </a:r>
            <a:r>
              <a:rPr lang="en-US" sz="1600" dirty="0">
                <a:latin typeface="Courier New"/>
                <a:cs typeface="Courier New"/>
              </a:rPr>
              <a:t>, char *</a:t>
            </a:r>
            <a:r>
              <a:rPr lang="en-US" sz="1600" dirty="0" err="1">
                <a:solidFill>
                  <a:srgbClr val="AC0000"/>
                </a:solidFill>
                <a:latin typeface="Courier New"/>
                <a:cs typeface="Courier New"/>
              </a:rPr>
              <a:t>argv</a:t>
            </a:r>
            <a:r>
              <a:rPr lang="en-US" sz="1600" dirty="0">
                <a:latin typeface="Courier New"/>
                <a:cs typeface="Courier New"/>
              </a:rPr>
              <a:t>[]) {</a:t>
            </a:r>
          </a:p>
          <a:p>
            <a:r>
              <a:rPr lang="en-US" sz="1600" dirty="0">
                <a:latin typeface="Courier New"/>
                <a:cs typeface="Courier New"/>
              </a:rPr>
              <a:t>   </a:t>
            </a:r>
            <a:r>
              <a:rPr lang="en-US" sz="1600" dirty="0">
                <a:solidFill>
                  <a:srgbClr val="92D050"/>
                </a:solidFill>
                <a:latin typeface="Courier New"/>
                <a:cs typeface="Courier New"/>
              </a:rPr>
              <a:t>long</a:t>
            </a:r>
            <a:r>
              <a:rPr lang="en-US" sz="1600" dirty="0"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AC0000"/>
                </a:solidFill>
                <a:latin typeface="Courier New"/>
                <a:cs typeface="Courier New"/>
              </a:rPr>
              <a:t>i</a:t>
            </a:r>
            <a:r>
              <a:rPr lang="en-US" sz="1600" dirty="0">
                <a:latin typeface="Courier New"/>
                <a:cs typeface="Courier New"/>
              </a:rPr>
              <a:t>;</a:t>
            </a:r>
          </a:p>
          <a:p>
            <a:r>
              <a:rPr lang="en-US" sz="1600" dirty="0">
                <a:latin typeface="Courier New"/>
                <a:cs typeface="Courier New"/>
              </a:rPr>
              <a:t>   </a:t>
            </a:r>
            <a:r>
              <a:rPr lang="en-US" sz="1600" dirty="0" err="1">
                <a:solidFill>
                  <a:srgbClr val="92D050"/>
                </a:solidFill>
                <a:latin typeface="Courier New"/>
                <a:cs typeface="Courier New"/>
              </a:rPr>
              <a:t>pthread_t</a:t>
            </a:r>
            <a:r>
              <a:rPr lang="en-US" sz="1600" dirty="0"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AC0000"/>
                </a:solidFill>
                <a:latin typeface="Courier New"/>
                <a:cs typeface="Courier New"/>
              </a:rPr>
              <a:t>tids</a:t>
            </a:r>
            <a:r>
              <a:rPr lang="en-US" sz="1600" dirty="0">
                <a:latin typeface="Courier New"/>
                <a:cs typeface="Courier New"/>
              </a:rPr>
              <a:t>[N];</a:t>
            </a:r>
          </a:p>
          <a:p>
            <a:r>
              <a:rPr lang="en-US" sz="1600" dirty="0">
                <a:latin typeface="Courier New"/>
                <a:cs typeface="Courier New"/>
              </a:rPr>
              <a:t>    </a:t>
            </a:r>
          </a:p>
          <a:p>
            <a:r>
              <a:rPr lang="en-US" sz="1600" dirty="0">
                <a:latin typeface="Courier New"/>
                <a:cs typeface="Courier New"/>
              </a:rPr>
              <a:t>   </a:t>
            </a:r>
            <a:r>
              <a:rPr lang="en-US" sz="1600" dirty="0">
                <a:solidFill>
                  <a:srgbClr val="7030A0"/>
                </a:solidFill>
                <a:latin typeface="Courier New"/>
                <a:cs typeface="Courier New"/>
              </a:rPr>
              <a:t>for</a:t>
            </a:r>
            <a:r>
              <a:rPr lang="en-US" sz="1600" dirty="0">
                <a:latin typeface="Courier New"/>
                <a:cs typeface="Courier New"/>
              </a:rPr>
              <a:t> (</a:t>
            </a:r>
            <a:r>
              <a:rPr lang="en-US" sz="1600" dirty="0" err="1">
                <a:latin typeface="Courier New"/>
                <a:cs typeface="Courier New"/>
              </a:rPr>
              <a:t>i</a:t>
            </a:r>
            <a:r>
              <a:rPr lang="en-US" sz="1600" dirty="0">
                <a:latin typeface="Courier New"/>
                <a:cs typeface="Courier New"/>
              </a:rPr>
              <a:t> = 0; </a:t>
            </a:r>
            <a:r>
              <a:rPr lang="en-US" sz="1600" dirty="0" err="1">
                <a:latin typeface="Courier New"/>
                <a:cs typeface="Courier New"/>
              </a:rPr>
              <a:t>i</a:t>
            </a:r>
            <a:r>
              <a:rPr lang="en-US" sz="1600" dirty="0">
                <a:latin typeface="Courier New"/>
                <a:cs typeface="Courier New"/>
              </a:rPr>
              <a:t> &lt; N; </a:t>
            </a:r>
            <a:r>
              <a:rPr lang="en-US" sz="1600" dirty="0" err="1">
                <a:latin typeface="Courier New"/>
                <a:cs typeface="Courier New"/>
              </a:rPr>
              <a:t>i</a:t>
            </a:r>
            <a:r>
              <a:rPr lang="en-US" sz="1600" dirty="0">
                <a:latin typeface="Courier New"/>
                <a:cs typeface="Courier New"/>
              </a:rPr>
              <a:t>++)</a:t>
            </a:r>
          </a:p>
          <a:p>
            <a:r>
              <a:rPr lang="en-US" sz="1600" dirty="0">
                <a:latin typeface="Courier New"/>
                <a:cs typeface="Courier New"/>
              </a:rPr>
              <a:t>     </a:t>
            </a:r>
            <a:r>
              <a:rPr lang="en-US" sz="1600" dirty="0" err="1">
                <a:latin typeface="Courier New"/>
                <a:cs typeface="Courier New"/>
              </a:rPr>
              <a:t>Pthread_create</a:t>
            </a:r>
            <a:r>
              <a:rPr lang="en-US" sz="1600" dirty="0">
                <a:latin typeface="Courier New"/>
                <a:cs typeface="Courier New"/>
              </a:rPr>
              <a:t>(&amp;</a:t>
            </a:r>
            <a:r>
              <a:rPr lang="en-US" sz="1600" dirty="0" err="1">
                <a:latin typeface="Courier New"/>
                <a:cs typeface="Courier New"/>
              </a:rPr>
              <a:t>tids</a:t>
            </a:r>
            <a:r>
              <a:rPr lang="en-US" sz="1600" dirty="0">
                <a:latin typeface="Courier New"/>
                <a:cs typeface="Courier New"/>
              </a:rPr>
              <a:t>[</a:t>
            </a:r>
            <a:r>
              <a:rPr lang="en-US" sz="1600" dirty="0" err="1">
                <a:latin typeface="Courier New"/>
                <a:cs typeface="Courier New"/>
              </a:rPr>
              <a:t>i</a:t>
            </a:r>
            <a:r>
              <a:rPr lang="en-US" sz="1600" dirty="0">
                <a:latin typeface="Courier New"/>
                <a:cs typeface="Courier New"/>
              </a:rPr>
              <a:t>], </a:t>
            </a:r>
          </a:p>
          <a:p>
            <a:r>
              <a:rPr lang="en-US" sz="1600" dirty="0">
                <a:latin typeface="Courier New"/>
                <a:cs typeface="Courier New"/>
              </a:rPr>
              <a:t>                     </a:t>
            </a:r>
            <a:r>
              <a:rPr lang="en-US" sz="1600" dirty="0">
                <a:solidFill>
                  <a:srgbClr val="00B050"/>
                </a:solidFill>
                <a:latin typeface="Courier New"/>
                <a:cs typeface="Courier New"/>
              </a:rPr>
              <a:t>NULL</a:t>
            </a:r>
            <a:r>
              <a:rPr lang="en-US" sz="1600" dirty="0">
                <a:latin typeface="Courier New"/>
                <a:cs typeface="Courier New"/>
              </a:rPr>
              <a:t>, </a:t>
            </a:r>
          </a:p>
          <a:p>
            <a:r>
              <a:rPr lang="en-US" sz="1600" dirty="0">
                <a:latin typeface="Courier New"/>
                <a:cs typeface="Courier New"/>
              </a:rPr>
              <a:t>                     thread, </a:t>
            </a:r>
          </a:p>
          <a:p>
            <a:r>
              <a:rPr lang="en-US" sz="1600" dirty="0">
                <a:latin typeface="Courier New"/>
                <a:cs typeface="Courier New"/>
              </a:rPr>
              <a:t>                     </a:t>
            </a:r>
            <a:r>
              <a:rPr lang="en-US" sz="1600" dirty="0">
                <a:solidFill>
                  <a:srgbClr val="0070C0"/>
                </a:solidFill>
                <a:latin typeface="Courier New"/>
                <a:cs typeface="Courier New"/>
              </a:rPr>
              <a:t>&amp;hist[</a:t>
            </a:r>
            <a:r>
              <a:rPr lang="en-US" sz="1600" dirty="0" err="1">
                <a:solidFill>
                  <a:srgbClr val="0070C0"/>
                </a:solidFill>
                <a:latin typeface="Courier New"/>
                <a:cs typeface="Courier New"/>
              </a:rPr>
              <a:t>i</a:t>
            </a:r>
            <a:r>
              <a:rPr lang="en-US" sz="1600" dirty="0">
                <a:solidFill>
                  <a:srgbClr val="0070C0"/>
                </a:solidFill>
                <a:latin typeface="Courier New"/>
                <a:cs typeface="Courier New"/>
              </a:rPr>
              <a:t>]</a:t>
            </a:r>
            <a:r>
              <a:rPr lang="en-US" sz="1600" dirty="0">
                <a:latin typeface="Courier New"/>
                <a:cs typeface="Courier New"/>
              </a:rPr>
              <a:t>);</a:t>
            </a:r>
          </a:p>
          <a:p>
            <a:r>
              <a:rPr lang="en-US" sz="1600" dirty="0">
                <a:latin typeface="Courier New"/>
                <a:cs typeface="Courier New"/>
              </a:rPr>
              <a:t>   </a:t>
            </a:r>
            <a:r>
              <a:rPr lang="en-US" sz="1600" dirty="0">
                <a:solidFill>
                  <a:srgbClr val="7030A0"/>
                </a:solidFill>
                <a:latin typeface="Courier New"/>
                <a:cs typeface="Courier New"/>
              </a:rPr>
              <a:t>for</a:t>
            </a:r>
            <a:r>
              <a:rPr lang="en-US" sz="1600" dirty="0">
                <a:latin typeface="Courier New"/>
                <a:cs typeface="Courier New"/>
              </a:rPr>
              <a:t> (</a:t>
            </a:r>
            <a:r>
              <a:rPr lang="en-US" sz="1600" dirty="0" err="1">
                <a:latin typeface="Courier New"/>
                <a:cs typeface="Courier New"/>
              </a:rPr>
              <a:t>i</a:t>
            </a:r>
            <a:r>
              <a:rPr lang="en-US" sz="1600" dirty="0">
                <a:latin typeface="Courier New"/>
                <a:cs typeface="Courier New"/>
              </a:rPr>
              <a:t> = 0; </a:t>
            </a:r>
            <a:r>
              <a:rPr lang="en-US" sz="1600" dirty="0" err="1">
                <a:latin typeface="Courier New"/>
                <a:cs typeface="Courier New"/>
              </a:rPr>
              <a:t>i</a:t>
            </a:r>
            <a:r>
              <a:rPr lang="en-US" sz="1600" dirty="0">
                <a:latin typeface="Courier New"/>
                <a:cs typeface="Courier New"/>
              </a:rPr>
              <a:t> &lt; N; </a:t>
            </a:r>
            <a:r>
              <a:rPr lang="en-US" sz="1600" dirty="0" err="1">
                <a:latin typeface="Courier New"/>
                <a:cs typeface="Courier New"/>
              </a:rPr>
              <a:t>i</a:t>
            </a:r>
            <a:r>
              <a:rPr lang="en-US" sz="1600" dirty="0">
                <a:latin typeface="Courier New"/>
                <a:cs typeface="Courier New"/>
              </a:rPr>
              <a:t>++)</a:t>
            </a:r>
          </a:p>
          <a:p>
            <a:r>
              <a:rPr lang="en-US" sz="1600" dirty="0">
                <a:latin typeface="Courier New"/>
                <a:cs typeface="Courier New"/>
              </a:rPr>
              <a:t>     </a:t>
            </a:r>
            <a:r>
              <a:rPr lang="en-US" sz="1600" dirty="0" err="1">
                <a:latin typeface="Courier New"/>
                <a:cs typeface="Courier New"/>
              </a:rPr>
              <a:t>Pthread_join</a:t>
            </a:r>
            <a:r>
              <a:rPr lang="en-US" sz="1600" dirty="0">
                <a:latin typeface="Courier New"/>
                <a:cs typeface="Courier New"/>
              </a:rPr>
              <a:t>(</a:t>
            </a:r>
            <a:r>
              <a:rPr lang="en-US" sz="1600" dirty="0" err="1">
                <a:latin typeface="Courier New"/>
                <a:cs typeface="Courier New"/>
              </a:rPr>
              <a:t>tids</a:t>
            </a:r>
            <a:r>
              <a:rPr lang="en-US" sz="1600" dirty="0">
                <a:latin typeface="Courier New"/>
                <a:cs typeface="Courier New"/>
              </a:rPr>
              <a:t>[</a:t>
            </a:r>
            <a:r>
              <a:rPr lang="en-US" sz="1600" dirty="0" err="1">
                <a:latin typeface="Courier New"/>
                <a:cs typeface="Courier New"/>
              </a:rPr>
              <a:t>i</a:t>
            </a:r>
            <a:r>
              <a:rPr lang="en-US" sz="1600" dirty="0">
                <a:latin typeface="Courier New"/>
                <a:cs typeface="Courier New"/>
              </a:rPr>
              <a:t>], </a:t>
            </a:r>
            <a:r>
              <a:rPr lang="en-US" sz="1600" dirty="0">
                <a:solidFill>
                  <a:srgbClr val="00B050"/>
                </a:solidFill>
                <a:latin typeface="Courier New"/>
                <a:cs typeface="Courier New"/>
              </a:rPr>
              <a:t>NULL</a:t>
            </a:r>
            <a:r>
              <a:rPr lang="en-US" sz="1600" dirty="0">
                <a:latin typeface="Courier New"/>
                <a:cs typeface="Courier New"/>
              </a:rPr>
              <a:t>);</a:t>
            </a:r>
          </a:p>
          <a:p>
            <a:r>
              <a:rPr lang="en-US" sz="1600" dirty="0">
                <a:latin typeface="Courier New"/>
                <a:cs typeface="Courier New"/>
              </a:rPr>
              <a:t>   check();</a:t>
            </a:r>
          </a:p>
          <a:p>
            <a:r>
              <a:rPr lang="en-US" sz="1600" dirty="0">
                <a:latin typeface="Courier New"/>
                <a:cs typeface="Courier New"/>
              </a:rPr>
              <a:t>}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5102943" y="1656569"/>
            <a:ext cx="3393878" cy="1323439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dirty="0">
                <a:solidFill>
                  <a:srgbClr val="92D050"/>
                </a:solidFill>
                <a:latin typeface="Courier New"/>
                <a:cs typeface="Courier New"/>
              </a:rPr>
              <a:t>void *</a:t>
            </a:r>
            <a:r>
              <a:rPr lang="en-US" sz="1600" dirty="0">
                <a:solidFill>
                  <a:schemeClr val="accent2"/>
                </a:solidFill>
                <a:latin typeface="Courier New"/>
                <a:cs typeface="Courier New"/>
              </a:rPr>
              <a:t>thread</a:t>
            </a:r>
            <a:r>
              <a:rPr lang="en-US" sz="1600" dirty="0">
                <a:latin typeface="Courier New"/>
                <a:cs typeface="Courier New"/>
              </a:rPr>
              <a:t>(</a:t>
            </a:r>
            <a:r>
              <a:rPr lang="en-US" sz="1600" dirty="0">
                <a:solidFill>
                  <a:srgbClr val="92D050"/>
                </a:solidFill>
                <a:latin typeface="Courier New"/>
                <a:cs typeface="Courier New"/>
              </a:rPr>
              <a:t>void *</a:t>
            </a:r>
            <a:r>
              <a:rPr lang="en-US" sz="1600" dirty="0" err="1">
                <a:solidFill>
                  <a:srgbClr val="AC0000"/>
                </a:solidFill>
                <a:latin typeface="Courier New"/>
                <a:cs typeface="Courier New"/>
              </a:rPr>
              <a:t>vargp</a:t>
            </a:r>
            <a:r>
              <a:rPr lang="en-US" sz="1600" dirty="0">
                <a:latin typeface="Courier New"/>
                <a:cs typeface="Courier New"/>
              </a:rPr>
              <a:t>)</a:t>
            </a:r>
          </a:p>
          <a:p>
            <a:r>
              <a:rPr lang="en-US" sz="1600" dirty="0">
                <a:latin typeface="Courier New"/>
                <a:cs typeface="Courier New"/>
              </a:rPr>
              <a:t>{</a:t>
            </a:r>
          </a:p>
          <a:p>
            <a:r>
              <a:rPr lang="en-US" sz="1600" dirty="0">
                <a:latin typeface="Courier New"/>
                <a:cs typeface="Courier New"/>
              </a:rPr>
              <a:t>   </a:t>
            </a:r>
            <a:r>
              <a:rPr lang="en-US" sz="1600" dirty="0">
                <a:solidFill>
                  <a:srgbClr val="0070C0"/>
                </a:solidFill>
                <a:latin typeface="Courier New"/>
                <a:cs typeface="Courier New"/>
              </a:rPr>
              <a:t>*(int *)</a:t>
            </a:r>
            <a:r>
              <a:rPr lang="en-US" sz="1600" dirty="0" err="1">
                <a:solidFill>
                  <a:srgbClr val="0070C0"/>
                </a:solidFill>
                <a:latin typeface="Courier New"/>
                <a:cs typeface="Courier New"/>
              </a:rPr>
              <a:t>vargp</a:t>
            </a:r>
            <a:r>
              <a:rPr lang="en-US" sz="1600" dirty="0">
                <a:latin typeface="Courier New"/>
                <a:cs typeface="Courier New"/>
              </a:rPr>
              <a:t> += 1;</a:t>
            </a:r>
          </a:p>
          <a:p>
            <a:r>
              <a:rPr lang="en-US" sz="1600" dirty="0">
                <a:latin typeface="Courier New"/>
                <a:cs typeface="Courier New"/>
              </a:rPr>
              <a:t>   return NULL;</a:t>
            </a:r>
          </a:p>
          <a:p>
            <a:r>
              <a:rPr lang="en-US" sz="1600" dirty="0">
                <a:latin typeface="Courier New"/>
                <a:cs typeface="Courier New"/>
              </a:rPr>
              <a:t>}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665889" cy="762000"/>
          </a:xfrm>
        </p:spPr>
        <p:txBody>
          <a:bodyPr/>
          <a:lstStyle/>
          <a:p>
            <a:r>
              <a:rPr lang="en-US" dirty="0"/>
              <a:t>Passing an argument to a thread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945626" y="3215148"/>
            <a:ext cx="394972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Calibri" pitchFamily="34" charset="0"/>
              </a:rPr>
              <a:t>Each thread receives a </a:t>
            </a:r>
            <a:r>
              <a:rPr lang="en-US" i="1" dirty="0">
                <a:latin typeface="Calibri" pitchFamily="34" charset="0"/>
              </a:rPr>
              <a:t>unique pointer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FFB1240-0B93-4BEF-BEC6-4CF50D71EC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82728" y="4047269"/>
            <a:ext cx="4640179" cy="2308324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>
                <a:latin typeface="Courier New"/>
                <a:cs typeface="Courier New"/>
              </a:rPr>
              <a:t>void </a:t>
            </a:r>
            <a:r>
              <a:rPr lang="en-US" sz="1600" dirty="0">
                <a:solidFill>
                  <a:schemeClr val="accent2"/>
                </a:solidFill>
                <a:latin typeface="Courier New"/>
                <a:cs typeface="Courier New"/>
              </a:rPr>
              <a:t>check</a:t>
            </a:r>
            <a:r>
              <a:rPr lang="en-US" sz="1600" dirty="0">
                <a:latin typeface="Courier New"/>
                <a:cs typeface="Courier New"/>
              </a:rPr>
              <a:t>(void) {</a:t>
            </a:r>
          </a:p>
          <a:p>
            <a:r>
              <a:rPr lang="en-US" sz="1600" dirty="0">
                <a:latin typeface="Courier New"/>
                <a:cs typeface="Courier New"/>
              </a:rPr>
              <a:t>   </a:t>
            </a:r>
            <a:r>
              <a:rPr lang="en-US" sz="1600" dirty="0">
                <a:solidFill>
                  <a:srgbClr val="7030A0"/>
                </a:solidFill>
                <a:latin typeface="Courier New"/>
                <a:cs typeface="Courier New"/>
              </a:rPr>
              <a:t>for</a:t>
            </a:r>
            <a:r>
              <a:rPr lang="en-US" sz="1600" dirty="0">
                <a:latin typeface="Courier New"/>
                <a:cs typeface="Courier New"/>
              </a:rPr>
              <a:t> (</a:t>
            </a:r>
            <a:r>
              <a:rPr lang="en-US" sz="1600" dirty="0" err="1">
                <a:solidFill>
                  <a:srgbClr val="92D050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latin typeface="Courier New"/>
                <a:cs typeface="Courier New"/>
              </a:rPr>
              <a:t> </a:t>
            </a:r>
            <a:r>
              <a:rPr lang="en-US" sz="1600" dirty="0" err="1">
                <a:latin typeface="Courier New"/>
                <a:cs typeface="Courier New"/>
              </a:rPr>
              <a:t>i</a:t>
            </a:r>
            <a:r>
              <a:rPr lang="en-US" sz="1600" dirty="0">
                <a:latin typeface="Courier New"/>
                <a:cs typeface="Courier New"/>
              </a:rPr>
              <a:t>=0; </a:t>
            </a:r>
            <a:r>
              <a:rPr lang="en-US" sz="1600" dirty="0" err="1">
                <a:latin typeface="Courier New"/>
                <a:cs typeface="Courier New"/>
              </a:rPr>
              <a:t>i</a:t>
            </a:r>
            <a:r>
              <a:rPr lang="en-US" sz="1600" dirty="0">
                <a:latin typeface="Courier New"/>
                <a:cs typeface="Courier New"/>
              </a:rPr>
              <a:t>&lt;N; </a:t>
            </a:r>
            <a:r>
              <a:rPr lang="en-US" sz="1600" dirty="0" err="1">
                <a:latin typeface="Courier New"/>
                <a:cs typeface="Courier New"/>
              </a:rPr>
              <a:t>i</a:t>
            </a:r>
            <a:r>
              <a:rPr lang="en-US" sz="1600" dirty="0">
                <a:latin typeface="Courier New"/>
                <a:cs typeface="Courier New"/>
              </a:rPr>
              <a:t>++) {</a:t>
            </a:r>
          </a:p>
          <a:p>
            <a:r>
              <a:rPr lang="en-US" sz="1600" dirty="0">
                <a:latin typeface="Courier New"/>
                <a:cs typeface="Courier New"/>
              </a:rPr>
              <a:t>     </a:t>
            </a:r>
            <a:r>
              <a:rPr lang="en-US" sz="1600" dirty="0">
                <a:solidFill>
                  <a:srgbClr val="7030A0"/>
                </a:solidFill>
                <a:latin typeface="Courier New"/>
                <a:cs typeface="Courier New"/>
              </a:rPr>
              <a:t>if</a:t>
            </a:r>
            <a:r>
              <a:rPr lang="en-US" sz="1600" dirty="0">
                <a:latin typeface="Courier New"/>
                <a:cs typeface="Courier New"/>
              </a:rPr>
              <a:t> (</a:t>
            </a:r>
            <a:r>
              <a:rPr lang="en-US" sz="1600" dirty="0" err="1">
                <a:latin typeface="Courier New"/>
                <a:cs typeface="Courier New"/>
              </a:rPr>
              <a:t>hist</a:t>
            </a:r>
            <a:r>
              <a:rPr lang="en-US" sz="1600" dirty="0">
                <a:latin typeface="Courier New"/>
                <a:cs typeface="Courier New"/>
              </a:rPr>
              <a:t>[</a:t>
            </a:r>
            <a:r>
              <a:rPr lang="en-US" sz="1600" dirty="0" err="1">
                <a:latin typeface="Courier New"/>
                <a:cs typeface="Courier New"/>
              </a:rPr>
              <a:t>i</a:t>
            </a:r>
            <a:r>
              <a:rPr lang="en-US" sz="1600" dirty="0">
                <a:latin typeface="Courier New"/>
                <a:cs typeface="Courier New"/>
              </a:rPr>
              <a:t>] != 1) {</a:t>
            </a:r>
          </a:p>
          <a:p>
            <a:r>
              <a:rPr lang="en-US" sz="1600" dirty="0">
                <a:latin typeface="Courier New"/>
                <a:cs typeface="Courier New"/>
              </a:rPr>
              <a:t>       </a:t>
            </a:r>
            <a:r>
              <a:rPr lang="en-US" sz="1600" dirty="0" err="1">
                <a:latin typeface="Courier New"/>
                <a:cs typeface="Courier New"/>
              </a:rPr>
              <a:t>printf</a:t>
            </a:r>
            <a:r>
              <a:rPr lang="en-US" sz="1600" dirty="0">
                <a:latin typeface="Courier New"/>
                <a:cs typeface="Courier New"/>
              </a:rPr>
              <a:t>("Failed at %d\n", </a:t>
            </a:r>
            <a:r>
              <a:rPr lang="en-US" sz="1600" dirty="0" err="1">
                <a:latin typeface="Courier New"/>
                <a:cs typeface="Courier New"/>
              </a:rPr>
              <a:t>i</a:t>
            </a:r>
            <a:r>
              <a:rPr lang="en-US" sz="1600" dirty="0">
                <a:latin typeface="Courier New"/>
                <a:cs typeface="Courier New"/>
              </a:rPr>
              <a:t>);</a:t>
            </a:r>
          </a:p>
          <a:p>
            <a:r>
              <a:rPr lang="en-US" sz="1600" dirty="0">
                <a:latin typeface="Courier New"/>
                <a:cs typeface="Courier New"/>
              </a:rPr>
              <a:t>       exit(-1);</a:t>
            </a:r>
          </a:p>
          <a:p>
            <a:r>
              <a:rPr lang="en-US" sz="1600" dirty="0">
                <a:latin typeface="Courier New"/>
                <a:cs typeface="Courier New"/>
              </a:rPr>
              <a:t>     }</a:t>
            </a:r>
          </a:p>
          <a:p>
            <a:r>
              <a:rPr lang="en-US" sz="1600" dirty="0">
                <a:latin typeface="Courier New"/>
                <a:cs typeface="Courier New"/>
              </a:rPr>
              <a:t>   }</a:t>
            </a:r>
          </a:p>
          <a:p>
            <a:r>
              <a:rPr lang="en-US" sz="1600" dirty="0">
                <a:latin typeface="Courier New"/>
                <a:cs typeface="Courier New"/>
              </a:rPr>
              <a:t>   </a:t>
            </a:r>
            <a:r>
              <a:rPr lang="en-US" sz="1600" dirty="0" err="1">
                <a:latin typeface="Courier New"/>
                <a:cs typeface="Courier New"/>
              </a:rPr>
              <a:t>printf</a:t>
            </a:r>
            <a:r>
              <a:rPr lang="en-US" sz="1600" dirty="0">
                <a:latin typeface="Courier New"/>
                <a:cs typeface="Courier New"/>
              </a:rPr>
              <a:t>("OK\n");</a:t>
            </a:r>
          </a:p>
          <a:p>
            <a:r>
              <a:rPr lang="en-US" sz="1600" dirty="0">
                <a:latin typeface="Courier New"/>
                <a:cs typeface="Courier New"/>
              </a:rPr>
              <a:t>}  </a:t>
            </a:r>
          </a:p>
        </p:txBody>
      </p:sp>
    </p:spTree>
    <p:extLst>
      <p:ext uri="{BB962C8B-B14F-4D97-AF65-F5344CB8AC3E}">
        <p14:creationId xmlns:p14="http://schemas.microsoft.com/office/powerpoint/2010/main" val="2486921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55504" y="1656569"/>
            <a:ext cx="4640179" cy="3785652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 err="1">
                <a:solidFill>
                  <a:srgbClr val="92D050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latin typeface="Courier New"/>
                <a:cs typeface="Courier New"/>
              </a:rPr>
              <a:t> </a:t>
            </a:r>
            <a:r>
              <a:rPr lang="en-US" sz="1600" dirty="0" err="1">
                <a:latin typeface="Courier New"/>
                <a:cs typeface="Courier New"/>
              </a:rPr>
              <a:t>hist</a:t>
            </a:r>
            <a:r>
              <a:rPr lang="en-US" sz="1600" dirty="0">
                <a:latin typeface="Courier New"/>
                <a:cs typeface="Courier New"/>
              </a:rPr>
              <a:t>[N] = {0};</a:t>
            </a:r>
          </a:p>
          <a:p>
            <a:endParaRPr lang="en-US" sz="1600" dirty="0">
              <a:latin typeface="Courier New"/>
              <a:cs typeface="Courier New"/>
            </a:endParaRPr>
          </a:p>
          <a:p>
            <a:r>
              <a:rPr lang="en-US" sz="1600" dirty="0" err="1">
                <a:latin typeface="Courier New"/>
                <a:cs typeface="Courier New"/>
              </a:rPr>
              <a:t>int</a:t>
            </a:r>
            <a:r>
              <a:rPr lang="en-US" sz="1600" dirty="0">
                <a:latin typeface="Courier New"/>
                <a:cs typeface="Courier New"/>
              </a:rPr>
              <a:t> </a:t>
            </a:r>
            <a:r>
              <a:rPr lang="en-US" sz="1600" dirty="0">
                <a:solidFill>
                  <a:schemeClr val="accent2"/>
                </a:solidFill>
                <a:latin typeface="Courier New"/>
                <a:cs typeface="Courier New"/>
              </a:rPr>
              <a:t>main</a:t>
            </a:r>
            <a:r>
              <a:rPr lang="en-US" sz="1600" dirty="0">
                <a:latin typeface="Courier New"/>
                <a:cs typeface="Courier New"/>
              </a:rPr>
              <a:t>(</a:t>
            </a:r>
            <a:r>
              <a:rPr lang="en-US" sz="1600" dirty="0" err="1">
                <a:latin typeface="Courier New"/>
                <a:cs typeface="Courier New"/>
              </a:rPr>
              <a:t>int</a:t>
            </a:r>
            <a:r>
              <a:rPr lang="en-US" sz="1600" dirty="0"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AC0000"/>
                </a:solidFill>
                <a:latin typeface="Courier New"/>
                <a:cs typeface="Courier New"/>
              </a:rPr>
              <a:t>argc</a:t>
            </a:r>
            <a:r>
              <a:rPr lang="en-US" sz="1600" dirty="0">
                <a:latin typeface="Courier New"/>
                <a:cs typeface="Courier New"/>
              </a:rPr>
              <a:t>, char *</a:t>
            </a:r>
            <a:r>
              <a:rPr lang="en-US" sz="1600" dirty="0" err="1">
                <a:solidFill>
                  <a:srgbClr val="AC0000"/>
                </a:solidFill>
                <a:latin typeface="Courier New"/>
                <a:cs typeface="Courier New"/>
              </a:rPr>
              <a:t>argv</a:t>
            </a:r>
            <a:r>
              <a:rPr lang="en-US" sz="1600" dirty="0">
                <a:latin typeface="Courier New"/>
                <a:cs typeface="Courier New"/>
              </a:rPr>
              <a:t>[]) {</a:t>
            </a:r>
          </a:p>
          <a:p>
            <a:r>
              <a:rPr lang="en-US" sz="1600" dirty="0">
                <a:latin typeface="Courier New"/>
                <a:cs typeface="Courier New"/>
              </a:rPr>
              <a:t>   </a:t>
            </a:r>
            <a:r>
              <a:rPr lang="en-US" sz="1600" dirty="0">
                <a:solidFill>
                  <a:srgbClr val="92D050"/>
                </a:solidFill>
                <a:latin typeface="Courier New"/>
                <a:cs typeface="Courier New"/>
              </a:rPr>
              <a:t>long</a:t>
            </a:r>
            <a:r>
              <a:rPr lang="en-US" sz="1600" dirty="0"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AC0000"/>
                </a:solidFill>
                <a:latin typeface="Courier New"/>
                <a:cs typeface="Courier New"/>
              </a:rPr>
              <a:t>i</a:t>
            </a:r>
            <a:r>
              <a:rPr lang="en-US" sz="1600" dirty="0">
                <a:latin typeface="Courier New"/>
                <a:cs typeface="Courier New"/>
              </a:rPr>
              <a:t>;</a:t>
            </a:r>
          </a:p>
          <a:p>
            <a:r>
              <a:rPr lang="en-US" sz="1600" dirty="0">
                <a:latin typeface="Courier New"/>
                <a:cs typeface="Courier New"/>
              </a:rPr>
              <a:t>   </a:t>
            </a:r>
            <a:r>
              <a:rPr lang="en-US" sz="1600" dirty="0" err="1">
                <a:solidFill>
                  <a:srgbClr val="92D050"/>
                </a:solidFill>
                <a:latin typeface="Courier New"/>
                <a:cs typeface="Courier New"/>
              </a:rPr>
              <a:t>pthread_t</a:t>
            </a:r>
            <a:r>
              <a:rPr lang="en-US" sz="1600" dirty="0"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AC0000"/>
                </a:solidFill>
                <a:latin typeface="Courier New"/>
                <a:cs typeface="Courier New"/>
              </a:rPr>
              <a:t>tids</a:t>
            </a:r>
            <a:r>
              <a:rPr lang="en-US" sz="1600" dirty="0">
                <a:latin typeface="Courier New"/>
                <a:cs typeface="Courier New"/>
              </a:rPr>
              <a:t>[N];</a:t>
            </a:r>
          </a:p>
          <a:p>
            <a:r>
              <a:rPr lang="en-US" sz="1600" dirty="0">
                <a:latin typeface="Courier New"/>
                <a:cs typeface="Courier New"/>
              </a:rPr>
              <a:t>    </a:t>
            </a:r>
          </a:p>
          <a:p>
            <a:r>
              <a:rPr lang="en-US" sz="1600" dirty="0">
                <a:latin typeface="Courier New"/>
                <a:cs typeface="Courier New"/>
              </a:rPr>
              <a:t>   </a:t>
            </a:r>
            <a:r>
              <a:rPr lang="en-US" sz="1600" dirty="0">
                <a:solidFill>
                  <a:srgbClr val="7030A0"/>
                </a:solidFill>
                <a:latin typeface="Courier New"/>
                <a:cs typeface="Courier New"/>
              </a:rPr>
              <a:t>for</a:t>
            </a:r>
            <a:r>
              <a:rPr lang="en-US" sz="1600" dirty="0">
                <a:latin typeface="Courier New"/>
                <a:cs typeface="Courier New"/>
              </a:rPr>
              <a:t> (</a:t>
            </a:r>
            <a:r>
              <a:rPr lang="en-US" sz="1600" dirty="0" err="1">
                <a:latin typeface="Courier New"/>
                <a:cs typeface="Courier New"/>
              </a:rPr>
              <a:t>i</a:t>
            </a:r>
            <a:r>
              <a:rPr lang="en-US" sz="1600" dirty="0">
                <a:latin typeface="Courier New"/>
                <a:cs typeface="Courier New"/>
              </a:rPr>
              <a:t> = 0; </a:t>
            </a:r>
            <a:r>
              <a:rPr lang="en-US" sz="1600" dirty="0" err="1">
                <a:latin typeface="Courier New"/>
                <a:cs typeface="Courier New"/>
              </a:rPr>
              <a:t>i</a:t>
            </a:r>
            <a:r>
              <a:rPr lang="en-US" sz="1600" dirty="0">
                <a:latin typeface="Courier New"/>
                <a:cs typeface="Courier New"/>
              </a:rPr>
              <a:t> &lt; N; </a:t>
            </a:r>
            <a:r>
              <a:rPr lang="en-US" sz="1600" dirty="0" err="1">
                <a:latin typeface="Courier New"/>
                <a:cs typeface="Courier New"/>
              </a:rPr>
              <a:t>i</a:t>
            </a:r>
            <a:r>
              <a:rPr lang="en-US" sz="1600" dirty="0">
                <a:latin typeface="Courier New"/>
                <a:cs typeface="Courier New"/>
              </a:rPr>
              <a:t>++)</a:t>
            </a:r>
          </a:p>
          <a:p>
            <a:r>
              <a:rPr lang="en-US" sz="1600" dirty="0">
                <a:latin typeface="Courier New"/>
                <a:cs typeface="Courier New"/>
              </a:rPr>
              <a:t>     </a:t>
            </a:r>
            <a:r>
              <a:rPr lang="en-US" sz="1600" dirty="0" err="1">
                <a:latin typeface="Courier New"/>
                <a:cs typeface="Courier New"/>
              </a:rPr>
              <a:t>Pthread_create</a:t>
            </a:r>
            <a:r>
              <a:rPr lang="en-US" sz="1600" dirty="0">
                <a:latin typeface="Courier New"/>
                <a:cs typeface="Courier New"/>
              </a:rPr>
              <a:t>(&amp;</a:t>
            </a:r>
            <a:r>
              <a:rPr lang="en-US" sz="1600" dirty="0" err="1">
                <a:latin typeface="Courier New"/>
                <a:cs typeface="Courier New"/>
              </a:rPr>
              <a:t>tids</a:t>
            </a:r>
            <a:r>
              <a:rPr lang="en-US" sz="1600" dirty="0">
                <a:latin typeface="Courier New"/>
                <a:cs typeface="Courier New"/>
              </a:rPr>
              <a:t>[</a:t>
            </a:r>
            <a:r>
              <a:rPr lang="en-US" sz="1600" dirty="0" err="1">
                <a:latin typeface="Courier New"/>
                <a:cs typeface="Courier New"/>
              </a:rPr>
              <a:t>i</a:t>
            </a:r>
            <a:r>
              <a:rPr lang="en-US" sz="1600" dirty="0">
                <a:latin typeface="Courier New"/>
                <a:cs typeface="Courier New"/>
              </a:rPr>
              <a:t>], </a:t>
            </a:r>
          </a:p>
          <a:p>
            <a:r>
              <a:rPr lang="en-US" sz="1600" dirty="0">
                <a:latin typeface="Courier New"/>
                <a:cs typeface="Courier New"/>
              </a:rPr>
              <a:t>                     </a:t>
            </a:r>
            <a:r>
              <a:rPr lang="en-US" sz="1600" dirty="0">
                <a:solidFill>
                  <a:srgbClr val="00B050"/>
                </a:solidFill>
                <a:latin typeface="Courier New"/>
                <a:cs typeface="Courier New"/>
              </a:rPr>
              <a:t>NULL</a:t>
            </a:r>
            <a:r>
              <a:rPr lang="en-US" sz="1600" dirty="0">
                <a:latin typeface="Courier New"/>
                <a:cs typeface="Courier New"/>
              </a:rPr>
              <a:t>, </a:t>
            </a:r>
          </a:p>
          <a:p>
            <a:r>
              <a:rPr lang="en-US" sz="1600" dirty="0">
                <a:latin typeface="Courier New"/>
                <a:cs typeface="Courier New"/>
              </a:rPr>
              <a:t>                     thread, </a:t>
            </a:r>
          </a:p>
          <a:p>
            <a:r>
              <a:rPr lang="en-US" sz="1600" dirty="0">
                <a:latin typeface="Courier New"/>
                <a:cs typeface="Courier New"/>
              </a:rPr>
              <a:t>                     </a:t>
            </a:r>
            <a:r>
              <a:rPr lang="en-US" sz="1600" dirty="0">
                <a:solidFill>
                  <a:srgbClr val="0070C0"/>
                </a:solidFill>
                <a:latin typeface="Courier New"/>
                <a:cs typeface="Courier New"/>
              </a:rPr>
              <a:t>(void *)</a:t>
            </a:r>
            <a:r>
              <a:rPr lang="en-US" sz="1600" dirty="0" err="1">
                <a:solidFill>
                  <a:srgbClr val="0070C0"/>
                </a:solidFill>
                <a:latin typeface="Courier New"/>
                <a:cs typeface="Courier New"/>
              </a:rPr>
              <a:t>i</a:t>
            </a:r>
            <a:r>
              <a:rPr lang="en-US" sz="1600" dirty="0">
                <a:latin typeface="Courier New"/>
                <a:cs typeface="Courier New"/>
              </a:rPr>
              <a:t>);</a:t>
            </a:r>
          </a:p>
          <a:p>
            <a:r>
              <a:rPr lang="en-US" sz="1600" dirty="0">
                <a:latin typeface="Courier New"/>
                <a:cs typeface="Courier New"/>
              </a:rPr>
              <a:t>   </a:t>
            </a:r>
            <a:r>
              <a:rPr lang="en-US" sz="1600" dirty="0">
                <a:solidFill>
                  <a:srgbClr val="7030A0"/>
                </a:solidFill>
                <a:latin typeface="Courier New"/>
                <a:cs typeface="Courier New"/>
              </a:rPr>
              <a:t>for</a:t>
            </a:r>
            <a:r>
              <a:rPr lang="en-US" sz="1600" dirty="0">
                <a:latin typeface="Courier New"/>
                <a:cs typeface="Courier New"/>
              </a:rPr>
              <a:t> (</a:t>
            </a:r>
            <a:r>
              <a:rPr lang="en-US" sz="1600" dirty="0" err="1">
                <a:latin typeface="Courier New"/>
                <a:cs typeface="Courier New"/>
              </a:rPr>
              <a:t>i</a:t>
            </a:r>
            <a:r>
              <a:rPr lang="en-US" sz="1600" dirty="0">
                <a:latin typeface="Courier New"/>
                <a:cs typeface="Courier New"/>
              </a:rPr>
              <a:t> = 0; </a:t>
            </a:r>
            <a:r>
              <a:rPr lang="en-US" sz="1600" dirty="0" err="1">
                <a:latin typeface="Courier New"/>
                <a:cs typeface="Courier New"/>
              </a:rPr>
              <a:t>i</a:t>
            </a:r>
            <a:r>
              <a:rPr lang="en-US" sz="1600" dirty="0">
                <a:latin typeface="Courier New"/>
                <a:cs typeface="Courier New"/>
              </a:rPr>
              <a:t> &lt; N; </a:t>
            </a:r>
            <a:r>
              <a:rPr lang="en-US" sz="1600" dirty="0" err="1">
                <a:latin typeface="Courier New"/>
                <a:cs typeface="Courier New"/>
              </a:rPr>
              <a:t>i</a:t>
            </a:r>
            <a:r>
              <a:rPr lang="en-US" sz="1600" dirty="0">
                <a:latin typeface="Courier New"/>
                <a:cs typeface="Courier New"/>
              </a:rPr>
              <a:t>++)</a:t>
            </a:r>
          </a:p>
          <a:p>
            <a:r>
              <a:rPr lang="en-US" sz="1600" dirty="0">
                <a:latin typeface="Courier New"/>
                <a:cs typeface="Courier New"/>
              </a:rPr>
              <a:t>     </a:t>
            </a:r>
            <a:r>
              <a:rPr lang="en-US" sz="1600" dirty="0" err="1">
                <a:latin typeface="Courier New"/>
                <a:cs typeface="Courier New"/>
              </a:rPr>
              <a:t>Pthread_join</a:t>
            </a:r>
            <a:r>
              <a:rPr lang="en-US" sz="1600" dirty="0">
                <a:latin typeface="Courier New"/>
                <a:cs typeface="Courier New"/>
              </a:rPr>
              <a:t>(</a:t>
            </a:r>
            <a:r>
              <a:rPr lang="en-US" sz="1600" dirty="0" err="1">
                <a:latin typeface="Courier New"/>
                <a:cs typeface="Courier New"/>
              </a:rPr>
              <a:t>tids</a:t>
            </a:r>
            <a:r>
              <a:rPr lang="en-US" sz="1600" dirty="0">
                <a:latin typeface="Courier New"/>
                <a:cs typeface="Courier New"/>
              </a:rPr>
              <a:t>[</a:t>
            </a:r>
            <a:r>
              <a:rPr lang="en-US" sz="1600" dirty="0" err="1">
                <a:latin typeface="Courier New"/>
                <a:cs typeface="Courier New"/>
              </a:rPr>
              <a:t>i</a:t>
            </a:r>
            <a:r>
              <a:rPr lang="en-US" sz="1600" dirty="0">
                <a:latin typeface="Courier New"/>
                <a:cs typeface="Courier New"/>
              </a:rPr>
              <a:t>], </a:t>
            </a:r>
            <a:r>
              <a:rPr lang="en-US" sz="1600" dirty="0">
                <a:solidFill>
                  <a:srgbClr val="00B050"/>
                </a:solidFill>
                <a:latin typeface="Courier New"/>
                <a:cs typeface="Courier New"/>
              </a:rPr>
              <a:t>NULL</a:t>
            </a:r>
            <a:r>
              <a:rPr lang="en-US" sz="1600" dirty="0">
                <a:latin typeface="Courier New"/>
                <a:cs typeface="Courier New"/>
              </a:rPr>
              <a:t>);</a:t>
            </a:r>
          </a:p>
          <a:p>
            <a:r>
              <a:rPr lang="en-US" sz="1600" dirty="0">
                <a:latin typeface="Courier New"/>
                <a:cs typeface="Courier New"/>
              </a:rPr>
              <a:t>   check();</a:t>
            </a:r>
          </a:p>
          <a:p>
            <a:r>
              <a:rPr lang="en-US" sz="1600" dirty="0">
                <a:latin typeface="Courier New"/>
                <a:cs typeface="Courier New"/>
              </a:rPr>
              <a:t>}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5102943" y="1656569"/>
            <a:ext cx="3393878" cy="1323439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dirty="0">
                <a:solidFill>
                  <a:srgbClr val="92D050"/>
                </a:solidFill>
                <a:latin typeface="Courier New"/>
                <a:cs typeface="Courier New"/>
              </a:rPr>
              <a:t>void *</a:t>
            </a:r>
            <a:r>
              <a:rPr lang="en-US" sz="1600" dirty="0">
                <a:solidFill>
                  <a:schemeClr val="accent2"/>
                </a:solidFill>
                <a:latin typeface="Courier New"/>
                <a:cs typeface="Courier New"/>
              </a:rPr>
              <a:t>thread</a:t>
            </a:r>
            <a:r>
              <a:rPr lang="en-US" sz="1600" dirty="0">
                <a:latin typeface="Courier New"/>
                <a:cs typeface="Courier New"/>
              </a:rPr>
              <a:t>(</a:t>
            </a:r>
            <a:r>
              <a:rPr lang="en-US" sz="1600" dirty="0">
                <a:solidFill>
                  <a:srgbClr val="92D050"/>
                </a:solidFill>
                <a:latin typeface="Courier New"/>
                <a:cs typeface="Courier New"/>
              </a:rPr>
              <a:t>void *</a:t>
            </a:r>
            <a:r>
              <a:rPr lang="en-US" sz="1600" dirty="0" err="1">
                <a:solidFill>
                  <a:srgbClr val="AC0000"/>
                </a:solidFill>
                <a:latin typeface="Courier New"/>
                <a:cs typeface="Courier New"/>
              </a:rPr>
              <a:t>vargp</a:t>
            </a:r>
            <a:r>
              <a:rPr lang="en-US" sz="1600" dirty="0">
                <a:latin typeface="Courier New"/>
                <a:cs typeface="Courier New"/>
              </a:rPr>
              <a:t>)</a:t>
            </a:r>
          </a:p>
          <a:p>
            <a:r>
              <a:rPr lang="en-US" sz="1600" dirty="0">
                <a:latin typeface="Courier New"/>
                <a:cs typeface="Courier New"/>
              </a:rPr>
              <a:t>{</a:t>
            </a:r>
          </a:p>
          <a:p>
            <a:r>
              <a:rPr lang="en-US" sz="1600" dirty="0">
                <a:latin typeface="Courier New"/>
                <a:cs typeface="Courier New"/>
              </a:rPr>
              <a:t>   </a:t>
            </a:r>
            <a:r>
              <a:rPr lang="en-US" sz="1600" dirty="0" err="1">
                <a:solidFill>
                  <a:srgbClr val="0070C0"/>
                </a:solidFill>
                <a:latin typeface="Courier New"/>
                <a:cs typeface="Courier New"/>
              </a:rPr>
              <a:t>hist</a:t>
            </a:r>
            <a:r>
              <a:rPr lang="en-US" sz="1600" dirty="0">
                <a:solidFill>
                  <a:srgbClr val="0070C0"/>
                </a:solidFill>
                <a:latin typeface="Courier New"/>
                <a:cs typeface="Courier New"/>
              </a:rPr>
              <a:t>[(long)</a:t>
            </a:r>
            <a:r>
              <a:rPr lang="en-US" sz="1600" dirty="0" err="1">
                <a:solidFill>
                  <a:srgbClr val="0070C0"/>
                </a:solidFill>
                <a:latin typeface="Courier New"/>
                <a:cs typeface="Courier New"/>
              </a:rPr>
              <a:t>vargp</a:t>
            </a:r>
            <a:r>
              <a:rPr lang="en-US" sz="1600" dirty="0">
                <a:solidFill>
                  <a:srgbClr val="0070C0"/>
                </a:solidFill>
                <a:latin typeface="Courier New"/>
                <a:cs typeface="Courier New"/>
              </a:rPr>
              <a:t>]</a:t>
            </a:r>
            <a:r>
              <a:rPr lang="en-US" sz="1600" dirty="0">
                <a:latin typeface="Courier New"/>
                <a:cs typeface="Courier New"/>
              </a:rPr>
              <a:t> += 1;</a:t>
            </a:r>
          </a:p>
          <a:p>
            <a:r>
              <a:rPr lang="en-US" sz="1600" dirty="0">
                <a:latin typeface="Courier New"/>
                <a:cs typeface="Courier New"/>
              </a:rPr>
              <a:t>   return NULL;</a:t>
            </a:r>
          </a:p>
          <a:p>
            <a:r>
              <a:rPr lang="en-US" sz="1600" dirty="0">
                <a:latin typeface="Courier New"/>
                <a:cs typeface="Courier New"/>
              </a:rPr>
              <a:t>}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665889" cy="762000"/>
          </a:xfrm>
        </p:spPr>
        <p:txBody>
          <a:bodyPr/>
          <a:lstStyle/>
          <a:p>
            <a:r>
              <a:rPr lang="en-US" dirty="0"/>
              <a:t>Passing an argument to a thread – Also OK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945627" y="3215148"/>
            <a:ext cx="419837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Calibri" pitchFamily="34" charset="0"/>
              </a:rPr>
              <a:t>Each thread receives a </a:t>
            </a:r>
            <a:r>
              <a:rPr lang="en-US" i="1" dirty="0">
                <a:latin typeface="Calibri" pitchFamily="34" charset="0"/>
              </a:rPr>
              <a:t>unique array index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Calibri" pitchFamily="34" charset="0"/>
              </a:rPr>
              <a:t>Casting from long to void* and back is safe</a:t>
            </a:r>
          </a:p>
        </p:txBody>
      </p:sp>
    </p:spTree>
    <p:extLst>
      <p:ext uri="{BB962C8B-B14F-4D97-AF65-F5344CB8AC3E}">
        <p14:creationId xmlns:p14="http://schemas.microsoft.com/office/powerpoint/2010/main" val="36156799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55504" y="1656569"/>
            <a:ext cx="4640179" cy="4278094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 err="1">
                <a:solidFill>
                  <a:srgbClr val="92D050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latin typeface="Courier New"/>
                <a:cs typeface="Courier New"/>
              </a:rPr>
              <a:t> </a:t>
            </a:r>
            <a:r>
              <a:rPr lang="en-US" sz="1600" dirty="0" err="1">
                <a:latin typeface="Courier New"/>
                <a:cs typeface="Courier New"/>
              </a:rPr>
              <a:t>hist</a:t>
            </a:r>
            <a:r>
              <a:rPr lang="en-US" sz="1600" dirty="0">
                <a:latin typeface="Courier New"/>
                <a:cs typeface="Courier New"/>
              </a:rPr>
              <a:t>[N] = {0};</a:t>
            </a:r>
          </a:p>
          <a:p>
            <a:endParaRPr lang="en-US" sz="1600" dirty="0">
              <a:latin typeface="Courier New"/>
              <a:cs typeface="Courier New"/>
            </a:endParaRPr>
          </a:p>
          <a:p>
            <a:r>
              <a:rPr lang="en-US" sz="1600" dirty="0" err="1">
                <a:latin typeface="Courier New"/>
                <a:cs typeface="Courier New"/>
              </a:rPr>
              <a:t>int</a:t>
            </a:r>
            <a:r>
              <a:rPr lang="en-US" sz="1600" dirty="0">
                <a:latin typeface="Courier New"/>
                <a:cs typeface="Courier New"/>
              </a:rPr>
              <a:t> </a:t>
            </a:r>
            <a:r>
              <a:rPr lang="en-US" sz="1600" dirty="0">
                <a:solidFill>
                  <a:schemeClr val="accent2"/>
                </a:solidFill>
                <a:latin typeface="Courier New"/>
                <a:cs typeface="Courier New"/>
              </a:rPr>
              <a:t>main</a:t>
            </a:r>
            <a:r>
              <a:rPr lang="en-US" sz="1600" dirty="0">
                <a:latin typeface="Courier New"/>
                <a:cs typeface="Courier New"/>
              </a:rPr>
              <a:t>(</a:t>
            </a:r>
            <a:r>
              <a:rPr lang="en-US" sz="1600" dirty="0" err="1">
                <a:latin typeface="Courier New"/>
                <a:cs typeface="Courier New"/>
              </a:rPr>
              <a:t>int</a:t>
            </a:r>
            <a:r>
              <a:rPr lang="en-US" sz="1600" dirty="0"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AC0000"/>
                </a:solidFill>
                <a:latin typeface="Courier New"/>
                <a:cs typeface="Courier New"/>
              </a:rPr>
              <a:t>argc</a:t>
            </a:r>
            <a:r>
              <a:rPr lang="en-US" sz="1600" dirty="0">
                <a:latin typeface="Courier New"/>
                <a:cs typeface="Courier New"/>
              </a:rPr>
              <a:t>, char *</a:t>
            </a:r>
            <a:r>
              <a:rPr lang="en-US" sz="1600" dirty="0" err="1">
                <a:solidFill>
                  <a:srgbClr val="AC0000"/>
                </a:solidFill>
                <a:latin typeface="Courier New"/>
                <a:cs typeface="Courier New"/>
              </a:rPr>
              <a:t>argv</a:t>
            </a:r>
            <a:r>
              <a:rPr lang="en-US" sz="1600" dirty="0">
                <a:latin typeface="Courier New"/>
                <a:cs typeface="Courier New"/>
              </a:rPr>
              <a:t>[]) {</a:t>
            </a:r>
          </a:p>
          <a:p>
            <a:r>
              <a:rPr lang="en-US" sz="1600" dirty="0">
                <a:latin typeface="Courier New"/>
                <a:cs typeface="Courier New"/>
              </a:rPr>
              <a:t>   </a:t>
            </a:r>
            <a:r>
              <a:rPr lang="en-US" sz="1600" dirty="0">
                <a:solidFill>
                  <a:srgbClr val="92D050"/>
                </a:solidFill>
                <a:latin typeface="Courier New"/>
                <a:cs typeface="Courier New"/>
              </a:rPr>
              <a:t>long</a:t>
            </a:r>
            <a:r>
              <a:rPr lang="en-US" sz="1600" dirty="0"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AC0000"/>
                </a:solidFill>
                <a:latin typeface="Courier New"/>
                <a:cs typeface="Courier New"/>
              </a:rPr>
              <a:t>i</a:t>
            </a:r>
            <a:r>
              <a:rPr lang="en-US" sz="1600" dirty="0">
                <a:latin typeface="Courier New"/>
                <a:cs typeface="Courier New"/>
              </a:rPr>
              <a:t>;</a:t>
            </a:r>
          </a:p>
          <a:p>
            <a:r>
              <a:rPr lang="en-US" sz="1600" dirty="0">
                <a:latin typeface="Courier New"/>
                <a:cs typeface="Courier New"/>
              </a:rPr>
              <a:t>   </a:t>
            </a:r>
            <a:r>
              <a:rPr lang="en-US" sz="1600" dirty="0" err="1">
                <a:solidFill>
                  <a:srgbClr val="92D050"/>
                </a:solidFill>
                <a:latin typeface="Courier New"/>
                <a:cs typeface="Courier New"/>
              </a:rPr>
              <a:t>pthread_t</a:t>
            </a:r>
            <a:r>
              <a:rPr lang="en-US" sz="1600" dirty="0"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AC0000"/>
                </a:solidFill>
                <a:latin typeface="Courier New"/>
                <a:cs typeface="Courier New"/>
              </a:rPr>
              <a:t>tids</a:t>
            </a:r>
            <a:r>
              <a:rPr lang="en-US" sz="1600" dirty="0">
                <a:latin typeface="Courier New"/>
                <a:cs typeface="Courier New"/>
              </a:rPr>
              <a:t>[N];</a:t>
            </a:r>
          </a:p>
          <a:p>
            <a:r>
              <a:rPr lang="en-US" sz="1600" dirty="0">
                <a:latin typeface="Courier New"/>
                <a:cs typeface="Courier New"/>
              </a:rPr>
              <a:t>    </a:t>
            </a:r>
          </a:p>
          <a:p>
            <a:r>
              <a:rPr lang="en-US" sz="1600" dirty="0">
                <a:latin typeface="Courier New"/>
                <a:cs typeface="Courier New"/>
              </a:rPr>
              <a:t>   </a:t>
            </a:r>
            <a:r>
              <a:rPr lang="en-US" sz="1600" dirty="0">
                <a:solidFill>
                  <a:srgbClr val="7030A0"/>
                </a:solidFill>
                <a:latin typeface="Courier New"/>
                <a:cs typeface="Courier New"/>
              </a:rPr>
              <a:t>for</a:t>
            </a:r>
            <a:r>
              <a:rPr lang="en-US" sz="1600" dirty="0">
                <a:latin typeface="Courier New"/>
                <a:cs typeface="Courier New"/>
              </a:rPr>
              <a:t> (</a:t>
            </a:r>
            <a:r>
              <a:rPr lang="en-US" sz="1600" dirty="0" err="1">
                <a:latin typeface="Courier New"/>
                <a:cs typeface="Courier New"/>
              </a:rPr>
              <a:t>i</a:t>
            </a:r>
            <a:r>
              <a:rPr lang="en-US" sz="1600" dirty="0">
                <a:latin typeface="Courier New"/>
                <a:cs typeface="Courier New"/>
              </a:rPr>
              <a:t> = 0; </a:t>
            </a:r>
            <a:r>
              <a:rPr lang="en-US" sz="1600" dirty="0" err="1">
                <a:latin typeface="Courier New"/>
                <a:cs typeface="Courier New"/>
              </a:rPr>
              <a:t>i</a:t>
            </a:r>
            <a:r>
              <a:rPr lang="en-US" sz="1600" dirty="0">
                <a:latin typeface="Courier New"/>
                <a:cs typeface="Courier New"/>
              </a:rPr>
              <a:t> &lt; N; </a:t>
            </a:r>
            <a:r>
              <a:rPr lang="en-US" sz="1600" dirty="0" err="1">
                <a:latin typeface="Courier New"/>
                <a:cs typeface="Courier New"/>
              </a:rPr>
              <a:t>i</a:t>
            </a:r>
            <a:r>
              <a:rPr lang="en-US" sz="1600" dirty="0">
                <a:latin typeface="Courier New"/>
                <a:cs typeface="Courier New"/>
              </a:rPr>
              <a:t>++)</a:t>
            </a:r>
            <a:br>
              <a:rPr lang="en-US" sz="1600" dirty="0">
                <a:latin typeface="Courier New"/>
                <a:cs typeface="Courier New"/>
              </a:rPr>
            </a:br>
            <a:r>
              <a:rPr lang="en-US" sz="1600" dirty="0">
                <a:latin typeface="Courier New"/>
                <a:cs typeface="Courier New"/>
              </a:rPr>
              <a:t>     </a:t>
            </a:r>
            <a:r>
              <a:rPr lang="en-US" sz="1600" dirty="0">
                <a:solidFill>
                  <a:srgbClr val="92D050"/>
                </a:solidFill>
                <a:latin typeface="Courier New"/>
                <a:cs typeface="Courier New"/>
              </a:rPr>
              <a:t>long* </a:t>
            </a:r>
            <a:r>
              <a:rPr lang="en-US" sz="1600" dirty="0">
                <a:solidFill>
                  <a:srgbClr val="C00000"/>
                </a:solidFill>
                <a:latin typeface="Courier New"/>
                <a:cs typeface="Courier New"/>
              </a:rPr>
              <a:t>p</a:t>
            </a:r>
            <a:r>
              <a:rPr lang="en-US" sz="1600" dirty="0">
                <a:latin typeface="Courier New"/>
                <a:cs typeface="Courier New"/>
              </a:rPr>
              <a:t> = Malloc(</a:t>
            </a:r>
            <a:r>
              <a:rPr lang="en-US" sz="1600" dirty="0" err="1">
                <a:solidFill>
                  <a:srgbClr val="7030A0"/>
                </a:solidFill>
                <a:latin typeface="Courier New"/>
                <a:cs typeface="Courier New"/>
              </a:rPr>
              <a:t>sizeof</a:t>
            </a:r>
            <a:r>
              <a:rPr lang="en-US" sz="1600" dirty="0">
                <a:latin typeface="Courier New"/>
                <a:cs typeface="Courier New"/>
              </a:rPr>
              <a:t>(</a:t>
            </a:r>
            <a:r>
              <a:rPr lang="en-US" sz="1600" dirty="0">
                <a:solidFill>
                  <a:srgbClr val="92D050"/>
                </a:solidFill>
                <a:latin typeface="Courier New"/>
                <a:cs typeface="Courier New"/>
              </a:rPr>
              <a:t>long</a:t>
            </a:r>
            <a:r>
              <a:rPr lang="en-US" sz="1600" dirty="0">
                <a:latin typeface="Courier New"/>
                <a:cs typeface="Courier New"/>
              </a:rPr>
              <a:t>));</a:t>
            </a:r>
          </a:p>
          <a:p>
            <a:r>
              <a:rPr lang="en-US" sz="1600" dirty="0">
                <a:latin typeface="Courier New"/>
                <a:cs typeface="Courier New"/>
              </a:rPr>
              <a:t>     *p = </a:t>
            </a:r>
            <a:r>
              <a:rPr lang="en-US" sz="1600" dirty="0" err="1">
                <a:latin typeface="Courier New"/>
                <a:cs typeface="Courier New"/>
              </a:rPr>
              <a:t>i</a:t>
            </a:r>
            <a:r>
              <a:rPr lang="en-US" sz="1600" dirty="0">
                <a:latin typeface="Courier New"/>
                <a:cs typeface="Courier New"/>
              </a:rPr>
              <a:t>;</a:t>
            </a:r>
          </a:p>
          <a:p>
            <a:r>
              <a:rPr lang="en-US" sz="1600" dirty="0">
                <a:latin typeface="Courier New"/>
                <a:cs typeface="Courier New"/>
              </a:rPr>
              <a:t>     </a:t>
            </a:r>
            <a:r>
              <a:rPr lang="en-US" sz="1600" dirty="0" err="1">
                <a:latin typeface="Courier New"/>
                <a:cs typeface="Courier New"/>
              </a:rPr>
              <a:t>Pthread_create</a:t>
            </a:r>
            <a:r>
              <a:rPr lang="en-US" sz="1600" dirty="0">
                <a:latin typeface="Courier New"/>
                <a:cs typeface="Courier New"/>
              </a:rPr>
              <a:t>(&amp;</a:t>
            </a:r>
            <a:r>
              <a:rPr lang="en-US" sz="1600" dirty="0" err="1">
                <a:latin typeface="Courier New"/>
                <a:cs typeface="Courier New"/>
              </a:rPr>
              <a:t>tids</a:t>
            </a:r>
            <a:r>
              <a:rPr lang="en-US" sz="1600" dirty="0">
                <a:latin typeface="Courier New"/>
                <a:cs typeface="Courier New"/>
              </a:rPr>
              <a:t>[</a:t>
            </a:r>
            <a:r>
              <a:rPr lang="en-US" sz="1600" dirty="0" err="1">
                <a:latin typeface="Courier New"/>
                <a:cs typeface="Courier New"/>
              </a:rPr>
              <a:t>i</a:t>
            </a:r>
            <a:r>
              <a:rPr lang="en-US" sz="1600" dirty="0">
                <a:latin typeface="Courier New"/>
                <a:cs typeface="Courier New"/>
              </a:rPr>
              <a:t>], </a:t>
            </a:r>
          </a:p>
          <a:p>
            <a:r>
              <a:rPr lang="en-US" sz="1600" dirty="0">
                <a:latin typeface="Courier New"/>
                <a:cs typeface="Courier New"/>
              </a:rPr>
              <a:t>                     </a:t>
            </a:r>
            <a:r>
              <a:rPr lang="en-US" sz="1600" dirty="0">
                <a:solidFill>
                  <a:srgbClr val="00B050"/>
                </a:solidFill>
                <a:latin typeface="Courier New"/>
                <a:cs typeface="Courier New"/>
              </a:rPr>
              <a:t>NULL</a:t>
            </a:r>
            <a:r>
              <a:rPr lang="en-US" sz="1600" dirty="0">
                <a:latin typeface="Courier New"/>
                <a:cs typeface="Courier New"/>
              </a:rPr>
              <a:t>, </a:t>
            </a:r>
          </a:p>
          <a:p>
            <a:r>
              <a:rPr lang="en-US" sz="1600" dirty="0">
                <a:latin typeface="Courier New"/>
                <a:cs typeface="Courier New"/>
              </a:rPr>
              <a:t>                     thread, </a:t>
            </a:r>
          </a:p>
          <a:p>
            <a:r>
              <a:rPr lang="en-US" sz="1600" dirty="0">
                <a:latin typeface="Courier New"/>
                <a:cs typeface="Courier New"/>
              </a:rPr>
              <a:t>                     </a:t>
            </a:r>
            <a:r>
              <a:rPr lang="en-US" sz="1600" dirty="0">
                <a:solidFill>
                  <a:srgbClr val="0070C0"/>
                </a:solidFill>
                <a:latin typeface="Courier New"/>
                <a:cs typeface="Courier New"/>
              </a:rPr>
              <a:t>p</a:t>
            </a:r>
            <a:r>
              <a:rPr lang="en-US" sz="1600" dirty="0">
                <a:latin typeface="Courier New"/>
                <a:cs typeface="Courier New"/>
              </a:rPr>
              <a:t>);</a:t>
            </a:r>
          </a:p>
          <a:p>
            <a:r>
              <a:rPr lang="en-US" sz="1600" dirty="0">
                <a:latin typeface="Courier New"/>
                <a:cs typeface="Courier New"/>
              </a:rPr>
              <a:t>   </a:t>
            </a:r>
            <a:r>
              <a:rPr lang="en-US" sz="1600" dirty="0">
                <a:solidFill>
                  <a:srgbClr val="7030A0"/>
                </a:solidFill>
                <a:latin typeface="Courier New"/>
                <a:cs typeface="Courier New"/>
              </a:rPr>
              <a:t>for</a:t>
            </a:r>
            <a:r>
              <a:rPr lang="en-US" sz="1600" dirty="0">
                <a:latin typeface="Courier New"/>
                <a:cs typeface="Courier New"/>
              </a:rPr>
              <a:t> (</a:t>
            </a:r>
            <a:r>
              <a:rPr lang="en-US" sz="1600" dirty="0" err="1">
                <a:latin typeface="Courier New"/>
                <a:cs typeface="Courier New"/>
              </a:rPr>
              <a:t>i</a:t>
            </a:r>
            <a:r>
              <a:rPr lang="en-US" sz="1600" dirty="0">
                <a:latin typeface="Courier New"/>
                <a:cs typeface="Courier New"/>
              </a:rPr>
              <a:t> = 0; </a:t>
            </a:r>
            <a:r>
              <a:rPr lang="en-US" sz="1600" dirty="0" err="1">
                <a:latin typeface="Courier New"/>
                <a:cs typeface="Courier New"/>
              </a:rPr>
              <a:t>i</a:t>
            </a:r>
            <a:r>
              <a:rPr lang="en-US" sz="1600" dirty="0">
                <a:latin typeface="Courier New"/>
                <a:cs typeface="Courier New"/>
              </a:rPr>
              <a:t> &lt; N; </a:t>
            </a:r>
            <a:r>
              <a:rPr lang="en-US" sz="1600" dirty="0" err="1">
                <a:latin typeface="Courier New"/>
                <a:cs typeface="Courier New"/>
              </a:rPr>
              <a:t>i</a:t>
            </a:r>
            <a:r>
              <a:rPr lang="en-US" sz="1600" dirty="0">
                <a:latin typeface="Courier New"/>
                <a:cs typeface="Courier New"/>
              </a:rPr>
              <a:t>++)</a:t>
            </a:r>
          </a:p>
          <a:p>
            <a:r>
              <a:rPr lang="en-US" sz="1600" dirty="0">
                <a:latin typeface="Courier New"/>
                <a:cs typeface="Courier New"/>
              </a:rPr>
              <a:t>     </a:t>
            </a:r>
            <a:r>
              <a:rPr lang="en-US" sz="1600" dirty="0" err="1">
                <a:latin typeface="Courier New"/>
                <a:cs typeface="Courier New"/>
              </a:rPr>
              <a:t>Pthread_join</a:t>
            </a:r>
            <a:r>
              <a:rPr lang="en-US" sz="1600" dirty="0">
                <a:latin typeface="Courier New"/>
                <a:cs typeface="Courier New"/>
              </a:rPr>
              <a:t>(</a:t>
            </a:r>
            <a:r>
              <a:rPr lang="en-US" sz="1600" dirty="0" err="1">
                <a:latin typeface="Courier New"/>
                <a:cs typeface="Courier New"/>
              </a:rPr>
              <a:t>tids</a:t>
            </a:r>
            <a:r>
              <a:rPr lang="en-US" sz="1600" dirty="0">
                <a:latin typeface="Courier New"/>
                <a:cs typeface="Courier New"/>
              </a:rPr>
              <a:t>[</a:t>
            </a:r>
            <a:r>
              <a:rPr lang="en-US" sz="1600" dirty="0" err="1">
                <a:latin typeface="Courier New"/>
                <a:cs typeface="Courier New"/>
              </a:rPr>
              <a:t>i</a:t>
            </a:r>
            <a:r>
              <a:rPr lang="en-US" sz="1600" dirty="0">
                <a:latin typeface="Courier New"/>
                <a:cs typeface="Courier New"/>
              </a:rPr>
              <a:t>], </a:t>
            </a:r>
            <a:r>
              <a:rPr lang="en-US" sz="1600" dirty="0">
                <a:solidFill>
                  <a:srgbClr val="00B050"/>
                </a:solidFill>
                <a:latin typeface="Courier New"/>
                <a:cs typeface="Courier New"/>
              </a:rPr>
              <a:t>NULL</a:t>
            </a:r>
            <a:r>
              <a:rPr lang="en-US" sz="1600" dirty="0">
                <a:latin typeface="Courier New"/>
                <a:cs typeface="Courier New"/>
              </a:rPr>
              <a:t>);</a:t>
            </a:r>
          </a:p>
          <a:p>
            <a:r>
              <a:rPr lang="en-US" sz="1600" dirty="0">
                <a:latin typeface="Courier New"/>
                <a:cs typeface="Courier New"/>
              </a:rPr>
              <a:t>   check();</a:t>
            </a:r>
          </a:p>
          <a:p>
            <a:r>
              <a:rPr lang="en-US" sz="1600" dirty="0">
                <a:latin typeface="Courier New"/>
                <a:cs typeface="Courier New"/>
              </a:rPr>
              <a:t>}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5102943" y="1653774"/>
            <a:ext cx="3764172" cy="156966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dirty="0">
                <a:solidFill>
                  <a:srgbClr val="92D050"/>
                </a:solidFill>
                <a:latin typeface="Courier New"/>
                <a:cs typeface="Courier New"/>
              </a:rPr>
              <a:t>void *</a:t>
            </a:r>
            <a:r>
              <a:rPr lang="en-US" sz="1600" dirty="0">
                <a:solidFill>
                  <a:schemeClr val="accent2"/>
                </a:solidFill>
                <a:latin typeface="Courier New"/>
                <a:cs typeface="Courier New"/>
              </a:rPr>
              <a:t>thread</a:t>
            </a:r>
            <a:r>
              <a:rPr lang="en-US" sz="1600" dirty="0">
                <a:latin typeface="Courier New"/>
                <a:cs typeface="Courier New"/>
              </a:rPr>
              <a:t>(</a:t>
            </a:r>
            <a:r>
              <a:rPr lang="en-US" sz="1600" dirty="0">
                <a:solidFill>
                  <a:srgbClr val="92D050"/>
                </a:solidFill>
                <a:latin typeface="Courier New"/>
                <a:cs typeface="Courier New"/>
              </a:rPr>
              <a:t>void *</a:t>
            </a:r>
            <a:r>
              <a:rPr lang="en-US" sz="1600" dirty="0" err="1">
                <a:solidFill>
                  <a:srgbClr val="AC0000"/>
                </a:solidFill>
                <a:latin typeface="Courier New"/>
                <a:cs typeface="Courier New"/>
              </a:rPr>
              <a:t>vargp</a:t>
            </a:r>
            <a:r>
              <a:rPr lang="en-US" sz="1600" dirty="0">
                <a:latin typeface="Courier New"/>
                <a:cs typeface="Courier New"/>
              </a:rPr>
              <a:t>)</a:t>
            </a:r>
          </a:p>
          <a:p>
            <a:r>
              <a:rPr lang="en-US" sz="1600" dirty="0">
                <a:latin typeface="Courier New"/>
                <a:cs typeface="Courier New"/>
              </a:rPr>
              <a:t>{</a:t>
            </a:r>
          </a:p>
          <a:p>
            <a:r>
              <a:rPr lang="en-US" sz="1600" dirty="0">
                <a:latin typeface="Courier New"/>
                <a:cs typeface="Courier New"/>
              </a:rPr>
              <a:t>   </a:t>
            </a:r>
            <a:r>
              <a:rPr lang="en-US" sz="1600" dirty="0">
                <a:solidFill>
                  <a:srgbClr val="0070C0"/>
                </a:solidFill>
                <a:latin typeface="Courier New"/>
                <a:cs typeface="Courier New"/>
              </a:rPr>
              <a:t>hist[*(long *)</a:t>
            </a:r>
            <a:r>
              <a:rPr lang="en-US" sz="1600" dirty="0" err="1">
                <a:solidFill>
                  <a:srgbClr val="0070C0"/>
                </a:solidFill>
                <a:latin typeface="Courier New"/>
                <a:cs typeface="Courier New"/>
              </a:rPr>
              <a:t>vargp</a:t>
            </a:r>
            <a:r>
              <a:rPr lang="en-US" sz="1600" dirty="0">
                <a:solidFill>
                  <a:srgbClr val="0070C0"/>
                </a:solidFill>
                <a:latin typeface="Courier New"/>
                <a:cs typeface="Courier New"/>
              </a:rPr>
              <a:t>]</a:t>
            </a:r>
            <a:r>
              <a:rPr lang="en-US" sz="1600" dirty="0">
                <a:latin typeface="Courier New"/>
                <a:cs typeface="Courier New"/>
              </a:rPr>
              <a:t> += 1;</a:t>
            </a:r>
          </a:p>
          <a:p>
            <a:r>
              <a:rPr lang="en-US" sz="1600" dirty="0">
                <a:latin typeface="Courier New"/>
                <a:cs typeface="Courier New"/>
              </a:rPr>
              <a:t>   </a:t>
            </a:r>
            <a:r>
              <a:rPr lang="en-US" sz="1600" i="1" dirty="0">
                <a:latin typeface="Courier New"/>
                <a:cs typeface="Courier New"/>
              </a:rPr>
              <a:t>free(</a:t>
            </a:r>
            <a:r>
              <a:rPr lang="en-US" sz="1600" i="1" dirty="0" err="1">
                <a:latin typeface="Courier New"/>
                <a:cs typeface="Courier New"/>
              </a:rPr>
              <a:t>vargp</a:t>
            </a:r>
            <a:r>
              <a:rPr lang="en-US" sz="1600" i="1" dirty="0">
                <a:latin typeface="Courier New"/>
                <a:cs typeface="Courier New"/>
              </a:rPr>
              <a:t>);</a:t>
            </a:r>
          </a:p>
          <a:p>
            <a:r>
              <a:rPr lang="en-US" sz="1600" dirty="0">
                <a:latin typeface="Courier New"/>
                <a:cs typeface="Courier New"/>
              </a:rPr>
              <a:t>   return NULL;</a:t>
            </a:r>
          </a:p>
          <a:p>
            <a:r>
              <a:rPr lang="en-US" sz="1600" dirty="0">
                <a:latin typeface="Courier New"/>
                <a:cs typeface="Courier New"/>
              </a:rPr>
              <a:t>}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665889" cy="762000"/>
          </a:xfrm>
        </p:spPr>
        <p:txBody>
          <a:bodyPr/>
          <a:lstStyle/>
          <a:p>
            <a:r>
              <a:rPr lang="en-US" dirty="0"/>
              <a:t>Passing an argument to a thread – Also OK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945627" y="3215148"/>
            <a:ext cx="419837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Calibri" pitchFamily="34" charset="0"/>
              </a:rPr>
              <a:t>Each thread receives a </a:t>
            </a:r>
            <a:r>
              <a:rPr lang="en-US" i="1" dirty="0">
                <a:latin typeface="Calibri" pitchFamily="34" charset="0"/>
              </a:rPr>
              <a:t>unique array index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Calibri" pitchFamily="34" charset="0"/>
              </a:rPr>
              <a:t>Malloc in parent, free in thread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Calibri" pitchFamily="34" charset="0"/>
              </a:rPr>
              <a:t>Necessary if passing structs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8439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55504" y="1656569"/>
            <a:ext cx="4640179" cy="3785652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 err="1">
                <a:solidFill>
                  <a:srgbClr val="92D050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latin typeface="Courier New"/>
                <a:cs typeface="Courier New"/>
              </a:rPr>
              <a:t> </a:t>
            </a:r>
            <a:r>
              <a:rPr lang="en-US" sz="1600" dirty="0" err="1">
                <a:latin typeface="Courier New"/>
                <a:cs typeface="Courier New"/>
              </a:rPr>
              <a:t>hist</a:t>
            </a:r>
            <a:r>
              <a:rPr lang="en-US" sz="1600" dirty="0">
                <a:latin typeface="Courier New"/>
                <a:cs typeface="Courier New"/>
              </a:rPr>
              <a:t>[N] = {0};</a:t>
            </a:r>
          </a:p>
          <a:p>
            <a:endParaRPr lang="en-US" sz="1600" dirty="0">
              <a:latin typeface="Courier New"/>
              <a:cs typeface="Courier New"/>
            </a:endParaRPr>
          </a:p>
          <a:p>
            <a:r>
              <a:rPr lang="en-US" sz="1600" dirty="0" err="1">
                <a:latin typeface="Courier New"/>
                <a:cs typeface="Courier New"/>
              </a:rPr>
              <a:t>int</a:t>
            </a:r>
            <a:r>
              <a:rPr lang="en-US" sz="1600" dirty="0">
                <a:latin typeface="Courier New"/>
                <a:cs typeface="Courier New"/>
              </a:rPr>
              <a:t> </a:t>
            </a:r>
            <a:r>
              <a:rPr lang="en-US" sz="1600" dirty="0">
                <a:solidFill>
                  <a:schemeClr val="accent2"/>
                </a:solidFill>
                <a:latin typeface="Courier New"/>
                <a:cs typeface="Courier New"/>
              </a:rPr>
              <a:t>main</a:t>
            </a:r>
            <a:r>
              <a:rPr lang="en-US" sz="1600" dirty="0">
                <a:latin typeface="Courier New"/>
                <a:cs typeface="Courier New"/>
              </a:rPr>
              <a:t>(</a:t>
            </a:r>
            <a:r>
              <a:rPr lang="en-US" sz="1600" dirty="0" err="1">
                <a:latin typeface="Courier New"/>
                <a:cs typeface="Courier New"/>
              </a:rPr>
              <a:t>int</a:t>
            </a:r>
            <a:r>
              <a:rPr lang="en-US" sz="1600" dirty="0"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AC0000"/>
                </a:solidFill>
                <a:latin typeface="Courier New"/>
                <a:cs typeface="Courier New"/>
              </a:rPr>
              <a:t>argc</a:t>
            </a:r>
            <a:r>
              <a:rPr lang="en-US" sz="1600" dirty="0">
                <a:latin typeface="Courier New"/>
                <a:cs typeface="Courier New"/>
              </a:rPr>
              <a:t>, char *</a:t>
            </a:r>
            <a:r>
              <a:rPr lang="en-US" sz="1600" dirty="0" err="1">
                <a:solidFill>
                  <a:srgbClr val="AC0000"/>
                </a:solidFill>
                <a:latin typeface="Courier New"/>
                <a:cs typeface="Courier New"/>
              </a:rPr>
              <a:t>argv</a:t>
            </a:r>
            <a:r>
              <a:rPr lang="en-US" sz="1600" dirty="0">
                <a:latin typeface="Courier New"/>
                <a:cs typeface="Courier New"/>
              </a:rPr>
              <a:t>[]) {</a:t>
            </a:r>
          </a:p>
          <a:p>
            <a:r>
              <a:rPr lang="en-US" sz="1600" dirty="0">
                <a:latin typeface="Courier New"/>
                <a:cs typeface="Courier New"/>
              </a:rPr>
              <a:t>   </a:t>
            </a:r>
            <a:r>
              <a:rPr lang="en-US" sz="1600" dirty="0">
                <a:solidFill>
                  <a:srgbClr val="92D050"/>
                </a:solidFill>
                <a:latin typeface="Courier New"/>
                <a:cs typeface="Courier New"/>
              </a:rPr>
              <a:t>long</a:t>
            </a:r>
            <a:r>
              <a:rPr lang="en-US" sz="1600" dirty="0"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AC0000"/>
                </a:solidFill>
                <a:latin typeface="Courier New"/>
                <a:cs typeface="Courier New"/>
              </a:rPr>
              <a:t>i</a:t>
            </a:r>
            <a:r>
              <a:rPr lang="en-US" sz="1600" dirty="0">
                <a:latin typeface="Courier New"/>
                <a:cs typeface="Courier New"/>
              </a:rPr>
              <a:t>;</a:t>
            </a:r>
          </a:p>
          <a:p>
            <a:r>
              <a:rPr lang="en-US" sz="1600" dirty="0">
                <a:latin typeface="Courier New"/>
                <a:cs typeface="Courier New"/>
              </a:rPr>
              <a:t>   </a:t>
            </a:r>
            <a:r>
              <a:rPr lang="en-US" sz="1600" dirty="0" err="1">
                <a:solidFill>
                  <a:srgbClr val="92D050"/>
                </a:solidFill>
                <a:latin typeface="Courier New"/>
                <a:cs typeface="Courier New"/>
              </a:rPr>
              <a:t>pthread_t</a:t>
            </a:r>
            <a:r>
              <a:rPr lang="en-US" sz="1600" dirty="0"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AC0000"/>
                </a:solidFill>
                <a:latin typeface="Courier New"/>
                <a:cs typeface="Courier New"/>
              </a:rPr>
              <a:t>tids</a:t>
            </a:r>
            <a:r>
              <a:rPr lang="en-US" sz="1600" dirty="0">
                <a:latin typeface="Courier New"/>
                <a:cs typeface="Courier New"/>
              </a:rPr>
              <a:t>[N];</a:t>
            </a:r>
          </a:p>
          <a:p>
            <a:r>
              <a:rPr lang="en-US" sz="1600" dirty="0">
                <a:latin typeface="Courier New"/>
                <a:cs typeface="Courier New"/>
              </a:rPr>
              <a:t>    </a:t>
            </a:r>
          </a:p>
          <a:p>
            <a:r>
              <a:rPr lang="en-US" sz="1600" dirty="0">
                <a:latin typeface="Courier New"/>
                <a:cs typeface="Courier New"/>
              </a:rPr>
              <a:t>   </a:t>
            </a:r>
            <a:r>
              <a:rPr lang="en-US" sz="1600" dirty="0">
                <a:solidFill>
                  <a:srgbClr val="7030A0"/>
                </a:solidFill>
                <a:latin typeface="Courier New"/>
                <a:cs typeface="Courier New"/>
              </a:rPr>
              <a:t>for</a:t>
            </a:r>
            <a:r>
              <a:rPr lang="en-US" sz="1600" dirty="0">
                <a:latin typeface="Courier New"/>
                <a:cs typeface="Courier New"/>
              </a:rPr>
              <a:t> (</a:t>
            </a:r>
            <a:r>
              <a:rPr lang="en-US" sz="1600" dirty="0" err="1">
                <a:latin typeface="Courier New"/>
                <a:cs typeface="Courier New"/>
              </a:rPr>
              <a:t>i</a:t>
            </a:r>
            <a:r>
              <a:rPr lang="en-US" sz="1600" dirty="0">
                <a:latin typeface="Courier New"/>
                <a:cs typeface="Courier New"/>
              </a:rPr>
              <a:t> = 0; </a:t>
            </a:r>
            <a:r>
              <a:rPr lang="en-US" sz="1600" dirty="0" err="1">
                <a:latin typeface="Courier New"/>
                <a:cs typeface="Courier New"/>
              </a:rPr>
              <a:t>i</a:t>
            </a:r>
            <a:r>
              <a:rPr lang="en-US" sz="1600" dirty="0">
                <a:latin typeface="Courier New"/>
                <a:cs typeface="Courier New"/>
              </a:rPr>
              <a:t> &lt; N; </a:t>
            </a:r>
            <a:r>
              <a:rPr lang="en-US" sz="1600" dirty="0" err="1">
                <a:latin typeface="Courier New"/>
                <a:cs typeface="Courier New"/>
              </a:rPr>
              <a:t>i</a:t>
            </a:r>
            <a:r>
              <a:rPr lang="en-US" sz="1600" dirty="0">
                <a:latin typeface="Courier New"/>
                <a:cs typeface="Courier New"/>
              </a:rPr>
              <a:t>++)</a:t>
            </a:r>
          </a:p>
          <a:p>
            <a:r>
              <a:rPr lang="en-US" sz="1600" dirty="0">
                <a:latin typeface="Courier New"/>
                <a:cs typeface="Courier New"/>
              </a:rPr>
              <a:t>     </a:t>
            </a:r>
            <a:r>
              <a:rPr lang="en-US" sz="1600" dirty="0" err="1">
                <a:latin typeface="Courier New"/>
                <a:cs typeface="Courier New"/>
              </a:rPr>
              <a:t>Pthread_create</a:t>
            </a:r>
            <a:r>
              <a:rPr lang="en-US" sz="1600" dirty="0">
                <a:latin typeface="Courier New"/>
                <a:cs typeface="Courier New"/>
              </a:rPr>
              <a:t>(&amp;</a:t>
            </a:r>
            <a:r>
              <a:rPr lang="en-US" sz="1600" dirty="0" err="1">
                <a:latin typeface="Courier New"/>
                <a:cs typeface="Courier New"/>
              </a:rPr>
              <a:t>tids</a:t>
            </a:r>
            <a:r>
              <a:rPr lang="en-US" sz="1600" dirty="0">
                <a:latin typeface="Courier New"/>
                <a:cs typeface="Courier New"/>
              </a:rPr>
              <a:t>[</a:t>
            </a:r>
            <a:r>
              <a:rPr lang="en-US" sz="1600" dirty="0" err="1">
                <a:latin typeface="Courier New"/>
                <a:cs typeface="Courier New"/>
              </a:rPr>
              <a:t>i</a:t>
            </a:r>
            <a:r>
              <a:rPr lang="en-US" sz="1600" dirty="0">
                <a:latin typeface="Courier New"/>
                <a:cs typeface="Courier New"/>
              </a:rPr>
              <a:t>], </a:t>
            </a:r>
          </a:p>
          <a:p>
            <a:r>
              <a:rPr lang="en-US" sz="1600" dirty="0">
                <a:latin typeface="Courier New"/>
                <a:cs typeface="Courier New"/>
              </a:rPr>
              <a:t>                     </a:t>
            </a:r>
            <a:r>
              <a:rPr lang="en-US" sz="1600" dirty="0">
                <a:solidFill>
                  <a:srgbClr val="00B050"/>
                </a:solidFill>
                <a:latin typeface="Courier New"/>
                <a:cs typeface="Courier New"/>
              </a:rPr>
              <a:t>NULL</a:t>
            </a:r>
            <a:r>
              <a:rPr lang="en-US" sz="1600" dirty="0">
                <a:latin typeface="Courier New"/>
                <a:cs typeface="Courier New"/>
              </a:rPr>
              <a:t>, </a:t>
            </a:r>
          </a:p>
          <a:p>
            <a:r>
              <a:rPr lang="en-US" sz="1600" dirty="0">
                <a:latin typeface="Courier New"/>
                <a:cs typeface="Courier New"/>
              </a:rPr>
              <a:t>                     thread, </a:t>
            </a:r>
          </a:p>
          <a:p>
            <a:r>
              <a:rPr lang="en-US" sz="1600" dirty="0">
                <a:latin typeface="Courier New"/>
                <a:cs typeface="Courier New"/>
              </a:rPr>
              <a:t>                     </a:t>
            </a:r>
            <a:r>
              <a:rPr lang="en-US" sz="1600" dirty="0">
                <a:solidFill>
                  <a:srgbClr val="FF0000"/>
                </a:solidFill>
                <a:latin typeface="Courier New"/>
                <a:cs typeface="Courier New"/>
              </a:rPr>
              <a:t>&amp;</a:t>
            </a:r>
            <a:r>
              <a:rPr lang="en-US" sz="1600" dirty="0" err="1">
                <a:solidFill>
                  <a:srgbClr val="FF0000"/>
                </a:solidFill>
                <a:latin typeface="Courier New"/>
                <a:cs typeface="Courier New"/>
              </a:rPr>
              <a:t>i</a:t>
            </a:r>
            <a:r>
              <a:rPr lang="en-US" sz="1600" dirty="0">
                <a:latin typeface="Courier New"/>
                <a:cs typeface="Courier New"/>
              </a:rPr>
              <a:t>);</a:t>
            </a:r>
          </a:p>
          <a:p>
            <a:r>
              <a:rPr lang="en-US" sz="1600" dirty="0">
                <a:latin typeface="Courier New"/>
                <a:cs typeface="Courier New"/>
              </a:rPr>
              <a:t>   </a:t>
            </a:r>
            <a:r>
              <a:rPr lang="en-US" sz="1600" dirty="0">
                <a:solidFill>
                  <a:srgbClr val="7030A0"/>
                </a:solidFill>
                <a:latin typeface="Courier New"/>
                <a:cs typeface="Courier New"/>
              </a:rPr>
              <a:t>for</a:t>
            </a:r>
            <a:r>
              <a:rPr lang="en-US" sz="1600" dirty="0">
                <a:latin typeface="Courier New"/>
                <a:cs typeface="Courier New"/>
              </a:rPr>
              <a:t> (</a:t>
            </a:r>
            <a:r>
              <a:rPr lang="en-US" sz="1600" dirty="0" err="1">
                <a:latin typeface="Courier New"/>
                <a:cs typeface="Courier New"/>
              </a:rPr>
              <a:t>i</a:t>
            </a:r>
            <a:r>
              <a:rPr lang="en-US" sz="1600" dirty="0">
                <a:latin typeface="Courier New"/>
                <a:cs typeface="Courier New"/>
              </a:rPr>
              <a:t> = 0; </a:t>
            </a:r>
            <a:r>
              <a:rPr lang="en-US" sz="1600" dirty="0" err="1">
                <a:latin typeface="Courier New"/>
                <a:cs typeface="Courier New"/>
              </a:rPr>
              <a:t>i</a:t>
            </a:r>
            <a:r>
              <a:rPr lang="en-US" sz="1600" dirty="0">
                <a:latin typeface="Courier New"/>
                <a:cs typeface="Courier New"/>
              </a:rPr>
              <a:t> &lt; N; </a:t>
            </a:r>
            <a:r>
              <a:rPr lang="en-US" sz="1600" dirty="0" err="1">
                <a:latin typeface="Courier New"/>
                <a:cs typeface="Courier New"/>
              </a:rPr>
              <a:t>i</a:t>
            </a:r>
            <a:r>
              <a:rPr lang="en-US" sz="1600" dirty="0">
                <a:latin typeface="Courier New"/>
                <a:cs typeface="Courier New"/>
              </a:rPr>
              <a:t>++)</a:t>
            </a:r>
          </a:p>
          <a:p>
            <a:r>
              <a:rPr lang="en-US" sz="1600" dirty="0">
                <a:latin typeface="Courier New"/>
                <a:cs typeface="Courier New"/>
              </a:rPr>
              <a:t>     </a:t>
            </a:r>
            <a:r>
              <a:rPr lang="en-US" sz="1600" dirty="0" err="1">
                <a:latin typeface="Courier New"/>
                <a:cs typeface="Courier New"/>
              </a:rPr>
              <a:t>Pthread_join</a:t>
            </a:r>
            <a:r>
              <a:rPr lang="en-US" sz="1600" dirty="0">
                <a:latin typeface="Courier New"/>
                <a:cs typeface="Courier New"/>
              </a:rPr>
              <a:t>(</a:t>
            </a:r>
            <a:r>
              <a:rPr lang="en-US" sz="1600" dirty="0" err="1">
                <a:latin typeface="Courier New"/>
                <a:cs typeface="Courier New"/>
              </a:rPr>
              <a:t>tids</a:t>
            </a:r>
            <a:r>
              <a:rPr lang="en-US" sz="1600" dirty="0">
                <a:latin typeface="Courier New"/>
                <a:cs typeface="Courier New"/>
              </a:rPr>
              <a:t>[</a:t>
            </a:r>
            <a:r>
              <a:rPr lang="en-US" sz="1600" dirty="0" err="1">
                <a:latin typeface="Courier New"/>
                <a:cs typeface="Courier New"/>
              </a:rPr>
              <a:t>i</a:t>
            </a:r>
            <a:r>
              <a:rPr lang="en-US" sz="1600" dirty="0">
                <a:latin typeface="Courier New"/>
                <a:cs typeface="Courier New"/>
              </a:rPr>
              <a:t>], </a:t>
            </a:r>
            <a:r>
              <a:rPr lang="en-US" sz="1600" dirty="0">
                <a:solidFill>
                  <a:srgbClr val="00B050"/>
                </a:solidFill>
                <a:latin typeface="Courier New"/>
                <a:cs typeface="Courier New"/>
              </a:rPr>
              <a:t>NULL</a:t>
            </a:r>
            <a:r>
              <a:rPr lang="en-US" sz="1600" dirty="0">
                <a:latin typeface="Courier New"/>
                <a:cs typeface="Courier New"/>
              </a:rPr>
              <a:t>);</a:t>
            </a:r>
          </a:p>
          <a:p>
            <a:r>
              <a:rPr lang="en-US" sz="1600" dirty="0">
                <a:latin typeface="Courier New"/>
                <a:cs typeface="Courier New"/>
              </a:rPr>
              <a:t>   check();</a:t>
            </a:r>
          </a:p>
          <a:p>
            <a:r>
              <a:rPr lang="en-US" sz="1600" dirty="0">
                <a:latin typeface="Courier New"/>
                <a:cs typeface="Courier New"/>
              </a:rPr>
              <a:t>}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5102943" y="1656569"/>
            <a:ext cx="3764172" cy="1323439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dirty="0">
                <a:solidFill>
                  <a:srgbClr val="92D050"/>
                </a:solidFill>
                <a:latin typeface="Courier New"/>
                <a:cs typeface="Courier New"/>
              </a:rPr>
              <a:t>void *</a:t>
            </a:r>
            <a:r>
              <a:rPr lang="en-US" sz="1600" dirty="0">
                <a:solidFill>
                  <a:schemeClr val="accent2"/>
                </a:solidFill>
                <a:latin typeface="Courier New"/>
                <a:cs typeface="Courier New"/>
              </a:rPr>
              <a:t>thread</a:t>
            </a:r>
            <a:r>
              <a:rPr lang="en-US" sz="1600" dirty="0">
                <a:latin typeface="Courier New"/>
                <a:cs typeface="Courier New"/>
              </a:rPr>
              <a:t>(</a:t>
            </a:r>
            <a:r>
              <a:rPr lang="en-US" sz="1600" dirty="0">
                <a:solidFill>
                  <a:srgbClr val="92D050"/>
                </a:solidFill>
                <a:latin typeface="Courier New"/>
                <a:cs typeface="Courier New"/>
              </a:rPr>
              <a:t>void *</a:t>
            </a:r>
            <a:r>
              <a:rPr lang="en-US" sz="1600" dirty="0" err="1">
                <a:solidFill>
                  <a:srgbClr val="AC0000"/>
                </a:solidFill>
                <a:latin typeface="Courier New"/>
                <a:cs typeface="Courier New"/>
              </a:rPr>
              <a:t>vargp</a:t>
            </a:r>
            <a:r>
              <a:rPr lang="en-US" sz="1600" dirty="0">
                <a:latin typeface="Courier New"/>
                <a:cs typeface="Courier New"/>
              </a:rPr>
              <a:t>)</a:t>
            </a:r>
          </a:p>
          <a:p>
            <a:r>
              <a:rPr lang="en-US" sz="1600" dirty="0">
                <a:latin typeface="Courier New"/>
                <a:cs typeface="Courier New"/>
              </a:rPr>
              <a:t>{</a:t>
            </a:r>
          </a:p>
          <a:p>
            <a:r>
              <a:rPr lang="en-US" sz="1600" dirty="0">
                <a:latin typeface="Courier New"/>
                <a:cs typeface="Courier New"/>
              </a:rPr>
              <a:t>   </a:t>
            </a:r>
            <a:r>
              <a:rPr lang="en-US" sz="1600" dirty="0">
                <a:solidFill>
                  <a:srgbClr val="FF0000"/>
                </a:solidFill>
                <a:latin typeface="Courier New"/>
                <a:cs typeface="Courier New"/>
              </a:rPr>
              <a:t>hist[*(long *)</a:t>
            </a:r>
            <a:r>
              <a:rPr lang="en-US" sz="1600" dirty="0" err="1">
                <a:solidFill>
                  <a:srgbClr val="FF0000"/>
                </a:solidFill>
                <a:latin typeface="Courier New"/>
                <a:cs typeface="Courier New"/>
              </a:rPr>
              <a:t>vargp</a:t>
            </a:r>
            <a:r>
              <a:rPr lang="en-US" sz="1600" dirty="0">
                <a:solidFill>
                  <a:srgbClr val="FF0000"/>
                </a:solidFill>
                <a:latin typeface="Courier New"/>
                <a:cs typeface="Courier New"/>
              </a:rPr>
              <a:t>]</a:t>
            </a:r>
            <a:r>
              <a:rPr lang="en-US" sz="1600" dirty="0">
                <a:latin typeface="Courier New"/>
                <a:cs typeface="Courier New"/>
              </a:rPr>
              <a:t> += 1;</a:t>
            </a:r>
          </a:p>
          <a:p>
            <a:r>
              <a:rPr lang="en-US" sz="1600" dirty="0">
                <a:latin typeface="Courier New"/>
                <a:cs typeface="Courier New"/>
              </a:rPr>
              <a:t>   return NULL;</a:t>
            </a:r>
          </a:p>
          <a:p>
            <a:r>
              <a:rPr lang="en-US" sz="1600" dirty="0">
                <a:latin typeface="Courier New"/>
                <a:cs typeface="Courier New"/>
              </a:rPr>
              <a:t>}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665889" cy="762000"/>
          </a:xfrm>
        </p:spPr>
        <p:txBody>
          <a:bodyPr/>
          <a:lstStyle/>
          <a:p>
            <a:r>
              <a:rPr lang="en-US" dirty="0"/>
              <a:t>Passing an argument to a thread – </a:t>
            </a:r>
            <a:r>
              <a:rPr lang="en-US" dirty="0">
                <a:solidFill>
                  <a:srgbClr val="FF0000"/>
                </a:solidFill>
              </a:rPr>
              <a:t>WRONG!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945628" y="3215148"/>
            <a:ext cx="332407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Calibri" pitchFamily="34" charset="0"/>
              </a:rPr>
              <a:t>Each thread receives</a:t>
            </a:r>
            <a:br>
              <a:rPr lang="en-US" dirty="0">
                <a:latin typeface="Calibri" pitchFamily="34" charset="0"/>
              </a:rPr>
            </a:br>
            <a:r>
              <a:rPr lang="en-US" i="1" dirty="0">
                <a:latin typeface="Calibri" pitchFamily="34" charset="0"/>
              </a:rPr>
              <a:t>the same pointer</a:t>
            </a:r>
            <a:r>
              <a:rPr lang="en-US" dirty="0">
                <a:latin typeface="Calibri" pitchFamily="34" charset="0"/>
              </a:rPr>
              <a:t>, to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alibri" pitchFamily="34" charset="0"/>
              </a:rPr>
              <a:t> in main</a:t>
            </a:r>
            <a:endParaRPr lang="en-US" i="1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Calibri" pitchFamily="34" charset="0"/>
              </a:rPr>
              <a:t>Data race: each thread</a:t>
            </a:r>
            <a:br>
              <a:rPr lang="en-US" dirty="0">
                <a:latin typeface="Calibri" pitchFamily="34" charset="0"/>
              </a:rPr>
            </a:br>
            <a:r>
              <a:rPr lang="en-US" i="1" dirty="0">
                <a:latin typeface="Calibri" pitchFamily="34" charset="0"/>
              </a:rPr>
              <a:t>may or may not</a:t>
            </a:r>
            <a:r>
              <a:rPr lang="en-US" dirty="0">
                <a:latin typeface="Calibri" pitchFamily="34" charset="0"/>
              </a:rPr>
              <a:t> read a unique array index from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alibri" pitchFamily="34" charset="0"/>
              </a:rPr>
              <a:t> in main</a:t>
            </a:r>
          </a:p>
        </p:txBody>
      </p:sp>
    </p:spTree>
    <p:extLst>
      <p:ext uri="{BB962C8B-B14F-4D97-AF65-F5344CB8AC3E}">
        <p14:creationId xmlns:p14="http://schemas.microsoft.com/office/powerpoint/2010/main" val="5237217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 bwMode="auto">
          <a:xfrm>
            <a:off x="0" y="3086100"/>
            <a:ext cx="9144000" cy="914400"/>
          </a:xfrm>
          <a:prstGeom prst="rect">
            <a:avLst/>
          </a:prstGeom>
          <a:solidFill>
            <a:srgbClr val="FFC000"/>
          </a:solidFill>
          <a:ln w="25400">
            <a:noFill/>
            <a:round/>
            <a:headEnd/>
            <a:tailEnd/>
          </a:ln>
          <a:effectLst/>
        </p:spPr>
        <p:txBody>
          <a:bodyPr wrap="square" rtlCol="0" anchor="ctr">
            <a:spAutoFit/>
          </a:bodyPr>
          <a:lstStyle/>
          <a:p>
            <a:pPr algn="ctr"/>
            <a:endParaRPr lang="en-US"/>
          </a:p>
        </p:txBody>
      </p:sp>
      <p:sp>
        <p:nvSpPr>
          <p:cNvPr id="925698" name="Rectangle 2"/>
          <p:cNvSpPr>
            <a:spLocks noGrp="1" noChangeArrowheads="1"/>
          </p:cNvSpPr>
          <p:nvPr>
            <p:ph type="title"/>
          </p:nvPr>
        </p:nvSpPr>
        <p:spPr>
          <a:xfrm>
            <a:off x="302514" y="435678"/>
            <a:ext cx="8634582" cy="762000"/>
          </a:xfrm>
        </p:spPr>
        <p:txBody>
          <a:bodyPr/>
          <a:lstStyle/>
          <a:p>
            <a:r>
              <a:rPr lang="en-US"/>
              <a:t>Shared Variables in Threaded C Programs</a:t>
            </a:r>
          </a:p>
        </p:txBody>
      </p:sp>
      <p:sp>
        <p:nvSpPr>
          <p:cNvPr id="925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4457" y="1257300"/>
            <a:ext cx="8307387" cy="5143500"/>
          </a:xfrm>
        </p:spPr>
        <p:txBody>
          <a:bodyPr/>
          <a:lstStyle/>
          <a:p>
            <a:r>
              <a:rPr lang="en-US" dirty="0"/>
              <a:t>Question: Which variables  in a threaded C program are shared?</a:t>
            </a:r>
          </a:p>
          <a:p>
            <a:pPr lvl="1"/>
            <a:r>
              <a:rPr lang="en-US" dirty="0"/>
              <a:t>The answer is not as simple as “</a:t>
            </a:r>
            <a:r>
              <a:rPr lang="en-US" i="1" dirty="0"/>
              <a:t>global variables are shared</a:t>
            </a:r>
            <a:r>
              <a:rPr lang="en-US" dirty="0"/>
              <a:t>” and </a:t>
            </a:r>
            <a:br>
              <a:rPr lang="en-US" dirty="0"/>
            </a:br>
            <a:r>
              <a:rPr lang="en-US" dirty="0"/>
              <a:t>“</a:t>
            </a:r>
            <a:r>
              <a:rPr lang="en-US" i="1" dirty="0"/>
              <a:t>stack variables are private</a:t>
            </a:r>
            <a:r>
              <a:rPr lang="en-US" dirty="0"/>
              <a:t>”</a:t>
            </a:r>
          </a:p>
          <a:p>
            <a:endParaRPr lang="en-US" dirty="0"/>
          </a:p>
          <a:p>
            <a:r>
              <a:rPr lang="en-US" i="1" dirty="0" err="1"/>
              <a:t>Def</a:t>
            </a:r>
            <a:r>
              <a:rPr lang="en-US" i="1" dirty="0"/>
              <a:t>:</a:t>
            </a:r>
            <a:r>
              <a:rPr lang="en-US" dirty="0"/>
              <a:t> A variable </a:t>
            </a:r>
            <a:r>
              <a:rPr lang="en-US" dirty="0">
                <a:latin typeface="Courier New"/>
                <a:cs typeface="Courier New"/>
              </a:rPr>
              <a:t>x</a:t>
            </a:r>
            <a:r>
              <a:rPr lang="en-US" dirty="0"/>
              <a:t> is </a:t>
            </a:r>
            <a:r>
              <a:rPr lang="en-US" i="1" dirty="0"/>
              <a:t>shared </a:t>
            </a:r>
            <a:r>
              <a:rPr lang="en-US" dirty="0"/>
              <a:t>if and only if multiple threads reference some instance of </a:t>
            </a:r>
            <a:r>
              <a:rPr lang="en-US" dirty="0">
                <a:latin typeface="Courier New"/>
                <a:cs typeface="Courier New"/>
              </a:rPr>
              <a:t>x</a:t>
            </a:r>
            <a:r>
              <a:rPr lang="en-US" dirty="0"/>
              <a:t>. </a:t>
            </a:r>
          </a:p>
          <a:p>
            <a:endParaRPr lang="en-US" dirty="0"/>
          </a:p>
          <a:p>
            <a:r>
              <a:rPr lang="en-US" dirty="0"/>
              <a:t>Requires answers to the following questions:</a:t>
            </a:r>
          </a:p>
          <a:p>
            <a:pPr lvl="1"/>
            <a:r>
              <a:rPr lang="en-US" dirty="0"/>
              <a:t>What is the memory model for threads?</a:t>
            </a:r>
          </a:p>
          <a:p>
            <a:pPr lvl="1"/>
            <a:r>
              <a:rPr lang="en-US" dirty="0"/>
              <a:t>How are instances of variables mapped to memory?</a:t>
            </a:r>
          </a:p>
          <a:p>
            <a:pPr lvl="1"/>
            <a:r>
              <a:rPr lang="en-US" dirty="0"/>
              <a:t>How many threads might reference each of these instances?</a:t>
            </a:r>
            <a:endParaRPr lang="en-US" i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796519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482182" cy="762000"/>
          </a:xfrm>
        </p:spPr>
        <p:txBody>
          <a:bodyPr/>
          <a:lstStyle/>
          <a:p>
            <a:r>
              <a:rPr lang="en-US" dirty="0"/>
              <a:t>Mapping Variable Instances to Memory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530557" cy="4972050"/>
          </a:xfrm>
        </p:spPr>
        <p:txBody>
          <a:bodyPr/>
          <a:lstStyle/>
          <a:p>
            <a:r>
              <a:rPr lang="en-US" dirty="0"/>
              <a:t>Global variables</a:t>
            </a:r>
          </a:p>
          <a:p>
            <a:pPr lvl="1"/>
            <a:r>
              <a:rPr lang="en-US" dirty="0"/>
              <a:t>Variable declared outside of a function</a:t>
            </a:r>
          </a:p>
          <a:p>
            <a:pPr lvl="1"/>
            <a:r>
              <a:rPr lang="en-US" b="1" dirty="0">
                <a:solidFill>
                  <a:srgbClr val="990000"/>
                </a:solidFill>
              </a:rPr>
              <a:t>Virtual memory contains exactly one instance of any global variable</a:t>
            </a:r>
            <a:endParaRPr lang="en-US" dirty="0"/>
          </a:p>
          <a:p>
            <a:pPr>
              <a:spcBef>
                <a:spcPts val="1800"/>
              </a:spcBef>
            </a:pPr>
            <a:r>
              <a:rPr lang="en-US" dirty="0"/>
              <a:t>Local automatic variables</a:t>
            </a:r>
          </a:p>
          <a:p>
            <a:pPr lvl="1"/>
            <a:r>
              <a:rPr lang="en-US" dirty="0"/>
              <a:t>Variable declared inside function without </a:t>
            </a:r>
            <a:r>
              <a:rPr lang="en-US" b="1" dirty="0">
                <a:latin typeface="Courier New"/>
                <a:cs typeface="Courier New"/>
              </a:rPr>
              <a:t>static</a:t>
            </a:r>
            <a:r>
              <a:rPr lang="en-US" dirty="0"/>
              <a:t> attribute</a:t>
            </a:r>
          </a:p>
          <a:p>
            <a:pPr lvl="1"/>
            <a:r>
              <a:rPr lang="en-US" b="1" dirty="0">
                <a:solidFill>
                  <a:srgbClr val="990000"/>
                </a:solidFill>
              </a:rPr>
              <a:t>Each thread stack contains one instance of each local variable</a:t>
            </a:r>
            <a:endParaRPr lang="en-US" dirty="0"/>
          </a:p>
          <a:p>
            <a:pPr>
              <a:spcBef>
                <a:spcPts val="1800"/>
              </a:spcBef>
            </a:pPr>
            <a:r>
              <a:rPr lang="en-US" dirty="0"/>
              <a:t>Local static variables</a:t>
            </a:r>
          </a:p>
          <a:p>
            <a:pPr lvl="1"/>
            <a:r>
              <a:rPr lang="en-US" dirty="0"/>
              <a:t>Variable declared inside  function with the </a:t>
            </a:r>
            <a:r>
              <a:rPr lang="en-US" b="1" dirty="0">
                <a:latin typeface="Courier New"/>
                <a:cs typeface="Courier New"/>
              </a:rPr>
              <a:t>static</a:t>
            </a:r>
            <a:r>
              <a:rPr lang="en-US" dirty="0"/>
              <a:t> attribute</a:t>
            </a:r>
          </a:p>
          <a:p>
            <a:pPr lvl="1"/>
            <a:r>
              <a:rPr lang="en-US" b="1" dirty="0">
                <a:solidFill>
                  <a:srgbClr val="990000"/>
                </a:solidFill>
              </a:rPr>
              <a:t>Virtual memory contains exactly one instance of any local static variable.</a:t>
            </a:r>
          </a:p>
          <a:p>
            <a:pPr>
              <a:spcBef>
                <a:spcPts val="1800"/>
              </a:spcBef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errno</a:t>
            </a:r>
            <a:r>
              <a:rPr lang="en-US" dirty="0"/>
              <a:t> is special</a:t>
            </a:r>
          </a:p>
          <a:p>
            <a:pPr lvl="1">
              <a:spcBef>
                <a:spcPts val="24"/>
              </a:spcBef>
            </a:pPr>
            <a:r>
              <a:rPr lang="en-US" dirty="0"/>
              <a:t>Declared outside a function, but </a:t>
            </a:r>
            <a:r>
              <a:rPr lang="en-US" b="1" dirty="0">
                <a:solidFill>
                  <a:srgbClr val="990000"/>
                </a:solidFill>
              </a:rPr>
              <a:t>each thread stack contains one instance</a:t>
            </a:r>
            <a:endParaRPr lang="en-US" dirty="0"/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CED427-7BFB-4FB7-B0EB-7483DE8983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 Exam Logistics (out-of-date)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315BC4-C755-4643-9D75-6145961E58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6875" y="1362075"/>
            <a:ext cx="7896225" cy="1419225"/>
          </a:xfrm>
        </p:spPr>
        <p:txBody>
          <a:bodyPr/>
          <a:lstStyle/>
          <a:p>
            <a:r>
              <a:rPr lang="en-US" dirty="0"/>
              <a:t>Friday, 16 December, 5:30–8:30pm (</a:t>
            </a:r>
            <a:r>
              <a:rPr lang="en-US" dirty="0" err="1"/>
              <a:t>Pgh</a:t>
            </a:r>
            <a:r>
              <a:rPr lang="en-US" dirty="0"/>
              <a:t> time)</a:t>
            </a:r>
          </a:p>
          <a:p>
            <a:r>
              <a:rPr lang="en-US" dirty="0"/>
              <a:t>Go to Posner Hall first floor main corridor</a:t>
            </a:r>
          </a:p>
          <a:p>
            <a:r>
              <a:rPr lang="en-US" dirty="0"/>
              <a:t>We will meet you and direct you to rooms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DBECA19-990F-4C7D-87B3-BAE3602CA5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017007"/>
            <a:ext cx="9144000" cy="3662435"/>
          </a:xfrm>
          <a:prstGeom prst="rect">
            <a:avLst/>
          </a:prstGeom>
        </p:spPr>
      </p:pic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9C27C0B1-65C9-4714-A0C2-7BA8CDA2F27A}"/>
              </a:ext>
            </a:extLst>
          </p:cNvPr>
          <p:cNvCxnSpPr>
            <a:cxnSpLocks/>
            <a:stCxn id="8" idx="2"/>
          </p:cNvCxnSpPr>
          <p:nvPr/>
        </p:nvCxnSpPr>
        <p:spPr bwMode="auto">
          <a:xfrm flipH="1">
            <a:off x="5065882" y="1844009"/>
            <a:ext cx="3178175" cy="3016104"/>
          </a:xfrm>
          <a:prstGeom prst="straightConnector1">
            <a:avLst/>
          </a:prstGeom>
          <a:noFill/>
          <a:ln w="12700">
            <a:solidFill>
              <a:srgbClr val="000000"/>
            </a:solidFill>
            <a:miter lim="800000"/>
            <a:headEnd type="none" w="med" len="med"/>
            <a:tailEnd type="triangle"/>
          </a:ln>
          <a:effectLst/>
        </p:spPr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21EF2E50-45B8-45E2-9A93-BEF31721DADF}"/>
              </a:ext>
            </a:extLst>
          </p:cNvPr>
          <p:cNvSpPr txBox="1"/>
          <p:nvPr/>
        </p:nvSpPr>
        <p:spPr>
          <a:xfrm>
            <a:off x="7701132" y="1197678"/>
            <a:ext cx="10858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Meet TAs here</a:t>
            </a:r>
          </a:p>
        </p:txBody>
      </p:sp>
    </p:spTree>
    <p:extLst>
      <p:ext uri="{BB962C8B-B14F-4D97-AF65-F5344CB8AC3E}">
        <p14:creationId xmlns:p14="http://schemas.microsoft.com/office/powerpoint/2010/main" val="6148615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3"/>
          <p:cNvSpPr>
            <a:spLocks noChangeArrowheads="1"/>
          </p:cNvSpPr>
          <p:nvPr/>
        </p:nvSpPr>
        <p:spPr bwMode="auto">
          <a:xfrm>
            <a:off x="76200" y="1828800"/>
            <a:ext cx="4267200" cy="4770537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char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**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ptr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global </a:t>
            </a:r>
            <a:r>
              <a:rPr lang="en-US" sz="1600" dirty="0" err="1">
                <a:solidFill>
                  <a:srgbClr val="CB2418"/>
                </a:solidFill>
                <a:latin typeface="Courier New"/>
                <a:cs typeface="Courier New"/>
              </a:rPr>
              <a:t>var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>
                <a:solidFill>
                  <a:srgbClr val="4A00FF"/>
                </a:solidFill>
                <a:latin typeface="Courier New"/>
                <a:cs typeface="Courier New"/>
              </a:rPr>
              <a:t>main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main, char *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argv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[])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long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pthread_t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tid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da-DK" sz="1600" dirty="0" err="1">
                <a:solidFill>
                  <a:srgbClr val="2D961E"/>
                </a:solidFill>
                <a:latin typeface="Courier New"/>
                <a:cs typeface="Courier New"/>
              </a:rPr>
              <a:t>char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da-DK" sz="1600" dirty="0" err="1">
                <a:solidFill>
                  <a:srgbClr val="C1651C"/>
                </a:solidFill>
                <a:latin typeface="Courier New"/>
                <a:cs typeface="Courier New"/>
              </a:rPr>
              <a:t>msgs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[2] = 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"Hello from foo"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"Hello from bar"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};</a:t>
            </a: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ro-RO" sz="1600" dirty="0">
                <a:solidFill>
                  <a:srgbClr val="000000"/>
                </a:solidFill>
                <a:latin typeface="Courier New"/>
                <a:cs typeface="Courier New"/>
              </a:rPr>
              <a:t>    ptr = msgs;</a:t>
            </a: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da-DK" sz="1600" dirty="0">
                <a:solidFill>
                  <a:srgbClr val="C200FF"/>
                </a:solidFill>
                <a:latin typeface="Courier New"/>
                <a:cs typeface="Courier New"/>
              </a:rPr>
              <a:t>for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(i = 0; i &lt; 2; i++)</a:t>
            </a: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da-DK" sz="1600" dirty="0" err="1">
                <a:solidFill>
                  <a:srgbClr val="000000"/>
                </a:solidFill>
                <a:latin typeface="Courier New"/>
                <a:cs typeface="Courier New"/>
              </a:rPr>
              <a:t>Pthread_create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(&amp;tid, </a:t>
            </a: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           </a:t>
            </a:r>
            <a:r>
              <a:rPr lang="da-DK" sz="1600" dirty="0">
                <a:solidFill>
                  <a:srgbClr val="2C9290"/>
                </a:solidFill>
                <a:latin typeface="Courier New"/>
                <a:cs typeface="Courier New"/>
              </a:rPr>
              <a:t>NULL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           </a:t>
            </a:r>
            <a:r>
              <a:rPr lang="da-DK" sz="1600" dirty="0" err="1">
                <a:solidFill>
                  <a:srgbClr val="000000"/>
                </a:solidFill>
                <a:latin typeface="Courier New"/>
                <a:cs typeface="Courier New"/>
              </a:rPr>
              <a:t>thread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           (</a:t>
            </a:r>
            <a:r>
              <a:rPr lang="da-DK" sz="1600" dirty="0" err="1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*)i);</a:t>
            </a: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da-DK" sz="1600" dirty="0" err="1">
                <a:solidFill>
                  <a:srgbClr val="000000"/>
                </a:solidFill>
                <a:latin typeface="Courier New"/>
                <a:cs typeface="Courier New"/>
              </a:rPr>
              <a:t>Pthread_exit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da-DK" sz="1600" dirty="0">
                <a:solidFill>
                  <a:srgbClr val="2C9290"/>
                </a:solidFill>
                <a:latin typeface="Courier New"/>
                <a:cs typeface="Courier New"/>
              </a:rPr>
              <a:t>NULL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</p:txBody>
      </p:sp>
      <p:sp>
        <p:nvSpPr>
          <p:cNvPr id="15" name="Rectangle 4"/>
          <p:cNvSpPr>
            <a:spLocks noChangeArrowheads="1"/>
          </p:cNvSpPr>
          <p:nvPr/>
        </p:nvSpPr>
        <p:spPr bwMode="auto">
          <a:xfrm>
            <a:off x="4495800" y="3559076"/>
            <a:ext cx="4508265" cy="2308324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600" dirty="0">
                <a:solidFill>
                  <a:srgbClr val="4A00FF"/>
                </a:solidFill>
                <a:latin typeface="Courier New"/>
                <a:cs typeface="Courier New"/>
              </a:rPr>
              <a:t>thread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vargp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long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myid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(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long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vargp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static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cnt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0;</a:t>
            </a: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printf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"[%</a:t>
            </a:r>
            <a:r>
              <a:rPr lang="en-US" sz="1600" dirty="0" err="1">
                <a:solidFill>
                  <a:srgbClr val="9D206F"/>
                </a:solidFill>
                <a:latin typeface="Courier New"/>
                <a:cs typeface="Courier New"/>
              </a:rPr>
              <a:t>ld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]:  %s (</a:t>
            </a:r>
            <a:r>
              <a:rPr lang="en-US" sz="1600" dirty="0" err="1">
                <a:solidFill>
                  <a:srgbClr val="9D206F"/>
                </a:solidFill>
                <a:latin typeface="Courier New"/>
                <a:cs typeface="Courier New"/>
              </a:rPr>
              <a:t>cnt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=%d)\n"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myid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ptr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[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myid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], ++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cnt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return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>
                <a:solidFill>
                  <a:srgbClr val="2C9290"/>
                </a:solidFill>
                <a:latin typeface="Courier New"/>
                <a:cs typeface="Courier New"/>
              </a:rPr>
              <a:t>NULL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</p:txBody>
      </p:sp>
      <p:sp>
        <p:nvSpPr>
          <p:cNvPr id="93184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97862"/>
            <a:ext cx="8972550" cy="781050"/>
          </a:xfrm>
        </p:spPr>
        <p:txBody>
          <a:bodyPr/>
          <a:lstStyle/>
          <a:p>
            <a:r>
              <a:rPr lang="en-US" dirty="0"/>
              <a:t>Mapping Variable Instances to Memory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261715" y="6230005"/>
            <a:ext cx="10448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solidFill>
                  <a:srgbClr val="7F7F7F"/>
                </a:solidFill>
                <a:latin typeface="Calibri" pitchFamily="34" charset="0"/>
              </a:rPr>
              <a:t>sharing.c</a:t>
            </a:r>
            <a:endParaRPr lang="en-US" sz="1800" dirty="0">
              <a:solidFill>
                <a:srgbClr val="7F7F7F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217871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3"/>
          <p:cNvSpPr>
            <a:spLocks noChangeArrowheads="1"/>
          </p:cNvSpPr>
          <p:nvPr/>
        </p:nvSpPr>
        <p:spPr bwMode="auto">
          <a:xfrm>
            <a:off x="76200" y="1828800"/>
            <a:ext cx="4267200" cy="4770537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char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**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ptr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global </a:t>
            </a:r>
            <a:r>
              <a:rPr lang="en-US" sz="1600" dirty="0" err="1">
                <a:solidFill>
                  <a:srgbClr val="CB2418"/>
                </a:solidFill>
                <a:latin typeface="Courier New"/>
                <a:cs typeface="Courier New"/>
              </a:rPr>
              <a:t>var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>
                <a:solidFill>
                  <a:srgbClr val="4A00FF"/>
                </a:solidFill>
                <a:latin typeface="Courier New"/>
                <a:cs typeface="Courier New"/>
              </a:rPr>
              <a:t>main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main, char *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argv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[])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long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pthread_t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tid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da-DK" sz="1600" dirty="0" err="1">
                <a:solidFill>
                  <a:srgbClr val="2D961E"/>
                </a:solidFill>
                <a:latin typeface="Courier New"/>
                <a:cs typeface="Courier New"/>
              </a:rPr>
              <a:t>char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da-DK" sz="1600" dirty="0" err="1">
                <a:solidFill>
                  <a:srgbClr val="C1651C"/>
                </a:solidFill>
                <a:latin typeface="Courier New"/>
                <a:cs typeface="Courier New"/>
              </a:rPr>
              <a:t>msgs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[2] = 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"Hello from foo"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"Hello from bar"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};</a:t>
            </a: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ro-RO" sz="1600" dirty="0">
                <a:solidFill>
                  <a:srgbClr val="000000"/>
                </a:solidFill>
                <a:latin typeface="Courier New"/>
                <a:cs typeface="Courier New"/>
              </a:rPr>
              <a:t>    ptr = msgs;</a:t>
            </a: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da-DK" sz="1600" dirty="0">
                <a:solidFill>
                  <a:srgbClr val="C200FF"/>
                </a:solidFill>
                <a:latin typeface="Courier New"/>
                <a:cs typeface="Courier New"/>
              </a:rPr>
              <a:t>for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(i = 0; i &lt; 2; i++)</a:t>
            </a: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da-DK" sz="1600" dirty="0" err="1">
                <a:solidFill>
                  <a:srgbClr val="000000"/>
                </a:solidFill>
                <a:latin typeface="Courier New"/>
                <a:cs typeface="Courier New"/>
              </a:rPr>
              <a:t>Pthread_create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(&amp;tid, </a:t>
            </a: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           </a:t>
            </a:r>
            <a:r>
              <a:rPr lang="da-DK" sz="1600" dirty="0">
                <a:solidFill>
                  <a:srgbClr val="2C9290"/>
                </a:solidFill>
                <a:latin typeface="Courier New"/>
                <a:cs typeface="Courier New"/>
              </a:rPr>
              <a:t>NULL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           </a:t>
            </a:r>
            <a:r>
              <a:rPr lang="da-DK" sz="1600" dirty="0" err="1">
                <a:solidFill>
                  <a:srgbClr val="000000"/>
                </a:solidFill>
                <a:latin typeface="Courier New"/>
                <a:cs typeface="Courier New"/>
              </a:rPr>
              <a:t>thread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           (</a:t>
            </a:r>
            <a:r>
              <a:rPr lang="da-DK" sz="1600" dirty="0" err="1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*)i);</a:t>
            </a: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da-DK" sz="1600" dirty="0" err="1">
                <a:solidFill>
                  <a:srgbClr val="000000"/>
                </a:solidFill>
                <a:latin typeface="Courier New"/>
                <a:cs typeface="Courier New"/>
              </a:rPr>
              <a:t>Pthread_exit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da-DK" sz="1600" dirty="0">
                <a:solidFill>
                  <a:srgbClr val="2C9290"/>
                </a:solidFill>
                <a:latin typeface="Courier New"/>
                <a:cs typeface="Courier New"/>
              </a:rPr>
              <a:t>NULL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</p:txBody>
      </p:sp>
      <p:sp>
        <p:nvSpPr>
          <p:cNvPr id="15" name="Rectangle 4"/>
          <p:cNvSpPr>
            <a:spLocks noChangeArrowheads="1"/>
          </p:cNvSpPr>
          <p:nvPr/>
        </p:nvSpPr>
        <p:spPr bwMode="auto">
          <a:xfrm>
            <a:off x="4495800" y="3559076"/>
            <a:ext cx="4508265" cy="2308324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600" dirty="0">
                <a:solidFill>
                  <a:srgbClr val="4A00FF"/>
                </a:solidFill>
                <a:latin typeface="Courier New"/>
                <a:cs typeface="Courier New"/>
              </a:rPr>
              <a:t>thread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vargp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long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myid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(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long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vargp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static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cnt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0;</a:t>
            </a: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printf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"[%</a:t>
            </a:r>
            <a:r>
              <a:rPr lang="en-US" sz="1600" dirty="0" err="1">
                <a:solidFill>
                  <a:srgbClr val="9D206F"/>
                </a:solidFill>
                <a:latin typeface="Courier New"/>
                <a:cs typeface="Courier New"/>
              </a:rPr>
              <a:t>ld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]:  %s (</a:t>
            </a:r>
            <a:r>
              <a:rPr lang="en-US" sz="1600" dirty="0" err="1">
                <a:solidFill>
                  <a:srgbClr val="9D206F"/>
                </a:solidFill>
                <a:latin typeface="Courier New"/>
                <a:cs typeface="Courier New"/>
              </a:rPr>
              <a:t>cnt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=%d)\n"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myid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ptr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[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myid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], ++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cnt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return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>
                <a:solidFill>
                  <a:srgbClr val="2C9290"/>
                </a:solidFill>
                <a:latin typeface="Courier New"/>
                <a:cs typeface="Courier New"/>
              </a:rPr>
              <a:t>NULL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</p:txBody>
      </p:sp>
      <p:sp>
        <p:nvSpPr>
          <p:cNvPr id="93184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97862"/>
            <a:ext cx="8972550" cy="781050"/>
          </a:xfrm>
        </p:spPr>
        <p:txBody>
          <a:bodyPr/>
          <a:lstStyle/>
          <a:p>
            <a:r>
              <a:rPr lang="en-US" dirty="0"/>
              <a:t>Mapping Variable Instances to Memory</a:t>
            </a:r>
          </a:p>
        </p:txBody>
      </p:sp>
      <p:sp>
        <p:nvSpPr>
          <p:cNvPr id="931845" name="Text Box 5"/>
          <p:cNvSpPr txBox="1">
            <a:spLocks noChangeArrowheads="1"/>
          </p:cNvSpPr>
          <p:nvPr/>
        </p:nvSpPr>
        <p:spPr bwMode="auto">
          <a:xfrm>
            <a:off x="200673" y="1130888"/>
            <a:ext cx="3583481" cy="27699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tIns="0" bIns="0" anchor="ctr">
            <a:spAutoFit/>
          </a:bodyPr>
          <a:lstStyle/>
          <a:p>
            <a:pPr algn="ctr"/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Global </a:t>
            </a:r>
            <a:r>
              <a:rPr lang="en-US" sz="1800" i="1" dirty="0" err="1">
                <a:solidFill>
                  <a:srgbClr val="C00000"/>
                </a:solidFill>
                <a:latin typeface="Calibri" pitchFamily="34" charset="0"/>
              </a:rPr>
              <a:t>var</a:t>
            </a: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: </a:t>
            </a:r>
            <a:r>
              <a:rPr lang="en-US" sz="1800" dirty="0">
                <a:latin typeface="Calibri" pitchFamily="34" charset="0"/>
              </a:rPr>
              <a:t>1 instance (</a:t>
            </a:r>
            <a:r>
              <a:rPr lang="en-US" sz="1800" dirty="0" err="1">
                <a:latin typeface="Courier New" pitchFamily="49" charset="0"/>
              </a:rPr>
              <a:t>ptr</a:t>
            </a:r>
            <a:r>
              <a:rPr lang="en-US" sz="1800" dirty="0">
                <a:latin typeface="Courier New" pitchFamily="49" charset="0"/>
              </a:rPr>
              <a:t> </a:t>
            </a:r>
            <a:r>
              <a:rPr lang="en-US" sz="1800" dirty="0">
                <a:latin typeface="Calibri" pitchFamily="34" charset="0"/>
              </a:rPr>
              <a:t>[data])</a:t>
            </a:r>
          </a:p>
        </p:txBody>
      </p:sp>
      <p:sp>
        <p:nvSpPr>
          <p:cNvPr id="931846" name="Line 6"/>
          <p:cNvSpPr>
            <a:spLocks noChangeShapeType="1"/>
          </p:cNvSpPr>
          <p:nvPr/>
        </p:nvSpPr>
        <p:spPr bwMode="auto">
          <a:xfrm flipH="1">
            <a:off x="987972" y="1450975"/>
            <a:ext cx="307429" cy="446141"/>
          </a:xfrm>
          <a:prstGeom prst="line">
            <a:avLst/>
          </a:prstGeom>
          <a:noFill/>
          <a:ln w="254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tIns="0" bIns="0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931847" name="Text Box 7"/>
          <p:cNvSpPr txBox="1">
            <a:spLocks noChangeArrowheads="1"/>
          </p:cNvSpPr>
          <p:nvPr/>
        </p:nvSpPr>
        <p:spPr bwMode="auto">
          <a:xfrm>
            <a:off x="4972286" y="6019800"/>
            <a:ext cx="4032837" cy="27699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tIns="0" bIns="0" anchor="ctr">
            <a:spAutoFit/>
          </a:bodyPr>
          <a:lstStyle/>
          <a:p>
            <a:pPr algn="ctr"/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Local static </a:t>
            </a:r>
            <a:r>
              <a:rPr lang="en-US" sz="1800" i="1" dirty="0" err="1">
                <a:solidFill>
                  <a:srgbClr val="C00000"/>
                </a:solidFill>
                <a:latin typeface="Calibri" pitchFamily="34" charset="0"/>
              </a:rPr>
              <a:t>var</a:t>
            </a: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: </a:t>
            </a:r>
            <a:r>
              <a:rPr lang="en-US" sz="1800" dirty="0">
                <a:latin typeface="Calibri" pitchFamily="34" charset="0"/>
              </a:rPr>
              <a:t>1 instance (</a:t>
            </a:r>
            <a:r>
              <a:rPr lang="en-US" sz="1800" dirty="0" err="1">
                <a:latin typeface="Courier New" pitchFamily="49" charset="0"/>
              </a:rPr>
              <a:t>cnt</a:t>
            </a:r>
            <a:r>
              <a:rPr lang="en-US" sz="1800" dirty="0">
                <a:latin typeface="Courier New" pitchFamily="49" charset="0"/>
              </a:rPr>
              <a:t> </a:t>
            </a:r>
            <a:r>
              <a:rPr lang="en-US" sz="1800" dirty="0">
                <a:latin typeface="Calibri" pitchFamily="34" charset="0"/>
              </a:rPr>
              <a:t>[data])</a:t>
            </a:r>
          </a:p>
        </p:txBody>
      </p:sp>
      <p:sp>
        <p:nvSpPr>
          <p:cNvPr id="931848" name="Line 8"/>
          <p:cNvSpPr>
            <a:spLocks noChangeShapeType="1"/>
          </p:cNvSpPr>
          <p:nvPr/>
        </p:nvSpPr>
        <p:spPr bwMode="auto">
          <a:xfrm flipV="1">
            <a:off x="6348823" y="4636088"/>
            <a:ext cx="128175" cy="1346200"/>
          </a:xfrm>
          <a:prstGeom prst="line">
            <a:avLst/>
          </a:prstGeom>
          <a:noFill/>
          <a:ln w="254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tIns="0" bIns="0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931849" name="Text Box 9"/>
          <p:cNvSpPr txBox="1">
            <a:spLocks noChangeArrowheads="1"/>
          </p:cNvSpPr>
          <p:nvPr/>
        </p:nvSpPr>
        <p:spPr bwMode="auto">
          <a:xfrm>
            <a:off x="3084898" y="1399401"/>
            <a:ext cx="5388526" cy="27699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tIns="0" bIns="0" anchor="ctr">
            <a:spAutoFit/>
          </a:bodyPr>
          <a:lstStyle/>
          <a:p>
            <a:pPr algn="ctr"/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Local auto vars</a:t>
            </a: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: </a:t>
            </a:r>
            <a:r>
              <a:rPr lang="en-US" sz="1800" dirty="0">
                <a:latin typeface="Calibri" pitchFamily="34" charset="0"/>
              </a:rPr>
              <a:t>1 instance (</a:t>
            </a:r>
            <a:r>
              <a:rPr lang="en-US" sz="1800" dirty="0" err="1">
                <a:latin typeface="Courier New" pitchFamily="49" charset="0"/>
              </a:rPr>
              <a:t>i.m</a:t>
            </a:r>
            <a:r>
              <a:rPr lang="en-US" sz="1800" dirty="0">
                <a:latin typeface="Courier New" pitchFamily="49" charset="0"/>
              </a:rPr>
              <a:t>, </a:t>
            </a:r>
            <a:r>
              <a:rPr lang="en-US" sz="1800" dirty="0" err="1">
                <a:latin typeface="Courier New" pitchFamily="49" charset="0"/>
              </a:rPr>
              <a:t>msgs.m</a:t>
            </a:r>
            <a:r>
              <a:rPr lang="en-US" sz="1800" dirty="0">
                <a:latin typeface="Courier New" pitchFamily="49" charset="0"/>
              </a:rPr>
              <a:t>, </a:t>
            </a:r>
            <a:r>
              <a:rPr lang="en-US" sz="1800" dirty="0" err="1">
                <a:latin typeface="Courier New" pitchFamily="49" charset="0"/>
              </a:rPr>
              <a:t>tid.m</a:t>
            </a:r>
            <a:r>
              <a:rPr lang="en-US" sz="1800" dirty="0">
                <a:latin typeface="Calibri" pitchFamily="34" charset="0"/>
              </a:rPr>
              <a:t>)</a:t>
            </a:r>
          </a:p>
        </p:txBody>
      </p:sp>
      <p:sp>
        <p:nvSpPr>
          <p:cNvPr id="931850" name="Line 10"/>
          <p:cNvSpPr>
            <a:spLocks noChangeShapeType="1"/>
          </p:cNvSpPr>
          <p:nvPr/>
        </p:nvSpPr>
        <p:spPr bwMode="auto">
          <a:xfrm flipH="1">
            <a:off x="1486549" y="1676400"/>
            <a:ext cx="2971799" cy="1295400"/>
          </a:xfrm>
          <a:prstGeom prst="line">
            <a:avLst/>
          </a:prstGeom>
          <a:noFill/>
          <a:ln w="254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tIns="0" bIns="0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931851" name="Text Box 11"/>
          <p:cNvSpPr txBox="1">
            <a:spLocks noChangeArrowheads="1"/>
          </p:cNvSpPr>
          <p:nvPr/>
        </p:nvSpPr>
        <p:spPr bwMode="auto">
          <a:xfrm>
            <a:off x="4509914" y="1955800"/>
            <a:ext cx="3872086" cy="1107996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tIns="0" bIns="0" anchor="ctr">
            <a:spAutoFit/>
          </a:bodyPr>
          <a:lstStyle/>
          <a:p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Local auto var:</a:t>
            </a: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  </a:t>
            </a:r>
            <a:r>
              <a:rPr lang="en-US" sz="1800" dirty="0">
                <a:latin typeface="Calibri" pitchFamily="34" charset="0"/>
              </a:rPr>
              <a:t>2 instances (</a:t>
            </a:r>
          </a:p>
          <a:p>
            <a:r>
              <a:rPr lang="en-US" sz="1800" dirty="0">
                <a:latin typeface="Calibri" pitchFamily="34" charset="0"/>
              </a:rPr>
              <a:t>     </a:t>
            </a:r>
            <a:r>
              <a:rPr lang="en-US" sz="1800" dirty="0">
                <a:latin typeface="Courier New" pitchFamily="49" charset="0"/>
              </a:rPr>
              <a:t>myid.p0 </a:t>
            </a:r>
            <a:r>
              <a:rPr lang="en-US" sz="1800" dirty="0">
                <a:latin typeface="Calibri" pitchFamily="34" charset="0"/>
              </a:rPr>
              <a:t>[peer thread 0’s stack],</a:t>
            </a:r>
            <a:r>
              <a:rPr lang="en-US" sz="1800" dirty="0">
                <a:latin typeface="Courier New" pitchFamily="49" charset="0"/>
              </a:rPr>
              <a:t> </a:t>
            </a:r>
          </a:p>
          <a:p>
            <a:r>
              <a:rPr lang="en-US" sz="1800" dirty="0">
                <a:latin typeface="Courier New" pitchFamily="49" charset="0"/>
              </a:rPr>
              <a:t>  myid.p1 </a:t>
            </a:r>
            <a:r>
              <a:rPr lang="en-US" sz="1800" dirty="0">
                <a:latin typeface="Calibri" pitchFamily="34" charset="0"/>
              </a:rPr>
              <a:t>[peer thread 1’s stack]</a:t>
            </a:r>
          </a:p>
          <a:p>
            <a:r>
              <a:rPr lang="en-US" sz="1800" dirty="0">
                <a:latin typeface="Calibri" pitchFamily="34" charset="0"/>
              </a:rPr>
              <a:t>)</a:t>
            </a:r>
          </a:p>
        </p:txBody>
      </p:sp>
      <p:sp>
        <p:nvSpPr>
          <p:cNvPr id="931852" name="Line 12"/>
          <p:cNvSpPr>
            <a:spLocks noChangeShapeType="1"/>
          </p:cNvSpPr>
          <p:nvPr/>
        </p:nvSpPr>
        <p:spPr bwMode="auto">
          <a:xfrm flipH="1">
            <a:off x="6000749" y="2864732"/>
            <a:ext cx="476250" cy="1276076"/>
          </a:xfrm>
          <a:prstGeom prst="line">
            <a:avLst/>
          </a:prstGeom>
          <a:noFill/>
          <a:ln w="254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tIns="0" bIns="0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3" name="Line 10"/>
          <p:cNvSpPr>
            <a:spLocks noChangeShapeType="1"/>
          </p:cNvSpPr>
          <p:nvPr/>
        </p:nvSpPr>
        <p:spPr bwMode="auto">
          <a:xfrm flipH="1">
            <a:off x="2286000" y="1676400"/>
            <a:ext cx="2172348" cy="1752600"/>
          </a:xfrm>
          <a:prstGeom prst="line">
            <a:avLst/>
          </a:prstGeom>
          <a:noFill/>
          <a:ln w="254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tIns="0" bIns="0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261715" y="6230005"/>
            <a:ext cx="10448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solidFill>
                  <a:srgbClr val="7F7F7F"/>
                </a:solidFill>
                <a:latin typeface="Calibri" pitchFamily="34" charset="0"/>
              </a:rPr>
              <a:t>sharing.c</a:t>
            </a:r>
            <a:endParaRPr lang="en-US" sz="1800" dirty="0">
              <a:solidFill>
                <a:srgbClr val="7F7F7F"/>
              </a:solidFill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3890" name="Rectangle 2"/>
          <p:cNvSpPr>
            <a:spLocks noGrp="1" noChangeArrowheads="1"/>
          </p:cNvSpPr>
          <p:nvPr>
            <p:ph type="title"/>
          </p:nvPr>
        </p:nvSpPr>
        <p:spPr>
          <a:xfrm>
            <a:off x="357018" y="240302"/>
            <a:ext cx="7592093" cy="762000"/>
          </a:xfrm>
        </p:spPr>
        <p:txBody>
          <a:bodyPr/>
          <a:lstStyle/>
          <a:p>
            <a:r>
              <a:rPr lang="en-US" dirty="0"/>
              <a:t>Shared Variable Analysis</a:t>
            </a:r>
          </a:p>
        </p:txBody>
      </p:sp>
      <p:sp>
        <p:nvSpPr>
          <p:cNvPr id="933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1136" y="901714"/>
            <a:ext cx="7896225" cy="5181600"/>
          </a:xfrm>
        </p:spPr>
        <p:txBody>
          <a:bodyPr/>
          <a:lstStyle/>
          <a:p>
            <a:r>
              <a:rPr lang="en-US" dirty="0"/>
              <a:t>Which variables are shared?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>
              <a:buNone/>
            </a:pPr>
            <a:endParaRPr lang="en-US" dirty="0"/>
          </a:p>
          <a:p>
            <a:pPr>
              <a:lnSpc>
                <a:spcPct val="95000"/>
              </a:lnSpc>
            </a:pPr>
            <a:endParaRPr lang="en-US" dirty="0"/>
          </a:p>
          <a:p>
            <a:pPr>
              <a:lnSpc>
                <a:spcPct val="95000"/>
              </a:lnSpc>
            </a:pPr>
            <a:r>
              <a:rPr lang="en-US" dirty="0"/>
              <a:t>Answer: A variable </a:t>
            </a:r>
            <a:r>
              <a:rPr lang="en-US" dirty="0">
                <a:latin typeface="Courier New"/>
                <a:cs typeface="Courier New"/>
              </a:rPr>
              <a:t>x</a:t>
            </a:r>
            <a:r>
              <a:rPr lang="en-US" dirty="0"/>
              <a:t> is shared </a:t>
            </a:r>
            <a:r>
              <a:rPr lang="en-US" dirty="0" err="1"/>
              <a:t>iff</a:t>
            </a:r>
            <a:r>
              <a:rPr lang="en-US" dirty="0"/>
              <a:t> multiple threads reference at least one instance of </a:t>
            </a:r>
            <a:r>
              <a:rPr lang="en-US" dirty="0">
                <a:latin typeface="Courier New"/>
                <a:cs typeface="Courier New"/>
              </a:rPr>
              <a:t>x</a:t>
            </a:r>
            <a:r>
              <a:rPr lang="en-US" dirty="0"/>
              <a:t>. Thus:</a:t>
            </a:r>
          </a:p>
          <a:p>
            <a:pPr marL="744538" lvl="1" indent="-246063">
              <a:spcBef>
                <a:spcPct val="25000"/>
              </a:spcBef>
              <a:buClr>
                <a:srgbClr val="C00000"/>
              </a:buClr>
              <a:buSzPct val="75000"/>
              <a:buFont typeface="Wingdings" pitchFamily="2" charset="2"/>
              <a:buChar char="n"/>
            </a:pPr>
            <a:r>
              <a:rPr lang="en-US" b="1" kern="1200" dirty="0" err="1">
                <a:solidFill>
                  <a:srgbClr val="000000"/>
                </a:solidFill>
                <a:latin typeface="Courier New" pitchFamily="49" charset="0"/>
                <a:ea typeface="+mn-ea"/>
                <a:cs typeface="+mn-cs"/>
              </a:rPr>
              <a:t>ptr</a:t>
            </a:r>
            <a:r>
              <a:rPr lang="en-US" b="1" kern="1200" dirty="0">
                <a:solidFill>
                  <a:srgbClr val="000000"/>
                </a:solidFill>
                <a:ea typeface="+mn-ea"/>
                <a:cs typeface="+mn-cs"/>
              </a:rPr>
              <a:t>,  </a:t>
            </a:r>
            <a:r>
              <a:rPr lang="en-US" b="1" kern="1200" dirty="0" err="1">
                <a:solidFill>
                  <a:srgbClr val="000000"/>
                </a:solidFill>
                <a:latin typeface="Courier New" pitchFamily="49" charset="0"/>
                <a:ea typeface="+mn-ea"/>
                <a:cs typeface="+mn-cs"/>
              </a:rPr>
              <a:t>cnt</a:t>
            </a:r>
            <a:r>
              <a:rPr lang="en-US" b="1" kern="1200" dirty="0">
                <a:solidFill>
                  <a:srgbClr val="000000"/>
                </a:solidFill>
                <a:ea typeface="+mn-ea"/>
                <a:cs typeface="+mn-cs"/>
              </a:rPr>
              <a:t>, and </a:t>
            </a:r>
            <a:r>
              <a:rPr lang="en-US" b="1" kern="1200" dirty="0" err="1">
                <a:solidFill>
                  <a:srgbClr val="000000"/>
                </a:solidFill>
                <a:latin typeface="Courier New" pitchFamily="49" charset="0"/>
                <a:ea typeface="+mn-ea"/>
                <a:cs typeface="+mn-cs"/>
              </a:rPr>
              <a:t>msgs</a:t>
            </a:r>
            <a:r>
              <a:rPr lang="en-US" b="1" kern="1200" dirty="0">
                <a:solidFill>
                  <a:srgbClr val="000000"/>
                </a:solidFill>
                <a:ea typeface="+mn-ea"/>
                <a:cs typeface="+mn-cs"/>
              </a:rPr>
              <a:t> are shared</a:t>
            </a:r>
          </a:p>
          <a:p>
            <a:pPr marL="744538" lvl="1" indent="-246063">
              <a:spcBef>
                <a:spcPct val="25000"/>
              </a:spcBef>
              <a:buClr>
                <a:srgbClr val="C00000"/>
              </a:buClr>
              <a:buSzPct val="75000"/>
              <a:buFont typeface="Wingdings" pitchFamily="2" charset="2"/>
              <a:buChar char="n"/>
            </a:pPr>
            <a:r>
              <a:rPr lang="en-US" b="1" kern="1200" dirty="0" err="1">
                <a:solidFill>
                  <a:srgbClr val="000000"/>
                </a:solidFill>
                <a:latin typeface="Courier New" pitchFamily="49" charset="0"/>
                <a:ea typeface="+mn-ea"/>
                <a:cs typeface="+mn-cs"/>
              </a:rPr>
              <a:t>i</a:t>
            </a:r>
            <a:r>
              <a:rPr lang="en-US" b="1" kern="1200" dirty="0">
                <a:solidFill>
                  <a:srgbClr val="000000"/>
                </a:solidFill>
                <a:ea typeface="+mn-ea"/>
                <a:cs typeface="+mn-cs"/>
              </a:rPr>
              <a:t> and </a:t>
            </a:r>
            <a:r>
              <a:rPr lang="en-US" b="1" kern="1200" dirty="0" err="1">
                <a:solidFill>
                  <a:srgbClr val="000000"/>
                </a:solidFill>
                <a:latin typeface="Courier New" pitchFamily="49" charset="0"/>
                <a:ea typeface="+mn-ea"/>
                <a:cs typeface="+mn-cs"/>
              </a:rPr>
              <a:t>myid</a:t>
            </a:r>
            <a:r>
              <a:rPr lang="en-US" b="1" kern="1200" dirty="0">
                <a:solidFill>
                  <a:srgbClr val="000000"/>
                </a:solidFill>
                <a:ea typeface="+mn-ea"/>
                <a:cs typeface="+mn-cs"/>
              </a:rPr>
              <a:t> are </a:t>
            </a:r>
            <a:r>
              <a:rPr lang="en-US" b="1" i="1" kern="1200" dirty="0">
                <a:solidFill>
                  <a:srgbClr val="C00000"/>
                </a:solidFill>
                <a:ea typeface="+mn-ea"/>
                <a:cs typeface="+mn-cs"/>
              </a:rPr>
              <a:t>not</a:t>
            </a:r>
            <a:r>
              <a:rPr lang="en-US" b="1" kern="1200" dirty="0">
                <a:solidFill>
                  <a:srgbClr val="000000"/>
                </a:solidFill>
                <a:ea typeface="+mn-ea"/>
                <a:cs typeface="+mn-cs"/>
              </a:rPr>
              <a:t> shared</a:t>
            </a:r>
          </a:p>
        </p:txBody>
      </p:sp>
      <p:sp>
        <p:nvSpPr>
          <p:cNvPr id="933892" name="Text Box 4"/>
          <p:cNvSpPr txBox="1">
            <a:spLocks noChangeArrowheads="1"/>
          </p:cNvSpPr>
          <p:nvPr/>
        </p:nvSpPr>
        <p:spPr bwMode="auto">
          <a:xfrm>
            <a:off x="785813" y="1447814"/>
            <a:ext cx="6224794" cy="236988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25400">
            <a:noFill/>
            <a:miter lim="800000"/>
            <a:headEnd/>
            <a:tailEnd/>
          </a:ln>
          <a:effectLst/>
        </p:spPr>
        <p:txBody>
          <a:bodyPr wrap="none" tIns="0" bIns="0" anchor="ctr">
            <a:spAutoFit/>
          </a:bodyPr>
          <a:lstStyle/>
          <a:p>
            <a:r>
              <a:rPr lang="en-US" sz="18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Variable 	  Referenced by	Referenced by 	Referenced by</a:t>
            </a:r>
          </a:p>
          <a:p>
            <a:r>
              <a:rPr lang="en-US" sz="18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instance	   main thread?	peer thread 0?	peer thread 1?</a:t>
            </a:r>
            <a:endParaRPr lang="en-US" sz="1800" dirty="0">
              <a:latin typeface="Calibri" pitchFamily="34" charset="0"/>
            </a:endParaRPr>
          </a:p>
          <a:p>
            <a:pPr>
              <a:spcBef>
                <a:spcPts val="1200"/>
              </a:spcBef>
            </a:pPr>
            <a:r>
              <a:rPr lang="en-US" sz="1800" dirty="0" err="1">
                <a:latin typeface="Courier New" pitchFamily="49" charset="0"/>
              </a:rPr>
              <a:t>ptr</a:t>
            </a:r>
            <a:r>
              <a:rPr lang="en-US" sz="1800" dirty="0">
                <a:latin typeface="Courier New" pitchFamily="49" charset="0"/>
              </a:rPr>
              <a:t>		</a:t>
            </a:r>
          </a:p>
          <a:p>
            <a:r>
              <a:rPr lang="en-US" sz="1800" dirty="0" err="1">
                <a:latin typeface="Courier New" pitchFamily="49" charset="0"/>
              </a:rPr>
              <a:t>cnt</a:t>
            </a:r>
            <a:r>
              <a:rPr lang="en-US" sz="1800" dirty="0">
                <a:latin typeface="Courier New" pitchFamily="49" charset="0"/>
              </a:rPr>
              <a:t>		</a:t>
            </a:r>
          </a:p>
          <a:p>
            <a:r>
              <a:rPr lang="en-US" sz="1800" dirty="0" err="1">
                <a:latin typeface="Courier New" pitchFamily="49" charset="0"/>
              </a:rPr>
              <a:t>i.m</a:t>
            </a:r>
            <a:r>
              <a:rPr lang="en-US" sz="1800" dirty="0">
                <a:latin typeface="Courier New" pitchFamily="49" charset="0"/>
              </a:rPr>
              <a:t>		</a:t>
            </a:r>
          </a:p>
          <a:p>
            <a:r>
              <a:rPr lang="en-US" sz="1800" dirty="0" err="1">
                <a:latin typeface="Courier New" pitchFamily="49" charset="0"/>
              </a:rPr>
              <a:t>msgs.m</a:t>
            </a:r>
            <a:r>
              <a:rPr lang="en-US" sz="1800" dirty="0">
                <a:latin typeface="Courier New" pitchFamily="49" charset="0"/>
              </a:rPr>
              <a:t>			</a:t>
            </a:r>
          </a:p>
          <a:p>
            <a:r>
              <a:rPr lang="en-US" sz="1800" dirty="0">
                <a:latin typeface="Courier New" pitchFamily="49" charset="0"/>
              </a:rPr>
              <a:t>myid.p0		</a:t>
            </a:r>
          </a:p>
          <a:p>
            <a:r>
              <a:rPr lang="en-US" sz="1800" dirty="0">
                <a:latin typeface="Courier New" pitchFamily="49" charset="0"/>
              </a:rPr>
              <a:t>myid.p1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362200" y="2081347"/>
            <a:ext cx="499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yes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038774" y="2081347"/>
            <a:ext cx="499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yes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867400" y="2081347"/>
            <a:ext cx="499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yes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395732" y="2373447"/>
            <a:ext cx="432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no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038774" y="2373447"/>
            <a:ext cx="499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yes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867400" y="2373447"/>
            <a:ext cx="499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yes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362200" y="2640147"/>
            <a:ext cx="499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yes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072306" y="2640147"/>
            <a:ext cx="432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no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900932" y="2640147"/>
            <a:ext cx="432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no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362200" y="2947011"/>
            <a:ext cx="499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yes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038774" y="2947011"/>
            <a:ext cx="499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yes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867400" y="2947011"/>
            <a:ext cx="499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yes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395732" y="3229149"/>
            <a:ext cx="432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no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038774" y="3229149"/>
            <a:ext cx="499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yes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900932" y="3229149"/>
            <a:ext cx="432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no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395732" y="3490015"/>
            <a:ext cx="432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no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063170" y="3490015"/>
            <a:ext cx="432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no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867400" y="3490015"/>
            <a:ext cx="499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yes</a:t>
            </a:r>
          </a:p>
        </p:txBody>
      </p:sp>
      <p:sp>
        <p:nvSpPr>
          <p:cNvPr id="25" name="Rectangle 3"/>
          <p:cNvSpPr>
            <a:spLocks noChangeArrowheads="1"/>
          </p:cNvSpPr>
          <p:nvPr/>
        </p:nvSpPr>
        <p:spPr bwMode="auto">
          <a:xfrm>
            <a:off x="95002" y="3915904"/>
            <a:ext cx="4875600" cy="255454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char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**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ptr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global </a:t>
            </a:r>
            <a:r>
              <a:rPr lang="en-US" sz="1600" dirty="0" err="1">
                <a:solidFill>
                  <a:srgbClr val="CB2418"/>
                </a:solidFill>
                <a:latin typeface="Courier New"/>
                <a:cs typeface="Courier New"/>
              </a:rPr>
              <a:t>var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>
                <a:solidFill>
                  <a:srgbClr val="4A00FF"/>
                </a:solidFill>
                <a:latin typeface="Courier New"/>
                <a:cs typeface="Courier New"/>
              </a:rPr>
              <a:t>main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main, char *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argv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[]) 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long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pthread_t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tid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 </a:t>
            </a:r>
            <a:r>
              <a:rPr lang="da-DK" sz="1600" dirty="0" err="1">
                <a:solidFill>
                  <a:srgbClr val="2D961E"/>
                </a:solidFill>
                <a:latin typeface="Courier New"/>
                <a:cs typeface="Courier New"/>
              </a:rPr>
              <a:t>char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da-DK" sz="1600" dirty="0" err="1">
                <a:solidFill>
                  <a:srgbClr val="C1651C"/>
                </a:solidFill>
                <a:latin typeface="Courier New"/>
                <a:cs typeface="Courier New"/>
              </a:rPr>
              <a:t>msgs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[2] = {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"Hello from foo"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           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"Hello from bar"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};</a:t>
            </a:r>
          </a:p>
          <a:p>
            <a:r>
              <a:rPr lang="ro-RO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ro-RO" sz="1600" dirty="0" err="1">
                <a:solidFill>
                  <a:srgbClr val="000000"/>
                </a:solidFill>
                <a:latin typeface="Courier New"/>
                <a:cs typeface="Courier New"/>
              </a:rPr>
              <a:t>ptr</a:t>
            </a:r>
            <a:r>
              <a:rPr lang="ro-RO" sz="1600" dirty="0">
                <a:solidFill>
                  <a:srgbClr val="000000"/>
                </a:solidFill>
                <a:latin typeface="Courier New"/>
                <a:cs typeface="Courier New"/>
              </a:rPr>
              <a:t> = </a:t>
            </a:r>
            <a:r>
              <a:rPr lang="ro-RO" sz="1600" dirty="0" err="1">
                <a:solidFill>
                  <a:srgbClr val="000000"/>
                </a:solidFill>
                <a:latin typeface="Courier New"/>
                <a:cs typeface="Courier New"/>
              </a:rPr>
              <a:t>msgs</a:t>
            </a:r>
            <a:r>
              <a:rPr lang="ro-RO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da-DK" sz="1600" dirty="0">
                <a:solidFill>
                  <a:srgbClr val="C200FF"/>
                </a:solidFill>
                <a:latin typeface="Courier New"/>
                <a:cs typeface="Courier New"/>
              </a:rPr>
              <a:t>for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(i = 0; i &lt; 2; i++)</a:t>
            </a: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da-DK" sz="1600" dirty="0" err="1">
                <a:solidFill>
                  <a:srgbClr val="000000"/>
                </a:solidFill>
                <a:latin typeface="Courier New"/>
                <a:cs typeface="Courier New"/>
              </a:rPr>
              <a:t>Pthread_create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(&amp;tid, </a:t>
            </a: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           </a:t>
            </a:r>
            <a:r>
              <a:rPr lang="da-DK" sz="1600" dirty="0">
                <a:solidFill>
                  <a:srgbClr val="2C9290"/>
                </a:solidFill>
                <a:latin typeface="Courier New"/>
                <a:cs typeface="Courier New"/>
              </a:rPr>
              <a:t>NULL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da-DK" sz="1600" dirty="0" err="1">
                <a:solidFill>
                  <a:srgbClr val="000000"/>
                </a:solidFill>
                <a:latin typeface="Courier New"/>
                <a:cs typeface="Courier New"/>
              </a:rPr>
              <a:t>thread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,(</a:t>
            </a:r>
            <a:r>
              <a:rPr lang="da-DK" sz="1600" dirty="0" err="1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*)i);</a:t>
            </a: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da-DK" sz="1600" dirty="0" err="1">
                <a:solidFill>
                  <a:srgbClr val="000000"/>
                </a:solidFill>
                <a:latin typeface="Courier New"/>
                <a:cs typeface="Courier New"/>
              </a:rPr>
              <a:t>Pthread_exit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da-DK" sz="1600" dirty="0">
                <a:solidFill>
                  <a:srgbClr val="2C9290"/>
                </a:solidFill>
                <a:latin typeface="Courier New"/>
                <a:cs typeface="Courier New"/>
              </a:rPr>
              <a:t>NULL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);}</a:t>
            </a:r>
          </a:p>
        </p:txBody>
      </p:sp>
      <p:sp>
        <p:nvSpPr>
          <p:cNvPr id="26" name="Rectangle 4"/>
          <p:cNvSpPr>
            <a:spLocks noChangeArrowheads="1"/>
          </p:cNvSpPr>
          <p:nvPr/>
        </p:nvSpPr>
        <p:spPr bwMode="auto">
          <a:xfrm>
            <a:off x="4865408" y="4100659"/>
            <a:ext cx="4278592" cy="2308324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600" dirty="0">
                <a:solidFill>
                  <a:srgbClr val="4A00FF"/>
                </a:solidFill>
                <a:latin typeface="Courier New"/>
                <a:cs typeface="Courier New"/>
              </a:rPr>
              <a:t>thread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vargp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long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myid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(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long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vargp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static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cnt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0;</a:t>
            </a: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printf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"[%</a:t>
            </a:r>
            <a:r>
              <a:rPr lang="en-US" sz="1600" dirty="0" err="1">
                <a:solidFill>
                  <a:srgbClr val="9D206F"/>
                </a:solidFill>
                <a:latin typeface="Courier New"/>
                <a:cs typeface="Courier New"/>
              </a:rPr>
              <a:t>ld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]:  %s (</a:t>
            </a:r>
            <a:r>
              <a:rPr lang="en-US" sz="1600" dirty="0" err="1">
                <a:solidFill>
                  <a:srgbClr val="9D206F"/>
                </a:solidFill>
                <a:latin typeface="Courier New"/>
                <a:cs typeface="Courier New"/>
              </a:rPr>
              <a:t>cnt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=%d)\n"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myid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ptr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[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myid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], ++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cnt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return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>
                <a:solidFill>
                  <a:srgbClr val="2C9290"/>
                </a:solidFill>
                <a:latin typeface="Courier New"/>
                <a:cs typeface="Courier New"/>
              </a:rPr>
              <a:t>NULL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3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Shared Variable Analysis</a:t>
            </a:r>
          </a:p>
        </p:txBody>
      </p:sp>
      <p:sp>
        <p:nvSpPr>
          <p:cNvPr id="933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1136" y="1219200"/>
            <a:ext cx="7896225" cy="5181600"/>
          </a:xfrm>
        </p:spPr>
        <p:txBody>
          <a:bodyPr/>
          <a:lstStyle/>
          <a:p>
            <a:r>
              <a:rPr lang="en-US" dirty="0"/>
              <a:t>Which variables are shared?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>
              <a:buNone/>
            </a:pPr>
            <a:endParaRPr lang="en-US" dirty="0"/>
          </a:p>
          <a:p>
            <a:pPr>
              <a:lnSpc>
                <a:spcPct val="95000"/>
              </a:lnSpc>
            </a:pPr>
            <a:endParaRPr lang="en-US" dirty="0"/>
          </a:p>
          <a:p>
            <a:pPr>
              <a:lnSpc>
                <a:spcPct val="95000"/>
              </a:lnSpc>
            </a:pPr>
            <a:r>
              <a:rPr lang="en-US" dirty="0"/>
              <a:t>Answer: A variable </a:t>
            </a:r>
            <a:r>
              <a:rPr lang="en-US" dirty="0">
                <a:latin typeface="Courier New"/>
                <a:cs typeface="Courier New"/>
              </a:rPr>
              <a:t>x</a:t>
            </a:r>
            <a:r>
              <a:rPr lang="en-US" dirty="0"/>
              <a:t> is shared </a:t>
            </a:r>
            <a:r>
              <a:rPr lang="en-US" dirty="0" err="1"/>
              <a:t>iff</a:t>
            </a:r>
            <a:r>
              <a:rPr lang="en-US" dirty="0"/>
              <a:t> multiple threads reference at least one instance of </a:t>
            </a:r>
            <a:r>
              <a:rPr lang="en-US" dirty="0">
                <a:latin typeface="Courier New"/>
                <a:cs typeface="Courier New"/>
              </a:rPr>
              <a:t>x</a:t>
            </a:r>
            <a:r>
              <a:rPr lang="en-US" dirty="0"/>
              <a:t>. Thus:</a:t>
            </a:r>
          </a:p>
          <a:p>
            <a:pPr marL="744538" lvl="1" indent="-246063">
              <a:spcBef>
                <a:spcPct val="25000"/>
              </a:spcBef>
              <a:buClr>
                <a:srgbClr val="C00000"/>
              </a:buClr>
              <a:buSzPct val="75000"/>
              <a:buFont typeface="Wingdings" pitchFamily="2" charset="2"/>
              <a:buChar char="n"/>
            </a:pPr>
            <a:r>
              <a:rPr lang="en-US" b="1" kern="1200" dirty="0" err="1">
                <a:solidFill>
                  <a:srgbClr val="000000"/>
                </a:solidFill>
                <a:latin typeface="Courier New" pitchFamily="49" charset="0"/>
                <a:ea typeface="+mn-ea"/>
                <a:cs typeface="+mn-cs"/>
              </a:rPr>
              <a:t>ptr</a:t>
            </a:r>
            <a:r>
              <a:rPr lang="en-US" b="1" kern="1200" dirty="0">
                <a:solidFill>
                  <a:srgbClr val="000000"/>
                </a:solidFill>
                <a:ea typeface="+mn-ea"/>
                <a:cs typeface="+mn-cs"/>
              </a:rPr>
              <a:t>,  </a:t>
            </a:r>
            <a:r>
              <a:rPr lang="en-US" b="1" kern="1200" dirty="0" err="1">
                <a:solidFill>
                  <a:srgbClr val="000000"/>
                </a:solidFill>
                <a:latin typeface="Courier New" pitchFamily="49" charset="0"/>
                <a:ea typeface="+mn-ea"/>
                <a:cs typeface="+mn-cs"/>
              </a:rPr>
              <a:t>cnt</a:t>
            </a:r>
            <a:r>
              <a:rPr lang="en-US" b="1" kern="1200" dirty="0">
                <a:solidFill>
                  <a:srgbClr val="000000"/>
                </a:solidFill>
                <a:ea typeface="+mn-ea"/>
                <a:cs typeface="+mn-cs"/>
              </a:rPr>
              <a:t>, and </a:t>
            </a:r>
            <a:r>
              <a:rPr lang="en-US" b="1" kern="1200" dirty="0" err="1">
                <a:solidFill>
                  <a:srgbClr val="000000"/>
                </a:solidFill>
                <a:latin typeface="Courier New" pitchFamily="49" charset="0"/>
                <a:ea typeface="+mn-ea"/>
                <a:cs typeface="+mn-cs"/>
              </a:rPr>
              <a:t>msgs</a:t>
            </a:r>
            <a:r>
              <a:rPr lang="en-US" b="1" kern="1200" dirty="0">
                <a:solidFill>
                  <a:srgbClr val="000000"/>
                </a:solidFill>
                <a:ea typeface="+mn-ea"/>
                <a:cs typeface="+mn-cs"/>
              </a:rPr>
              <a:t> are shared</a:t>
            </a:r>
          </a:p>
          <a:p>
            <a:pPr marL="744538" lvl="1" indent="-246063">
              <a:spcBef>
                <a:spcPct val="25000"/>
              </a:spcBef>
              <a:buClr>
                <a:srgbClr val="C00000"/>
              </a:buClr>
              <a:buSzPct val="75000"/>
              <a:buFont typeface="Wingdings" pitchFamily="2" charset="2"/>
              <a:buChar char="n"/>
            </a:pPr>
            <a:r>
              <a:rPr lang="en-US" b="1" kern="1200" dirty="0" err="1">
                <a:solidFill>
                  <a:srgbClr val="000000"/>
                </a:solidFill>
                <a:latin typeface="Courier New" pitchFamily="49" charset="0"/>
                <a:ea typeface="+mn-ea"/>
                <a:cs typeface="+mn-cs"/>
              </a:rPr>
              <a:t>i</a:t>
            </a:r>
            <a:r>
              <a:rPr lang="en-US" b="1" kern="1200" dirty="0">
                <a:solidFill>
                  <a:srgbClr val="000000"/>
                </a:solidFill>
                <a:ea typeface="+mn-ea"/>
                <a:cs typeface="+mn-cs"/>
              </a:rPr>
              <a:t> and </a:t>
            </a:r>
            <a:r>
              <a:rPr lang="en-US" b="1" kern="1200" dirty="0" err="1">
                <a:solidFill>
                  <a:srgbClr val="000000"/>
                </a:solidFill>
                <a:latin typeface="Courier New" pitchFamily="49" charset="0"/>
                <a:ea typeface="+mn-ea"/>
                <a:cs typeface="+mn-cs"/>
              </a:rPr>
              <a:t>myid</a:t>
            </a:r>
            <a:r>
              <a:rPr lang="en-US" b="1" kern="1200" dirty="0">
                <a:solidFill>
                  <a:srgbClr val="000000"/>
                </a:solidFill>
                <a:ea typeface="+mn-ea"/>
                <a:cs typeface="+mn-cs"/>
              </a:rPr>
              <a:t> are </a:t>
            </a:r>
            <a:r>
              <a:rPr lang="en-US" b="1" i="1" kern="1200" dirty="0">
                <a:solidFill>
                  <a:srgbClr val="C00000"/>
                </a:solidFill>
                <a:ea typeface="+mn-ea"/>
                <a:cs typeface="+mn-cs"/>
              </a:rPr>
              <a:t>not</a:t>
            </a:r>
            <a:r>
              <a:rPr lang="en-US" b="1" kern="1200" dirty="0">
                <a:solidFill>
                  <a:srgbClr val="000000"/>
                </a:solidFill>
                <a:ea typeface="+mn-ea"/>
                <a:cs typeface="+mn-cs"/>
              </a:rPr>
              <a:t> shared</a:t>
            </a:r>
          </a:p>
        </p:txBody>
      </p:sp>
      <p:sp>
        <p:nvSpPr>
          <p:cNvPr id="933892" name="Text Box 4"/>
          <p:cNvSpPr txBox="1">
            <a:spLocks noChangeArrowheads="1"/>
          </p:cNvSpPr>
          <p:nvPr/>
        </p:nvSpPr>
        <p:spPr bwMode="auto">
          <a:xfrm>
            <a:off x="785813" y="1765300"/>
            <a:ext cx="6224794" cy="236988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25400">
            <a:noFill/>
            <a:miter lim="800000"/>
            <a:headEnd/>
            <a:tailEnd/>
          </a:ln>
          <a:effectLst/>
        </p:spPr>
        <p:txBody>
          <a:bodyPr wrap="none" tIns="0" bIns="0" anchor="ctr">
            <a:spAutoFit/>
          </a:bodyPr>
          <a:lstStyle/>
          <a:p>
            <a:r>
              <a:rPr lang="en-US" sz="18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Variable 	  Referenced by	Referenced by 	Referenced by</a:t>
            </a:r>
          </a:p>
          <a:p>
            <a:r>
              <a:rPr lang="en-US" sz="18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instance	   main thread?	peer thread 0?	peer thread 1?</a:t>
            </a:r>
            <a:endParaRPr lang="en-US" sz="1800" dirty="0">
              <a:latin typeface="Calibri" pitchFamily="34" charset="0"/>
            </a:endParaRPr>
          </a:p>
          <a:p>
            <a:pPr>
              <a:spcBef>
                <a:spcPts val="1200"/>
              </a:spcBef>
            </a:pPr>
            <a:r>
              <a:rPr lang="en-US" sz="1800" dirty="0" err="1">
                <a:latin typeface="Courier New" pitchFamily="49" charset="0"/>
              </a:rPr>
              <a:t>ptr</a:t>
            </a:r>
            <a:r>
              <a:rPr lang="en-US" sz="1800" dirty="0">
                <a:latin typeface="Courier New" pitchFamily="49" charset="0"/>
              </a:rPr>
              <a:t>		</a:t>
            </a:r>
          </a:p>
          <a:p>
            <a:r>
              <a:rPr lang="en-US" sz="1800" dirty="0" err="1">
                <a:latin typeface="Courier New" pitchFamily="49" charset="0"/>
              </a:rPr>
              <a:t>cnt</a:t>
            </a:r>
            <a:r>
              <a:rPr lang="en-US" sz="1800" dirty="0">
                <a:latin typeface="Courier New" pitchFamily="49" charset="0"/>
              </a:rPr>
              <a:t>		</a:t>
            </a:r>
          </a:p>
          <a:p>
            <a:r>
              <a:rPr lang="en-US" sz="1800" dirty="0" err="1">
                <a:latin typeface="Courier New" pitchFamily="49" charset="0"/>
              </a:rPr>
              <a:t>i.m</a:t>
            </a:r>
            <a:r>
              <a:rPr lang="en-US" sz="1800" dirty="0">
                <a:latin typeface="Courier New" pitchFamily="49" charset="0"/>
              </a:rPr>
              <a:t>		</a:t>
            </a:r>
          </a:p>
          <a:p>
            <a:r>
              <a:rPr lang="en-US" sz="1800" dirty="0" err="1">
                <a:latin typeface="Courier New" pitchFamily="49" charset="0"/>
              </a:rPr>
              <a:t>msgs.m</a:t>
            </a:r>
            <a:r>
              <a:rPr lang="en-US" sz="1800" dirty="0">
                <a:latin typeface="Courier New" pitchFamily="49" charset="0"/>
              </a:rPr>
              <a:t>			</a:t>
            </a:r>
          </a:p>
          <a:p>
            <a:r>
              <a:rPr lang="en-US" sz="1800" dirty="0">
                <a:latin typeface="Courier New" pitchFamily="49" charset="0"/>
              </a:rPr>
              <a:t>myid.p0		</a:t>
            </a:r>
          </a:p>
          <a:p>
            <a:r>
              <a:rPr lang="en-US" sz="1800" dirty="0">
                <a:latin typeface="Courier New" pitchFamily="49" charset="0"/>
              </a:rPr>
              <a:t>myid.p1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362200" y="2398833"/>
            <a:ext cx="499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yes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038774" y="2398833"/>
            <a:ext cx="499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yes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867400" y="2398833"/>
            <a:ext cx="499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yes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395732" y="2690933"/>
            <a:ext cx="432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no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038774" y="2690933"/>
            <a:ext cx="499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yes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867400" y="2690933"/>
            <a:ext cx="499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yes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362200" y="2957633"/>
            <a:ext cx="499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yes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072306" y="2957633"/>
            <a:ext cx="432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no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900932" y="2957633"/>
            <a:ext cx="432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no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362200" y="3264497"/>
            <a:ext cx="499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yes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038774" y="3264497"/>
            <a:ext cx="499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yes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867400" y="3264497"/>
            <a:ext cx="499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yes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395732" y="3546635"/>
            <a:ext cx="432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no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038774" y="3546635"/>
            <a:ext cx="499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yes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900932" y="3546635"/>
            <a:ext cx="432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no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395732" y="3807501"/>
            <a:ext cx="432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no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063170" y="3807501"/>
            <a:ext cx="432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no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867400" y="3807501"/>
            <a:ext cx="499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yes</a:t>
            </a:r>
          </a:p>
        </p:txBody>
      </p:sp>
    </p:spTree>
    <p:extLst>
      <p:ext uri="{BB962C8B-B14F-4D97-AF65-F5344CB8AC3E}">
        <p14:creationId xmlns:p14="http://schemas.microsoft.com/office/powerpoint/2010/main" val="2152359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3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38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38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Synchronizing Threads	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Shared variables are handy...</a:t>
            </a:r>
          </a:p>
          <a:p>
            <a:r>
              <a:rPr lang="en-US" dirty="0"/>
              <a:t>…but you risk </a:t>
            </a:r>
            <a:r>
              <a:rPr lang="en-US" i="1" dirty="0"/>
              <a:t>data races</a:t>
            </a:r>
            <a:br>
              <a:rPr lang="en-US" dirty="0"/>
            </a:br>
            <a:r>
              <a:rPr lang="en-US" dirty="0"/>
              <a:t>and </a:t>
            </a:r>
            <a:r>
              <a:rPr lang="en-US" i="1" dirty="0"/>
              <a:t>synchronization errors</a:t>
            </a:r>
            <a:r>
              <a:rPr lang="en-US" dirty="0"/>
              <a:t>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C31AAA4-71EB-4270-B4CB-88A5BFB64E08}"/>
              </a:ext>
            </a:extLst>
          </p:cNvPr>
          <p:cNvSpPr txBox="1"/>
          <p:nvPr/>
        </p:nvSpPr>
        <p:spPr>
          <a:xfrm>
            <a:off x="5306093" y="5245768"/>
            <a:ext cx="3441032" cy="92333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US" sz="1800" i="1" dirty="0">
                <a:latin typeface="Calibri" pitchFamily="34" charset="0"/>
              </a:rPr>
              <a:t>Coding demo 1:</a:t>
            </a:r>
            <a:br>
              <a:rPr lang="en-US" sz="1800" i="1" dirty="0">
                <a:latin typeface="Calibri" pitchFamily="34" charset="0"/>
              </a:rPr>
            </a:br>
            <a:r>
              <a:rPr lang="en-US" sz="1800" i="1" dirty="0">
                <a:latin typeface="Calibri" pitchFamily="34" charset="0"/>
              </a:rPr>
              <a:t>Counting to 20,000 incorrectly</a:t>
            </a:r>
            <a:br>
              <a:rPr lang="en-US" sz="1800" i="1" dirty="0">
                <a:latin typeface="Calibri" pitchFamily="34" charset="0"/>
              </a:rPr>
            </a:br>
            <a:r>
              <a:rPr lang="en-US" sz="1800" i="1" dirty="0">
                <a:latin typeface="Calibri" pitchFamily="34" charset="0"/>
              </a:rPr>
              <a:t>(with threads)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673AF92-039B-4B6F-BA77-C09622C8A1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875" y="2820681"/>
            <a:ext cx="4596130" cy="3139321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lvl="0"/>
            <a:r>
              <a:rPr lang="nl-NL" sz="1800" dirty="0">
                <a:solidFill>
                  <a:srgbClr val="000000"/>
                </a:solidFill>
                <a:latin typeface="Courier New"/>
                <a:ea typeface="ＭＳ Ｐゴシック" charset="0"/>
                <a:cs typeface="Courier New"/>
              </a:rPr>
              <a:t>static unsigned long cnt = 0;</a:t>
            </a:r>
          </a:p>
          <a:p>
            <a:pPr lvl="0"/>
            <a:endParaRPr lang="nl-NL" sz="1800" dirty="0">
              <a:solidFill>
                <a:srgbClr val="000000"/>
              </a:solidFill>
              <a:latin typeface="Courier New"/>
              <a:ea typeface="ＭＳ Ｐゴシック" charset="0"/>
              <a:cs typeface="Courier New"/>
            </a:endParaRPr>
          </a:p>
          <a:p>
            <a:pPr lvl="0"/>
            <a:r>
              <a:rPr lang="nl-NL" sz="1800" dirty="0">
                <a:solidFill>
                  <a:srgbClr val="000000"/>
                </a:solidFill>
                <a:latin typeface="Courier New"/>
                <a:ea typeface="ＭＳ Ｐゴシック" charset="0"/>
                <a:cs typeface="Courier New"/>
              </a:rPr>
              <a:t>void *incr_thread(void *arg) {</a:t>
            </a:r>
            <a:br>
              <a:rPr lang="nl-NL" sz="1800" dirty="0">
                <a:solidFill>
                  <a:srgbClr val="000000"/>
                </a:solidFill>
                <a:latin typeface="Courier New"/>
                <a:ea typeface="ＭＳ Ｐゴシック" charset="0"/>
                <a:cs typeface="Courier New"/>
              </a:rPr>
            </a:br>
            <a:r>
              <a:rPr lang="nl-NL" sz="1800" dirty="0">
                <a:solidFill>
                  <a:srgbClr val="000000"/>
                </a:solidFill>
                <a:latin typeface="Courier New"/>
                <a:ea typeface="ＭＳ Ｐゴシック" charset="0"/>
                <a:cs typeface="Courier New"/>
              </a:rPr>
              <a:t>  unsigned long i;</a:t>
            </a:r>
            <a:br>
              <a:rPr lang="nl-NL" sz="1800" dirty="0">
                <a:solidFill>
                  <a:srgbClr val="000000"/>
                </a:solidFill>
                <a:latin typeface="Courier New"/>
                <a:ea typeface="ＭＳ Ｐゴシック" charset="0"/>
                <a:cs typeface="Courier New"/>
              </a:rPr>
            </a:br>
            <a:r>
              <a:rPr lang="nl-NL" sz="1800" dirty="0">
                <a:solidFill>
                  <a:srgbClr val="000000"/>
                </a:solidFill>
                <a:latin typeface="Courier New"/>
                <a:ea typeface="ＭＳ Ｐゴシック" charset="0"/>
                <a:cs typeface="Courier New"/>
              </a:rPr>
              <a:t>  unsigned long niters =</a:t>
            </a:r>
            <a:br>
              <a:rPr lang="nl-NL" sz="1800" dirty="0">
                <a:solidFill>
                  <a:srgbClr val="000000"/>
                </a:solidFill>
                <a:latin typeface="Courier New"/>
                <a:ea typeface="ＭＳ Ｐゴシック" charset="0"/>
                <a:cs typeface="Courier New"/>
              </a:rPr>
            </a:br>
            <a:r>
              <a:rPr lang="nl-NL" sz="1800" dirty="0">
                <a:solidFill>
                  <a:srgbClr val="000000"/>
                </a:solidFill>
                <a:latin typeface="Courier New"/>
                <a:ea typeface="ＭＳ Ｐゴシック" charset="0"/>
                <a:cs typeface="Courier New"/>
              </a:rPr>
              <a:t>    (unsigned long) arg;</a:t>
            </a:r>
          </a:p>
          <a:p>
            <a:pPr lvl="0"/>
            <a:endParaRPr lang="nl-NL" sz="1800" dirty="0">
              <a:solidFill>
                <a:srgbClr val="000000"/>
              </a:solidFill>
              <a:latin typeface="Courier New"/>
              <a:ea typeface="ＭＳ Ｐゴシック" charset="0"/>
              <a:cs typeface="Courier New"/>
            </a:endParaRPr>
          </a:p>
          <a:p>
            <a:pPr lvl="0"/>
            <a:r>
              <a:rPr lang="nl-NL" sz="1800" dirty="0">
                <a:solidFill>
                  <a:srgbClr val="000000"/>
                </a:solidFill>
                <a:latin typeface="Courier New"/>
                <a:ea typeface="ＭＳ Ｐゴシック" charset="0"/>
                <a:cs typeface="Courier New"/>
              </a:rPr>
              <a:t>  for (i = 0; i &lt; niters; i++) {</a:t>
            </a:r>
          </a:p>
          <a:p>
            <a:pPr lvl="0"/>
            <a:r>
              <a:rPr lang="nl-NL" sz="1800" dirty="0">
                <a:solidFill>
                  <a:srgbClr val="000000"/>
                </a:solidFill>
                <a:latin typeface="Courier New"/>
                <a:ea typeface="ＭＳ Ｐゴシック" charset="0"/>
                <a:cs typeface="Courier New"/>
              </a:rPr>
              <a:t>    cnt++;</a:t>
            </a:r>
          </a:p>
          <a:p>
            <a:pPr lvl="0"/>
            <a:r>
              <a:rPr lang="nl-NL" sz="1800" dirty="0">
                <a:solidFill>
                  <a:srgbClr val="000000"/>
                </a:solidFill>
                <a:latin typeface="Courier New"/>
                <a:ea typeface="ＭＳ Ｐゴシック" charset="0"/>
                <a:cs typeface="Courier New"/>
              </a:rPr>
              <a:t>  }</a:t>
            </a:r>
            <a:br>
              <a:rPr lang="nl-NL" sz="1800" dirty="0">
                <a:solidFill>
                  <a:srgbClr val="000000"/>
                </a:solidFill>
                <a:latin typeface="Courier New"/>
                <a:ea typeface="ＭＳ Ｐゴシック" charset="0"/>
                <a:cs typeface="Courier New"/>
              </a:rPr>
            </a:br>
            <a:r>
              <a:rPr lang="nl-NL" sz="1800" dirty="0">
                <a:solidFill>
                  <a:srgbClr val="000000"/>
                </a:solidFill>
                <a:latin typeface="Courier New"/>
                <a:ea typeface="ＭＳ Ｐゴシック" charset="0"/>
                <a:cs typeface="Courier New"/>
              </a:rPr>
              <a:t>} </a:t>
            </a:r>
            <a:endParaRPr lang="en-US" sz="1800" dirty="0">
              <a:solidFill>
                <a:srgbClr val="000000"/>
              </a:solidFill>
              <a:latin typeface="Courier New"/>
              <a:ea typeface="ＭＳ Ｐゴシック" charset="0"/>
              <a:cs typeface="Courier New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5535A17-C7BC-4858-BE31-85C2EF6A28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62272" y="688902"/>
            <a:ext cx="3624710" cy="4154984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lvl="0"/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/>
                <a:ea typeface="ＭＳ Ｐゴシック" charset="0"/>
                <a:cs typeface="Courier New"/>
              </a:rPr>
              <a:t>int main(int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urier New"/>
                <a:ea typeface="ＭＳ Ｐゴシック" charset="0"/>
                <a:cs typeface="Courier New"/>
              </a:rPr>
              <a:t>argc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/>
                <a:ea typeface="ＭＳ Ｐゴシック" charset="0"/>
                <a:cs typeface="Courier New"/>
              </a:rPr>
              <a:t>, char **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urier New"/>
                <a:ea typeface="ＭＳ Ｐゴシック" charset="0"/>
                <a:cs typeface="Courier New"/>
              </a:rPr>
              <a:t>argv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/>
                <a:ea typeface="ＭＳ Ｐゴシック" charset="0"/>
                <a:cs typeface="Courier New"/>
              </a:rPr>
              <a:t>) {</a:t>
            </a:r>
          </a:p>
          <a:p>
            <a:pPr lvl="0"/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/>
                <a:ea typeface="ＭＳ Ｐゴシック" charset="0"/>
                <a:cs typeface="Courier New"/>
              </a:rPr>
              <a:t>  unsigned long niters =</a:t>
            </a:r>
            <a:b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/>
                <a:ea typeface="ＭＳ Ｐゴシック" charset="0"/>
                <a:cs typeface="Courier New"/>
              </a:rPr>
            </a:b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/>
                <a:ea typeface="ＭＳ Ｐゴシック" charset="0"/>
                <a:cs typeface="Courier New"/>
              </a:rPr>
              <a:t>   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urier New"/>
                <a:ea typeface="ＭＳ Ｐゴシック" charset="0"/>
                <a:cs typeface="Courier New"/>
              </a:rPr>
              <a:t>strtoul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/>
                <a:ea typeface="ＭＳ Ｐゴシック" charset="0"/>
                <a:cs typeface="Courier New"/>
              </a:rPr>
              <a:t>(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urier New"/>
                <a:ea typeface="ＭＳ Ｐゴシック" charset="0"/>
                <a:cs typeface="Courier New"/>
              </a:rPr>
              <a:t>argv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/>
                <a:ea typeface="ＭＳ Ｐゴシック" charset="0"/>
                <a:cs typeface="Courier New"/>
              </a:rPr>
              <a:t>[1], NULL, 10);</a:t>
            </a:r>
            <a:b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/>
                <a:ea typeface="ＭＳ Ｐゴシック" charset="0"/>
                <a:cs typeface="Courier New"/>
              </a:rPr>
            </a:br>
            <a:b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/>
                <a:ea typeface="ＭＳ Ｐゴシック" charset="0"/>
                <a:cs typeface="Courier New"/>
              </a:rPr>
            </a:b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/>
                <a:ea typeface="ＭＳ Ｐゴシック" charset="0"/>
                <a:cs typeface="Courier New"/>
              </a:rPr>
              <a:t> 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urier New"/>
                <a:ea typeface="ＭＳ Ｐゴシック" charset="0"/>
                <a:cs typeface="Courier New"/>
              </a:rPr>
              <a:t>pthread_t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/>
                <a:ea typeface="ＭＳ Ｐゴシック" charset="0"/>
                <a:cs typeface="Courier New"/>
              </a:rPr>
              <a:t> t1, t2;</a:t>
            </a:r>
          </a:p>
          <a:p>
            <a:pPr lvl="0"/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/>
                <a:ea typeface="ＭＳ Ｐゴシック" charset="0"/>
                <a:cs typeface="Courier New"/>
              </a:rPr>
              <a:t> 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urier New"/>
                <a:ea typeface="ＭＳ Ｐゴシック" charset="0"/>
                <a:cs typeface="Courier New"/>
              </a:rPr>
              <a:t>Pthread_create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/>
                <a:ea typeface="ＭＳ Ｐゴシック" charset="0"/>
                <a:cs typeface="Courier New"/>
              </a:rPr>
              <a:t>(&amp;t1, NULL,</a:t>
            </a:r>
            <a:b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/>
                <a:ea typeface="ＭＳ Ｐゴシック" charset="0"/>
                <a:cs typeface="Courier New"/>
              </a:rPr>
            </a:b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/>
                <a:ea typeface="ＭＳ Ｐゴシック" charset="0"/>
                <a:cs typeface="Courier New"/>
              </a:rPr>
              <a:t>                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urier New"/>
                <a:ea typeface="ＭＳ Ｐゴシック" charset="0"/>
                <a:cs typeface="Courier New"/>
              </a:rPr>
              <a:t>incr_thread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/>
                <a:ea typeface="ＭＳ Ｐゴシック" charset="0"/>
                <a:cs typeface="Courier New"/>
              </a:rPr>
              <a:t>,</a:t>
            </a:r>
            <a:b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/>
                <a:ea typeface="ＭＳ Ｐゴシック" charset="0"/>
                <a:cs typeface="Courier New"/>
              </a:rPr>
            </a:b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/>
                <a:ea typeface="ＭＳ Ｐゴシック" charset="0"/>
                <a:cs typeface="Courier New"/>
              </a:rPr>
              <a:t>                 (void *)niters);</a:t>
            </a:r>
          </a:p>
          <a:p>
            <a:pPr lvl="0"/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/>
                <a:ea typeface="ＭＳ Ｐゴシック" charset="0"/>
                <a:cs typeface="Courier New"/>
              </a:rPr>
              <a:t> 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urier New"/>
                <a:ea typeface="ＭＳ Ｐゴシック" charset="0"/>
                <a:cs typeface="Courier New"/>
              </a:rPr>
              <a:t>Pthread_create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/>
                <a:ea typeface="ＭＳ Ｐゴシック" charset="0"/>
                <a:cs typeface="Courier New"/>
              </a:rPr>
              <a:t>(&amp;t2, NULL,</a:t>
            </a:r>
            <a:b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/>
                <a:ea typeface="ＭＳ Ｐゴシック" charset="0"/>
                <a:cs typeface="Courier New"/>
              </a:rPr>
            </a:b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/>
                <a:ea typeface="ＭＳ Ｐゴシック" charset="0"/>
                <a:cs typeface="Courier New"/>
              </a:rPr>
              <a:t>                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urier New"/>
                <a:ea typeface="ＭＳ Ｐゴシック" charset="0"/>
                <a:cs typeface="Courier New"/>
              </a:rPr>
              <a:t>incr_thread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/>
                <a:ea typeface="ＭＳ Ｐゴシック" charset="0"/>
                <a:cs typeface="Courier New"/>
              </a:rPr>
              <a:t>,</a:t>
            </a:r>
            <a:b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/>
                <a:ea typeface="ＭＳ Ｐゴシック" charset="0"/>
                <a:cs typeface="Courier New"/>
              </a:rPr>
            </a:b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/>
                <a:ea typeface="ＭＳ Ｐゴシック" charset="0"/>
                <a:cs typeface="Courier New"/>
              </a:rPr>
              <a:t>                 (void *)niters);</a:t>
            </a:r>
            <a:b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/>
                <a:ea typeface="ＭＳ Ｐゴシック" charset="0"/>
                <a:cs typeface="Courier New"/>
              </a:rPr>
            </a:b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/>
                <a:ea typeface="ＭＳ Ｐゴシック" charset="0"/>
                <a:cs typeface="Courier New"/>
              </a:rPr>
              <a:t> 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urier New"/>
                <a:ea typeface="ＭＳ Ｐゴシック" charset="0"/>
                <a:cs typeface="Courier New"/>
              </a:rPr>
              <a:t>Pthread_join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/>
                <a:ea typeface="ＭＳ Ｐゴシック" charset="0"/>
                <a:cs typeface="Courier New"/>
              </a:rPr>
              <a:t>(&amp;t1, NULL);</a:t>
            </a:r>
          </a:p>
          <a:p>
            <a:pPr lvl="0"/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/>
                <a:ea typeface="ＭＳ Ｐゴシック" charset="0"/>
                <a:cs typeface="Courier New"/>
              </a:rPr>
              <a:t> 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urier New"/>
                <a:ea typeface="ＭＳ Ｐゴシック" charset="0"/>
                <a:cs typeface="Courier New"/>
              </a:rPr>
              <a:t>Pthread_join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/>
                <a:ea typeface="ＭＳ Ｐゴシック" charset="0"/>
                <a:cs typeface="Courier New"/>
              </a:rPr>
              <a:t>(&amp;t2, NULL);</a:t>
            </a:r>
          </a:p>
          <a:p>
            <a:pPr lvl="0"/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/>
                <a:ea typeface="ＭＳ Ｐゴシック" charset="0"/>
                <a:cs typeface="Courier New"/>
              </a:rPr>
              <a:t>  if (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urier New"/>
                <a:ea typeface="ＭＳ Ｐゴシック" charset="0"/>
                <a:cs typeface="Courier New"/>
              </a:rPr>
              <a:t>cnt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/>
                <a:ea typeface="ＭＳ Ｐゴシック" charset="0"/>
                <a:cs typeface="Courier New"/>
              </a:rPr>
              <a:t> != 2*niters) {</a:t>
            </a:r>
          </a:p>
          <a:p>
            <a:pPr lvl="0"/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/>
                <a:ea typeface="ＭＳ Ｐゴシック" charset="0"/>
                <a:cs typeface="Courier New"/>
              </a:rPr>
              <a:t>   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urier New"/>
                <a:ea typeface="ＭＳ Ｐゴシック" charset="0"/>
                <a:cs typeface="Courier New"/>
              </a:rPr>
              <a:t>printf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/>
                <a:ea typeface="ＭＳ Ｐゴシック" charset="0"/>
                <a:cs typeface="Courier New"/>
              </a:rPr>
              <a:t>("FAIL: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urier New"/>
                <a:ea typeface="ＭＳ Ｐゴシック" charset="0"/>
                <a:cs typeface="Courier New"/>
              </a:rPr>
              <a:t>cnt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/>
                <a:ea typeface="ＭＳ Ｐゴシック" charset="0"/>
                <a:cs typeface="Courier New"/>
              </a:rPr>
              <a:t>=%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urier New"/>
                <a:ea typeface="ＭＳ Ｐゴシック" charset="0"/>
                <a:cs typeface="Courier New"/>
              </a:rPr>
              <a:t>lu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/>
                <a:ea typeface="ＭＳ Ｐゴシック" charset="0"/>
                <a:cs typeface="Courier New"/>
              </a:rPr>
              <a:t> not %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urier New"/>
                <a:ea typeface="ＭＳ Ｐゴシック" charset="0"/>
                <a:cs typeface="Courier New"/>
              </a:rPr>
              <a:t>lu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/>
                <a:ea typeface="ＭＳ Ｐゴシック" charset="0"/>
                <a:cs typeface="Courier New"/>
              </a:rPr>
              <a:t>\n",</a:t>
            </a:r>
          </a:p>
          <a:p>
            <a:pPr lvl="0"/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/>
                <a:ea typeface="ＭＳ Ｐゴシック" charset="0"/>
                <a:cs typeface="Courier New"/>
              </a:rPr>
              <a:t>          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urier New"/>
                <a:ea typeface="ＭＳ Ｐゴシック" charset="0"/>
                <a:cs typeface="Courier New"/>
              </a:rPr>
              <a:t>cnt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/>
                <a:ea typeface="ＭＳ Ｐゴシック" charset="0"/>
                <a:cs typeface="Courier New"/>
              </a:rPr>
              <a:t>, 2*niters;</a:t>
            </a:r>
          </a:p>
          <a:p>
            <a:pPr lvl="0"/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/>
                <a:ea typeface="ＭＳ Ｐゴシック" charset="0"/>
                <a:cs typeface="Courier New"/>
              </a:rPr>
              <a:t>    return 1;</a:t>
            </a:r>
          </a:p>
          <a:p>
            <a:pPr lvl="0"/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/>
                <a:ea typeface="ＭＳ Ｐゴシック" charset="0"/>
                <a:cs typeface="Courier New"/>
              </a:rPr>
              <a:t>  } else {</a:t>
            </a:r>
          </a:p>
          <a:p>
            <a:pPr lvl="0"/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/>
                <a:ea typeface="ＭＳ Ｐゴシック" charset="0"/>
                <a:cs typeface="Courier New"/>
              </a:rPr>
              <a:t>   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urier New"/>
                <a:ea typeface="ＭＳ Ｐゴシック" charset="0"/>
                <a:cs typeface="Courier New"/>
              </a:rPr>
              <a:t>printf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/>
                <a:ea typeface="ＭＳ Ｐゴシック" charset="0"/>
                <a:cs typeface="Courier New"/>
              </a:rPr>
              <a:t>("OK: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urier New"/>
                <a:ea typeface="ＭＳ Ｐゴシック" charset="0"/>
                <a:cs typeface="Courier New"/>
              </a:rPr>
              <a:t>cnt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/>
                <a:ea typeface="ＭＳ Ｐゴシック" charset="0"/>
                <a:cs typeface="Courier New"/>
              </a:rPr>
              <a:t>=%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urier New"/>
                <a:ea typeface="ＭＳ Ｐゴシック" charset="0"/>
                <a:cs typeface="Courier New"/>
              </a:rPr>
              <a:t>lu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/>
                <a:ea typeface="ＭＳ Ｐゴシック" charset="0"/>
                <a:cs typeface="Courier New"/>
              </a:rPr>
              <a:t>\n",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urier New"/>
                <a:ea typeface="ＭＳ Ｐゴシック" charset="0"/>
                <a:cs typeface="Courier New"/>
              </a:rPr>
              <a:t>cnt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/>
                <a:ea typeface="ＭＳ Ｐゴシック" charset="0"/>
                <a:cs typeface="Courier New"/>
              </a:rPr>
              <a:t>);</a:t>
            </a:r>
          </a:p>
          <a:p>
            <a:pPr lvl="0"/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/>
                <a:ea typeface="ＭＳ Ｐゴシック" charset="0"/>
                <a:cs typeface="Courier New"/>
              </a:rPr>
              <a:t>    return 0;</a:t>
            </a:r>
          </a:p>
          <a:p>
            <a:pPr lvl="0"/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/>
                <a:ea typeface="ＭＳ Ｐゴシック" charset="0"/>
                <a:cs typeface="Courier New"/>
              </a:rPr>
              <a:t>  }</a:t>
            </a:r>
          </a:p>
          <a:p>
            <a:pPr lvl="0"/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/>
                <a:ea typeface="ＭＳ Ｐゴシック" charset="0"/>
                <a:cs typeface="Courier New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03162401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7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Assembly Code for Counter Loop</a:t>
            </a:r>
          </a:p>
        </p:txBody>
      </p:sp>
      <p:sp>
        <p:nvSpPr>
          <p:cNvPr id="937989" name="Rectangle 5"/>
          <p:cNvSpPr>
            <a:spLocks noChangeArrowheads="1"/>
          </p:cNvSpPr>
          <p:nvPr/>
        </p:nvSpPr>
        <p:spPr bwMode="auto">
          <a:xfrm>
            <a:off x="2073836" y="1715869"/>
            <a:ext cx="4063282" cy="646331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lvl="0"/>
            <a:r>
              <a:rPr lang="nl-NL" sz="1800" dirty="0" err="1">
                <a:solidFill>
                  <a:srgbClr val="000000"/>
                </a:solidFill>
                <a:latin typeface="Courier New"/>
                <a:ea typeface="ＭＳ Ｐゴシック" charset="0"/>
                <a:cs typeface="Courier New"/>
              </a:rPr>
              <a:t>for</a:t>
            </a:r>
            <a:r>
              <a:rPr lang="nl-NL" sz="1800" dirty="0">
                <a:solidFill>
                  <a:srgbClr val="000000"/>
                </a:solidFill>
                <a:latin typeface="Courier New"/>
                <a:ea typeface="ＭＳ Ｐゴシック" charset="0"/>
                <a:cs typeface="Courier New"/>
              </a:rPr>
              <a:t> (i = 0; i &lt; </a:t>
            </a:r>
            <a:r>
              <a:rPr lang="nl-NL" sz="1800" dirty="0" err="1">
                <a:solidFill>
                  <a:srgbClr val="000000"/>
                </a:solidFill>
                <a:latin typeface="Courier New"/>
                <a:ea typeface="ＭＳ Ｐゴシック" charset="0"/>
                <a:cs typeface="Courier New"/>
              </a:rPr>
              <a:t>niters</a:t>
            </a:r>
            <a:r>
              <a:rPr lang="nl-NL" sz="1800" dirty="0">
                <a:solidFill>
                  <a:srgbClr val="000000"/>
                </a:solidFill>
                <a:latin typeface="Courier New"/>
                <a:ea typeface="ＭＳ Ｐゴシック" charset="0"/>
                <a:cs typeface="Courier New"/>
              </a:rPr>
              <a:t>; i++)</a:t>
            </a:r>
          </a:p>
          <a:p>
            <a:pPr lvl="0"/>
            <a:r>
              <a:rPr lang="nl-NL" sz="1800" dirty="0">
                <a:solidFill>
                  <a:srgbClr val="000000"/>
                </a:solidFill>
                <a:latin typeface="Courier New"/>
                <a:ea typeface="ＭＳ Ｐゴシック" charset="0"/>
                <a:cs typeface="Courier New"/>
              </a:rPr>
              <a:t>    </a:t>
            </a:r>
            <a:r>
              <a:rPr lang="nl-NL" sz="1800" dirty="0" err="1">
                <a:solidFill>
                  <a:srgbClr val="000000"/>
                </a:solidFill>
                <a:latin typeface="Courier New"/>
                <a:ea typeface="ＭＳ Ｐゴシック" charset="0"/>
                <a:cs typeface="Courier New"/>
              </a:rPr>
              <a:t>cnt</a:t>
            </a:r>
            <a:r>
              <a:rPr lang="nl-NL" sz="1800" dirty="0">
                <a:solidFill>
                  <a:srgbClr val="000000"/>
                </a:solidFill>
                <a:latin typeface="Courier New"/>
                <a:ea typeface="ＭＳ Ｐゴシック" charset="0"/>
                <a:cs typeface="Courier New"/>
              </a:rPr>
              <a:t>++; </a:t>
            </a:r>
            <a:endParaRPr lang="en-US" sz="1800" dirty="0">
              <a:solidFill>
                <a:srgbClr val="000000"/>
              </a:solidFill>
              <a:latin typeface="Courier New"/>
              <a:ea typeface="ＭＳ Ｐゴシック" charset="0"/>
              <a:cs typeface="Courier New"/>
            </a:endParaRPr>
          </a:p>
        </p:txBody>
      </p:sp>
      <p:sp>
        <p:nvSpPr>
          <p:cNvPr id="937990" name="Text Box 6"/>
          <p:cNvSpPr txBox="1">
            <a:spLocks noChangeArrowheads="1"/>
          </p:cNvSpPr>
          <p:nvPr/>
        </p:nvSpPr>
        <p:spPr bwMode="auto">
          <a:xfrm>
            <a:off x="1828800" y="1249234"/>
            <a:ext cx="4854462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dirty="0">
                <a:latin typeface="Calibri" pitchFamily="34" charset="0"/>
              </a:rPr>
              <a:t>C code for counter loop in thread </a:t>
            </a:r>
            <a:r>
              <a:rPr lang="en-US" dirty="0" err="1">
                <a:latin typeface="Calibri" pitchFamily="34" charset="0"/>
              </a:rPr>
              <a:t>i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27" name="Text Box 379"/>
          <p:cNvSpPr txBox="1">
            <a:spLocks noChangeArrowheads="1"/>
          </p:cNvSpPr>
          <p:nvPr/>
        </p:nvSpPr>
        <p:spPr bwMode="auto">
          <a:xfrm>
            <a:off x="2209800" y="3121224"/>
            <a:ext cx="3614294" cy="3431976"/>
          </a:xfrm>
          <a:prstGeom prst="rect">
            <a:avLst/>
          </a:prstGeom>
          <a:solidFill>
            <a:srgbClr val="D9D9D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tIns="45720" anchor="t" anchorCtr="0">
            <a:noAutofit/>
          </a:bodyPr>
          <a:lstStyle/>
          <a:p>
            <a:pPr algn="l"/>
            <a:r>
              <a:rPr lang="en-US" sz="1800" dirty="0">
                <a:latin typeface="Courier New"/>
                <a:cs typeface="Courier New"/>
              </a:rPr>
              <a:t>    </a:t>
            </a:r>
            <a:r>
              <a:rPr lang="en-US" sz="1800" dirty="0" err="1">
                <a:latin typeface="Courier New"/>
                <a:cs typeface="Courier New"/>
              </a:rPr>
              <a:t>movq</a:t>
            </a:r>
            <a:r>
              <a:rPr lang="en-US" sz="1800" dirty="0">
                <a:latin typeface="Courier New"/>
                <a:cs typeface="Courier New"/>
              </a:rPr>
              <a:t>  (%</a:t>
            </a:r>
            <a:r>
              <a:rPr lang="en-US" sz="1800" dirty="0" err="1">
                <a:latin typeface="Courier New"/>
                <a:cs typeface="Courier New"/>
              </a:rPr>
              <a:t>rdi</a:t>
            </a:r>
            <a:r>
              <a:rPr lang="en-US" sz="1800" dirty="0">
                <a:latin typeface="Courier New"/>
                <a:cs typeface="Courier New"/>
              </a:rPr>
              <a:t>), %</a:t>
            </a:r>
            <a:r>
              <a:rPr lang="en-US" sz="1800" dirty="0" err="1">
                <a:latin typeface="Courier New"/>
                <a:cs typeface="Courier New"/>
              </a:rPr>
              <a:t>rcx</a:t>
            </a:r>
            <a:endParaRPr lang="en-US" sz="1800" dirty="0">
              <a:latin typeface="Courier New"/>
              <a:cs typeface="Courier New"/>
            </a:endParaRPr>
          </a:p>
          <a:p>
            <a:pPr algn="l"/>
            <a:r>
              <a:rPr lang="en-US" sz="1800" dirty="0">
                <a:latin typeface="Courier New"/>
                <a:cs typeface="Courier New"/>
              </a:rPr>
              <a:t>    </a:t>
            </a:r>
            <a:r>
              <a:rPr lang="en-US" sz="1800" dirty="0" err="1">
                <a:latin typeface="Courier New"/>
                <a:cs typeface="Courier New"/>
              </a:rPr>
              <a:t>testq</a:t>
            </a:r>
            <a:r>
              <a:rPr lang="en-US" sz="1800" dirty="0">
                <a:latin typeface="Courier New"/>
                <a:cs typeface="Courier New"/>
              </a:rPr>
              <a:t> %</a:t>
            </a:r>
            <a:r>
              <a:rPr lang="en-US" sz="1800" dirty="0" err="1">
                <a:latin typeface="Courier New"/>
                <a:cs typeface="Courier New"/>
              </a:rPr>
              <a:t>rcx</a:t>
            </a:r>
            <a:r>
              <a:rPr lang="en-US" sz="1800" dirty="0">
                <a:latin typeface="Courier New"/>
                <a:cs typeface="Courier New"/>
              </a:rPr>
              <a:t>,%</a:t>
            </a:r>
            <a:r>
              <a:rPr lang="en-US" sz="1800" dirty="0" err="1">
                <a:latin typeface="Courier New"/>
                <a:cs typeface="Courier New"/>
              </a:rPr>
              <a:t>rcx</a:t>
            </a:r>
            <a:endParaRPr lang="en-US" sz="1800" dirty="0">
              <a:latin typeface="Courier New"/>
              <a:cs typeface="Courier New"/>
            </a:endParaRPr>
          </a:p>
          <a:p>
            <a:pPr algn="l"/>
            <a:r>
              <a:rPr lang="en-US" sz="1800" dirty="0">
                <a:latin typeface="Courier New"/>
                <a:cs typeface="Courier New"/>
              </a:rPr>
              <a:t>    </a:t>
            </a:r>
            <a:r>
              <a:rPr lang="en-US" sz="1800" dirty="0" err="1">
                <a:latin typeface="Courier New"/>
                <a:cs typeface="Courier New"/>
              </a:rPr>
              <a:t>jle</a:t>
            </a:r>
            <a:r>
              <a:rPr lang="en-US" sz="1800" dirty="0">
                <a:latin typeface="Courier New"/>
                <a:cs typeface="Courier New"/>
              </a:rPr>
              <a:t>   .L2</a:t>
            </a:r>
          </a:p>
          <a:p>
            <a:pPr algn="l"/>
            <a:r>
              <a:rPr lang="cs-CZ" sz="1800" dirty="0">
                <a:latin typeface="Courier New"/>
                <a:cs typeface="Courier New"/>
              </a:rPr>
              <a:t>    </a:t>
            </a:r>
            <a:r>
              <a:rPr lang="cs-CZ" sz="1800" dirty="0" err="1">
                <a:latin typeface="Courier New"/>
                <a:cs typeface="Courier New"/>
              </a:rPr>
              <a:t>movl</a:t>
            </a:r>
            <a:r>
              <a:rPr lang="cs-CZ" sz="1800" dirty="0">
                <a:latin typeface="Courier New"/>
                <a:cs typeface="Courier New"/>
              </a:rPr>
              <a:t>  $0, %</a:t>
            </a:r>
            <a:r>
              <a:rPr lang="cs-CZ" sz="1800" dirty="0" err="1">
                <a:latin typeface="Courier New"/>
                <a:cs typeface="Courier New"/>
              </a:rPr>
              <a:t>eax</a:t>
            </a:r>
            <a:endParaRPr lang="cs-CZ" sz="1800" dirty="0">
              <a:latin typeface="Courier New"/>
              <a:cs typeface="Courier New"/>
            </a:endParaRPr>
          </a:p>
          <a:p>
            <a:pPr algn="l"/>
            <a:r>
              <a:rPr lang="cs-CZ" sz="1800" dirty="0">
                <a:latin typeface="Courier New"/>
                <a:cs typeface="Courier New"/>
              </a:rPr>
              <a:t>.L3:</a:t>
            </a:r>
          </a:p>
          <a:p>
            <a:pPr algn="l"/>
            <a:r>
              <a:rPr lang="en-US" sz="1800" dirty="0">
                <a:latin typeface="Courier New"/>
                <a:cs typeface="Courier New"/>
              </a:rPr>
              <a:t>    </a:t>
            </a:r>
            <a:r>
              <a:rPr lang="en-US" sz="1800" dirty="0" err="1">
                <a:latin typeface="Courier New"/>
                <a:cs typeface="Courier New"/>
              </a:rPr>
              <a:t>movq</a:t>
            </a:r>
            <a:r>
              <a:rPr lang="en-US" sz="1800" dirty="0">
                <a:latin typeface="Courier New"/>
                <a:cs typeface="Courier New"/>
              </a:rPr>
              <a:t>  </a:t>
            </a:r>
            <a:r>
              <a:rPr lang="en-US" sz="1800" dirty="0" err="1">
                <a:latin typeface="Courier New"/>
                <a:cs typeface="Courier New"/>
              </a:rPr>
              <a:t>cnt</a:t>
            </a:r>
            <a:r>
              <a:rPr lang="en-US" sz="1800" dirty="0">
                <a:latin typeface="Courier New"/>
                <a:cs typeface="Courier New"/>
              </a:rPr>
              <a:t>(%rip),%</a:t>
            </a:r>
            <a:r>
              <a:rPr lang="en-US" sz="1800" dirty="0" err="1">
                <a:latin typeface="Courier New"/>
                <a:cs typeface="Courier New"/>
              </a:rPr>
              <a:t>rdx</a:t>
            </a:r>
            <a:endParaRPr lang="en-US" sz="1800" dirty="0">
              <a:latin typeface="Courier New"/>
              <a:cs typeface="Courier New"/>
            </a:endParaRPr>
          </a:p>
          <a:p>
            <a:pPr algn="l"/>
            <a:r>
              <a:rPr lang="en-US" sz="1800" dirty="0">
                <a:latin typeface="Courier New"/>
                <a:cs typeface="Courier New"/>
              </a:rPr>
              <a:t>    </a:t>
            </a:r>
            <a:r>
              <a:rPr lang="en-US" sz="1800" dirty="0" err="1">
                <a:latin typeface="Courier New"/>
                <a:cs typeface="Courier New"/>
              </a:rPr>
              <a:t>addq</a:t>
            </a:r>
            <a:r>
              <a:rPr lang="en-US" sz="1800" dirty="0">
                <a:latin typeface="Courier New"/>
                <a:cs typeface="Courier New"/>
              </a:rPr>
              <a:t>  $1, %</a:t>
            </a:r>
            <a:r>
              <a:rPr lang="en-US" sz="1800" dirty="0" err="1">
                <a:latin typeface="Courier New"/>
                <a:cs typeface="Courier New"/>
              </a:rPr>
              <a:t>rdx</a:t>
            </a:r>
            <a:endParaRPr lang="en-US" sz="1800" dirty="0">
              <a:latin typeface="Courier New"/>
              <a:cs typeface="Courier New"/>
            </a:endParaRPr>
          </a:p>
          <a:p>
            <a:pPr algn="l"/>
            <a:r>
              <a:rPr lang="en-US" sz="1800" dirty="0">
                <a:latin typeface="Courier New"/>
                <a:cs typeface="Courier New"/>
              </a:rPr>
              <a:t>    </a:t>
            </a:r>
            <a:r>
              <a:rPr lang="en-US" sz="1800" dirty="0" err="1">
                <a:latin typeface="Courier New"/>
                <a:cs typeface="Courier New"/>
              </a:rPr>
              <a:t>movq</a:t>
            </a:r>
            <a:r>
              <a:rPr lang="en-US" sz="1800" dirty="0">
                <a:latin typeface="Courier New"/>
                <a:cs typeface="Courier New"/>
              </a:rPr>
              <a:t>  %</a:t>
            </a:r>
            <a:r>
              <a:rPr lang="en-US" sz="1800" dirty="0" err="1">
                <a:latin typeface="Courier New"/>
                <a:cs typeface="Courier New"/>
              </a:rPr>
              <a:t>rdx</a:t>
            </a:r>
            <a:r>
              <a:rPr lang="en-US" sz="1800" dirty="0">
                <a:latin typeface="Courier New"/>
                <a:cs typeface="Courier New"/>
              </a:rPr>
              <a:t>, </a:t>
            </a:r>
            <a:r>
              <a:rPr lang="en-US" sz="1800" dirty="0" err="1">
                <a:latin typeface="Courier New"/>
                <a:cs typeface="Courier New"/>
              </a:rPr>
              <a:t>cnt</a:t>
            </a:r>
            <a:r>
              <a:rPr lang="en-US" sz="1800" dirty="0">
                <a:latin typeface="Courier New"/>
                <a:cs typeface="Courier New"/>
              </a:rPr>
              <a:t>(%rip)</a:t>
            </a:r>
          </a:p>
          <a:p>
            <a:pPr algn="l"/>
            <a:r>
              <a:rPr lang="en-US" sz="1800" dirty="0">
                <a:latin typeface="Courier New"/>
                <a:cs typeface="Courier New"/>
              </a:rPr>
              <a:t>    </a:t>
            </a:r>
            <a:r>
              <a:rPr lang="en-US" sz="1800" dirty="0" err="1">
                <a:latin typeface="Courier New"/>
                <a:cs typeface="Courier New"/>
              </a:rPr>
              <a:t>addq</a:t>
            </a:r>
            <a:r>
              <a:rPr lang="en-US" sz="1800" dirty="0">
                <a:latin typeface="Courier New"/>
                <a:cs typeface="Courier New"/>
              </a:rPr>
              <a:t>  $1, %</a:t>
            </a:r>
            <a:r>
              <a:rPr lang="en-US" sz="1800" dirty="0" err="1">
                <a:latin typeface="Courier New"/>
                <a:cs typeface="Courier New"/>
              </a:rPr>
              <a:t>rax</a:t>
            </a:r>
            <a:endParaRPr lang="en-US" sz="1800" dirty="0">
              <a:latin typeface="Courier New"/>
              <a:cs typeface="Courier New"/>
            </a:endParaRPr>
          </a:p>
          <a:p>
            <a:pPr algn="l"/>
            <a:r>
              <a:rPr lang="en-US" sz="1800" dirty="0">
                <a:latin typeface="Courier New"/>
                <a:cs typeface="Courier New"/>
              </a:rPr>
              <a:t>    </a:t>
            </a:r>
            <a:r>
              <a:rPr lang="en-US" sz="1800" dirty="0" err="1">
                <a:latin typeface="Courier New"/>
                <a:cs typeface="Courier New"/>
              </a:rPr>
              <a:t>cmpq</a:t>
            </a:r>
            <a:r>
              <a:rPr lang="en-US" sz="1800" dirty="0">
                <a:latin typeface="Courier New"/>
                <a:cs typeface="Courier New"/>
              </a:rPr>
              <a:t>  %</a:t>
            </a:r>
            <a:r>
              <a:rPr lang="en-US" sz="1800" dirty="0" err="1">
                <a:latin typeface="Courier New"/>
                <a:cs typeface="Courier New"/>
              </a:rPr>
              <a:t>rcx</a:t>
            </a:r>
            <a:r>
              <a:rPr lang="en-US" sz="1800" dirty="0">
                <a:latin typeface="Courier New"/>
                <a:cs typeface="Courier New"/>
              </a:rPr>
              <a:t>, %</a:t>
            </a:r>
            <a:r>
              <a:rPr lang="en-US" sz="1800" dirty="0" err="1">
                <a:latin typeface="Courier New"/>
                <a:cs typeface="Courier New"/>
              </a:rPr>
              <a:t>rax</a:t>
            </a:r>
            <a:endParaRPr lang="en-US" sz="1800" dirty="0">
              <a:latin typeface="Courier New"/>
              <a:cs typeface="Courier New"/>
            </a:endParaRPr>
          </a:p>
          <a:p>
            <a:pPr algn="l"/>
            <a:r>
              <a:rPr lang="pl-PL" sz="1800" dirty="0">
                <a:latin typeface="Courier New"/>
                <a:cs typeface="Courier New"/>
              </a:rPr>
              <a:t>    </a:t>
            </a:r>
            <a:r>
              <a:rPr lang="pl-PL" sz="1800" dirty="0" err="1">
                <a:latin typeface="Courier New"/>
                <a:cs typeface="Courier New"/>
              </a:rPr>
              <a:t>jne</a:t>
            </a:r>
            <a:r>
              <a:rPr lang="pl-PL" sz="1800" dirty="0">
                <a:latin typeface="Courier New"/>
                <a:cs typeface="Courier New"/>
              </a:rPr>
              <a:t>   .L3</a:t>
            </a:r>
          </a:p>
          <a:p>
            <a:pPr algn="l"/>
            <a:r>
              <a:rPr lang="pl-PL" sz="1800" dirty="0">
                <a:latin typeface="Courier New"/>
                <a:cs typeface="Courier New"/>
              </a:rPr>
              <a:t>.L2:</a:t>
            </a:r>
            <a:endParaRPr lang="en-US" sz="1800" dirty="0">
              <a:latin typeface="Courier New"/>
              <a:cs typeface="Courier New"/>
            </a:endParaRPr>
          </a:p>
        </p:txBody>
      </p:sp>
      <p:sp>
        <p:nvSpPr>
          <p:cNvPr id="28" name="AutoShape 381"/>
          <p:cNvSpPr>
            <a:spLocks noChangeAspect="1"/>
          </p:cNvSpPr>
          <p:nvPr/>
        </p:nvSpPr>
        <p:spPr bwMode="auto">
          <a:xfrm flipH="1">
            <a:off x="5922650" y="3436099"/>
            <a:ext cx="73396" cy="510778"/>
          </a:xfrm>
          <a:prstGeom prst="leftBrace">
            <a:avLst>
              <a:gd name="adj1" fmla="val 123405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29" name="Text Box 382"/>
          <p:cNvSpPr txBox="1">
            <a:spLocks noChangeArrowheads="1"/>
          </p:cNvSpPr>
          <p:nvPr/>
        </p:nvSpPr>
        <p:spPr bwMode="auto">
          <a:xfrm>
            <a:off x="5979215" y="3507004"/>
            <a:ext cx="105504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r"/>
            <a:r>
              <a:rPr lang="en-US" sz="1800" i="1" dirty="0">
                <a:latin typeface="+mn-lt"/>
              </a:rPr>
              <a:t>H</a:t>
            </a:r>
            <a:r>
              <a:rPr lang="en-US" sz="1800" i="1" baseline="-25000" dirty="0">
                <a:latin typeface="+mn-lt"/>
              </a:rPr>
              <a:t>i</a:t>
            </a:r>
            <a:r>
              <a:rPr lang="en-US" sz="1800" i="1" dirty="0">
                <a:latin typeface="+mn-lt"/>
              </a:rPr>
              <a:t> </a:t>
            </a:r>
            <a:r>
              <a:rPr lang="en-US" sz="1800" dirty="0">
                <a:latin typeface="+mn-lt"/>
              </a:rPr>
              <a:t>: Head</a:t>
            </a:r>
          </a:p>
        </p:txBody>
      </p:sp>
      <p:sp>
        <p:nvSpPr>
          <p:cNvPr id="30" name="Text Box 383"/>
          <p:cNvSpPr txBox="1">
            <a:spLocks noChangeArrowheads="1"/>
          </p:cNvSpPr>
          <p:nvPr/>
        </p:nvSpPr>
        <p:spPr bwMode="auto">
          <a:xfrm>
            <a:off x="5979215" y="5739385"/>
            <a:ext cx="79087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l"/>
            <a:r>
              <a:rPr lang="en-US" sz="1600" i="1" dirty="0">
                <a:latin typeface="+mn-lt"/>
              </a:rPr>
              <a:t>T</a:t>
            </a:r>
            <a:r>
              <a:rPr lang="en-US" sz="1600" i="1" baseline="-25000" dirty="0">
                <a:latin typeface="+mn-lt"/>
              </a:rPr>
              <a:t>i</a:t>
            </a:r>
            <a:r>
              <a:rPr lang="en-US" sz="1600" dirty="0">
                <a:latin typeface="+mn-lt"/>
              </a:rPr>
              <a:t> : Tail</a:t>
            </a:r>
          </a:p>
        </p:txBody>
      </p:sp>
      <p:sp>
        <p:nvSpPr>
          <p:cNvPr id="31" name="Line 385"/>
          <p:cNvSpPr>
            <a:spLocks noChangeShapeType="1"/>
          </p:cNvSpPr>
          <p:nvPr/>
        </p:nvSpPr>
        <p:spPr bwMode="auto">
          <a:xfrm flipV="1">
            <a:off x="2212483" y="4290240"/>
            <a:ext cx="3600887" cy="6712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32" name="Line 386"/>
          <p:cNvSpPr>
            <a:spLocks noChangeShapeType="1"/>
          </p:cNvSpPr>
          <p:nvPr/>
        </p:nvSpPr>
        <p:spPr bwMode="auto">
          <a:xfrm>
            <a:off x="2212483" y="5390895"/>
            <a:ext cx="3600887" cy="14737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33" name="Text Box 387"/>
          <p:cNvSpPr txBox="1">
            <a:spLocks noChangeArrowheads="1"/>
          </p:cNvSpPr>
          <p:nvPr/>
        </p:nvSpPr>
        <p:spPr bwMode="auto">
          <a:xfrm>
            <a:off x="5979215" y="4443985"/>
            <a:ext cx="1650722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l"/>
            <a:r>
              <a:rPr lang="en-US" sz="1800" i="1" dirty="0">
                <a:latin typeface="+mn-lt"/>
              </a:rPr>
              <a:t>L</a:t>
            </a:r>
            <a:r>
              <a:rPr lang="en-US" sz="1800" i="1" baseline="-25000" dirty="0">
                <a:latin typeface="+mn-lt"/>
              </a:rPr>
              <a:t>i  </a:t>
            </a:r>
            <a:r>
              <a:rPr lang="en-US" sz="1800" dirty="0">
                <a:latin typeface="+mn-lt"/>
              </a:rPr>
              <a:t>: Load </a:t>
            </a:r>
            <a:r>
              <a:rPr lang="en-US" sz="1800" dirty="0" err="1">
                <a:latin typeface="+mn-lt"/>
              </a:rPr>
              <a:t>cnt</a:t>
            </a:r>
            <a:endParaRPr lang="en-US" sz="1800" dirty="0">
              <a:latin typeface="+mn-lt"/>
            </a:endParaRPr>
          </a:p>
          <a:p>
            <a:pPr algn="l"/>
            <a:r>
              <a:rPr lang="en-US" sz="1800" i="1" dirty="0" err="1">
                <a:latin typeface="+mn-lt"/>
              </a:rPr>
              <a:t>U</a:t>
            </a:r>
            <a:r>
              <a:rPr lang="en-US" sz="1800" i="1" baseline="-25000" dirty="0" err="1">
                <a:latin typeface="+mn-lt"/>
              </a:rPr>
              <a:t>i</a:t>
            </a:r>
            <a:r>
              <a:rPr lang="en-US" sz="1800" dirty="0">
                <a:latin typeface="+mn-lt"/>
              </a:rPr>
              <a:t> : Update </a:t>
            </a:r>
            <a:r>
              <a:rPr lang="en-US" sz="1800" dirty="0" err="1">
                <a:latin typeface="+mn-lt"/>
              </a:rPr>
              <a:t>cnt</a:t>
            </a:r>
            <a:endParaRPr lang="en-US" sz="1800" dirty="0">
              <a:latin typeface="+mn-lt"/>
            </a:endParaRPr>
          </a:p>
          <a:p>
            <a:pPr algn="l"/>
            <a:r>
              <a:rPr lang="en-US" sz="1800" i="1" dirty="0">
                <a:latin typeface="+mn-lt"/>
              </a:rPr>
              <a:t>S</a:t>
            </a:r>
            <a:r>
              <a:rPr lang="en-US" sz="1800" i="1" baseline="-25000" dirty="0">
                <a:latin typeface="+mn-lt"/>
              </a:rPr>
              <a:t>i</a:t>
            </a:r>
            <a:r>
              <a:rPr lang="en-US" sz="1800" dirty="0">
                <a:latin typeface="+mn-lt"/>
              </a:rPr>
              <a:t> : Store </a:t>
            </a:r>
            <a:r>
              <a:rPr lang="en-US" sz="1800" dirty="0" err="1">
                <a:latin typeface="+mn-lt"/>
              </a:rPr>
              <a:t>cnt</a:t>
            </a:r>
            <a:endParaRPr lang="en-US" sz="1800" dirty="0">
              <a:latin typeface="+mn-lt"/>
            </a:endParaRPr>
          </a:p>
        </p:txBody>
      </p:sp>
      <p:sp>
        <p:nvSpPr>
          <p:cNvPr id="34" name="Text Box 392"/>
          <p:cNvSpPr txBox="1">
            <a:spLocks noChangeArrowheads="1"/>
          </p:cNvSpPr>
          <p:nvPr/>
        </p:nvSpPr>
        <p:spPr bwMode="auto">
          <a:xfrm>
            <a:off x="2674993" y="2688224"/>
            <a:ext cx="2682568" cy="4263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i="1" dirty="0" err="1"/>
              <a:t>Asm</a:t>
            </a:r>
            <a:r>
              <a:rPr lang="en-US" i="1" dirty="0"/>
              <a:t> code for thread </a:t>
            </a:r>
            <a:r>
              <a:rPr lang="en-US" i="1" dirty="0" err="1"/>
              <a:t>i</a:t>
            </a:r>
            <a:endParaRPr lang="en-US" i="1" dirty="0"/>
          </a:p>
        </p:txBody>
      </p:sp>
      <p:sp>
        <p:nvSpPr>
          <p:cNvPr id="35" name="AutoShape 381"/>
          <p:cNvSpPr>
            <a:spLocks noChangeAspect="1"/>
          </p:cNvSpPr>
          <p:nvPr/>
        </p:nvSpPr>
        <p:spPr bwMode="auto">
          <a:xfrm flipH="1">
            <a:off x="5869265" y="4327552"/>
            <a:ext cx="146219" cy="1017567"/>
          </a:xfrm>
          <a:prstGeom prst="leftBrace">
            <a:avLst>
              <a:gd name="adj1" fmla="val 123405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36" name="AutoShape 381"/>
          <p:cNvSpPr>
            <a:spLocks noChangeAspect="1"/>
          </p:cNvSpPr>
          <p:nvPr/>
        </p:nvSpPr>
        <p:spPr bwMode="auto">
          <a:xfrm flipH="1">
            <a:off x="5922650" y="5720508"/>
            <a:ext cx="73396" cy="510778"/>
          </a:xfrm>
          <a:prstGeom prst="leftBrace">
            <a:avLst>
              <a:gd name="adj1" fmla="val 123405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>
              <a:latin typeface="+mn-lt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0034" name="Rectangle 2"/>
          <p:cNvSpPr>
            <a:spLocks noGrp="1" noChangeArrowheads="1"/>
          </p:cNvSpPr>
          <p:nvPr>
            <p:ph type="title"/>
          </p:nvPr>
        </p:nvSpPr>
        <p:spPr>
          <a:xfrm>
            <a:off x="292688" y="493712"/>
            <a:ext cx="6616700" cy="573088"/>
          </a:xfrm>
        </p:spPr>
        <p:txBody>
          <a:bodyPr/>
          <a:lstStyle/>
          <a:p>
            <a:r>
              <a:rPr lang="en-US"/>
              <a:t>Concurrent Execution</a:t>
            </a:r>
          </a:p>
        </p:txBody>
      </p:sp>
      <p:sp>
        <p:nvSpPr>
          <p:cNvPr id="940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220788"/>
            <a:ext cx="8307387" cy="1450975"/>
          </a:xfrm>
        </p:spPr>
        <p:txBody>
          <a:bodyPr/>
          <a:lstStyle/>
          <a:p>
            <a:pPr>
              <a:lnSpc>
                <a:spcPct val="85000"/>
              </a:lnSpc>
            </a:pPr>
            <a:r>
              <a:rPr lang="en-US" i="1" dirty="0">
                <a:solidFill>
                  <a:srgbClr val="C00000"/>
                </a:solidFill>
              </a:rPr>
              <a:t>Key idea: </a:t>
            </a:r>
            <a:r>
              <a:rPr lang="en-US" dirty="0"/>
              <a:t>Any interleaving of instructions is possible,</a:t>
            </a:r>
            <a:br>
              <a:rPr lang="en-US" dirty="0"/>
            </a:br>
            <a:r>
              <a:rPr lang="en-US" dirty="0"/>
              <a:t>and some give an unexpected result!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I</a:t>
            </a:r>
            <a:r>
              <a:rPr lang="en-US" baseline="-25000" dirty="0"/>
              <a:t>i</a:t>
            </a:r>
            <a:r>
              <a:rPr lang="en-US" dirty="0"/>
              <a:t> denotes that thread </a:t>
            </a:r>
            <a:r>
              <a:rPr lang="en-US" dirty="0" err="1"/>
              <a:t>i</a:t>
            </a:r>
            <a:r>
              <a:rPr lang="en-US" dirty="0"/>
              <a:t> executes instruction I</a:t>
            </a:r>
            <a:endParaRPr lang="en-US" sz="1600" dirty="0"/>
          </a:p>
          <a:p>
            <a:pPr lvl="1">
              <a:lnSpc>
                <a:spcPct val="90000"/>
              </a:lnSpc>
            </a:pPr>
            <a:r>
              <a:rPr lang="en-US" dirty="0"/>
              <a:t>%</a:t>
            </a:r>
            <a:r>
              <a:rPr lang="en-US" dirty="0" err="1"/>
              <a:t>rdx</a:t>
            </a:r>
            <a:r>
              <a:rPr lang="en-US" baseline="-25000" dirty="0" err="1"/>
              <a:t>i</a:t>
            </a:r>
            <a:r>
              <a:rPr lang="en-US" baseline="-25000" dirty="0"/>
              <a:t> </a:t>
            </a:r>
            <a:r>
              <a:rPr lang="en-US" dirty="0"/>
              <a:t>is the content of %</a:t>
            </a:r>
            <a:r>
              <a:rPr lang="en-US" dirty="0" err="1"/>
              <a:t>rdx</a:t>
            </a:r>
            <a:r>
              <a:rPr lang="en-US" dirty="0"/>
              <a:t> in thread i’s context</a:t>
            </a:r>
            <a:endParaRPr lang="en-US" sz="1800" dirty="0"/>
          </a:p>
        </p:txBody>
      </p:sp>
      <p:sp>
        <p:nvSpPr>
          <p:cNvPr id="940036" name="Rectangle 4"/>
          <p:cNvSpPr>
            <a:spLocks noChangeArrowheads="1"/>
          </p:cNvSpPr>
          <p:nvPr/>
        </p:nvSpPr>
        <p:spPr bwMode="auto">
          <a:xfrm>
            <a:off x="1820863" y="33432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H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0037" name="Rectangle 5"/>
          <p:cNvSpPr>
            <a:spLocks noChangeArrowheads="1"/>
          </p:cNvSpPr>
          <p:nvPr/>
        </p:nvSpPr>
        <p:spPr bwMode="auto">
          <a:xfrm>
            <a:off x="1820863" y="36147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L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0038" name="Rectangle 6"/>
          <p:cNvSpPr>
            <a:spLocks noChangeArrowheads="1"/>
          </p:cNvSpPr>
          <p:nvPr/>
        </p:nvSpPr>
        <p:spPr bwMode="auto">
          <a:xfrm>
            <a:off x="1820863" y="3876675"/>
            <a:ext cx="974725" cy="271463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U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0039" name="Rectangle 7"/>
          <p:cNvSpPr>
            <a:spLocks noChangeArrowheads="1"/>
          </p:cNvSpPr>
          <p:nvPr/>
        </p:nvSpPr>
        <p:spPr bwMode="auto">
          <a:xfrm>
            <a:off x="1820863" y="41481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S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0040" name="Rectangle 8"/>
          <p:cNvSpPr>
            <a:spLocks noChangeArrowheads="1"/>
          </p:cNvSpPr>
          <p:nvPr/>
        </p:nvSpPr>
        <p:spPr bwMode="auto">
          <a:xfrm>
            <a:off x="1820863" y="44100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H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0041" name="Rectangle 9"/>
          <p:cNvSpPr>
            <a:spLocks noChangeArrowheads="1"/>
          </p:cNvSpPr>
          <p:nvPr/>
        </p:nvSpPr>
        <p:spPr bwMode="auto">
          <a:xfrm>
            <a:off x="1820863" y="46815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L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0042" name="Rectangle 10"/>
          <p:cNvSpPr>
            <a:spLocks noChangeArrowheads="1"/>
          </p:cNvSpPr>
          <p:nvPr/>
        </p:nvSpPr>
        <p:spPr bwMode="auto">
          <a:xfrm>
            <a:off x="1820863" y="4943475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U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0043" name="Rectangle 11"/>
          <p:cNvSpPr>
            <a:spLocks noChangeArrowheads="1"/>
          </p:cNvSpPr>
          <p:nvPr/>
        </p:nvSpPr>
        <p:spPr bwMode="auto">
          <a:xfrm>
            <a:off x="1820863" y="52149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S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0044" name="Rectangle 12"/>
          <p:cNvSpPr>
            <a:spLocks noChangeArrowheads="1"/>
          </p:cNvSpPr>
          <p:nvPr/>
        </p:nvSpPr>
        <p:spPr bwMode="auto">
          <a:xfrm>
            <a:off x="1820863" y="54768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T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0045" name="Rectangle 13"/>
          <p:cNvSpPr>
            <a:spLocks noChangeArrowheads="1"/>
          </p:cNvSpPr>
          <p:nvPr/>
        </p:nvSpPr>
        <p:spPr bwMode="auto">
          <a:xfrm>
            <a:off x="1820863" y="57483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T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0046" name="Rectangle 14"/>
          <p:cNvSpPr>
            <a:spLocks noChangeArrowheads="1"/>
          </p:cNvSpPr>
          <p:nvPr/>
        </p:nvSpPr>
        <p:spPr bwMode="auto">
          <a:xfrm>
            <a:off x="846138" y="33432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0047" name="Rectangle 15"/>
          <p:cNvSpPr>
            <a:spLocks noChangeArrowheads="1"/>
          </p:cNvSpPr>
          <p:nvPr/>
        </p:nvSpPr>
        <p:spPr bwMode="auto">
          <a:xfrm>
            <a:off x="846138" y="36147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0048" name="Rectangle 16"/>
          <p:cNvSpPr>
            <a:spLocks noChangeArrowheads="1"/>
          </p:cNvSpPr>
          <p:nvPr/>
        </p:nvSpPr>
        <p:spPr bwMode="auto">
          <a:xfrm>
            <a:off x="846138" y="3876675"/>
            <a:ext cx="974725" cy="271463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0049" name="Rectangle 17"/>
          <p:cNvSpPr>
            <a:spLocks noChangeArrowheads="1"/>
          </p:cNvSpPr>
          <p:nvPr/>
        </p:nvSpPr>
        <p:spPr bwMode="auto">
          <a:xfrm>
            <a:off x="846138" y="41481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0050" name="Rectangle 18"/>
          <p:cNvSpPr>
            <a:spLocks noChangeArrowheads="1"/>
          </p:cNvSpPr>
          <p:nvPr/>
        </p:nvSpPr>
        <p:spPr bwMode="auto">
          <a:xfrm>
            <a:off x="846138" y="44100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0051" name="Rectangle 19"/>
          <p:cNvSpPr>
            <a:spLocks noChangeArrowheads="1"/>
          </p:cNvSpPr>
          <p:nvPr/>
        </p:nvSpPr>
        <p:spPr bwMode="auto">
          <a:xfrm>
            <a:off x="846138" y="46815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0052" name="Rectangle 20"/>
          <p:cNvSpPr>
            <a:spLocks noChangeArrowheads="1"/>
          </p:cNvSpPr>
          <p:nvPr/>
        </p:nvSpPr>
        <p:spPr bwMode="auto">
          <a:xfrm>
            <a:off x="846138" y="4943475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0053" name="Rectangle 21"/>
          <p:cNvSpPr>
            <a:spLocks noChangeArrowheads="1"/>
          </p:cNvSpPr>
          <p:nvPr/>
        </p:nvSpPr>
        <p:spPr bwMode="auto">
          <a:xfrm>
            <a:off x="846138" y="52149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0054" name="Rectangle 22"/>
          <p:cNvSpPr>
            <a:spLocks noChangeArrowheads="1"/>
          </p:cNvSpPr>
          <p:nvPr/>
        </p:nvSpPr>
        <p:spPr bwMode="auto">
          <a:xfrm>
            <a:off x="846138" y="54768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0055" name="Rectangle 23"/>
          <p:cNvSpPr>
            <a:spLocks noChangeArrowheads="1"/>
          </p:cNvSpPr>
          <p:nvPr/>
        </p:nvSpPr>
        <p:spPr bwMode="auto">
          <a:xfrm>
            <a:off x="846138" y="57483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0056" name="Rectangle 24"/>
          <p:cNvSpPr>
            <a:spLocks noChangeArrowheads="1"/>
          </p:cNvSpPr>
          <p:nvPr/>
        </p:nvSpPr>
        <p:spPr bwMode="auto">
          <a:xfrm>
            <a:off x="2795588" y="33432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0057" name="Rectangle 25"/>
          <p:cNvSpPr>
            <a:spLocks noChangeArrowheads="1"/>
          </p:cNvSpPr>
          <p:nvPr/>
        </p:nvSpPr>
        <p:spPr bwMode="auto">
          <a:xfrm>
            <a:off x="2795588" y="36147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0</a:t>
            </a:r>
          </a:p>
        </p:txBody>
      </p:sp>
      <p:sp>
        <p:nvSpPr>
          <p:cNvPr id="940058" name="Rectangle 26"/>
          <p:cNvSpPr>
            <a:spLocks noChangeArrowheads="1"/>
          </p:cNvSpPr>
          <p:nvPr/>
        </p:nvSpPr>
        <p:spPr bwMode="auto">
          <a:xfrm>
            <a:off x="2795588" y="3876675"/>
            <a:ext cx="974725" cy="271463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0059" name="Rectangle 27"/>
          <p:cNvSpPr>
            <a:spLocks noChangeArrowheads="1"/>
          </p:cNvSpPr>
          <p:nvPr/>
        </p:nvSpPr>
        <p:spPr bwMode="auto">
          <a:xfrm>
            <a:off x="2795588" y="41481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0060" name="Rectangle 28"/>
          <p:cNvSpPr>
            <a:spLocks noChangeArrowheads="1"/>
          </p:cNvSpPr>
          <p:nvPr/>
        </p:nvSpPr>
        <p:spPr bwMode="auto">
          <a:xfrm>
            <a:off x="2795588" y="44100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0061" name="Rectangle 29"/>
          <p:cNvSpPr>
            <a:spLocks noChangeArrowheads="1"/>
          </p:cNvSpPr>
          <p:nvPr/>
        </p:nvSpPr>
        <p:spPr bwMode="auto">
          <a:xfrm>
            <a:off x="2795588" y="46815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0062" name="Rectangle 30"/>
          <p:cNvSpPr>
            <a:spLocks noChangeArrowheads="1"/>
          </p:cNvSpPr>
          <p:nvPr/>
        </p:nvSpPr>
        <p:spPr bwMode="auto">
          <a:xfrm>
            <a:off x="2795588" y="4943475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0063" name="Rectangle 31"/>
          <p:cNvSpPr>
            <a:spLocks noChangeArrowheads="1"/>
          </p:cNvSpPr>
          <p:nvPr/>
        </p:nvSpPr>
        <p:spPr bwMode="auto">
          <a:xfrm>
            <a:off x="2795588" y="52149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0064" name="Rectangle 32"/>
          <p:cNvSpPr>
            <a:spLocks noChangeArrowheads="1"/>
          </p:cNvSpPr>
          <p:nvPr/>
        </p:nvSpPr>
        <p:spPr bwMode="auto">
          <a:xfrm>
            <a:off x="2795588" y="54768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0065" name="Rectangle 33"/>
          <p:cNvSpPr>
            <a:spLocks noChangeArrowheads="1"/>
          </p:cNvSpPr>
          <p:nvPr/>
        </p:nvSpPr>
        <p:spPr bwMode="auto">
          <a:xfrm>
            <a:off x="2795588" y="57483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0066" name="Rectangle 34"/>
          <p:cNvSpPr>
            <a:spLocks noChangeArrowheads="1"/>
          </p:cNvSpPr>
          <p:nvPr/>
        </p:nvSpPr>
        <p:spPr bwMode="auto">
          <a:xfrm>
            <a:off x="4716463" y="33432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0</a:t>
            </a:r>
          </a:p>
        </p:txBody>
      </p:sp>
      <p:sp>
        <p:nvSpPr>
          <p:cNvPr id="940067" name="Rectangle 35"/>
          <p:cNvSpPr>
            <a:spLocks noChangeArrowheads="1"/>
          </p:cNvSpPr>
          <p:nvPr/>
        </p:nvSpPr>
        <p:spPr bwMode="auto">
          <a:xfrm>
            <a:off x="4716463" y="36147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0</a:t>
            </a:r>
          </a:p>
        </p:txBody>
      </p:sp>
      <p:sp>
        <p:nvSpPr>
          <p:cNvPr id="940068" name="Rectangle 36"/>
          <p:cNvSpPr>
            <a:spLocks noChangeArrowheads="1"/>
          </p:cNvSpPr>
          <p:nvPr/>
        </p:nvSpPr>
        <p:spPr bwMode="auto">
          <a:xfrm>
            <a:off x="4716463" y="3876675"/>
            <a:ext cx="974725" cy="271463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0</a:t>
            </a:r>
          </a:p>
        </p:txBody>
      </p:sp>
      <p:sp>
        <p:nvSpPr>
          <p:cNvPr id="940069" name="Rectangle 37"/>
          <p:cNvSpPr>
            <a:spLocks noChangeArrowheads="1"/>
          </p:cNvSpPr>
          <p:nvPr/>
        </p:nvSpPr>
        <p:spPr bwMode="auto">
          <a:xfrm>
            <a:off x="4716463" y="41481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0070" name="Rectangle 38"/>
          <p:cNvSpPr>
            <a:spLocks noChangeArrowheads="1"/>
          </p:cNvSpPr>
          <p:nvPr/>
        </p:nvSpPr>
        <p:spPr bwMode="auto">
          <a:xfrm>
            <a:off x="4716463" y="44100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0071" name="Rectangle 39"/>
          <p:cNvSpPr>
            <a:spLocks noChangeArrowheads="1"/>
          </p:cNvSpPr>
          <p:nvPr/>
        </p:nvSpPr>
        <p:spPr bwMode="auto">
          <a:xfrm>
            <a:off x="4716463" y="46815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0072" name="Rectangle 40"/>
          <p:cNvSpPr>
            <a:spLocks noChangeArrowheads="1"/>
          </p:cNvSpPr>
          <p:nvPr/>
        </p:nvSpPr>
        <p:spPr bwMode="auto">
          <a:xfrm>
            <a:off x="4716463" y="4943475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0073" name="Rectangle 41"/>
          <p:cNvSpPr>
            <a:spLocks noChangeArrowheads="1"/>
          </p:cNvSpPr>
          <p:nvPr/>
        </p:nvSpPr>
        <p:spPr bwMode="auto">
          <a:xfrm>
            <a:off x="4716463" y="52149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0074" name="Rectangle 42"/>
          <p:cNvSpPr>
            <a:spLocks noChangeArrowheads="1"/>
          </p:cNvSpPr>
          <p:nvPr/>
        </p:nvSpPr>
        <p:spPr bwMode="auto">
          <a:xfrm>
            <a:off x="4716463" y="54768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0075" name="Rectangle 43"/>
          <p:cNvSpPr>
            <a:spLocks noChangeArrowheads="1"/>
          </p:cNvSpPr>
          <p:nvPr/>
        </p:nvSpPr>
        <p:spPr bwMode="auto">
          <a:xfrm>
            <a:off x="4716463" y="57483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0076" name="Text Box 44"/>
          <p:cNvSpPr txBox="1">
            <a:spLocks noChangeArrowheads="1"/>
          </p:cNvSpPr>
          <p:nvPr/>
        </p:nvSpPr>
        <p:spPr bwMode="auto">
          <a:xfrm>
            <a:off x="838200" y="2895600"/>
            <a:ext cx="1073371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 err="1">
                <a:latin typeface="Calibri" pitchFamily="34" charset="0"/>
              </a:rPr>
              <a:t>i</a:t>
            </a:r>
            <a:r>
              <a:rPr lang="en-US" sz="1800" dirty="0">
                <a:latin typeface="Calibri" pitchFamily="34" charset="0"/>
              </a:rPr>
              <a:t> (thread)</a:t>
            </a:r>
          </a:p>
        </p:txBody>
      </p:sp>
      <p:sp>
        <p:nvSpPr>
          <p:cNvPr id="940077" name="Text Box 45"/>
          <p:cNvSpPr txBox="1">
            <a:spLocks noChangeArrowheads="1"/>
          </p:cNvSpPr>
          <p:nvPr/>
        </p:nvSpPr>
        <p:spPr bwMode="auto">
          <a:xfrm>
            <a:off x="2001838" y="2911475"/>
            <a:ext cx="65338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 err="1">
                <a:latin typeface="Calibri" pitchFamily="34" charset="0"/>
              </a:rPr>
              <a:t>instr</a:t>
            </a:r>
            <a:r>
              <a:rPr lang="en-US" sz="1800" baseline="-25000" dirty="0" err="1">
                <a:latin typeface="Calibri" pitchFamily="34" charset="0"/>
              </a:rPr>
              <a:t>i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0078" name="Text Box 46"/>
          <p:cNvSpPr txBox="1">
            <a:spLocks noChangeArrowheads="1"/>
          </p:cNvSpPr>
          <p:nvPr/>
        </p:nvSpPr>
        <p:spPr bwMode="auto">
          <a:xfrm>
            <a:off x="4983163" y="2911475"/>
            <a:ext cx="482312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 err="1">
                <a:latin typeface="Calibri" pitchFamily="34" charset="0"/>
              </a:rPr>
              <a:t>cnt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0079" name="Text Box 47"/>
          <p:cNvSpPr txBox="1">
            <a:spLocks noChangeArrowheads="1"/>
          </p:cNvSpPr>
          <p:nvPr/>
        </p:nvSpPr>
        <p:spPr bwMode="auto">
          <a:xfrm>
            <a:off x="2922233" y="2911475"/>
            <a:ext cx="74292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%rdx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0080" name="Text Box 48"/>
          <p:cNvSpPr txBox="1">
            <a:spLocks noChangeArrowheads="1"/>
          </p:cNvSpPr>
          <p:nvPr/>
        </p:nvSpPr>
        <p:spPr bwMode="auto">
          <a:xfrm>
            <a:off x="5915628" y="5669080"/>
            <a:ext cx="561372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OK</a:t>
            </a:r>
          </a:p>
        </p:txBody>
      </p:sp>
      <p:sp>
        <p:nvSpPr>
          <p:cNvPr id="940081" name="Rectangle 49"/>
          <p:cNvSpPr>
            <a:spLocks noChangeArrowheads="1"/>
          </p:cNvSpPr>
          <p:nvPr/>
        </p:nvSpPr>
        <p:spPr bwMode="auto">
          <a:xfrm>
            <a:off x="3741738" y="33432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0082" name="Rectangle 50"/>
          <p:cNvSpPr>
            <a:spLocks noChangeArrowheads="1"/>
          </p:cNvSpPr>
          <p:nvPr/>
        </p:nvSpPr>
        <p:spPr bwMode="auto">
          <a:xfrm>
            <a:off x="3741738" y="36147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0083" name="Rectangle 51"/>
          <p:cNvSpPr>
            <a:spLocks noChangeArrowheads="1"/>
          </p:cNvSpPr>
          <p:nvPr/>
        </p:nvSpPr>
        <p:spPr bwMode="auto">
          <a:xfrm>
            <a:off x="3741738" y="3876675"/>
            <a:ext cx="974725" cy="271463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0084" name="Rectangle 52"/>
          <p:cNvSpPr>
            <a:spLocks noChangeArrowheads="1"/>
          </p:cNvSpPr>
          <p:nvPr/>
        </p:nvSpPr>
        <p:spPr bwMode="auto">
          <a:xfrm>
            <a:off x="3741738" y="41481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0085" name="Rectangle 53"/>
          <p:cNvSpPr>
            <a:spLocks noChangeArrowheads="1"/>
          </p:cNvSpPr>
          <p:nvPr/>
        </p:nvSpPr>
        <p:spPr bwMode="auto">
          <a:xfrm>
            <a:off x="3741738" y="44100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0086" name="Rectangle 54"/>
          <p:cNvSpPr>
            <a:spLocks noChangeArrowheads="1"/>
          </p:cNvSpPr>
          <p:nvPr/>
        </p:nvSpPr>
        <p:spPr bwMode="auto">
          <a:xfrm>
            <a:off x="3741738" y="46815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0087" name="Rectangle 55"/>
          <p:cNvSpPr>
            <a:spLocks noChangeArrowheads="1"/>
          </p:cNvSpPr>
          <p:nvPr/>
        </p:nvSpPr>
        <p:spPr bwMode="auto">
          <a:xfrm>
            <a:off x="3741738" y="4943475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0088" name="Rectangle 56"/>
          <p:cNvSpPr>
            <a:spLocks noChangeArrowheads="1"/>
          </p:cNvSpPr>
          <p:nvPr/>
        </p:nvSpPr>
        <p:spPr bwMode="auto">
          <a:xfrm>
            <a:off x="3741738" y="52149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0089" name="Rectangle 57"/>
          <p:cNvSpPr>
            <a:spLocks noChangeArrowheads="1"/>
          </p:cNvSpPr>
          <p:nvPr/>
        </p:nvSpPr>
        <p:spPr bwMode="auto">
          <a:xfrm>
            <a:off x="3741738" y="54768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0090" name="Rectangle 58"/>
          <p:cNvSpPr>
            <a:spLocks noChangeArrowheads="1"/>
          </p:cNvSpPr>
          <p:nvPr/>
        </p:nvSpPr>
        <p:spPr bwMode="auto">
          <a:xfrm>
            <a:off x="3741738" y="57483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0091" name="Text Box 59"/>
          <p:cNvSpPr txBox="1">
            <a:spLocks noChangeArrowheads="1"/>
          </p:cNvSpPr>
          <p:nvPr/>
        </p:nvSpPr>
        <p:spPr bwMode="auto">
          <a:xfrm>
            <a:off x="3868383" y="2911475"/>
            <a:ext cx="74292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%rdx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60" name="Rectangle 35"/>
          <p:cNvSpPr>
            <a:spLocks noChangeArrowheads="1"/>
          </p:cNvSpPr>
          <p:nvPr/>
        </p:nvSpPr>
        <p:spPr bwMode="auto">
          <a:xfrm>
            <a:off x="6238837" y="3620869"/>
            <a:ext cx="487363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6934200" y="3392269"/>
            <a:ext cx="16001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Thread 1 </a:t>
            </a:r>
            <a:r>
              <a:rPr lang="en-US" sz="1800" dirty="0">
                <a:solidFill>
                  <a:srgbClr val="FF0000"/>
                </a:solidFill>
                <a:latin typeface="Calibri" pitchFamily="34" charset="0"/>
              </a:rPr>
              <a:t>critical section</a:t>
            </a:r>
          </a:p>
        </p:txBody>
      </p:sp>
      <p:sp>
        <p:nvSpPr>
          <p:cNvPr id="62" name="Rectangle 37"/>
          <p:cNvSpPr>
            <a:spLocks noChangeArrowheads="1"/>
          </p:cNvSpPr>
          <p:nvPr/>
        </p:nvSpPr>
        <p:spPr bwMode="auto">
          <a:xfrm>
            <a:off x="6238837" y="4258806"/>
            <a:ext cx="487363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6934200" y="4078069"/>
            <a:ext cx="16001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Thread 2 </a:t>
            </a:r>
            <a:r>
              <a:rPr lang="en-US" sz="1800" dirty="0">
                <a:solidFill>
                  <a:srgbClr val="FF0000"/>
                </a:solidFill>
                <a:latin typeface="Calibri" pitchFamily="34" charset="0"/>
              </a:rPr>
              <a:t>critical section</a:t>
            </a:r>
          </a:p>
        </p:txBody>
      </p:sp>
    </p:spTree>
    <p:extLst>
      <p:ext uri="{BB962C8B-B14F-4D97-AF65-F5344CB8AC3E}">
        <p14:creationId xmlns:p14="http://schemas.microsoft.com/office/powerpoint/2010/main" val="155957471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Concurrent Execution (cont)</a:t>
            </a:r>
          </a:p>
        </p:txBody>
      </p:sp>
      <p:sp>
        <p:nvSpPr>
          <p:cNvPr id="942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6776" y="1276350"/>
            <a:ext cx="7896225" cy="857250"/>
          </a:xfrm>
        </p:spPr>
        <p:txBody>
          <a:bodyPr/>
          <a:lstStyle/>
          <a:p>
            <a:r>
              <a:rPr lang="en-US" dirty="0"/>
              <a:t>Incorrect ordering: two threads increment the counter, but the result is 1 instead of 2</a:t>
            </a:r>
          </a:p>
        </p:txBody>
      </p:sp>
      <p:sp>
        <p:nvSpPr>
          <p:cNvPr id="942084" name="Rectangle 4"/>
          <p:cNvSpPr>
            <a:spLocks noChangeArrowheads="1"/>
          </p:cNvSpPr>
          <p:nvPr/>
        </p:nvSpPr>
        <p:spPr bwMode="auto">
          <a:xfrm>
            <a:off x="1798534" y="26574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H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2085" name="Rectangle 5"/>
          <p:cNvSpPr>
            <a:spLocks noChangeArrowheads="1"/>
          </p:cNvSpPr>
          <p:nvPr/>
        </p:nvSpPr>
        <p:spPr bwMode="auto">
          <a:xfrm>
            <a:off x="1798534" y="29289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L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2086" name="Rectangle 6"/>
          <p:cNvSpPr>
            <a:spLocks noChangeArrowheads="1"/>
          </p:cNvSpPr>
          <p:nvPr/>
        </p:nvSpPr>
        <p:spPr bwMode="auto">
          <a:xfrm>
            <a:off x="1798534" y="3190875"/>
            <a:ext cx="974725" cy="271463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U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2087" name="Rectangle 7"/>
          <p:cNvSpPr>
            <a:spLocks noChangeArrowheads="1"/>
          </p:cNvSpPr>
          <p:nvPr/>
        </p:nvSpPr>
        <p:spPr bwMode="auto">
          <a:xfrm>
            <a:off x="1798534" y="34623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H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2088" name="Rectangle 8"/>
          <p:cNvSpPr>
            <a:spLocks noChangeArrowheads="1"/>
          </p:cNvSpPr>
          <p:nvPr/>
        </p:nvSpPr>
        <p:spPr bwMode="auto">
          <a:xfrm>
            <a:off x="1798534" y="3724275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L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2089" name="Rectangle 9"/>
          <p:cNvSpPr>
            <a:spLocks noChangeArrowheads="1"/>
          </p:cNvSpPr>
          <p:nvPr/>
        </p:nvSpPr>
        <p:spPr bwMode="auto">
          <a:xfrm>
            <a:off x="1798534" y="39957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S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2090" name="Rectangle 10"/>
          <p:cNvSpPr>
            <a:spLocks noChangeArrowheads="1"/>
          </p:cNvSpPr>
          <p:nvPr/>
        </p:nvSpPr>
        <p:spPr bwMode="auto">
          <a:xfrm>
            <a:off x="1798534" y="42576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T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2091" name="Rectangle 11"/>
          <p:cNvSpPr>
            <a:spLocks noChangeArrowheads="1"/>
          </p:cNvSpPr>
          <p:nvPr/>
        </p:nvSpPr>
        <p:spPr bwMode="auto">
          <a:xfrm>
            <a:off x="1798534" y="45291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U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2092" name="Rectangle 12"/>
          <p:cNvSpPr>
            <a:spLocks noChangeArrowheads="1"/>
          </p:cNvSpPr>
          <p:nvPr/>
        </p:nvSpPr>
        <p:spPr bwMode="auto">
          <a:xfrm>
            <a:off x="1798534" y="4791075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S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2093" name="Rectangle 13"/>
          <p:cNvSpPr>
            <a:spLocks noChangeArrowheads="1"/>
          </p:cNvSpPr>
          <p:nvPr/>
        </p:nvSpPr>
        <p:spPr bwMode="auto">
          <a:xfrm>
            <a:off x="1798534" y="50625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T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2094" name="Rectangle 14"/>
          <p:cNvSpPr>
            <a:spLocks noChangeArrowheads="1"/>
          </p:cNvSpPr>
          <p:nvPr/>
        </p:nvSpPr>
        <p:spPr bwMode="auto">
          <a:xfrm>
            <a:off x="823809" y="26574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2095" name="Rectangle 15"/>
          <p:cNvSpPr>
            <a:spLocks noChangeArrowheads="1"/>
          </p:cNvSpPr>
          <p:nvPr/>
        </p:nvSpPr>
        <p:spPr bwMode="auto">
          <a:xfrm>
            <a:off x="823809" y="29289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2096" name="Rectangle 16"/>
          <p:cNvSpPr>
            <a:spLocks noChangeArrowheads="1"/>
          </p:cNvSpPr>
          <p:nvPr/>
        </p:nvSpPr>
        <p:spPr bwMode="auto">
          <a:xfrm>
            <a:off x="823809" y="3190875"/>
            <a:ext cx="974725" cy="271463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2097" name="Rectangle 17"/>
          <p:cNvSpPr>
            <a:spLocks noChangeArrowheads="1"/>
          </p:cNvSpPr>
          <p:nvPr/>
        </p:nvSpPr>
        <p:spPr bwMode="auto">
          <a:xfrm>
            <a:off x="823809" y="34623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2098" name="Rectangle 18"/>
          <p:cNvSpPr>
            <a:spLocks noChangeArrowheads="1"/>
          </p:cNvSpPr>
          <p:nvPr/>
        </p:nvSpPr>
        <p:spPr bwMode="auto">
          <a:xfrm>
            <a:off x="823809" y="3724275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2099" name="Rectangle 19"/>
          <p:cNvSpPr>
            <a:spLocks noChangeArrowheads="1"/>
          </p:cNvSpPr>
          <p:nvPr/>
        </p:nvSpPr>
        <p:spPr bwMode="auto">
          <a:xfrm>
            <a:off x="823809" y="39957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2100" name="Rectangle 20"/>
          <p:cNvSpPr>
            <a:spLocks noChangeArrowheads="1"/>
          </p:cNvSpPr>
          <p:nvPr/>
        </p:nvSpPr>
        <p:spPr bwMode="auto">
          <a:xfrm>
            <a:off x="823809" y="42576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2101" name="Rectangle 21"/>
          <p:cNvSpPr>
            <a:spLocks noChangeArrowheads="1"/>
          </p:cNvSpPr>
          <p:nvPr/>
        </p:nvSpPr>
        <p:spPr bwMode="auto">
          <a:xfrm>
            <a:off x="823809" y="45291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2102" name="Rectangle 22"/>
          <p:cNvSpPr>
            <a:spLocks noChangeArrowheads="1"/>
          </p:cNvSpPr>
          <p:nvPr/>
        </p:nvSpPr>
        <p:spPr bwMode="auto">
          <a:xfrm>
            <a:off x="823809" y="4791075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2103" name="Rectangle 23"/>
          <p:cNvSpPr>
            <a:spLocks noChangeArrowheads="1"/>
          </p:cNvSpPr>
          <p:nvPr/>
        </p:nvSpPr>
        <p:spPr bwMode="auto">
          <a:xfrm>
            <a:off x="823809" y="50625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2104" name="Rectangle 24"/>
          <p:cNvSpPr>
            <a:spLocks noChangeArrowheads="1"/>
          </p:cNvSpPr>
          <p:nvPr/>
        </p:nvSpPr>
        <p:spPr bwMode="auto">
          <a:xfrm>
            <a:off x="2773259" y="26574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2105" name="Rectangle 25"/>
          <p:cNvSpPr>
            <a:spLocks noChangeArrowheads="1"/>
          </p:cNvSpPr>
          <p:nvPr/>
        </p:nvSpPr>
        <p:spPr bwMode="auto">
          <a:xfrm>
            <a:off x="2773259" y="29289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0</a:t>
            </a:r>
          </a:p>
        </p:txBody>
      </p:sp>
      <p:sp>
        <p:nvSpPr>
          <p:cNvPr id="942106" name="Rectangle 26"/>
          <p:cNvSpPr>
            <a:spLocks noChangeArrowheads="1"/>
          </p:cNvSpPr>
          <p:nvPr/>
        </p:nvSpPr>
        <p:spPr bwMode="auto">
          <a:xfrm>
            <a:off x="2773259" y="3190875"/>
            <a:ext cx="974725" cy="271463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2107" name="Rectangle 27"/>
          <p:cNvSpPr>
            <a:spLocks noChangeArrowheads="1"/>
          </p:cNvSpPr>
          <p:nvPr/>
        </p:nvSpPr>
        <p:spPr bwMode="auto">
          <a:xfrm>
            <a:off x="2773259" y="34623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2108" name="Rectangle 28"/>
          <p:cNvSpPr>
            <a:spLocks noChangeArrowheads="1"/>
          </p:cNvSpPr>
          <p:nvPr/>
        </p:nvSpPr>
        <p:spPr bwMode="auto">
          <a:xfrm>
            <a:off x="2773259" y="3724275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2109" name="Rectangle 29"/>
          <p:cNvSpPr>
            <a:spLocks noChangeArrowheads="1"/>
          </p:cNvSpPr>
          <p:nvPr/>
        </p:nvSpPr>
        <p:spPr bwMode="auto">
          <a:xfrm>
            <a:off x="2773259" y="39957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2110" name="Rectangle 30"/>
          <p:cNvSpPr>
            <a:spLocks noChangeArrowheads="1"/>
          </p:cNvSpPr>
          <p:nvPr/>
        </p:nvSpPr>
        <p:spPr bwMode="auto">
          <a:xfrm>
            <a:off x="2773259" y="42576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2111" name="Rectangle 31"/>
          <p:cNvSpPr>
            <a:spLocks noChangeArrowheads="1"/>
          </p:cNvSpPr>
          <p:nvPr/>
        </p:nvSpPr>
        <p:spPr bwMode="auto">
          <a:xfrm>
            <a:off x="2773259" y="45291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2112" name="Rectangle 32"/>
          <p:cNvSpPr>
            <a:spLocks noChangeArrowheads="1"/>
          </p:cNvSpPr>
          <p:nvPr/>
        </p:nvSpPr>
        <p:spPr bwMode="auto">
          <a:xfrm>
            <a:off x="2773259" y="4791075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2113" name="Rectangle 33"/>
          <p:cNvSpPr>
            <a:spLocks noChangeArrowheads="1"/>
          </p:cNvSpPr>
          <p:nvPr/>
        </p:nvSpPr>
        <p:spPr bwMode="auto">
          <a:xfrm>
            <a:off x="2773259" y="50625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2114" name="Rectangle 34"/>
          <p:cNvSpPr>
            <a:spLocks noChangeArrowheads="1"/>
          </p:cNvSpPr>
          <p:nvPr/>
        </p:nvSpPr>
        <p:spPr bwMode="auto">
          <a:xfrm>
            <a:off x="4662384" y="26574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0</a:t>
            </a:r>
          </a:p>
        </p:txBody>
      </p:sp>
      <p:sp>
        <p:nvSpPr>
          <p:cNvPr id="942115" name="Rectangle 35"/>
          <p:cNvSpPr>
            <a:spLocks noChangeArrowheads="1"/>
          </p:cNvSpPr>
          <p:nvPr/>
        </p:nvSpPr>
        <p:spPr bwMode="auto">
          <a:xfrm>
            <a:off x="4662384" y="29289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0</a:t>
            </a:r>
          </a:p>
        </p:txBody>
      </p:sp>
      <p:sp>
        <p:nvSpPr>
          <p:cNvPr id="942116" name="Rectangle 36"/>
          <p:cNvSpPr>
            <a:spLocks noChangeArrowheads="1"/>
          </p:cNvSpPr>
          <p:nvPr/>
        </p:nvSpPr>
        <p:spPr bwMode="auto">
          <a:xfrm>
            <a:off x="4662384" y="3190875"/>
            <a:ext cx="974725" cy="271463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0</a:t>
            </a:r>
          </a:p>
        </p:txBody>
      </p:sp>
      <p:sp>
        <p:nvSpPr>
          <p:cNvPr id="942117" name="Rectangle 37"/>
          <p:cNvSpPr>
            <a:spLocks noChangeArrowheads="1"/>
          </p:cNvSpPr>
          <p:nvPr/>
        </p:nvSpPr>
        <p:spPr bwMode="auto">
          <a:xfrm>
            <a:off x="4662384" y="34623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0</a:t>
            </a:r>
          </a:p>
        </p:txBody>
      </p:sp>
      <p:sp>
        <p:nvSpPr>
          <p:cNvPr id="942118" name="Rectangle 38"/>
          <p:cNvSpPr>
            <a:spLocks noChangeArrowheads="1"/>
          </p:cNvSpPr>
          <p:nvPr/>
        </p:nvSpPr>
        <p:spPr bwMode="auto">
          <a:xfrm>
            <a:off x="4662384" y="3724275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0</a:t>
            </a:r>
          </a:p>
        </p:txBody>
      </p:sp>
      <p:sp>
        <p:nvSpPr>
          <p:cNvPr id="942119" name="Rectangle 39"/>
          <p:cNvSpPr>
            <a:spLocks noChangeArrowheads="1"/>
          </p:cNvSpPr>
          <p:nvPr/>
        </p:nvSpPr>
        <p:spPr bwMode="auto">
          <a:xfrm>
            <a:off x="4662384" y="39957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2120" name="Rectangle 40"/>
          <p:cNvSpPr>
            <a:spLocks noChangeArrowheads="1"/>
          </p:cNvSpPr>
          <p:nvPr/>
        </p:nvSpPr>
        <p:spPr bwMode="auto">
          <a:xfrm>
            <a:off x="4662384" y="42576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2121" name="Rectangle 41"/>
          <p:cNvSpPr>
            <a:spLocks noChangeArrowheads="1"/>
          </p:cNvSpPr>
          <p:nvPr/>
        </p:nvSpPr>
        <p:spPr bwMode="auto">
          <a:xfrm>
            <a:off x="4662384" y="45291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2122" name="Rectangle 42"/>
          <p:cNvSpPr>
            <a:spLocks noChangeArrowheads="1"/>
          </p:cNvSpPr>
          <p:nvPr/>
        </p:nvSpPr>
        <p:spPr bwMode="auto">
          <a:xfrm>
            <a:off x="4662384" y="4791075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2123" name="Rectangle 43"/>
          <p:cNvSpPr>
            <a:spLocks noChangeArrowheads="1"/>
          </p:cNvSpPr>
          <p:nvPr/>
        </p:nvSpPr>
        <p:spPr bwMode="auto">
          <a:xfrm>
            <a:off x="4662384" y="50625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2124" name="Text Box 44"/>
          <p:cNvSpPr txBox="1">
            <a:spLocks noChangeArrowheads="1"/>
          </p:cNvSpPr>
          <p:nvPr/>
        </p:nvSpPr>
        <p:spPr bwMode="auto">
          <a:xfrm>
            <a:off x="814676" y="2281793"/>
            <a:ext cx="1073371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 err="1">
                <a:latin typeface="Calibri" pitchFamily="34" charset="0"/>
              </a:rPr>
              <a:t>i</a:t>
            </a:r>
            <a:r>
              <a:rPr lang="en-US" sz="1800" dirty="0">
                <a:latin typeface="Calibri" pitchFamily="34" charset="0"/>
              </a:rPr>
              <a:t> (thread)</a:t>
            </a:r>
          </a:p>
        </p:txBody>
      </p:sp>
      <p:sp>
        <p:nvSpPr>
          <p:cNvPr id="942125" name="Text Box 45"/>
          <p:cNvSpPr txBox="1">
            <a:spLocks noChangeArrowheads="1"/>
          </p:cNvSpPr>
          <p:nvPr/>
        </p:nvSpPr>
        <p:spPr bwMode="auto">
          <a:xfrm>
            <a:off x="1978313" y="2297668"/>
            <a:ext cx="65338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 err="1">
                <a:latin typeface="Calibri" pitchFamily="34" charset="0"/>
              </a:rPr>
              <a:t>instr</a:t>
            </a:r>
            <a:r>
              <a:rPr lang="en-US" sz="1800" baseline="-25000" dirty="0" err="1">
                <a:latin typeface="Calibri" pitchFamily="34" charset="0"/>
              </a:rPr>
              <a:t>i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2126" name="Text Box 46"/>
          <p:cNvSpPr txBox="1">
            <a:spLocks noChangeArrowheads="1"/>
          </p:cNvSpPr>
          <p:nvPr/>
        </p:nvSpPr>
        <p:spPr bwMode="auto">
          <a:xfrm>
            <a:off x="4927888" y="2297668"/>
            <a:ext cx="482312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 err="1">
                <a:latin typeface="Calibri" pitchFamily="34" charset="0"/>
              </a:rPr>
              <a:t>cnt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2127" name="Text Box 47"/>
          <p:cNvSpPr txBox="1">
            <a:spLocks noChangeArrowheads="1"/>
          </p:cNvSpPr>
          <p:nvPr/>
        </p:nvSpPr>
        <p:spPr bwMode="auto">
          <a:xfrm>
            <a:off x="2898709" y="2297668"/>
            <a:ext cx="74292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%rdx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2128" name="Rectangle 48"/>
          <p:cNvSpPr>
            <a:spLocks noChangeArrowheads="1"/>
          </p:cNvSpPr>
          <p:nvPr/>
        </p:nvSpPr>
        <p:spPr bwMode="auto">
          <a:xfrm>
            <a:off x="3732109" y="26574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2129" name="Rectangle 49"/>
          <p:cNvSpPr>
            <a:spLocks noChangeArrowheads="1"/>
          </p:cNvSpPr>
          <p:nvPr/>
        </p:nvSpPr>
        <p:spPr bwMode="auto">
          <a:xfrm>
            <a:off x="3732109" y="29289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2130" name="Rectangle 50"/>
          <p:cNvSpPr>
            <a:spLocks noChangeArrowheads="1"/>
          </p:cNvSpPr>
          <p:nvPr/>
        </p:nvSpPr>
        <p:spPr bwMode="auto">
          <a:xfrm>
            <a:off x="3732109" y="3190875"/>
            <a:ext cx="974725" cy="271463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2131" name="Rectangle 51"/>
          <p:cNvSpPr>
            <a:spLocks noChangeArrowheads="1"/>
          </p:cNvSpPr>
          <p:nvPr/>
        </p:nvSpPr>
        <p:spPr bwMode="auto">
          <a:xfrm>
            <a:off x="3732109" y="34623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2132" name="Rectangle 52"/>
          <p:cNvSpPr>
            <a:spLocks noChangeArrowheads="1"/>
          </p:cNvSpPr>
          <p:nvPr/>
        </p:nvSpPr>
        <p:spPr bwMode="auto">
          <a:xfrm>
            <a:off x="3732109" y="3724275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0</a:t>
            </a:r>
          </a:p>
        </p:txBody>
      </p:sp>
      <p:sp>
        <p:nvSpPr>
          <p:cNvPr id="942133" name="Rectangle 53"/>
          <p:cNvSpPr>
            <a:spLocks noChangeArrowheads="1"/>
          </p:cNvSpPr>
          <p:nvPr/>
        </p:nvSpPr>
        <p:spPr bwMode="auto">
          <a:xfrm>
            <a:off x="3732109" y="39957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2134" name="Rectangle 54"/>
          <p:cNvSpPr>
            <a:spLocks noChangeArrowheads="1"/>
          </p:cNvSpPr>
          <p:nvPr/>
        </p:nvSpPr>
        <p:spPr bwMode="auto">
          <a:xfrm>
            <a:off x="3732109" y="42576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2135" name="Rectangle 55"/>
          <p:cNvSpPr>
            <a:spLocks noChangeArrowheads="1"/>
          </p:cNvSpPr>
          <p:nvPr/>
        </p:nvSpPr>
        <p:spPr bwMode="auto">
          <a:xfrm>
            <a:off x="3732109" y="45291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2136" name="Rectangle 56"/>
          <p:cNvSpPr>
            <a:spLocks noChangeArrowheads="1"/>
          </p:cNvSpPr>
          <p:nvPr/>
        </p:nvSpPr>
        <p:spPr bwMode="auto">
          <a:xfrm>
            <a:off x="3732109" y="4791075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2137" name="Rectangle 57"/>
          <p:cNvSpPr>
            <a:spLocks noChangeArrowheads="1"/>
          </p:cNvSpPr>
          <p:nvPr/>
        </p:nvSpPr>
        <p:spPr bwMode="auto">
          <a:xfrm>
            <a:off x="3732109" y="50625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2138" name="Text Box 58"/>
          <p:cNvSpPr txBox="1">
            <a:spLocks noChangeArrowheads="1"/>
          </p:cNvSpPr>
          <p:nvPr/>
        </p:nvSpPr>
        <p:spPr bwMode="auto">
          <a:xfrm>
            <a:off x="3857559" y="2297668"/>
            <a:ext cx="74292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%rdx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2139" name="Text Box 59"/>
          <p:cNvSpPr txBox="1">
            <a:spLocks noChangeArrowheads="1"/>
          </p:cNvSpPr>
          <p:nvPr/>
        </p:nvSpPr>
        <p:spPr bwMode="auto">
          <a:xfrm>
            <a:off x="5791200" y="4953000"/>
            <a:ext cx="935000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Oops!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2139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4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Concurrent Execution (cont)</a:t>
            </a:r>
          </a:p>
        </p:txBody>
      </p:sp>
      <p:sp>
        <p:nvSpPr>
          <p:cNvPr id="944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2651" y="1258182"/>
            <a:ext cx="7896225" cy="4972050"/>
          </a:xfrm>
        </p:spPr>
        <p:txBody>
          <a:bodyPr/>
          <a:lstStyle/>
          <a:p>
            <a:r>
              <a:rPr lang="en-US" dirty="0"/>
              <a:t>How about this ordering?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algn="ctr">
              <a:buNone/>
            </a:pPr>
            <a:endParaRPr lang="en-US" dirty="0"/>
          </a:p>
          <a:p>
            <a:pPr marL="344488" indent="-344488" algn="ctr">
              <a:buNone/>
            </a:pPr>
            <a:endParaRPr lang="en-US" dirty="0"/>
          </a:p>
          <a:p>
            <a:r>
              <a:rPr lang="en-US" dirty="0"/>
              <a:t>We can analyze the behavior using a </a:t>
            </a:r>
            <a:r>
              <a:rPr lang="en-US" i="1" dirty="0">
                <a:solidFill>
                  <a:srgbClr val="C00000"/>
                </a:solidFill>
              </a:rPr>
              <a:t>progress graph</a:t>
            </a:r>
          </a:p>
        </p:txBody>
      </p:sp>
      <p:sp>
        <p:nvSpPr>
          <p:cNvPr id="944132" name="Rectangle 4"/>
          <p:cNvSpPr>
            <a:spLocks noChangeArrowheads="1"/>
          </p:cNvSpPr>
          <p:nvPr/>
        </p:nvSpPr>
        <p:spPr bwMode="auto">
          <a:xfrm>
            <a:off x="1814806" y="22002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H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4133" name="Rectangle 5"/>
          <p:cNvSpPr>
            <a:spLocks noChangeArrowheads="1"/>
          </p:cNvSpPr>
          <p:nvPr/>
        </p:nvSpPr>
        <p:spPr bwMode="auto">
          <a:xfrm>
            <a:off x="1814806" y="24717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L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4134" name="Rectangle 6"/>
          <p:cNvSpPr>
            <a:spLocks noChangeArrowheads="1"/>
          </p:cNvSpPr>
          <p:nvPr/>
        </p:nvSpPr>
        <p:spPr bwMode="auto">
          <a:xfrm>
            <a:off x="1814806" y="27336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H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4135" name="Rectangle 7"/>
          <p:cNvSpPr>
            <a:spLocks noChangeArrowheads="1"/>
          </p:cNvSpPr>
          <p:nvPr/>
        </p:nvSpPr>
        <p:spPr bwMode="auto">
          <a:xfrm>
            <a:off x="1814806" y="30051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L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4136" name="Rectangle 8"/>
          <p:cNvSpPr>
            <a:spLocks noChangeArrowheads="1"/>
          </p:cNvSpPr>
          <p:nvPr/>
        </p:nvSpPr>
        <p:spPr bwMode="auto">
          <a:xfrm>
            <a:off x="1814806" y="3267075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U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4137" name="Rectangle 9"/>
          <p:cNvSpPr>
            <a:spLocks noChangeArrowheads="1"/>
          </p:cNvSpPr>
          <p:nvPr/>
        </p:nvSpPr>
        <p:spPr bwMode="auto">
          <a:xfrm>
            <a:off x="1814806" y="35385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S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4138" name="Rectangle 10"/>
          <p:cNvSpPr>
            <a:spLocks noChangeArrowheads="1"/>
          </p:cNvSpPr>
          <p:nvPr/>
        </p:nvSpPr>
        <p:spPr bwMode="auto">
          <a:xfrm>
            <a:off x="1814806" y="3800475"/>
            <a:ext cx="974725" cy="271463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U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4139" name="Rectangle 11"/>
          <p:cNvSpPr>
            <a:spLocks noChangeArrowheads="1"/>
          </p:cNvSpPr>
          <p:nvPr/>
        </p:nvSpPr>
        <p:spPr bwMode="auto">
          <a:xfrm>
            <a:off x="1814806" y="40719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S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4140" name="Rectangle 12"/>
          <p:cNvSpPr>
            <a:spLocks noChangeArrowheads="1"/>
          </p:cNvSpPr>
          <p:nvPr/>
        </p:nvSpPr>
        <p:spPr bwMode="auto">
          <a:xfrm>
            <a:off x="1814806" y="43338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T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4141" name="Rectangle 13"/>
          <p:cNvSpPr>
            <a:spLocks noChangeArrowheads="1"/>
          </p:cNvSpPr>
          <p:nvPr/>
        </p:nvSpPr>
        <p:spPr bwMode="auto">
          <a:xfrm>
            <a:off x="1814806" y="46053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T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4142" name="Rectangle 14"/>
          <p:cNvSpPr>
            <a:spLocks noChangeArrowheads="1"/>
          </p:cNvSpPr>
          <p:nvPr/>
        </p:nvSpPr>
        <p:spPr bwMode="auto">
          <a:xfrm>
            <a:off x="840081" y="22002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4143" name="Rectangle 15"/>
          <p:cNvSpPr>
            <a:spLocks noChangeArrowheads="1"/>
          </p:cNvSpPr>
          <p:nvPr/>
        </p:nvSpPr>
        <p:spPr bwMode="auto">
          <a:xfrm>
            <a:off x="840081" y="24717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4144" name="Rectangle 16"/>
          <p:cNvSpPr>
            <a:spLocks noChangeArrowheads="1"/>
          </p:cNvSpPr>
          <p:nvPr/>
        </p:nvSpPr>
        <p:spPr bwMode="auto">
          <a:xfrm>
            <a:off x="840081" y="27336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4145" name="Rectangle 17"/>
          <p:cNvSpPr>
            <a:spLocks noChangeArrowheads="1"/>
          </p:cNvSpPr>
          <p:nvPr/>
        </p:nvSpPr>
        <p:spPr bwMode="auto">
          <a:xfrm>
            <a:off x="840081" y="30051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4146" name="Rectangle 18"/>
          <p:cNvSpPr>
            <a:spLocks noChangeArrowheads="1"/>
          </p:cNvSpPr>
          <p:nvPr/>
        </p:nvSpPr>
        <p:spPr bwMode="auto">
          <a:xfrm>
            <a:off x="840081" y="3267075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4147" name="Rectangle 19"/>
          <p:cNvSpPr>
            <a:spLocks noChangeArrowheads="1"/>
          </p:cNvSpPr>
          <p:nvPr/>
        </p:nvSpPr>
        <p:spPr bwMode="auto">
          <a:xfrm>
            <a:off x="840081" y="35385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4148" name="Rectangle 20"/>
          <p:cNvSpPr>
            <a:spLocks noChangeArrowheads="1"/>
          </p:cNvSpPr>
          <p:nvPr/>
        </p:nvSpPr>
        <p:spPr bwMode="auto">
          <a:xfrm>
            <a:off x="840081" y="3800475"/>
            <a:ext cx="974725" cy="271463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4149" name="Rectangle 21"/>
          <p:cNvSpPr>
            <a:spLocks noChangeArrowheads="1"/>
          </p:cNvSpPr>
          <p:nvPr/>
        </p:nvSpPr>
        <p:spPr bwMode="auto">
          <a:xfrm>
            <a:off x="840081" y="40719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4150" name="Rectangle 22"/>
          <p:cNvSpPr>
            <a:spLocks noChangeArrowheads="1"/>
          </p:cNvSpPr>
          <p:nvPr/>
        </p:nvSpPr>
        <p:spPr bwMode="auto">
          <a:xfrm>
            <a:off x="840081" y="43338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4151" name="Rectangle 23"/>
          <p:cNvSpPr>
            <a:spLocks noChangeArrowheads="1"/>
          </p:cNvSpPr>
          <p:nvPr/>
        </p:nvSpPr>
        <p:spPr bwMode="auto">
          <a:xfrm>
            <a:off x="840081" y="46053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4152" name="Rectangle 24"/>
          <p:cNvSpPr>
            <a:spLocks noChangeArrowheads="1"/>
          </p:cNvSpPr>
          <p:nvPr/>
        </p:nvSpPr>
        <p:spPr bwMode="auto">
          <a:xfrm>
            <a:off x="2789531" y="22002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53" name="Rectangle 25"/>
          <p:cNvSpPr>
            <a:spLocks noChangeArrowheads="1"/>
          </p:cNvSpPr>
          <p:nvPr/>
        </p:nvSpPr>
        <p:spPr bwMode="auto">
          <a:xfrm>
            <a:off x="2789531" y="24717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54" name="Rectangle 26"/>
          <p:cNvSpPr>
            <a:spLocks noChangeArrowheads="1"/>
          </p:cNvSpPr>
          <p:nvPr/>
        </p:nvSpPr>
        <p:spPr bwMode="auto">
          <a:xfrm>
            <a:off x="2789531" y="27336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55" name="Rectangle 27"/>
          <p:cNvSpPr>
            <a:spLocks noChangeArrowheads="1"/>
          </p:cNvSpPr>
          <p:nvPr/>
        </p:nvSpPr>
        <p:spPr bwMode="auto">
          <a:xfrm>
            <a:off x="2789531" y="30051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56" name="Rectangle 28"/>
          <p:cNvSpPr>
            <a:spLocks noChangeArrowheads="1"/>
          </p:cNvSpPr>
          <p:nvPr/>
        </p:nvSpPr>
        <p:spPr bwMode="auto">
          <a:xfrm>
            <a:off x="2789531" y="3267075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57" name="Rectangle 29"/>
          <p:cNvSpPr>
            <a:spLocks noChangeArrowheads="1"/>
          </p:cNvSpPr>
          <p:nvPr/>
        </p:nvSpPr>
        <p:spPr bwMode="auto">
          <a:xfrm>
            <a:off x="2789531" y="35385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58" name="Rectangle 30"/>
          <p:cNvSpPr>
            <a:spLocks noChangeArrowheads="1"/>
          </p:cNvSpPr>
          <p:nvPr/>
        </p:nvSpPr>
        <p:spPr bwMode="auto">
          <a:xfrm>
            <a:off x="2789531" y="3800475"/>
            <a:ext cx="974725" cy="271463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59" name="Rectangle 31"/>
          <p:cNvSpPr>
            <a:spLocks noChangeArrowheads="1"/>
          </p:cNvSpPr>
          <p:nvPr/>
        </p:nvSpPr>
        <p:spPr bwMode="auto">
          <a:xfrm>
            <a:off x="2789531" y="40719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60" name="Rectangle 32"/>
          <p:cNvSpPr>
            <a:spLocks noChangeArrowheads="1"/>
          </p:cNvSpPr>
          <p:nvPr/>
        </p:nvSpPr>
        <p:spPr bwMode="auto">
          <a:xfrm>
            <a:off x="2789531" y="43338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61" name="Rectangle 33"/>
          <p:cNvSpPr>
            <a:spLocks noChangeArrowheads="1"/>
          </p:cNvSpPr>
          <p:nvPr/>
        </p:nvSpPr>
        <p:spPr bwMode="auto">
          <a:xfrm>
            <a:off x="2789531" y="46053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62" name="Rectangle 34"/>
          <p:cNvSpPr>
            <a:spLocks noChangeArrowheads="1"/>
          </p:cNvSpPr>
          <p:nvPr/>
        </p:nvSpPr>
        <p:spPr bwMode="auto">
          <a:xfrm>
            <a:off x="4678656" y="22002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63" name="Rectangle 35"/>
          <p:cNvSpPr>
            <a:spLocks noChangeArrowheads="1"/>
          </p:cNvSpPr>
          <p:nvPr/>
        </p:nvSpPr>
        <p:spPr bwMode="auto">
          <a:xfrm>
            <a:off x="4678656" y="24717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64" name="Rectangle 36"/>
          <p:cNvSpPr>
            <a:spLocks noChangeArrowheads="1"/>
          </p:cNvSpPr>
          <p:nvPr/>
        </p:nvSpPr>
        <p:spPr bwMode="auto">
          <a:xfrm>
            <a:off x="4678656" y="27336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65" name="Rectangle 37"/>
          <p:cNvSpPr>
            <a:spLocks noChangeArrowheads="1"/>
          </p:cNvSpPr>
          <p:nvPr/>
        </p:nvSpPr>
        <p:spPr bwMode="auto">
          <a:xfrm>
            <a:off x="4678656" y="30051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66" name="Rectangle 38"/>
          <p:cNvSpPr>
            <a:spLocks noChangeArrowheads="1"/>
          </p:cNvSpPr>
          <p:nvPr/>
        </p:nvSpPr>
        <p:spPr bwMode="auto">
          <a:xfrm>
            <a:off x="4678656" y="3267075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67" name="Rectangle 39"/>
          <p:cNvSpPr>
            <a:spLocks noChangeArrowheads="1"/>
          </p:cNvSpPr>
          <p:nvPr/>
        </p:nvSpPr>
        <p:spPr bwMode="auto">
          <a:xfrm>
            <a:off x="4678656" y="35385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68" name="Rectangle 40"/>
          <p:cNvSpPr>
            <a:spLocks noChangeArrowheads="1"/>
          </p:cNvSpPr>
          <p:nvPr/>
        </p:nvSpPr>
        <p:spPr bwMode="auto">
          <a:xfrm>
            <a:off x="4678656" y="3800475"/>
            <a:ext cx="974725" cy="271463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69" name="Rectangle 41"/>
          <p:cNvSpPr>
            <a:spLocks noChangeArrowheads="1"/>
          </p:cNvSpPr>
          <p:nvPr/>
        </p:nvSpPr>
        <p:spPr bwMode="auto">
          <a:xfrm>
            <a:off x="4678656" y="40719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70" name="Rectangle 42"/>
          <p:cNvSpPr>
            <a:spLocks noChangeArrowheads="1"/>
          </p:cNvSpPr>
          <p:nvPr/>
        </p:nvSpPr>
        <p:spPr bwMode="auto">
          <a:xfrm>
            <a:off x="4678656" y="43338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71" name="Rectangle 43"/>
          <p:cNvSpPr>
            <a:spLocks noChangeArrowheads="1"/>
          </p:cNvSpPr>
          <p:nvPr/>
        </p:nvSpPr>
        <p:spPr bwMode="auto">
          <a:xfrm>
            <a:off x="4678656" y="46053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72" name="Text Box 44"/>
          <p:cNvSpPr txBox="1">
            <a:spLocks noChangeArrowheads="1"/>
          </p:cNvSpPr>
          <p:nvPr/>
        </p:nvSpPr>
        <p:spPr bwMode="auto">
          <a:xfrm>
            <a:off x="832144" y="1828800"/>
            <a:ext cx="1073371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 err="1">
                <a:latin typeface="Calibri" pitchFamily="34" charset="0"/>
              </a:rPr>
              <a:t>i</a:t>
            </a:r>
            <a:r>
              <a:rPr lang="en-US" sz="1800" dirty="0">
                <a:latin typeface="Calibri" pitchFamily="34" charset="0"/>
              </a:rPr>
              <a:t> (thread)</a:t>
            </a:r>
          </a:p>
        </p:txBody>
      </p:sp>
      <p:sp>
        <p:nvSpPr>
          <p:cNvPr id="944173" name="Text Box 45"/>
          <p:cNvSpPr txBox="1">
            <a:spLocks noChangeArrowheads="1"/>
          </p:cNvSpPr>
          <p:nvPr/>
        </p:nvSpPr>
        <p:spPr bwMode="auto">
          <a:xfrm>
            <a:off x="1995781" y="1844675"/>
            <a:ext cx="65338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 err="1">
                <a:latin typeface="Calibri" pitchFamily="34" charset="0"/>
              </a:rPr>
              <a:t>instr</a:t>
            </a:r>
            <a:r>
              <a:rPr lang="en-US" sz="1800" baseline="-25000" dirty="0" err="1">
                <a:latin typeface="Calibri" pitchFamily="34" charset="0"/>
              </a:rPr>
              <a:t>i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4174" name="Text Box 46"/>
          <p:cNvSpPr txBox="1">
            <a:spLocks noChangeArrowheads="1"/>
          </p:cNvSpPr>
          <p:nvPr/>
        </p:nvSpPr>
        <p:spPr bwMode="auto">
          <a:xfrm>
            <a:off x="4945356" y="1844675"/>
            <a:ext cx="482312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 err="1">
                <a:latin typeface="Calibri" pitchFamily="34" charset="0"/>
              </a:rPr>
              <a:t>cnt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4175" name="Text Box 47"/>
          <p:cNvSpPr txBox="1">
            <a:spLocks noChangeArrowheads="1"/>
          </p:cNvSpPr>
          <p:nvPr/>
        </p:nvSpPr>
        <p:spPr bwMode="auto">
          <a:xfrm>
            <a:off x="2916177" y="1844675"/>
            <a:ext cx="74292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%rdx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4176" name="Rectangle 48"/>
          <p:cNvSpPr>
            <a:spLocks noChangeArrowheads="1"/>
          </p:cNvSpPr>
          <p:nvPr/>
        </p:nvSpPr>
        <p:spPr bwMode="auto">
          <a:xfrm>
            <a:off x="3748381" y="22002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77" name="Rectangle 49"/>
          <p:cNvSpPr>
            <a:spLocks noChangeArrowheads="1"/>
          </p:cNvSpPr>
          <p:nvPr/>
        </p:nvSpPr>
        <p:spPr bwMode="auto">
          <a:xfrm>
            <a:off x="3748381" y="24717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78" name="Rectangle 50"/>
          <p:cNvSpPr>
            <a:spLocks noChangeArrowheads="1"/>
          </p:cNvSpPr>
          <p:nvPr/>
        </p:nvSpPr>
        <p:spPr bwMode="auto">
          <a:xfrm>
            <a:off x="3748381" y="27336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79" name="Rectangle 51"/>
          <p:cNvSpPr>
            <a:spLocks noChangeArrowheads="1"/>
          </p:cNvSpPr>
          <p:nvPr/>
        </p:nvSpPr>
        <p:spPr bwMode="auto">
          <a:xfrm>
            <a:off x="3748381" y="30051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80" name="Rectangle 52"/>
          <p:cNvSpPr>
            <a:spLocks noChangeArrowheads="1"/>
          </p:cNvSpPr>
          <p:nvPr/>
        </p:nvSpPr>
        <p:spPr bwMode="auto">
          <a:xfrm>
            <a:off x="3748381" y="3267075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81" name="Rectangle 53"/>
          <p:cNvSpPr>
            <a:spLocks noChangeArrowheads="1"/>
          </p:cNvSpPr>
          <p:nvPr/>
        </p:nvSpPr>
        <p:spPr bwMode="auto">
          <a:xfrm>
            <a:off x="3748381" y="35385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82" name="Rectangle 54"/>
          <p:cNvSpPr>
            <a:spLocks noChangeArrowheads="1"/>
          </p:cNvSpPr>
          <p:nvPr/>
        </p:nvSpPr>
        <p:spPr bwMode="auto">
          <a:xfrm>
            <a:off x="3748381" y="3800475"/>
            <a:ext cx="974725" cy="271463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83" name="Rectangle 55"/>
          <p:cNvSpPr>
            <a:spLocks noChangeArrowheads="1"/>
          </p:cNvSpPr>
          <p:nvPr/>
        </p:nvSpPr>
        <p:spPr bwMode="auto">
          <a:xfrm>
            <a:off x="3748381" y="40719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84" name="Rectangle 56"/>
          <p:cNvSpPr>
            <a:spLocks noChangeArrowheads="1"/>
          </p:cNvSpPr>
          <p:nvPr/>
        </p:nvSpPr>
        <p:spPr bwMode="auto">
          <a:xfrm>
            <a:off x="3748381" y="43338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85" name="Rectangle 57"/>
          <p:cNvSpPr>
            <a:spLocks noChangeArrowheads="1"/>
          </p:cNvSpPr>
          <p:nvPr/>
        </p:nvSpPr>
        <p:spPr bwMode="auto">
          <a:xfrm>
            <a:off x="3748381" y="46053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86" name="Text Box 58"/>
          <p:cNvSpPr txBox="1">
            <a:spLocks noChangeArrowheads="1"/>
          </p:cNvSpPr>
          <p:nvPr/>
        </p:nvSpPr>
        <p:spPr bwMode="auto">
          <a:xfrm>
            <a:off x="3875027" y="1844675"/>
            <a:ext cx="74292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%rdx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3124200" y="2373868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0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5032340" y="2133600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0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4114800" y="2907268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0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4116370" y="3200400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4117940" y="3431143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5032340" y="3440668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3124200" y="3702606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3124200" y="3974068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5032340" y="3962400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5029200" y="4495800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69" name="Text Box 59"/>
          <p:cNvSpPr txBox="1">
            <a:spLocks noChangeArrowheads="1"/>
          </p:cNvSpPr>
          <p:nvPr/>
        </p:nvSpPr>
        <p:spPr bwMode="auto">
          <a:xfrm>
            <a:off x="5791200" y="4419600"/>
            <a:ext cx="935000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Oops!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5029200" y="4267200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41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/>
      <p:bldP spid="60" grpId="0"/>
      <p:bldP spid="61" grpId="0"/>
      <p:bldP spid="62" grpId="0"/>
      <p:bldP spid="63" grpId="0"/>
      <p:bldP spid="64" grpId="0"/>
      <p:bldP spid="65" grpId="0"/>
      <p:bldP spid="66" grpId="0"/>
      <p:bldP spid="67" grpId="0"/>
      <p:bldP spid="68" grpId="0"/>
      <p:bldP spid="69" grpId="0"/>
      <p:bldP spid="70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6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Progress Graphs</a:t>
            </a:r>
          </a:p>
        </p:txBody>
      </p:sp>
      <p:sp>
        <p:nvSpPr>
          <p:cNvPr id="946179" name="Text Box 3"/>
          <p:cNvSpPr txBox="1">
            <a:spLocks noChangeArrowheads="1"/>
          </p:cNvSpPr>
          <p:nvPr/>
        </p:nvSpPr>
        <p:spPr bwMode="auto">
          <a:xfrm>
            <a:off x="5930900" y="1371600"/>
            <a:ext cx="2663037" cy="480131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A </a:t>
            </a:r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progress graph</a:t>
            </a: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 </a:t>
            </a:r>
            <a:r>
              <a:rPr lang="en-US" sz="1800" dirty="0">
                <a:latin typeface="Calibri" pitchFamily="34" charset="0"/>
              </a:rPr>
              <a:t>depicts</a:t>
            </a:r>
          </a:p>
          <a:p>
            <a:r>
              <a:rPr lang="en-US" sz="1800" dirty="0">
                <a:latin typeface="Calibri" pitchFamily="34" charset="0"/>
              </a:rPr>
              <a:t>the discrete </a:t>
            </a:r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execution </a:t>
            </a:r>
          </a:p>
          <a:p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state space</a:t>
            </a:r>
            <a:r>
              <a:rPr lang="en-US" sz="1800" dirty="0">
                <a:latin typeface="Calibri" pitchFamily="34" charset="0"/>
              </a:rPr>
              <a:t> of concurrent</a:t>
            </a:r>
          </a:p>
          <a:p>
            <a:r>
              <a:rPr lang="en-US" sz="1800" dirty="0">
                <a:latin typeface="Calibri" pitchFamily="34" charset="0"/>
              </a:rPr>
              <a:t> threads.</a:t>
            </a:r>
          </a:p>
          <a:p>
            <a:endParaRPr lang="en-US" sz="1800" dirty="0">
              <a:latin typeface="Calibri" pitchFamily="34" charset="0"/>
            </a:endParaRPr>
          </a:p>
          <a:p>
            <a:r>
              <a:rPr lang="en-US" sz="1800" dirty="0">
                <a:latin typeface="Calibri" pitchFamily="34" charset="0"/>
              </a:rPr>
              <a:t>Each axis corresponds to</a:t>
            </a:r>
          </a:p>
          <a:p>
            <a:r>
              <a:rPr lang="en-US" sz="1800" dirty="0">
                <a:latin typeface="Calibri" pitchFamily="34" charset="0"/>
              </a:rPr>
              <a:t>the sequential order of</a:t>
            </a:r>
          </a:p>
          <a:p>
            <a:r>
              <a:rPr lang="en-US" sz="1800" dirty="0">
                <a:latin typeface="Calibri" pitchFamily="34" charset="0"/>
              </a:rPr>
              <a:t>instructions in a thread.</a:t>
            </a:r>
          </a:p>
          <a:p>
            <a:endParaRPr lang="en-US" sz="1800" dirty="0">
              <a:latin typeface="Calibri" pitchFamily="34" charset="0"/>
            </a:endParaRPr>
          </a:p>
          <a:p>
            <a:r>
              <a:rPr lang="en-US" sz="1800" dirty="0">
                <a:latin typeface="Calibri" pitchFamily="34" charset="0"/>
              </a:rPr>
              <a:t>Each point corresponds to</a:t>
            </a:r>
          </a:p>
          <a:p>
            <a:r>
              <a:rPr lang="en-US" sz="1800" dirty="0">
                <a:latin typeface="Calibri" pitchFamily="34" charset="0"/>
              </a:rPr>
              <a:t>a possible </a:t>
            </a:r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execution state</a:t>
            </a:r>
            <a:endParaRPr lang="en-US" sz="1800" dirty="0">
              <a:solidFill>
                <a:srgbClr val="C00000"/>
              </a:solidFill>
              <a:latin typeface="Calibri" pitchFamily="34" charset="0"/>
            </a:endParaRPr>
          </a:p>
          <a:p>
            <a:r>
              <a:rPr lang="en-US" sz="1800" dirty="0">
                <a:latin typeface="Calibri" pitchFamily="34" charset="0"/>
              </a:rPr>
              <a:t>(Inst</a:t>
            </a:r>
            <a:r>
              <a:rPr lang="en-US" sz="1800" baseline="-25000" dirty="0">
                <a:latin typeface="Calibri" pitchFamily="34" charset="0"/>
              </a:rPr>
              <a:t>1</a:t>
            </a:r>
            <a:r>
              <a:rPr lang="en-US" sz="1800" dirty="0">
                <a:latin typeface="Calibri" pitchFamily="34" charset="0"/>
              </a:rPr>
              <a:t>, Inst</a:t>
            </a:r>
            <a:r>
              <a:rPr lang="en-US" sz="1800" baseline="-25000" dirty="0">
                <a:latin typeface="Calibri" pitchFamily="34" charset="0"/>
              </a:rPr>
              <a:t>2</a:t>
            </a:r>
            <a:r>
              <a:rPr lang="en-US" sz="1800" dirty="0">
                <a:latin typeface="Calibri" pitchFamily="34" charset="0"/>
              </a:rPr>
              <a:t>).</a:t>
            </a:r>
          </a:p>
          <a:p>
            <a:endParaRPr lang="en-US" sz="1800" dirty="0">
              <a:latin typeface="Calibri" pitchFamily="34" charset="0"/>
            </a:endParaRPr>
          </a:p>
          <a:p>
            <a:r>
              <a:rPr lang="en-US" sz="1800" dirty="0">
                <a:latin typeface="Calibri" pitchFamily="34" charset="0"/>
              </a:rPr>
              <a:t>E.g., </a:t>
            </a: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(L</a:t>
            </a:r>
            <a:r>
              <a:rPr lang="en-US" sz="1800" baseline="-25000" dirty="0">
                <a:solidFill>
                  <a:srgbClr val="C00000"/>
                </a:solidFill>
                <a:latin typeface="Calibri" pitchFamily="34" charset="0"/>
              </a:rPr>
              <a:t>1</a:t>
            </a: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, S</a:t>
            </a:r>
            <a:r>
              <a:rPr lang="en-US" sz="1800" baseline="-25000" dirty="0">
                <a:solidFill>
                  <a:srgbClr val="C00000"/>
                </a:solidFill>
                <a:latin typeface="Calibri" pitchFamily="34" charset="0"/>
              </a:rPr>
              <a:t>2</a:t>
            </a: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)  </a:t>
            </a:r>
            <a:r>
              <a:rPr lang="en-US" sz="1800" dirty="0">
                <a:latin typeface="Calibri" pitchFamily="34" charset="0"/>
              </a:rPr>
              <a:t>denotes state</a:t>
            </a:r>
          </a:p>
          <a:p>
            <a:r>
              <a:rPr lang="en-US" sz="1800" dirty="0">
                <a:latin typeface="Calibri" pitchFamily="34" charset="0"/>
              </a:rPr>
              <a:t>where  thread 1 has</a:t>
            </a:r>
          </a:p>
          <a:p>
            <a:r>
              <a:rPr lang="en-US" sz="1800" dirty="0">
                <a:latin typeface="Calibri" pitchFamily="34" charset="0"/>
              </a:rPr>
              <a:t>completed L</a:t>
            </a:r>
            <a:r>
              <a:rPr lang="en-US" sz="1800" baseline="-25000" dirty="0">
                <a:latin typeface="Calibri" pitchFamily="34" charset="0"/>
              </a:rPr>
              <a:t>1</a:t>
            </a:r>
            <a:r>
              <a:rPr lang="en-US" sz="1800" dirty="0">
                <a:latin typeface="Calibri" pitchFamily="34" charset="0"/>
              </a:rPr>
              <a:t> and thread</a:t>
            </a:r>
          </a:p>
          <a:p>
            <a:r>
              <a:rPr lang="en-US" sz="1800" dirty="0">
                <a:latin typeface="Calibri" pitchFamily="34" charset="0"/>
              </a:rPr>
              <a:t>2 has completed S</a:t>
            </a:r>
            <a:r>
              <a:rPr lang="en-US" sz="1800" baseline="-25000" dirty="0">
                <a:latin typeface="Calibri" pitchFamily="34" charset="0"/>
              </a:rPr>
              <a:t>2</a:t>
            </a:r>
            <a:r>
              <a:rPr lang="en-US" sz="1800" dirty="0">
                <a:latin typeface="Calibri" pitchFamily="34" charset="0"/>
              </a:rPr>
              <a:t>.</a:t>
            </a:r>
          </a:p>
        </p:txBody>
      </p:sp>
      <p:sp>
        <p:nvSpPr>
          <p:cNvPr id="98" name="Rectangle 97"/>
          <p:cNvSpPr/>
          <p:nvPr/>
        </p:nvSpPr>
        <p:spPr>
          <a:xfrm>
            <a:off x="1841639" y="2345392"/>
            <a:ext cx="107914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C00000"/>
                </a:solidFill>
                <a:latin typeface="Calibri" pitchFamily="34" charset="0"/>
              </a:rPr>
              <a:t>(L</a:t>
            </a:r>
            <a:r>
              <a:rPr lang="en-US" baseline="-25000" dirty="0">
                <a:solidFill>
                  <a:srgbClr val="C00000"/>
                </a:solidFill>
                <a:latin typeface="Calibri" pitchFamily="34" charset="0"/>
              </a:rPr>
              <a:t>1</a:t>
            </a:r>
            <a:r>
              <a:rPr lang="en-US" dirty="0">
                <a:solidFill>
                  <a:srgbClr val="C00000"/>
                </a:solidFill>
                <a:latin typeface="Calibri" pitchFamily="34" charset="0"/>
              </a:rPr>
              <a:t>, S</a:t>
            </a:r>
            <a:r>
              <a:rPr lang="en-US" baseline="-25000" dirty="0">
                <a:solidFill>
                  <a:srgbClr val="C00000"/>
                </a:solidFill>
                <a:latin typeface="Calibri" pitchFamily="34" charset="0"/>
              </a:rPr>
              <a:t>2</a:t>
            </a:r>
            <a:r>
              <a:rPr lang="en-US" dirty="0">
                <a:solidFill>
                  <a:srgbClr val="C00000"/>
                </a:solidFill>
                <a:latin typeface="Calibri" pitchFamily="34" charset="0"/>
              </a:rPr>
              <a:t>) </a:t>
            </a:r>
            <a:endParaRPr lang="en-US" dirty="0"/>
          </a:p>
        </p:txBody>
      </p:sp>
      <p:sp>
        <p:nvSpPr>
          <p:cNvPr id="99" name="Line 4"/>
          <p:cNvSpPr>
            <a:spLocks noChangeAspect="1" noChangeShapeType="1"/>
          </p:cNvSpPr>
          <p:nvPr/>
        </p:nvSpPr>
        <p:spPr bwMode="auto">
          <a:xfrm flipV="1">
            <a:off x="942599" y="5664200"/>
            <a:ext cx="3810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107" name="Line 5"/>
          <p:cNvSpPr>
            <a:spLocks noChangeAspect="1" noChangeShapeType="1"/>
          </p:cNvSpPr>
          <p:nvPr/>
        </p:nvSpPr>
        <p:spPr bwMode="auto">
          <a:xfrm flipH="1" flipV="1">
            <a:off x="942599" y="1824038"/>
            <a:ext cx="0" cy="38401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108" name="Text Box 6"/>
          <p:cNvSpPr txBox="1">
            <a:spLocks noChangeAspect="1" noChangeArrowheads="1"/>
          </p:cNvSpPr>
          <p:nvPr/>
        </p:nvSpPr>
        <p:spPr bwMode="auto">
          <a:xfrm>
            <a:off x="1096586" y="5667375"/>
            <a:ext cx="43313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H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109" name="Text Box 7"/>
          <p:cNvSpPr txBox="1">
            <a:spLocks noChangeAspect="1" noChangeArrowheads="1"/>
          </p:cNvSpPr>
          <p:nvPr/>
        </p:nvSpPr>
        <p:spPr bwMode="auto">
          <a:xfrm>
            <a:off x="1793499" y="5667375"/>
            <a:ext cx="38023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L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110" name="Text Box 8"/>
          <p:cNvSpPr txBox="1">
            <a:spLocks noChangeAspect="1" noChangeArrowheads="1"/>
          </p:cNvSpPr>
          <p:nvPr/>
        </p:nvSpPr>
        <p:spPr bwMode="auto">
          <a:xfrm>
            <a:off x="2493586" y="5667375"/>
            <a:ext cx="43794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U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111" name="Text Box 9"/>
          <p:cNvSpPr txBox="1">
            <a:spLocks noChangeAspect="1" noChangeArrowheads="1"/>
          </p:cNvSpPr>
          <p:nvPr/>
        </p:nvSpPr>
        <p:spPr bwMode="auto">
          <a:xfrm>
            <a:off x="3211136" y="5667375"/>
            <a:ext cx="39305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S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112" name="Text Box 10"/>
          <p:cNvSpPr txBox="1">
            <a:spLocks noChangeAspect="1" noChangeArrowheads="1"/>
          </p:cNvSpPr>
          <p:nvPr/>
        </p:nvSpPr>
        <p:spPr bwMode="auto">
          <a:xfrm>
            <a:off x="3936624" y="5667375"/>
            <a:ext cx="39786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T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113" name="Text Box 11"/>
          <p:cNvSpPr txBox="1">
            <a:spLocks noChangeAspect="1" noChangeArrowheads="1"/>
          </p:cNvSpPr>
          <p:nvPr/>
        </p:nvSpPr>
        <p:spPr bwMode="auto">
          <a:xfrm>
            <a:off x="561599" y="5108575"/>
            <a:ext cx="43313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H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114" name="Text Box 12"/>
          <p:cNvSpPr txBox="1">
            <a:spLocks noChangeAspect="1" noChangeArrowheads="1"/>
          </p:cNvSpPr>
          <p:nvPr/>
        </p:nvSpPr>
        <p:spPr bwMode="auto">
          <a:xfrm>
            <a:off x="590174" y="4413250"/>
            <a:ext cx="38023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L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115" name="Text Box 13"/>
          <p:cNvSpPr txBox="1">
            <a:spLocks noChangeAspect="1" noChangeArrowheads="1"/>
          </p:cNvSpPr>
          <p:nvPr/>
        </p:nvSpPr>
        <p:spPr bwMode="auto">
          <a:xfrm>
            <a:off x="561599" y="3692525"/>
            <a:ext cx="43794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U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116" name="Text Box 14"/>
          <p:cNvSpPr txBox="1">
            <a:spLocks noChangeAspect="1" noChangeArrowheads="1"/>
          </p:cNvSpPr>
          <p:nvPr/>
        </p:nvSpPr>
        <p:spPr bwMode="auto">
          <a:xfrm>
            <a:off x="572711" y="3011488"/>
            <a:ext cx="39305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S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117" name="Text Box 15"/>
          <p:cNvSpPr txBox="1">
            <a:spLocks noChangeAspect="1" noChangeArrowheads="1"/>
          </p:cNvSpPr>
          <p:nvPr/>
        </p:nvSpPr>
        <p:spPr bwMode="auto">
          <a:xfrm>
            <a:off x="583824" y="2292350"/>
            <a:ext cx="39786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T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118" name="Text Box 41"/>
          <p:cNvSpPr txBox="1">
            <a:spLocks noChangeAspect="1" noChangeArrowheads="1"/>
          </p:cNvSpPr>
          <p:nvPr/>
        </p:nvSpPr>
        <p:spPr bwMode="auto">
          <a:xfrm>
            <a:off x="4731961" y="5495925"/>
            <a:ext cx="1119537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>
                <a:latin typeface="Calibri" pitchFamily="34" charset="0"/>
              </a:rPr>
              <a:t>Thread 1</a:t>
            </a:r>
          </a:p>
        </p:txBody>
      </p:sp>
      <p:sp>
        <p:nvSpPr>
          <p:cNvPr id="119" name="Text Box 42"/>
          <p:cNvSpPr txBox="1">
            <a:spLocks noChangeAspect="1" noChangeArrowheads="1"/>
          </p:cNvSpPr>
          <p:nvPr/>
        </p:nvSpPr>
        <p:spPr bwMode="auto">
          <a:xfrm>
            <a:off x="386960" y="1395453"/>
            <a:ext cx="1119537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>
                <a:latin typeface="Calibri" pitchFamily="34" charset="0"/>
              </a:rPr>
              <a:t>Thread 2</a:t>
            </a:r>
          </a:p>
        </p:txBody>
      </p:sp>
      <p:grpSp>
        <p:nvGrpSpPr>
          <p:cNvPr id="120" name="Group 119"/>
          <p:cNvGrpSpPr/>
          <p:nvPr/>
        </p:nvGrpSpPr>
        <p:grpSpPr>
          <a:xfrm>
            <a:off x="901542" y="2141578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121" name="Oval 120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22" name="Oval 121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23" name="Oval 122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24" name="Oval 123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25" name="Oval 124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26" name="Oval 125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127" name="Group 126"/>
          <p:cNvGrpSpPr/>
          <p:nvPr/>
        </p:nvGrpSpPr>
        <p:grpSpPr>
          <a:xfrm>
            <a:off x="1616191" y="2152650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128" name="Oval 127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29" name="Oval 128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30" name="Oval 129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31" name="Oval 130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32" name="Oval 131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33" name="Oval 132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135" name="Oval 134"/>
          <p:cNvSpPr/>
          <p:nvPr/>
        </p:nvSpPr>
        <p:spPr bwMode="auto">
          <a:xfrm>
            <a:off x="2330840" y="5622925"/>
            <a:ext cx="76200" cy="7620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5400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  <a:effectLst/>
        </p:spPr>
        <p:txBody>
          <a:bodyPr wrap="none" rtlCol="0" anchor="ctr">
            <a:spAutoFit/>
          </a:bodyPr>
          <a:lstStyle/>
          <a:p>
            <a:pPr algn="ctr"/>
            <a:endParaRPr lang="en-US"/>
          </a:p>
        </p:txBody>
      </p:sp>
      <p:sp>
        <p:nvSpPr>
          <p:cNvPr id="136" name="Oval 135"/>
          <p:cNvSpPr/>
          <p:nvPr/>
        </p:nvSpPr>
        <p:spPr bwMode="auto">
          <a:xfrm>
            <a:off x="2330840" y="4928870"/>
            <a:ext cx="76200" cy="7620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5400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  <a:effectLst/>
        </p:spPr>
        <p:txBody>
          <a:bodyPr wrap="none" rtlCol="0" anchor="ctr">
            <a:spAutoFit/>
          </a:bodyPr>
          <a:lstStyle/>
          <a:p>
            <a:pPr algn="ctr"/>
            <a:endParaRPr lang="en-US"/>
          </a:p>
        </p:txBody>
      </p:sp>
      <p:sp>
        <p:nvSpPr>
          <p:cNvPr id="137" name="Oval 136"/>
          <p:cNvSpPr/>
          <p:nvPr/>
        </p:nvSpPr>
        <p:spPr bwMode="auto">
          <a:xfrm>
            <a:off x="2330840" y="4234815"/>
            <a:ext cx="76200" cy="7620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5400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  <a:effectLst/>
        </p:spPr>
        <p:txBody>
          <a:bodyPr wrap="none" rtlCol="0" anchor="ctr">
            <a:spAutoFit/>
          </a:bodyPr>
          <a:lstStyle/>
          <a:p>
            <a:pPr algn="ctr"/>
            <a:endParaRPr lang="en-US"/>
          </a:p>
        </p:txBody>
      </p:sp>
      <p:sp>
        <p:nvSpPr>
          <p:cNvPr id="138" name="Oval 137"/>
          <p:cNvSpPr/>
          <p:nvPr/>
        </p:nvSpPr>
        <p:spPr bwMode="auto">
          <a:xfrm>
            <a:off x="2330840" y="3540760"/>
            <a:ext cx="76200" cy="7620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5400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  <a:effectLst/>
        </p:spPr>
        <p:txBody>
          <a:bodyPr wrap="none" rtlCol="0" anchor="ctr">
            <a:spAutoFit/>
          </a:bodyPr>
          <a:lstStyle/>
          <a:p>
            <a:pPr algn="ctr"/>
            <a:endParaRPr lang="en-US"/>
          </a:p>
        </p:txBody>
      </p:sp>
      <p:sp>
        <p:nvSpPr>
          <p:cNvPr id="139" name="Oval 138"/>
          <p:cNvSpPr/>
          <p:nvPr/>
        </p:nvSpPr>
        <p:spPr bwMode="auto">
          <a:xfrm>
            <a:off x="2330840" y="2846705"/>
            <a:ext cx="76200" cy="76200"/>
          </a:xfrm>
          <a:prstGeom prst="ellipse">
            <a:avLst/>
          </a:prstGeom>
          <a:solidFill>
            <a:srgbClr val="C00000"/>
          </a:solidFill>
          <a:ln w="25400">
            <a:solidFill>
              <a:srgbClr val="C00000"/>
            </a:solidFill>
            <a:round/>
            <a:headEnd/>
            <a:tailEnd/>
          </a:ln>
          <a:effectLst/>
        </p:spPr>
        <p:txBody>
          <a:bodyPr wrap="none" rtlCol="0" anchor="ctr">
            <a:spAutoFit/>
          </a:bodyPr>
          <a:lstStyle/>
          <a:p>
            <a:pPr algn="ctr"/>
            <a:endParaRPr lang="en-US"/>
          </a:p>
        </p:txBody>
      </p:sp>
      <p:sp>
        <p:nvSpPr>
          <p:cNvPr id="140" name="Oval 139"/>
          <p:cNvSpPr/>
          <p:nvPr/>
        </p:nvSpPr>
        <p:spPr bwMode="auto">
          <a:xfrm>
            <a:off x="2330840" y="2152650"/>
            <a:ext cx="76200" cy="7620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5400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  <a:effectLst/>
        </p:spPr>
        <p:txBody>
          <a:bodyPr wrap="none" rtlCol="0" anchor="ctr">
            <a:spAutoFit/>
          </a:bodyPr>
          <a:lstStyle/>
          <a:p>
            <a:pPr algn="ctr"/>
            <a:endParaRPr lang="en-US"/>
          </a:p>
        </p:txBody>
      </p:sp>
      <p:grpSp>
        <p:nvGrpSpPr>
          <p:cNvPr id="141" name="Group 140"/>
          <p:cNvGrpSpPr/>
          <p:nvPr/>
        </p:nvGrpSpPr>
        <p:grpSpPr>
          <a:xfrm>
            <a:off x="3045489" y="2152650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142" name="Oval 141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43" name="Oval 142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44" name="Oval 143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45" name="Oval 144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46" name="Oval 145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47" name="Oval 146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148" name="Group 147"/>
          <p:cNvGrpSpPr/>
          <p:nvPr/>
        </p:nvGrpSpPr>
        <p:grpSpPr>
          <a:xfrm>
            <a:off x="3760138" y="2152650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149" name="Oval 148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50" name="Oval 149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51" name="Oval 150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52" name="Oval 151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53" name="Oval 152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54" name="Oval 153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155" name="Group 154"/>
          <p:cNvGrpSpPr/>
          <p:nvPr/>
        </p:nvGrpSpPr>
        <p:grpSpPr>
          <a:xfrm>
            <a:off x="4474786" y="2152650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156" name="Oval 155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57" name="Oval 156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58" name="Oval 157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59" name="Oval 158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60" name="Oval 159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61" name="Oval 160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9407463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9D9EEA-2DB9-4DCE-B51C-797EA2FDDA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7018" y="435678"/>
            <a:ext cx="7983242" cy="762000"/>
          </a:xfrm>
        </p:spPr>
        <p:txBody>
          <a:bodyPr/>
          <a:lstStyle/>
          <a:p>
            <a:r>
              <a:rPr lang="en-US" dirty="0"/>
              <a:t>More Final Exam Logistics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F6E7D8-46D8-4A46-AC29-59C8A76F99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Make-up final exam session Monday 18 December</a:t>
            </a:r>
          </a:p>
          <a:p>
            <a:pPr lvl="1"/>
            <a:r>
              <a:rPr lang="en-US" dirty="0"/>
              <a:t>Location and time TBD</a:t>
            </a:r>
          </a:p>
          <a:p>
            <a:r>
              <a:rPr lang="en-US" dirty="0"/>
              <a:t>Final exam review session: not yet scheduled</a:t>
            </a:r>
          </a:p>
          <a:p>
            <a:r>
              <a:rPr lang="en-US" dirty="0"/>
              <a:t>If you have disability accommodations</a:t>
            </a:r>
          </a:p>
          <a:p>
            <a:pPr lvl="1"/>
            <a:r>
              <a:rPr lang="en-US" dirty="0"/>
              <a:t>Make sure they’re on file with the disabilities office</a:t>
            </a:r>
          </a:p>
          <a:p>
            <a:pPr lvl="1"/>
            <a:r>
              <a:rPr lang="en-US" sz="1800" dirty="0">
                <a:solidFill>
                  <a:srgbClr val="1A1D21"/>
                </a:solidFill>
                <a:latin typeface="Arial" panose="020B0604020202020204" pitchFamily="34" charset="0"/>
              </a:rPr>
              <a:t>Also fill out the form below</a:t>
            </a:r>
            <a:endParaRPr lang="en-US" dirty="0"/>
          </a:p>
          <a:p>
            <a:pPr lvl="1"/>
            <a:r>
              <a:rPr lang="en-US" dirty="0"/>
              <a:t>You will take the exam at the </a:t>
            </a:r>
            <a:r>
              <a:rPr lang="en-US" sz="1800" b="0" i="0" u="none" strike="noStrike" dirty="0">
                <a:solidFill>
                  <a:srgbClr val="1A1D21"/>
                </a:solidFill>
                <a:effectLst/>
                <a:latin typeface="Arial" panose="020B0604020202020204" pitchFamily="34" charset="0"/>
              </a:rPr>
              <a:t>Disability Resources Testing Center (5136 Margaret Morrison Street); do not go to Posner</a:t>
            </a:r>
          </a:p>
          <a:p>
            <a:r>
              <a:rPr lang="en-US" dirty="0"/>
              <a:t>Need any sort of adjustment to exam logistics?</a:t>
            </a:r>
          </a:p>
          <a:p>
            <a:pPr lvl="1"/>
            <a:r>
              <a:rPr lang="en-US" dirty="0">
                <a:hlinkClick r:id="rId2"/>
              </a:rPr>
              <a:t>https://piazza.com/class/llpgaho5sjp63w/post/2195</a:t>
            </a:r>
            <a:endParaRPr lang="en-US" dirty="0"/>
          </a:p>
          <a:p>
            <a:r>
              <a:rPr lang="en-US" dirty="0"/>
              <a:t>More details:</a:t>
            </a:r>
          </a:p>
          <a:p>
            <a:pPr lvl="1"/>
            <a:r>
              <a:rPr lang="en-US" dirty="0">
                <a:hlinkClick r:id="rId3"/>
              </a:rPr>
              <a:t>https://www.cs.cmu.edu/~213/exams.html</a:t>
            </a: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773758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8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Trajectories in Progress Graphs</a:t>
            </a:r>
          </a:p>
        </p:txBody>
      </p:sp>
      <p:sp>
        <p:nvSpPr>
          <p:cNvPr id="948227" name="Text Box 3"/>
          <p:cNvSpPr txBox="1">
            <a:spLocks noChangeArrowheads="1"/>
          </p:cNvSpPr>
          <p:nvPr/>
        </p:nvSpPr>
        <p:spPr bwMode="auto">
          <a:xfrm>
            <a:off x="5257800" y="1686698"/>
            <a:ext cx="3810000" cy="218521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A </a:t>
            </a:r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trajectory</a:t>
            </a:r>
            <a:r>
              <a:rPr lang="en-US" sz="1800" dirty="0">
                <a:latin typeface="Calibri" pitchFamily="34" charset="0"/>
              </a:rPr>
              <a:t> is a sequence of legal state transitions that describes one possible concurrent execution of the threads.</a:t>
            </a:r>
          </a:p>
          <a:p>
            <a:endParaRPr lang="en-US" sz="1800" dirty="0">
              <a:latin typeface="Calibri" pitchFamily="34" charset="0"/>
            </a:endParaRPr>
          </a:p>
          <a:p>
            <a:r>
              <a:rPr lang="en-US" sz="1800" dirty="0">
                <a:latin typeface="Calibri" pitchFamily="34" charset="0"/>
              </a:rPr>
              <a:t>Example:</a:t>
            </a:r>
          </a:p>
          <a:p>
            <a:pPr>
              <a:spcBef>
                <a:spcPts val="1200"/>
              </a:spcBef>
            </a:pPr>
            <a:r>
              <a:rPr lang="en-US" sz="1800" dirty="0">
                <a:latin typeface="Calibri" pitchFamily="34" charset="0"/>
              </a:rPr>
              <a:t>H1, L1, U1, H2, L2,  S1, T1, U2, S2, T2</a:t>
            </a:r>
          </a:p>
        </p:txBody>
      </p:sp>
      <p:sp>
        <p:nvSpPr>
          <p:cNvPr id="64" name="Line 4"/>
          <p:cNvSpPr>
            <a:spLocks noChangeAspect="1" noChangeShapeType="1"/>
          </p:cNvSpPr>
          <p:nvPr/>
        </p:nvSpPr>
        <p:spPr bwMode="auto">
          <a:xfrm flipV="1">
            <a:off x="942599" y="5664200"/>
            <a:ext cx="3810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65" name="Line 5"/>
          <p:cNvSpPr>
            <a:spLocks noChangeAspect="1" noChangeShapeType="1"/>
          </p:cNvSpPr>
          <p:nvPr/>
        </p:nvSpPr>
        <p:spPr bwMode="auto">
          <a:xfrm flipH="1" flipV="1">
            <a:off x="942599" y="1824038"/>
            <a:ext cx="0" cy="38401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66" name="Text Box 6"/>
          <p:cNvSpPr txBox="1">
            <a:spLocks noChangeAspect="1" noChangeArrowheads="1"/>
          </p:cNvSpPr>
          <p:nvPr/>
        </p:nvSpPr>
        <p:spPr bwMode="auto">
          <a:xfrm>
            <a:off x="1096586" y="5667375"/>
            <a:ext cx="43313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H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7" name="Text Box 7"/>
          <p:cNvSpPr txBox="1">
            <a:spLocks noChangeAspect="1" noChangeArrowheads="1"/>
          </p:cNvSpPr>
          <p:nvPr/>
        </p:nvSpPr>
        <p:spPr bwMode="auto">
          <a:xfrm>
            <a:off x="1793499" y="5667375"/>
            <a:ext cx="38023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L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8" name="Text Box 8"/>
          <p:cNvSpPr txBox="1">
            <a:spLocks noChangeAspect="1" noChangeArrowheads="1"/>
          </p:cNvSpPr>
          <p:nvPr/>
        </p:nvSpPr>
        <p:spPr bwMode="auto">
          <a:xfrm>
            <a:off x="2493586" y="5667375"/>
            <a:ext cx="43794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U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9" name="Text Box 9"/>
          <p:cNvSpPr txBox="1">
            <a:spLocks noChangeAspect="1" noChangeArrowheads="1"/>
          </p:cNvSpPr>
          <p:nvPr/>
        </p:nvSpPr>
        <p:spPr bwMode="auto">
          <a:xfrm>
            <a:off x="3211136" y="5667375"/>
            <a:ext cx="39305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S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70" name="Text Box 10"/>
          <p:cNvSpPr txBox="1">
            <a:spLocks noChangeAspect="1" noChangeArrowheads="1"/>
          </p:cNvSpPr>
          <p:nvPr/>
        </p:nvSpPr>
        <p:spPr bwMode="auto">
          <a:xfrm>
            <a:off x="3936624" y="5667375"/>
            <a:ext cx="39786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T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71" name="Text Box 11"/>
          <p:cNvSpPr txBox="1">
            <a:spLocks noChangeAspect="1" noChangeArrowheads="1"/>
          </p:cNvSpPr>
          <p:nvPr/>
        </p:nvSpPr>
        <p:spPr bwMode="auto">
          <a:xfrm>
            <a:off x="561599" y="5108575"/>
            <a:ext cx="43313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H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72" name="Text Box 12"/>
          <p:cNvSpPr txBox="1">
            <a:spLocks noChangeAspect="1" noChangeArrowheads="1"/>
          </p:cNvSpPr>
          <p:nvPr/>
        </p:nvSpPr>
        <p:spPr bwMode="auto">
          <a:xfrm>
            <a:off x="590174" y="4413250"/>
            <a:ext cx="38023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L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73" name="Text Box 13"/>
          <p:cNvSpPr txBox="1">
            <a:spLocks noChangeAspect="1" noChangeArrowheads="1"/>
          </p:cNvSpPr>
          <p:nvPr/>
        </p:nvSpPr>
        <p:spPr bwMode="auto">
          <a:xfrm>
            <a:off x="561599" y="3692525"/>
            <a:ext cx="43794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U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74" name="Text Box 14"/>
          <p:cNvSpPr txBox="1">
            <a:spLocks noChangeAspect="1" noChangeArrowheads="1"/>
          </p:cNvSpPr>
          <p:nvPr/>
        </p:nvSpPr>
        <p:spPr bwMode="auto">
          <a:xfrm>
            <a:off x="572711" y="3011488"/>
            <a:ext cx="39305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S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75" name="Text Box 15"/>
          <p:cNvSpPr txBox="1">
            <a:spLocks noChangeAspect="1" noChangeArrowheads="1"/>
          </p:cNvSpPr>
          <p:nvPr/>
        </p:nvSpPr>
        <p:spPr bwMode="auto">
          <a:xfrm>
            <a:off x="583824" y="2292350"/>
            <a:ext cx="39786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T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76" name="Text Box 41"/>
          <p:cNvSpPr txBox="1">
            <a:spLocks noChangeAspect="1" noChangeArrowheads="1"/>
          </p:cNvSpPr>
          <p:nvPr/>
        </p:nvSpPr>
        <p:spPr bwMode="auto">
          <a:xfrm>
            <a:off x="4731961" y="5495925"/>
            <a:ext cx="1119537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>
                <a:latin typeface="Calibri" pitchFamily="34" charset="0"/>
              </a:rPr>
              <a:t>Thread 1</a:t>
            </a:r>
          </a:p>
        </p:txBody>
      </p:sp>
      <p:sp>
        <p:nvSpPr>
          <p:cNvPr id="77" name="Text Box 42"/>
          <p:cNvSpPr txBox="1">
            <a:spLocks noChangeAspect="1" noChangeArrowheads="1"/>
          </p:cNvSpPr>
          <p:nvPr/>
        </p:nvSpPr>
        <p:spPr bwMode="auto">
          <a:xfrm>
            <a:off x="386960" y="1395453"/>
            <a:ext cx="1119537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>
                <a:latin typeface="Calibri" pitchFamily="34" charset="0"/>
              </a:rPr>
              <a:t>Thread 2</a:t>
            </a:r>
          </a:p>
        </p:txBody>
      </p:sp>
      <p:grpSp>
        <p:nvGrpSpPr>
          <p:cNvPr id="78" name="Group 77"/>
          <p:cNvGrpSpPr/>
          <p:nvPr/>
        </p:nvGrpSpPr>
        <p:grpSpPr>
          <a:xfrm>
            <a:off x="901542" y="2141578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79" name="Oval 78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0" name="Oval 79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1" name="Oval 80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2" name="Oval 81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3" name="Oval 82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4" name="Oval 83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85" name="Group 84"/>
          <p:cNvGrpSpPr/>
          <p:nvPr/>
        </p:nvGrpSpPr>
        <p:grpSpPr>
          <a:xfrm>
            <a:off x="1616191" y="2152650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86" name="Oval 85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7" name="Oval 86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8" name="Oval 87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9" name="Oval 88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0" name="Oval 89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1" name="Oval 90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92" name="Group 91"/>
          <p:cNvGrpSpPr/>
          <p:nvPr/>
        </p:nvGrpSpPr>
        <p:grpSpPr>
          <a:xfrm>
            <a:off x="2330840" y="2152650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93" name="Oval 92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4" name="Oval 93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5" name="Oval 94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6" name="Oval 95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7" name="Oval 96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8" name="Oval 97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99" name="Group 98"/>
          <p:cNvGrpSpPr/>
          <p:nvPr/>
        </p:nvGrpSpPr>
        <p:grpSpPr>
          <a:xfrm>
            <a:off x="3045489" y="2152650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100" name="Oval 99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1" name="Oval 100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2" name="Oval 101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3" name="Oval 102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4" name="Oval 103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5" name="Oval 104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106" name="Group 105"/>
          <p:cNvGrpSpPr/>
          <p:nvPr/>
        </p:nvGrpSpPr>
        <p:grpSpPr>
          <a:xfrm>
            <a:off x="3760138" y="2152650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107" name="Oval 106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8" name="Oval 107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9" name="Oval 108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0" name="Oval 109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1" name="Oval 110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2" name="Oval 111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113" name="Group 112"/>
          <p:cNvGrpSpPr/>
          <p:nvPr/>
        </p:nvGrpSpPr>
        <p:grpSpPr>
          <a:xfrm>
            <a:off x="4474786" y="2152650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114" name="Oval 113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5" name="Oval 114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6" name="Oval 115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7" name="Oval 116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8" name="Oval 117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9" name="Oval 118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121" name="Line 54"/>
          <p:cNvSpPr>
            <a:spLocks noChangeShapeType="1"/>
          </p:cNvSpPr>
          <p:nvPr/>
        </p:nvSpPr>
        <p:spPr bwMode="auto">
          <a:xfrm>
            <a:off x="917239" y="5653128"/>
            <a:ext cx="731520" cy="9525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2" name="Line 55"/>
          <p:cNvSpPr>
            <a:spLocks noChangeShapeType="1"/>
          </p:cNvSpPr>
          <p:nvPr/>
        </p:nvSpPr>
        <p:spPr bwMode="auto">
          <a:xfrm>
            <a:off x="1663269" y="5653128"/>
            <a:ext cx="739775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3" name="Line 56"/>
          <p:cNvSpPr>
            <a:spLocks noChangeShapeType="1"/>
          </p:cNvSpPr>
          <p:nvPr/>
        </p:nvSpPr>
        <p:spPr bwMode="auto">
          <a:xfrm>
            <a:off x="2457019" y="5653128"/>
            <a:ext cx="655638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4" name="Line 57"/>
          <p:cNvSpPr>
            <a:spLocks noChangeShapeType="1"/>
          </p:cNvSpPr>
          <p:nvPr/>
        </p:nvSpPr>
        <p:spPr bwMode="auto">
          <a:xfrm flipV="1">
            <a:off x="3096728" y="4978454"/>
            <a:ext cx="0" cy="633412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5" name="Line 58"/>
          <p:cNvSpPr>
            <a:spLocks noChangeShapeType="1"/>
          </p:cNvSpPr>
          <p:nvPr/>
        </p:nvSpPr>
        <p:spPr bwMode="auto">
          <a:xfrm flipV="1">
            <a:off x="3087203" y="4268841"/>
            <a:ext cx="0" cy="64770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6" name="Line 59"/>
          <p:cNvSpPr>
            <a:spLocks noChangeShapeType="1"/>
          </p:cNvSpPr>
          <p:nvPr/>
        </p:nvSpPr>
        <p:spPr bwMode="auto">
          <a:xfrm>
            <a:off x="3147582" y="4278420"/>
            <a:ext cx="655637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7" name="Line 60"/>
          <p:cNvSpPr>
            <a:spLocks noChangeShapeType="1"/>
          </p:cNvSpPr>
          <p:nvPr/>
        </p:nvSpPr>
        <p:spPr bwMode="auto">
          <a:xfrm>
            <a:off x="3838144" y="4278420"/>
            <a:ext cx="655638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8" name="Line 61"/>
          <p:cNvSpPr>
            <a:spLocks noChangeShapeType="1"/>
          </p:cNvSpPr>
          <p:nvPr/>
        </p:nvSpPr>
        <p:spPr bwMode="auto">
          <a:xfrm flipV="1">
            <a:off x="4519182" y="3560803"/>
            <a:ext cx="0" cy="64770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9" name="Line 62"/>
          <p:cNvSpPr>
            <a:spLocks noChangeShapeType="1"/>
          </p:cNvSpPr>
          <p:nvPr/>
        </p:nvSpPr>
        <p:spPr bwMode="auto">
          <a:xfrm flipV="1">
            <a:off x="4519182" y="2846428"/>
            <a:ext cx="0" cy="64770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30" name="Line 63"/>
          <p:cNvSpPr>
            <a:spLocks noChangeShapeType="1"/>
          </p:cNvSpPr>
          <p:nvPr/>
        </p:nvSpPr>
        <p:spPr bwMode="auto">
          <a:xfrm flipV="1">
            <a:off x="4519182" y="2146340"/>
            <a:ext cx="0" cy="64770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" grpId="0" animBg="1"/>
      <p:bldP spid="122" grpId="0" animBg="1"/>
      <p:bldP spid="123" grpId="0" animBg="1"/>
      <p:bldP spid="124" grpId="0" animBg="1"/>
      <p:bldP spid="125" grpId="0" animBg="1"/>
      <p:bldP spid="126" grpId="0" animBg="1"/>
      <p:bldP spid="127" grpId="0" animBg="1"/>
      <p:bldP spid="128" grpId="0" animBg="1"/>
      <p:bldP spid="129" grpId="0" animBg="1"/>
      <p:bldP spid="130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8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Trajectories in Progress Graphs</a:t>
            </a:r>
          </a:p>
        </p:txBody>
      </p:sp>
      <p:sp>
        <p:nvSpPr>
          <p:cNvPr id="948227" name="Text Box 3"/>
          <p:cNvSpPr txBox="1">
            <a:spLocks noChangeArrowheads="1"/>
          </p:cNvSpPr>
          <p:nvPr/>
        </p:nvSpPr>
        <p:spPr bwMode="auto">
          <a:xfrm>
            <a:off x="5257800" y="1686698"/>
            <a:ext cx="3810000" cy="218521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A </a:t>
            </a:r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trajectory</a:t>
            </a:r>
            <a:r>
              <a:rPr lang="en-US" sz="1800" dirty="0">
                <a:latin typeface="Calibri" pitchFamily="34" charset="0"/>
              </a:rPr>
              <a:t> is a sequence of legal state transitions that describes one possible concurrent execution of the threads.</a:t>
            </a:r>
          </a:p>
          <a:p>
            <a:endParaRPr lang="en-US" sz="1800" dirty="0">
              <a:latin typeface="Calibri" pitchFamily="34" charset="0"/>
            </a:endParaRPr>
          </a:p>
          <a:p>
            <a:r>
              <a:rPr lang="en-US" sz="1800" dirty="0">
                <a:latin typeface="Calibri" pitchFamily="34" charset="0"/>
              </a:rPr>
              <a:t>Example:</a:t>
            </a:r>
          </a:p>
          <a:p>
            <a:pPr>
              <a:spcBef>
                <a:spcPts val="1200"/>
              </a:spcBef>
            </a:pPr>
            <a:r>
              <a:rPr lang="en-US" sz="1800" dirty="0">
                <a:latin typeface="Calibri" pitchFamily="34" charset="0"/>
              </a:rPr>
              <a:t>H1, L1, U1, H2, L2,  S1, T1, U2, S2, T2</a:t>
            </a:r>
          </a:p>
        </p:txBody>
      </p:sp>
      <p:sp>
        <p:nvSpPr>
          <p:cNvPr id="64" name="Line 4"/>
          <p:cNvSpPr>
            <a:spLocks noChangeAspect="1" noChangeShapeType="1"/>
          </p:cNvSpPr>
          <p:nvPr/>
        </p:nvSpPr>
        <p:spPr bwMode="auto">
          <a:xfrm flipV="1">
            <a:off x="942599" y="5664200"/>
            <a:ext cx="3810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65" name="Line 5"/>
          <p:cNvSpPr>
            <a:spLocks noChangeAspect="1" noChangeShapeType="1"/>
          </p:cNvSpPr>
          <p:nvPr/>
        </p:nvSpPr>
        <p:spPr bwMode="auto">
          <a:xfrm flipH="1" flipV="1">
            <a:off x="942599" y="1824038"/>
            <a:ext cx="0" cy="38401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66" name="Text Box 6"/>
          <p:cNvSpPr txBox="1">
            <a:spLocks noChangeAspect="1" noChangeArrowheads="1"/>
          </p:cNvSpPr>
          <p:nvPr/>
        </p:nvSpPr>
        <p:spPr bwMode="auto">
          <a:xfrm>
            <a:off x="1096586" y="5667375"/>
            <a:ext cx="43313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H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7" name="Text Box 7"/>
          <p:cNvSpPr txBox="1">
            <a:spLocks noChangeAspect="1" noChangeArrowheads="1"/>
          </p:cNvSpPr>
          <p:nvPr/>
        </p:nvSpPr>
        <p:spPr bwMode="auto">
          <a:xfrm>
            <a:off x="1793499" y="5667375"/>
            <a:ext cx="38023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L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8" name="Text Box 8"/>
          <p:cNvSpPr txBox="1">
            <a:spLocks noChangeAspect="1" noChangeArrowheads="1"/>
          </p:cNvSpPr>
          <p:nvPr/>
        </p:nvSpPr>
        <p:spPr bwMode="auto">
          <a:xfrm>
            <a:off x="2493586" y="5667375"/>
            <a:ext cx="43794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U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9" name="Text Box 9"/>
          <p:cNvSpPr txBox="1">
            <a:spLocks noChangeAspect="1" noChangeArrowheads="1"/>
          </p:cNvSpPr>
          <p:nvPr/>
        </p:nvSpPr>
        <p:spPr bwMode="auto">
          <a:xfrm>
            <a:off x="3211136" y="5667375"/>
            <a:ext cx="39305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S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70" name="Text Box 10"/>
          <p:cNvSpPr txBox="1">
            <a:spLocks noChangeAspect="1" noChangeArrowheads="1"/>
          </p:cNvSpPr>
          <p:nvPr/>
        </p:nvSpPr>
        <p:spPr bwMode="auto">
          <a:xfrm>
            <a:off x="3936624" y="5667375"/>
            <a:ext cx="39786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T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71" name="Text Box 11"/>
          <p:cNvSpPr txBox="1">
            <a:spLocks noChangeAspect="1" noChangeArrowheads="1"/>
          </p:cNvSpPr>
          <p:nvPr/>
        </p:nvSpPr>
        <p:spPr bwMode="auto">
          <a:xfrm>
            <a:off x="561599" y="5108575"/>
            <a:ext cx="43313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H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72" name="Text Box 12"/>
          <p:cNvSpPr txBox="1">
            <a:spLocks noChangeAspect="1" noChangeArrowheads="1"/>
          </p:cNvSpPr>
          <p:nvPr/>
        </p:nvSpPr>
        <p:spPr bwMode="auto">
          <a:xfrm>
            <a:off x="590174" y="4413250"/>
            <a:ext cx="38023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L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73" name="Text Box 13"/>
          <p:cNvSpPr txBox="1">
            <a:spLocks noChangeAspect="1" noChangeArrowheads="1"/>
          </p:cNvSpPr>
          <p:nvPr/>
        </p:nvSpPr>
        <p:spPr bwMode="auto">
          <a:xfrm>
            <a:off x="561599" y="3692525"/>
            <a:ext cx="43794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U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74" name="Text Box 14"/>
          <p:cNvSpPr txBox="1">
            <a:spLocks noChangeAspect="1" noChangeArrowheads="1"/>
          </p:cNvSpPr>
          <p:nvPr/>
        </p:nvSpPr>
        <p:spPr bwMode="auto">
          <a:xfrm>
            <a:off x="572711" y="3011488"/>
            <a:ext cx="39305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S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75" name="Text Box 15"/>
          <p:cNvSpPr txBox="1">
            <a:spLocks noChangeAspect="1" noChangeArrowheads="1"/>
          </p:cNvSpPr>
          <p:nvPr/>
        </p:nvSpPr>
        <p:spPr bwMode="auto">
          <a:xfrm>
            <a:off x="583824" y="2292350"/>
            <a:ext cx="39786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T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76" name="Text Box 41"/>
          <p:cNvSpPr txBox="1">
            <a:spLocks noChangeAspect="1" noChangeArrowheads="1"/>
          </p:cNvSpPr>
          <p:nvPr/>
        </p:nvSpPr>
        <p:spPr bwMode="auto">
          <a:xfrm>
            <a:off x="4731961" y="5495925"/>
            <a:ext cx="1119537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>
                <a:latin typeface="Calibri" pitchFamily="34" charset="0"/>
              </a:rPr>
              <a:t>Thread 1</a:t>
            </a:r>
          </a:p>
        </p:txBody>
      </p:sp>
      <p:sp>
        <p:nvSpPr>
          <p:cNvPr id="77" name="Text Box 42"/>
          <p:cNvSpPr txBox="1">
            <a:spLocks noChangeAspect="1" noChangeArrowheads="1"/>
          </p:cNvSpPr>
          <p:nvPr/>
        </p:nvSpPr>
        <p:spPr bwMode="auto">
          <a:xfrm>
            <a:off x="386960" y="1395453"/>
            <a:ext cx="1119537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>
                <a:latin typeface="Calibri" pitchFamily="34" charset="0"/>
              </a:rPr>
              <a:t>Thread 2</a:t>
            </a:r>
          </a:p>
        </p:txBody>
      </p:sp>
      <p:grpSp>
        <p:nvGrpSpPr>
          <p:cNvPr id="78" name="Group 77"/>
          <p:cNvGrpSpPr/>
          <p:nvPr/>
        </p:nvGrpSpPr>
        <p:grpSpPr>
          <a:xfrm>
            <a:off x="901542" y="2141578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79" name="Oval 78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0" name="Oval 79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1" name="Oval 80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2" name="Oval 81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3" name="Oval 82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4" name="Oval 83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85" name="Group 84"/>
          <p:cNvGrpSpPr/>
          <p:nvPr/>
        </p:nvGrpSpPr>
        <p:grpSpPr>
          <a:xfrm>
            <a:off x="1616191" y="2152650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86" name="Oval 85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7" name="Oval 86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8" name="Oval 87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9" name="Oval 88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0" name="Oval 89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1" name="Oval 90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92" name="Group 91"/>
          <p:cNvGrpSpPr/>
          <p:nvPr/>
        </p:nvGrpSpPr>
        <p:grpSpPr>
          <a:xfrm>
            <a:off x="2330840" y="2152650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93" name="Oval 92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4" name="Oval 93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5" name="Oval 94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6" name="Oval 95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7" name="Oval 96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8" name="Oval 97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99" name="Group 98"/>
          <p:cNvGrpSpPr/>
          <p:nvPr/>
        </p:nvGrpSpPr>
        <p:grpSpPr>
          <a:xfrm>
            <a:off x="3045489" y="2152650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100" name="Oval 99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1" name="Oval 100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2" name="Oval 101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3" name="Oval 102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4" name="Oval 103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5" name="Oval 104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106" name="Group 105"/>
          <p:cNvGrpSpPr/>
          <p:nvPr/>
        </p:nvGrpSpPr>
        <p:grpSpPr>
          <a:xfrm>
            <a:off x="3760138" y="2152650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107" name="Oval 106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8" name="Oval 107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9" name="Oval 108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0" name="Oval 109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1" name="Oval 110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2" name="Oval 111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113" name="Group 112"/>
          <p:cNvGrpSpPr/>
          <p:nvPr/>
        </p:nvGrpSpPr>
        <p:grpSpPr>
          <a:xfrm>
            <a:off x="4474786" y="2152650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114" name="Oval 113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5" name="Oval 114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6" name="Oval 115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7" name="Oval 116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8" name="Oval 117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9" name="Oval 118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121" name="Line 54"/>
          <p:cNvSpPr>
            <a:spLocks noChangeShapeType="1"/>
          </p:cNvSpPr>
          <p:nvPr/>
        </p:nvSpPr>
        <p:spPr bwMode="auto">
          <a:xfrm>
            <a:off x="917239" y="5653128"/>
            <a:ext cx="731520" cy="9525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2" name="Line 55"/>
          <p:cNvSpPr>
            <a:spLocks noChangeShapeType="1"/>
          </p:cNvSpPr>
          <p:nvPr/>
        </p:nvSpPr>
        <p:spPr bwMode="auto">
          <a:xfrm>
            <a:off x="1663269" y="5653128"/>
            <a:ext cx="739775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3" name="Line 56"/>
          <p:cNvSpPr>
            <a:spLocks noChangeShapeType="1"/>
          </p:cNvSpPr>
          <p:nvPr/>
        </p:nvSpPr>
        <p:spPr bwMode="auto">
          <a:xfrm>
            <a:off x="2457019" y="5653128"/>
            <a:ext cx="655638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4" name="Line 57"/>
          <p:cNvSpPr>
            <a:spLocks noChangeShapeType="1"/>
          </p:cNvSpPr>
          <p:nvPr/>
        </p:nvSpPr>
        <p:spPr bwMode="auto">
          <a:xfrm flipV="1">
            <a:off x="3096728" y="4978454"/>
            <a:ext cx="0" cy="633412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5" name="Line 58"/>
          <p:cNvSpPr>
            <a:spLocks noChangeShapeType="1"/>
          </p:cNvSpPr>
          <p:nvPr/>
        </p:nvSpPr>
        <p:spPr bwMode="auto">
          <a:xfrm flipV="1">
            <a:off x="3087203" y="4268841"/>
            <a:ext cx="0" cy="64770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6" name="Line 59"/>
          <p:cNvSpPr>
            <a:spLocks noChangeShapeType="1"/>
          </p:cNvSpPr>
          <p:nvPr/>
        </p:nvSpPr>
        <p:spPr bwMode="auto">
          <a:xfrm>
            <a:off x="3147582" y="4278420"/>
            <a:ext cx="655637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7" name="Line 60"/>
          <p:cNvSpPr>
            <a:spLocks noChangeShapeType="1"/>
          </p:cNvSpPr>
          <p:nvPr/>
        </p:nvSpPr>
        <p:spPr bwMode="auto">
          <a:xfrm>
            <a:off x="3838144" y="4278420"/>
            <a:ext cx="655638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8" name="Line 61"/>
          <p:cNvSpPr>
            <a:spLocks noChangeShapeType="1"/>
          </p:cNvSpPr>
          <p:nvPr/>
        </p:nvSpPr>
        <p:spPr bwMode="auto">
          <a:xfrm flipV="1">
            <a:off x="4519182" y="3560803"/>
            <a:ext cx="0" cy="64770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9" name="Line 62"/>
          <p:cNvSpPr>
            <a:spLocks noChangeShapeType="1"/>
          </p:cNvSpPr>
          <p:nvPr/>
        </p:nvSpPr>
        <p:spPr bwMode="auto">
          <a:xfrm flipV="1">
            <a:off x="4519182" y="2846428"/>
            <a:ext cx="0" cy="64770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30" name="Line 63"/>
          <p:cNvSpPr>
            <a:spLocks noChangeShapeType="1"/>
          </p:cNvSpPr>
          <p:nvPr/>
        </p:nvSpPr>
        <p:spPr bwMode="auto">
          <a:xfrm flipV="1">
            <a:off x="4519182" y="2146340"/>
            <a:ext cx="0" cy="64770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357018" y="2779305"/>
            <a:ext cx="4900782" cy="1834000"/>
          </a:xfrm>
          <a:prstGeom prst="rect">
            <a:avLst/>
          </a:prstGeom>
          <a:solidFill>
            <a:srgbClr val="D5F1CF">
              <a:alpha val="41000"/>
            </a:srgbClr>
          </a:solidFill>
          <a:ln w="25400">
            <a:noFill/>
            <a:round/>
            <a:headEnd/>
            <a:tailEnd/>
          </a:ln>
          <a:effectLst/>
        </p:spPr>
        <p:txBody>
          <a:bodyPr wrap="none" rtlCol="0" anchor="ctr">
            <a:spAutoFit/>
          </a:bodyPr>
          <a:lstStyle/>
          <a:p>
            <a:pPr algn="ctr"/>
            <a:endParaRPr lang="en-US"/>
          </a:p>
        </p:txBody>
      </p:sp>
      <p:sp>
        <p:nvSpPr>
          <p:cNvPr id="120" name="Rectangle 119"/>
          <p:cNvSpPr/>
          <p:nvPr/>
        </p:nvSpPr>
        <p:spPr bwMode="auto">
          <a:xfrm rot="5400000">
            <a:off x="504081" y="2993005"/>
            <a:ext cx="4900782" cy="1834000"/>
          </a:xfrm>
          <a:prstGeom prst="rect">
            <a:avLst/>
          </a:prstGeom>
          <a:solidFill>
            <a:srgbClr val="D6D6F5">
              <a:alpha val="60000"/>
            </a:srgbClr>
          </a:solidFill>
          <a:ln w="25400">
            <a:noFill/>
            <a:round/>
            <a:headEnd/>
            <a:tailEnd/>
          </a:ln>
          <a:effectLst/>
        </p:spPr>
        <p:txBody>
          <a:bodyPr wrap="none" rtlCol="0" anchor="ctr">
            <a:sp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26064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Rectangle 129"/>
          <p:cNvSpPr/>
          <p:nvPr/>
        </p:nvSpPr>
        <p:spPr bwMode="auto">
          <a:xfrm>
            <a:off x="2109747" y="2946758"/>
            <a:ext cx="2039112" cy="1965960"/>
          </a:xfrm>
          <a:prstGeom prst="rect">
            <a:avLst/>
          </a:prstGeom>
          <a:solidFill>
            <a:srgbClr val="F1C7C7"/>
          </a:solidFill>
          <a:ln w="25400">
            <a:noFill/>
            <a:round/>
            <a:headEnd/>
            <a:tailEnd/>
          </a:ln>
          <a:effectLst/>
        </p:spPr>
        <p:txBody>
          <a:bodyPr wrap="none" rtlCol="0" anchor="ctr">
            <a:spAutoFit/>
          </a:bodyPr>
          <a:lstStyle/>
          <a:p>
            <a:pPr algn="ctr"/>
            <a:endParaRPr lang="en-US"/>
          </a:p>
        </p:txBody>
      </p:sp>
      <p:sp>
        <p:nvSpPr>
          <p:cNvPr id="950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Critical Sections and Unsafe Regions</a:t>
            </a:r>
          </a:p>
        </p:txBody>
      </p:sp>
      <p:sp>
        <p:nvSpPr>
          <p:cNvPr id="950275" name="Text Box 3"/>
          <p:cNvSpPr txBox="1">
            <a:spLocks noChangeArrowheads="1"/>
          </p:cNvSpPr>
          <p:nvPr/>
        </p:nvSpPr>
        <p:spPr bwMode="auto">
          <a:xfrm>
            <a:off x="5997575" y="1648350"/>
            <a:ext cx="2917825" cy="3600986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 tIns="0" bIns="0" anchor="ctr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L, U, and S form a </a:t>
            </a:r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critical section </a:t>
            </a:r>
            <a:r>
              <a:rPr lang="en-US" sz="1800" dirty="0">
                <a:latin typeface="Calibri" pitchFamily="34" charset="0"/>
              </a:rPr>
              <a:t>with respect to the shared variable </a:t>
            </a:r>
            <a:r>
              <a:rPr lang="en-US" sz="1800" dirty="0" err="1">
                <a:latin typeface="Courier New" pitchFamily="49" charset="0"/>
              </a:rPr>
              <a:t>cnt</a:t>
            </a:r>
            <a:endParaRPr lang="en-US" sz="1800" i="1" dirty="0">
              <a:latin typeface="Calibri" pitchFamily="34" charset="0"/>
            </a:endParaRPr>
          </a:p>
          <a:p>
            <a:endParaRPr lang="en-US" sz="1800" dirty="0">
              <a:latin typeface="Calibri" pitchFamily="34" charset="0"/>
            </a:endParaRPr>
          </a:p>
          <a:p>
            <a:r>
              <a:rPr lang="en-US" sz="1800" dirty="0">
                <a:latin typeface="Calibri" pitchFamily="34" charset="0"/>
              </a:rPr>
              <a:t>Instructions in critical sections (</a:t>
            </a:r>
            <a:r>
              <a:rPr lang="en-US" sz="1800" dirty="0" err="1">
                <a:latin typeface="Calibri" pitchFamily="34" charset="0"/>
              </a:rPr>
              <a:t>wrt</a:t>
            </a:r>
            <a:r>
              <a:rPr lang="en-US" sz="1800" dirty="0">
                <a:latin typeface="Calibri" pitchFamily="34" charset="0"/>
              </a:rPr>
              <a:t> some shared variable) should not be interleaved</a:t>
            </a:r>
          </a:p>
          <a:p>
            <a:endParaRPr lang="en-US" sz="1800" dirty="0">
              <a:latin typeface="Calibri" pitchFamily="34" charset="0"/>
            </a:endParaRPr>
          </a:p>
          <a:p>
            <a:r>
              <a:rPr lang="en-US" sz="1800" dirty="0">
                <a:latin typeface="Calibri" pitchFamily="34" charset="0"/>
              </a:rPr>
              <a:t>Sets of states where such interleaving occurs form </a:t>
            </a:r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unsafe regions</a:t>
            </a:r>
            <a:endParaRPr lang="en-US" sz="1800" dirty="0">
              <a:latin typeface="Calibri" pitchFamily="34" charset="0"/>
            </a:endParaRPr>
          </a:p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0" name="Line 4"/>
          <p:cNvSpPr>
            <a:spLocks noChangeAspect="1" noChangeShapeType="1"/>
          </p:cNvSpPr>
          <p:nvPr/>
        </p:nvSpPr>
        <p:spPr bwMode="auto">
          <a:xfrm flipV="1">
            <a:off x="1339501" y="5664200"/>
            <a:ext cx="3810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61" name="Line 5"/>
          <p:cNvSpPr>
            <a:spLocks noChangeAspect="1" noChangeShapeType="1"/>
          </p:cNvSpPr>
          <p:nvPr/>
        </p:nvSpPr>
        <p:spPr bwMode="auto">
          <a:xfrm flipH="1" flipV="1">
            <a:off x="1339501" y="1824038"/>
            <a:ext cx="0" cy="38401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62" name="Text Box 6"/>
          <p:cNvSpPr txBox="1">
            <a:spLocks noChangeAspect="1" noChangeArrowheads="1"/>
          </p:cNvSpPr>
          <p:nvPr/>
        </p:nvSpPr>
        <p:spPr bwMode="auto">
          <a:xfrm>
            <a:off x="1493488" y="5667375"/>
            <a:ext cx="43313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H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3" name="Text Box 7"/>
          <p:cNvSpPr txBox="1">
            <a:spLocks noChangeAspect="1" noChangeArrowheads="1"/>
          </p:cNvSpPr>
          <p:nvPr/>
        </p:nvSpPr>
        <p:spPr bwMode="auto">
          <a:xfrm>
            <a:off x="2190401" y="5667375"/>
            <a:ext cx="38023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L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4" name="Text Box 8"/>
          <p:cNvSpPr txBox="1">
            <a:spLocks noChangeAspect="1" noChangeArrowheads="1"/>
          </p:cNvSpPr>
          <p:nvPr/>
        </p:nvSpPr>
        <p:spPr bwMode="auto">
          <a:xfrm>
            <a:off x="2890488" y="5667375"/>
            <a:ext cx="43794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U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5" name="Text Box 9"/>
          <p:cNvSpPr txBox="1">
            <a:spLocks noChangeAspect="1" noChangeArrowheads="1"/>
          </p:cNvSpPr>
          <p:nvPr/>
        </p:nvSpPr>
        <p:spPr bwMode="auto">
          <a:xfrm>
            <a:off x="3608038" y="5667375"/>
            <a:ext cx="39305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S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6" name="Text Box 10"/>
          <p:cNvSpPr txBox="1">
            <a:spLocks noChangeAspect="1" noChangeArrowheads="1"/>
          </p:cNvSpPr>
          <p:nvPr/>
        </p:nvSpPr>
        <p:spPr bwMode="auto">
          <a:xfrm>
            <a:off x="4333526" y="5667375"/>
            <a:ext cx="39786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T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7" name="Text Box 11"/>
          <p:cNvSpPr txBox="1">
            <a:spLocks noChangeAspect="1" noChangeArrowheads="1"/>
          </p:cNvSpPr>
          <p:nvPr/>
        </p:nvSpPr>
        <p:spPr bwMode="auto">
          <a:xfrm>
            <a:off x="958501" y="5108575"/>
            <a:ext cx="43313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H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8" name="Text Box 12"/>
          <p:cNvSpPr txBox="1">
            <a:spLocks noChangeAspect="1" noChangeArrowheads="1"/>
          </p:cNvSpPr>
          <p:nvPr/>
        </p:nvSpPr>
        <p:spPr bwMode="auto">
          <a:xfrm>
            <a:off x="987076" y="4413250"/>
            <a:ext cx="38023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L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9" name="Text Box 13"/>
          <p:cNvSpPr txBox="1">
            <a:spLocks noChangeAspect="1" noChangeArrowheads="1"/>
          </p:cNvSpPr>
          <p:nvPr/>
        </p:nvSpPr>
        <p:spPr bwMode="auto">
          <a:xfrm>
            <a:off x="958501" y="3692525"/>
            <a:ext cx="43794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U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70" name="Text Box 14"/>
          <p:cNvSpPr txBox="1">
            <a:spLocks noChangeAspect="1" noChangeArrowheads="1"/>
          </p:cNvSpPr>
          <p:nvPr/>
        </p:nvSpPr>
        <p:spPr bwMode="auto">
          <a:xfrm>
            <a:off x="969613" y="3011488"/>
            <a:ext cx="39305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S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71" name="Text Box 15"/>
          <p:cNvSpPr txBox="1">
            <a:spLocks noChangeAspect="1" noChangeArrowheads="1"/>
          </p:cNvSpPr>
          <p:nvPr/>
        </p:nvSpPr>
        <p:spPr bwMode="auto">
          <a:xfrm>
            <a:off x="980726" y="2292350"/>
            <a:ext cx="39786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T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72" name="Text Box 41"/>
          <p:cNvSpPr txBox="1">
            <a:spLocks noChangeAspect="1" noChangeArrowheads="1"/>
          </p:cNvSpPr>
          <p:nvPr/>
        </p:nvSpPr>
        <p:spPr bwMode="auto">
          <a:xfrm>
            <a:off x="5128863" y="5495925"/>
            <a:ext cx="1119537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>
                <a:latin typeface="Calibri" pitchFamily="34" charset="0"/>
              </a:rPr>
              <a:t>Thread 1</a:t>
            </a:r>
          </a:p>
        </p:txBody>
      </p:sp>
      <p:sp>
        <p:nvSpPr>
          <p:cNvPr id="73" name="Text Box 42"/>
          <p:cNvSpPr txBox="1">
            <a:spLocks noChangeAspect="1" noChangeArrowheads="1"/>
          </p:cNvSpPr>
          <p:nvPr/>
        </p:nvSpPr>
        <p:spPr bwMode="auto">
          <a:xfrm>
            <a:off x="783862" y="1395453"/>
            <a:ext cx="1119537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>
                <a:latin typeface="Calibri" pitchFamily="34" charset="0"/>
              </a:rPr>
              <a:t>Thread 2</a:t>
            </a:r>
          </a:p>
        </p:txBody>
      </p:sp>
      <p:grpSp>
        <p:nvGrpSpPr>
          <p:cNvPr id="74" name="Group 73"/>
          <p:cNvGrpSpPr/>
          <p:nvPr/>
        </p:nvGrpSpPr>
        <p:grpSpPr>
          <a:xfrm>
            <a:off x="1298444" y="2141578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75" name="Oval 74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76" name="Oval 75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77" name="Oval 76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78" name="Oval 77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79" name="Oval 78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0" name="Oval 79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81" name="Group 80"/>
          <p:cNvGrpSpPr/>
          <p:nvPr/>
        </p:nvGrpSpPr>
        <p:grpSpPr>
          <a:xfrm>
            <a:off x="2013093" y="2152650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82" name="Oval 81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3" name="Oval 82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4" name="Oval 83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5" name="Oval 84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6" name="Oval 85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7" name="Oval 86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88" name="Group 87"/>
          <p:cNvGrpSpPr/>
          <p:nvPr/>
        </p:nvGrpSpPr>
        <p:grpSpPr>
          <a:xfrm>
            <a:off x="2727742" y="2152650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89" name="Oval 88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0" name="Oval 89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1" name="Oval 90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2" name="Oval 91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3" name="Oval 92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4" name="Oval 93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95" name="Group 94"/>
          <p:cNvGrpSpPr/>
          <p:nvPr/>
        </p:nvGrpSpPr>
        <p:grpSpPr>
          <a:xfrm>
            <a:off x="3442391" y="2152650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96" name="Oval 95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7" name="Oval 96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8" name="Oval 97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9" name="Oval 98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0" name="Oval 99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1" name="Oval 100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102" name="Group 101"/>
          <p:cNvGrpSpPr/>
          <p:nvPr/>
        </p:nvGrpSpPr>
        <p:grpSpPr>
          <a:xfrm>
            <a:off x="4157040" y="2152650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103" name="Oval 102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4" name="Oval 103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5" name="Oval 104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6" name="Oval 105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7" name="Oval 106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8" name="Oval 107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109" name="Group 108"/>
          <p:cNvGrpSpPr/>
          <p:nvPr/>
        </p:nvGrpSpPr>
        <p:grpSpPr>
          <a:xfrm>
            <a:off x="4871688" y="2152650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110" name="Oval 109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1" name="Oval 110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2" name="Oval 111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3" name="Oval 112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4" name="Oval 113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5" name="Oval 114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126" name="AutoShape 56"/>
          <p:cNvSpPr>
            <a:spLocks/>
          </p:cNvSpPr>
          <p:nvPr/>
        </p:nvSpPr>
        <p:spPr bwMode="auto">
          <a:xfrm>
            <a:off x="825500" y="2895600"/>
            <a:ext cx="241300" cy="2070100"/>
          </a:xfrm>
          <a:prstGeom prst="leftBrace">
            <a:avLst>
              <a:gd name="adj1" fmla="val 71491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7" name="AutoShape 57"/>
          <p:cNvSpPr>
            <a:spLocks/>
          </p:cNvSpPr>
          <p:nvPr/>
        </p:nvSpPr>
        <p:spPr bwMode="auto">
          <a:xfrm rot="-5400000">
            <a:off x="3034796" y="5143500"/>
            <a:ext cx="241300" cy="2070100"/>
          </a:xfrm>
          <a:prstGeom prst="leftBrace">
            <a:avLst>
              <a:gd name="adj1" fmla="val 71491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8" name="Text Box 58"/>
          <p:cNvSpPr txBox="1">
            <a:spLocks noChangeArrowheads="1"/>
          </p:cNvSpPr>
          <p:nvPr/>
        </p:nvSpPr>
        <p:spPr bwMode="auto">
          <a:xfrm>
            <a:off x="1961646" y="6270625"/>
            <a:ext cx="2411493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critical section </a:t>
            </a:r>
            <a:r>
              <a:rPr lang="en-US" sz="1800" dirty="0" err="1">
                <a:latin typeface="Calibri" pitchFamily="34" charset="0"/>
              </a:rPr>
              <a:t>wrt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ourier New" pitchFamily="49" charset="0"/>
              </a:rPr>
              <a:t>cnt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129" name="Text Box 59"/>
          <p:cNvSpPr txBox="1">
            <a:spLocks noChangeArrowheads="1"/>
          </p:cNvSpPr>
          <p:nvPr/>
        </p:nvSpPr>
        <p:spPr bwMode="auto">
          <a:xfrm>
            <a:off x="0" y="3295471"/>
            <a:ext cx="941388" cy="120032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critical section </a:t>
            </a:r>
            <a:r>
              <a:rPr lang="en-US" sz="1800" dirty="0" err="1">
                <a:latin typeface="Calibri" pitchFamily="34" charset="0"/>
              </a:rPr>
              <a:t>wrt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ourier New" pitchFamily="49" charset="0"/>
              </a:rPr>
              <a:t>cnt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131" name="TextBox 130"/>
          <p:cNvSpPr txBox="1"/>
          <p:nvPr/>
        </p:nvSpPr>
        <p:spPr>
          <a:xfrm>
            <a:off x="2362200" y="3747156"/>
            <a:ext cx="15252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>
                <a:solidFill>
                  <a:srgbClr val="990000"/>
                </a:solidFill>
                <a:latin typeface="Calibri" pitchFamily="34" charset="0"/>
              </a:rPr>
              <a:t>Unsafe region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0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0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0" grpId="0" animBg="1"/>
      <p:bldP spid="126" grpId="0" animBg="1"/>
      <p:bldP spid="127" grpId="0" animBg="1"/>
      <p:bldP spid="128" grpId="0"/>
      <p:bldP spid="129" grpId="0"/>
      <p:bldP spid="131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Rectangle 129"/>
          <p:cNvSpPr/>
          <p:nvPr/>
        </p:nvSpPr>
        <p:spPr bwMode="auto">
          <a:xfrm>
            <a:off x="2109747" y="2946758"/>
            <a:ext cx="2039112" cy="1965960"/>
          </a:xfrm>
          <a:prstGeom prst="rect">
            <a:avLst/>
          </a:prstGeom>
          <a:solidFill>
            <a:srgbClr val="F1C7C7"/>
          </a:solidFill>
          <a:ln w="25400">
            <a:noFill/>
            <a:round/>
            <a:headEnd/>
            <a:tailEnd/>
          </a:ln>
          <a:effectLst/>
        </p:spPr>
        <p:txBody>
          <a:bodyPr wrap="none" rtlCol="0" anchor="ctr">
            <a:spAutoFit/>
          </a:bodyPr>
          <a:lstStyle/>
          <a:p>
            <a:pPr algn="ctr"/>
            <a:endParaRPr lang="en-US"/>
          </a:p>
        </p:txBody>
      </p:sp>
      <p:sp>
        <p:nvSpPr>
          <p:cNvPr id="950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Critical Sections and Unsafe Regions</a:t>
            </a:r>
          </a:p>
        </p:txBody>
      </p:sp>
      <p:sp>
        <p:nvSpPr>
          <p:cNvPr id="60" name="Line 4"/>
          <p:cNvSpPr>
            <a:spLocks noChangeAspect="1" noChangeShapeType="1"/>
          </p:cNvSpPr>
          <p:nvPr/>
        </p:nvSpPr>
        <p:spPr bwMode="auto">
          <a:xfrm flipV="1">
            <a:off x="1339501" y="5664200"/>
            <a:ext cx="3810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61" name="Line 5"/>
          <p:cNvSpPr>
            <a:spLocks noChangeAspect="1" noChangeShapeType="1"/>
          </p:cNvSpPr>
          <p:nvPr/>
        </p:nvSpPr>
        <p:spPr bwMode="auto">
          <a:xfrm flipH="1" flipV="1">
            <a:off x="1339501" y="1824038"/>
            <a:ext cx="0" cy="38401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62" name="Text Box 6"/>
          <p:cNvSpPr txBox="1">
            <a:spLocks noChangeAspect="1" noChangeArrowheads="1"/>
          </p:cNvSpPr>
          <p:nvPr/>
        </p:nvSpPr>
        <p:spPr bwMode="auto">
          <a:xfrm>
            <a:off x="1493488" y="5667375"/>
            <a:ext cx="43313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H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3" name="Text Box 7"/>
          <p:cNvSpPr txBox="1">
            <a:spLocks noChangeAspect="1" noChangeArrowheads="1"/>
          </p:cNvSpPr>
          <p:nvPr/>
        </p:nvSpPr>
        <p:spPr bwMode="auto">
          <a:xfrm>
            <a:off x="2190401" y="5667375"/>
            <a:ext cx="38023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L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4" name="Text Box 8"/>
          <p:cNvSpPr txBox="1">
            <a:spLocks noChangeAspect="1" noChangeArrowheads="1"/>
          </p:cNvSpPr>
          <p:nvPr/>
        </p:nvSpPr>
        <p:spPr bwMode="auto">
          <a:xfrm>
            <a:off x="2890488" y="5667375"/>
            <a:ext cx="43794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U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5" name="Text Box 9"/>
          <p:cNvSpPr txBox="1">
            <a:spLocks noChangeAspect="1" noChangeArrowheads="1"/>
          </p:cNvSpPr>
          <p:nvPr/>
        </p:nvSpPr>
        <p:spPr bwMode="auto">
          <a:xfrm>
            <a:off x="3608038" y="5667375"/>
            <a:ext cx="39305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S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6" name="Text Box 10"/>
          <p:cNvSpPr txBox="1">
            <a:spLocks noChangeAspect="1" noChangeArrowheads="1"/>
          </p:cNvSpPr>
          <p:nvPr/>
        </p:nvSpPr>
        <p:spPr bwMode="auto">
          <a:xfrm>
            <a:off x="4333526" y="5667375"/>
            <a:ext cx="39786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T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7" name="Text Box 11"/>
          <p:cNvSpPr txBox="1">
            <a:spLocks noChangeAspect="1" noChangeArrowheads="1"/>
          </p:cNvSpPr>
          <p:nvPr/>
        </p:nvSpPr>
        <p:spPr bwMode="auto">
          <a:xfrm>
            <a:off x="958501" y="5108575"/>
            <a:ext cx="43313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H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8" name="Text Box 12"/>
          <p:cNvSpPr txBox="1">
            <a:spLocks noChangeAspect="1" noChangeArrowheads="1"/>
          </p:cNvSpPr>
          <p:nvPr/>
        </p:nvSpPr>
        <p:spPr bwMode="auto">
          <a:xfrm>
            <a:off x="987076" y="4413250"/>
            <a:ext cx="38023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L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9" name="Text Box 13"/>
          <p:cNvSpPr txBox="1">
            <a:spLocks noChangeAspect="1" noChangeArrowheads="1"/>
          </p:cNvSpPr>
          <p:nvPr/>
        </p:nvSpPr>
        <p:spPr bwMode="auto">
          <a:xfrm>
            <a:off x="958501" y="3692525"/>
            <a:ext cx="43794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U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70" name="Text Box 14"/>
          <p:cNvSpPr txBox="1">
            <a:spLocks noChangeAspect="1" noChangeArrowheads="1"/>
          </p:cNvSpPr>
          <p:nvPr/>
        </p:nvSpPr>
        <p:spPr bwMode="auto">
          <a:xfrm>
            <a:off x="969613" y="3011488"/>
            <a:ext cx="39305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S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71" name="Text Box 15"/>
          <p:cNvSpPr txBox="1">
            <a:spLocks noChangeAspect="1" noChangeArrowheads="1"/>
          </p:cNvSpPr>
          <p:nvPr/>
        </p:nvSpPr>
        <p:spPr bwMode="auto">
          <a:xfrm>
            <a:off x="980726" y="2292350"/>
            <a:ext cx="39786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T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72" name="Text Box 41"/>
          <p:cNvSpPr txBox="1">
            <a:spLocks noChangeAspect="1" noChangeArrowheads="1"/>
          </p:cNvSpPr>
          <p:nvPr/>
        </p:nvSpPr>
        <p:spPr bwMode="auto">
          <a:xfrm>
            <a:off x="5128863" y="5495925"/>
            <a:ext cx="1119537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>
                <a:latin typeface="Calibri" pitchFamily="34" charset="0"/>
              </a:rPr>
              <a:t>Thread 1</a:t>
            </a:r>
          </a:p>
        </p:txBody>
      </p:sp>
      <p:sp>
        <p:nvSpPr>
          <p:cNvPr id="73" name="Text Box 42"/>
          <p:cNvSpPr txBox="1">
            <a:spLocks noChangeAspect="1" noChangeArrowheads="1"/>
          </p:cNvSpPr>
          <p:nvPr/>
        </p:nvSpPr>
        <p:spPr bwMode="auto">
          <a:xfrm>
            <a:off x="783862" y="1395453"/>
            <a:ext cx="1119537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>
                <a:latin typeface="Calibri" pitchFamily="34" charset="0"/>
              </a:rPr>
              <a:t>Thread 2</a:t>
            </a:r>
          </a:p>
        </p:txBody>
      </p:sp>
      <p:grpSp>
        <p:nvGrpSpPr>
          <p:cNvPr id="2" name="Group 73"/>
          <p:cNvGrpSpPr/>
          <p:nvPr/>
        </p:nvGrpSpPr>
        <p:grpSpPr>
          <a:xfrm>
            <a:off x="1298444" y="2141578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75" name="Oval 74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76" name="Oval 75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77" name="Oval 76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78" name="Oval 77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79" name="Oval 78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0" name="Oval 79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3" name="Group 80"/>
          <p:cNvGrpSpPr/>
          <p:nvPr/>
        </p:nvGrpSpPr>
        <p:grpSpPr>
          <a:xfrm>
            <a:off x="2013093" y="2152650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82" name="Oval 81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3" name="Oval 82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4" name="Oval 83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5" name="Oval 84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6" name="Oval 85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7" name="Oval 86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4" name="Group 87"/>
          <p:cNvGrpSpPr/>
          <p:nvPr/>
        </p:nvGrpSpPr>
        <p:grpSpPr>
          <a:xfrm>
            <a:off x="2727742" y="2152650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89" name="Oval 88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0" name="Oval 89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1" name="Oval 90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2" name="Oval 91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3" name="Oval 92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4" name="Oval 93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5" name="Group 94"/>
          <p:cNvGrpSpPr/>
          <p:nvPr/>
        </p:nvGrpSpPr>
        <p:grpSpPr>
          <a:xfrm>
            <a:off x="3442391" y="2152650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96" name="Oval 95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7" name="Oval 96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8" name="Oval 97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9" name="Oval 98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0" name="Oval 99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1" name="Oval 100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6" name="Group 101"/>
          <p:cNvGrpSpPr/>
          <p:nvPr/>
        </p:nvGrpSpPr>
        <p:grpSpPr>
          <a:xfrm>
            <a:off x="4157040" y="2152650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103" name="Oval 102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4" name="Oval 103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5" name="Oval 104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6" name="Oval 105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7" name="Oval 106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8" name="Oval 107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7" name="Group 108"/>
          <p:cNvGrpSpPr/>
          <p:nvPr/>
        </p:nvGrpSpPr>
        <p:grpSpPr>
          <a:xfrm>
            <a:off x="4871688" y="2152650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110" name="Oval 109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1" name="Oval 110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2" name="Oval 111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3" name="Oval 112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4" name="Oval 113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5" name="Oval 114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126" name="AutoShape 56"/>
          <p:cNvSpPr>
            <a:spLocks/>
          </p:cNvSpPr>
          <p:nvPr/>
        </p:nvSpPr>
        <p:spPr bwMode="auto">
          <a:xfrm>
            <a:off x="825500" y="2895600"/>
            <a:ext cx="241300" cy="2070100"/>
          </a:xfrm>
          <a:prstGeom prst="leftBrace">
            <a:avLst>
              <a:gd name="adj1" fmla="val 71491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7" name="AutoShape 57"/>
          <p:cNvSpPr>
            <a:spLocks/>
          </p:cNvSpPr>
          <p:nvPr/>
        </p:nvSpPr>
        <p:spPr bwMode="auto">
          <a:xfrm rot="-5400000">
            <a:off x="3045937" y="5143500"/>
            <a:ext cx="241300" cy="2070100"/>
          </a:xfrm>
          <a:prstGeom prst="leftBrace">
            <a:avLst>
              <a:gd name="adj1" fmla="val 71491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8" name="Text Box 58"/>
          <p:cNvSpPr txBox="1">
            <a:spLocks noChangeArrowheads="1"/>
          </p:cNvSpPr>
          <p:nvPr/>
        </p:nvSpPr>
        <p:spPr bwMode="auto">
          <a:xfrm>
            <a:off x="1972787" y="6270625"/>
            <a:ext cx="2411493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critical section </a:t>
            </a:r>
            <a:r>
              <a:rPr lang="en-US" sz="1800" dirty="0" err="1">
                <a:latin typeface="Calibri" pitchFamily="34" charset="0"/>
              </a:rPr>
              <a:t>wrt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ourier New" pitchFamily="49" charset="0"/>
              </a:rPr>
              <a:t>cnt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129" name="Text Box 59"/>
          <p:cNvSpPr txBox="1">
            <a:spLocks noChangeArrowheads="1"/>
          </p:cNvSpPr>
          <p:nvPr/>
        </p:nvSpPr>
        <p:spPr bwMode="auto">
          <a:xfrm>
            <a:off x="0" y="3295471"/>
            <a:ext cx="941388" cy="120032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critical section </a:t>
            </a:r>
            <a:r>
              <a:rPr lang="en-US" sz="1800" dirty="0" err="1">
                <a:latin typeface="Calibri" pitchFamily="34" charset="0"/>
              </a:rPr>
              <a:t>wrt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ourier New" pitchFamily="49" charset="0"/>
              </a:rPr>
              <a:t>cnt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131" name="TextBox 130"/>
          <p:cNvSpPr txBox="1"/>
          <p:nvPr/>
        </p:nvSpPr>
        <p:spPr>
          <a:xfrm>
            <a:off x="2362200" y="3747156"/>
            <a:ext cx="15252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>
                <a:solidFill>
                  <a:srgbClr val="990000"/>
                </a:solidFill>
                <a:latin typeface="Calibri" pitchFamily="34" charset="0"/>
              </a:rPr>
              <a:t>Unsafe region</a:t>
            </a:r>
          </a:p>
        </p:txBody>
      </p:sp>
      <p:sp>
        <p:nvSpPr>
          <p:cNvPr id="74" name="Text Box 3"/>
          <p:cNvSpPr txBox="1">
            <a:spLocks noChangeArrowheads="1"/>
          </p:cNvSpPr>
          <p:nvPr/>
        </p:nvSpPr>
        <p:spPr bwMode="auto">
          <a:xfrm>
            <a:off x="5334000" y="2180491"/>
            <a:ext cx="3505200" cy="166199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 tIns="0" bIns="0" anchor="ctr">
            <a:spAutoFit/>
          </a:bodyPr>
          <a:lstStyle/>
          <a:p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Def:</a:t>
            </a:r>
            <a:r>
              <a:rPr lang="en-US" sz="1800" i="1" dirty="0">
                <a:latin typeface="Calibri" pitchFamily="34" charset="0"/>
              </a:rPr>
              <a:t> </a:t>
            </a:r>
            <a:r>
              <a:rPr lang="en-US" sz="1800" dirty="0">
                <a:latin typeface="Calibri" pitchFamily="34" charset="0"/>
              </a:rPr>
              <a:t>A trajectory is </a:t>
            </a:r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safe  </a:t>
            </a:r>
            <a:r>
              <a:rPr lang="en-US" sz="1800" dirty="0" err="1">
                <a:latin typeface="Calibri" pitchFamily="34" charset="0"/>
              </a:rPr>
              <a:t>iff</a:t>
            </a:r>
            <a:r>
              <a:rPr lang="en-US" sz="1800" dirty="0">
                <a:latin typeface="Calibri" pitchFamily="34" charset="0"/>
              </a:rPr>
              <a:t> it does not enter any unsafe region</a:t>
            </a:r>
          </a:p>
          <a:p>
            <a:endParaRPr lang="en-US" sz="1800" dirty="0">
              <a:latin typeface="Calibri" pitchFamily="34" charset="0"/>
            </a:endParaRPr>
          </a:p>
          <a:p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Claim:</a:t>
            </a:r>
            <a:r>
              <a:rPr lang="en-US" sz="1800" i="1" dirty="0">
                <a:latin typeface="Calibri" pitchFamily="34" charset="0"/>
              </a:rPr>
              <a:t> </a:t>
            </a:r>
            <a:r>
              <a:rPr lang="en-US" sz="1800" dirty="0">
                <a:latin typeface="Calibri" pitchFamily="34" charset="0"/>
              </a:rPr>
              <a:t>A trajectory is  correct (</a:t>
            </a:r>
            <a:r>
              <a:rPr lang="en-US" sz="1800" dirty="0" err="1">
                <a:latin typeface="Calibri" pitchFamily="34" charset="0"/>
              </a:rPr>
              <a:t>wrt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ourier New" pitchFamily="49" charset="0"/>
              </a:rPr>
              <a:t>cnt</a:t>
            </a:r>
            <a:r>
              <a:rPr lang="en-US" sz="1800" dirty="0">
                <a:latin typeface="Calibri" pitchFamily="34" charset="0"/>
              </a:rPr>
              <a:t>)  </a:t>
            </a:r>
            <a:r>
              <a:rPr lang="en-US" sz="1800" dirty="0" err="1">
                <a:latin typeface="Calibri" pitchFamily="34" charset="0"/>
              </a:rPr>
              <a:t>iff</a:t>
            </a:r>
            <a:r>
              <a:rPr lang="en-US" sz="1800" dirty="0">
                <a:latin typeface="Calibri" pitchFamily="34" charset="0"/>
              </a:rPr>
              <a:t> it is safe</a:t>
            </a:r>
          </a:p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81" name="Line 54"/>
          <p:cNvSpPr>
            <a:spLocks noChangeShapeType="1"/>
          </p:cNvSpPr>
          <p:nvPr/>
        </p:nvSpPr>
        <p:spPr bwMode="auto">
          <a:xfrm>
            <a:off x="1311302" y="5653128"/>
            <a:ext cx="731520" cy="9525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88" name="Line 55"/>
          <p:cNvSpPr>
            <a:spLocks noChangeShapeType="1"/>
          </p:cNvSpPr>
          <p:nvPr/>
        </p:nvSpPr>
        <p:spPr bwMode="auto">
          <a:xfrm>
            <a:off x="2057332" y="5653128"/>
            <a:ext cx="739775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95" name="Line 56"/>
          <p:cNvSpPr>
            <a:spLocks noChangeShapeType="1"/>
          </p:cNvSpPr>
          <p:nvPr/>
        </p:nvSpPr>
        <p:spPr bwMode="auto">
          <a:xfrm>
            <a:off x="2851082" y="5653128"/>
            <a:ext cx="655638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02" name="Line 57"/>
          <p:cNvSpPr>
            <a:spLocks noChangeShapeType="1"/>
          </p:cNvSpPr>
          <p:nvPr/>
        </p:nvSpPr>
        <p:spPr bwMode="auto">
          <a:xfrm flipV="1">
            <a:off x="3490791" y="4978454"/>
            <a:ext cx="0" cy="633412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09" name="Line 58"/>
          <p:cNvSpPr>
            <a:spLocks noChangeShapeType="1"/>
          </p:cNvSpPr>
          <p:nvPr/>
        </p:nvSpPr>
        <p:spPr bwMode="auto">
          <a:xfrm flipV="1">
            <a:off x="3481266" y="4268841"/>
            <a:ext cx="0" cy="64770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6" name="Line 59"/>
          <p:cNvSpPr>
            <a:spLocks noChangeShapeType="1"/>
          </p:cNvSpPr>
          <p:nvPr/>
        </p:nvSpPr>
        <p:spPr bwMode="auto">
          <a:xfrm>
            <a:off x="3541645" y="4278420"/>
            <a:ext cx="655637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7" name="Line 60"/>
          <p:cNvSpPr>
            <a:spLocks noChangeShapeType="1"/>
          </p:cNvSpPr>
          <p:nvPr/>
        </p:nvSpPr>
        <p:spPr bwMode="auto">
          <a:xfrm>
            <a:off x="4232207" y="4278420"/>
            <a:ext cx="655638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8" name="Line 61"/>
          <p:cNvSpPr>
            <a:spLocks noChangeShapeType="1"/>
          </p:cNvSpPr>
          <p:nvPr/>
        </p:nvSpPr>
        <p:spPr bwMode="auto">
          <a:xfrm flipV="1">
            <a:off x="4913245" y="3560803"/>
            <a:ext cx="0" cy="64770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9" name="Line 62"/>
          <p:cNvSpPr>
            <a:spLocks noChangeShapeType="1"/>
          </p:cNvSpPr>
          <p:nvPr/>
        </p:nvSpPr>
        <p:spPr bwMode="auto">
          <a:xfrm flipV="1">
            <a:off x="4913245" y="2846428"/>
            <a:ext cx="0" cy="64770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0" name="Line 63"/>
          <p:cNvSpPr>
            <a:spLocks noChangeShapeType="1"/>
          </p:cNvSpPr>
          <p:nvPr/>
        </p:nvSpPr>
        <p:spPr bwMode="auto">
          <a:xfrm flipV="1">
            <a:off x="4913245" y="2146340"/>
            <a:ext cx="0" cy="64770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1" name="TextBox 120"/>
          <p:cNvSpPr txBox="1"/>
          <p:nvPr/>
        </p:nvSpPr>
        <p:spPr>
          <a:xfrm>
            <a:off x="4513391" y="4343400"/>
            <a:ext cx="8206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unsafe</a:t>
            </a:r>
          </a:p>
        </p:txBody>
      </p:sp>
      <p:sp>
        <p:nvSpPr>
          <p:cNvPr id="122" name="Line 61"/>
          <p:cNvSpPr>
            <a:spLocks noChangeShapeType="1"/>
          </p:cNvSpPr>
          <p:nvPr/>
        </p:nvSpPr>
        <p:spPr bwMode="auto">
          <a:xfrm flipV="1">
            <a:off x="1331845" y="4987912"/>
            <a:ext cx="0" cy="647700"/>
          </a:xfrm>
          <a:prstGeom prst="line">
            <a:avLst/>
          </a:prstGeom>
          <a:noFill/>
          <a:ln w="38100">
            <a:solidFill>
              <a:schemeClr val="accent5">
                <a:lumMod val="50000"/>
              </a:schemeClr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3" name="Line 62"/>
          <p:cNvSpPr>
            <a:spLocks noChangeShapeType="1"/>
          </p:cNvSpPr>
          <p:nvPr/>
        </p:nvSpPr>
        <p:spPr bwMode="auto">
          <a:xfrm flipV="1">
            <a:off x="1331845" y="4273537"/>
            <a:ext cx="0" cy="647700"/>
          </a:xfrm>
          <a:prstGeom prst="line">
            <a:avLst/>
          </a:prstGeom>
          <a:noFill/>
          <a:ln w="38100">
            <a:solidFill>
              <a:schemeClr val="accent5">
                <a:lumMod val="50000"/>
              </a:schemeClr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4" name="Line 63"/>
          <p:cNvSpPr>
            <a:spLocks noChangeShapeType="1"/>
          </p:cNvSpPr>
          <p:nvPr/>
        </p:nvSpPr>
        <p:spPr bwMode="auto">
          <a:xfrm flipV="1">
            <a:off x="1331845" y="3573449"/>
            <a:ext cx="0" cy="647700"/>
          </a:xfrm>
          <a:prstGeom prst="line">
            <a:avLst/>
          </a:prstGeom>
          <a:noFill/>
          <a:ln w="38100">
            <a:solidFill>
              <a:schemeClr val="accent5">
                <a:lumMod val="50000"/>
              </a:schemeClr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5" name="Line 60"/>
          <p:cNvSpPr>
            <a:spLocks noChangeShapeType="1"/>
          </p:cNvSpPr>
          <p:nvPr/>
        </p:nvSpPr>
        <p:spPr bwMode="auto">
          <a:xfrm>
            <a:off x="1371600" y="3576772"/>
            <a:ext cx="655638" cy="0"/>
          </a:xfrm>
          <a:prstGeom prst="line">
            <a:avLst/>
          </a:prstGeom>
          <a:noFill/>
          <a:ln w="38100">
            <a:solidFill>
              <a:schemeClr val="accent5">
                <a:lumMod val="50000"/>
              </a:schemeClr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32" name="Line 61"/>
          <p:cNvSpPr>
            <a:spLocks noChangeShapeType="1"/>
          </p:cNvSpPr>
          <p:nvPr/>
        </p:nvSpPr>
        <p:spPr bwMode="auto">
          <a:xfrm flipV="1">
            <a:off x="2052638" y="2859155"/>
            <a:ext cx="0" cy="647700"/>
          </a:xfrm>
          <a:prstGeom prst="line">
            <a:avLst/>
          </a:prstGeom>
          <a:noFill/>
          <a:ln w="38100">
            <a:solidFill>
              <a:schemeClr val="accent5">
                <a:lumMod val="50000"/>
              </a:schemeClr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33" name="Line 60"/>
          <p:cNvSpPr>
            <a:spLocks noChangeShapeType="1"/>
          </p:cNvSpPr>
          <p:nvPr/>
        </p:nvSpPr>
        <p:spPr bwMode="auto">
          <a:xfrm>
            <a:off x="2090656" y="2895613"/>
            <a:ext cx="655638" cy="0"/>
          </a:xfrm>
          <a:prstGeom prst="line">
            <a:avLst/>
          </a:prstGeom>
          <a:noFill/>
          <a:ln w="38100">
            <a:solidFill>
              <a:schemeClr val="accent5">
                <a:lumMod val="50000"/>
              </a:schemeClr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34" name="Line 61"/>
          <p:cNvSpPr>
            <a:spLocks noChangeShapeType="1"/>
          </p:cNvSpPr>
          <p:nvPr/>
        </p:nvSpPr>
        <p:spPr bwMode="auto">
          <a:xfrm flipV="1">
            <a:off x="2771694" y="2177996"/>
            <a:ext cx="0" cy="647700"/>
          </a:xfrm>
          <a:prstGeom prst="line">
            <a:avLst/>
          </a:prstGeom>
          <a:noFill/>
          <a:ln w="38100">
            <a:solidFill>
              <a:schemeClr val="accent5">
                <a:lumMod val="50000"/>
              </a:schemeClr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35" name="Line 54"/>
          <p:cNvSpPr>
            <a:spLocks noChangeShapeType="1"/>
          </p:cNvSpPr>
          <p:nvPr/>
        </p:nvSpPr>
        <p:spPr bwMode="auto">
          <a:xfrm>
            <a:off x="2757582" y="2184373"/>
            <a:ext cx="731520" cy="9525"/>
          </a:xfrm>
          <a:prstGeom prst="line">
            <a:avLst/>
          </a:prstGeom>
          <a:noFill/>
          <a:ln w="38100">
            <a:solidFill>
              <a:schemeClr val="accent5">
                <a:lumMod val="50000"/>
              </a:schemeClr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36" name="Line 55"/>
          <p:cNvSpPr>
            <a:spLocks noChangeShapeType="1"/>
          </p:cNvSpPr>
          <p:nvPr/>
        </p:nvSpPr>
        <p:spPr bwMode="auto">
          <a:xfrm>
            <a:off x="3503612" y="2184373"/>
            <a:ext cx="739775" cy="0"/>
          </a:xfrm>
          <a:prstGeom prst="line">
            <a:avLst/>
          </a:prstGeom>
          <a:noFill/>
          <a:ln w="38100">
            <a:solidFill>
              <a:schemeClr val="accent5">
                <a:lumMod val="50000"/>
              </a:schemeClr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37" name="Line 56"/>
          <p:cNvSpPr>
            <a:spLocks noChangeShapeType="1"/>
          </p:cNvSpPr>
          <p:nvPr/>
        </p:nvSpPr>
        <p:spPr bwMode="auto">
          <a:xfrm>
            <a:off x="4297362" y="2184373"/>
            <a:ext cx="655638" cy="0"/>
          </a:xfrm>
          <a:prstGeom prst="line">
            <a:avLst/>
          </a:prstGeom>
          <a:noFill/>
          <a:ln w="38100">
            <a:solidFill>
              <a:schemeClr val="accent5">
                <a:lumMod val="50000"/>
              </a:schemeClr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38" name="TextBox 137"/>
          <p:cNvSpPr txBox="1"/>
          <p:nvPr/>
        </p:nvSpPr>
        <p:spPr>
          <a:xfrm>
            <a:off x="3160053" y="1764268"/>
            <a:ext cx="573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safe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" grpId="0" animBg="1"/>
      <p:bldP spid="88" grpId="0" animBg="1"/>
      <p:bldP spid="95" grpId="0" animBg="1"/>
      <p:bldP spid="102" grpId="0" animBg="1"/>
      <p:bldP spid="109" grpId="0" animBg="1"/>
      <p:bldP spid="116" grpId="0" animBg="1"/>
      <p:bldP spid="117" grpId="0" animBg="1"/>
      <p:bldP spid="118" grpId="0" animBg="1"/>
      <p:bldP spid="119" grpId="0" animBg="1"/>
      <p:bldP spid="120" grpId="0" animBg="1"/>
      <p:bldP spid="121" grpId="0"/>
      <p:bldP spid="122" grpId="0" animBg="1"/>
      <p:bldP spid="123" grpId="0" animBg="1"/>
      <p:bldP spid="124" grpId="0" animBg="1"/>
      <p:bldP spid="125" grpId="0" animBg="1"/>
      <p:bldP spid="132" grpId="0" animBg="1"/>
      <p:bldP spid="133" grpId="0" animBg="1"/>
      <p:bldP spid="134" grpId="0" animBg="1"/>
      <p:bldP spid="135" grpId="0" animBg="1"/>
      <p:bldP spid="136" grpId="0" animBg="1"/>
      <p:bldP spid="137" grpId="0" animBg="1"/>
      <p:bldP spid="138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277D1A-52DD-4B52-BC5B-97568C3C4F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Quiz time!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262CA7-83AE-4F47-BB56-F30589D144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7574" y="3429000"/>
            <a:ext cx="7440157" cy="485775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hlinkClick r:id="rId2"/>
              </a:rPr>
              <a:t>https://canvas.cmu.edu/courses/37116/quizzes/109929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5339196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Threads review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Sharing and Data Races</a:t>
            </a:r>
          </a:p>
          <a:p>
            <a:r>
              <a:rPr lang="en-US" dirty="0"/>
              <a:t>Fixing Data Races</a:t>
            </a:r>
          </a:p>
          <a:p>
            <a:pPr lvl="1"/>
            <a:r>
              <a:rPr lang="en-US" dirty="0"/>
              <a:t>Mutexes</a:t>
            </a:r>
          </a:p>
          <a:p>
            <a:pPr lvl="1"/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Semaphores</a:t>
            </a:r>
          </a:p>
          <a:p>
            <a:pPr lvl="1"/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Atomic memory operations</a:t>
            </a:r>
          </a:p>
        </p:txBody>
      </p:sp>
    </p:spTree>
    <p:extLst>
      <p:ext uri="{BB962C8B-B14F-4D97-AF65-F5344CB8AC3E}">
        <p14:creationId xmlns:p14="http://schemas.microsoft.com/office/powerpoint/2010/main" val="77505896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437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7759700" cy="573088"/>
          </a:xfrm>
        </p:spPr>
        <p:txBody>
          <a:bodyPr/>
          <a:lstStyle/>
          <a:p>
            <a:r>
              <a:rPr lang="en-US" dirty="0"/>
              <a:t>Enforcing Mutual Exclusion</a:t>
            </a:r>
          </a:p>
        </p:txBody>
      </p:sp>
      <p:sp>
        <p:nvSpPr>
          <p:cNvPr id="954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6875" y="1200150"/>
            <a:ext cx="8442325" cy="4972050"/>
          </a:xfrm>
        </p:spPr>
        <p:txBody>
          <a:bodyPr/>
          <a:lstStyle/>
          <a:p>
            <a:pPr>
              <a:lnSpc>
                <a:spcPct val="85000"/>
              </a:lnSpc>
            </a:pPr>
            <a:r>
              <a:rPr lang="en-US" i="1" dirty="0"/>
              <a:t>Question:</a:t>
            </a:r>
            <a:r>
              <a:rPr lang="en-US" dirty="0"/>
              <a:t> How can we guarantee a safe trajectory?</a:t>
            </a:r>
          </a:p>
          <a:p>
            <a:pPr lvl="1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Answer: We must </a:t>
            </a:r>
            <a:r>
              <a:rPr lang="en-US" b="1" i="1" dirty="0">
                <a:solidFill>
                  <a:srgbClr val="C00000"/>
                </a:solidFill>
              </a:rPr>
              <a:t>synchronize</a:t>
            </a:r>
            <a:r>
              <a:rPr lang="en-US" i="1" dirty="0"/>
              <a:t> </a:t>
            </a:r>
            <a:r>
              <a:rPr lang="en-US" dirty="0"/>
              <a:t>the execution of the threads so that they can never have an unsafe trajectory.	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Need to guarantee </a:t>
            </a:r>
            <a:r>
              <a:rPr lang="en-US" b="1" i="1" dirty="0">
                <a:solidFill>
                  <a:srgbClr val="C00000"/>
                </a:solidFill>
              </a:rPr>
              <a:t>mutually exclusive access</a:t>
            </a:r>
            <a:r>
              <a:rPr lang="en-US" b="1" i="1" dirty="0">
                <a:solidFill>
                  <a:srgbClr val="FF0000"/>
                </a:solidFill>
              </a:rPr>
              <a:t> </a:t>
            </a:r>
            <a:r>
              <a:rPr lang="en-US" dirty="0"/>
              <a:t>to each critical section.</a:t>
            </a:r>
          </a:p>
          <a:p>
            <a:pPr lvl="1">
              <a:lnSpc>
                <a:spcPct val="90000"/>
              </a:lnSpc>
            </a:pP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23A63DB-9483-46D7-878C-36AA360ADA87}"/>
              </a:ext>
            </a:extLst>
          </p:cNvPr>
          <p:cNvSpPr txBox="1"/>
          <p:nvPr/>
        </p:nvSpPr>
        <p:spPr>
          <a:xfrm>
            <a:off x="5306093" y="5245768"/>
            <a:ext cx="3441032" cy="92333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US" sz="1800" i="1" dirty="0">
                <a:latin typeface="Calibri" pitchFamily="34" charset="0"/>
              </a:rPr>
              <a:t>Coding demo 2:</a:t>
            </a:r>
            <a:br>
              <a:rPr lang="en-US" sz="1800" i="1" dirty="0">
                <a:latin typeface="Calibri" pitchFamily="34" charset="0"/>
              </a:rPr>
            </a:br>
            <a:r>
              <a:rPr lang="en-US" sz="1800" i="1" dirty="0">
                <a:latin typeface="Calibri" pitchFamily="34" charset="0"/>
              </a:rPr>
              <a:t>Counting to 20,000 correctly</a:t>
            </a:r>
            <a:br>
              <a:rPr lang="en-US" sz="1800" i="1" dirty="0">
                <a:latin typeface="Calibri" pitchFamily="34" charset="0"/>
              </a:rPr>
            </a:br>
            <a:r>
              <a:rPr lang="en-US" sz="1800" i="1" dirty="0">
                <a:latin typeface="Calibri" pitchFamily="34" charset="0"/>
              </a:rPr>
              <a:t>(with threads and a mutex)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FA5F399-3A3E-4AA1-B3C5-49E2B11748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9346" y="3255319"/>
            <a:ext cx="3621504" cy="3323987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lvl="0"/>
            <a:r>
              <a:rPr lang="nl-NL" sz="1400" dirty="0">
                <a:solidFill>
                  <a:srgbClr val="000000"/>
                </a:solidFill>
                <a:latin typeface="Courier New"/>
                <a:ea typeface="ＭＳ Ｐゴシック" charset="0"/>
                <a:cs typeface="Courier New"/>
              </a:rPr>
              <a:t>static unsigned long cnt = 0;</a:t>
            </a:r>
          </a:p>
          <a:p>
            <a:pPr lvl="0"/>
            <a:r>
              <a:rPr lang="nl-NL" sz="1400" dirty="0">
                <a:solidFill>
                  <a:srgbClr val="000000"/>
                </a:solidFill>
                <a:highlight>
                  <a:srgbClr val="00FF00"/>
                </a:highlight>
                <a:latin typeface="Courier New"/>
                <a:ea typeface="ＭＳ Ｐゴシック" charset="0"/>
                <a:cs typeface="Courier New"/>
              </a:rPr>
              <a:t>static pthread_mutex_t lock =</a:t>
            </a:r>
            <a:br>
              <a:rPr lang="nl-NL" sz="1400" dirty="0">
                <a:solidFill>
                  <a:srgbClr val="000000"/>
                </a:solidFill>
                <a:highlight>
                  <a:srgbClr val="00FF00"/>
                </a:highlight>
                <a:latin typeface="Courier New"/>
                <a:ea typeface="ＭＳ Ｐゴシック" charset="0"/>
                <a:cs typeface="Courier New"/>
              </a:rPr>
            </a:br>
            <a:r>
              <a:rPr lang="nl-NL" sz="1400" dirty="0">
                <a:solidFill>
                  <a:srgbClr val="000000"/>
                </a:solidFill>
                <a:highlight>
                  <a:srgbClr val="00FF00"/>
                </a:highlight>
                <a:latin typeface="Courier New"/>
                <a:ea typeface="ＭＳ Ｐゴシック" charset="0"/>
                <a:cs typeface="Courier New"/>
              </a:rPr>
              <a:t>  PTHREAD_MUTEX_INITIALIZER;</a:t>
            </a:r>
          </a:p>
          <a:p>
            <a:pPr lvl="0"/>
            <a:endParaRPr lang="nl-NL" sz="1400" dirty="0">
              <a:solidFill>
                <a:srgbClr val="000000"/>
              </a:solidFill>
              <a:latin typeface="Courier New"/>
              <a:ea typeface="ＭＳ Ｐゴシック" charset="0"/>
              <a:cs typeface="Courier New"/>
            </a:endParaRPr>
          </a:p>
          <a:p>
            <a:pPr lvl="0"/>
            <a:r>
              <a:rPr lang="nl-NL" sz="1400" dirty="0">
                <a:solidFill>
                  <a:srgbClr val="000000"/>
                </a:solidFill>
                <a:latin typeface="Courier New"/>
                <a:ea typeface="ＭＳ Ｐゴシック" charset="0"/>
                <a:cs typeface="Courier New"/>
              </a:rPr>
              <a:t>void *incr_thread(void *arg) {</a:t>
            </a:r>
            <a:br>
              <a:rPr lang="nl-NL" sz="1400" dirty="0">
                <a:solidFill>
                  <a:srgbClr val="000000"/>
                </a:solidFill>
                <a:latin typeface="Courier New"/>
                <a:ea typeface="ＭＳ Ｐゴシック" charset="0"/>
                <a:cs typeface="Courier New"/>
              </a:rPr>
            </a:br>
            <a:r>
              <a:rPr lang="nl-NL" sz="1400" dirty="0">
                <a:solidFill>
                  <a:srgbClr val="000000"/>
                </a:solidFill>
                <a:latin typeface="Courier New"/>
                <a:ea typeface="ＭＳ Ｐゴシック" charset="0"/>
                <a:cs typeface="Courier New"/>
              </a:rPr>
              <a:t>  unsigned long i;</a:t>
            </a:r>
            <a:br>
              <a:rPr lang="nl-NL" sz="1400" dirty="0">
                <a:solidFill>
                  <a:srgbClr val="000000"/>
                </a:solidFill>
                <a:latin typeface="Courier New"/>
                <a:ea typeface="ＭＳ Ｐゴシック" charset="0"/>
                <a:cs typeface="Courier New"/>
              </a:rPr>
            </a:br>
            <a:r>
              <a:rPr lang="nl-NL" sz="1400" dirty="0">
                <a:solidFill>
                  <a:srgbClr val="000000"/>
                </a:solidFill>
                <a:latin typeface="Courier New"/>
                <a:ea typeface="ＭＳ Ｐゴシック" charset="0"/>
                <a:cs typeface="Courier New"/>
              </a:rPr>
              <a:t>  unsigned long niters =</a:t>
            </a:r>
            <a:br>
              <a:rPr lang="nl-NL" sz="1400" dirty="0">
                <a:solidFill>
                  <a:srgbClr val="000000"/>
                </a:solidFill>
                <a:latin typeface="Courier New"/>
                <a:ea typeface="ＭＳ Ｐゴシック" charset="0"/>
                <a:cs typeface="Courier New"/>
              </a:rPr>
            </a:br>
            <a:r>
              <a:rPr lang="nl-NL" sz="1400" dirty="0">
                <a:solidFill>
                  <a:srgbClr val="000000"/>
                </a:solidFill>
                <a:latin typeface="Courier New"/>
                <a:ea typeface="ＭＳ Ｐゴシック" charset="0"/>
                <a:cs typeface="Courier New"/>
              </a:rPr>
              <a:t>    (unsigned long) arg;</a:t>
            </a:r>
          </a:p>
          <a:p>
            <a:pPr lvl="0"/>
            <a:endParaRPr lang="nl-NL" sz="1400" dirty="0">
              <a:solidFill>
                <a:srgbClr val="000000"/>
              </a:solidFill>
              <a:latin typeface="Courier New"/>
              <a:ea typeface="ＭＳ Ｐゴシック" charset="0"/>
              <a:cs typeface="Courier New"/>
            </a:endParaRPr>
          </a:p>
          <a:p>
            <a:pPr lvl="0"/>
            <a:r>
              <a:rPr lang="nl-NL" sz="1400" dirty="0">
                <a:solidFill>
                  <a:srgbClr val="000000"/>
                </a:solidFill>
                <a:latin typeface="Courier New"/>
                <a:ea typeface="ＭＳ Ｐゴシック" charset="0"/>
                <a:cs typeface="Courier New"/>
              </a:rPr>
              <a:t>  for (i = 0; i &lt; niters; i++) {</a:t>
            </a:r>
          </a:p>
          <a:p>
            <a:pPr lvl="0"/>
            <a:r>
              <a:rPr lang="nl-NL" sz="1400" dirty="0">
                <a:solidFill>
                  <a:srgbClr val="000000"/>
                </a:solidFill>
                <a:latin typeface="Courier New"/>
                <a:ea typeface="ＭＳ Ｐゴシック" charset="0"/>
                <a:cs typeface="Courier New"/>
              </a:rPr>
              <a:t>    </a:t>
            </a:r>
            <a:r>
              <a:rPr lang="nl-NL" sz="1400" dirty="0">
                <a:solidFill>
                  <a:srgbClr val="000000"/>
                </a:solidFill>
                <a:highlight>
                  <a:srgbClr val="00FF00"/>
                </a:highlight>
                <a:latin typeface="Courier New"/>
                <a:ea typeface="ＭＳ Ｐゴシック" charset="0"/>
                <a:cs typeface="Courier New"/>
              </a:rPr>
              <a:t>pthread_mutex_lock(&amp;lock);</a:t>
            </a:r>
          </a:p>
          <a:p>
            <a:pPr lvl="0"/>
            <a:r>
              <a:rPr lang="nl-NL" sz="1400" dirty="0">
                <a:solidFill>
                  <a:srgbClr val="000000"/>
                </a:solidFill>
                <a:latin typeface="Courier New"/>
                <a:ea typeface="ＭＳ Ｐゴシック" charset="0"/>
                <a:cs typeface="Courier New"/>
              </a:rPr>
              <a:t>    cnt++;</a:t>
            </a:r>
          </a:p>
          <a:p>
            <a:pPr lvl="0"/>
            <a:r>
              <a:rPr lang="nl-NL" sz="1400" dirty="0">
                <a:solidFill>
                  <a:srgbClr val="000000"/>
                </a:solidFill>
                <a:latin typeface="Courier New"/>
                <a:ea typeface="ＭＳ Ｐゴシック" charset="0"/>
                <a:cs typeface="Courier New"/>
              </a:rPr>
              <a:t>    </a:t>
            </a:r>
            <a:r>
              <a:rPr lang="nl-NL" sz="1400" dirty="0">
                <a:solidFill>
                  <a:srgbClr val="000000"/>
                </a:solidFill>
                <a:highlight>
                  <a:srgbClr val="00FF00"/>
                </a:highlight>
                <a:latin typeface="Courier New"/>
                <a:ea typeface="ＭＳ Ｐゴシック" charset="0"/>
                <a:cs typeface="Courier New"/>
              </a:rPr>
              <a:t>pthread_mutex_unlock(&amp;lock);</a:t>
            </a:r>
          </a:p>
          <a:p>
            <a:pPr lvl="0"/>
            <a:r>
              <a:rPr lang="nl-NL" sz="1400" dirty="0">
                <a:solidFill>
                  <a:srgbClr val="000000"/>
                </a:solidFill>
                <a:latin typeface="Courier New"/>
                <a:ea typeface="ＭＳ Ｐゴシック" charset="0"/>
                <a:cs typeface="Courier New"/>
              </a:rPr>
              <a:t>  }</a:t>
            </a:r>
            <a:br>
              <a:rPr lang="nl-NL" sz="1400" dirty="0">
                <a:solidFill>
                  <a:srgbClr val="000000"/>
                </a:solidFill>
                <a:latin typeface="Courier New"/>
                <a:ea typeface="ＭＳ Ｐゴシック" charset="0"/>
                <a:cs typeface="Courier New"/>
              </a:rPr>
            </a:br>
            <a:r>
              <a:rPr lang="nl-NL" sz="1400" dirty="0">
                <a:solidFill>
                  <a:srgbClr val="000000"/>
                </a:solidFill>
                <a:latin typeface="Courier New"/>
                <a:ea typeface="ＭＳ Ｐゴシック" charset="0"/>
                <a:cs typeface="Courier New"/>
              </a:rPr>
              <a:t>}</a:t>
            </a:r>
            <a:endParaRPr lang="en-US" sz="1400" dirty="0">
              <a:solidFill>
                <a:srgbClr val="000000"/>
              </a:solidFill>
              <a:latin typeface="Courier New"/>
              <a:ea typeface="ＭＳ Ｐゴシック" charset="0"/>
              <a:cs typeface="Courier New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B248A6-893D-4476-AD06-455AE04DFB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MUTual</a:t>
            </a:r>
            <a:r>
              <a:rPr lang="en-US" dirty="0"/>
              <a:t> </a:t>
            </a:r>
            <a:r>
              <a:rPr lang="en-US" dirty="0" err="1"/>
              <a:t>EXclusion</a:t>
            </a:r>
            <a:r>
              <a:rPr lang="en-US" dirty="0"/>
              <a:t> (mutex)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135B3D-3939-417E-9122-513C2C2AE3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Mutex: opaque object which is either </a:t>
            </a:r>
            <a:r>
              <a:rPr lang="en-US" i="1" dirty="0"/>
              <a:t>locked</a:t>
            </a:r>
            <a:r>
              <a:rPr lang="en-US" dirty="0"/>
              <a:t> or </a:t>
            </a:r>
            <a:r>
              <a:rPr lang="en-US" i="1" dirty="0"/>
              <a:t>unlocked</a:t>
            </a:r>
          </a:p>
          <a:p>
            <a:pPr lvl="1"/>
            <a:r>
              <a:rPr lang="en-US" dirty="0"/>
              <a:t>Boolean value, but cannot do math on it</a:t>
            </a:r>
          </a:p>
          <a:p>
            <a:pPr lvl="1"/>
            <a:r>
              <a:rPr lang="en-US" dirty="0"/>
              <a:t>Starts out unlocked</a:t>
            </a:r>
          </a:p>
          <a:p>
            <a:pPr lvl="1"/>
            <a:r>
              <a:rPr lang="en-US" dirty="0"/>
              <a:t>Two operations:</a:t>
            </a:r>
          </a:p>
          <a:p>
            <a:endParaRPr lang="en-US" dirty="0"/>
          </a:p>
          <a:p>
            <a:r>
              <a:rPr lang="en-US" dirty="0"/>
              <a:t>lock(m)</a:t>
            </a:r>
          </a:p>
          <a:p>
            <a:pPr lvl="1"/>
            <a:r>
              <a:rPr lang="en-US" dirty="0"/>
              <a:t>If the mutex is currently not locked, lock it and return</a:t>
            </a:r>
          </a:p>
          <a:p>
            <a:pPr lvl="1"/>
            <a:r>
              <a:rPr lang="en-US" dirty="0"/>
              <a:t>Otherwise, wait until it becomes unlocked, then retry</a:t>
            </a:r>
          </a:p>
          <a:p>
            <a:pPr lvl="1"/>
            <a:endParaRPr lang="en-US" dirty="0"/>
          </a:p>
          <a:p>
            <a:r>
              <a:rPr lang="en-US" dirty="0"/>
              <a:t>unlock(m)</a:t>
            </a:r>
          </a:p>
          <a:p>
            <a:pPr lvl="1"/>
            <a:r>
              <a:rPr lang="en-US" dirty="0"/>
              <a:t>Can only be called when mutex is locked, by the code that locked it</a:t>
            </a:r>
          </a:p>
          <a:p>
            <a:pPr lvl="1"/>
            <a:r>
              <a:rPr lang="en-US" dirty="0"/>
              <a:t>Change mutex to unlocked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243830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B248A6-893D-4476-AD06-455AE04DFB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Mutex implementation (partial)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135B3D-3939-417E-9122-513C2C2AE3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6875" y="1362075"/>
            <a:ext cx="7896225" cy="4544577"/>
          </a:xfrm>
        </p:spPr>
        <p:txBody>
          <a:bodyPr/>
          <a:lstStyle/>
          <a:p>
            <a:pPr marL="0" indent="0">
              <a:buNone/>
            </a:pPr>
            <a:r>
              <a:rPr lang="en-US" sz="1400" dirty="0">
                <a:solidFill>
                  <a:schemeClr val="accent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/**</a:t>
            </a:r>
            <a:br>
              <a:rPr lang="en-US" sz="1400" dirty="0">
                <a:solidFill>
                  <a:schemeClr val="accent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400" dirty="0">
                <a:solidFill>
                  <a:schemeClr val="accent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 void </a:t>
            </a:r>
            <a:r>
              <a:rPr lang="en-US" sz="1400" dirty="0" err="1">
                <a:solidFill>
                  <a:schemeClr val="accent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pthread_mutex_lock</a:t>
            </a:r>
            <a:r>
              <a:rPr lang="en-US" sz="1400" dirty="0">
                <a:solidFill>
                  <a:schemeClr val="accent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dirty="0" err="1">
                <a:solidFill>
                  <a:schemeClr val="accent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pthread_mutex_t</a:t>
            </a:r>
            <a:r>
              <a:rPr lang="en-US" sz="1400" dirty="0">
                <a:solidFill>
                  <a:schemeClr val="accent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1400" dirty="0" err="1">
                <a:solidFill>
                  <a:schemeClr val="accent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mtx</a:t>
            </a:r>
            <a:r>
              <a:rPr lang="en-US" sz="1400" dirty="0">
                <a:solidFill>
                  <a:schemeClr val="accent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br>
              <a:rPr lang="en-US" sz="1400" dirty="0">
                <a:solidFill>
                  <a:schemeClr val="accent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400" dirty="0">
                <a:solidFill>
                  <a:schemeClr val="accent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 Lock the mutex pointed to by MTX.  If it is already locked,</a:t>
            </a:r>
            <a:br>
              <a:rPr lang="en-US" sz="1400" dirty="0">
                <a:solidFill>
                  <a:schemeClr val="accent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400" dirty="0">
                <a:solidFill>
                  <a:schemeClr val="accent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 first sleep until it becomes unlocked.</a:t>
            </a:r>
            <a:br>
              <a:rPr lang="en-US" sz="1400" dirty="0">
                <a:solidFill>
                  <a:schemeClr val="accent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400" dirty="0">
                <a:solidFill>
                  <a:schemeClr val="accent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*/</a:t>
            </a:r>
          </a:p>
          <a:p>
            <a:pPr marL="0" indent="0">
              <a:buNone/>
            </a:pPr>
            <a:r>
              <a:rPr lang="en-US" sz="1400" dirty="0" err="1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pthread_mutex_lock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  <a:b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call   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gettid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</a:t>
            </a:r>
            <a:r>
              <a:rPr lang="en-US" sz="1400" i="1" dirty="0">
                <a:solidFill>
                  <a:schemeClr val="bg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current thread ID now in %</a:t>
            </a:r>
            <a:r>
              <a:rPr lang="en-US" sz="1400" i="1" dirty="0" err="1">
                <a:solidFill>
                  <a:schemeClr val="bg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eax</a:t>
            </a:r>
            <a:b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mov     $1, %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edx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lang="en-US" sz="1400" i="1" dirty="0">
                <a:solidFill>
                  <a:schemeClr val="bg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increment</a:t>
            </a:r>
            <a:b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4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lock </a:t>
            </a:r>
            <a:r>
              <a:rPr lang="en-US" sz="1400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xadd</a:t>
            </a:r>
            <a:r>
              <a:rPr lang="en-US" sz="14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%</a:t>
            </a:r>
            <a:r>
              <a:rPr lang="en-US" sz="1400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edx</a:t>
            </a:r>
            <a:r>
              <a:rPr lang="en-US" sz="14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MUTEX_CONTENDERS(%</a:t>
            </a:r>
            <a:r>
              <a:rPr lang="en-US" sz="1400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sz="14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br>
              <a:rPr lang="en-US" sz="14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i="1" dirty="0">
                <a:solidFill>
                  <a:schemeClr val="bg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%</a:t>
            </a:r>
            <a:r>
              <a:rPr lang="en-US" sz="1400" i="1" dirty="0" err="1">
                <a:solidFill>
                  <a:schemeClr val="bg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edx</a:t>
            </a:r>
            <a:r>
              <a:rPr lang="en-US" sz="1400" i="1" dirty="0">
                <a:solidFill>
                  <a:schemeClr val="bg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now holds _previous_ value of </a:t>
            </a:r>
            <a:r>
              <a:rPr lang="en-US" sz="1400" i="1" dirty="0" err="1">
                <a:solidFill>
                  <a:schemeClr val="bg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mtx</a:t>
            </a:r>
            <a:r>
              <a:rPr lang="en-US" sz="1400" i="1" dirty="0">
                <a:solidFill>
                  <a:schemeClr val="bg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-&gt;contenders</a:t>
            </a:r>
            <a:b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test    %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edx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, %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edx</a:t>
            </a:r>
            <a:b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jne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.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Lcontended</a:t>
            </a:r>
            <a:b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b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i="1" dirty="0">
                <a:solidFill>
                  <a:schemeClr val="bg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The lock was unlocked, and now we hold it.</a:t>
            </a:r>
            <a:br>
              <a:rPr lang="en-US" sz="1400" i="1" dirty="0">
                <a:solidFill>
                  <a:schemeClr val="bg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mov     %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eax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, MUTEX_HOLDER(%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b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ret</a:t>
            </a:r>
          </a:p>
          <a:p>
            <a:pPr marL="0" indent="0">
              <a:buNone/>
            </a:pPr>
            <a:b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Lcontended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  <a:b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i="1" dirty="0">
                <a:solidFill>
                  <a:schemeClr val="bg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Sleep until another thread calls </a:t>
            </a:r>
            <a:r>
              <a:rPr lang="en-US" sz="1400" i="1" dirty="0" err="1">
                <a:solidFill>
                  <a:schemeClr val="bg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pthread_mutex_unlock</a:t>
            </a:r>
            <a:br>
              <a:rPr lang="en-US" sz="1400" i="1" dirty="0">
                <a:solidFill>
                  <a:schemeClr val="bg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400" i="1" dirty="0">
                <a:solidFill>
                  <a:schemeClr val="bg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// (30 more machine instructions and a system call)</a:t>
            </a:r>
            <a:endParaRPr lang="en-US" i="1" dirty="0">
              <a:solidFill>
                <a:schemeClr val="bg2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Text Box 48">
            <a:extLst>
              <a:ext uri="{FF2B5EF4-FFF2-40B4-BE49-F238E27FC236}">
                <a16:creationId xmlns:a16="http://schemas.microsoft.com/office/drawing/2014/main" id="{BBA64891-066F-4417-8FC8-8E34FF011C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1412" y="5906652"/>
            <a:ext cx="6655413" cy="64633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i="1" dirty="0">
                <a:solidFill>
                  <a:srgbClr val="00B050"/>
                </a:solidFill>
                <a:latin typeface="Calibri" pitchFamily="34" charset="0"/>
              </a:rPr>
              <a:t>Just one of many ways to implement (discussed in 15-410, -418, </a:t>
            </a:r>
            <a:r>
              <a:rPr lang="en-US" sz="1800" i="1" dirty="0" err="1">
                <a:solidFill>
                  <a:srgbClr val="00B050"/>
                </a:solidFill>
                <a:latin typeface="Calibri" pitchFamily="34" charset="0"/>
              </a:rPr>
              <a:t>etc</a:t>
            </a:r>
            <a:r>
              <a:rPr lang="en-US" sz="1800" i="1" dirty="0">
                <a:solidFill>
                  <a:srgbClr val="00B050"/>
                </a:solidFill>
                <a:latin typeface="Calibri" pitchFamily="34" charset="0"/>
              </a:rPr>
              <a:t>)</a:t>
            </a:r>
            <a:br>
              <a:rPr lang="en-US" sz="1800" i="1" dirty="0">
                <a:solidFill>
                  <a:srgbClr val="00B050"/>
                </a:solidFill>
                <a:latin typeface="Calibri" pitchFamily="34" charset="0"/>
              </a:rPr>
            </a:br>
            <a:r>
              <a:rPr lang="en-US" sz="1800" i="1" dirty="0">
                <a:solidFill>
                  <a:srgbClr val="00B050"/>
                </a:solidFill>
                <a:latin typeface="Calibri" pitchFamily="34" charset="0"/>
              </a:rPr>
              <a:t>All require assistance from the CPU (special instructions)</a:t>
            </a:r>
          </a:p>
        </p:txBody>
      </p:sp>
    </p:spTree>
    <p:extLst>
      <p:ext uri="{BB962C8B-B14F-4D97-AF65-F5344CB8AC3E}">
        <p14:creationId xmlns:p14="http://schemas.microsoft.com/office/powerpoint/2010/main" val="353885907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Rectangle 109">
            <a:extLst>
              <a:ext uri="{FF2B5EF4-FFF2-40B4-BE49-F238E27FC236}">
                <a16:creationId xmlns:a16="http://schemas.microsoft.com/office/drawing/2014/main" id="{98C27530-BC6A-4147-A5C9-BEF8F929C43A}"/>
              </a:ext>
            </a:extLst>
          </p:cNvPr>
          <p:cNvSpPr>
            <a:spLocks noChangeAspect="1"/>
          </p:cNvSpPr>
          <p:nvPr/>
        </p:nvSpPr>
        <p:spPr bwMode="auto">
          <a:xfrm>
            <a:off x="1941445" y="2835302"/>
            <a:ext cx="2011680" cy="1939512"/>
          </a:xfrm>
          <a:prstGeom prst="rect">
            <a:avLst/>
          </a:prstGeom>
          <a:solidFill>
            <a:srgbClr val="E49494"/>
          </a:solidFill>
          <a:ln w="25400">
            <a:noFill/>
            <a:round/>
            <a:headEnd/>
            <a:tailEnd/>
          </a:ln>
          <a:effectLst/>
        </p:spPr>
        <p:txBody>
          <a:bodyPr wrap="none" rtlCol="0" anchor="ctr">
            <a:spAutoFit/>
          </a:bodyPr>
          <a:lstStyle/>
          <a:p>
            <a:pPr algn="ctr"/>
            <a:endParaRPr lang="en-US"/>
          </a:p>
        </p:txBody>
      </p:sp>
      <p:sp>
        <p:nvSpPr>
          <p:cNvPr id="95846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</a:t>
            </a:r>
            <a:r>
              <a:rPr lang="en-US" dirty="0" err="1"/>
              <a:t>Mutexes</a:t>
            </a:r>
            <a:r>
              <a:rPr lang="en-US" dirty="0"/>
              <a:t> Work</a:t>
            </a:r>
          </a:p>
        </p:txBody>
      </p:sp>
      <p:sp>
        <p:nvSpPr>
          <p:cNvPr id="958468" name="Text Box 4"/>
          <p:cNvSpPr txBox="1">
            <a:spLocks noChangeArrowheads="1"/>
          </p:cNvSpPr>
          <p:nvPr/>
        </p:nvSpPr>
        <p:spPr bwMode="auto">
          <a:xfrm>
            <a:off x="5810250" y="1381125"/>
            <a:ext cx="3105150" cy="304698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tIns="0" bIns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Provide mutually exclusive access to shared variable by surrounding critical section with </a:t>
            </a:r>
            <a:r>
              <a:rPr lang="en-US" sz="1800" i="1" dirty="0">
                <a:latin typeface="Calibri" pitchFamily="34" charset="0"/>
              </a:rPr>
              <a:t>lock</a:t>
            </a:r>
            <a:r>
              <a:rPr lang="en-US" sz="1800" dirty="0">
                <a:latin typeface="Calibri" pitchFamily="34" charset="0"/>
              </a:rPr>
              <a:t> and </a:t>
            </a:r>
            <a:r>
              <a:rPr lang="en-US" sz="1800" i="1" dirty="0">
                <a:latin typeface="Calibri" pitchFamily="34" charset="0"/>
              </a:rPr>
              <a:t>unlock</a:t>
            </a:r>
            <a:r>
              <a:rPr lang="en-US" sz="1800" dirty="0">
                <a:latin typeface="Calibri" pitchFamily="34" charset="0"/>
              </a:rPr>
              <a:t> operations</a:t>
            </a:r>
          </a:p>
          <a:p>
            <a:endParaRPr lang="en-US" sz="1800" dirty="0">
              <a:latin typeface="Calibri" pitchFamily="34" charset="0"/>
            </a:endParaRPr>
          </a:p>
          <a:p>
            <a:r>
              <a:rPr lang="en-US" sz="1800" dirty="0">
                <a:latin typeface="Calibri" pitchFamily="34" charset="0"/>
              </a:rPr>
              <a:t>Mutex invariant creates a </a:t>
            </a:r>
            <a:r>
              <a:rPr lang="en-US" sz="1800" i="1" dirty="0">
                <a:solidFill>
                  <a:srgbClr val="FF0000"/>
                </a:solidFill>
                <a:latin typeface="Calibri" pitchFamily="34" charset="0"/>
              </a:rPr>
              <a:t>forbidden region </a:t>
            </a:r>
            <a:r>
              <a:rPr lang="en-US" sz="1800" dirty="0">
                <a:latin typeface="Calibri" pitchFamily="34" charset="0"/>
              </a:rPr>
              <a:t>that encloses unsafe region and that cannot be entered by any trajectory.</a:t>
            </a:r>
          </a:p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162" name="Line 6"/>
          <p:cNvSpPr>
            <a:spLocks noChangeAspect="1" noChangeShapeType="1"/>
          </p:cNvSpPr>
          <p:nvPr/>
        </p:nvSpPr>
        <p:spPr bwMode="auto">
          <a:xfrm flipV="1">
            <a:off x="817563" y="5888038"/>
            <a:ext cx="45910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63" name="Line 7"/>
          <p:cNvSpPr>
            <a:spLocks noChangeAspect="1" noChangeShapeType="1"/>
          </p:cNvSpPr>
          <p:nvPr/>
        </p:nvSpPr>
        <p:spPr bwMode="auto">
          <a:xfrm flipH="1" flipV="1">
            <a:off x="827088" y="1533525"/>
            <a:ext cx="0" cy="43545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64" name="Text Box 8"/>
          <p:cNvSpPr txBox="1">
            <a:spLocks noChangeAspect="1" noChangeArrowheads="1"/>
          </p:cNvSpPr>
          <p:nvPr/>
        </p:nvSpPr>
        <p:spPr bwMode="auto">
          <a:xfrm>
            <a:off x="956393" y="5865813"/>
            <a:ext cx="40908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H</a:t>
            </a:r>
            <a:r>
              <a:rPr lang="en-US" sz="1800" baseline="-25000">
                <a:latin typeface="+mn-lt"/>
              </a:rPr>
              <a:t>1</a:t>
            </a:r>
            <a:endParaRPr lang="en-US" sz="1800">
              <a:latin typeface="+mn-lt"/>
            </a:endParaRPr>
          </a:p>
        </p:txBody>
      </p:sp>
      <p:sp>
        <p:nvSpPr>
          <p:cNvPr id="165" name="Text Box 9"/>
          <p:cNvSpPr txBox="1">
            <a:spLocks noChangeAspect="1" noChangeArrowheads="1"/>
          </p:cNvSpPr>
          <p:nvPr/>
        </p:nvSpPr>
        <p:spPr bwMode="auto">
          <a:xfrm>
            <a:off x="1472331" y="5865813"/>
            <a:ext cx="69602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>
                <a:solidFill>
                  <a:srgbClr val="C00000"/>
                </a:solidFill>
                <a:latin typeface="+mn-lt"/>
              </a:rPr>
              <a:t>lo(m)</a:t>
            </a:r>
          </a:p>
        </p:txBody>
      </p:sp>
      <p:sp>
        <p:nvSpPr>
          <p:cNvPr id="166" name="Text Box 10"/>
          <p:cNvSpPr txBox="1">
            <a:spLocks noChangeAspect="1" noChangeArrowheads="1"/>
          </p:cNvSpPr>
          <p:nvPr/>
        </p:nvSpPr>
        <p:spPr bwMode="auto">
          <a:xfrm>
            <a:off x="3923431" y="5865813"/>
            <a:ext cx="763351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>
                <a:solidFill>
                  <a:srgbClr val="C00000"/>
                </a:solidFill>
                <a:latin typeface="+mn-lt"/>
              </a:rPr>
              <a:t>un(m)</a:t>
            </a:r>
          </a:p>
        </p:txBody>
      </p:sp>
      <p:sp>
        <p:nvSpPr>
          <p:cNvPr id="167" name="Text Box 11"/>
          <p:cNvSpPr txBox="1">
            <a:spLocks noChangeAspect="1" noChangeArrowheads="1"/>
          </p:cNvSpPr>
          <p:nvPr/>
        </p:nvSpPr>
        <p:spPr bwMode="auto">
          <a:xfrm>
            <a:off x="4604468" y="5865813"/>
            <a:ext cx="37702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T</a:t>
            </a:r>
            <a:r>
              <a:rPr lang="en-US" sz="1800" baseline="-25000">
                <a:latin typeface="+mn-lt"/>
              </a:rPr>
              <a:t>1</a:t>
            </a:r>
            <a:endParaRPr lang="en-US" sz="1800">
              <a:latin typeface="+mn-lt"/>
            </a:endParaRPr>
          </a:p>
        </p:txBody>
      </p:sp>
      <p:sp>
        <p:nvSpPr>
          <p:cNvPr id="168" name="Text Box 12"/>
          <p:cNvSpPr txBox="1">
            <a:spLocks noChangeAspect="1" noChangeArrowheads="1"/>
          </p:cNvSpPr>
          <p:nvPr/>
        </p:nvSpPr>
        <p:spPr bwMode="auto">
          <a:xfrm>
            <a:off x="5486400" y="5690223"/>
            <a:ext cx="102367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800">
                <a:latin typeface="+mn-lt"/>
              </a:rPr>
              <a:t>Thread 1</a:t>
            </a:r>
          </a:p>
        </p:txBody>
      </p:sp>
      <p:sp>
        <p:nvSpPr>
          <p:cNvPr id="169" name="Text Box 13"/>
          <p:cNvSpPr txBox="1">
            <a:spLocks noChangeAspect="1" noChangeArrowheads="1"/>
          </p:cNvSpPr>
          <p:nvPr/>
        </p:nvSpPr>
        <p:spPr bwMode="auto">
          <a:xfrm>
            <a:off x="304800" y="1078468"/>
            <a:ext cx="102367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800" dirty="0">
                <a:latin typeface="+mn-lt"/>
              </a:rPr>
              <a:t>Thread 2</a:t>
            </a:r>
          </a:p>
        </p:txBody>
      </p:sp>
      <p:sp>
        <p:nvSpPr>
          <p:cNvPr id="170" name="Oval 14"/>
          <p:cNvSpPr>
            <a:spLocks noChangeAspect="1" noChangeArrowheads="1"/>
          </p:cNvSpPr>
          <p:nvPr/>
        </p:nvSpPr>
        <p:spPr bwMode="auto">
          <a:xfrm>
            <a:off x="1420813" y="5273675"/>
            <a:ext cx="33337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1" name="Oval 15"/>
          <p:cNvSpPr>
            <a:spLocks noChangeAspect="1" noChangeArrowheads="1"/>
          </p:cNvSpPr>
          <p:nvPr/>
        </p:nvSpPr>
        <p:spPr bwMode="auto">
          <a:xfrm>
            <a:off x="2024063" y="5273675"/>
            <a:ext cx="34925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2" name="Oval 16"/>
          <p:cNvSpPr>
            <a:spLocks noChangeAspect="1" noChangeArrowheads="1"/>
          </p:cNvSpPr>
          <p:nvPr/>
        </p:nvSpPr>
        <p:spPr bwMode="auto">
          <a:xfrm>
            <a:off x="2630488" y="5273675"/>
            <a:ext cx="33337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3" name="Oval 17"/>
          <p:cNvSpPr>
            <a:spLocks noChangeAspect="1" noChangeArrowheads="1"/>
          </p:cNvSpPr>
          <p:nvPr/>
        </p:nvSpPr>
        <p:spPr bwMode="auto">
          <a:xfrm>
            <a:off x="3235325" y="5273675"/>
            <a:ext cx="31750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4" name="Oval 18"/>
          <p:cNvSpPr>
            <a:spLocks noChangeAspect="1" noChangeArrowheads="1"/>
          </p:cNvSpPr>
          <p:nvPr/>
        </p:nvSpPr>
        <p:spPr bwMode="auto">
          <a:xfrm>
            <a:off x="3840163" y="5273675"/>
            <a:ext cx="33337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5" name="Oval 19"/>
          <p:cNvSpPr>
            <a:spLocks noChangeAspect="1" noChangeArrowheads="1"/>
          </p:cNvSpPr>
          <p:nvPr/>
        </p:nvSpPr>
        <p:spPr bwMode="auto">
          <a:xfrm>
            <a:off x="817563" y="5273675"/>
            <a:ext cx="31750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6" name="Oval 20"/>
          <p:cNvSpPr>
            <a:spLocks noChangeAspect="1" noChangeArrowheads="1"/>
          </p:cNvSpPr>
          <p:nvPr/>
        </p:nvSpPr>
        <p:spPr bwMode="auto">
          <a:xfrm>
            <a:off x="4443413" y="5273675"/>
            <a:ext cx="33337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7" name="Oval 21"/>
          <p:cNvSpPr>
            <a:spLocks noChangeAspect="1" noChangeArrowheads="1"/>
          </p:cNvSpPr>
          <p:nvPr/>
        </p:nvSpPr>
        <p:spPr bwMode="auto">
          <a:xfrm>
            <a:off x="5049838" y="5273675"/>
            <a:ext cx="31750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817563" y="4684713"/>
            <a:ext cx="4264025" cy="31750"/>
            <a:chOff x="817563" y="4684713"/>
            <a:chExt cx="4264025" cy="31750"/>
          </a:xfrm>
        </p:grpSpPr>
        <p:sp>
          <p:nvSpPr>
            <p:cNvPr id="178" name="Oval 22"/>
            <p:cNvSpPr>
              <a:spLocks noChangeAspect="1" noChangeArrowheads="1"/>
            </p:cNvSpPr>
            <p:nvPr/>
          </p:nvSpPr>
          <p:spPr bwMode="auto">
            <a:xfrm>
              <a:off x="1420813" y="4684713"/>
              <a:ext cx="33337" cy="3175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79" name="Oval 23"/>
            <p:cNvSpPr>
              <a:spLocks noChangeAspect="1" noChangeArrowheads="1"/>
            </p:cNvSpPr>
            <p:nvPr/>
          </p:nvSpPr>
          <p:spPr bwMode="auto">
            <a:xfrm>
              <a:off x="2024063" y="4684713"/>
              <a:ext cx="34925" cy="3175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80" name="Oval 24"/>
            <p:cNvSpPr>
              <a:spLocks noChangeAspect="1" noChangeArrowheads="1"/>
            </p:cNvSpPr>
            <p:nvPr/>
          </p:nvSpPr>
          <p:spPr bwMode="auto">
            <a:xfrm>
              <a:off x="2630488" y="4684713"/>
              <a:ext cx="33337" cy="3175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81" name="Oval 25"/>
            <p:cNvSpPr>
              <a:spLocks noChangeAspect="1" noChangeArrowheads="1"/>
            </p:cNvSpPr>
            <p:nvPr/>
          </p:nvSpPr>
          <p:spPr bwMode="auto">
            <a:xfrm>
              <a:off x="3235325" y="4684713"/>
              <a:ext cx="31750" cy="3175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82" name="Oval 26"/>
            <p:cNvSpPr>
              <a:spLocks noChangeAspect="1" noChangeArrowheads="1"/>
            </p:cNvSpPr>
            <p:nvPr/>
          </p:nvSpPr>
          <p:spPr bwMode="auto">
            <a:xfrm>
              <a:off x="3840163" y="4684713"/>
              <a:ext cx="33337" cy="3175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83" name="Oval 27"/>
            <p:cNvSpPr>
              <a:spLocks noChangeAspect="1" noChangeArrowheads="1"/>
            </p:cNvSpPr>
            <p:nvPr/>
          </p:nvSpPr>
          <p:spPr bwMode="auto">
            <a:xfrm>
              <a:off x="817563" y="4684713"/>
              <a:ext cx="31750" cy="3175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84" name="Oval 28"/>
            <p:cNvSpPr>
              <a:spLocks noChangeAspect="1" noChangeArrowheads="1"/>
            </p:cNvSpPr>
            <p:nvPr/>
          </p:nvSpPr>
          <p:spPr bwMode="auto">
            <a:xfrm>
              <a:off x="4443413" y="4684713"/>
              <a:ext cx="33337" cy="3175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85" name="Oval 29"/>
            <p:cNvSpPr>
              <a:spLocks noChangeAspect="1" noChangeArrowheads="1"/>
            </p:cNvSpPr>
            <p:nvPr/>
          </p:nvSpPr>
          <p:spPr bwMode="auto">
            <a:xfrm>
              <a:off x="5049838" y="4684713"/>
              <a:ext cx="31750" cy="3175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186" name="Oval 30"/>
          <p:cNvSpPr>
            <a:spLocks noChangeAspect="1" noChangeArrowheads="1"/>
          </p:cNvSpPr>
          <p:nvPr/>
        </p:nvSpPr>
        <p:spPr bwMode="auto">
          <a:xfrm>
            <a:off x="1420813" y="4094163"/>
            <a:ext cx="33337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7" name="Oval 31"/>
          <p:cNvSpPr>
            <a:spLocks noChangeAspect="1" noChangeArrowheads="1"/>
          </p:cNvSpPr>
          <p:nvPr/>
        </p:nvSpPr>
        <p:spPr bwMode="auto">
          <a:xfrm>
            <a:off x="2024063" y="4094163"/>
            <a:ext cx="34925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8" name="Oval 32"/>
          <p:cNvSpPr>
            <a:spLocks noChangeAspect="1" noChangeArrowheads="1"/>
          </p:cNvSpPr>
          <p:nvPr/>
        </p:nvSpPr>
        <p:spPr bwMode="auto">
          <a:xfrm>
            <a:off x="2630488" y="4094163"/>
            <a:ext cx="33337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9" name="Oval 33"/>
          <p:cNvSpPr>
            <a:spLocks noChangeAspect="1" noChangeArrowheads="1"/>
          </p:cNvSpPr>
          <p:nvPr/>
        </p:nvSpPr>
        <p:spPr bwMode="auto">
          <a:xfrm>
            <a:off x="3235325" y="4094163"/>
            <a:ext cx="31750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0" name="Oval 34"/>
          <p:cNvSpPr>
            <a:spLocks noChangeAspect="1" noChangeArrowheads="1"/>
          </p:cNvSpPr>
          <p:nvPr/>
        </p:nvSpPr>
        <p:spPr bwMode="auto">
          <a:xfrm>
            <a:off x="3840163" y="4094163"/>
            <a:ext cx="33337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1" name="Oval 35"/>
          <p:cNvSpPr>
            <a:spLocks noChangeAspect="1" noChangeArrowheads="1"/>
          </p:cNvSpPr>
          <p:nvPr/>
        </p:nvSpPr>
        <p:spPr bwMode="auto">
          <a:xfrm>
            <a:off x="817563" y="4094163"/>
            <a:ext cx="31750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2" name="Oval 36"/>
          <p:cNvSpPr>
            <a:spLocks noChangeAspect="1" noChangeArrowheads="1"/>
          </p:cNvSpPr>
          <p:nvPr/>
        </p:nvSpPr>
        <p:spPr bwMode="auto">
          <a:xfrm>
            <a:off x="4443413" y="4094163"/>
            <a:ext cx="33337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3" name="Oval 37"/>
          <p:cNvSpPr>
            <a:spLocks noChangeAspect="1" noChangeArrowheads="1"/>
          </p:cNvSpPr>
          <p:nvPr/>
        </p:nvSpPr>
        <p:spPr bwMode="auto">
          <a:xfrm>
            <a:off x="5049838" y="4094163"/>
            <a:ext cx="31750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4" name="Oval 38"/>
          <p:cNvSpPr>
            <a:spLocks noChangeAspect="1" noChangeArrowheads="1"/>
          </p:cNvSpPr>
          <p:nvPr/>
        </p:nvSpPr>
        <p:spPr bwMode="auto">
          <a:xfrm>
            <a:off x="1420813" y="3505200"/>
            <a:ext cx="33337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5" name="Oval 39"/>
          <p:cNvSpPr>
            <a:spLocks noChangeAspect="1" noChangeArrowheads="1"/>
          </p:cNvSpPr>
          <p:nvPr/>
        </p:nvSpPr>
        <p:spPr bwMode="auto">
          <a:xfrm>
            <a:off x="2024063" y="3505200"/>
            <a:ext cx="34925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6" name="Oval 40"/>
          <p:cNvSpPr>
            <a:spLocks noChangeAspect="1" noChangeArrowheads="1"/>
          </p:cNvSpPr>
          <p:nvPr/>
        </p:nvSpPr>
        <p:spPr bwMode="auto">
          <a:xfrm>
            <a:off x="2630488" y="3505200"/>
            <a:ext cx="33337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7" name="Oval 41"/>
          <p:cNvSpPr>
            <a:spLocks noChangeAspect="1" noChangeArrowheads="1"/>
          </p:cNvSpPr>
          <p:nvPr/>
        </p:nvSpPr>
        <p:spPr bwMode="auto">
          <a:xfrm>
            <a:off x="3235325" y="3505200"/>
            <a:ext cx="31750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8" name="Oval 42"/>
          <p:cNvSpPr>
            <a:spLocks noChangeAspect="1" noChangeArrowheads="1"/>
          </p:cNvSpPr>
          <p:nvPr/>
        </p:nvSpPr>
        <p:spPr bwMode="auto">
          <a:xfrm>
            <a:off x="3840163" y="3505200"/>
            <a:ext cx="33337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9" name="Oval 43"/>
          <p:cNvSpPr>
            <a:spLocks noChangeAspect="1" noChangeArrowheads="1"/>
          </p:cNvSpPr>
          <p:nvPr/>
        </p:nvSpPr>
        <p:spPr bwMode="auto">
          <a:xfrm>
            <a:off x="817563" y="3505200"/>
            <a:ext cx="31750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0" name="Oval 44"/>
          <p:cNvSpPr>
            <a:spLocks noChangeAspect="1" noChangeArrowheads="1"/>
          </p:cNvSpPr>
          <p:nvPr/>
        </p:nvSpPr>
        <p:spPr bwMode="auto">
          <a:xfrm>
            <a:off x="4443413" y="3505200"/>
            <a:ext cx="33337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1" name="Oval 45"/>
          <p:cNvSpPr>
            <a:spLocks noChangeAspect="1" noChangeArrowheads="1"/>
          </p:cNvSpPr>
          <p:nvPr/>
        </p:nvSpPr>
        <p:spPr bwMode="auto">
          <a:xfrm>
            <a:off x="5049838" y="3505200"/>
            <a:ext cx="31750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2" name="Oval 46"/>
          <p:cNvSpPr>
            <a:spLocks noChangeAspect="1" noChangeArrowheads="1"/>
          </p:cNvSpPr>
          <p:nvPr/>
        </p:nvSpPr>
        <p:spPr bwMode="auto">
          <a:xfrm>
            <a:off x="1420813" y="2916238"/>
            <a:ext cx="33337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3" name="Oval 47"/>
          <p:cNvSpPr>
            <a:spLocks noChangeAspect="1" noChangeArrowheads="1"/>
          </p:cNvSpPr>
          <p:nvPr/>
        </p:nvSpPr>
        <p:spPr bwMode="auto">
          <a:xfrm>
            <a:off x="2024063" y="2916238"/>
            <a:ext cx="34925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4" name="Oval 48"/>
          <p:cNvSpPr>
            <a:spLocks noChangeAspect="1" noChangeArrowheads="1"/>
          </p:cNvSpPr>
          <p:nvPr/>
        </p:nvSpPr>
        <p:spPr bwMode="auto">
          <a:xfrm>
            <a:off x="2630488" y="2916238"/>
            <a:ext cx="33337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5" name="Oval 49"/>
          <p:cNvSpPr>
            <a:spLocks noChangeAspect="1" noChangeArrowheads="1"/>
          </p:cNvSpPr>
          <p:nvPr/>
        </p:nvSpPr>
        <p:spPr bwMode="auto">
          <a:xfrm>
            <a:off x="3235325" y="2916238"/>
            <a:ext cx="31750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6" name="Oval 50"/>
          <p:cNvSpPr>
            <a:spLocks noChangeAspect="1" noChangeArrowheads="1"/>
          </p:cNvSpPr>
          <p:nvPr/>
        </p:nvSpPr>
        <p:spPr bwMode="auto">
          <a:xfrm>
            <a:off x="3840163" y="2916238"/>
            <a:ext cx="33337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7" name="Oval 51"/>
          <p:cNvSpPr>
            <a:spLocks noChangeAspect="1" noChangeArrowheads="1"/>
          </p:cNvSpPr>
          <p:nvPr/>
        </p:nvSpPr>
        <p:spPr bwMode="auto">
          <a:xfrm>
            <a:off x="817563" y="2916238"/>
            <a:ext cx="31750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8" name="Oval 52"/>
          <p:cNvSpPr>
            <a:spLocks noChangeAspect="1" noChangeArrowheads="1"/>
          </p:cNvSpPr>
          <p:nvPr/>
        </p:nvSpPr>
        <p:spPr bwMode="auto">
          <a:xfrm>
            <a:off x="4443413" y="2916238"/>
            <a:ext cx="33337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9" name="Oval 53"/>
          <p:cNvSpPr>
            <a:spLocks noChangeAspect="1" noChangeArrowheads="1"/>
          </p:cNvSpPr>
          <p:nvPr/>
        </p:nvSpPr>
        <p:spPr bwMode="auto">
          <a:xfrm>
            <a:off x="5049838" y="2916238"/>
            <a:ext cx="31750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0" name="Oval 54"/>
          <p:cNvSpPr>
            <a:spLocks noChangeAspect="1" noChangeArrowheads="1"/>
          </p:cNvSpPr>
          <p:nvPr/>
        </p:nvSpPr>
        <p:spPr bwMode="auto">
          <a:xfrm>
            <a:off x="1420813" y="5865813"/>
            <a:ext cx="33337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1" name="Oval 55"/>
          <p:cNvSpPr>
            <a:spLocks noChangeAspect="1" noChangeArrowheads="1"/>
          </p:cNvSpPr>
          <p:nvPr/>
        </p:nvSpPr>
        <p:spPr bwMode="auto">
          <a:xfrm>
            <a:off x="2024063" y="5864225"/>
            <a:ext cx="34925" cy="34925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2" name="Oval 56"/>
          <p:cNvSpPr>
            <a:spLocks noChangeAspect="1" noChangeArrowheads="1"/>
          </p:cNvSpPr>
          <p:nvPr/>
        </p:nvSpPr>
        <p:spPr bwMode="auto">
          <a:xfrm>
            <a:off x="2628900" y="5864225"/>
            <a:ext cx="33338" cy="34925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3" name="Oval 57"/>
          <p:cNvSpPr>
            <a:spLocks noChangeAspect="1" noChangeArrowheads="1"/>
          </p:cNvSpPr>
          <p:nvPr/>
        </p:nvSpPr>
        <p:spPr bwMode="auto">
          <a:xfrm>
            <a:off x="3233738" y="5864225"/>
            <a:ext cx="33337" cy="34925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4" name="Oval 58"/>
          <p:cNvSpPr>
            <a:spLocks noChangeAspect="1" noChangeArrowheads="1"/>
          </p:cNvSpPr>
          <p:nvPr/>
        </p:nvSpPr>
        <p:spPr bwMode="auto">
          <a:xfrm>
            <a:off x="3836988" y="5864225"/>
            <a:ext cx="34925" cy="34925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5" name="Oval 59"/>
          <p:cNvSpPr>
            <a:spLocks noChangeAspect="1" noChangeArrowheads="1"/>
          </p:cNvSpPr>
          <p:nvPr/>
        </p:nvSpPr>
        <p:spPr bwMode="auto">
          <a:xfrm>
            <a:off x="817563" y="5864225"/>
            <a:ext cx="31750" cy="34925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6" name="Oval 60"/>
          <p:cNvSpPr>
            <a:spLocks noChangeAspect="1" noChangeArrowheads="1"/>
          </p:cNvSpPr>
          <p:nvPr/>
        </p:nvSpPr>
        <p:spPr bwMode="auto">
          <a:xfrm>
            <a:off x="4441825" y="5864225"/>
            <a:ext cx="34925" cy="34925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7" name="Oval 61"/>
          <p:cNvSpPr>
            <a:spLocks noChangeAspect="1" noChangeArrowheads="1"/>
          </p:cNvSpPr>
          <p:nvPr/>
        </p:nvSpPr>
        <p:spPr bwMode="auto">
          <a:xfrm>
            <a:off x="5048250" y="5864225"/>
            <a:ext cx="33338" cy="34925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8" name="Oval 62"/>
          <p:cNvSpPr>
            <a:spLocks noChangeAspect="1" noChangeArrowheads="1"/>
          </p:cNvSpPr>
          <p:nvPr/>
        </p:nvSpPr>
        <p:spPr bwMode="auto">
          <a:xfrm>
            <a:off x="1420813" y="2325688"/>
            <a:ext cx="33337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9" name="Oval 63"/>
          <p:cNvSpPr>
            <a:spLocks noChangeAspect="1" noChangeArrowheads="1"/>
          </p:cNvSpPr>
          <p:nvPr/>
        </p:nvSpPr>
        <p:spPr bwMode="auto">
          <a:xfrm>
            <a:off x="2024063" y="2325688"/>
            <a:ext cx="34925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0" name="Oval 64"/>
          <p:cNvSpPr>
            <a:spLocks noChangeAspect="1" noChangeArrowheads="1"/>
          </p:cNvSpPr>
          <p:nvPr/>
        </p:nvSpPr>
        <p:spPr bwMode="auto">
          <a:xfrm>
            <a:off x="2628900" y="2325688"/>
            <a:ext cx="33338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1" name="Oval 65"/>
          <p:cNvSpPr>
            <a:spLocks noChangeAspect="1" noChangeArrowheads="1"/>
          </p:cNvSpPr>
          <p:nvPr/>
        </p:nvSpPr>
        <p:spPr bwMode="auto">
          <a:xfrm>
            <a:off x="3235325" y="2325688"/>
            <a:ext cx="31750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2" name="Oval 66"/>
          <p:cNvSpPr>
            <a:spLocks noChangeAspect="1" noChangeArrowheads="1"/>
          </p:cNvSpPr>
          <p:nvPr/>
        </p:nvSpPr>
        <p:spPr bwMode="auto">
          <a:xfrm>
            <a:off x="3838575" y="2325688"/>
            <a:ext cx="33338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3" name="Oval 67"/>
          <p:cNvSpPr>
            <a:spLocks noChangeAspect="1" noChangeArrowheads="1"/>
          </p:cNvSpPr>
          <p:nvPr/>
        </p:nvSpPr>
        <p:spPr bwMode="auto">
          <a:xfrm>
            <a:off x="817563" y="2325688"/>
            <a:ext cx="31750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4" name="Oval 68"/>
          <p:cNvSpPr>
            <a:spLocks noChangeAspect="1" noChangeArrowheads="1"/>
          </p:cNvSpPr>
          <p:nvPr/>
        </p:nvSpPr>
        <p:spPr bwMode="auto">
          <a:xfrm>
            <a:off x="4441825" y="2325688"/>
            <a:ext cx="33338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5" name="Oval 69"/>
          <p:cNvSpPr>
            <a:spLocks noChangeAspect="1" noChangeArrowheads="1"/>
          </p:cNvSpPr>
          <p:nvPr/>
        </p:nvSpPr>
        <p:spPr bwMode="auto">
          <a:xfrm>
            <a:off x="5048250" y="2325688"/>
            <a:ext cx="31750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6" name="Oval 70"/>
          <p:cNvSpPr>
            <a:spLocks noChangeAspect="1" noChangeArrowheads="1"/>
          </p:cNvSpPr>
          <p:nvPr/>
        </p:nvSpPr>
        <p:spPr bwMode="auto">
          <a:xfrm>
            <a:off x="1420813" y="1736725"/>
            <a:ext cx="33337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7" name="Oval 71"/>
          <p:cNvSpPr>
            <a:spLocks noChangeAspect="1" noChangeArrowheads="1"/>
          </p:cNvSpPr>
          <p:nvPr/>
        </p:nvSpPr>
        <p:spPr bwMode="auto">
          <a:xfrm>
            <a:off x="2024063" y="1736725"/>
            <a:ext cx="34925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8" name="Oval 72"/>
          <p:cNvSpPr>
            <a:spLocks noChangeAspect="1" noChangeArrowheads="1"/>
          </p:cNvSpPr>
          <p:nvPr/>
        </p:nvSpPr>
        <p:spPr bwMode="auto">
          <a:xfrm>
            <a:off x="2628900" y="1736725"/>
            <a:ext cx="33338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9" name="Oval 73"/>
          <p:cNvSpPr>
            <a:spLocks noChangeAspect="1" noChangeArrowheads="1"/>
          </p:cNvSpPr>
          <p:nvPr/>
        </p:nvSpPr>
        <p:spPr bwMode="auto">
          <a:xfrm>
            <a:off x="3235325" y="1736725"/>
            <a:ext cx="31750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30" name="Oval 74"/>
          <p:cNvSpPr>
            <a:spLocks noChangeAspect="1" noChangeArrowheads="1"/>
          </p:cNvSpPr>
          <p:nvPr/>
        </p:nvSpPr>
        <p:spPr bwMode="auto">
          <a:xfrm>
            <a:off x="3838575" y="1736725"/>
            <a:ext cx="33338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31" name="Oval 75"/>
          <p:cNvSpPr>
            <a:spLocks noChangeAspect="1" noChangeArrowheads="1"/>
          </p:cNvSpPr>
          <p:nvPr/>
        </p:nvSpPr>
        <p:spPr bwMode="auto">
          <a:xfrm>
            <a:off x="817563" y="1736725"/>
            <a:ext cx="31750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32" name="Oval 76"/>
          <p:cNvSpPr>
            <a:spLocks noChangeAspect="1" noChangeArrowheads="1"/>
          </p:cNvSpPr>
          <p:nvPr/>
        </p:nvSpPr>
        <p:spPr bwMode="auto">
          <a:xfrm>
            <a:off x="4441825" y="1736725"/>
            <a:ext cx="33338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33" name="Oval 77"/>
          <p:cNvSpPr>
            <a:spLocks noChangeAspect="1" noChangeArrowheads="1"/>
          </p:cNvSpPr>
          <p:nvPr/>
        </p:nvSpPr>
        <p:spPr bwMode="auto">
          <a:xfrm>
            <a:off x="5048250" y="1736725"/>
            <a:ext cx="31750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34" name="Text Box 78"/>
          <p:cNvSpPr txBox="1">
            <a:spLocks noChangeAspect="1" noChangeArrowheads="1"/>
          </p:cNvSpPr>
          <p:nvPr/>
        </p:nvSpPr>
        <p:spPr bwMode="auto">
          <a:xfrm>
            <a:off x="2191468" y="5865813"/>
            <a:ext cx="36099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L</a:t>
            </a:r>
            <a:r>
              <a:rPr lang="en-US" sz="1800" baseline="-25000">
                <a:latin typeface="+mn-lt"/>
              </a:rPr>
              <a:t>1</a:t>
            </a:r>
            <a:endParaRPr lang="en-US" sz="1800">
              <a:latin typeface="+mn-lt"/>
            </a:endParaRPr>
          </a:p>
        </p:txBody>
      </p:sp>
      <p:sp>
        <p:nvSpPr>
          <p:cNvPr id="235" name="Text Box 79"/>
          <p:cNvSpPr txBox="1">
            <a:spLocks noChangeAspect="1" noChangeArrowheads="1"/>
          </p:cNvSpPr>
          <p:nvPr/>
        </p:nvSpPr>
        <p:spPr bwMode="auto">
          <a:xfrm>
            <a:off x="2775668" y="5865813"/>
            <a:ext cx="41389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U</a:t>
            </a:r>
            <a:r>
              <a:rPr lang="en-US" sz="1800" baseline="-25000">
                <a:latin typeface="+mn-lt"/>
              </a:rPr>
              <a:t>1</a:t>
            </a:r>
            <a:endParaRPr lang="en-US" sz="1800">
              <a:latin typeface="+mn-lt"/>
            </a:endParaRPr>
          </a:p>
        </p:txBody>
      </p:sp>
      <p:sp>
        <p:nvSpPr>
          <p:cNvPr id="236" name="Text Box 80"/>
          <p:cNvSpPr txBox="1">
            <a:spLocks noChangeAspect="1" noChangeArrowheads="1"/>
          </p:cNvSpPr>
          <p:nvPr/>
        </p:nvSpPr>
        <p:spPr bwMode="auto">
          <a:xfrm>
            <a:off x="3388443" y="5865813"/>
            <a:ext cx="37221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S</a:t>
            </a:r>
            <a:r>
              <a:rPr lang="en-US" sz="1800" baseline="-25000">
                <a:latin typeface="+mn-lt"/>
              </a:rPr>
              <a:t>1</a:t>
            </a:r>
            <a:endParaRPr lang="en-US" sz="1800">
              <a:latin typeface="+mn-lt"/>
            </a:endParaRPr>
          </a:p>
        </p:txBody>
      </p:sp>
      <p:sp>
        <p:nvSpPr>
          <p:cNvPr id="237" name="Text Box 81"/>
          <p:cNvSpPr txBox="1">
            <a:spLocks noChangeAspect="1" noChangeArrowheads="1"/>
          </p:cNvSpPr>
          <p:nvPr/>
        </p:nvSpPr>
        <p:spPr bwMode="auto">
          <a:xfrm>
            <a:off x="444500" y="5384800"/>
            <a:ext cx="40908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H</a:t>
            </a:r>
            <a:r>
              <a:rPr lang="en-US" sz="1800" baseline="-25000">
                <a:latin typeface="+mn-lt"/>
              </a:rPr>
              <a:t>2</a:t>
            </a:r>
            <a:endParaRPr lang="en-US" sz="1800">
              <a:latin typeface="+mn-lt"/>
            </a:endParaRPr>
          </a:p>
        </p:txBody>
      </p:sp>
      <p:sp>
        <p:nvSpPr>
          <p:cNvPr id="238" name="Text Box 82"/>
          <p:cNvSpPr txBox="1">
            <a:spLocks noChangeAspect="1" noChangeArrowheads="1"/>
          </p:cNvSpPr>
          <p:nvPr/>
        </p:nvSpPr>
        <p:spPr bwMode="auto">
          <a:xfrm>
            <a:off x="210768" y="4813300"/>
            <a:ext cx="69602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>
                <a:solidFill>
                  <a:srgbClr val="C00000"/>
                </a:solidFill>
                <a:latin typeface="+mn-lt"/>
              </a:rPr>
              <a:t>lo(m)</a:t>
            </a:r>
          </a:p>
        </p:txBody>
      </p:sp>
      <p:sp>
        <p:nvSpPr>
          <p:cNvPr id="239" name="Text Box 83"/>
          <p:cNvSpPr txBox="1">
            <a:spLocks noChangeAspect="1" noChangeArrowheads="1"/>
          </p:cNvSpPr>
          <p:nvPr/>
        </p:nvSpPr>
        <p:spPr bwMode="auto">
          <a:xfrm>
            <a:off x="148138" y="2466975"/>
            <a:ext cx="763351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>
                <a:solidFill>
                  <a:srgbClr val="C00000"/>
                </a:solidFill>
                <a:latin typeface="+mn-lt"/>
              </a:rPr>
              <a:t>un(m)</a:t>
            </a:r>
          </a:p>
        </p:txBody>
      </p:sp>
      <p:sp>
        <p:nvSpPr>
          <p:cNvPr id="240" name="Text Box 84"/>
          <p:cNvSpPr txBox="1">
            <a:spLocks noChangeAspect="1" noChangeArrowheads="1"/>
          </p:cNvSpPr>
          <p:nvPr/>
        </p:nvSpPr>
        <p:spPr bwMode="auto">
          <a:xfrm>
            <a:off x="465138" y="1847850"/>
            <a:ext cx="37702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T</a:t>
            </a:r>
            <a:r>
              <a:rPr lang="en-US" sz="1800" baseline="-25000">
                <a:latin typeface="+mn-lt"/>
              </a:rPr>
              <a:t>2</a:t>
            </a:r>
            <a:endParaRPr lang="en-US" sz="1800">
              <a:latin typeface="+mn-lt"/>
            </a:endParaRPr>
          </a:p>
        </p:txBody>
      </p:sp>
      <p:sp>
        <p:nvSpPr>
          <p:cNvPr id="241" name="Text Box 85"/>
          <p:cNvSpPr txBox="1">
            <a:spLocks noChangeAspect="1" noChangeArrowheads="1"/>
          </p:cNvSpPr>
          <p:nvPr/>
        </p:nvSpPr>
        <p:spPr bwMode="auto">
          <a:xfrm>
            <a:off x="471488" y="4217988"/>
            <a:ext cx="36099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L</a:t>
            </a:r>
            <a:r>
              <a:rPr lang="en-US" sz="1800" baseline="-25000">
                <a:latin typeface="+mn-lt"/>
              </a:rPr>
              <a:t>2</a:t>
            </a:r>
            <a:endParaRPr lang="en-US" sz="1800">
              <a:latin typeface="+mn-lt"/>
            </a:endParaRPr>
          </a:p>
        </p:txBody>
      </p:sp>
      <p:sp>
        <p:nvSpPr>
          <p:cNvPr id="242" name="Text Box 86"/>
          <p:cNvSpPr txBox="1">
            <a:spLocks noChangeAspect="1" noChangeArrowheads="1"/>
          </p:cNvSpPr>
          <p:nvPr/>
        </p:nvSpPr>
        <p:spPr bwMode="auto">
          <a:xfrm>
            <a:off x="444500" y="3656013"/>
            <a:ext cx="41389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U</a:t>
            </a:r>
            <a:r>
              <a:rPr lang="en-US" sz="1800" baseline="-25000">
                <a:latin typeface="+mn-lt"/>
              </a:rPr>
              <a:t>2</a:t>
            </a:r>
            <a:endParaRPr lang="en-US" sz="1800">
              <a:latin typeface="+mn-lt"/>
            </a:endParaRPr>
          </a:p>
        </p:txBody>
      </p:sp>
      <p:sp>
        <p:nvSpPr>
          <p:cNvPr id="243" name="Text Box 87"/>
          <p:cNvSpPr txBox="1">
            <a:spLocks noChangeAspect="1" noChangeArrowheads="1"/>
          </p:cNvSpPr>
          <p:nvPr/>
        </p:nvSpPr>
        <p:spPr bwMode="auto">
          <a:xfrm>
            <a:off x="455613" y="3049588"/>
            <a:ext cx="37221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S</a:t>
            </a:r>
            <a:r>
              <a:rPr lang="en-US" sz="1800" baseline="-25000">
                <a:latin typeface="+mn-lt"/>
              </a:rPr>
              <a:t>2</a:t>
            </a:r>
            <a:endParaRPr lang="en-US" sz="1800">
              <a:latin typeface="+mn-lt"/>
            </a:endParaRPr>
          </a:p>
        </p:txBody>
      </p:sp>
      <p:sp>
        <p:nvSpPr>
          <p:cNvPr id="315" name="Text Box 158"/>
          <p:cNvSpPr txBox="1">
            <a:spLocks noChangeArrowheads="1"/>
          </p:cNvSpPr>
          <p:nvPr/>
        </p:nvSpPr>
        <p:spPr bwMode="auto">
          <a:xfrm>
            <a:off x="152400" y="6188075"/>
            <a:ext cx="896399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+mn-lt"/>
              </a:rPr>
              <a:t>Initially</a:t>
            </a:r>
          </a:p>
          <a:p>
            <a:pPr algn="ctr"/>
            <a:r>
              <a:rPr lang="en-US" sz="1800" dirty="0">
                <a:latin typeface="+mn-lt"/>
              </a:rPr>
              <a:t>m = 1</a:t>
            </a:r>
          </a:p>
        </p:txBody>
      </p:sp>
      <p:cxnSp>
        <p:nvCxnSpPr>
          <p:cNvPr id="321" name="Straight Arrow Connector 320"/>
          <p:cNvCxnSpPr>
            <a:stCxn id="315" idx="0"/>
          </p:cNvCxnSpPr>
          <p:nvPr/>
        </p:nvCxnSpPr>
        <p:spPr bwMode="auto">
          <a:xfrm rot="5400000" flipH="1" flipV="1">
            <a:off x="571763" y="5942276"/>
            <a:ext cx="274637" cy="216963"/>
          </a:xfrm>
          <a:prstGeom prst="straightConnector1">
            <a:avLst/>
          </a:prstGeom>
          <a:noFill/>
          <a:ln w="38100">
            <a:solidFill>
              <a:srgbClr val="C00000"/>
            </a:solidFill>
            <a:miter lim="800000"/>
            <a:headEnd type="none" w="med" len="med"/>
            <a:tailEnd type="arrow"/>
          </a:ln>
          <a:effectLst/>
        </p:spPr>
      </p:cxnSp>
      <p:grpSp>
        <p:nvGrpSpPr>
          <p:cNvPr id="3" name="Group 2"/>
          <p:cNvGrpSpPr/>
          <p:nvPr/>
        </p:nvGrpSpPr>
        <p:grpSpPr>
          <a:xfrm>
            <a:off x="842164" y="5479494"/>
            <a:ext cx="713134" cy="406259"/>
            <a:chOff x="842164" y="5479494"/>
            <a:chExt cx="713134" cy="406259"/>
          </a:xfrm>
        </p:grpSpPr>
        <p:sp>
          <p:nvSpPr>
            <p:cNvPr id="161" name="Text Box 142"/>
            <p:cNvSpPr txBox="1">
              <a:spLocks noChangeAspect="1" noChangeArrowheads="1"/>
            </p:cNvSpPr>
            <p:nvPr/>
          </p:nvSpPr>
          <p:spPr bwMode="auto">
            <a:xfrm>
              <a:off x="1286328" y="5479494"/>
              <a:ext cx="268970" cy="27463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 dirty="0"/>
                <a:t>1</a:t>
              </a:r>
            </a:p>
          </p:txBody>
        </p:sp>
        <p:sp>
          <p:nvSpPr>
            <p:cNvPr id="330" name="Line 55"/>
            <p:cNvSpPr>
              <a:spLocks noChangeShapeType="1"/>
            </p:cNvSpPr>
            <p:nvPr/>
          </p:nvSpPr>
          <p:spPr bwMode="auto">
            <a:xfrm>
              <a:off x="842164" y="5885753"/>
              <a:ext cx="630167" cy="0"/>
            </a:xfrm>
            <a:prstGeom prst="line">
              <a:avLst/>
            </a:prstGeom>
            <a:noFill/>
            <a:ln w="38100">
              <a:solidFill>
                <a:srgbClr val="C000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  <p:grpSp>
        <p:nvGrpSpPr>
          <p:cNvPr id="333" name="Group 332"/>
          <p:cNvGrpSpPr/>
          <p:nvPr/>
        </p:nvGrpSpPr>
        <p:grpSpPr>
          <a:xfrm>
            <a:off x="1462835" y="5478314"/>
            <a:ext cx="699362" cy="407439"/>
            <a:chOff x="842164" y="5478314"/>
            <a:chExt cx="699362" cy="407439"/>
          </a:xfrm>
        </p:grpSpPr>
        <p:sp>
          <p:nvSpPr>
            <p:cNvPr id="334" name="Text Box 142"/>
            <p:cNvSpPr txBox="1">
              <a:spLocks noChangeAspect="1" noChangeArrowheads="1"/>
            </p:cNvSpPr>
            <p:nvPr/>
          </p:nvSpPr>
          <p:spPr bwMode="auto">
            <a:xfrm>
              <a:off x="1286328" y="5478314"/>
              <a:ext cx="255198" cy="27699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 dirty="0"/>
                <a:t>0</a:t>
              </a:r>
            </a:p>
          </p:txBody>
        </p:sp>
        <p:sp>
          <p:nvSpPr>
            <p:cNvPr id="335" name="Line 55"/>
            <p:cNvSpPr>
              <a:spLocks noChangeShapeType="1"/>
            </p:cNvSpPr>
            <p:nvPr/>
          </p:nvSpPr>
          <p:spPr bwMode="auto">
            <a:xfrm>
              <a:off x="842164" y="5885753"/>
              <a:ext cx="630167" cy="0"/>
            </a:xfrm>
            <a:prstGeom prst="line">
              <a:avLst/>
            </a:prstGeom>
            <a:noFill/>
            <a:ln w="38100">
              <a:solidFill>
                <a:srgbClr val="C000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  <p:grpSp>
        <p:nvGrpSpPr>
          <p:cNvPr id="336" name="Group 335"/>
          <p:cNvGrpSpPr/>
          <p:nvPr/>
        </p:nvGrpSpPr>
        <p:grpSpPr>
          <a:xfrm>
            <a:off x="2060408" y="5478314"/>
            <a:ext cx="699362" cy="407439"/>
            <a:chOff x="842164" y="5478314"/>
            <a:chExt cx="699362" cy="407439"/>
          </a:xfrm>
        </p:grpSpPr>
        <p:sp>
          <p:nvSpPr>
            <p:cNvPr id="337" name="Text Box 142"/>
            <p:cNvSpPr txBox="1">
              <a:spLocks noChangeAspect="1" noChangeArrowheads="1"/>
            </p:cNvSpPr>
            <p:nvPr/>
          </p:nvSpPr>
          <p:spPr bwMode="auto">
            <a:xfrm>
              <a:off x="1286328" y="5478314"/>
              <a:ext cx="255198" cy="27699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 dirty="0"/>
                <a:t>0</a:t>
              </a:r>
            </a:p>
          </p:txBody>
        </p:sp>
        <p:sp>
          <p:nvSpPr>
            <p:cNvPr id="338" name="Line 55"/>
            <p:cNvSpPr>
              <a:spLocks noChangeShapeType="1"/>
            </p:cNvSpPr>
            <p:nvPr/>
          </p:nvSpPr>
          <p:spPr bwMode="auto">
            <a:xfrm>
              <a:off x="842164" y="5885753"/>
              <a:ext cx="630167" cy="0"/>
            </a:xfrm>
            <a:prstGeom prst="line">
              <a:avLst/>
            </a:prstGeom>
            <a:noFill/>
            <a:ln w="38100">
              <a:solidFill>
                <a:srgbClr val="C000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  <p:grpSp>
        <p:nvGrpSpPr>
          <p:cNvPr id="339" name="Group 338"/>
          <p:cNvGrpSpPr/>
          <p:nvPr/>
        </p:nvGrpSpPr>
        <p:grpSpPr>
          <a:xfrm>
            <a:off x="2662238" y="5478314"/>
            <a:ext cx="699362" cy="407439"/>
            <a:chOff x="842164" y="5478314"/>
            <a:chExt cx="699362" cy="407439"/>
          </a:xfrm>
        </p:grpSpPr>
        <p:sp>
          <p:nvSpPr>
            <p:cNvPr id="340" name="Text Box 142"/>
            <p:cNvSpPr txBox="1">
              <a:spLocks noChangeAspect="1" noChangeArrowheads="1"/>
            </p:cNvSpPr>
            <p:nvPr/>
          </p:nvSpPr>
          <p:spPr bwMode="auto">
            <a:xfrm>
              <a:off x="1286328" y="5478314"/>
              <a:ext cx="255198" cy="27699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 dirty="0"/>
                <a:t>0</a:t>
              </a:r>
            </a:p>
          </p:txBody>
        </p:sp>
        <p:sp>
          <p:nvSpPr>
            <p:cNvPr id="341" name="Line 55"/>
            <p:cNvSpPr>
              <a:spLocks noChangeShapeType="1"/>
            </p:cNvSpPr>
            <p:nvPr/>
          </p:nvSpPr>
          <p:spPr bwMode="auto">
            <a:xfrm>
              <a:off x="842164" y="5885753"/>
              <a:ext cx="630167" cy="0"/>
            </a:xfrm>
            <a:prstGeom prst="line">
              <a:avLst/>
            </a:prstGeom>
            <a:noFill/>
            <a:ln w="38100">
              <a:solidFill>
                <a:srgbClr val="C000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3235325" y="4990187"/>
            <a:ext cx="255198" cy="874038"/>
            <a:chOff x="3235325" y="4990187"/>
            <a:chExt cx="255198" cy="874038"/>
          </a:xfrm>
        </p:grpSpPr>
        <p:sp>
          <p:nvSpPr>
            <p:cNvPr id="347" name="Line 55"/>
            <p:cNvSpPr>
              <a:spLocks noChangeShapeType="1"/>
            </p:cNvSpPr>
            <p:nvPr/>
          </p:nvSpPr>
          <p:spPr bwMode="auto">
            <a:xfrm rot="16200000">
              <a:off x="2975641" y="5585619"/>
              <a:ext cx="557212" cy="0"/>
            </a:xfrm>
            <a:prstGeom prst="line">
              <a:avLst/>
            </a:prstGeom>
            <a:noFill/>
            <a:ln w="38100">
              <a:solidFill>
                <a:srgbClr val="C000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348" name="Text Box 142"/>
            <p:cNvSpPr txBox="1">
              <a:spLocks noChangeAspect="1" noChangeArrowheads="1"/>
            </p:cNvSpPr>
            <p:nvPr/>
          </p:nvSpPr>
          <p:spPr bwMode="auto">
            <a:xfrm>
              <a:off x="3235325" y="4990187"/>
              <a:ext cx="255198" cy="27699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 dirty="0"/>
                <a:t>0</a:t>
              </a:r>
            </a:p>
          </p:txBody>
        </p:sp>
      </p:grpSp>
      <p:grpSp>
        <p:nvGrpSpPr>
          <p:cNvPr id="349" name="Group 348"/>
          <p:cNvGrpSpPr/>
          <p:nvPr/>
        </p:nvGrpSpPr>
        <p:grpSpPr>
          <a:xfrm>
            <a:off x="3235325" y="4376281"/>
            <a:ext cx="296876" cy="874038"/>
            <a:chOff x="3235325" y="4990187"/>
            <a:chExt cx="296876" cy="874038"/>
          </a:xfrm>
        </p:grpSpPr>
        <p:sp>
          <p:nvSpPr>
            <p:cNvPr id="350" name="Line 55"/>
            <p:cNvSpPr>
              <a:spLocks noChangeShapeType="1"/>
            </p:cNvSpPr>
            <p:nvPr/>
          </p:nvSpPr>
          <p:spPr bwMode="auto">
            <a:xfrm rot="16200000">
              <a:off x="2975641" y="5585619"/>
              <a:ext cx="557212" cy="0"/>
            </a:xfrm>
            <a:prstGeom prst="line">
              <a:avLst/>
            </a:prstGeom>
            <a:noFill/>
            <a:ln w="38100">
              <a:solidFill>
                <a:srgbClr val="C000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351" name="Text Box 142"/>
            <p:cNvSpPr txBox="1">
              <a:spLocks noChangeAspect="1" noChangeArrowheads="1"/>
            </p:cNvSpPr>
            <p:nvPr/>
          </p:nvSpPr>
          <p:spPr bwMode="auto">
            <a:xfrm>
              <a:off x="3235325" y="4990187"/>
              <a:ext cx="296876" cy="27699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 dirty="0"/>
                <a:t>-1</a:t>
              </a:r>
            </a:p>
          </p:txBody>
        </p:sp>
      </p:grpSp>
      <p:sp>
        <p:nvSpPr>
          <p:cNvPr id="5" name="&quot;No&quot; Symbol 4"/>
          <p:cNvSpPr/>
          <p:nvPr/>
        </p:nvSpPr>
        <p:spPr bwMode="auto">
          <a:xfrm>
            <a:off x="2982616" y="4376281"/>
            <a:ext cx="778045" cy="778045"/>
          </a:xfrm>
          <a:prstGeom prst="noSmoking">
            <a:avLst/>
          </a:prstGeom>
          <a:solidFill>
            <a:srgbClr val="FF0000"/>
          </a:solidFill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rtlCol="0" anchor="ctr">
            <a:spAutoFit/>
          </a:bodyPr>
          <a:lstStyle/>
          <a:p>
            <a:pPr algn="ctr"/>
            <a:endParaRPr lang="en-US"/>
          </a:p>
        </p:txBody>
      </p:sp>
      <p:sp>
        <p:nvSpPr>
          <p:cNvPr id="352" name="Rectangle 351"/>
          <p:cNvSpPr>
            <a:spLocks noChangeAspect="1"/>
          </p:cNvSpPr>
          <p:nvPr/>
        </p:nvSpPr>
        <p:spPr bwMode="auto">
          <a:xfrm>
            <a:off x="2233653" y="3042591"/>
            <a:ext cx="1525289" cy="1470569"/>
          </a:xfrm>
          <a:prstGeom prst="rect">
            <a:avLst/>
          </a:prstGeom>
          <a:solidFill>
            <a:srgbClr val="F1C7C7">
              <a:alpha val="36000"/>
            </a:srgbClr>
          </a:solidFill>
          <a:ln w="25400">
            <a:noFill/>
            <a:round/>
            <a:headEnd/>
            <a:tailEnd/>
          </a:ln>
          <a:effectLst/>
        </p:spPr>
        <p:txBody>
          <a:bodyPr wrap="square" rtlCol="0" anchor="ctr">
            <a:spAutoFit/>
          </a:bodyPr>
          <a:lstStyle/>
          <a:p>
            <a:pPr algn="ctr"/>
            <a:endParaRPr lang="en-US"/>
          </a:p>
        </p:txBody>
      </p:sp>
      <p:sp>
        <p:nvSpPr>
          <p:cNvPr id="353" name="TextBox 352"/>
          <p:cNvSpPr txBox="1"/>
          <p:nvPr/>
        </p:nvSpPr>
        <p:spPr>
          <a:xfrm>
            <a:off x="2233653" y="3619798"/>
            <a:ext cx="15252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>
                <a:solidFill>
                  <a:srgbClr val="DB6F6F"/>
                </a:solidFill>
                <a:latin typeface="Calibri" pitchFamily="34" charset="0"/>
              </a:rPr>
              <a:t>Unsafe region</a:t>
            </a:r>
          </a:p>
        </p:txBody>
      </p:sp>
    </p:spTree>
    <p:extLst>
      <p:ext uri="{BB962C8B-B14F-4D97-AF65-F5344CB8AC3E}">
        <p14:creationId xmlns:p14="http://schemas.microsoft.com/office/powerpoint/2010/main" val="2577975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Threads review</a:t>
            </a:r>
          </a:p>
          <a:p>
            <a:r>
              <a:rPr lang="en-US" dirty="0">
                <a:solidFill>
                  <a:srgbClr val="7F7F7F"/>
                </a:solidFill>
              </a:rPr>
              <a:t>Sharing and Data Races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Fixing Data Races</a:t>
            </a:r>
          </a:p>
          <a:p>
            <a:pPr lvl="1"/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Mutexes</a:t>
            </a:r>
          </a:p>
          <a:p>
            <a:pPr lvl="1"/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Semaphores</a:t>
            </a:r>
          </a:p>
          <a:p>
            <a:pPr lvl="1"/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Atomic memory operations</a:t>
            </a:r>
          </a:p>
        </p:txBody>
      </p:sp>
    </p:spTree>
    <p:extLst>
      <p:ext uri="{BB962C8B-B14F-4D97-AF65-F5344CB8AC3E}">
        <p14:creationId xmlns:p14="http://schemas.microsoft.com/office/powerpoint/2010/main" val="321776381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Rectangle 109">
            <a:extLst>
              <a:ext uri="{FF2B5EF4-FFF2-40B4-BE49-F238E27FC236}">
                <a16:creationId xmlns:a16="http://schemas.microsoft.com/office/drawing/2014/main" id="{98C27530-BC6A-4147-A5C9-BEF8F929C43A}"/>
              </a:ext>
            </a:extLst>
          </p:cNvPr>
          <p:cNvSpPr>
            <a:spLocks noChangeAspect="1"/>
          </p:cNvSpPr>
          <p:nvPr/>
        </p:nvSpPr>
        <p:spPr bwMode="auto">
          <a:xfrm>
            <a:off x="1941445" y="2835302"/>
            <a:ext cx="2011680" cy="1939512"/>
          </a:xfrm>
          <a:prstGeom prst="rect">
            <a:avLst/>
          </a:prstGeom>
          <a:solidFill>
            <a:srgbClr val="E49494"/>
          </a:solidFill>
          <a:ln w="25400">
            <a:noFill/>
            <a:round/>
            <a:headEnd/>
            <a:tailEnd/>
          </a:ln>
          <a:effectLst/>
        </p:spPr>
        <p:txBody>
          <a:bodyPr wrap="none" rtlCol="0" anchor="ctr">
            <a:spAutoFit/>
          </a:bodyPr>
          <a:lstStyle/>
          <a:p>
            <a:pPr algn="ctr"/>
            <a:endParaRPr lang="en-US"/>
          </a:p>
        </p:txBody>
      </p:sp>
      <p:sp>
        <p:nvSpPr>
          <p:cNvPr id="95846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</a:t>
            </a:r>
            <a:r>
              <a:rPr lang="en-US" dirty="0" err="1"/>
              <a:t>Mutexes</a:t>
            </a:r>
            <a:r>
              <a:rPr lang="en-US" dirty="0"/>
              <a:t> Work</a:t>
            </a:r>
          </a:p>
        </p:txBody>
      </p:sp>
      <p:sp>
        <p:nvSpPr>
          <p:cNvPr id="958468" name="Text Box 4"/>
          <p:cNvSpPr txBox="1">
            <a:spLocks noChangeArrowheads="1"/>
          </p:cNvSpPr>
          <p:nvPr/>
        </p:nvSpPr>
        <p:spPr bwMode="auto">
          <a:xfrm>
            <a:off x="5810250" y="1381125"/>
            <a:ext cx="3105150" cy="304698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tIns="0" bIns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Provide mutually exclusive access to shared variable by surrounding critical section with </a:t>
            </a:r>
            <a:r>
              <a:rPr lang="en-US" sz="1800" i="1" dirty="0">
                <a:latin typeface="Calibri" pitchFamily="34" charset="0"/>
              </a:rPr>
              <a:t>lock</a:t>
            </a:r>
            <a:r>
              <a:rPr lang="en-US" sz="1800" dirty="0">
                <a:latin typeface="Calibri" pitchFamily="34" charset="0"/>
              </a:rPr>
              <a:t> and </a:t>
            </a:r>
            <a:r>
              <a:rPr lang="en-US" sz="1800" i="1" dirty="0">
                <a:latin typeface="Calibri" pitchFamily="34" charset="0"/>
              </a:rPr>
              <a:t>unlock</a:t>
            </a:r>
            <a:r>
              <a:rPr lang="en-US" sz="1800" dirty="0">
                <a:latin typeface="Calibri" pitchFamily="34" charset="0"/>
              </a:rPr>
              <a:t> operations</a:t>
            </a:r>
          </a:p>
          <a:p>
            <a:endParaRPr lang="en-US" sz="1800" dirty="0">
              <a:latin typeface="Calibri" pitchFamily="34" charset="0"/>
            </a:endParaRPr>
          </a:p>
          <a:p>
            <a:r>
              <a:rPr lang="en-US" sz="1800" dirty="0">
                <a:latin typeface="Calibri" pitchFamily="34" charset="0"/>
              </a:rPr>
              <a:t>Mutex invariant creates a </a:t>
            </a:r>
            <a:r>
              <a:rPr lang="en-US" sz="1800" i="1" dirty="0">
                <a:solidFill>
                  <a:srgbClr val="FF0000"/>
                </a:solidFill>
                <a:latin typeface="Calibri" pitchFamily="34" charset="0"/>
              </a:rPr>
              <a:t>forbidden region </a:t>
            </a:r>
            <a:r>
              <a:rPr lang="en-US" sz="1800" dirty="0">
                <a:latin typeface="Calibri" pitchFamily="34" charset="0"/>
              </a:rPr>
              <a:t>that encloses unsafe region and that cannot be entered by any trajectory.</a:t>
            </a:r>
          </a:p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162" name="Line 6"/>
          <p:cNvSpPr>
            <a:spLocks noChangeAspect="1" noChangeShapeType="1"/>
          </p:cNvSpPr>
          <p:nvPr/>
        </p:nvSpPr>
        <p:spPr bwMode="auto">
          <a:xfrm flipV="1">
            <a:off x="817563" y="5888038"/>
            <a:ext cx="45910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63" name="Line 7"/>
          <p:cNvSpPr>
            <a:spLocks noChangeAspect="1" noChangeShapeType="1"/>
          </p:cNvSpPr>
          <p:nvPr/>
        </p:nvSpPr>
        <p:spPr bwMode="auto">
          <a:xfrm flipH="1" flipV="1">
            <a:off x="827088" y="1533525"/>
            <a:ext cx="0" cy="43545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64" name="Text Box 8"/>
          <p:cNvSpPr txBox="1">
            <a:spLocks noChangeAspect="1" noChangeArrowheads="1"/>
          </p:cNvSpPr>
          <p:nvPr/>
        </p:nvSpPr>
        <p:spPr bwMode="auto">
          <a:xfrm>
            <a:off x="956393" y="5865813"/>
            <a:ext cx="40908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H</a:t>
            </a:r>
            <a:r>
              <a:rPr lang="en-US" sz="1800" baseline="-25000">
                <a:latin typeface="+mn-lt"/>
              </a:rPr>
              <a:t>1</a:t>
            </a:r>
            <a:endParaRPr lang="en-US" sz="1800">
              <a:latin typeface="+mn-lt"/>
            </a:endParaRPr>
          </a:p>
        </p:txBody>
      </p:sp>
      <p:sp>
        <p:nvSpPr>
          <p:cNvPr id="165" name="Text Box 9"/>
          <p:cNvSpPr txBox="1">
            <a:spLocks noChangeAspect="1" noChangeArrowheads="1"/>
          </p:cNvSpPr>
          <p:nvPr/>
        </p:nvSpPr>
        <p:spPr bwMode="auto">
          <a:xfrm>
            <a:off x="1472331" y="5865813"/>
            <a:ext cx="69602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>
                <a:solidFill>
                  <a:srgbClr val="C00000"/>
                </a:solidFill>
                <a:latin typeface="+mn-lt"/>
              </a:rPr>
              <a:t>lo(m)</a:t>
            </a:r>
          </a:p>
        </p:txBody>
      </p:sp>
      <p:sp>
        <p:nvSpPr>
          <p:cNvPr id="166" name="Text Box 10"/>
          <p:cNvSpPr txBox="1">
            <a:spLocks noChangeAspect="1" noChangeArrowheads="1"/>
          </p:cNvSpPr>
          <p:nvPr/>
        </p:nvSpPr>
        <p:spPr bwMode="auto">
          <a:xfrm>
            <a:off x="3923431" y="5865813"/>
            <a:ext cx="763351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>
                <a:solidFill>
                  <a:srgbClr val="C00000"/>
                </a:solidFill>
                <a:latin typeface="+mn-lt"/>
              </a:rPr>
              <a:t>un(m)</a:t>
            </a:r>
          </a:p>
        </p:txBody>
      </p:sp>
      <p:sp>
        <p:nvSpPr>
          <p:cNvPr id="167" name="Text Box 11"/>
          <p:cNvSpPr txBox="1">
            <a:spLocks noChangeAspect="1" noChangeArrowheads="1"/>
          </p:cNvSpPr>
          <p:nvPr/>
        </p:nvSpPr>
        <p:spPr bwMode="auto">
          <a:xfrm>
            <a:off x="4604468" y="5865813"/>
            <a:ext cx="37702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T</a:t>
            </a:r>
            <a:r>
              <a:rPr lang="en-US" sz="1800" baseline="-25000">
                <a:latin typeface="+mn-lt"/>
              </a:rPr>
              <a:t>1</a:t>
            </a:r>
            <a:endParaRPr lang="en-US" sz="1800">
              <a:latin typeface="+mn-lt"/>
            </a:endParaRPr>
          </a:p>
        </p:txBody>
      </p:sp>
      <p:sp>
        <p:nvSpPr>
          <p:cNvPr id="168" name="Text Box 12"/>
          <p:cNvSpPr txBox="1">
            <a:spLocks noChangeAspect="1" noChangeArrowheads="1"/>
          </p:cNvSpPr>
          <p:nvPr/>
        </p:nvSpPr>
        <p:spPr bwMode="auto">
          <a:xfrm>
            <a:off x="5486400" y="5690223"/>
            <a:ext cx="102367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800">
                <a:latin typeface="+mn-lt"/>
              </a:rPr>
              <a:t>Thread 1</a:t>
            </a:r>
          </a:p>
        </p:txBody>
      </p:sp>
      <p:sp>
        <p:nvSpPr>
          <p:cNvPr id="169" name="Text Box 13"/>
          <p:cNvSpPr txBox="1">
            <a:spLocks noChangeAspect="1" noChangeArrowheads="1"/>
          </p:cNvSpPr>
          <p:nvPr/>
        </p:nvSpPr>
        <p:spPr bwMode="auto">
          <a:xfrm>
            <a:off x="304800" y="1078468"/>
            <a:ext cx="102367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800" dirty="0">
                <a:latin typeface="+mn-lt"/>
              </a:rPr>
              <a:t>Thread 2</a:t>
            </a:r>
          </a:p>
        </p:txBody>
      </p:sp>
      <p:sp>
        <p:nvSpPr>
          <p:cNvPr id="170" name="Oval 14"/>
          <p:cNvSpPr>
            <a:spLocks noChangeAspect="1" noChangeArrowheads="1"/>
          </p:cNvSpPr>
          <p:nvPr/>
        </p:nvSpPr>
        <p:spPr bwMode="auto">
          <a:xfrm>
            <a:off x="1420813" y="5273675"/>
            <a:ext cx="33337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1" name="Oval 15"/>
          <p:cNvSpPr>
            <a:spLocks noChangeAspect="1" noChangeArrowheads="1"/>
          </p:cNvSpPr>
          <p:nvPr/>
        </p:nvSpPr>
        <p:spPr bwMode="auto">
          <a:xfrm>
            <a:off x="2024063" y="5273675"/>
            <a:ext cx="34925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2" name="Oval 16"/>
          <p:cNvSpPr>
            <a:spLocks noChangeAspect="1" noChangeArrowheads="1"/>
          </p:cNvSpPr>
          <p:nvPr/>
        </p:nvSpPr>
        <p:spPr bwMode="auto">
          <a:xfrm>
            <a:off x="2630488" y="5273675"/>
            <a:ext cx="33337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3" name="Oval 17"/>
          <p:cNvSpPr>
            <a:spLocks noChangeAspect="1" noChangeArrowheads="1"/>
          </p:cNvSpPr>
          <p:nvPr/>
        </p:nvSpPr>
        <p:spPr bwMode="auto">
          <a:xfrm>
            <a:off x="3235325" y="5273675"/>
            <a:ext cx="31750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4" name="Oval 18"/>
          <p:cNvSpPr>
            <a:spLocks noChangeAspect="1" noChangeArrowheads="1"/>
          </p:cNvSpPr>
          <p:nvPr/>
        </p:nvSpPr>
        <p:spPr bwMode="auto">
          <a:xfrm>
            <a:off x="3840163" y="5273675"/>
            <a:ext cx="33337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5" name="Oval 19"/>
          <p:cNvSpPr>
            <a:spLocks noChangeAspect="1" noChangeArrowheads="1"/>
          </p:cNvSpPr>
          <p:nvPr/>
        </p:nvSpPr>
        <p:spPr bwMode="auto">
          <a:xfrm>
            <a:off x="817563" y="5273675"/>
            <a:ext cx="31750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6" name="Oval 20"/>
          <p:cNvSpPr>
            <a:spLocks noChangeAspect="1" noChangeArrowheads="1"/>
          </p:cNvSpPr>
          <p:nvPr/>
        </p:nvSpPr>
        <p:spPr bwMode="auto">
          <a:xfrm>
            <a:off x="4443413" y="5273675"/>
            <a:ext cx="33337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7" name="Oval 21"/>
          <p:cNvSpPr>
            <a:spLocks noChangeAspect="1" noChangeArrowheads="1"/>
          </p:cNvSpPr>
          <p:nvPr/>
        </p:nvSpPr>
        <p:spPr bwMode="auto">
          <a:xfrm>
            <a:off x="5049838" y="5273675"/>
            <a:ext cx="31750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817563" y="4684713"/>
            <a:ext cx="4264025" cy="31750"/>
            <a:chOff x="817563" y="4684713"/>
            <a:chExt cx="4264025" cy="31750"/>
          </a:xfrm>
        </p:grpSpPr>
        <p:sp>
          <p:nvSpPr>
            <p:cNvPr id="178" name="Oval 22"/>
            <p:cNvSpPr>
              <a:spLocks noChangeAspect="1" noChangeArrowheads="1"/>
            </p:cNvSpPr>
            <p:nvPr/>
          </p:nvSpPr>
          <p:spPr bwMode="auto">
            <a:xfrm>
              <a:off x="1420813" y="4684713"/>
              <a:ext cx="33337" cy="3175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79" name="Oval 23"/>
            <p:cNvSpPr>
              <a:spLocks noChangeAspect="1" noChangeArrowheads="1"/>
            </p:cNvSpPr>
            <p:nvPr/>
          </p:nvSpPr>
          <p:spPr bwMode="auto">
            <a:xfrm>
              <a:off x="2024063" y="4684713"/>
              <a:ext cx="34925" cy="3175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80" name="Oval 24"/>
            <p:cNvSpPr>
              <a:spLocks noChangeAspect="1" noChangeArrowheads="1"/>
            </p:cNvSpPr>
            <p:nvPr/>
          </p:nvSpPr>
          <p:spPr bwMode="auto">
            <a:xfrm>
              <a:off x="2630488" y="4684713"/>
              <a:ext cx="33337" cy="3175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81" name="Oval 25"/>
            <p:cNvSpPr>
              <a:spLocks noChangeAspect="1" noChangeArrowheads="1"/>
            </p:cNvSpPr>
            <p:nvPr/>
          </p:nvSpPr>
          <p:spPr bwMode="auto">
            <a:xfrm>
              <a:off x="3235325" y="4684713"/>
              <a:ext cx="31750" cy="3175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82" name="Oval 26"/>
            <p:cNvSpPr>
              <a:spLocks noChangeAspect="1" noChangeArrowheads="1"/>
            </p:cNvSpPr>
            <p:nvPr/>
          </p:nvSpPr>
          <p:spPr bwMode="auto">
            <a:xfrm>
              <a:off x="3840163" y="4684713"/>
              <a:ext cx="33337" cy="3175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83" name="Oval 27"/>
            <p:cNvSpPr>
              <a:spLocks noChangeAspect="1" noChangeArrowheads="1"/>
            </p:cNvSpPr>
            <p:nvPr/>
          </p:nvSpPr>
          <p:spPr bwMode="auto">
            <a:xfrm>
              <a:off x="817563" y="4684713"/>
              <a:ext cx="31750" cy="3175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84" name="Oval 28"/>
            <p:cNvSpPr>
              <a:spLocks noChangeAspect="1" noChangeArrowheads="1"/>
            </p:cNvSpPr>
            <p:nvPr/>
          </p:nvSpPr>
          <p:spPr bwMode="auto">
            <a:xfrm>
              <a:off x="4443413" y="4684713"/>
              <a:ext cx="33337" cy="3175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85" name="Oval 29"/>
            <p:cNvSpPr>
              <a:spLocks noChangeAspect="1" noChangeArrowheads="1"/>
            </p:cNvSpPr>
            <p:nvPr/>
          </p:nvSpPr>
          <p:spPr bwMode="auto">
            <a:xfrm>
              <a:off x="5049838" y="4684713"/>
              <a:ext cx="31750" cy="3175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186" name="Oval 30"/>
          <p:cNvSpPr>
            <a:spLocks noChangeAspect="1" noChangeArrowheads="1"/>
          </p:cNvSpPr>
          <p:nvPr/>
        </p:nvSpPr>
        <p:spPr bwMode="auto">
          <a:xfrm>
            <a:off x="1420813" y="4094163"/>
            <a:ext cx="33337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7" name="Oval 31"/>
          <p:cNvSpPr>
            <a:spLocks noChangeAspect="1" noChangeArrowheads="1"/>
          </p:cNvSpPr>
          <p:nvPr/>
        </p:nvSpPr>
        <p:spPr bwMode="auto">
          <a:xfrm>
            <a:off x="2024063" y="4094163"/>
            <a:ext cx="34925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8" name="Oval 32"/>
          <p:cNvSpPr>
            <a:spLocks noChangeAspect="1" noChangeArrowheads="1"/>
          </p:cNvSpPr>
          <p:nvPr/>
        </p:nvSpPr>
        <p:spPr bwMode="auto">
          <a:xfrm>
            <a:off x="2630488" y="4094163"/>
            <a:ext cx="33337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9" name="Oval 33"/>
          <p:cNvSpPr>
            <a:spLocks noChangeAspect="1" noChangeArrowheads="1"/>
          </p:cNvSpPr>
          <p:nvPr/>
        </p:nvSpPr>
        <p:spPr bwMode="auto">
          <a:xfrm>
            <a:off x="3235325" y="4094163"/>
            <a:ext cx="31750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0" name="Oval 34"/>
          <p:cNvSpPr>
            <a:spLocks noChangeAspect="1" noChangeArrowheads="1"/>
          </p:cNvSpPr>
          <p:nvPr/>
        </p:nvSpPr>
        <p:spPr bwMode="auto">
          <a:xfrm>
            <a:off x="3840163" y="4094163"/>
            <a:ext cx="33337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1" name="Oval 35"/>
          <p:cNvSpPr>
            <a:spLocks noChangeAspect="1" noChangeArrowheads="1"/>
          </p:cNvSpPr>
          <p:nvPr/>
        </p:nvSpPr>
        <p:spPr bwMode="auto">
          <a:xfrm>
            <a:off x="817563" y="4094163"/>
            <a:ext cx="31750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2" name="Oval 36"/>
          <p:cNvSpPr>
            <a:spLocks noChangeAspect="1" noChangeArrowheads="1"/>
          </p:cNvSpPr>
          <p:nvPr/>
        </p:nvSpPr>
        <p:spPr bwMode="auto">
          <a:xfrm>
            <a:off x="4443413" y="4094163"/>
            <a:ext cx="33337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3" name="Oval 37"/>
          <p:cNvSpPr>
            <a:spLocks noChangeAspect="1" noChangeArrowheads="1"/>
          </p:cNvSpPr>
          <p:nvPr/>
        </p:nvSpPr>
        <p:spPr bwMode="auto">
          <a:xfrm>
            <a:off x="5049838" y="4094163"/>
            <a:ext cx="31750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4" name="Oval 38"/>
          <p:cNvSpPr>
            <a:spLocks noChangeAspect="1" noChangeArrowheads="1"/>
          </p:cNvSpPr>
          <p:nvPr/>
        </p:nvSpPr>
        <p:spPr bwMode="auto">
          <a:xfrm>
            <a:off x="1420813" y="3505200"/>
            <a:ext cx="33337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5" name="Oval 39"/>
          <p:cNvSpPr>
            <a:spLocks noChangeAspect="1" noChangeArrowheads="1"/>
          </p:cNvSpPr>
          <p:nvPr/>
        </p:nvSpPr>
        <p:spPr bwMode="auto">
          <a:xfrm>
            <a:off x="2024063" y="3505200"/>
            <a:ext cx="34925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6" name="Oval 40"/>
          <p:cNvSpPr>
            <a:spLocks noChangeAspect="1" noChangeArrowheads="1"/>
          </p:cNvSpPr>
          <p:nvPr/>
        </p:nvSpPr>
        <p:spPr bwMode="auto">
          <a:xfrm>
            <a:off x="2630488" y="3505200"/>
            <a:ext cx="33337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7" name="Oval 41"/>
          <p:cNvSpPr>
            <a:spLocks noChangeAspect="1" noChangeArrowheads="1"/>
          </p:cNvSpPr>
          <p:nvPr/>
        </p:nvSpPr>
        <p:spPr bwMode="auto">
          <a:xfrm>
            <a:off x="3235325" y="3505200"/>
            <a:ext cx="31750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8" name="Oval 42"/>
          <p:cNvSpPr>
            <a:spLocks noChangeAspect="1" noChangeArrowheads="1"/>
          </p:cNvSpPr>
          <p:nvPr/>
        </p:nvSpPr>
        <p:spPr bwMode="auto">
          <a:xfrm>
            <a:off x="3840163" y="3505200"/>
            <a:ext cx="33337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9" name="Oval 43"/>
          <p:cNvSpPr>
            <a:spLocks noChangeAspect="1" noChangeArrowheads="1"/>
          </p:cNvSpPr>
          <p:nvPr/>
        </p:nvSpPr>
        <p:spPr bwMode="auto">
          <a:xfrm>
            <a:off x="817563" y="3505200"/>
            <a:ext cx="31750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0" name="Oval 44"/>
          <p:cNvSpPr>
            <a:spLocks noChangeAspect="1" noChangeArrowheads="1"/>
          </p:cNvSpPr>
          <p:nvPr/>
        </p:nvSpPr>
        <p:spPr bwMode="auto">
          <a:xfrm>
            <a:off x="4443413" y="3505200"/>
            <a:ext cx="33337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1" name="Oval 45"/>
          <p:cNvSpPr>
            <a:spLocks noChangeAspect="1" noChangeArrowheads="1"/>
          </p:cNvSpPr>
          <p:nvPr/>
        </p:nvSpPr>
        <p:spPr bwMode="auto">
          <a:xfrm>
            <a:off x="5049838" y="3505200"/>
            <a:ext cx="31750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2" name="Oval 46"/>
          <p:cNvSpPr>
            <a:spLocks noChangeAspect="1" noChangeArrowheads="1"/>
          </p:cNvSpPr>
          <p:nvPr/>
        </p:nvSpPr>
        <p:spPr bwMode="auto">
          <a:xfrm>
            <a:off x="1420813" y="2916238"/>
            <a:ext cx="33337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3" name="Oval 47"/>
          <p:cNvSpPr>
            <a:spLocks noChangeAspect="1" noChangeArrowheads="1"/>
          </p:cNvSpPr>
          <p:nvPr/>
        </p:nvSpPr>
        <p:spPr bwMode="auto">
          <a:xfrm>
            <a:off x="2024063" y="2916238"/>
            <a:ext cx="34925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4" name="Oval 48"/>
          <p:cNvSpPr>
            <a:spLocks noChangeAspect="1" noChangeArrowheads="1"/>
          </p:cNvSpPr>
          <p:nvPr/>
        </p:nvSpPr>
        <p:spPr bwMode="auto">
          <a:xfrm>
            <a:off x="2630488" y="2916238"/>
            <a:ext cx="33337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5" name="Oval 49"/>
          <p:cNvSpPr>
            <a:spLocks noChangeAspect="1" noChangeArrowheads="1"/>
          </p:cNvSpPr>
          <p:nvPr/>
        </p:nvSpPr>
        <p:spPr bwMode="auto">
          <a:xfrm>
            <a:off x="3235325" y="2916238"/>
            <a:ext cx="31750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6" name="Oval 50"/>
          <p:cNvSpPr>
            <a:spLocks noChangeAspect="1" noChangeArrowheads="1"/>
          </p:cNvSpPr>
          <p:nvPr/>
        </p:nvSpPr>
        <p:spPr bwMode="auto">
          <a:xfrm>
            <a:off x="3840163" y="2916238"/>
            <a:ext cx="33337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7" name="Oval 51"/>
          <p:cNvSpPr>
            <a:spLocks noChangeAspect="1" noChangeArrowheads="1"/>
          </p:cNvSpPr>
          <p:nvPr/>
        </p:nvSpPr>
        <p:spPr bwMode="auto">
          <a:xfrm>
            <a:off x="817563" y="2916238"/>
            <a:ext cx="31750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8" name="Oval 52"/>
          <p:cNvSpPr>
            <a:spLocks noChangeAspect="1" noChangeArrowheads="1"/>
          </p:cNvSpPr>
          <p:nvPr/>
        </p:nvSpPr>
        <p:spPr bwMode="auto">
          <a:xfrm>
            <a:off x="4443413" y="2916238"/>
            <a:ext cx="33337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9" name="Oval 53"/>
          <p:cNvSpPr>
            <a:spLocks noChangeAspect="1" noChangeArrowheads="1"/>
          </p:cNvSpPr>
          <p:nvPr/>
        </p:nvSpPr>
        <p:spPr bwMode="auto">
          <a:xfrm>
            <a:off x="5049838" y="2916238"/>
            <a:ext cx="31750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0" name="Oval 54"/>
          <p:cNvSpPr>
            <a:spLocks noChangeAspect="1" noChangeArrowheads="1"/>
          </p:cNvSpPr>
          <p:nvPr/>
        </p:nvSpPr>
        <p:spPr bwMode="auto">
          <a:xfrm>
            <a:off x="1420813" y="5865813"/>
            <a:ext cx="33337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1" name="Oval 55"/>
          <p:cNvSpPr>
            <a:spLocks noChangeAspect="1" noChangeArrowheads="1"/>
          </p:cNvSpPr>
          <p:nvPr/>
        </p:nvSpPr>
        <p:spPr bwMode="auto">
          <a:xfrm>
            <a:off x="2024063" y="5864225"/>
            <a:ext cx="34925" cy="34925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2" name="Oval 56"/>
          <p:cNvSpPr>
            <a:spLocks noChangeAspect="1" noChangeArrowheads="1"/>
          </p:cNvSpPr>
          <p:nvPr/>
        </p:nvSpPr>
        <p:spPr bwMode="auto">
          <a:xfrm>
            <a:off x="2628900" y="5864225"/>
            <a:ext cx="33338" cy="34925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3" name="Oval 57"/>
          <p:cNvSpPr>
            <a:spLocks noChangeAspect="1" noChangeArrowheads="1"/>
          </p:cNvSpPr>
          <p:nvPr/>
        </p:nvSpPr>
        <p:spPr bwMode="auto">
          <a:xfrm>
            <a:off x="3233738" y="5864225"/>
            <a:ext cx="33337" cy="34925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4" name="Oval 58"/>
          <p:cNvSpPr>
            <a:spLocks noChangeAspect="1" noChangeArrowheads="1"/>
          </p:cNvSpPr>
          <p:nvPr/>
        </p:nvSpPr>
        <p:spPr bwMode="auto">
          <a:xfrm>
            <a:off x="3836988" y="5864225"/>
            <a:ext cx="34925" cy="34925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5" name="Oval 59"/>
          <p:cNvSpPr>
            <a:spLocks noChangeAspect="1" noChangeArrowheads="1"/>
          </p:cNvSpPr>
          <p:nvPr/>
        </p:nvSpPr>
        <p:spPr bwMode="auto">
          <a:xfrm>
            <a:off x="817563" y="5864225"/>
            <a:ext cx="31750" cy="34925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6" name="Oval 60"/>
          <p:cNvSpPr>
            <a:spLocks noChangeAspect="1" noChangeArrowheads="1"/>
          </p:cNvSpPr>
          <p:nvPr/>
        </p:nvSpPr>
        <p:spPr bwMode="auto">
          <a:xfrm>
            <a:off x="4441825" y="5864225"/>
            <a:ext cx="34925" cy="34925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7" name="Oval 61"/>
          <p:cNvSpPr>
            <a:spLocks noChangeAspect="1" noChangeArrowheads="1"/>
          </p:cNvSpPr>
          <p:nvPr/>
        </p:nvSpPr>
        <p:spPr bwMode="auto">
          <a:xfrm>
            <a:off x="5048250" y="5864225"/>
            <a:ext cx="33338" cy="34925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8" name="Oval 62"/>
          <p:cNvSpPr>
            <a:spLocks noChangeAspect="1" noChangeArrowheads="1"/>
          </p:cNvSpPr>
          <p:nvPr/>
        </p:nvSpPr>
        <p:spPr bwMode="auto">
          <a:xfrm>
            <a:off x="1420813" y="2325688"/>
            <a:ext cx="33337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9" name="Oval 63"/>
          <p:cNvSpPr>
            <a:spLocks noChangeAspect="1" noChangeArrowheads="1"/>
          </p:cNvSpPr>
          <p:nvPr/>
        </p:nvSpPr>
        <p:spPr bwMode="auto">
          <a:xfrm>
            <a:off x="2024063" y="2325688"/>
            <a:ext cx="34925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0" name="Oval 64"/>
          <p:cNvSpPr>
            <a:spLocks noChangeAspect="1" noChangeArrowheads="1"/>
          </p:cNvSpPr>
          <p:nvPr/>
        </p:nvSpPr>
        <p:spPr bwMode="auto">
          <a:xfrm>
            <a:off x="2628900" y="2325688"/>
            <a:ext cx="33338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1" name="Oval 65"/>
          <p:cNvSpPr>
            <a:spLocks noChangeAspect="1" noChangeArrowheads="1"/>
          </p:cNvSpPr>
          <p:nvPr/>
        </p:nvSpPr>
        <p:spPr bwMode="auto">
          <a:xfrm>
            <a:off x="3235325" y="2325688"/>
            <a:ext cx="31750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2" name="Oval 66"/>
          <p:cNvSpPr>
            <a:spLocks noChangeAspect="1" noChangeArrowheads="1"/>
          </p:cNvSpPr>
          <p:nvPr/>
        </p:nvSpPr>
        <p:spPr bwMode="auto">
          <a:xfrm>
            <a:off x="3838575" y="2325688"/>
            <a:ext cx="33338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3" name="Oval 67"/>
          <p:cNvSpPr>
            <a:spLocks noChangeAspect="1" noChangeArrowheads="1"/>
          </p:cNvSpPr>
          <p:nvPr/>
        </p:nvSpPr>
        <p:spPr bwMode="auto">
          <a:xfrm>
            <a:off x="817563" y="2325688"/>
            <a:ext cx="31750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4" name="Oval 68"/>
          <p:cNvSpPr>
            <a:spLocks noChangeAspect="1" noChangeArrowheads="1"/>
          </p:cNvSpPr>
          <p:nvPr/>
        </p:nvSpPr>
        <p:spPr bwMode="auto">
          <a:xfrm>
            <a:off x="4441825" y="2325688"/>
            <a:ext cx="33338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5" name="Oval 69"/>
          <p:cNvSpPr>
            <a:spLocks noChangeAspect="1" noChangeArrowheads="1"/>
          </p:cNvSpPr>
          <p:nvPr/>
        </p:nvSpPr>
        <p:spPr bwMode="auto">
          <a:xfrm>
            <a:off x="5048250" y="2325688"/>
            <a:ext cx="31750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6" name="Oval 70"/>
          <p:cNvSpPr>
            <a:spLocks noChangeAspect="1" noChangeArrowheads="1"/>
          </p:cNvSpPr>
          <p:nvPr/>
        </p:nvSpPr>
        <p:spPr bwMode="auto">
          <a:xfrm>
            <a:off x="1420813" y="1736725"/>
            <a:ext cx="33337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7" name="Oval 71"/>
          <p:cNvSpPr>
            <a:spLocks noChangeAspect="1" noChangeArrowheads="1"/>
          </p:cNvSpPr>
          <p:nvPr/>
        </p:nvSpPr>
        <p:spPr bwMode="auto">
          <a:xfrm>
            <a:off x="2024063" y="1736725"/>
            <a:ext cx="34925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8" name="Oval 72"/>
          <p:cNvSpPr>
            <a:spLocks noChangeAspect="1" noChangeArrowheads="1"/>
          </p:cNvSpPr>
          <p:nvPr/>
        </p:nvSpPr>
        <p:spPr bwMode="auto">
          <a:xfrm>
            <a:off x="2628900" y="1736725"/>
            <a:ext cx="33338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9" name="Oval 73"/>
          <p:cNvSpPr>
            <a:spLocks noChangeAspect="1" noChangeArrowheads="1"/>
          </p:cNvSpPr>
          <p:nvPr/>
        </p:nvSpPr>
        <p:spPr bwMode="auto">
          <a:xfrm>
            <a:off x="3235325" y="1736725"/>
            <a:ext cx="31750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30" name="Oval 74"/>
          <p:cNvSpPr>
            <a:spLocks noChangeAspect="1" noChangeArrowheads="1"/>
          </p:cNvSpPr>
          <p:nvPr/>
        </p:nvSpPr>
        <p:spPr bwMode="auto">
          <a:xfrm>
            <a:off x="3838575" y="1736725"/>
            <a:ext cx="33338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31" name="Oval 75"/>
          <p:cNvSpPr>
            <a:spLocks noChangeAspect="1" noChangeArrowheads="1"/>
          </p:cNvSpPr>
          <p:nvPr/>
        </p:nvSpPr>
        <p:spPr bwMode="auto">
          <a:xfrm>
            <a:off x="817563" y="1736725"/>
            <a:ext cx="31750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32" name="Oval 76"/>
          <p:cNvSpPr>
            <a:spLocks noChangeAspect="1" noChangeArrowheads="1"/>
          </p:cNvSpPr>
          <p:nvPr/>
        </p:nvSpPr>
        <p:spPr bwMode="auto">
          <a:xfrm>
            <a:off x="4441825" y="1736725"/>
            <a:ext cx="33338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33" name="Oval 77"/>
          <p:cNvSpPr>
            <a:spLocks noChangeAspect="1" noChangeArrowheads="1"/>
          </p:cNvSpPr>
          <p:nvPr/>
        </p:nvSpPr>
        <p:spPr bwMode="auto">
          <a:xfrm>
            <a:off x="5048250" y="1736725"/>
            <a:ext cx="31750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34" name="Text Box 78"/>
          <p:cNvSpPr txBox="1">
            <a:spLocks noChangeAspect="1" noChangeArrowheads="1"/>
          </p:cNvSpPr>
          <p:nvPr/>
        </p:nvSpPr>
        <p:spPr bwMode="auto">
          <a:xfrm>
            <a:off x="2191468" y="5865813"/>
            <a:ext cx="36099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L</a:t>
            </a:r>
            <a:r>
              <a:rPr lang="en-US" sz="1800" baseline="-25000">
                <a:latin typeface="+mn-lt"/>
              </a:rPr>
              <a:t>1</a:t>
            </a:r>
            <a:endParaRPr lang="en-US" sz="1800">
              <a:latin typeface="+mn-lt"/>
            </a:endParaRPr>
          </a:p>
        </p:txBody>
      </p:sp>
      <p:sp>
        <p:nvSpPr>
          <p:cNvPr id="235" name="Text Box 79"/>
          <p:cNvSpPr txBox="1">
            <a:spLocks noChangeAspect="1" noChangeArrowheads="1"/>
          </p:cNvSpPr>
          <p:nvPr/>
        </p:nvSpPr>
        <p:spPr bwMode="auto">
          <a:xfrm>
            <a:off x="2775668" y="5865813"/>
            <a:ext cx="41389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U</a:t>
            </a:r>
            <a:r>
              <a:rPr lang="en-US" sz="1800" baseline="-25000">
                <a:latin typeface="+mn-lt"/>
              </a:rPr>
              <a:t>1</a:t>
            </a:r>
            <a:endParaRPr lang="en-US" sz="1800">
              <a:latin typeface="+mn-lt"/>
            </a:endParaRPr>
          </a:p>
        </p:txBody>
      </p:sp>
      <p:sp>
        <p:nvSpPr>
          <p:cNvPr id="236" name="Text Box 80"/>
          <p:cNvSpPr txBox="1">
            <a:spLocks noChangeAspect="1" noChangeArrowheads="1"/>
          </p:cNvSpPr>
          <p:nvPr/>
        </p:nvSpPr>
        <p:spPr bwMode="auto">
          <a:xfrm>
            <a:off x="3388443" y="5865813"/>
            <a:ext cx="37221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S</a:t>
            </a:r>
            <a:r>
              <a:rPr lang="en-US" sz="1800" baseline="-25000">
                <a:latin typeface="+mn-lt"/>
              </a:rPr>
              <a:t>1</a:t>
            </a:r>
            <a:endParaRPr lang="en-US" sz="1800">
              <a:latin typeface="+mn-lt"/>
            </a:endParaRPr>
          </a:p>
        </p:txBody>
      </p:sp>
      <p:sp>
        <p:nvSpPr>
          <p:cNvPr id="237" name="Text Box 81"/>
          <p:cNvSpPr txBox="1">
            <a:spLocks noChangeAspect="1" noChangeArrowheads="1"/>
          </p:cNvSpPr>
          <p:nvPr/>
        </p:nvSpPr>
        <p:spPr bwMode="auto">
          <a:xfrm>
            <a:off x="444500" y="5384800"/>
            <a:ext cx="40908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H</a:t>
            </a:r>
            <a:r>
              <a:rPr lang="en-US" sz="1800" baseline="-25000">
                <a:latin typeface="+mn-lt"/>
              </a:rPr>
              <a:t>2</a:t>
            </a:r>
            <a:endParaRPr lang="en-US" sz="1800">
              <a:latin typeface="+mn-lt"/>
            </a:endParaRPr>
          </a:p>
        </p:txBody>
      </p:sp>
      <p:sp>
        <p:nvSpPr>
          <p:cNvPr id="238" name="Text Box 82"/>
          <p:cNvSpPr txBox="1">
            <a:spLocks noChangeAspect="1" noChangeArrowheads="1"/>
          </p:cNvSpPr>
          <p:nvPr/>
        </p:nvSpPr>
        <p:spPr bwMode="auto">
          <a:xfrm>
            <a:off x="210768" y="4813300"/>
            <a:ext cx="69602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>
                <a:solidFill>
                  <a:srgbClr val="C00000"/>
                </a:solidFill>
                <a:latin typeface="+mn-lt"/>
              </a:rPr>
              <a:t>lo(m)</a:t>
            </a:r>
          </a:p>
        </p:txBody>
      </p:sp>
      <p:sp>
        <p:nvSpPr>
          <p:cNvPr id="239" name="Text Box 83"/>
          <p:cNvSpPr txBox="1">
            <a:spLocks noChangeAspect="1" noChangeArrowheads="1"/>
          </p:cNvSpPr>
          <p:nvPr/>
        </p:nvSpPr>
        <p:spPr bwMode="auto">
          <a:xfrm>
            <a:off x="148138" y="2466975"/>
            <a:ext cx="763351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>
                <a:solidFill>
                  <a:srgbClr val="C00000"/>
                </a:solidFill>
                <a:latin typeface="+mn-lt"/>
              </a:rPr>
              <a:t>un(m)</a:t>
            </a:r>
          </a:p>
        </p:txBody>
      </p:sp>
      <p:sp>
        <p:nvSpPr>
          <p:cNvPr id="240" name="Text Box 84"/>
          <p:cNvSpPr txBox="1">
            <a:spLocks noChangeAspect="1" noChangeArrowheads="1"/>
          </p:cNvSpPr>
          <p:nvPr/>
        </p:nvSpPr>
        <p:spPr bwMode="auto">
          <a:xfrm>
            <a:off x="465138" y="1847850"/>
            <a:ext cx="37702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T</a:t>
            </a:r>
            <a:r>
              <a:rPr lang="en-US" sz="1800" baseline="-25000">
                <a:latin typeface="+mn-lt"/>
              </a:rPr>
              <a:t>2</a:t>
            </a:r>
            <a:endParaRPr lang="en-US" sz="1800">
              <a:latin typeface="+mn-lt"/>
            </a:endParaRPr>
          </a:p>
        </p:txBody>
      </p:sp>
      <p:sp>
        <p:nvSpPr>
          <p:cNvPr id="241" name="Text Box 85"/>
          <p:cNvSpPr txBox="1">
            <a:spLocks noChangeAspect="1" noChangeArrowheads="1"/>
          </p:cNvSpPr>
          <p:nvPr/>
        </p:nvSpPr>
        <p:spPr bwMode="auto">
          <a:xfrm>
            <a:off x="471488" y="4217988"/>
            <a:ext cx="36099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L</a:t>
            </a:r>
            <a:r>
              <a:rPr lang="en-US" sz="1800" baseline="-25000">
                <a:latin typeface="+mn-lt"/>
              </a:rPr>
              <a:t>2</a:t>
            </a:r>
            <a:endParaRPr lang="en-US" sz="1800">
              <a:latin typeface="+mn-lt"/>
            </a:endParaRPr>
          </a:p>
        </p:txBody>
      </p:sp>
      <p:sp>
        <p:nvSpPr>
          <p:cNvPr id="242" name="Text Box 86"/>
          <p:cNvSpPr txBox="1">
            <a:spLocks noChangeAspect="1" noChangeArrowheads="1"/>
          </p:cNvSpPr>
          <p:nvPr/>
        </p:nvSpPr>
        <p:spPr bwMode="auto">
          <a:xfrm>
            <a:off x="444500" y="3656013"/>
            <a:ext cx="41389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U</a:t>
            </a:r>
            <a:r>
              <a:rPr lang="en-US" sz="1800" baseline="-25000">
                <a:latin typeface="+mn-lt"/>
              </a:rPr>
              <a:t>2</a:t>
            </a:r>
            <a:endParaRPr lang="en-US" sz="1800">
              <a:latin typeface="+mn-lt"/>
            </a:endParaRPr>
          </a:p>
        </p:txBody>
      </p:sp>
      <p:sp>
        <p:nvSpPr>
          <p:cNvPr id="243" name="Text Box 87"/>
          <p:cNvSpPr txBox="1">
            <a:spLocks noChangeAspect="1" noChangeArrowheads="1"/>
          </p:cNvSpPr>
          <p:nvPr/>
        </p:nvSpPr>
        <p:spPr bwMode="auto">
          <a:xfrm>
            <a:off x="455613" y="3049588"/>
            <a:ext cx="37221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S</a:t>
            </a:r>
            <a:r>
              <a:rPr lang="en-US" sz="1800" baseline="-25000">
                <a:latin typeface="+mn-lt"/>
              </a:rPr>
              <a:t>2</a:t>
            </a:r>
            <a:endParaRPr lang="en-US" sz="1800">
              <a:latin typeface="+mn-lt"/>
            </a:endParaRPr>
          </a:p>
        </p:txBody>
      </p:sp>
      <p:sp>
        <p:nvSpPr>
          <p:cNvPr id="315" name="Text Box 158"/>
          <p:cNvSpPr txBox="1">
            <a:spLocks noChangeArrowheads="1"/>
          </p:cNvSpPr>
          <p:nvPr/>
        </p:nvSpPr>
        <p:spPr bwMode="auto">
          <a:xfrm>
            <a:off x="152400" y="6188075"/>
            <a:ext cx="896399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+mn-lt"/>
              </a:rPr>
              <a:t>Initially</a:t>
            </a:r>
          </a:p>
          <a:p>
            <a:pPr algn="ctr"/>
            <a:r>
              <a:rPr lang="en-US" sz="1800" dirty="0">
                <a:latin typeface="+mn-lt"/>
              </a:rPr>
              <a:t>m = 1</a:t>
            </a:r>
          </a:p>
        </p:txBody>
      </p:sp>
      <p:cxnSp>
        <p:nvCxnSpPr>
          <p:cNvPr id="321" name="Straight Arrow Connector 320"/>
          <p:cNvCxnSpPr>
            <a:stCxn id="315" idx="0"/>
          </p:cNvCxnSpPr>
          <p:nvPr/>
        </p:nvCxnSpPr>
        <p:spPr bwMode="auto">
          <a:xfrm rot="5400000" flipH="1" flipV="1">
            <a:off x="571763" y="5942276"/>
            <a:ext cx="274637" cy="216963"/>
          </a:xfrm>
          <a:prstGeom prst="straightConnector1">
            <a:avLst/>
          </a:prstGeom>
          <a:noFill/>
          <a:ln w="38100">
            <a:solidFill>
              <a:srgbClr val="C00000"/>
            </a:solidFill>
            <a:miter lim="800000"/>
            <a:headEnd type="none" w="med" len="med"/>
            <a:tailEnd type="arrow"/>
          </a:ln>
          <a:effectLst/>
        </p:spPr>
      </p:cxnSp>
      <p:grpSp>
        <p:nvGrpSpPr>
          <p:cNvPr id="3" name="Group 2"/>
          <p:cNvGrpSpPr/>
          <p:nvPr/>
        </p:nvGrpSpPr>
        <p:grpSpPr>
          <a:xfrm>
            <a:off x="842164" y="5479494"/>
            <a:ext cx="713134" cy="406259"/>
            <a:chOff x="842164" y="5479494"/>
            <a:chExt cx="713134" cy="406259"/>
          </a:xfrm>
        </p:grpSpPr>
        <p:sp>
          <p:nvSpPr>
            <p:cNvPr id="161" name="Text Box 142"/>
            <p:cNvSpPr txBox="1">
              <a:spLocks noChangeAspect="1" noChangeArrowheads="1"/>
            </p:cNvSpPr>
            <p:nvPr/>
          </p:nvSpPr>
          <p:spPr bwMode="auto">
            <a:xfrm>
              <a:off x="1286328" y="5479494"/>
              <a:ext cx="268970" cy="27463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 dirty="0"/>
                <a:t>1</a:t>
              </a:r>
            </a:p>
          </p:txBody>
        </p:sp>
        <p:sp>
          <p:nvSpPr>
            <p:cNvPr id="330" name="Line 55"/>
            <p:cNvSpPr>
              <a:spLocks noChangeShapeType="1"/>
            </p:cNvSpPr>
            <p:nvPr/>
          </p:nvSpPr>
          <p:spPr bwMode="auto">
            <a:xfrm>
              <a:off x="842164" y="5885753"/>
              <a:ext cx="630167" cy="0"/>
            </a:xfrm>
            <a:prstGeom prst="line">
              <a:avLst/>
            </a:prstGeom>
            <a:noFill/>
            <a:ln w="38100">
              <a:solidFill>
                <a:srgbClr val="C000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  <p:grpSp>
        <p:nvGrpSpPr>
          <p:cNvPr id="333" name="Group 332"/>
          <p:cNvGrpSpPr/>
          <p:nvPr/>
        </p:nvGrpSpPr>
        <p:grpSpPr>
          <a:xfrm>
            <a:off x="1462835" y="5478314"/>
            <a:ext cx="699362" cy="407439"/>
            <a:chOff x="842164" y="5478314"/>
            <a:chExt cx="699362" cy="407439"/>
          </a:xfrm>
        </p:grpSpPr>
        <p:sp>
          <p:nvSpPr>
            <p:cNvPr id="334" name="Text Box 142"/>
            <p:cNvSpPr txBox="1">
              <a:spLocks noChangeAspect="1" noChangeArrowheads="1"/>
            </p:cNvSpPr>
            <p:nvPr/>
          </p:nvSpPr>
          <p:spPr bwMode="auto">
            <a:xfrm>
              <a:off x="1286328" y="5478314"/>
              <a:ext cx="255198" cy="27699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 dirty="0"/>
                <a:t>0</a:t>
              </a:r>
            </a:p>
          </p:txBody>
        </p:sp>
        <p:sp>
          <p:nvSpPr>
            <p:cNvPr id="335" name="Line 55"/>
            <p:cNvSpPr>
              <a:spLocks noChangeShapeType="1"/>
            </p:cNvSpPr>
            <p:nvPr/>
          </p:nvSpPr>
          <p:spPr bwMode="auto">
            <a:xfrm>
              <a:off x="842164" y="5885753"/>
              <a:ext cx="630167" cy="0"/>
            </a:xfrm>
            <a:prstGeom prst="line">
              <a:avLst/>
            </a:prstGeom>
            <a:noFill/>
            <a:ln w="38100">
              <a:solidFill>
                <a:srgbClr val="C000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  <p:grpSp>
        <p:nvGrpSpPr>
          <p:cNvPr id="336" name="Group 335"/>
          <p:cNvGrpSpPr/>
          <p:nvPr/>
        </p:nvGrpSpPr>
        <p:grpSpPr>
          <a:xfrm>
            <a:off x="2060408" y="5478314"/>
            <a:ext cx="699362" cy="407439"/>
            <a:chOff x="842164" y="5478314"/>
            <a:chExt cx="699362" cy="407439"/>
          </a:xfrm>
        </p:grpSpPr>
        <p:sp>
          <p:nvSpPr>
            <p:cNvPr id="337" name="Text Box 142"/>
            <p:cNvSpPr txBox="1">
              <a:spLocks noChangeAspect="1" noChangeArrowheads="1"/>
            </p:cNvSpPr>
            <p:nvPr/>
          </p:nvSpPr>
          <p:spPr bwMode="auto">
            <a:xfrm>
              <a:off x="1286328" y="5478314"/>
              <a:ext cx="255198" cy="27699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 dirty="0"/>
                <a:t>0</a:t>
              </a:r>
            </a:p>
          </p:txBody>
        </p:sp>
        <p:sp>
          <p:nvSpPr>
            <p:cNvPr id="338" name="Line 55"/>
            <p:cNvSpPr>
              <a:spLocks noChangeShapeType="1"/>
            </p:cNvSpPr>
            <p:nvPr/>
          </p:nvSpPr>
          <p:spPr bwMode="auto">
            <a:xfrm>
              <a:off x="842164" y="5885753"/>
              <a:ext cx="630167" cy="0"/>
            </a:xfrm>
            <a:prstGeom prst="line">
              <a:avLst/>
            </a:prstGeom>
            <a:noFill/>
            <a:ln w="38100">
              <a:solidFill>
                <a:srgbClr val="C000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  <p:grpSp>
        <p:nvGrpSpPr>
          <p:cNvPr id="339" name="Group 338"/>
          <p:cNvGrpSpPr/>
          <p:nvPr/>
        </p:nvGrpSpPr>
        <p:grpSpPr>
          <a:xfrm>
            <a:off x="2662238" y="5478314"/>
            <a:ext cx="699362" cy="407439"/>
            <a:chOff x="842164" y="5478314"/>
            <a:chExt cx="699362" cy="407439"/>
          </a:xfrm>
        </p:grpSpPr>
        <p:sp>
          <p:nvSpPr>
            <p:cNvPr id="340" name="Text Box 142"/>
            <p:cNvSpPr txBox="1">
              <a:spLocks noChangeAspect="1" noChangeArrowheads="1"/>
            </p:cNvSpPr>
            <p:nvPr/>
          </p:nvSpPr>
          <p:spPr bwMode="auto">
            <a:xfrm>
              <a:off x="1286328" y="5478314"/>
              <a:ext cx="255198" cy="27699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 dirty="0"/>
                <a:t>0</a:t>
              </a:r>
            </a:p>
          </p:txBody>
        </p:sp>
        <p:sp>
          <p:nvSpPr>
            <p:cNvPr id="341" name="Line 55"/>
            <p:cNvSpPr>
              <a:spLocks noChangeShapeType="1"/>
            </p:cNvSpPr>
            <p:nvPr/>
          </p:nvSpPr>
          <p:spPr bwMode="auto">
            <a:xfrm>
              <a:off x="842164" y="5885753"/>
              <a:ext cx="630167" cy="0"/>
            </a:xfrm>
            <a:prstGeom prst="line">
              <a:avLst/>
            </a:prstGeom>
            <a:noFill/>
            <a:ln w="38100">
              <a:solidFill>
                <a:srgbClr val="C000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3235325" y="4990187"/>
            <a:ext cx="255198" cy="874038"/>
            <a:chOff x="3235325" y="4990187"/>
            <a:chExt cx="255198" cy="874038"/>
          </a:xfrm>
        </p:grpSpPr>
        <p:sp>
          <p:nvSpPr>
            <p:cNvPr id="347" name="Line 55"/>
            <p:cNvSpPr>
              <a:spLocks noChangeShapeType="1"/>
            </p:cNvSpPr>
            <p:nvPr/>
          </p:nvSpPr>
          <p:spPr bwMode="auto">
            <a:xfrm rot="16200000">
              <a:off x="2975641" y="5585619"/>
              <a:ext cx="557212" cy="0"/>
            </a:xfrm>
            <a:prstGeom prst="line">
              <a:avLst/>
            </a:prstGeom>
            <a:noFill/>
            <a:ln w="38100">
              <a:solidFill>
                <a:srgbClr val="C000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348" name="Text Box 142"/>
            <p:cNvSpPr txBox="1">
              <a:spLocks noChangeAspect="1" noChangeArrowheads="1"/>
            </p:cNvSpPr>
            <p:nvPr/>
          </p:nvSpPr>
          <p:spPr bwMode="auto">
            <a:xfrm>
              <a:off x="3235325" y="4990187"/>
              <a:ext cx="255198" cy="27699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 dirty="0"/>
                <a:t>0</a:t>
              </a:r>
            </a:p>
          </p:txBody>
        </p:sp>
      </p:grpSp>
      <p:sp>
        <p:nvSpPr>
          <p:cNvPr id="352" name="Rectangle 351"/>
          <p:cNvSpPr>
            <a:spLocks noChangeAspect="1"/>
          </p:cNvSpPr>
          <p:nvPr/>
        </p:nvSpPr>
        <p:spPr bwMode="auto">
          <a:xfrm>
            <a:off x="2233653" y="3042591"/>
            <a:ext cx="1525289" cy="1470569"/>
          </a:xfrm>
          <a:prstGeom prst="rect">
            <a:avLst/>
          </a:prstGeom>
          <a:solidFill>
            <a:srgbClr val="F1C7C7">
              <a:alpha val="36000"/>
            </a:srgbClr>
          </a:solidFill>
          <a:ln w="25400">
            <a:noFill/>
            <a:round/>
            <a:headEnd/>
            <a:tailEnd/>
          </a:ln>
          <a:effectLst/>
        </p:spPr>
        <p:txBody>
          <a:bodyPr wrap="square" rtlCol="0" anchor="ctr">
            <a:spAutoFit/>
          </a:bodyPr>
          <a:lstStyle/>
          <a:p>
            <a:pPr algn="ctr"/>
            <a:endParaRPr lang="en-US"/>
          </a:p>
        </p:txBody>
      </p:sp>
      <p:sp>
        <p:nvSpPr>
          <p:cNvPr id="353" name="TextBox 352"/>
          <p:cNvSpPr txBox="1"/>
          <p:nvPr/>
        </p:nvSpPr>
        <p:spPr>
          <a:xfrm>
            <a:off x="2233653" y="3619798"/>
            <a:ext cx="15252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>
                <a:solidFill>
                  <a:srgbClr val="DB6F6F"/>
                </a:solidFill>
                <a:latin typeface="Calibri" pitchFamily="34" charset="0"/>
              </a:rPr>
              <a:t>Unsafe region</a:t>
            </a:r>
          </a:p>
        </p:txBody>
      </p:sp>
      <p:grpSp>
        <p:nvGrpSpPr>
          <p:cNvPr id="111" name="Group 110">
            <a:extLst>
              <a:ext uri="{FF2B5EF4-FFF2-40B4-BE49-F238E27FC236}">
                <a16:creationId xmlns:a16="http://schemas.microsoft.com/office/drawing/2014/main" id="{4741824D-91EB-4D59-A4B3-C4578EE3166C}"/>
              </a:ext>
            </a:extLst>
          </p:cNvPr>
          <p:cNvGrpSpPr/>
          <p:nvPr/>
        </p:nvGrpSpPr>
        <p:grpSpPr>
          <a:xfrm>
            <a:off x="3267075" y="4920974"/>
            <a:ext cx="699362" cy="407439"/>
            <a:chOff x="842164" y="5478314"/>
            <a:chExt cx="699362" cy="407439"/>
          </a:xfrm>
        </p:grpSpPr>
        <p:sp>
          <p:nvSpPr>
            <p:cNvPr id="112" name="Text Box 142">
              <a:extLst>
                <a:ext uri="{FF2B5EF4-FFF2-40B4-BE49-F238E27FC236}">
                  <a16:creationId xmlns:a16="http://schemas.microsoft.com/office/drawing/2014/main" id="{0D34C9A8-69D0-4F29-BABB-4863CB0D3D9F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1286328" y="5478314"/>
              <a:ext cx="255198" cy="27699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 dirty="0"/>
                <a:t>0</a:t>
              </a:r>
            </a:p>
          </p:txBody>
        </p:sp>
        <p:sp>
          <p:nvSpPr>
            <p:cNvPr id="113" name="Line 55">
              <a:extLst>
                <a:ext uri="{FF2B5EF4-FFF2-40B4-BE49-F238E27FC236}">
                  <a16:creationId xmlns:a16="http://schemas.microsoft.com/office/drawing/2014/main" id="{E4192942-DAE3-4573-8E5F-C5384A6FFF1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42164" y="5885753"/>
              <a:ext cx="630167" cy="0"/>
            </a:xfrm>
            <a:prstGeom prst="line">
              <a:avLst/>
            </a:prstGeom>
            <a:noFill/>
            <a:ln w="38100">
              <a:solidFill>
                <a:srgbClr val="C000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  <p:grpSp>
        <p:nvGrpSpPr>
          <p:cNvPr id="114" name="Group 113">
            <a:extLst>
              <a:ext uri="{FF2B5EF4-FFF2-40B4-BE49-F238E27FC236}">
                <a16:creationId xmlns:a16="http://schemas.microsoft.com/office/drawing/2014/main" id="{4BE46C3B-6298-4E0B-BC65-FCAEA0C6AA47}"/>
              </a:ext>
            </a:extLst>
          </p:cNvPr>
          <p:cNvGrpSpPr/>
          <p:nvPr/>
        </p:nvGrpSpPr>
        <p:grpSpPr>
          <a:xfrm>
            <a:off x="3862066" y="4920974"/>
            <a:ext cx="699362" cy="407439"/>
            <a:chOff x="842164" y="5478314"/>
            <a:chExt cx="699362" cy="407439"/>
          </a:xfrm>
        </p:grpSpPr>
        <p:sp>
          <p:nvSpPr>
            <p:cNvPr id="115" name="Text Box 142">
              <a:extLst>
                <a:ext uri="{FF2B5EF4-FFF2-40B4-BE49-F238E27FC236}">
                  <a16:creationId xmlns:a16="http://schemas.microsoft.com/office/drawing/2014/main" id="{F93B8BC0-6353-4179-8045-0086FA095FD0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1286328" y="5478314"/>
              <a:ext cx="255198" cy="27699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 dirty="0"/>
                <a:t>1</a:t>
              </a:r>
            </a:p>
          </p:txBody>
        </p:sp>
        <p:sp>
          <p:nvSpPr>
            <p:cNvPr id="116" name="Line 55">
              <a:extLst>
                <a:ext uri="{FF2B5EF4-FFF2-40B4-BE49-F238E27FC236}">
                  <a16:creationId xmlns:a16="http://schemas.microsoft.com/office/drawing/2014/main" id="{55688C68-140A-406E-9874-4334BCC5E06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42164" y="5885753"/>
              <a:ext cx="630167" cy="0"/>
            </a:xfrm>
            <a:prstGeom prst="line">
              <a:avLst/>
            </a:prstGeom>
            <a:noFill/>
            <a:ln w="38100">
              <a:solidFill>
                <a:srgbClr val="C000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  <p:grpSp>
        <p:nvGrpSpPr>
          <p:cNvPr id="117" name="Group 116">
            <a:extLst>
              <a:ext uri="{FF2B5EF4-FFF2-40B4-BE49-F238E27FC236}">
                <a16:creationId xmlns:a16="http://schemas.microsoft.com/office/drawing/2014/main" id="{2B4E15B0-47A3-49FA-AC5B-8535D9C05409}"/>
              </a:ext>
            </a:extLst>
          </p:cNvPr>
          <p:cNvGrpSpPr/>
          <p:nvPr/>
        </p:nvGrpSpPr>
        <p:grpSpPr>
          <a:xfrm>
            <a:off x="4458494" y="4393148"/>
            <a:ext cx="255198" cy="874038"/>
            <a:chOff x="3235325" y="4990187"/>
            <a:chExt cx="255198" cy="874038"/>
          </a:xfrm>
        </p:grpSpPr>
        <p:sp>
          <p:nvSpPr>
            <p:cNvPr id="118" name="Line 55">
              <a:extLst>
                <a:ext uri="{FF2B5EF4-FFF2-40B4-BE49-F238E27FC236}">
                  <a16:creationId xmlns:a16="http://schemas.microsoft.com/office/drawing/2014/main" id="{357FD62C-B95D-484A-88E9-021F625A05D6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6200000">
              <a:off x="2975641" y="5585619"/>
              <a:ext cx="557212" cy="0"/>
            </a:xfrm>
            <a:prstGeom prst="line">
              <a:avLst/>
            </a:prstGeom>
            <a:noFill/>
            <a:ln w="38100">
              <a:solidFill>
                <a:srgbClr val="C000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119" name="Text Box 142">
              <a:extLst>
                <a:ext uri="{FF2B5EF4-FFF2-40B4-BE49-F238E27FC236}">
                  <a16:creationId xmlns:a16="http://schemas.microsoft.com/office/drawing/2014/main" id="{580A985A-8FF0-4CEB-AEAA-269A1A54514F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3235325" y="4990187"/>
              <a:ext cx="255198" cy="27699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 dirty="0"/>
                <a:t>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250398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C275C9-CE5C-40DB-8114-EA2E4D5C70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Cost of Mutexes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59D17AC5-AD06-413E-977A-EA06C5102BF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287" y="1362075"/>
            <a:ext cx="6629400" cy="4972050"/>
          </a:xfrm>
        </p:spPr>
      </p:pic>
      <p:sp>
        <p:nvSpPr>
          <p:cNvPr id="7" name="Callout: Line 6">
            <a:extLst>
              <a:ext uri="{FF2B5EF4-FFF2-40B4-BE49-F238E27FC236}">
                <a16:creationId xmlns:a16="http://schemas.microsoft.com/office/drawing/2014/main" id="{8632AD4E-4D70-4B81-BDA9-DE29F75B5774}"/>
              </a:ext>
            </a:extLst>
          </p:cNvPr>
          <p:cNvSpPr/>
          <p:nvPr/>
        </p:nvSpPr>
        <p:spPr bwMode="auto">
          <a:xfrm>
            <a:off x="7743260" y="5113239"/>
            <a:ext cx="740908" cy="369332"/>
          </a:xfrm>
          <a:prstGeom prst="borderCallout1">
            <a:avLst>
              <a:gd name="adj1" fmla="val 99106"/>
              <a:gd name="adj2" fmla="val -1837"/>
              <a:gd name="adj3" fmla="val 114672"/>
              <a:gd name="adj4" fmla="val -53489"/>
            </a:avLst>
          </a:prstGeom>
          <a:noFill/>
          <a:ln w="25400">
            <a:solidFill>
              <a:schemeClr val="tx1"/>
            </a:solidFill>
            <a:round/>
            <a:headEnd type="none"/>
            <a:tailEnd type="triangle"/>
          </a:ln>
          <a:effectLst/>
        </p:spPr>
        <p:txBody>
          <a:bodyPr wrap="none" rtlCol="0" anchor="ctr">
            <a:spAutoFit/>
          </a:bodyPr>
          <a:lstStyle/>
          <a:p>
            <a:pPr algn="ctr"/>
            <a:r>
              <a:rPr lang="en-US" sz="1800" dirty="0">
                <a:latin typeface="+mj-lt"/>
              </a:rPr>
              <a:t>0.48 s</a:t>
            </a:r>
          </a:p>
        </p:txBody>
      </p:sp>
      <p:sp>
        <p:nvSpPr>
          <p:cNvPr id="8" name="Callout: Line 7">
            <a:extLst>
              <a:ext uri="{FF2B5EF4-FFF2-40B4-BE49-F238E27FC236}">
                <a16:creationId xmlns:a16="http://schemas.microsoft.com/office/drawing/2014/main" id="{49C8DA1E-3D0E-4D7F-8D20-EEEFC952924E}"/>
              </a:ext>
            </a:extLst>
          </p:cNvPr>
          <p:cNvSpPr/>
          <p:nvPr/>
        </p:nvSpPr>
        <p:spPr bwMode="auto">
          <a:xfrm>
            <a:off x="7659687" y="1197678"/>
            <a:ext cx="562975" cy="369332"/>
          </a:xfrm>
          <a:prstGeom prst="borderCallout1">
            <a:avLst>
              <a:gd name="adj1" fmla="val 99106"/>
              <a:gd name="adj2" fmla="val -1837"/>
              <a:gd name="adj3" fmla="val 114672"/>
              <a:gd name="adj4" fmla="val -53489"/>
            </a:avLst>
          </a:prstGeom>
          <a:noFill/>
          <a:ln w="25400">
            <a:solidFill>
              <a:schemeClr val="tx1"/>
            </a:solidFill>
            <a:round/>
            <a:headEnd type="none"/>
            <a:tailEnd type="triangle"/>
          </a:ln>
          <a:effectLst/>
        </p:spPr>
        <p:txBody>
          <a:bodyPr wrap="none" rtlCol="0" anchor="ctr">
            <a:spAutoFit/>
          </a:bodyPr>
          <a:lstStyle/>
          <a:p>
            <a:pPr algn="ctr"/>
            <a:r>
              <a:rPr lang="en-US" sz="1800" dirty="0">
                <a:latin typeface="+mj-lt"/>
              </a:rPr>
              <a:t>15 s</a:t>
            </a:r>
          </a:p>
        </p:txBody>
      </p:sp>
    </p:spTree>
    <p:extLst>
      <p:ext uri="{BB962C8B-B14F-4D97-AF65-F5344CB8AC3E}">
        <p14:creationId xmlns:p14="http://schemas.microsoft.com/office/powerpoint/2010/main" val="405572217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Threads review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Sharing and Data Races</a:t>
            </a:r>
          </a:p>
          <a:p>
            <a:r>
              <a:rPr lang="en-US" dirty="0"/>
              <a:t>Fixing Data Races</a:t>
            </a:r>
          </a:p>
          <a:p>
            <a:pPr lvl="1"/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Mutexes</a:t>
            </a:r>
          </a:p>
          <a:p>
            <a:pPr lvl="1"/>
            <a:r>
              <a:rPr lang="en-US" dirty="0"/>
              <a:t>Semaphores</a:t>
            </a:r>
          </a:p>
          <a:p>
            <a:pPr lvl="1"/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Atomic memory operations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9F082D8-8D42-42C4-840E-5708101DD19E}"/>
              </a:ext>
            </a:extLst>
          </p:cNvPr>
          <p:cNvSpPr txBox="1"/>
          <p:nvPr/>
        </p:nvSpPr>
        <p:spPr>
          <a:xfrm>
            <a:off x="5204023" y="5575192"/>
            <a:ext cx="3441032" cy="92333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US" sz="1800" i="1" dirty="0">
                <a:latin typeface="Calibri" pitchFamily="34" charset="0"/>
              </a:rPr>
              <a:t>Coding demo 3:</a:t>
            </a:r>
            <a:br>
              <a:rPr lang="en-US" sz="1800" i="1" dirty="0">
                <a:latin typeface="Calibri" pitchFamily="34" charset="0"/>
              </a:rPr>
            </a:br>
            <a:r>
              <a:rPr lang="en-US" sz="1800" i="1" dirty="0">
                <a:latin typeface="Calibri" pitchFamily="34" charset="0"/>
              </a:rPr>
              <a:t>Counting to 20,000 correctly</a:t>
            </a:r>
            <a:br>
              <a:rPr lang="en-US" sz="1800" i="1" dirty="0">
                <a:latin typeface="Calibri" pitchFamily="34" charset="0"/>
              </a:rPr>
            </a:br>
            <a:r>
              <a:rPr lang="en-US" sz="1800" i="1" dirty="0">
                <a:latin typeface="Calibri" pitchFamily="34" charset="0"/>
              </a:rPr>
              <a:t>(with threads and a semaphore)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AF975F1-1F15-4E83-9C02-BD6CA7AD64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3551" y="835058"/>
            <a:ext cx="3723574" cy="310854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lvl="0"/>
            <a:r>
              <a:rPr lang="nl-NL" sz="1400" dirty="0">
                <a:solidFill>
                  <a:srgbClr val="000000"/>
                </a:solidFill>
                <a:latin typeface="Courier New"/>
                <a:ea typeface="ＭＳ Ｐゴシック" charset="0"/>
                <a:cs typeface="Courier New"/>
              </a:rPr>
              <a:t>static unsigned long cnt = 0;</a:t>
            </a:r>
          </a:p>
          <a:p>
            <a:pPr lvl="0"/>
            <a:r>
              <a:rPr lang="nl-NL" sz="1400" dirty="0">
                <a:solidFill>
                  <a:srgbClr val="000000"/>
                </a:solidFill>
                <a:highlight>
                  <a:srgbClr val="00FF00"/>
                </a:highlight>
                <a:latin typeface="Courier New"/>
                <a:ea typeface="ＭＳ Ｐゴシック" charset="0"/>
                <a:cs typeface="Courier New"/>
              </a:rPr>
              <a:t>static sem_t lock;</a:t>
            </a:r>
          </a:p>
          <a:p>
            <a:pPr lvl="0"/>
            <a:endParaRPr lang="nl-NL" sz="1400" dirty="0">
              <a:solidFill>
                <a:srgbClr val="000000"/>
              </a:solidFill>
              <a:latin typeface="Courier New"/>
              <a:ea typeface="ＭＳ Ｐゴシック" charset="0"/>
              <a:cs typeface="Courier New"/>
            </a:endParaRPr>
          </a:p>
          <a:p>
            <a:pPr lvl="0"/>
            <a:r>
              <a:rPr lang="nl-NL" sz="1400" dirty="0">
                <a:solidFill>
                  <a:srgbClr val="000000"/>
                </a:solidFill>
                <a:latin typeface="Courier New"/>
                <a:ea typeface="ＭＳ Ｐゴシック" charset="0"/>
                <a:cs typeface="Courier New"/>
              </a:rPr>
              <a:t>void *incr_thread(void *arg) {</a:t>
            </a:r>
            <a:br>
              <a:rPr lang="nl-NL" sz="1400" dirty="0">
                <a:solidFill>
                  <a:srgbClr val="000000"/>
                </a:solidFill>
                <a:latin typeface="Courier New"/>
                <a:ea typeface="ＭＳ Ｐゴシック" charset="0"/>
                <a:cs typeface="Courier New"/>
              </a:rPr>
            </a:br>
            <a:r>
              <a:rPr lang="nl-NL" sz="1400" dirty="0">
                <a:solidFill>
                  <a:srgbClr val="000000"/>
                </a:solidFill>
                <a:latin typeface="Courier New"/>
                <a:ea typeface="ＭＳ Ｐゴシック" charset="0"/>
                <a:cs typeface="Courier New"/>
              </a:rPr>
              <a:t>  unsigned long i;</a:t>
            </a:r>
            <a:br>
              <a:rPr lang="nl-NL" sz="1400" dirty="0">
                <a:solidFill>
                  <a:srgbClr val="000000"/>
                </a:solidFill>
                <a:latin typeface="Courier New"/>
                <a:ea typeface="ＭＳ Ｐゴシック" charset="0"/>
                <a:cs typeface="Courier New"/>
              </a:rPr>
            </a:br>
            <a:r>
              <a:rPr lang="nl-NL" sz="1400" dirty="0">
                <a:solidFill>
                  <a:srgbClr val="000000"/>
                </a:solidFill>
                <a:latin typeface="Courier New"/>
                <a:ea typeface="ＭＳ Ｐゴシック" charset="0"/>
                <a:cs typeface="Courier New"/>
              </a:rPr>
              <a:t>  unsigned long niters =</a:t>
            </a:r>
            <a:br>
              <a:rPr lang="nl-NL" sz="1400" dirty="0">
                <a:solidFill>
                  <a:srgbClr val="000000"/>
                </a:solidFill>
                <a:latin typeface="Courier New"/>
                <a:ea typeface="ＭＳ Ｐゴシック" charset="0"/>
                <a:cs typeface="Courier New"/>
              </a:rPr>
            </a:br>
            <a:r>
              <a:rPr lang="nl-NL" sz="1400" dirty="0">
                <a:solidFill>
                  <a:srgbClr val="000000"/>
                </a:solidFill>
                <a:latin typeface="Courier New"/>
                <a:ea typeface="ＭＳ Ｐゴシック" charset="0"/>
                <a:cs typeface="Courier New"/>
              </a:rPr>
              <a:t>    (unsigned long) arg;</a:t>
            </a:r>
          </a:p>
          <a:p>
            <a:pPr lvl="0"/>
            <a:endParaRPr lang="nl-NL" sz="1400" dirty="0">
              <a:solidFill>
                <a:srgbClr val="000000"/>
              </a:solidFill>
              <a:latin typeface="Courier New"/>
              <a:ea typeface="ＭＳ Ｐゴシック" charset="0"/>
              <a:cs typeface="Courier New"/>
            </a:endParaRPr>
          </a:p>
          <a:p>
            <a:pPr lvl="0"/>
            <a:r>
              <a:rPr lang="nl-NL" sz="1400" dirty="0">
                <a:solidFill>
                  <a:srgbClr val="000000"/>
                </a:solidFill>
                <a:latin typeface="Courier New"/>
                <a:ea typeface="ＭＳ Ｐゴシック" charset="0"/>
                <a:cs typeface="Courier New"/>
              </a:rPr>
              <a:t>  for (i = 0; i &lt; niters; i++) {</a:t>
            </a:r>
          </a:p>
          <a:p>
            <a:pPr lvl="0"/>
            <a:r>
              <a:rPr lang="nl-NL" sz="1400" dirty="0">
                <a:solidFill>
                  <a:srgbClr val="000000"/>
                </a:solidFill>
                <a:latin typeface="Courier New"/>
                <a:ea typeface="ＭＳ Ｐゴシック" charset="0"/>
                <a:cs typeface="Courier New"/>
              </a:rPr>
              <a:t>    </a:t>
            </a:r>
            <a:r>
              <a:rPr lang="nl-NL" sz="1400" dirty="0">
                <a:solidFill>
                  <a:srgbClr val="000000"/>
                </a:solidFill>
                <a:highlight>
                  <a:srgbClr val="00FF00"/>
                </a:highlight>
                <a:latin typeface="Courier New"/>
                <a:ea typeface="ＭＳ Ｐゴシック" charset="0"/>
                <a:cs typeface="Courier New"/>
              </a:rPr>
              <a:t>sem_wait(&amp;lock);</a:t>
            </a:r>
          </a:p>
          <a:p>
            <a:pPr lvl="0"/>
            <a:r>
              <a:rPr lang="nl-NL" sz="1400" dirty="0">
                <a:solidFill>
                  <a:srgbClr val="000000"/>
                </a:solidFill>
                <a:latin typeface="Courier New"/>
                <a:ea typeface="ＭＳ Ｐゴシック" charset="0"/>
                <a:cs typeface="Courier New"/>
              </a:rPr>
              <a:t>    cnt++;</a:t>
            </a:r>
          </a:p>
          <a:p>
            <a:pPr lvl="0"/>
            <a:r>
              <a:rPr lang="nl-NL" sz="1400" dirty="0">
                <a:solidFill>
                  <a:srgbClr val="000000"/>
                </a:solidFill>
                <a:latin typeface="Courier New"/>
                <a:ea typeface="ＭＳ Ｐゴシック" charset="0"/>
                <a:cs typeface="Courier New"/>
              </a:rPr>
              <a:t>    </a:t>
            </a:r>
            <a:r>
              <a:rPr lang="nl-NL" sz="1400" dirty="0">
                <a:solidFill>
                  <a:srgbClr val="000000"/>
                </a:solidFill>
                <a:highlight>
                  <a:srgbClr val="00FF00"/>
                </a:highlight>
                <a:latin typeface="Courier New"/>
                <a:ea typeface="ＭＳ Ｐゴシック" charset="0"/>
                <a:cs typeface="Courier New"/>
              </a:rPr>
              <a:t>sem_post(&amp;lock);</a:t>
            </a:r>
          </a:p>
          <a:p>
            <a:pPr lvl="0"/>
            <a:r>
              <a:rPr lang="nl-NL" sz="1400" dirty="0">
                <a:solidFill>
                  <a:srgbClr val="000000"/>
                </a:solidFill>
                <a:latin typeface="Courier New"/>
                <a:ea typeface="ＭＳ Ｐゴシック" charset="0"/>
                <a:cs typeface="Courier New"/>
              </a:rPr>
              <a:t>  }</a:t>
            </a:r>
            <a:br>
              <a:rPr lang="nl-NL" sz="1400" dirty="0">
                <a:solidFill>
                  <a:srgbClr val="000000"/>
                </a:solidFill>
                <a:latin typeface="Courier New"/>
                <a:ea typeface="ＭＳ Ｐゴシック" charset="0"/>
                <a:cs typeface="Courier New"/>
              </a:rPr>
            </a:br>
            <a:r>
              <a:rPr lang="nl-NL" sz="1400" dirty="0">
                <a:solidFill>
                  <a:srgbClr val="000000"/>
                </a:solidFill>
                <a:latin typeface="Courier New"/>
                <a:ea typeface="ＭＳ Ｐゴシック" charset="0"/>
                <a:cs typeface="Courier New"/>
              </a:rPr>
              <a:t>}</a:t>
            </a:r>
            <a:endParaRPr lang="en-US" sz="1400" dirty="0">
              <a:solidFill>
                <a:srgbClr val="000000"/>
              </a:solidFill>
              <a:latin typeface="Courier New"/>
              <a:ea typeface="ＭＳ Ｐゴシック" charset="0"/>
              <a:cs typeface="Courier New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51835B2-A594-4823-86B5-429805FE6B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18219" y="4025800"/>
            <a:ext cx="3728906" cy="138499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lvl="0"/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/>
                <a:ea typeface="ＭＳ Ｐゴシック" charset="0"/>
                <a:cs typeface="Courier New"/>
              </a:rPr>
              <a:t>int main(int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urier New"/>
                <a:ea typeface="ＭＳ Ｐゴシック" charset="0"/>
                <a:cs typeface="Courier New"/>
              </a:rPr>
              <a:t>argc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/>
                <a:ea typeface="ＭＳ Ｐゴシック" charset="0"/>
                <a:cs typeface="Courier New"/>
              </a:rPr>
              <a:t>, char **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urier New"/>
                <a:ea typeface="ＭＳ Ｐゴシック" charset="0"/>
                <a:cs typeface="Courier New"/>
              </a:rPr>
              <a:t>argv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/>
                <a:ea typeface="ＭＳ Ｐゴシック" charset="0"/>
                <a:cs typeface="Courier New"/>
              </a:rPr>
              <a:t>) {</a:t>
            </a:r>
          </a:p>
          <a:p>
            <a:pPr lvl="0"/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/>
                <a:ea typeface="ＭＳ Ｐゴシック" charset="0"/>
                <a:cs typeface="Courier New"/>
              </a:rPr>
              <a:t>  unsigned long niters =</a:t>
            </a:r>
            <a:b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/>
                <a:ea typeface="ＭＳ Ｐゴシック" charset="0"/>
                <a:cs typeface="Courier New"/>
              </a:rPr>
            </a:b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/>
                <a:ea typeface="ＭＳ Ｐゴシック" charset="0"/>
                <a:cs typeface="Courier New"/>
              </a:rPr>
              <a:t>   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urier New"/>
                <a:ea typeface="ＭＳ Ｐゴシック" charset="0"/>
                <a:cs typeface="Courier New"/>
              </a:rPr>
              <a:t>strtoul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/>
                <a:ea typeface="ＭＳ Ｐゴシック" charset="0"/>
                <a:cs typeface="Courier New"/>
              </a:rPr>
              <a:t>(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urier New"/>
                <a:ea typeface="ＭＳ Ｐゴシック" charset="0"/>
                <a:cs typeface="Courier New"/>
              </a:rPr>
              <a:t>argv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/>
                <a:ea typeface="ＭＳ Ｐゴシック" charset="0"/>
                <a:cs typeface="Courier New"/>
              </a:rPr>
              <a:t>[1], NULL, 10);</a:t>
            </a:r>
            <a:b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/>
                <a:ea typeface="ＭＳ Ｐゴシック" charset="0"/>
                <a:cs typeface="Courier New"/>
              </a:rPr>
            </a:b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/>
                <a:ea typeface="ＭＳ Ｐゴシック" charset="0"/>
                <a:cs typeface="Courier New"/>
              </a:rPr>
              <a:t> 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  <a:highlight>
                  <a:srgbClr val="00FF00"/>
                </a:highlight>
                <a:latin typeface="Courier New"/>
                <a:ea typeface="ＭＳ Ｐゴシック" charset="0"/>
                <a:cs typeface="Courier New"/>
              </a:rPr>
              <a:t>sem_init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highlight>
                  <a:srgbClr val="00FF00"/>
                </a:highlight>
                <a:latin typeface="Courier New"/>
                <a:ea typeface="ＭＳ Ｐゴシック" charset="0"/>
                <a:cs typeface="Courier New"/>
              </a:rPr>
              <a:t>(&amp;lock, 0, 1);</a:t>
            </a:r>
          </a:p>
          <a:p>
            <a:pPr lvl="0"/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/>
                <a:ea typeface="ＭＳ Ｐゴシック" charset="0"/>
                <a:cs typeface="Courier New"/>
              </a:rPr>
              <a:t>  // ...</a:t>
            </a:r>
          </a:p>
          <a:p>
            <a:pPr lvl="0"/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/>
                <a:ea typeface="ＭＳ Ｐゴシック" charset="0"/>
                <a:cs typeface="Courier New"/>
              </a:rPr>
              <a:t>}</a:t>
            </a:r>
            <a:endParaRPr lang="en-US" sz="1400" dirty="0">
              <a:solidFill>
                <a:srgbClr val="000000"/>
              </a:solidFill>
              <a:latin typeface="Courier New"/>
              <a:ea typeface="ＭＳ Ｐゴシック" charset="0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381420782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437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7759700" cy="573088"/>
          </a:xfrm>
        </p:spPr>
        <p:txBody>
          <a:bodyPr/>
          <a:lstStyle/>
          <a:p>
            <a:r>
              <a:rPr lang="en-US"/>
              <a:t>Semaphores</a:t>
            </a:r>
          </a:p>
        </p:txBody>
      </p:sp>
      <p:sp>
        <p:nvSpPr>
          <p:cNvPr id="954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6875" y="1200150"/>
            <a:ext cx="8645359" cy="542925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b="1" i="1" dirty="0">
                <a:solidFill>
                  <a:srgbClr val="C00000"/>
                </a:solidFill>
              </a:rPr>
              <a:t>Semaphore:</a:t>
            </a:r>
            <a:r>
              <a:rPr lang="en-US" i="1" dirty="0"/>
              <a:t> </a:t>
            </a:r>
            <a:r>
              <a:rPr lang="en-US" dirty="0"/>
              <a:t>generalization of mutex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Unsigned integer value, but cannot do math on it.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Created with some value &gt;= 0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Two operations:</a:t>
            </a:r>
          </a:p>
          <a:p>
            <a:pPr>
              <a:lnSpc>
                <a:spcPct val="90000"/>
              </a:lnSpc>
              <a:spcBef>
                <a:spcPts val="2400"/>
              </a:spcBef>
            </a:pPr>
            <a:r>
              <a:rPr lang="en-US" dirty="0"/>
              <a:t>P(s)  [“</a:t>
            </a:r>
            <a:r>
              <a:rPr lang="en-US" dirty="0" err="1"/>
              <a:t>Prolaag</a:t>
            </a:r>
            <a:r>
              <a:rPr lang="en-US" dirty="0"/>
              <a:t>,” Dutch shorthand for “try to reduce”]</a:t>
            </a:r>
          </a:p>
          <a:p>
            <a:pPr lvl="1">
              <a:lnSpc>
                <a:spcPct val="97000"/>
              </a:lnSpc>
            </a:pPr>
            <a:r>
              <a:rPr lang="en-US" dirty="0"/>
              <a:t>If </a:t>
            </a:r>
            <a:r>
              <a:rPr lang="en-US" i="1" dirty="0"/>
              <a:t>s</a:t>
            </a:r>
            <a:r>
              <a:rPr lang="en-US" dirty="0"/>
              <a:t> is zero, wait for a </a:t>
            </a:r>
            <a:r>
              <a:rPr lang="en-US" i="1" dirty="0"/>
              <a:t>V</a:t>
            </a:r>
            <a:r>
              <a:rPr lang="en-US" dirty="0"/>
              <a:t> operation to happen.</a:t>
            </a:r>
          </a:p>
          <a:p>
            <a:pPr lvl="1">
              <a:lnSpc>
                <a:spcPct val="97000"/>
              </a:lnSpc>
            </a:pPr>
            <a:r>
              <a:rPr lang="en-US" dirty="0"/>
              <a:t>Then subtract 1 from </a:t>
            </a:r>
            <a:r>
              <a:rPr lang="en-US" i="1" dirty="0"/>
              <a:t>s</a:t>
            </a:r>
            <a:r>
              <a:rPr lang="en-US" dirty="0"/>
              <a:t> and return.</a:t>
            </a:r>
          </a:p>
          <a:p>
            <a:pPr>
              <a:lnSpc>
                <a:spcPct val="97000"/>
              </a:lnSpc>
              <a:spcBef>
                <a:spcPts val="2400"/>
              </a:spcBef>
            </a:pPr>
            <a:r>
              <a:rPr lang="en-US" b="1" dirty="0"/>
              <a:t>V(s) [“</a:t>
            </a:r>
            <a:r>
              <a:rPr lang="en-US" dirty="0" err="1"/>
              <a:t>Verhogen</a:t>
            </a:r>
            <a:r>
              <a:rPr lang="en-US" dirty="0"/>
              <a:t>,” Dutch for “increase”]</a:t>
            </a:r>
            <a:endParaRPr lang="en-US" b="1" dirty="0"/>
          </a:p>
          <a:p>
            <a:pPr lvl="1">
              <a:lnSpc>
                <a:spcPct val="97000"/>
              </a:lnSpc>
            </a:pPr>
            <a:r>
              <a:rPr lang="en-US" dirty="0"/>
              <a:t>Add 1 to </a:t>
            </a:r>
            <a:r>
              <a:rPr lang="en-US" i="1" dirty="0"/>
              <a:t>s</a:t>
            </a:r>
            <a:r>
              <a:rPr lang="en-US" dirty="0"/>
              <a:t>.</a:t>
            </a:r>
          </a:p>
          <a:p>
            <a:pPr lvl="1">
              <a:lnSpc>
                <a:spcPct val="97000"/>
              </a:lnSpc>
            </a:pPr>
            <a:r>
              <a:rPr lang="en-US" dirty="0"/>
              <a:t>If there are any threads waiting inside a </a:t>
            </a:r>
            <a:r>
              <a:rPr lang="en-US" i="1" dirty="0"/>
              <a:t>P</a:t>
            </a:r>
            <a:r>
              <a:rPr lang="en-US" dirty="0"/>
              <a:t> operation,</a:t>
            </a:r>
            <a:br>
              <a:rPr lang="en-US" dirty="0"/>
            </a:br>
            <a:r>
              <a:rPr lang="en-US" dirty="0"/>
              <a:t>resume </a:t>
            </a:r>
            <a:r>
              <a:rPr lang="en-US" i="1" dirty="0"/>
              <a:t>one</a:t>
            </a:r>
            <a:r>
              <a:rPr lang="en-US" dirty="0"/>
              <a:t> of them</a:t>
            </a:r>
          </a:p>
          <a:p>
            <a:pPr>
              <a:lnSpc>
                <a:spcPct val="97000"/>
              </a:lnSpc>
              <a:spcBef>
                <a:spcPts val="2400"/>
              </a:spcBef>
            </a:pPr>
            <a:r>
              <a:rPr lang="en-US" dirty="0"/>
              <a:t>Unlike mutexes, no requirement to call P before calling V</a:t>
            </a:r>
          </a:p>
        </p:txBody>
      </p:sp>
    </p:spTree>
    <p:extLst>
      <p:ext uri="{BB962C8B-B14F-4D97-AF65-F5344CB8AC3E}">
        <p14:creationId xmlns:p14="http://schemas.microsoft.com/office/powerpoint/2010/main" val="613130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43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43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43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43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43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43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43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 Semaphore Operations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16754"/>
            <a:ext cx="7896225" cy="542122"/>
          </a:xfrm>
        </p:spPr>
        <p:txBody>
          <a:bodyPr/>
          <a:lstStyle/>
          <a:p>
            <a:pPr>
              <a:buNone/>
            </a:pPr>
            <a:r>
              <a:rPr lang="en-US" dirty="0" err="1"/>
              <a:t>Pthreads</a:t>
            </a:r>
            <a:r>
              <a:rPr lang="en-US" dirty="0"/>
              <a:t> functions: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04692" y="1958876"/>
            <a:ext cx="7629012" cy="1754326"/>
          </a:xfrm>
          <a:prstGeom prst="rect">
            <a:avLst/>
          </a:prstGeom>
          <a:solidFill>
            <a:srgbClr val="F6F5BD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ourier New"/>
                <a:cs typeface="Courier New"/>
              </a:rPr>
              <a:t>#include &lt;</a:t>
            </a:r>
            <a:r>
              <a:rPr lang="en-US" sz="1800" dirty="0" err="1">
                <a:latin typeface="Courier New"/>
                <a:cs typeface="Courier New"/>
              </a:rPr>
              <a:t>semaphore.h</a:t>
            </a:r>
            <a:r>
              <a:rPr lang="en-US" sz="1800" dirty="0">
                <a:latin typeface="Courier New"/>
                <a:cs typeface="Courier New"/>
              </a:rPr>
              <a:t>&gt;</a:t>
            </a:r>
          </a:p>
          <a:p>
            <a:endParaRPr lang="en-US" sz="1800" dirty="0">
              <a:latin typeface="Courier New"/>
              <a:cs typeface="Courier New"/>
            </a:endParaRPr>
          </a:p>
          <a:p>
            <a:r>
              <a:rPr lang="en-US" sz="1800" dirty="0">
                <a:latin typeface="Courier New"/>
                <a:cs typeface="Courier New"/>
              </a:rPr>
              <a:t>int </a:t>
            </a:r>
            <a:r>
              <a:rPr lang="en-US" sz="1800" dirty="0" err="1">
                <a:latin typeface="Courier New"/>
                <a:cs typeface="Courier New"/>
              </a:rPr>
              <a:t>sem_wait</a:t>
            </a:r>
            <a:r>
              <a:rPr lang="en-US" sz="1800" dirty="0">
                <a:latin typeface="Courier New"/>
                <a:cs typeface="Courier New"/>
              </a:rPr>
              <a:t>(</a:t>
            </a:r>
            <a:r>
              <a:rPr lang="en-US" sz="1800" dirty="0" err="1">
                <a:latin typeface="Courier New"/>
                <a:cs typeface="Courier New"/>
              </a:rPr>
              <a:t>sem_t</a:t>
            </a:r>
            <a:r>
              <a:rPr lang="en-US" sz="1800" dirty="0">
                <a:latin typeface="Courier New"/>
                <a:cs typeface="Courier New"/>
              </a:rPr>
              <a:t> *s);  /* P(s) */</a:t>
            </a:r>
          </a:p>
          <a:p>
            <a:r>
              <a:rPr lang="en-US" sz="1800" dirty="0">
                <a:latin typeface="Courier New"/>
                <a:cs typeface="Courier New"/>
              </a:rPr>
              <a:t>int </a:t>
            </a:r>
            <a:r>
              <a:rPr lang="en-US" sz="1800" dirty="0" err="1">
                <a:latin typeface="Courier New"/>
                <a:cs typeface="Courier New"/>
              </a:rPr>
              <a:t>sem_post</a:t>
            </a:r>
            <a:r>
              <a:rPr lang="en-US" sz="1800" dirty="0">
                <a:latin typeface="Courier New"/>
                <a:cs typeface="Courier New"/>
              </a:rPr>
              <a:t>(</a:t>
            </a:r>
            <a:r>
              <a:rPr lang="en-US" sz="1800" dirty="0" err="1">
                <a:latin typeface="Courier New"/>
                <a:cs typeface="Courier New"/>
              </a:rPr>
              <a:t>sem_t</a:t>
            </a:r>
            <a:r>
              <a:rPr lang="en-US" sz="1800" dirty="0">
                <a:latin typeface="Courier New"/>
                <a:cs typeface="Courier New"/>
              </a:rPr>
              <a:t> *s);  /* V(s) */</a:t>
            </a:r>
          </a:p>
          <a:p>
            <a:endParaRPr lang="en-US" sz="1800" dirty="0">
              <a:latin typeface="Courier New"/>
              <a:cs typeface="Courier New"/>
            </a:endParaRPr>
          </a:p>
          <a:p>
            <a:r>
              <a:rPr lang="en-US" sz="1800" dirty="0">
                <a:latin typeface="Courier New"/>
                <a:cs typeface="Courier New"/>
              </a:rPr>
              <a:t>int </a:t>
            </a:r>
            <a:r>
              <a:rPr lang="en-US" sz="1800" dirty="0" err="1">
                <a:latin typeface="Courier New"/>
                <a:cs typeface="Courier New"/>
              </a:rPr>
              <a:t>sem_init</a:t>
            </a:r>
            <a:r>
              <a:rPr lang="en-US" sz="1800" dirty="0">
                <a:latin typeface="Courier New"/>
                <a:cs typeface="Courier New"/>
              </a:rPr>
              <a:t>(</a:t>
            </a:r>
            <a:r>
              <a:rPr lang="en-US" sz="1800" dirty="0" err="1">
                <a:latin typeface="Courier New"/>
                <a:cs typeface="Courier New"/>
              </a:rPr>
              <a:t>sem_t</a:t>
            </a:r>
            <a:r>
              <a:rPr lang="en-US" sz="1800" dirty="0">
                <a:latin typeface="Courier New"/>
                <a:cs typeface="Courier New"/>
              </a:rPr>
              <a:t> *s, int </a:t>
            </a:r>
            <a:r>
              <a:rPr lang="en-US" sz="1800" dirty="0" err="1">
                <a:latin typeface="Courier New"/>
                <a:cs typeface="Courier New"/>
              </a:rPr>
              <a:t>pshared</a:t>
            </a:r>
            <a:r>
              <a:rPr lang="en-US" sz="1800" dirty="0">
                <a:latin typeface="Courier New"/>
                <a:cs typeface="Courier New"/>
              </a:rPr>
              <a:t>, unsigned int </a:t>
            </a:r>
            <a:r>
              <a:rPr lang="en-US" sz="1800" dirty="0" err="1">
                <a:latin typeface="Courier New"/>
                <a:cs typeface="Courier New"/>
              </a:rPr>
              <a:t>val</a:t>
            </a:r>
            <a:r>
              <a:rPr lang="en-US" sz="1800" dirty="0">
                <a:latin typeface="Courier New"/>
                <a:cs typeface="Courier New"/>
              </a:rPr>
              <a:t>);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7261A81C-900B-4337-B078-AB86C31D1F1E}"/>
              </a:ext>
            </a:extLst>
          </p:cNvPr>
          <p:cNvCxnSpPr>
            <a:cxnSpLocks/>
          </p:cNvCxnSpPr>
          <p:nvPr/>
        </p:nvCxnSpPr>
        <p:spPr bwMode="auto">
          <a:xfrm flipV="1">
            <a:off x="3895725" y="3638550"/>
            <a:ext cx="504825" cy="447675"/>
          </a:xfrm>
          <a:prstGeom prst="straightConnector1">
            <a:avLst/>
          </a:prstGeom>
          <a:noFill/>
          <a:ln w="12700">
            <a:solidFill>
              <a:srgbClr val="000000"/>
            </a:solidFill>
            <a:miter lim="800000"/>
            <a:headEnd type="none" w="med" len="med"/>
            <a:tailEnd type="triangle"/>
          </a:ln>
          <a:effectLst/>
        </p:spPr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12F7DEB5-AD21-48BA-95C6-3D5076D890A6}"/>
              </a:ext>
            </a:extLst>
          </p:cNvPr>
          <p:cNvSpPr txBox="1"/>
          <p:nvPr/>
        </p:nvSpPr>
        <p:spPr>
          <a:xfrm>
            <a:off x="1509712" y="4013895"/>
            <a:ext cx="263842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Share among processes?</a:t>
            </a:r>
            <a:br>
              <a:rPr lang="en-US" sz="1800" dirty="0">
                <a:latin typeface="Calibri" pitchFamily="34" charset="0"/>
              </a:rPr>
            </a:br>
            <a:r>
              <a:rPr lang="en-US" sz="1800" dirty="0">
                <a:latin typeface="Calibri" pitchFamily="34" charset="0"/>
              </a:rPr>
              <a:t>(normally you want to pass zero, see </a:t>
            </a:r>
            <a:r>
              <a:rPr lang="en-US" sz="1800" dirty="0" err="1">
                <a:latin typeface="Calibri" pitchFamily="34" charset="0"/>
              </a:rPr>
              <a:t>manpage</a:t>
            </a:r>
            <a:r>
              <a:rPr lang="en-US" sz="1800" dirty="0">
                <a:latin typeface="Calibri" pitchFamily="34" charset="0"/>
              </a:rPr>
              <a:t> for details)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FBCC3604-C66B-42CB-9F94-02B136F8328F}"/>
              </a:ext>
            </a:extLst>
          </p:cNvPr>
          <p:cNvCxnSpPr>
            <a:cxnSpLocks/>
          </p:cNvCxnSpPr>
          <p:nvPr/>
        </p:nvCxnSpPr>
        <p:spPr bwMode="auto">
          <a:xfrm flipV="1">
            <a:off x="7000875" y="3638550"/>
            <a:ext cx="264014" cy="432108"/>
          </a:xfrm>
          <a:prstGeom prst="straightConnector1">
            <a:avLst/>
          </a:prstGeom>
          <a:noFill/>
          <a:ln w="12700">
            <a:solidFill>
              <a:srgbClr val="000000"/>
            </a:solidFill>
            <a:miter lim="800000"/>
            <a:headEnd type="none" w="med" len="med"/>
            <a:tailEnd type="triangle"/>
          </a:ln>
          <a:effectLst/>
        </p:spPr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756771B3-809B-4A90-8E3C-A6F13143403C}"/>
              </a:ext>
            </a:extLst>
          </p:cNvPr>
          <p:cNvSpPr txBox="1"/>
          <p:nvPr/>
        </p:nvSpPr>
        <p:spPr>
          <a:xfrm>
            <a:off x="4683614" y="3973860"/>
            <a:ext cx="26384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Initial semaphore value</a:t>
            </a:r>
          </a:p>
        </p:txBody>
      </p:sp>
    </p:spTree>
    <p:extLst>
      <p:ext uri="{BB962C8B-B14F-4D97-AF65-F5344CB8AC3E}">
        <p14:creationId xmlns:p14="http://schemas.microsoft.com/office/powerpoint/2010/main" val="13711156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B248A6-893D-4476-AD06-455AE04DFB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Semaphore implementation (partial)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135B3D-3939-417E-9122-513C2C2AE3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6875" y="1362075"/>
            <a:ext cx="7896225" cy="4292767"/>
          </a:xfrm>
        </p:spPr>
        <p:txBody>
          <a:bodyPr/>
          <a:lstStyle/>
          <a:p>
            <a:pPr marL="0" indent="0">
              <a:buNone/>
            </a:pPr>
            <a:r>
              <a:rPr lang="en-US" sz="1400" dirty="0">
                <a:solidFill>
                  <a:schemeClr val="accent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/**</a:t>
            </a:r>
            <a:br>
              <a:rPr lang="en-US" sz="1400" dirty="0">
                <a:solidFill>
                  <a:schemeClr val="accent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400" dirty="0">
                <a:solidFill>
                  <a:schemeClr val="accent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 void </a:t>
            </a:r>
            <a:r>
              <a:rPr lang="en-US" sz="1400" dirty="0" err="1">
                <a:solidFill>
                  <a:schemeClr val="accent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sem_wait</a:t>
            </a:r>
            <a:r>
              <a:rPr lang="en-US" sz="1400" dirty="0">
                <a:solidFill>
                  <a:schemeClr val="accent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dirty="0" err="1">
                <a:solidFill>
                  <a:schemeClr val="accent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sem_t</a:t>
            </a:r>
            <a:r>
              <a:rPr lang="en-US" sz="1400" dirty="0">
                <a:solidFill>
                  <a:schemeClr val="accent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1400" dirty="0" err="1">
                <a:solidFill>
                  <a:schemeClr val="accent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sem</a:t>
            </a:r>
            <a:r>
              <a:rPr lang="en-US" sz="1400" dirty="0">
                <a:solidFill>
                  <a:schemeClr val="accent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br>
              <a:rPr lang="en-US" sz="1400" dirty="0">
                <a:solidFill>
                  <a:schemeClr val="accent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400" dirty="0">
                <a:solidFill>
                  <a:schemeClr val="accent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 Decrement the count of the semaphore pointed to by SEM.  If this</a:t>
            </a:r>
            <a:br>
              <a:rPr lang="en-US" sz="1400" dirty="0">
                <a:solidFill>
                  <a:schemeClr val="accent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400" dirty="0">
                <a:solidFill>
                  <a:schemeClr val="accent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 would make the count negative, first sleep until it is possible to</a:t>
            </a:r>
            <a:br>
              <a:rPr lang="en-US" sz="1400" dirty="0">
                <a:solidFill>
                  <a:schemeClr val="accent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400" dirty="0">
                <a:solidFill>
                  <a:schemeClr val="accent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 decrement the count without making it negative.</a:t>
            </a:r>
            <a:br>
              <a:rPr lang="en-US" sz="1400" dirty="0">
                <a:solidFill>
                  <a:schemeClr val="accent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400" dirty="0">
                <a:solidFill>
                  <a:schemeClr val="accent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*/</a:t>
            </a:r>
          </a:p>
          <a:p>
            <a:pPr marL="0" indent="0">
              <a:buNone/>
            </a:pPr>
            <a:r>
              <a:rPr lang="en-US" sz="1400" dirty="0" err="1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sem_wait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  <a:b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mov     $-1, %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edx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lang="en-US" sz="1400" i="1" dirty="0">
                <a:solidFill>
                  <a:schemeClr val="bg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decrement</a:t>
            </a:r>
            <a:b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4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lock </a:t>
            </a:r>
            <a:r>
              <a:rPr lang="en-US" sz="1400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xadd</a:t>
            </a:r>
            <a:r>
              <a:rPr lang="en-US" sz="14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%</a:t>
            </a:r>
            <a:r>
              <a:rPr lang="en-US" sz="1400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edx</a:t>
            </a:r>
            <a:r>
              <a:rPr lang="en-US" sz="14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SEM_COUNT(%</a:t>
            </a:r>
            <a:r>
              <a:rPr lang="en-US" sz="1400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sz="14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br>
              <a:rPr lang="en-US" sz="14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i="1" dirty="0">
                <a:solidFill>
                  <a:schemeClr val="bg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%</a:t>
            </a:r>
            <a:r>
              <a:rPr lang="en-US" sz="1400" i="1" dirty="0" err="1">
                <a:solidFill>
                  <a:schemeClr val="bg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edx</a:t>
            </a:r>
            <a:r>
              <a:rPr lang="en-US" sz="1400" i="1" dirty="0">
                <a:solidFill>
                  <a:schemeClr val="bg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now holds _previous_ value of </a:t>
            </a:r>
            <a:r>
              <a:rPr lang="en-US" sz="1400" i="1" dirty="0" err="1">
                <a:solidFill>
                  <a:schemeClr val="bg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sem</a:t>
            </a:r>
            <a:r>
              <a:rPr lang="en-US" sz="1400" i="1" dirty="0">
                <a:solidFill>
                  <a:schemeClr val="bg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-&gt;count</a:t>
            </a:r>
            <a:b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test    %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edx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, %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edx</a:t>
            </a:r>
            <a:b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jle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.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Lclosed</a:t>
            </a:r>
            <a:b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i="1" dirty="0">
                <a:solidFill>
                  <a:schemeClr val="bg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The semaphore was open.</a:t>
            </a:r>
          </a:p>
          <a:p>
            <a:pPr marL="0" indent="0">
              <a:buNone/>
            </a:pPr>
            <a:r>
              <a:rPr lang="en-US" sz="1400" i="1" dirty="0">
                <a:solidFill>
                  <a:schemeClr val="bg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ret</a:t>
            </a:r>
          </a:p>
          <a:p>
            <a:pPr marL="0" indent="0">
              <a:buNone/>
            </a:pPr>
            <a:b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Lclosed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  <a:b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i="1" dirty="0">
                <a:solidFill>
                  <a:schemeClr val="bg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Sleep until another thread calls </a:t>
            </a:r>
            <a:r>
              <a:rPr lang="en-US" sz="1400" i="1" dirty="0" err="1">
                <a:solidFill>
                  <a:schemeClr val="bg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sem_post</a:t>
            </a:r>
            <a:br>
              <a:rPr lang="en-US" sz="1400" i="1" dirty="0">
                <a:solidFill>
                  <a:schemeClr val="bg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400" i="1" dirty="0">
                <a:solidFill>
                  <a:schemeClr val="bg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// (30 more machine instructions and a system call)</a:t>
            </a:r>
            <a:endParaRPr lang="en-US" i="1" dirty="0">
              <a:solidFill>
                <a:schemeClr val="bg2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Text Box 48">
            <a:extLst>
              <a:ext uri="{FF2B5EF4-FFF2-40B4-BE49-F238E27FC236}">
                <a16:creationId xmlns:a16="http://schemas.microsoft.com/office/drawing/2014/main" id="{BBA64891-066F-4417-8FC8-8E34FF011C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8582" y="5906652"/>
            <a:ext cx="5921108" cy="64633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i="1" dirty="0">
                <a:solidFill>
                  <a:srgbClr val="00B050"/>
                </a:solidFill>
                <a:latin typeface="Calibri" pitchFamily="34" charset="0"/>
              </a:rPr>
              <a:t>Suspiciously similar to a mutex, huh?</a:t>
            </a:r>
            <a:br>
              <a:rPr lang="en-US" sz="1800" i="1" dirty="0">
                <a:solidFill>
                  <a:srgbClr val="00B050"/>
                </a:solidFill>
                <a:latin typeface="Calibri" pitchFamily="34" charset="0"/>
              </a:rPr>
            </a:br>
            <a:r>
              <a:rPr lang="en-US" sz="1800" i="1" dirty="0">
                <a:solidFill>
                  <a:srgbClr val="00B050"/>
                </a:solidFill>
                <a:latin typeface="Calibri" pitchFamily="34" charset="0"/>
              </a:rPr>
              <a:t>(This implementation makes </a:t>
            </a:r>
            <a:r>
              <a:rPr lang="en-US" sz="1800" i="1" dirty="0" err="1">
                <a:solidFill>
                  <a:srgbClr val="00B050"/>
                </a:solidFill>
                <a:latin typeface="Calibri" pitchFamily="34" charset="0"/>
              </a:rPr>
              <a:t>sem_post</a:t>
            </a:r>
            <a:r>
              <a:rPr lang="en-US" sz="1800" i="1" dirty="0">
                <a:solidFill>
                  <a:srgbClr val="00B050"/>
                </a:solidFill>
                <a:latin typeface="Calibri" pitchFamily="34" charset="0"/>
              </a:rPr>
              <a:t> do most of the work)</a:t>
            </a:r>
          </a:p>
        </p:txBody>
      </p:sp>
    </p:spTree>
    <p:extLst>
      <p:ext uri="{BB962C8B-B14F-4D97-AF65-F5344CB8AC3E}">
        <p14:creationId xmlns:p14="http://schemas.microsoft.com/office/powerpoint/2010/main" val="1926701028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65CF3B-2CF3-4C3C-96F4-B95CF27027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cost of semaphores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BE75410F-8937-4F38-BCBD-163FAEE8F64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287" y="1362075"/>
            <a:ext cx="6629400" cy="4972050"/>
          </a:xfrm>
        </p:spPr>
      </p:pic>
      <p:sp>
        <p:nvSpPr>
          <p:cNvPr id="6" name="Callout: Line 5">
            <a:extLst>
              <a:ext uri="{FF2B5EF4-FFF2-40B4-BE49-F238E27FC236}">
                <a16:creationId xmlns:a16="http://schemas.microsoft.com/office/drawing/2014/main" id="{58C6058B-FBCF-4DF3-85EA-E236EA725416}"/>
              </a:ext>
            </a:extLst>
          </p:cNvPr>
          <p:cNvSpPr/>
          <p:nvPr/>
        </p:nvSpPr>
        <p:spPr bwMode="auto">
          <a:xfrm>
            <a:off x="7743259" y="5208489"/>
            <a:ext cx="740908" cy="369332"/>
          </a:xfrm>
          <a:prstGeom prst="borderCallout1">
            <a:avLst>
              <a:gd name="adj1" fmla="val 99106"/>
              <a:gd name="adj2" fmla="val -1837"/>
              <a:gd name="adj3" fmla="val 114672"/>
              <a:gd name="adj4" fmla="val -53489"/>
            </a:avLst>
          </a:prstGeom>
          <a:noFill/>
          <a:ln w="25400">
            <a:solidFill>
              <a:schemeClr val="tx1"/>
            </a:solidFill>
            <a:round/>
            <a:headEnd type="none"/>
            <a:tailEnd type="triangle"/>
          </a:ln>
          <a:effectLst/>
        </p:spPr>
        <p:txBody>
          <a:bodyPr wrap="none" rtlCol="0" anchor="ctr">
            <a:spAutoFit/>
          </a:bodyPr>
          <a:lstStyle/>
          <a:p>
            <a:pPr algn="ctr"/>
            <a:r>
              <a:rPr lang="en-US" sz="1800" dirty="0">
                <a:latin typeface="+mj-lt"/>
              </a:rPr>
              <a:t>0.48 s</a:t>
            </a:r>
          </a:p>
        </p:txBody>
      </p:sp>
      <p:sp>
        <p:nvSpPr>
          <p:cNvPr id="7" name="Callout: Line 6">
            <a:extLst>
              <a:ext uri="{FF2B5EF4-FFF2-40B4-BE49-F238E27FC236}">
                <a16:creationId xmlns:a16="http://schemas.microsoft.com/office/drawing/2014/main" id="{3AE1A1E2-5A28-4E6A-A7AE-B3D0D3506EBD}"/>
              </a:ext>
            </a:extLst>
          </p:cNvPr>
          <p:cNvSpPr/>
          <p:nvPr/>
        </p:nvSpPr>
        <p:spPr bwMode="auto">
          <a:xfrm>
            <a:off x="7667623" y="3244334"/>
            <a:ext cx="562975" cy="369332"/>
          </a:xfrm>
          <a:prstGeom prst="borderCallout1">
            <a:avLst>
              <a:gd name="adj1" fmla="val 99106"/>
              <a:gd name="adj2" fmla="val -1837"/>
              <a:gd name="adj3" fmla="val 114672"/>
              <a:gd name="adj4" fmla="val -53489"/>
            </a:avLst>
          </a:prstGeom>
          <a:noFill/>
          <a:ln w="25400">
            <a:solidFill>
              <a:schemeClr val="tx1"/>
            </a:solidFill>
            <a:round/>
            <a:headEnd type="none"/>
            <a:tailEnd type="triangle"/>
          </a:ln>
          <a:effectLst/>
        </p:spPr>
        <p:txBody>
          <a:bodyPr wrap="none" rtlCol="0" anchor="ctr">
            <a:spAutoFit/>
          </a:bodyPr>
          <a:lstStyle/>
          <a:p>
            <a:pPr algn="ctr"/>
            <a:r>
              <a:rPr lang="en-US" sz="1800" dirty="0">
                <a:latin typeface="+mj-lt"/>
              </a:rPr>
              <a:t>15 s</a:t>
            </a:r>
          </a:p>
        </p:txBody>
      </p:sp>
      <p:sp>
        <p:nvSpPr>
          <p:cNvPr id="8" name="Callout: Line 7">
            <a:extLst>
              <a:ext uri="{FF2B5EF4-FFF2-40B4-BE49-F238E27FC236}">
                <a16:creationId xmlns:a16="http://schemas.microsoft.com/office/drawing/2014/main" id="{01CF9B2D-DAD1-4D49-ACD1-0C418DFE3E78}"/>
              </a:ext>
            </a:extLst>
          </p:cNvPr>
          <p:cNvSpPr/>
          <p:nvPr/>
        </p:nvSpPr>
        <p:spPr bwMode="auto">
          <a:xfrm>
            <a:off x="7743259" y="1625757"/>
            <a:ext cx="740908" cy="369332"/>
          </a:xfrm>
          <a:prstGeom prst="borderCallout1">
            <a:avLst>
              <a:gd name="adj1" fmla="val 99106"/>
              <a:gd name="adj2" fmla="val -1837"/>
              <a:gd name="adj3" fmla="val 114672"/>
              <a:gd name="adj4" fmla="val -53489"/>
            </a:avLst>
          </a:prstGeom>
          <a:noFill/>
          <a:ln w="25400">
            <a:solidFill>
              <a:schemeClr val="tx1"/>
            </a:solidFill>
            <a:round/>
            <a:headEnd type="none"/>
            <a:tailEnd type="triangle"/>
          </a:ln>
          <a:effectLst/>
        </p:spPr>
        <p:txBody>
          <a:bodyPr wrap="none" rtlCol="0" anchor="ctr">
            <a:spAutoFit/>
          </a:bodyPr>
          <a:lstStyle/>
          <a:p>
            <a:pPr algn="ctr"/>
            <a:r>
              <a:rPr lang="en-US" sz="1800" dirty="0">
                <a:latin typeface="+mj-lt"/>
              </a:rPr>
              <a:t>27.6 s</a:t>
            </a:r>
          </a:p>
        </p:txBody>
      </p:sp>
    </p:spTree>
    <p:extLst>
      <p:ext uri="{BB962C8B-B14F-4D97-AF65-F5344CB8AC3E}">
        <p14:creationId xmlns:p14="http://schemas.microsoft.com/office/powerpoint/2010/main" val="1152053982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Threads review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Sharing and Data Races</a:t>
            </a:r>
          </a:p>
          <a:p>
            <a:r>
              <a:rPr lang="en-US" dirty="0"/>
              <a:t>Fixing Data Races</a:t>
            </a:r>
          </a:p>
          <a:p>
            <a:pPr lvl="1"/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Mutexes</a:t>
            </a:r>
          </a:p>
          <a:p>
            <a:pPr lvl="1"/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Semaphores</a:t>
            </a:r>
          </a:p>
          <a:p>
            <a:pPr lvl="1"/>
            <a:r>
              <a:rPr lang="en-US" dirty="0"/>
              <a:t>Atomic memory operations</a:t>
            </a:r>
          </a:p>
        </p:txBody>
      </p:sp>
    </p:spTree>
    <p:extLst>
      <p:ext uri="{BB962C8B-B14F-4D97-AF65-F5344CB8AC3E}">
        <p14:creationId xmlns:p14="http://schemas.microsoft.com/office/powerpoint/2010/main" val="4102515389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C8BEA1-DD6C-437F-B6BF-50A0D9E7F8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Atomic memory operations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7575FE-8C42-4E99-B920-34E397852A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Special hardware instructions</a:t>
            </a:r>
          </a:p>
          <a:p>
            <a:pPr lvl="1"/>
            <a:r>
              <a:rPr lang="en-US" dirty="0"/>
              <a:t>“Test and set,” “compare and swap”, “exchange and add”, …</a:t>
            </a:r>
          </a:p>
          <a:p>
            <a:pPr lvl="1"/>
            <a:r>
              <a:rPr lang="en-US" dirty="0"/>
              <a:t>Do a read-modify-write on memory; hardware prevents data races</a:t>
            </a:r>
          </a:p>
          <a:p>
            <a:pPr lvl="1"/>
            <a:r>
              <a:rPr lang="en-US" dirty="0"/>
              <a:t>Used to implement mutexes, semaphores, etc.</a:t>
            </a:r>
          </a:p>
          <a:p>
            <a:pPr>
              <a:spcBef>
                <a:spcPts val="1800"/>
              </a:spcBef>
            </a:pPr>
            <a:r>
              <a:rPr lang="en-US" dirty="0"/>
              <a:t>Not going to get into details, but…</a:t>
            </a:r>
          </a:p>
          <a:p>
            <a:pPr lvl="1"/>
            <a:r>
              <a:rPr lang="en-US" dirty="0"/>
              <a:t>Wouldn’t it be nice if we could use them directly?</a:t>
            </a:r>
          </a:p>
          <a:p>
            <a:pPr lvl="1"/>
            <a:r>
              <a:rPr lang="en-US" dirty="0"/>
              <a:t>Especially when we just want to increment a counter?</a:t>
            </a:r>
          </a:p>
          <a:p>
            <a:pPr lvl="1"/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15C42DF-C7E2-49C5-894A-47ADD2F60D60}"/>
              </a:ext>
            </a:extLst>
          </p:cNvPr>
          <p:cNvSpPr txBox="1"/>
          <p:nvPr/>
        </p:nvSpPr>
        <p:spPr>
          <a:xfrm>
            <a:off x="5306093" y="5245768"/>
            <a:ext cx="3441032" cy="92333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US" sz="1800" i="1" dirty="0">
                <a:latin typeface="Calibri" pitchFamily="34" charset="0"/>
              </a:rPr>
              <a:t>Coding demo 4:</a:t>
            </a:r>
            <a:br>
              <a:rPr lang="en-US" sz="1800" i="1" dirty="0">
                <a:latin typeface="Calibri" pitchFamily="34" charset="0"/>
              </a:rPr>
            </a:br>
            <a:r>
              <a:rPr lang="en-US" sz="1800" i="1" dirty="0">
                <a:latin typeface="Calibri" pitchFamily="34" charset="0"/>
              </a:rPr>
              <a:t>Counting to 20,000 correctly</a:t>
            </a:r>
            <a:br>
              <a:rPr lang="en-US" sz="1800" i="1" dirty="0">
                <a:latin typeface="Calibri" pitchFamily="34" charset="0"/>
              </a:rPr>
            </a:br>
            <a:r>
              <a:rPr lang="en-US" sz="1800" i="1" dirty="0">
                <a:latin typeface="Calibri" pitchFamily="34" charset="0"/>
              </a:rPr>
              <a:t>(with threads and C2011 atomics)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66A94C6-E6EB-43FE-9D95-F4DBA266A2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2229" y="4372540"/>
            <a:ext cx="4158511" cy="2246769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lvl="0"/>
            <a:r>
              <a:rPr lang="nl-NL" sz="1400" dirty="0">
                <a:solidFill>
                  <a:srgbClr val="000000"/>
                </a:solidFill>
                <a:latin typeface="Courier New"/>
                <a:ea typeface="ＭＳ Ｐゴシック" charset="0"/>
                <a:cs typeface="Courier New"/>
              </a:rPr>
              <a:t>static </a:t>
            </a:r>
            <a:r>
              <a:rPr lang="nl-NL" sz="1400" dirty="0">
                <a:solidFill>
                  <a:srgbClr val="000000"/>
                </a:solidFill>
                <a:highlight>
                  <a:srgbClr val="00FF00"/>
                </a:highlight>
                <a:latin typeface="Courier New"/>
                <a:ea typeface="ＭＳ Ｐゴシック" charset="0"/>
                <a:cs typeface="Courier New"/>
              </a:rPr>
              <a:t>_Atomic</a:t>
            </a:r>
            <a:r>
              <a:rPr lang="nl-NL" sz="1400" dirty="0">
                <a:solidFill>
                  <a:srgbClr val="000000"/>
                </a:solidFill>
                <a:latin typeface="Courier New"/>
                <a:ea typeface="ＭＳ Ｐゴシック" charset="0"/>
                <a:cs typeface="Courier New"/>
              </a:rPr>
              <a:t> unsigned long cnt = 0;</a:t>
            </a:r>
            <a:endParaRPr lang="nl-NL" sz="1400" dirty="0">
              <a:solidFill>
                <a:srgbClr val="000000"/>
              </a:solidFill>
              <a:highlight>
                <a:srgbClr val="00FF00"/>
              </a:highlight>
              <a:latin typeface="Courier New"/>
              <a:ea typeface="ＭＳ Ｐゴシック" charset="0"/>
              <a:cs typeface="Courier New"/>
            </a:endParaRPr>
          </a:p>
          <a:p>
            <a:pPr lvl="0"/>
            <a:endParaRPr lang="nl-NL" sz="1400" dirty="0">
              <a:solidFill>
                <a:srgbClr val="000000"/>
              </a:solidFill>
              <a:latin typeface="Courier New"/>
              <a:ea typeface="ＭＳ Ｐゴシック" charset="0"/>
              <a:cs typeface="Courier New"/>
            </a:endParaRPr>
          </a:p>
          <a:p>
            <a:pPr lvl="0"/>
            <a:r>
              <a:rPr lang="nl-NL" sz="1400" dirty="0">
                <a:solidFill>
                  <a:srgbClr val="000000"/>
                </a:solidFill>
                <a:latin typeface="Courier New"/>
                <a:ea typeface="ＭＳ Ｐゴシック" charset="0"/>
                <a:cs typeface="Courier New"/>
              </a:rPr>
              <a:t>void *incr_thread(void *arg) {</a:t>
            </a:r>
            <a:br>
              <a:rPr lang="nl-NL" sz="1400" dirty="0">
                <a:solidFill>
                  <a:srgbClr val="000000"/>
                </a:solidFill>
                <a:latin typeface="Courier New"/>
                <a:ea typeface="ＭＳ Ｐゴシック" charset="0"/>
                <a:cs typeface="Courier New"/>
              </a:rPr>
            </a:br>
            <a:r>
              <a:rPr lang="nl-NL" sz="1400" dirty="0">
                <a:solidFill>
                  <a:srgbClr val="000000"/>
                </a:solidFill>
                <a:latin typeface="Courier New"/>
                <a:ea typeface="ＭＳ Ｐゴシック" charset="0"/>
                <a:cs typeface="Courier New"/>
              </a:rPr>
              <a:t>  unsigned long i;</a:t>
            </a:r>
            <a:br>
              <a:rPr lang="nl-NL" sz="1400" dirty="0">
                <a:solidFill>
                  <a:srgbClr val="000000"/>
                </a:solidFill>
                <a:latin typeface="Courier New"/>
                <a:ea typeface="ＭＳ Ｐゴシック" charset="0"/>
                <a:cs typeface="Courier New"/>
              </a:rPr>
            </a:br>
            <a:r>
              <a:rPr lang="nl-NL" sz="1400" dirty="0">
                <a:solidFill>
                  <a:srgbClr val="000000"/>
                </a:solidFill>
                <a:latin typeface="Courier New"/>
                <a:ea typeface="ＭＳ Ｐゴシック" charset="0"/>
                <a:cs typeface="Courier New"/>
              </a:rPr>
              <a:t>  unsigned long niters =</a:t>
            </a:r>
            <a:br>
              <a:rPr lang="nl-NL" sz="1400" dirty="0">
                <a:solidFill>
                  <a:srgbClr val="000000"/>
                </a:solidFill>
                <a:latin typeface="Courier New"/>
                <a:ea typeface="ＭＳ Ｐゴシック" charset="0"/>
                <a:cs typeface="Courier New"/>
              </a:rPr>
            </a:br>
            <a:r>
              <a:rPr lang="nl-NL" sz="1400" dirty="0">
                <a:solidFill>
                  <a:srgbClr val="000000"/>
                </a:solidFill>
                <a:latin typeface="Courier New"/>
                <a:ea typeface="ＭＳ Ｐゴシック" charset="0"/>
                <a:cs typeface="Courier New"/>
              </a:rPr>
              <a:t>    (unsigned long) arg;</a:t>
            </a:r>
          </a:p>
          <a:p>
            <a:pPr lvl="0"/>
            <a:r>
              <a:rPr lang="nl-NL" sz="1400" dirty="0">
                <a:solidFill>
                  <a:srgbClr val="000000"/>
                </a:solidFill>
                <a:latin typeface="Courier New"/>
                <a:ea typeface="ＭＳ Ｐゴシック" charset="0"/>
                <a:cs typeface="Courier New"/>
              </a:rPr>
              <a:t>  for (i = 0; i &lt; niters; i++) {</a:t>
            </a:r>
            <a:endParaRPr lang="nl-NL" sz="1400" dirty="0">
              <a:solidFill>
                <a:srgbClr val="000000"/>
              </a:solidFill>
              <a:highlight>
                <a:srgbClr val="00FF00"/>
              </a:highlight>
              <a:latin typeface="Courier New"/>
              <a:ea typeface="ＭＳ Ｐゴシック" charset="0"/>
              <a:cs typeface="Courier New"/>
            </a:endParaRPr>
          </a:p>
          <a:p>
            <a:pPr lvl="0"/>
            <a:r>
              <a:rPr lang="nl-NL" sz="1400" dirty="0">
                <a:solidFill>
                  <a:srgbClr val="000000"/>
                </a:solidFill>
                <a:latin typeface="Courier New"/>
                <a:ea typeface="ＭＳ Ｐゴシック" charset="0"/>
                <a:cs typeface="Courier New"/>
              </a:rPr>
              <a:t>    cnt++;</a:t>
            </a:r>
            <a:endParaRPr lang="nl-NL" sz="1400" dirty="0">
              <a:solidFill>
                <a:srgbClr val="000000"/>
              </a:solidFill>
              <a:highlight>
                <a:srgbClr val="00FF00"/>
              </a:highlight>
              <a:latin typeface="Courier New"/>
              <a:ea typeface="ＭＳ Ｐゴシック" charset="0"/>
              <a:cs typeface="Courier New"/>
            </a:endParaRPr>
          </a:p>
          <a:p>
            <a:pPr lvl="0"/>
            <a:r>
              <a:rPr lang="nl-NL" sz="1400" dirty="0">
                <a:solidFill>
                  <a:srgbClr val="000000"/>
                </a:solidFill>
                <a:latin typeface="Courier New"/>
                <a:ea typeface="ＭＳ Ｐゴシック" charset="0"/>
                <a:cs typeface="Courier New"/>
              </a:rPr>
              <a:t>  }</a:t>
            </a:r>
            <a:br>
              <a:rPr lang="nl-NL" sz="1400" dirty="0">
                <a:solidFill>
                  <a:srgbClr val="000000"/>
                </a:solidFill>
                <a:latin typeface="Courier New"/>
                <a:ea typeface="ＭＳ Ｐゴシック" charset="0"/>
                <a:cs typeface="Courier New"/>
              </a:rPr>
            </a:br>
            <a:r>
              <a:rPr lang="nl-NL" sz="1400" dirty="0">
                <a:solidFill>
                  <a:srgbClr val="000000"/>
                </a:solidFill>
                <a:latin typeface="Courier New"/>
                <a:ea typeface="ＭＳ Ｐゴシック" charset="0"/>
                <a:cs typeface="Courier New"/>
              </a:rPr>
              <a:t>}</a:t>
            </a:r>
            <a:endParaRPr lang="en-US" sz="1400" dirty="0">
              <a:solidFill>
                <a:srgbClr val="000000"/>
              </a:solidFill>
              <a:latin typeface="Courier New"/>
              <a:ea typeface="ＭＳ Ｐゴシック" charset="0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2555728764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7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Assembly Code for Counter Loop</a:t>
            </a:r>
          </a:p>
        </p:txBody>
      </p:sp>
      <p:sp>
        <p:nvSpPr>
          <p:cNvPr id="937989" name="Rectangle 5"/>
          <p:cNvSpPr>
            <a:spLocks noChangeArrowheads="1"/>
          </p:cNvSpPr>
          <p:nvPr/>
        </p:nvSpPr>
        <p:spPr bwMode="auto">
          <a:xfrm>
            <a:off x="2073836" y="1715869"/>
            <a:ext cx="4063282" cy="646331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lvl="0"/>
            <a:r>
              <a:rPr lang="nl-NL" sz="1800" dirty="0" err="1">
                <a:solidFill>
                  <a:srgbClr val="000000"/>
                </a:solidFill>
                <a:latin typeface="Courier New"/>
                <a:ea typeface="ＭＳ Ｐゴシック" charset="0"/>
                <a:cs typeface="Courier New"/>
              </a:rPr>
              <a:t>for</a:t>
            </a:r>
            <a:r>
              <a:rPr lang="nl-NL" sz="1800" dirty="0">
                <a:solidFill>
                  <a:srgbClr val="000000"/>
                </a:solidFill>
                <a:latin typeface="Courier New"/>
                <a:ea typeface="ＭＳ Ｐゴシック" charset="0"/>
                <a:cs typeface="Courier New"/>
              </a:rPr>
              <a:t> (i = 0; i &lt; </a:t>
            </a:r>
            <a:r>
              <a:rPr lang="nl-NL" sz="1800" dirty="0" err="1">
                <a:solidFill>
                  <a:srgbClr val="000000"/>
                </a:solidFill>
                <a:latin typeface="Courier New"/>
                <a:ea typeface="ＭＳ Ｐゴシック" charset="0"/>
                <a:cs typeface="Courier New"/>
              </a:rPr>
              <a:t>niters</a:t>
            </a:r>
            <a:r>
              <a:rPr lang="nl-NL" sz="1800" dirty="0">
                <a:solidFill>
                  <a:srgbClr val="000000"/>
                </a:solidFill>
                <a:latin typeface="Courier New"/>
                <a:ea typeface="ＭＳ Ｐゴシック" charset="0"/>
                <a:cs typeface="Courier New"/>
              </a:rPr>
              <a:t>; i++)</a:t>
            </a:r>
          </a:p>
          <a:p>
            <a:pPr lvl="0"/>
            <a:r>
              <a:rPr lang="nl-NL" sz="1800" dirty="0">
                <a:solidFill>
                  <a:srgbClr val="000000"/>
                </a:solidFill>
                <a:latin typeface="Courier New"/>
                <a:ea typeface="ＭＳ Ｐゴシック" charset="0"/>
                <a:cs typeface="Courier New"/>
              </a:rPr>
              <a:t>    </a:t>
            </a:r>
            <a:r>
              <a:rPr lang="nl-NL" sz="1800" dirty="0" err="1">
                <a:solidFill>
                  <a:srgbClr val="000000"/>
                </a:solidFill>
                <a:latin typeface="Courier New"/>
                <a:ea typeface="ＭＳ Ｐゴシック" charset="0"/>
                <a:cs typeface="Courier New"/>
              </a:rPr>
              <a:t>cnt</a:t>
            </a:r>
            <a:r>
              <a:rPr lang="nl-NL" sz="1800" dirty="0">
                <a:solidFill>
                  <a:srgbClr val="000000"/>
                </a:solidFill>
                <a:latin typeface="Courier New"/>
                <a:ea typeface="ＭＳ Ｐゴシック" charset="0"/>
                <a:cs typeface="Courier New"/>
              </a:rPr>
              <a:t>++; </a:t>
            </a:r>
            <a:endParaRPr lang="en-US" sz="1800" dirty="0">
              <a:solidFill>
                <a:srgbClr val="000000"/>
              </a:solidFill>
              <a:latin typeface="Courier New"/>
              <a:ea typeface="ＭＳ Ｐゴシック" charset="0"/>
              <a:cs typeface="Courier New"/>
            </a:endParaRPr>
          </a:p>
        </p:txBody>
      </p:sp>
      <p:sp>
        <p:nvSpPr>
          <p:cNvPr id="937990" name="Text Box 6"/>
          <p:cNvSpPr txBox="1">
            <a:spLocks noChangeArrowheads="1"/>
          </p:cNvSpPr>
          <p:nvPr/>
        </p:nvSpPr>
        <p:spPr bwMode="auto">
          <a:xfrm>
            <a:off x="1828800" y="1249234"/>
            <a:ext cx="4854462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dirty="0">
                <a:latin typeface="Calibri" pitchFamily="34" charset="0"/>
              </a:rPr>
              <a:t>C code</a:t>
            </a:r>
          </a:p>
        </p:txBody>
      </p:sp>
      <p:sp>
        <p:nvSpPr>
          <p:cNvPr id="27" name="Text Box 379"/>
          <p:cNvSpPr txBox="1">
            <a:spLocks noChangeArrowheads="1"/>
          </p:cNvSpPr>
          <p:nvPr/>
        </p:nvSpPr>
        <p:spPr bwMode="auto">
          <a:xfrm>
            <a:off x="454227" y="2990346"/>
            <a:ext cx="3614294" cy="3431976"/>
          </a:xfrm>
          <a:prstGeom prst="rect">
            <a:avLst/>
          </a:prstGeom>
          <a:solidFill>
            <a:srgbClr val="D9D9D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tIns="45720" anchor="t" anchorCtr="0">
            <a:noAutofit/>
          </a:bodyPr>
          <a:lstStyle/>
          <a:p>
            <a:pPr algn="l"/>
            <a:r>
              <a:rPr lang="en-US" sz="1800" dirty="0">
                <a:latin typeface="Courier New"/>
                <a:cs typeface="Courier New"/>
              </a:rPr>
              <a:t>    </a:t>
            </a:r>
            <a:r>
              <a:rPr lang="en-US" sz="1800" dirty="0" err="1">
                <a:latin typeface="Courier New"/>
                <a:cs typeface="Courier New"/>
              </a:rPr>
              <a:t>movq</a:t>
            </a:r>
            <a:r>
              <a:rPr lang="en-US" sz="1800" dirty="0">
                <a:latin typeface="Courier New"/>
                <a:cs typeface="Courier New"/>
              </a:rPr>
              <a:t>  (%</a:t>
            </a:r>
            <a:r>
              <a:rPr lang="en-US" sz="1800" dirty="0" err="1">
                <a:latin typeface="Courier New"/>
                <a:cs typeface="Courier New"/>
              </a:rPr>
              <a:t>rdi</a:t>
            </a:r>
            <a:r>
              <a:rPr lang="en-US" sz="1800" dirty="0">
                <a:latin typeface="Courier New"/>
                <a:cs typeface="Courier New"/>
              </a:rPr>
              <a:t>), %</a:t>
            </a:r>
            <a:r>
              <a:rPr lang="en-US" sz="1800" dirty="0" err="1">
                <a:latin typeface="Courier New"/>
                <a:cs typeface="Courier New"/>
              </a:rPr>
              <a:t>rcx</a:t>
            </a:r>
            <a:endParaRPr lang="en-US" sz="1800" dirty="0">
              <a:latin typeface="Courier New"/>
              <a:cs typeface="Courier New"/>
            </a:endParaRPr>
          </a:p>
          <a:p>
            <a:pPr algn="l"/>
            <a:r>
              <a:rPr lang="en-US" sz="1800" dirty="0">
                <a:latin typeface="Courier New"/>
                <a:cs typeface="Courier New"/>
              </a:rPr>
              <a:t>    </a:t>
            </a:r>
            <a:r>
              <a:rPr lang="en-US" sz="1800" dirty="0" err="1">
                <a:latin typeface="Courier New"/>
                <a:cs typeface="Courier New"/>
              </a:rPr>
              <a:t>testq</a:t>
            </a:r>
            <a:r>
              <a:rPr lang="en-US" sz="1800" dirty="0">
                <a:latin typeface="Courier New"/>
                <a:cs typeface="Courier New"/>
              </a:rPr>
              <a:t> %</a:t>
            </a:r>
            <a:r>
              <a:rPr lang="en-US" sz="1800" dirty="0" err="1">
                <a:latin typeface="Courier New"/>
                <a:cs typeface="Courier New"/>
              </a:rPr>
              <a:t>rcx</a:t>
            </a:r>
            <a:r>
              <a:rPr lang="en-US" sz="1800" dirty="0">
                <a:latin typeface="Courier New"/>
                <a:cs typeface="Courier New"/>
              </a:rPr>
              <a:t>,%</a:t>
            </a:r>
            <a:r>
              <a:rPr lang="en-US" sz="1800" dirty="0" err="1">
                <a:latin typeface="Courier New"/>
                <a:cs typeface="Courier New"/>
              </a:rPr>
              <a:t>rcx</a:t>
            </a:r>
            <a:endParaRPr lang="en-US" sz="1800" dirty="0">
              <a:latin typeface="Courier New"/>
              <a:cs typeface="Courier New"/>
            </a:endParaRPr>
          </a:p>
          <a:p>
            <a:pPr algn="l"/>
            <a:r>
              <a:rPr lang="en-US" sz="1800" dirty="0">
                <a:latin typeface="Courier New"/>
                <a:cs typeface="Courier New"/>
              </a:rPr>
              <a:t>    </a:t>
            </a:r>
            <a:r>
              <a:rPr lang="en-US" sz="1800" dirty="0" err="1">
                <a:latin typeface="Courier New"/>
                <a:cs typeface="Courier New"/>
              </a:rPr>
              <a:t>jle</a:t>
            </a:r>
            <a:r>
              <a:rPr lang="en-US" sz="1800" dirty="0">
                <a:latin typeface="Courier New"/>
                <a:cs typeface="Courier New"/>
              </a:rPr>
              <a:t>   .L2</a:t>
            </a:r>
          </a:p>
          <a:p>
            <a:pPr algn="l"/>
            <a:r>
              <a:rPr lang="cs-CZ" sz="1800" dirty="0">
                <a:latin typeface="Courier New"/>
                <a:cs typeface="Courier New"/>
              </a:rPr>
              <a:t>    </a:t>
            </a:r>
            <a:r>
              <a:rPr lang="cs-CZ" sz="1800" dirty="0" err="1">
                <a:latin typeface="Courier New"/>
                <a:cs typeface="Courier New"/>
              </a:rPr>
              <a:t>movl</a:t>
            </a:r>
            <a:r>
              <a:rPr lang="cs-CZ" sz="1800" dirty="0">
                <a:latin typeface="Courier New"/>
                <a:cs typeface="Courier New"/>
              </a:rPr>
              <a:t>  $0, %</a:t>
            </a:r>
            <a:r>
              <a:rPr lang="cs-CZ" sz="1800" dirty="0" err="1">
                <a:latin typeface="Courier New"/>
                <a:cs typeface="Courier New"/>
              </a:rPr>
              <a:t>eax</a:t>
            </a:r>
            <a:endParaRPr lang="cs-CZ" sz="1800" dirty="0">
              <a:latin typeface="Courier New"/>
              <a:cs typeface="Courier New"/>
            </a:endParaRPr>
          </a:p>
          <a:p>
            <a:pPr algn="l"/>
            <a:r>
              <a:rPr lang="cs-CZ" sz="1800" dirty="0">
                <a:latin typeface="Courier New"/>
                <a:cs typeface="Courier New"/>
              </a:rPr>
              <a:t>.L3:</a:t>
            </a:r>
          </a:p>
          <a:p>
            <a:pPr algn="l"/>
            <a:r>
              <a:rPr lang="en-US" sz="1800" dirty="0">
                <a:latin typeface="Courier New"/>
                <a:cs typeface="Courier New"/>
              </a:rPr>
              <a:t>    </a:t>
            </a:r>
            <a:r>
              <a:rPr lang="en-US" sz="1800" dirty="0" err="1">
                <a:latin typeface="Courier New"/>
                <a:cs typeface="Courier New"/>
              </a:rPr>
              <a:t>movq</a:t>
            </a:r>
            <a:r>
              <a:rPr lang="en-US" sz="1800" dirty="0">
                <a:latin typeface="Courier New"/>
                <a:cs typeface="Courier New"/>
              </a:rPr>
              <a:t>  </a:t>
            </a:r>
            <a:r>
              <a:rPr lang="en-US" sz="1800" dirty="0" err="1">
                <a:latin typeface="Courier New"/>
                <a:cs typeface="Courier New"/>
              </a:rPr>
              <a:t>cnt</a:t>
            </a:r>
            <a:r>
              <a:rPr lang="en-US" sz="1800" dirty="0">
                <a:latin typeface="Courier New"/>
                <a:cs typeface="Courier New"/>
              </a:rPr>
              <a:t>(%rip),%</a:t>
            </a:r>
            <a:r>
              <a:rPr lang="en-US" sz="1800" dirty="0" err="1">
                <a:latin typeface="Courier New"/>
                <a:cs typeface="Courier New"/>
              </a:rPr>
              <a:t>rdx</a:t>
            </a:r>
            <a:endParaRPr lang="en-US" sz="1800" dirty="0">
              <a:latin typeface="Courier New"/>
              <a:cs typeface="Courier New"/>
            </a:endParaRPr>
          </a:p>
          <a:p>
            <a:pPr algn="l"/>
            <a:r>
              <a:rPr lang="en-US" sz="1800" dirty="0">
                <a:latin typeface="Courier New"/>
                <a:cs typeface="Courier New"/>
              </a:rPr>
              <a:t>    </a:t>
            </a:r>
            <a:r>
              <a:rPr lang="en-US" sz="1800" dirty="0" err="1">
                <a:latin typeface="Courier New"/>
                <a:cs typeface="Courier New"/>
              </a:rPr>
              <a:t>addq</a:t>
            </a:r>
            <a:r>
              <a:rPr lang="en-US" sz="1800" dirty="0">
                <a:latin typeface="Courier New"/>
                <a:cs typeface="Courier New"/>
              </a:rPr>
              <a:t>  $1, %</a:t>
            </a:r>
            <a:r>
              <a:rPr lang="en-US" sz="1800" dirty="0" err="1">
                <a:latin typeface="Courier New"/>
                <a:cs typeface="Courier New"/>
              </a:rPr>
              <a:t>rdx</a:t>
            </a:r>
            <a:endParaRPr lang="en-US" sz="1800" dirty="0">
              <a:latin typeface="Courier New"/>
              <a:cs typeface="Courier New"/>
            </a:endParaRPr>
          </a:p>
          <a:p>
            <a:pPr algn="l"/>
            <a:r>
              <a:rPr lang="en-US" sz="1800" dirty="0">
                <a:latin typeface="Courier New"/>
                <a:cs typeface="Courier New"/>
              </a:rPr>
              <a:t>    </a:t>
            </a:r>
            <a:r>
              <a:rPr lang="en-US" sz="1800" dirty="0" err="1">
                <a:latin typeface="Courier New"/>
                <a:cs typeface="Courier New"/>
              </a:rPr>
              <a:t>movq</a:t>
            </a:r>
            <a:r>
              <a:rPr lang="en-US" sz="1800" dirty="0">
                <a:latin typeface="Courier New"/>
                <a:cs typeface="Courier New"/>
              </a:rPr>
              <a:t>  %</a:t>
            </a:r>
            <a:r>
              <a:rPr lang="en-US" sz="1800" dirty="0" err="1">
                <a:latin typeface="Courier New"/>
                <a:cs typeface="Courier New"/>
              </a:rPr>
              <a:t>rdx</a:t>
            </a:r>
            <a:r>
              <a:rPr lang="en-US" sz="1800" dirty="0">
                <a:latin typeface="Courier New"/>
                <a:cs typeface="Courier New"/>
              </a:rPr>
              <a:t>, </a:t>
            </a:r>
            <a:r>
              <a:rPr lang="en-US" sz="1800" dirty="0" err="1">
                <a:latin typeface="Courier New"/>
                <a:cs typeface="Courier New"/>
              </a:rPr>
              <a:t>cnt</a:t>
            </a:r>
            <a:r>
              <a:rPr lang="en-US" sz="1800" dirty="0">
                <a:latin typeface="Courier New"/>
                <a:cs typeface="Courier New"/>
              </a:rPr>
              <a:t>(%rip)</a:t>
            </a:r>
          </a:p>
          <a:p>
            <a:pPr algn="l"/>
            <a:r>
              <a:rPr lang="en-US" sz="1800" dirty="0">
                <a:latin typeface="Courier New"/>
                <a:cs typeface="Courier New"/>
              </a:rPr>
              <a:t>    </a:t>
            </a:r>
            <a:r>
              <a:rPr lang="en-US" sz="1800" dirty="0" err="1">
                <a:latin typeface="Courier New"/>
                <a:cs typeface="Courier New"/>
              </a:rPr>
              <a:t>addq</a:t>
            </a:r>
            <a:r>
              <a:rPr lang="en-US" sz="1800" dirty="0">
                <a:latin typeface="Courier New"/>
                <a:cs typeface="Courier New"/>
              </a:rPr>
              <a:t>  $1, %</a:t>
            </a:r>
            <a:r>
              <a:rPr lang="en-US" sz="1800" dirty="0" err="1">
                <a:latin typeface="Courier New"/>
                <a:cs typeface="Courier New"/>
              </a:rPr>
              <a:t>rax</a:t>
            </a:r>
            <a:endParaRPr lang="en-US" sz="1800" dirty="0">
              <a:latin typeface="Courier New"/>
              <a:cs typeface="Courier New"/>
            </a:endParaRPr>
          </a:p>
          <a:p>
            <a:pPr algn="l"/>
            <a:r>
              <a:rPr lang="en-US" sz="1800" dirty="0">
                <a:latin typeface="Courier New"/>
                <a:cs typeface="Courier New"/>
              </a:rPr>
              <a:t>    </a:t>
            </a:r>
            <a:r>
              <a:rPr lang="en-US" sz="1800" dirty="0" err="1">
                <a:latin typeface="Courier New"/>
                <a:cs typeface="Courier New"/>
              </a:rPr>
              <a:t>cmpq</a:t>
            </a:r>
            <a:r>
              <a:rPr lang="en-US" sz="1800" dirty="0">
                <a:latin typeface="Courier New"/>
                <a:cs typeface="Courier New"/>
              </a:rPr>
              <a:t>  %</a:t>
            </a:r>
            <a:r>
              <a:rPr lang="en-US" sz="1800" dirty="0" err="1">
                <a:latin typeface="Courier New"/>
                <a:cs typeface="Courier New"/>
              </a:rPr>
              <a:t>rcx</a:t>
            </a:r>
            <a:r>
              <a:rPr lang="en-US" sz="1800" dirty="0">
                <a:latin typeface="Courier New"/>
                <a:cs typeface="Courier New"/>
              </a:rPr>
              <a:t>, %</a:t>
            </a:r>
            <a:r>
              <a:rPr lang="en-US" sz="1800" dirty="0" err="1">
                <a:latin typeface="Courier New"/>
                <a:cs typeface="Courier New"/>
              </a:rPr>
              <a:t>rax</a:t>
            </a:r>
            <a:endParaRPr lang="en-US" sz="1800" dirty="0">
              <a:latin typeface="Courier New"/>
              <a:cs typeface="Courier New"/>
            </a:endParaRPr>
          </a:p>
          <a:p>
            <a:pPr algn="l"/>
            <a:r>
              <a:rPr lang="pl-PL" sz="1800" dirty="0">
                <a:latin typeface="Courier New"/>
                <a:cs typeface="Courier New"/>
              </a:rPr>
              <a:t>    </a:t>
            </a:r>
            <a:r>
              <a:rPr lang="pl-PL" sz="1800" dirty="0" err="1">
                <a:latin typeface="Courier New"/>
                <a:cs typeface="Courier New"/>
              </a:rPr>
              <a:t>jne</a:t>
            </a:r>
            <a:r>
              <a:rPr lang="pl-PL" sz="1800" dirty="0">
                <a:latin typeface="Courier New"/>
                <a:cs typeface="Courier New"/>
              </a:rPr>
              <a:t>   .L3</a:t>
            </a:r>
          </a:p>
          <a:p>
            <a:pPr algn="l"/>
            <a:r>
              <a:rPr lang="pl-PL" sz="1800" dirty="0">
                <a:latin typeface="Courier New"/>
                <a:cs typeface="Courier New"/>
              </a:rPr>
              <a:t>.L2:</a:t>
            </a:r>
            <a:endParaRPr lang="en-US" sz="1800" dirty="0">
              <a:latin typeface="Courier New"/>
              <a:cs typeface="Courier New"/>
            </a:endParaRPr>
          </a:p>
        </p:txBody>
      </p:sp>
      <p:sp>
        <p:nvSpPr>
          <p:cNvPr id="31" name="Line 385"/>
          <p:cNvSpPr>
            <a:spLocks noChangeShapeType="1"/>
          </p:cNvSpPr>
          <p:nvPr/>
        </p:nvSpPr>
        <p:spPr bwMode="auto">
          <a:xfrm flipV="1">
            <a:off x="456910" y="4159362"/>
            <a:ext cx="3600887" cy="6712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32" name="Line 386"/>
          <p:cNvSpPr>
            <a:spLocks noChangeShapeType="1"/>
          </p:cNvSpPr>
          <p:nvPr/>
        </p:nvSpPr>
        <p:spPr bwMode="auto">
          <a:xfrm>
            <a:off x="456910" y="5260017"/>
            <a:ext cx="3600887" cy="14737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34" name="Text Box 392"/>
          <p:cNvSpPr txBox="1">
            <a:spLocks noChangeArrowheads="1"/>
          </p:cNvSpPr>
          <p:nvPr/>
        </p:nvSpPr>
        <p:spPr bwMode="auto">
          <a:xfrm>
            <a:off x="361641" y="2521500"/>
            <a:ext cx="33425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i="1" dirty="0"/>
              <a:t>Assembly (unsigned long)</a:t>
            </a:r>
          </a:p>
        </p:txBody>
      </p:sp>
      <p:sp>
        <p:nvSpPr>
          <p:cNvPr id="15" name="Text Box 379">
            <a:extLst>
              <a:ext uri="{FF2B5EF4-FFF2-40B4-BE49-F238E27FC236}">
                <a16:creationId xmlns:a16="http://schemas.microsoft.com/office/drawing/2014/main" id="{AFE6E2FA-CE67-4FC0-8CC3-6850E59F61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6881" y="3008611"/>
            <a:ext cx="3935143" cy="3431976"/>
          </a:xfrm>
          <a:prstGeom prst="rect">
            <a:avLst/>
          </a:prstGeom>
          <a:solidFill>
            <a:srgbClr val="D9D9D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tIns="45720" anchor="t" anchorCtr="0">
            <a:noAutofit/>
          </a:bodyPr>
          <a:lstStyle/>
          <a:p>
            <a:pPr algn="l"/>
            <a:r>
              <a:rPr lang="en-US" sz="1800" dirty="0">
                <a:latin typeface="Courier New"/>
                <a:cs typeface="Courier New"/>
              </a:rPr>
              <a:t>    </a:t>
            </a:r>
            <a:r>
              <a:rPr lang="en-US" sz="1800" dirty="0" err="1">
                <a:latin typeface="Courier New"/>
                <a:cs typeface="Courier New"/>
              </a:rPr>
              <a:t>movq</a:t>
            </a:r>
            <a:r>
              <a:rPr lang="en-US" sz="1800" dirty="0">
                <a:latin typeface="Courier New"/>
                <a:cs typeface="Courier New"/>
              </a:rPr>
              <a:t>  (%</a:t>
            </a:r>
            <a:r>
              <a:rPr lang="en-US" sz="1800" dirty="0" err="1">
                <a:latin typeface="Courier New"/>
                <a:cs typeface="Courier New"/>
              </a:rPr>
              <a:t>rdi</a:t>
            </a:r>
            <a:r>
              <a:rPr lang="en-US" sz="1800" dirty="0">
                <a:latin typeface="Courier New"/>
                <a:cs typeface="Courier New"/>
              </a:rPr>
              <a:t>), %</a:t>
            </a:r>
            <a:r>
              <a:rPr lang="en-US" sz="1800" dirty="0" err="1">
                <a:latin typeface="Courier New"/>
                <a:cs typeface="Courier New"/>
              </a:rPr>
              <a:t>rcx</a:t>
            </a:r>
            <a:endParaRPr lang="en-US" sz="1800" dirty="0">
              <a:latin typeface="Courier New"/>
              <a:cs typeface="Courier New"/>
            </a:endParaRPr>
          </a:p>
          <a:p>
            <a:pPr algn="l"/>
            <a:r>
              <a:rPr lang="en-US" sz="1800" dirty="0">
                <a:latin typeface="Courier New"/>
                <a:cs typeface="Courier New"/>
              </a:rPr>
              <a:t>    </a:t>
            </a:r>
            <a:r>
              <a:rPr lang="en-US" sz="1800" dirty="0" err="1">
                <a:latin typeface="Courier New"/>
                <a:cs typeface="Courier New"/>
              </a:rPr>
              <a:t>testq</a:t>
            </a:r>
            <a:r>
              <a:rPr lang="en-US" sz="1800" dirty="0">
                <a:latin typeface="Courier New"/>
                <a:cs typeface="Courier New"/>
              </a:rPr>
              <a:t> %</a:t>
            </a:r>
            <a:r>
              <a:rPr lang="en-US" sz="1800" dirty="0" err="1">
                <a:latin typeface="Courier New"/>
                <a:cs typeface="Courier New"/>
              </a:rPr>
              <a:t>rcx</a:t>
            </a:r>
            <a:r>
              <a:rPr lang="en-US" sz="1800" dirty="0">
                <a:latin typeface="Courier New"/>
                <a:cs typeface="Courier New"/>
              </a:rPr>
              <a:t>,%</a:t>
            </a:r>
            <a:r>
              <a:rPr lang="en-US" sz="1800" dirty="0" err="1">
                <a:latin typeface="Courier New"/>
                <a:cs typeface="Courier New"/>
              </a:rPr>
              <a:t>rcx</a:t>
            </a:r>
            <a:endParaRPr lang="en-US" sz="1800" dirty="0">
              <a:latin typeface="Courier New"/>
              <a:cs typeface="Courier New"/>
            </a:endParaRPr>
          </a:p>
          <a:p>
            <a:pPr algn="l"/>
            <a:r>
              <a:rPr lang="en-US" sz="1800" dirty="0">
                <a:latin typeface="Courier New"/>
                <a:cs typeface="Courier New"/>
              </a:rPr>
              <a:t>    </a:t>
            </a:r>
            <a:r>
              <a:rPr lang="en-US" sz="1800" dirty="0" err="1">
                <a:latin typeface="Courier New"/>
                <a:cs typeface="Courier New"/>
              </a:rPr>
              <a:t>jle</a:t>
            </a:r>
            <a:r>
              <a:rPr lang="en-US" sz="1800" dirty="0">
                <a:latin typeface="Courier New"/>
                <a:cs typeface="Courier New"/>
              </a:rPr>
              <a:t>   .L2</a:t>
            </a:r>
          </a:p>
          <a:p>
            <a:pPr algn="l"/>
            <a:r>
              <a:rPr lang="cs-CZ" sz="1800" dirty="0">
                <a:latin typeface="Courier New"/>
                <a:cs typeface="Courier New"/>
              </a:rPr>
              <a:t>    </a:t>
            </a:r>
            <a:r>
              <a:rPr lang="cs-CZ" sz="1800" dirty="0" err="1">
                <a:latin typeface="Courier New"/>
                <a:cs typeface="Courier New"/>
              </a:rPr>
              <a:t>movl</a:t>
            </a:r>
            <a:r>
              <a:rPr lang="cs-CZ" sz="1800" dirty="0">
                <a:latin typeface="Courier New"/>
                <a:cs typeface="Courier New"/>
              </a:rPr>
              <a:t>  $0, %</a:t>
            </a:r>
            <a:r>
              <a:rPr lang="cs-CZ" sz="1800" dirty="0" err="1">
                <a:latin typeface="Courier New"/>
                <a:cs typeface="Courier New"/>
              </a:rPr>
              <a:t>eax</a:t>
            </a:r>
            <a:endParaRPr lang="cs-CZ" sz="1800" dirty="0">
              <a:latin typeface="Courier New"/>
              <a:cs typeface="Courier New"/>
            </a:endParaRPr>
          </a:p>
          <a:p>
            <a:pPr algn="l"/>
            <a:r>
              <a:rPr lang="cs-CZ" sz="1800" dirty="0">
                <a:latin typeface="Courier New"/>
                <a:cs typeface="Courier New"/>
              </a:rPr>
              <a:t>.L3:</a:t>
            </a:r>
          </a:p>
          <a:p>
            <a:pPr algn="l"/>
            <a:r>
              <a:rPr lang="en-US" sz="1800" dirty="0">
                <a:latin typeface="Courier New"/>
                <a:cs typeface="Courier New"/>
              </a:rPr>
              <a:t>    </a:t>
            </a:r>
            <a:r>
              <a:rPr lang="en-US" sz="1800" dirty="0">
                <a:solidFill>
                  <a:srgbClr val="C00000"/>
                </a:solidFill>
                <a:latin typeface="Courier New"/>
                <a:cs typeface="Courier New"/>
              </a:rPr>
              <a:t>lock </a:t>
            </a:r>
            <a:r>
              <a:rPr lang="en-US" sz="1800" dirty="0" err="1">
                <a:solidFill>
                  <a:srgbClr val="C00000"/>
                </a:solidFill>
                <a:latin typeface="Courier New"/>
                <a:cs typeface="Courier New"/>
              </a:rPr>
              <a:t>addq</a:t>
            </a:r>
            <a:r>
              <a:rPr lang="en-US" sz="1800" dirty="0">
                <a:solidFill>
                  <a:srgbClr val="C00000"/>
                </a:solidFill>
                <a:latin typeface="Courier New"/>
                <a:cs typeface="Courier New"/>
              </a:rPr>
              <a:t> $1, </a:t>
            </a:r>
            <a:r>
              <a:rPr lang="en-US" sz="1800" dirty="0" err="1">
                <a:solidFill>
                  <a:srgbClr val="C00000"/>
                </a:solidFill>
                <a:latin typeface="Courier New"/>
                <a:cs typeface="Courier New"/>
              </a:rPr>
              <a:t>cnt</a:t>
            </a:r>
            <a:r>
              <a:rPr lang="en-US" sz="1800" dirty="0">
                <a:solidFill>
                  <a:srgbClr val="C00000"/>
                </a:solidFill>
                <a:latin typeface="Courier New"/>
                <a:cs typeface="Courier New"/>
              </a:rPr>
              <a:t>(%rip)</a:t>
            </a:r>
          </a:p>
          <a:p>
            <a:pPr algn="l"/>
            <a:endParaRPr lang="en-US" sz="1800" dirty="0">
              <a:latin typeface="Courier New"/>
              <a:cs typeface="Courier New"/>
            </a:endParaRPr>
          </a:p>
          <a:p>
            <a:pPr algn="l"/>
            <a:endParaRPr lang="en-US" sz="1800" dirty="0">
              <a:latin typeface="Courier New"/>
              <a:cs typeface="Courier New"/>
            </a:endParaRPr>
          </a:p>
          <a:p>
            <a:pPr algn="l"/>
            <a:r>
              <a:rPr lang="en-US" sz="1800" dirty="0">
                <a:latin typeface="Courier New"/>
                <a:cs typeface="Courier New"/>
              </a:rPr>
              <a:t>    </a:t>
            </a:r>
            <a:r>
              <a:rPr lang="en-US" sz="1800" dirty="0" err="1">
                <a:latin typeface="Courier New"/>
                <a:cs typeface="Courier New"/>
              </a:rPr>
              <a:t>addq</a:t>
            </a:r>
            <a:r>
              <a:rPr lang="en-US" sz="1800" dirty="0">
                <a:latin typeface="Courier New"/>
                <a:cs typeface="Courier New"/>
              </a:rPr>
              <a:t>  $1, %</a:t>
            </a:r>
            <a:r>
              <a:rPr lang="en-US" sz="1800" dirty="0" err="1">
                <a:latin typeface="Courier New"/>
                <a:cs typeface="Courier New"/>
              </a:rPr>
              <a:t>rax</a:t>
            </a:r>
            <a:endParaRPr lang="en-US" sz="1800" dirty="0">
              <a:latin typeface="Courier New"/>
              <a:cs typeface="Courier New"/>
            </a:endParaRPr>
          </a:p>
          <a:p>
            <a:pPr algn="l"/>
            <a:r>
              <a:rPr lang="en-US" sz="1800" dirty="0">
                <a:latin typeface="Courier New"/>
                <a:cs typeface="Courier New"/>
              </a:rPr>
              <a:t>    </a:t>
            </a:r>
            <a:r>
              <a:rPr lang="en-US" sz="1800" dirty="0" err="1">
                <a:latin typeface="Courier New"/>
                <a:cs typeface="Courier New"/>
              </a:rPr>
              <a:t>cmpq</a:t>
            </a:r>
            <a:r>
              <a:rPr lang="en-US" sz="1800" dirty="0">
                <a:latin typeface="Courier New"/>
                <a:cs typeface="Courier New"/>
              </a:rPr>
              <a:t>  %</a:t>
            </a:r>
            <a:r>
              <a:rPr lang="en-US" sz="1800" dirty="0" err="1">
                <a:latin typeface="Courier New"/>
                <a:cs typeface="Courier New"/>
              </a:rPr>
              <a:t>rcx</a:t>
            </a:r>
            <a:r>
              <a:rPr lang="en-US" sz="1800" dirty="0">
                <a:latin typeface="Courier New"/>
                <a:cs typeface="Courier New"/>
              </a:rPr>
              <a:t>, %</a:t>
            </a:r>
            <a:r>
              <a:rPr lang="en-US" sz="1800" dirty="0" err="1">
                <a:latin typeface="Courier New"/>
                <a:cs typeface="Courier New"/>
              </a:rPr>
              <a:t>rax</a:t>
            </a:r>
            <a:endParaRPr lang="en-US" sz="1800" dirty="0">
              <a:latin typeface="Courier New"/>
              <a:cs typeface="Courier New"/>
            </a:endParaRPr>
          </a:p>
          <a:p>
            <a:pPr algn="l"/>
            <a:r>
              <a:rPr lang="pl-PL" sz="1800" dirty="0">
                <a:latin typeface="Courier New"/>
                <a:cs typeface="Courier New"/>
              </a:rPr>
              <a:t>    </a:t>
            </a:r>
            <a:r>
              <a:rPr lang="pl-PL" sz="1800" dirty="0" err="1">
                <a:latin typeface="Courier New"/>
                <a:cs typeface="Courier New"/>
              </a:rPr>
              <a:t>jne</a:t>
            </a:r>
            <a:r>
              <a:rPr lang="pl-PL" sz="1800" dirty="0">
                <a:latin typeface="Courier New"/>
                <a:cs typeface="Courier New"/>
              </a:rPr>
              <a:t>   .L3</a:t>
            </a:r>
          </a:p>
          <a:p>
            <a:pPr algn="l"/>
            <a:r>
              <a:rPr lang="pl-PL" sz="1800" dirty="0">
                <a:latin typeface="Courier New"/>
                <a:cs typeface="Courier New"/>
              </a:rPr>
              <a:t>.L2:</a:t>
            </a:r>
            <a:endParaRPr lang="en-US" sz="1800" dirty="0">
              <a:latin typeface="Courier New"/>
              <a:cs typeface="Courier New"/>
            </a:endParaRPr>
          </a:p>
        </p:txBody>
      </p:sp>
      <p:sp>
        <p:nvSpPr>
          <p:cNvPr id="16" name="Line 385">
            <a:extLst>
              <a:ext uri="{FF2B5EF4-FFF2-40B4-BE49-F238E27FC236}">
                <a16:creationId xmlns:a16="http://schemas.microsoft.com/office/drawing/2014/main" id="{70235E99-A0FD-447C-BF5B-A0FB1972F2E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649565" y="4184339"/>
            <a:ext cx="3932459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17" name="Line 386">
            <a:extLst>
              <a:ext uri="{FF2B5EF4-FFF2-40B4-BE49-F238E27FC236}">
                <a16:creationId xmlns:a16="http://schemas.microsoft.com/office/drawing/2014/main" id="{C524E4C8-3C14-4D1A-A6E9-7452131140E8}"/>
              </a:ext>
            </a:extLst>
          </p:cNvPr>
          <p:cNvSpPr>
            <a:spLocks noChangeShapeType="1"/>
          </p:cNvSpPr>
          <p:nvPr/>
        </p:nvSpPr>
        <p:spPr bwMode="auto">
          <a:xfrm>
            <a:off x="4649565" y="5278282"/>
            <a:ext cx="3932459" cy="16094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18" name="Text Box 392">
            <a:extLst>
              <a:ext uri="{FF2B5EF4-FFF2-40B4-BE49-F238E27FC236}">
                <a16:creationId xmlns:a16="http://schemas.microsoft.com/office/drawing/2014/main" id="{C5E22B17-DD57-448F-AE07-FE3A015BE4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54296" y="2539765"/>
            <a:ext cx="44101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i="1" dirty="0"/>
              <a:t>Assembly (_Atomic unsigned long)</a:t>
            </a:r>
          </a:p>
        </p:txBody>
      </p:sp>
    </p:spTree>
    <p:extLst>
      <p:ext uri="{BB962C8B-B14F-4D97-AF65-F5344CB8AC3E}">
        <p14:creationId xmlns:p14="http://schemas.microsoft.com/office/powerpoint/2010/main" val="19055206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1814" name="Rectangle 2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Traditional View of a Process</a:t>
            </a:r>
          </a:p>
        </p:txBody>
      </p:sp>
      <p:sp>
        <p:nvSpPr>
          <p:cNvPr id="801815" name="Rectangle 23"/>
          <p:cNvSpPr>
            <a:spLocks noGrp="1" noChangeArrowheads="1"/>
          </p:cNvSpPr>
          <p:nvPr>
            <p:ph type="body" idx="1"/>
          </p:nvPr>
        </p:nvSpPr>
        <p:spPr>
          <a:xfrm>
            <a:off x="396875" y="1371600"/>
            <a:ext cx="7896225" cy="4972050"/>
          </a:xfrm>
        </p:spPr>
        <p:txBody>
          <a:bodyPr/>
          <a:lstStyle/>
          <a:p>
            <a:r>
              <a:rPr lang="en-US" sz="2600" dirty="0"/>
              <a:t>Process = process context + code, data, and stack</a:t>
            </a:r>
          </a:p>
        </p:txBody>
      </p:sp>
      <p:sp>
        <p:nvSpPr>
          <p:cNvPr id="801801" name="Text Box 9"/>
          <p:cNvSpPr txBox="1">
            <a:spLocks noChangeArrowheads="1"/>
          </p:cNvSpPr>
          <p:nvPr/>
        </p:nvSpPr>
        <p:spPr bwMode="auto">
          <a:xfrm>
            <a:off x="1209675" y="2667000"/>
            <a:ext cx="2455570" cy="1477328"/>
          </a:xfrm>
          <a:prstGeom prst="rect">
            <a:avLst/>
          </a:prstGeom>
          <a:solidFill>
            <a:srgbClr val="F1C7C7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800" dirty="0">
                <a:latin typeface="+mn-lt"/>
              </a:rPr>
              <a:t>Program context:</a:t>
            </a:r>
          </a:p>
          <a:p>
            <a:r>
              <a:rPr lang="en-US" sz="1800" dirty="0">
                <a:latin typeface="+mn-lt"/>
              </a:rPr>
              <a:t>    Data registers</a:t>
            </a:r>
          </a:p>
          <a:p>
            <a:r>
              <a:rPr lang="en-US" sz="1800" dirty="0">
                <a:latin typeface="+mn-lt"/>
              </a:rPr>
              <a:t>    Condition codes</a:t>
            </a:r>
          </a:p>
          <a:p>
            <a:r>
              <a:rPr lang="en-US" sz="1800" dirty="0">
                <a:latin typeface="+mn-lt"/>
              </a:rPr>
              <a:t>    Stack pointer (SP)</a:t>
            </a:r>
          </a:p>
          <a:p>
            <a:r>
              <a:rPr lang="en-US" sz="1800" dirty="0">
                <a:latin typeface="+mn-lt"/>
              </a:rPr>
              <a:t>    Program counter (PC)</a:t>
            </a:r>
          </a:p>
        </p:txBody>
      </p:sp>
      <p:sp>
        <p:nvSpPr>
          <p:cNvPr id="801802" name="Text Box 10"/>
          <p:cNvSpPr txBox="1">
            <a:spLocks noChangeArrowheads="1"/>
          </p:cNvSpPr>
          <p:nvPr/>
        </p:nvSpPr>
        <p:spPr bwMode="auto">
          <a:xfrm>
            <a:off x="4898373" y="2179022"/>
            <a:ext cx="2461181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>
                <a:solidFill>
                  <a:srgbClr val="FF0000"/>
                </a:solidFill>
                <a:latin typeface="+mn-lt"/>
              </a:rPr>
              <a:t>Code, data, and stack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4306432" y="2667000"/>
            <a:ext cx="3019881" cy="505857"/>
            <a:chOff x="4306432" y="2667000"/>
            <a:chExt cx="3019881" cy="505857"/>
          </a:xfrm>
        </p:grpSpPr>
        <p:sp>
          <p:nvSpPr>
            <p:cNvPr id="801806" name="Rectangle 14"/>
            <p:cNvSpPr>
              <a:spLocks noChangeAspect="1" noChangeArrowheads="1"/>
            </p:cNvSpPr>
            <p:nvPr/>
          </p:nvSpPr>
          <p:spPr bwMode="auto">
            <a:xfrm>
              <a:off x="5095875" y="2667000"/>
              <a:ext cx="2230438" cy="319087"/>
            </a:xfrm>
            <a:prstGeom prst="rect">
              <a:avLst/>
            </a:prstGeom>
            <a:solidFill>
              <a:srgbClr val="F6F5BD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 dirty="0">
                  <a:latin typeface="+mn-lt"/>
                </a:rPr>
                <a:t>Stack</a:t>
              </a:r>
            </a:p>
          </p:txBody>
        </p:sp>
        <p:sp>
          <p:nvSpPr>
            <p:cNvPr id="801807" name="Text Box 15"/>
            <p:cNvSpPr txBox="1">
              <a:spLocks noChangeArrowheads="1"/>
            </p:cNvSpPr>
            <p:nvPr/>
          </p:nvSpPr>
          <p:spPr bwMode="auto">
            <a:xfrm>
              <a:off x="4306432" y="2803525"/>
              <a:ext cx="416625" cy="36933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800">
                  <a:latin typeface="+mn-lt"/>
                </a:rPr>
                <a:t>SP</a:t>
              </a:r>
            </a:p>
          </p:txBody>
        </p:sp>
        <p:sp>
          <p:nvSpPr>
            <p:cNvPr id="801808" name="Line 16"/>
            <p:cNvSpPr>
              <a:spLocks noChangeShapeType="1"/>
            </p:cNvSpPr>
            <p:nvPr/>
          </p:nvSpPr>
          <p:spPr bwMode="auto">
            <a:xfrm>
              <a:off x="4737100" y="2984500"/>
              <a:ext cx="3556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800">
                <a:latin typeface="+mn-lt"/>
              </a:endParaRPr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4248380" y="2973388"/>
            <a:ext cx="3079520" cy="2215822"/>
            <a:chOff x="4248380" y="2973388"/>
            <a:chExt cx="3079520" cy="2215822"/>
          </a:xfrm>
        </p:grpSpPr>
        <p:sp>
          <p:nvSpPr>
            <p:cNvPr id="801795" name="Rectangle 3"/>
            <p:cNvSpPr>
              <a:spLocks noChangeAspect="1" noChangeArrowheads="1"/>
            </p:cNvSpPr>
            <p:nvPr/>
          </p:nvSpPr>
          <p:spPr bwMode="auto">
            <a:xfrm>
              <a:off x="5095875" y="3287713"/>
              <a:ext cx="2230438" cy="319087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 dirty="0">
                  <a:latin typeface="+mn-lt"/>
                </a:rPr>
                <a:t>Shared libraries</a:t>
              </a:r>
            </a:p>
          </p:txBody>
        </p:sp>
        <p:sp>
          <p:nvSpPr>
            <p:cNvPr id="801796" name="Rectangle 4"/>
            <p:cNvSpPr>
              <a:spLocks noChangeAspect="1" noChangeArrowheads="1"/>
            </p:cNvSpPr>
            <p:nvPr/>
          </p:nvSpPr>
          <p:spPr bwMode="auto">
            <a:xfrm>
              <a:off x="5095875" y="3606800"/>
              <a:ext cx="2230438" cy="254000"/>
            </a:xfrm>
            <a:prstGeom prst="rect">
              <a:avLst/>
            </a:prstGeom>
            <a:solidFill>
              <a:srgbClr val="C0C0C0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1800">
                <a:latin typeface="+mn-lt"/>
              </a:endParaRPr>
            </a:p>
          </p:txBody>
        </p:sp>
        <p:sp>
          <p:nvSpPr>
            <p:cNvPr id="801797" name="Rectangle 5"/>
            <p:cNvSpPr>
              <a:spLocks noChangeAspect="1" noChangeArrowheads="1"/>
            </p:cNvSpPr>
            <p:nvPr/>
          </p:nvSpPr>
          <p:spPr bwMode="auto">
            <a:xfrm>
              <a:off x="5095875" y="3860800"/>
              <a:ext cx="2230438" cy="288925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 dirty="0">
                  <a:latin typeface="+mn-lt"/>
                </a:rPr>
                <a:t>Run-time heap</a:t>
              </a:r>
            </a:p>
          </p:txBody>
        </p:sp>
        <p:sp>
          <p:nvSpPr>
            <p:cNvPr id="801798" name="Text Box 6"/>
            <p:cNvSpPr txBox="1">
              <a:spLocks noChangeAspect="1" noChangeArrowheads="1"/>
            </p:cNvSpPr>
            <p:nvPr/>
          </p:nvSpPr>
          <p:spPr bwMode="auto">
            <a:xfrm>
              <a:off x="4867275" y="4927600"/>
              <a:ext cx="256162" cy="26161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100">
                  <a:latin typeface="+mn-lt"/>
                </a:rPr>
                <a:t>0</a:t>
              </a:r>
              <a:endParaRPr lang="en-US" sz="1200">
                <a:latin typeface="+mn-lt"/>
              </a:endParaRPr>
            </a:p>
          </p:txBody>
        </p:sp>
        <p:sp>
          <p:nvSpPr>
            <p:cNvPr id="801799" name="Rectangle 7"/>
            <p:cNvSpPr>
              <a:spLocks noChangeAspect="1" noChangeArrowheads="1"/>
            </p:cNvSpPr>
            <p:nvPr/>
          </p:nvSpPr>
          <p:spPr bwMode="auto">
            <a:xfrm>
              <a:off x="5095875" y="4149725"/>
              <a:ext cx="2232025" cy="320675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 dirty="0">
                  <a:latin typeface="+mn-lt"/>
                </a:rPr>
                <a:t>Read/write data</a:t>
              </a:r>
            </a:p>
          </p:txBody>
        </p:sp>
        <p:sp>
          <p:nvSpPr>
            <p:cNvPr id="801803" name="Rectangle 11"/>
            <p:cNvSpPr>
              <a:spLocks noChangeAspect="1" noChangeArrowheads="1"/>
            </p:cNvSpPr>
            <p:nvPr/>
          </p:nvSpPr>
          <p:spPr bwMode="auto">
            <a:xfrm>
              <a:off x="5095875" y="4470400"/>
              <a:ext cx="2232025" cy="320675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 dirty="0">
                  <a:latin typeface="+mn-lt"/>
                </a:rPr>
                <a:t>Read-only code/data</a:t>
              </a:r>
            </a:p>
          </p:txBody>
        </p:sp>
        <p:sp>
          <p:nvSpPr>
            <p:cNvPr id="801804" name="Rectangle 12"/>
            <p:cNvSpPr>
              <a:spLocks noChangeAspect="1" noChangeArrowheads="1"/>
            </p:cNvSpPr>
            <p:nvPr/>
          </p:nvSpPr>
          <p:spPr bwMode="auto">
            <a:xfrm>
              <a:off x="5095875" y="4775200"/>
              <a:ext cx="2232025" cy="320675"/>
            </a:xfrm>
            <a:prstGeom prst="rect">
              <a:avLst/>
            </a:prstGeom>
            <a:solidFill>
              <a:srgbClr val="C0C0C0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1800">
                <a:latin typeface="+mn-lt"/>
              </a:endParaRPr>
            </a:p>
          </p:txBody>
        </p:sp>
        <p:sp>
          <p:nvSpPr>
            <p:cNvPr id="801805" name="Rectangle 13"/>
            <p:cNvSpPr>
              <a:spLocks noChangeAspect="1" noChangeArrowheads="1"/>
            </p:cNvSpPr>
            <p:nvPr/>
          </p:nvSpPr>
          <p:spPr bwMode="auto">
            <a:xfrm>
              <a:off x="5095875" y="2973388"/>
              <a:ext cx="2230438" cy="319087"/>
            </a:xfrm>
            <a:prstGeom prst="rect">
              <a:avLst/>
            </a:prstGeom>
            <a:solidFill>
              <a:srgbClr val="C0C0C0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1800">
                <a:latin typeface="+mn-lt"/>
              </a:endParaRPr>
            </a:p>
          </p:txBody>
        </p:sp>
        <p:sp>
          <p:nvSpPr>
            <p:cNvPr id="801809" name="Text Box 17"/>
            <p:cNvSpPr txBox="1">
              <a:spLocks noChangeArrowheads="1"/>
            </p:cNvSpPr>
            <p:nvPr/>
          </p:nvSpPr>
          <p:spPr bwMode="auto">
            <a:xfrm>
              <a:off x="4285654" y="4441825"/>
              <a:ext cx="429700" cy="36933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800">
                  <a:latin typeface="+mn-lt"/>
                </a:rPr>
                <a:t>PC</a:t>
              </a:r>
            </a:p>
          </p:txBody>
        </p:sp>
        <p:sp>
          <p:nvSpPr>
            <p:cNvPr id="801810" name="Line 18"/>
            <p:cNvSpPr>
              <a:spLocks noChangeShapeType="1"/>
            </p:cNvSpPr>
            <p:nvPr/>
          </p:nvSpPr>
          <p:spPr bwMode="auto">
            <a:xfrm>
              <a:off x="4724400" y="4622800"/>
              <a:ext cx="3556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800">
                <a:latin typeface="+mn-lt"/>
              </a:endParaRPr>
            </a:p>
          </p:txBody>
        </p:sp>
        <p:sp>
          <p:nvSpPr>
            <p:cNvPr id="801811" name="Text Box 19"/>
            <p:cNvSpPr txBox="1">
              <a:spLocks noChangeArrowheads="1"/>
            </p:cNvSpPr>
            <p:nvPr/>
          </p:nvSpPr>
          <p:spPr bwMode="auto">
            <a:xfrm>
              <a:off x="4248380" y="3692525"/>
              <a:ext cx="501384" cy="36933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800">
                  <a:latin typeface="+mn-lt"/>
                </a:rPr>
                <a:t>brk</a:t>
              </a:r>
            </a:p>
          </p:txBody>
        </p:sp>
        <p:sp>
          <p:nvSpPr>
            <p:cNvPr id="801812" name="Line 20"/>
            <p:cNvSpPr>
              <a:spLocks noChangeShapeType="1"/>
            </p:cNvSpPr>
            <p:nvPr/>
          </p:nvSpPr>
          <p:spPr bwMode="auto">
            <a:xfrm>
              <a:off x="4737100" y="3860800"/>
              <a:ext cx="3556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800">
                <a:latin typeface="+mn-lt"/>
              </a:endParaRPr>
            </a:p>
          </p:txBody>
        </p:sp>
      </p:grpSp>
      <p:sp>
        <p:nvSpPr>
          <p:cNvPr id="801813" name="Text Box 21"/>
          <p:cNvSpPr txBox="1">
            <a:spLocks noChangeArrowheads="1"/>
          </p:cNvSpPr>
          <p:nvPr/>
        </p:nvSpPr>
        <p:spPr bwMode="auto">
          <a:xfrm>
            <a:off x="1308497" y="2038290"/>
            <a:ext cx="1856924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>
                <a:solidFill>
                  <a:srgbClr val="FF0000"/>
                </a:solidFill>
                <a:latin typeface="+mn-lt"/>
              </a:rPr>
              <a:t>Process context</a:t>
            </a:r>
          </a:p>
        </p:txBody>
      </p:sp>
      <p:sp>
        <p:nvSpPr>
          <p:cNvPr id="24" name="Text Box 9"/>
          <p:cNvSpPr txBox="1">
            <a:spLocks noChangeArrowheads="1"/>
          </p:cNvSpPr>
          <p:nvPr/>
        </p:nvSpPr>
        <p:spPr bwMode="auto">
          <a:xfrm>
            <a:off x="1209675" y="4126259"/>
            <a:ext cx="2361682" cy="1200329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noAutofit/>
          </a:bodyPr>
          <a:lstStyle/>
          <a:p>
            <a:r>
              <a:rPr lang="en-US" sz="1800" dirty="0">
                <a:latin typeface="+mn-lt"/>
              </a:rPr>
              <a:t>Kernel context:</a:t>
            </a:r>
          </a:p>
          <a:p>
            <a:r>
              <a:rPr lang="en-US" sz="1600" dirty="0">
                <a:latin typeface="+mn-lt"/>
              </a:rPr>
              <a:t>    </a:t>
            </a:r>
            <a:r>
              <a:rPr lang="en-US" sz="1800" dirty="0">
                <a:latin typeface="+mn-lt"/>
              </a:rPr>
              <a:t>VM structures</a:t>
            </a:r>
          </a:p>
          <a:p>
            <a:r>
              <a:rPr lang="en-US" sz="1800" dirty="0">
                <a:latin typeface="+mn-lt"/>
              </a:rPr>
              <a:t>    Descriptor table</a:t>
            </a:r>
          </a:p>
          <a:p>
            <a:r>
              <a:rPr lang="en-US" sz="1800" dirty="0">
                <a:latin typeface="+mn-lt"/>
              </a:rPr>
              <a:t>    </a:t>
            </a:r>
            <a:r>
              <a:rPr lang="en-US" sz="1800" dirty="0" err="1">
                <a:latin typeface="+mn-lt"/>
              </a:rPr>
              <a:t>brk</a:t>
            </a:r>
            <a:r>
              <a:rPr lang="en-US" sz="1800" dirty="0">
                <a:latin typeface="+mn-lt"/>
              </a:rPr>
              <a:t> pointer</a:t>
            </a:r>
          </a:p>
        </p:txBody>
      </p:sp>
      <p:sp>
        <p:nvSpPr>
          <p:cNvPr id="28" name="Rectangle 22"/>
          <p:cNvSpPr>
            <a:spLocks noChangeArrowheads="1"/>
          </p:cNvSpPr>
          <p:nvPr/>
        </p:nvSpPr>
        <p:spPr bwMode="auto">
          <a:xfrm>
            <a:off x="357018" y="2438400"/>
            <a:ext cx="3902245" cy="3905250"/>
          </a:xfrm>
          <a:prstGeom prst="rect">
            <a:avLst/>
          </a:prstGeom>
          <a:noFill/>
          <a:ln w="25400">
            <a:solidFill>
              <a:schemeClr val="tx1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46825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7.40741E-7 L 0.20538 -0.0581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8018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260" y="-2917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9.71548E-7 L -0.41042 9.71548E-7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521" y="0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0.03354 L 1.66667E-6 0.19246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80180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7934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2.14666E-6 L 0.40521 0.16632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260" y="8304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0.05066 L 3.05556E-6 3.3796E-6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54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1801" grpId="0" animBg="1"/>
      <p:bldP spid="801813" grpId="0"/>
      <p:bldP spid="24" grpId="0" animBg="1"/>
      <p:bldP spid="28" grpId="0" animBg="1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6EF8D8-8D21-44E5-A1A3-591CB72B59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cost of atomic memory operations</a:t>
            </a:r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06581E7B-4BA5-4161-B937-EA2B4F64EE0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287" y="1362075"/>
            <a:ext cx="6629400" cy="4972050"/>
          </a:xfrm>
        </p:spPr>
      </p:pic>
      <p:sp>
        <p:nvSpPr>
          <p:cNvPr id="10" name="Callout: Line 9">
            <a:extLst>
              <a:ext uri="{FF2B5EF4-FFF2-40B4-BE49-F238E27FC236}">
                <a16:creationId xmlns:a16="http://schemas.microsoft.com/office/drawing/2014/main" id="{2DE86349-BFD3-4C6D-8331-40B917D4CA5C}"/>
              </a:ext>
            </a:extLst>
          </p:cNvPr>
          <p:cNvSpPr/>
          <p:nvPr/>
        </p:nvSpPr>
        <p:spPr bwMode="auto">
          <a:xfrm>
            <a:off x="7743259" y="5208489"/>
            <a:ext cx="740908" cy="369332"/>
          </a:xfrm>
          <a:prstGeom prst="borderCallout1">
            <a:avLst>
              <a:gd name="adj1" fmla="val 99106"/>
              <a:gd name="adj2" fmla="val -1837"/>
              <a:gd name="adj3" fmla="val 114672"/>
              <a:gd name="adj4" fmla="val -53489"/>
            </a:avLst>
          </a:prstGeom>
          <a:noFill/>
          <a:ln w="25400">
            <a:solidFill>
              <a:schemeClr val="tx1"/>
            </a:solidFill>
            <a:round/>
            <a:headEnd type="none"/>
            <a:tailEnd type="triangle"/>
          </a:ln>
          <a:effectLst/>
        </p:spPr>
        <p:txBody>
          <a:bodyPr wrap="none" rtlCol="0" anchor="ctr">
            <a:spAutoFit/>
          </a:bodyPr>
          <a:lstStyle/>
          <a:p>
            <a:pPr algn="ctr"/>
            <a:r>
              <a:rPr lang="en-US" sz="1800" dirty="0">
                <a:latin typeface="+mj-lt"/>
              </a:rPr>
              <a:t>0.48 s</a:t>
            </a:r>
          </a:p>
        </p:txBody>
      </p:sp>
      <p:sp>
        <p:nvSpPr>
          <p:cNvPr id="11" name="Callout: Line 10">
            <a:extLst>
              <a:ext uri="{FF2B5EF4-FFF2-40B4-BE49-F238E27FC236}">
                <a16:creationId xmlns:a16="http://schemas.microsoft.com/office/drawing/2014/main" id="{88589148-AAF1-4695-B6F4-39235A97ADAF}"/>
              </a:ext>
            </a:extLst>
          </p:cNvPr>
          <p:cNvSpPr/>
          <p:nvPr/>
        </p:nvSpPr>
        <p:spPr bwMode="auto">
          <a:xfrm>
            <a:off x="7667623" y="3244334"/>
            <a:ext cx="562975" cy="369332"/>
          </a:xfrm>
          <a:prstGeom prst="borderCallout1">
            <a:avLst>
              <a:gd name="adj1" fmla="val 99106"/>
              <a:gd name="adj2" fmla="val -1837"/>
              <a:gd name="adj3" fmla="val 114672"/>
              <a:gd name="adj4" fmla="val -53489"/>
            </a:avLst>
          </a:prstGeom>
          <a:noFill/>
          <a:ln w="25400">
            <a:solidFill>
              <a:schemeClr val="tx1"/>
            </a:solidFill>
            <a:round/>
            <a:headEnd type="none"/>
            <a:tailEnd type="triangle"/>
          </a:ln>
          <a:effectLst/>
        </p:spPr>
        <p:txBody>
          <a:bodyPr wrap="none" rtlCol="0" anchor="ctr">
            <a:spAutoFit/>
          </a:bodyPr>
          <a:lstStyle/>
          <a:p>
            <a:pPr algn="ctr"/>
            <a:r>
              <a:rPr lang="en-US" sz="1800" dirty="0">
                <a:latin typeface="+mj-lt"/>
              </a:rPr>
              <a:t>15 s</a:t>
            </a:r>
          </a:p>
        </p:txBody>
      </p:sp>
      <p:sp>
        <p:nvSpPr>
          <p:cNvPr id="12" name="Callout: Line 11">
            <a:extLst>
              <a:ext uri="{FF2B5EF4-FFF2-40B4-BE49-F238E27FC236}">
                <a16:creationId xmlns:a16="http://schemas.microsoft.com/office/drawing/2014/main" id="{8DD8DB5D-F3F3-4148-A6F7-8F8722EBDA5B}"/>
              </a:ext>
            </a:extLst>
          </p:cNvPr>
          <p:cNvSpPr/>
          <p:nvPr/>
        </p:nvSpPr>
        <p:spPr bwMode="auto">
          <a:xfrm>
            <a:off x="7743259" y="1625757"/>
            <a:ext cx="740908" cy="369332"/>
          </a:xfrm>
          <a:prstGeom prst="borderCallout1">
            <a:avLst>
              <a:gd name="adj1" fmla="val 99106"/>
              <a:gd name="adj2" fmla="val -1837"/>
              <a:gd name="adj3" fmla="val 114672"/>
              <a:gd name="adj4" fmla="val -53489"/>
            </a:avLst>
          </a:prstGeom>
          <a:noFill/>
          <a:ln w="25400">
            <a:solidFill>
              <a:schemeClr val="tx1"/>
            </a:solidFill>
            <a:round/>
            <a:headEnd type="none"/>
            <a:tailEnd type="triangle"/>
          </a:ln>
          <a:effectLst/>
        </p:spPr>
        <p:txBody>
          <a:bodyPr wrap="none" rtlCol="0" anchor="ctr">
            <a:spAutoFit/>
          </a:bodyPr>
          <a:lstStyle/>
          <a:p>
            <a:pPr algn="ctr"/>
            <a:r>
              <a:rPr lang="en-US" sz="1800" dirty="0">
                <a:latin typeface="+mj-lt"/>
              </a:rPr>
              <a:t>27.6 s</a:t>
            </a:r>
          </a:p>
        </p:txBody>
      </p:sp>
      <p:sp>
        <p:nvSpPr>
          <p:cNvPr id="13" name="Callout: Line 12">
            <a:extLst>
              <a:ext uri="{FF2B5EF4-FFF2-40B4-BE49-F238E27FC236}">
                <a16:creationId xmlns:a16="http://schemas.microsoft.com/office/drawing/2014/main" id="{B355DC10-7D1F-40C7-861C-37266DD65E3F}"/>
              </a:ext>
            </a:extLst>
          </p:cNvPr>
          <p:cNvSpPr/>
          <p:nvPr/>
        </p:nvSpPr>
        <p:spPr bwMode="auto">
          <a:xfrm>
            <a:off x="7743258" y="4678245"/>
            <a:ext cx="740908" cy="369332"/>
          </a:xfrm>
          <a:prstGeom prst="borderCallout1">
            <a:avLst>
              <a:gd name="adj1" fmla="val 99106"/>
              <a:gd name="adj2" fmla="val -1837"/>
              <a:gd name="adj3" fmla="val 150778"/>
              <a:gd name="adj4" fmla="val -53489"/>
            </a:avLst>
          </a:prstGeom>
          <a:noFill/>
          <a:ln w="25400">
            <a:solidFill>
              <a:schemeClr val="tx1"/>
            </a:solidFill>
            <a:round/>
            <a:headEnd type="none"/>
            <a:tailEnd type="triangle"/>
          </a:ln>
          <a:effectLst/>
        </p:spPr>
        <p:txBody>
          <a:bodyPr wrap="none" rtlCol="0" anchor="ctr">
            <a:spAutoFit/>
          </a:bodyPr>
          <a:lstStyle/>
          <a:p>
            <a:pPr algn="ctr"/>
            <a:r>
              <a:rPr lang="en-US" sz="1800" dirty="0">
                <a:latin typeface="+mj-lt"/>
              </a:rPr>
              <a:t>3.41 s</a:t>
            </a:r>
          </a:p>
        </p:txBody>
      </p:sp>
    </p:spTree>
    <p:extLst>
      <p:ext uri="{BB962C8B-B14F-4D97-AF65-F5344CB8AC3E}">
        <p14:creationId xmlns:p14="http://schemas.microsoft.com/office/powerpoint/2010/main" val="611806086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118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861189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Access shared variables with care to avoid data races.</a:t>
            </a:r>
          </a:p>
          <a:p>
            <a:pPr lvl="1"/>
            <a:r>
              <a:rPr lang="en-US" dirty="0"/>
              <a:t>Crucial to understand which variables are shared in the first place</a:t>
            </a:r>
          </a:p>
          <a:p>
            <a:pPr lvl="1"/>
            <a:r>
              <a:rPr lang="en-US" dirty="0"/>
              <a:t>Avoid sharing, if you can</a:t>
            </a:r>
          </a:p>
          <a:p>
            <a:pPr lvl="1"/>
            <a:r>
              <a:rPr lang="en-US" dirty="0"/>
              <a:t>Avoid writing from multiple threads, if you can</a:t>
            </a:r>
          </a:p>
          <a:p>
            <a:pPr>
              <a:spcBef>
                <a:spcPts val="1800"/>
              </a:spcBef>
            </a:pPr>
            <a:r>
              <a:rPr lang="en-US" dirty="0"/>
              <a:t>Mutexes help, but…</a:t>
            </a:r>
          </a:p>
          <a:p>
            <a:pPr lvl="1"/>
            <a:r>
              <a:rPr lang="en-US" dirty="0"/>
              <a:t>They’re slow</a:t>
            </a:r>
          </a:p>
          <a:p>
            <a:pPr lvl="1"/>
            <a:r>
              <a:rPr lang="en-US" dirty="0"/>
              <a:t>(Next time: They can cause problems as well as solve them)</a:t>
            </a:r>
          </a:p>
          <a:p>
            <a:pPr>
              <a:spcBef>
                <a:spcPts val="1800"/>
              </a:spcBef>
              <a:spcAft>
                <a:spcPts val="0"/>
              </a:spcAft>
            </a:pPr>
            <a:r>
              <a:rPr lang="en-US" dirty="0"/>
              <a:t>Don’t use a semaphore when a mutex will do</a:t>
            </a:r>
          </a:p>
          <a:p>
            <a:pPr lvl="1"/>
            <a:r>
              <a:rPr lang="en-US" dirty="0"/>
              <a:t>They’re even slower</a:t>
            </a:r>
          </a:p>
          <a:p>
            <a:pPr lvl="1"/>
            <a:r>
              <a:rPr lang="en-US" dirty="0"/>
              <a:t>(Next time: When is a semaphore actually useful?)</a:t>
            </a:r>
          </a:p>
          <a:p>
            <a:pPr>
              <a:spcBef>
                <a:spcPts val="1800"/>
              </a:spcBef>
            </a:pPr>
            <a:r>
              <a:rPr lang="en-US" dirty="0"/>
              <a:t>Atomic memory ops are handy, but…</a:t>
            </a:r>
          </a:p>
          <a:p>
            <a:pPr lvl="1"/>
            <a:r>
              <a:rPr lang="en-US" dirty="0"/>
              <a:t>The hardware might not provide the operation you need</a:t>
            </a:r>
          </a:p>
          <a:p>
            <a:pPr lvl="1"/>
            <a:r>
              <a:rPr lang="en-US" dirty="0"/>
              <a:t>(Later courses: Tricky to use correctly)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2839" name="Rectangle 2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Alternate View of a Process</a:t>
            </a:r>
          </a:p>
        </p:txBody>
      </p:sp>
      <p:sp>
        <p:nvSpPr>
          <p:cNvPr id="802840" name="Rectangle 2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600" dirty="0"/>
              <a:t>Process = thread + (code, data, and kernel context)</a:t>
            </a:r>
          </a:p>
        </p:txBody>
      </p:sp>
      <p:sp>
        <p:nvSpPr>
          <p:cNvPr id="802819" name="Rectangle 3"/>
          <p:cNvSpPr>
            <a:spLocks noChangeAspect="1" noChangeArrowheads="1"/>
          </p:cNvSpPr>
          <p:nvPr/>
        </p:nvSpPr>
        <p:spPr bwMode="auto">
          <a:xfrm>
            <a:off x="5540375" y="2667000"/>
            <a:ext cx="2230438" cy="319088"/>
          </a:xfrm>
          <a:prstGeom prst="rect">
            <a:avLst/>
          </a:prstGeom>
          <a:solidFill>
            <a:srgbClr val="D2D2F4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>
                <a:latin typeface="+mn-lt"/>
              </a:rPr>
              <a:t>Shared libraries</a:t>
            </a:r>
          </a:p>
        </p:txBody>
      </p:sp>
      <p:sp>
        <p:nvSpPr>
          <p:cNvPr id="802820" name="Rectangle 4"/>
          <p:cNvSpPr>
            <a:spLocks noChangeAspect="1" noChangeArrowheads="1"/>
          </p:cNvSpPr>
          <p:nvPr/>
        </p:nvSpPr>
        <p:spPr bwMode="auto">
          <a:xfrm>
            <a:off x="5540375" y="2986088"/>
            <a:ext cx="2230438" cy="254000"/>
          </a:xfrm>
          <a:prstGeom prst="rect">
            <a:avLst/>
          </a:prstGeom>
          <a:solidFill>
            <a:srgbClr val="C0C0C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800">
              <a:latin typeface="+mn-lt"/>
            </a:endParaRPr>
          </a:p>
        </p:txBody>
      </p:sp>
      <p:sp>
        <p:nvSpPr>
          <p:cNvPr id="802821" name="Rectangle 5"/>
          <p:cNvSpPr>
            <a:spLocks noChangeAspect="1" noChangeArrowheads="1"/>
          </p:cNvSpPr>
          <p:nvPr/>
        </p:nvSpPr>
        <p:spPr bwMode="auto">
          <a:xfrm>
            <a:off x="5540375" y="3240088"/>
            <a:ext cx="2230438" cy="288925"/>
          </a:xfrm>
          <a:prstGeom prst="rect">
            <a:avLst/>
          </a:prstGeom>
          <a:solidFill>
            <a:srgbClr val="D2D2F4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>
                <a:latin typeface="+mn-lt"/>
              </a:rPr>
              <a:t>Run-time heap</a:t>
            </a:r>
          </a:p>
        </p:txBody>
      </p:sp>
      <p:sp>
        <p:nvSpPr>
          <p:cNvPr id="802822" name="Text Box 6"/>
          <p:cNvSpPr txBox="1">
            <a:spLocks noChangeAspect="1" noChangeArrowheads="1"/>
          </p:cNvSpPr>
          <p:nvPr/>
        </p:nvSpPr>
        <p:spPr bwMode="auto">
          <a:xfrm>
            <a:off x="5311775" y="4306888"/>
            <a:ext cx="256162" cy="2616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100">
                <a:latin typeface="+mn-lt"/>
              </a:rPr>
              <a:t>0</a:t>
            </a:r>
            <a:endParaRPr lang="en-US" sz="1200">
              <a:latin typeface="+mn-lt"/>
            </a:endParaRPr>
          </a:p>
        </p:txBody>
      </p:sp>
      <p:sp>
        <p:nvSpPr>
          <p:cNvPr id="802823" name="Rectangle 7"/>
          <p:cNvSpPr>
            <a:spLocks noChangeAspect="1" noChangeArrowheads="1"/>
          </p:cNvSpPr>
          <p:nvPr/>
        </p:nvSpPr>
        <p:spPr bwMode="auto">
          <a:xfrm>
            <a:off x="5540375" y="3529013"/>
            <a:ext cx="2232025" cy="320675"/>
          </a:xfrm>
          <a:prstGeom prst="rect">
            <a:avLst/>
          </a:prstGeom>
          <a:solidFill>
            <a:srgbClr val="D2D2F4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>
                <a:latin typeface="+mn-lt"/>
              </a:rPr>
              <a:t>Read/write data</a:t>
            </a:r>
          </a:p>
        </p:txBody>
      </p:sp>
      <p:sp>
        <p:nvSpPr>
          <p:cNvPr id="802825" name="Text Box 9"/>
          <p:cNvSpPr txBox="1">
            <a:spLocks noChangeArrowheads="1"/>
          </p:cNvSpPr>
          <p:nvPr/>
        </p:nvSpPr>
        <p:spPr bwMode="auto">
          <a:xfrm>
            <a:off x="1628775" y="3567600"/>
            <a:ext cx="2455570" cy="1508105"/>
          </a:xfrm>
          <a:prstGeom prst="rect">
            <a:avLst/>
          </a:prstGeom>
          <a:solidFill>
            <a:srgbClr val="F1C7C7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800" dirty="0">
                <a:latin typeface="+mn-lt"/>
              </a:rPr>
              <a:t>Thread context:</a:t>
            </a:r>
          </a:p>
          <a:p>
            <a:r>
              <a:rPr lang="en-US" sz="2000" dirty="0">
                <a:latin typeface="+mn-lt"/>
              </a:rPr>
              <a:t>    </a:t>
            </a:r>
            <a:r>
              <a:rPr lang="en-US" sz="1800" dirty="0">
                <a:latin typeface="+mn-lt"/>
              </a:rPr>
              <a:t>Data registers</a:t>
            </a:r>
          </a:p>
          <a:p>
            <a:r>
              <a:rPr lang="en-US" sz="1800" dirty="0">
                <a:latin typeface="+mn-lt"/>
              </a:rPr>
              <a:t>    Condition codes</a:t>
            </a:r>
          </a:p>
          <a:p>
            <a:r>
              <a:rPr lang="en-US" sz="1800" dirty="0">
                <a:latin typeface="+mn-lt"/>
              </a:rPr>
              <a:t>    Stack pointer (SP)</a:t>
            </a:r>
          </a:p>
          <a:p>
            <a:r>
              <a:rPr lang="en-US" sz="1800" dirty="0">
                <a:latin typeface="+mn-lt"/>
              </a:rPr>
              <a:t>    Program counter (PC)</a:t>
            </a:r>
            <a:endParaRPr lang="en-US" sz="2000" dirty="0">
              <a:latin typeface="+mn-lt"/>
            </a:endParaRPr>
          </a:p>
        </p:txBody>
      </p:sp>
      <p:sp>
        <p:nvSpPr>
          <p:cNvPr id="802826" name="Text Box 10"/>
          <p:cNvSpPr txBox="1">
            <a:spLocks noChangeArrowheads="1"/>
          </p:cNvSpPr>
          <p:nvPr/>
        </p:nvSpPr>
        <p:spPr bwMode="auto">
          <a:xfrm>
            <a:off x="4879540" y="2116902"/>
            <a:ext cx="3506088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solidFill>
                  <a:srgbClr val="FF0000"/>
                </a:solidFill>
                <a:latin typeface="+mn-lt"/>
              </a:rPr>
              <a:t> </a:t>
            </a:r>
            <a:r>
              <a:rPr lang="en-US" sz="2000" dirty="0">
                <a:solidFill>
                  <a:srgbClr val="FF0000"/>
                </a:solidFill>
                <a:latin typeface="+mn-lt"/>
              </a:rPr>
              <a:t>Code, data, and kernel context</a:t>
            </a:r>
          </a:p>
        </p:txBody>
      </p:sp>
      <p:sp>
        <p:nvSpPr>
          <p:cNvPr id="802827" name="Rectangle 11"/>
          <p:cNvSpPr>
            <a:spLocks noChangeAspect="1" noChangeArrowheads="1"/>
          </p:cNvSpPr>
          <p:nvPr/>
        </p:nvSpPr>
        <p:spPr bwMode="auto">
          <a:xfrm>
            <a:off x="5540375" y="3849688"/>
            <a:ext cx="2232025" cy="320675"/>
          </a:xfrm>
          <a:prstGeom prst="rect">
            <a:avLst/>
          </a:prstGeom>
          <a:solidFill>
            <a:srgbClr val="D2D2F4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>
                <a:latin typeface="+mn-lt"/>
              </a:rPr>
              <a:t>Read-only code/data</a:t>
            </a:r>
          </a:p>
        </p:txBody>
      </p:sp>
      <p:sp>
        <p:nvSpPr>
          <p:cNvPr id="802828" name="Rectangle 12"/>
          <p:cNvSpPr>
            <a:spLocks noChangeAspect="1" noChangeArrowheads="1"/>
          </p:cNvSpPr>
          <p:nvPr/>
        </p:nvSpPr>
        <p:spPr bwMode="auto">
          <a:xfrm>
            <a:off x="5540375" y="4154488"/>
            <a:ext cx="2232025" cy="320675"/>
          </a:xfrm>
          <a:prstGeom prst="rect">
            <a:avLst/>
          </a:prstGeom>
          <a:solidFill>
            <a:srgbClr val="C0C0C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800">
              <a:latin typeface="+mn-lt"/>
            </a:endParaRPr>
          </a:p>
        </p:txBody>
      </p:sp>
      <p:sp>
        <p:nvSpPr>
          <p:cNvPr id="802829" name="Rectangle 13"/>
          <p:cNvSpPr>
            <a:spLocks noChangeAspect="1" noChangeArrowheads="1"/>
          </p:cNvSpPr>
          <p:nvPr/>
        </p:nvSpPr>
        <p:spPr bwMode="auto">
          <a:xfrm>
            <a:off x="1655763" y="2971800"/>
            <a:ext cx="2230437" cy="319088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>
                <a:latin typeface="+mn-lt"/>
              </a:rPr>
              <a:t>Stack</a:t>
            </a:r>
          </a:p>
        </p:txBody>
      </p:sp>
      <p:sp>
        <p:nvSpPr>
          <p:cNvPr id="802830" name="Text Box 14"/>
          <p:cNvSpPr txBox="1">
            <a:spLocks noChangeArrowheads="1"/>
          </p:cNvSpPr>
          <p:nvPr/>
        </p:nvSpPr>
        <p:spPr bwMode="auto">
          <a:xfrm>
            <a:off x="1006020" y="3092450"/>
            <a:ext cx="416625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>
                <a:latin typeface="+mn-lt"/>
              </a:rPr>
              <a:t>SP</a:t>
            </a:r>
          </a:p>
        </p:txBody>
      </p:sp>
      <p:sp>
        <p:nvSpPr>
          <p:cNvPr id="802831" name="Line 15"/>
          <p:cNvSpPr>
            <a:spLocks noChangeShapeType="1"/>
          </p:cNvSpPr>
          <p:nvPr/>
        </p:nvSpPr>
        <p:spPr bwMode="auto">
          <a:xfrm>
            <a:off x="1436688" y="3276600"/>
            <a:ext cx="17145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>
              <a:latin typeface="+mn-lt"/>
            </a:endParaRPr>
          </a:p>
        </p:txBody>
      </p:sp>
      <p:sp>
        <p:nvSpPr>
          <p:cNvPr id="802832" name="Text Box 16"/>
          <p:cNvSpPr txBox="1">
            <a:spLocks noChangeArrowheads="1"/>
          </p:cNvSpPr>
          <p:nvPr/>
        </p:nvSpPr>
        <p:spPr bwMode="auto">
          <a:xfrm>
            <a:off x="4730154" y="3821113"/>
            <a:ext cx="42970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>
                <a:latin typeface="+mn-lt"/>
              </a:rPr>
              <a:t>PC</a:t>
            </a:r>
          </a:p>
        </p:txBody>
      </p:sp>
      <p:sp>
        <p:nvSpPr>
          <p:cNvPr id="802833" name="Line 17"/>
          <p:cNvSpPr>
            <a:spLocks noChangeShapeType="1"/>
          </p:cNvSpPr>
          <p:nvPr/>
        </p:nvSpPr>
        <p:spPr bwMode="auto">
          <a:xfrm>
            <a:off x="5168900" y="4002088"/>
            <a:ext cx="355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>
              <a:latin typeface="+mn-lt"/>
            </a:endParaRPr>
          </a:p>
        </p:txBody>
      </p:sp>
      <p:sp>
        <p:nvSpPr>
          <p:cNvPr id="802834" name="Text Box 18"/>
          <p:cNvSpPr txBox="1">
            <a:spLocks noChangeArrowheads="1"/>
          </p:cNvSpPr>
          <p:nvPr/>
        </p:nvSpPr>
        <p:spPr bwMode="auto">
          <a:xfrm>
            <a:off x="4692880" y="3071813"/>
            <a:ext cx="50138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>
                <a:latin typeface="+mn-lt"/>
              </a:rPr>
              <a:t>brk</a:t>
            </a:r>
          </a:p>
        </p:txBody>
      </p:sp>
      <p:sp>
        <p:nvSpPr>
          <p:cNvPr id="802835" name="Line 19"/>
          <p:cNvSpPr>
            <a:spLocks noChangeShapeType="1"/>
          </p:cNvSpPr>
          <p:nvPr/>
        </p:nvSpPr>
        <p:spPr bwMode="auto">
          <a:xfrm>
            <a:off x="5181600" y="3240088"/>
            <a:ext cx="355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>
              <a:latin typeface="+mn-lt"/>
            </a:endParaRPr>
          </a:p>
        </p:txBody>
      </p:sp>
      <p:sp>
        <p:nvSpPr>
          <p:cNvPr id="802836" name="Text Box 20"/>
          <p:cNvSpPr txBox="1">
            <a:spLocks noChangeArrowheads="1"/>
          </p:cNvSpPr>
          <p:nvPr/>
        </p:nvSpPr>
        <p:spPr bwMode="auto">
          <a:xfrm>
            <a:off x="1518102" y="2116901"/>
            <a:ext cx="2456547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>
                <a:solidFill>
                  <a:srgbClr val="FF0000"/>
                </a:solidFill>
                <a:latin typeface="+mn-lt"/>
              </a:rPr>
              <a:t>Thread (main thread)</a:t>
            </a:r>
          </a:p>
        </p:txBody>
      </p:sp>
      <p:sp>
        <p:nvSpPr>
          <p:cNvPr id="802838" name="Rectangle 22"/>
          <p:cNvSpPr>
            <a:spLocks noChangeArrowheads="1"/>
          </p:cNvSpPr>
          <p:nvPr/>
        </p:nvSpPr>
        <p:spPr bwMode="auto">
          <a:xfrm>
            <a:off x="977900" y="2667000"/>
            <a:ext cx="3581400" cy="2743200"/>
          </a:xfrm>
          <a:prstGeom prst="rect">
            <a:avLst/>
          </a:prstGeom>
          <a:noFill/>
          <a:ln w="25400">
            <a:solidFill>
              <a:schemeClr val="tx1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>
              <a:latin typeface="+mn-lt"/>
            </a:endParaRPr>
          </a:p>
        </p:txBody>
      </p:sp>
      <p:sp>
        <p:nvSpPr>
          <p:cNvPr id="23" name="Text Box 9"/>
          <p:cNvSpPr txBox="1">
            <a:spLocks noChangeArrowheads="1"/>
          </p:cNvSpPr>
          <p:nvPr/>
        </p:nvSpPr>
        <p:spPr bwMode="auto">
          <a:xfrm>
            <a:off x="5540375" y="4726423"/>
            <a:ext cx="2361682" cy="1200329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noAutofit/>
          </a:bodyPr>
          <a:lstStyle/>
          <a:p>
            <a:r>
              <a:rPr lang="en-US" sz="1800" dirty="0">
                <a:latin typeface="+mn-lt"/>
              </a:rPr>
              <a:t>Kernel context:</a:t>
            </a:r>
          </a:p>
          <a:p>
            <a:r>
              <a:rPr lang="en-US" sz="1600" dirty="0">
                <a:latin typeface="+mn-lt"/>
              </a:rPr>
              <a:t>    </a:t>
            </a:r>
            <a:r>
              <a:rPr lang="en-US" sz="1800" dirty="0">
                <a:latin typeface="+mn-lt"/>
              </a:rPr>
              <a:t>VM structures</a:t>
            </a:r>
          </a:p>
          <a:p>
            <a:r>
              <a:rPr lang="en-US" sz="1800" dirty="0">
                <a:latin typeface="+mn-lt"/>
              </a:rPr>
              <a:t>    Descriptor table</a:t>
            </a:r>
          </a:p>
          <a:p>
            <a:r>
              <a:rPr lang="en-US" sz="1800" dirty="0">
                <a:latin typeface="+mn-lt"/>
              </a:rPr>
              <a:t>    </a:t>
            </a:r>
            <a:r>
              <a:rPr lang="en-US" sz="1800" dirty="0" err="1">
                <a:latin typeface="+mn-lt"/>
              </a:rPr>
              <a:t>brk</a:t>
            </a:r>
            <a:r>
              <a:rPr lang="en-US" sz="1800" dirty="0">
                <a:latin typeface="+mn-lt"/>
              </a:rPr>
              <a:t> pointer</a:t>
            </a:r>
          </a:p>
        </p:txBody>
      </p:sp>
    </p:spTree>
    <p:extLst>
      <p:ext uri="{BB962C8B-B14F-4D97-AF65-F5344CB8AC3E}">
        <p14:creationId xmlns:p14="http://schemas.microsoft.com/office/powerpoint/2010/main" val="30719321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3859" name="Rectangle 1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 Process With Multiple Threads</a:t>
            </a:r>
          </a:p>
        </p:txBody>
      </p:sp>
      <p:sp>
        <p:nvSpPr>
          <p:cNvPr id="803860" name="Rectangle 20"/>
          <p:cNvSpPr>
            <a:spLocks noGrp="1" noChangeArrowheads="1"/>
          </p:cNvSpPr>
          <p:nvPr>
            <p:ph type="body" idx="1"/>
          </p:nvPr>
        </p:nvSpPr>
        <p:spPr>
          <a:xfrm>
            <a:off x="275818" y="1116013"/>
            <a:ext cx="8307387" cy="1855787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Multiple threads can be associated with a process</a:t>
            </a:r>
          </a:p>
          <a:p>
            <a:pPr lvl="1"/>
            <a:r>
              <a:rPr lang="en-US" dirty="0"/>
              <a:t>Each thread has its own logical control flow </a:t>
            </a:r>
          </a:p>
          <a:p>
            <a:pPr lvl="1"/>
            <a:r>
              <a:rPr lang="en-US" dirty="0"/>
              <a:t>Each thread shares the same code, data, and kernel context</a:t>
            </a:r>
          </a:p>
          <a:p>
            <a:pPr lvl="1"/>
            <a:r>
              <a:rPr lang="en-US" dirty="0"/>
              <a:t>Each thread has its own stack for local variables </a:t>
            </a:r>
          </a:p>
          <a:p>
            <a:pPr lvl="2"/>
            <a:r>
              <a:rPr lang="en-US" dirty="0"/>
              <a:t>but not protected from other threads</a:t>
            </a:r>
          </a:p>
          <a:p>
            <a:pPr lvl="1"/>
            <a:r>
              <a:rPr lang="en-US" dirty="0"/>
              <a:t>Each thread has its own thread id (TID)</a:t>
            </a:r>
          </a:p>
        </p:txBody>
      </p:sp>
      <p:sp>
        <p:nvSpPr>
          <p:cNvPr id="803848" name="Text Box 8"/>
          <p:cNvSpPr txBox="1">
            <a:spLocks noChangeArrowheads="1"/>
          </p:cNvSpPr>
          <p:nvPr/>
        </p:nvSpPr>
        <p:spPr bwMode="auto">
          <a:xfrm>
            <a:off x="384175" y="4542274"/>
            <a:ext cx="1932252" cy="1446550"/>
          </a:xfrm>
          <a:prstGeom prst="rect">
            <a:avLst/>
          </a:prstGeom>
          <a:solidFill>
            <a:srgbClr val="F1C7C7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dirty="0">
                <a:latin typeface="+mn-lt"/>
              </a:rPr>
              <a:t>Thread 1 context:</a:t>
            </a:r>
          </a:p>
          <a:p>
            <a:r>
              <a:rPr lang="en-US" sz="1800" dirty="0">
                <a:latin typeface="+mn-lt"/>
              </a:rPr>
              <a:t>    Data registers</a:t>
            </a:r>
          </a:p>
          <a:p>
            <a:r>
              <a:rPr lang="en-US" sz="1800" dirty="0">
                <a:latin typeface="+mn-lt"/>
              </a:rPr>
              <a:t>    Condition codes</a:t>
            </a:r>
          </a:p>
          <a:p>
            <a:r>
              <a:rPr lang="en-US" sz="1800" dirty="0">
                <a:latin typeface="+mn-lt"/>
              </a:rPr>
              <a:t>    SP</a:t>
            </a:r>
            <a:r>
              <a:rPr lang="en-US" sz="1800" baseline="-25000" dirty="0">
                <a:latin typeface="+mn-lt"/>
              </a:rPr>
              <a:t>1</a:t>
            </a:r>
          </a:p>
          <a:p>
            <a:r>
              <a:rPr lang="en-US" sz="1800" dirty="0">
                <a:latin typeface="+mn-lt"/>
              </a:rPr>
              <a:t>    PC</a:t>
            </a:r>
            <a:r>
              <a:rPr lang="en-US" sz="1800" baseline="-25000" dirty="0">
                <a:latin typeface="+mn-lt"/>
              </a:rPr>
              <a:t>1</a:t>
            </a:r>
          </a:p>
        </p:txBody>
      </p:sp>
      <p:sp>
        <p:nvSpPr>
          <p:cNvPr id="803852" name="Rectangle 12"/>
          <p:cNvSpPr>
            <a:spLocks noChangeAspect="1" noChangeArrowheads="1"/>
          </p:cNvSpPr>
          <p:nvPr/>
        </p:nvSpPr>
        <p:spPr bwMode="auto">
          <a:xfrm>
            <a:off x="381000" y="3931087"/>
            <a:ext cx="1885950" cy="319087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>
                <a:latin typeface="+mn-lt"/>
              </a:rPr>
              <a:t>stack 1</a:t>
            </a:r>
          </a:p>
        </p:txBody>
      </p:sp>
      <p:sp>
        <p:nvSpPr>
          <p:cNvPr id="803853" name="Text Box 13"/>
          <p:cNvSpPr txBox="1">
            <a:spLocks noChangeArrowheads="1"/>
          </p:cNvSpPr>
          <p:nvPr/>
        </p:nvSpPr>
        <p:spPr bwMode="auto">
          <a:xfrm>
            <a:off x="178336" y="3181290"/>
            <a:ext cx="2646878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>
                <a:solidFill>
                  <a:srgbClr val="FF0000"/>
                </a:solidFill>
                <a:latin typeface="+mn-lt"/>
              </a:rPr>
              <a:t>Thread 1 (main thread)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5715000" y="3181290"/>
            <a:ext cx="2600777" cy="3524310"/>
            <a:chOff x="3200400" y="3181290"/>
            <a:chExt cx="2600777" cy="3524310"/>
          </a:xfrm>
        </p:grpSpPr>
        <p:sp>
          <p:nvSpPr>
            <p:cNvPr id="803843" name="Rectangle 3"/>
            <p:cNvSpPr>
              <a:spLocks noChangeAspect="1" noChangeArrowheads="1"/>
            </p:cNvSpPr>
            <p:nvPr/>
          </p:nvSpPr>
          <p:spPr bwMode="auto">
            <a:xfrm>
              <a:off x="3432175" y="3748088"/>
              <a:ext cx="2230438" cy="319087"/>
            </a:xfrm>
            <a:prstGeom prst="rect">
              <a:avLst/>
            </a:prstGeom>
            <a:solidFill>
              <a:srgbClr val="D2D2F4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 dirty="0">
                  <a:latin typeface="+mn-lt"/>
                </a:rPr>
                <a:t>shared libraries</a:t>
              </a:r>
            </a:p>
          </p:txBody>
        </p:sp>
        <p:sp>
          <p:nvSpPr>
            <p:cNvPr id="803844" name="Rectangle 4"/>
            <p:cNvSpPr>
              <a:spLocks noChangeAspect="1" noChangeArrowheads="1"/>
            </p:cNvSpPr>
            <p:nvPr/>
          </p:nvSpPr>
          <p:spPr bwMode="auto">
            <a:xfrm>
              <a:off x="3432175" y="4013200"/>
              <a:ext cx="2230438" cy="254000"/>
            </a:xfrm>
            <a:prstGeom prst="rect">
              <a:avLst/>
            </a:prstGeom>
            <a:solidFill>
              <a:srgbClr val="C0C0C0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1800">
                <a:latin typeface="+mn-lt"/>
              </a:endParaRPr>
            </a:p>
          </p:txBody>
        </p:sp>
        <p:sp>
          <p:nvSpPr>
            <p:cNvPr id="803845" name="Rectangle 5"/>
            <p:cNvSpPr>
              <a:spLocks noChangeAspect="1" noChangeArrowheads="1"/>
            </p:cNvSpPr>
            <p:nvPr/>
          </p:nvSpPr>
          <p:spPr bwMode="auto">
            <a:xfrm>
              <a:off x="3432175" y="4253349"/>
              <a:ext cx="2230438" cy="288925"/>
            </a:xfrm>
            <a:prstGeom prst="rect">
              <a:avLst/>
            </a:prstGeom>
            <a:solidFill>
              <a:srgbClr val="D2D2F4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>
                  <a:latin typeface="+mn-lt"/>
                </a:rPr>
                <a:t>run-time heap</a:t>
              </a:r>
            </a:p>
          </p:txBody>
        </p:sp>
        <p:sp>
          <p:nvSpPr>
            <p:cNvPr id="803846" name="Text Box 6"/>
            <p:cNvSpPr txBox="1">
              <a:spLocks noChangeAspect="1" noChangeArrowheads="1"/>
            </p:cNvSpPr>
            <p:nvPr/>
          </p:nvSpPr>
          <p:spPr bwMode="auto">
            <a:xfrm>
              <a:off x="3200400" y="5266174"/>
              <a:ext cx="252913" cy="253916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050">
                  <a:latin typeface="+mn-lt"/>
                </a:rPr>
                <a:t>0</a:t>
              </a:r>
              <a:endParaRPr lang="en-US" sz="1100">
                <a:latin typeface="+mn-lt"/>
              </a:endParaRPr>
            </a:p>
          </p:txBody>
        </p:sp>
        <p:sp>
          <p:nvSpPr>
            <p:cNvPr id="803847" name="Rectangle 7"/>
            <p:cNvSpPr>
              <a:spLocks noChangeAspect="1" noChangeArrowheads="1"/>
            </p:cNvSpPr>
            <p:nvPr/>
          </p:nvSpPr>
          <p:spPr bwMode="auto">
            <a:xfrm>
              <a:off x="3432175" y="4488299"/>
              <a:ext cx="2232025" cy="320675"/>
            </a:xfrm>
            <a:prstGeom prst="rect">
              <a:avLst/>
            </a:prstGeom>
            <a:solidFill>
              <a:srgbClr val="D2D2F4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 dirty="0">
                  <a:latin typeface="+mn-lt"/>
                </a:rPr>
                <a:t>read/write data</a:t>
              </a:r>
            </a:p>
          </p:txBody>
        </p:sp>
        <p:sp>
          <p:nvSpPr>
            <p:cNvPr id="803849" name="Text Box 9"/>
            <p:cNvSpPr txBox="1">
              <a:spLocks noChangeArrowheads="1"/>
            </p:cNvSpPr>
            <p:nvPr/>
          </p:nvSpPr>
          <p:spPr bwMode="auto">
            <a:xfrm>
              <a:off x="3247573" y="3181290"/>
              <a:ext cx="2553604" cy="40011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2000" dirty="0">
                  <a:solidFill>
                    <a:srgbClr val="FF0000"/>
                  </a:solidFill>
                  <a:latin typeface="+mn-lt"/>
                </a:rPr>
                <a:t> Shared code and data</a:t>
              </a:r>
            </a:p>
          </p:txBody>
        </p:sp>
        <p:sp>
          <p:nvSpPr>
            <p:cNvPr id="803850" name="Rectangle 10"/>
            <p:cNvSpPr>
              <a:spLocks noChangeAspect="1" noChangeArrowheads="1"/>
            </p:cNvSpPr>
            <p:nvPr/>
          </p:nvSpPr>
          <p:spPr bwMode="auto">
            <a:xfrm>
              <a:off x="3432175" y="4808974"/>
              <a:ext cx="2232025" cy="320675"/>
            </a:xfrm>
            <a:prstGeom prst="rect">
              <a:avLst/>
            </a:prstGeom>
            <a:solidFill>
              <a:srgbClr val="D2D2F4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>
                  <a:latin typeface="+mn-lt"/>
                </a:rPr>
                <a:t>read-only code/data</a:t>
              </a:r>
            </a:p>
          </p:txBody>
        </p:sp>
        <p:sp>
          <p:nvSpPr>
            <p:cNvPr id="803851" name="Rectangle 11"/>
            <p:cNvSpPr>
              <a:spLocks noChangeAspect="1" noChangeArrowheads="1"/>
            </p:cNvSpPr>
            <p:nvPr/>
          </p:nvSpPr>
          <p:spPr bwMode="auto">
            <a:xfrm>
              <a:off x="3432175" y="5113774"/>
              <a:ext cx="2232025" cy="320675"/>
            </a:xfrm>
            <a:prstGeom prst="rect">
              <a:avLst/>
            </a:prstGeom>
            <a:solidFill>
              <a:srgbClr val="C0C0C0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1800">
                <a:latin typeface="+mn-lt"/>
              </a:endParaRPr>
            </a:p>
          </p:txBody>
        </p:sp>
        <p:sp>
          <p:nvSpPr>
            <p:cNvPr id="803854" name="Text Box 14"/>
            <p:cNvSpPr txBox="1">
              <a:spLocks noChangeArrowheads="1"/>
            </p:cNvSpPr>
            <p:nvPr/>
          </p:nvSpPr>
          <p:spPr bwMode="auto">
            <a:xfrm>
              <a:off x="3594100" y="5536049"/>
              <a:ext cx="1883336" cy="1169551"/>
            </a:xfrm>
            <a:prstGeom prst="rect">
              <a:avLst/>
            </a:prstGeom>
            <a:solidFill>
              <a:srgbClr val="D5F1C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600" dirty="0">
                  <a:latin typeface="+mn-lt"/>
                </a:rPr>
                <a:t>Kernel context:</a:t>
              </a:r>
            </a:p>
            <a:p>
              <a:r>
                <a:rPr lang="en-US" sz="1400" dirty="0">
                  <a:latin typeface="+mn-lt"/>
                </a:rPr>
                <a:t>   </a:t>
              </a:r>
              <a:r>
                <a:rPr lang="en-US" sz="1800" dirty="0">
                  <a:latin typeface="+mn-lt"/>
                </a:rPr>
                <a:t>VM structures</a:t>
              </a:r>
            </a:p>
            <a:p>
              <a:r>
                <a:rPr lang="en-US" sz="1800" dirty="0">
                  <a:latin typeface="+mn-lt"/>
                </a:rPr>
                <a:t>   Descriptor table</a:t>
              </a:r>
            </a:p>
            <a:p>
              <a:r>
                <a:rPr lang="en-US" sz="1800" dirty="0">
                  <a:latin typeface="+mn-lt"/>
                </a:rPr>
                <a:t>   </a:t>
              </a:r>
              <a:r>
                <a:rPr lang="en-US" sz="1800" dirty="0" err="1">
                  <a:latin typeface="+mn-lt"/>
                </a:rPr>
                <a:t>brk</a:t>
              </a:r>
              <a:r>
                <a:rPr lang="en-US" sz="1800" dirty="0">
                  <a:latin typeface="+mn-lt"/>
                </a:rPr>
                <a:t> pointer</a:t>
              </a:r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2724159" y="3200400"/>
            <a:ext cx="2595683" cy="2807534"/>
            <a:chOff x="6153159" y="3181290"/>
            <a:chExt cx="2595683" cy="2807534"/>
          </a:xfrm>
        </p:grpSpPr>
        <p:sp>
          <p:nvSpPr>
            <p:cNvPr id="803856" name="Text Box 16"/>
            <p:cNvSpPr txBox="1">
              <a:spLocks noChangeArrowheads="1"/>
            </p:cNvSpPr>
            <p:nvPr/>
          </p:nvSpPr>
          <p:spPr bwMode="auto">
            <a:xfrm>
              <a:off x="6575425" y="4542274"/>
              <a:ext cx="1932252" cy="1446550"/>
            </a:xfrm>
            <a:prstGeom prst="rect">
              <a:avLst/>
            </a:prstGeom>
            <a:solidFill>
              <a:srgbClr val="F1C7C7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600" dirty="0">
                  <a:latin typeface="+mn-lt"/>
                </a:rPr>
                <a:t>Thread 2 context:</a:t>
              </a:r>
            </a:p>
            <a:p>
              <a:r>
                <a:rPr lang="en-US" sz="1800" dirty="0">
                  <a:latin typeface="+mn-lt"/>
                </a:rPr>
                <a:t>    Data registers</a:t>
              </a:r>
            </a:p>
            <a:p>
              <a:r>
                <a:rPr lang="en-US" sz="1800" dirty="0">
                  <a:latin typeface="+mn-lt"/>
                </a:rPr>
                <a:t>    Condition codes</a:t>
              </a:r>
            </a:p>
            <a:p>
              <a:r>
                <a:rPr lang="en-US" sz="1800" dirty="0">
                  <a:latin typeface="+mn-lt"/>
                </a:rPr>
                <a:t>    SP</a:t>
              </a:r>
              <a:r>
                <a:rPr lang="en-US" sz="1800" baseline="-25000" dirty="0">
                  <a:latin typeface="+mn-lt"/>
                </a:rPr>
                <a:t>2</a:t>
              </a:r>
            </a:p>
            <a:p>
              <a:r>
                <a:rPr lang="en-US" sz="1800" dirty="0">
                  <a:latin typeface="+mn-lt"/>
                </a:rPr>
                <a:t>    PC</a:t>
              </a:r>
              <a:r>
                <a:rPr lang="en-US" sz="1800" baseline="-25000" dirty="0">
                  <a:latin typeface="+mn-lt"/>
                </a:rPr>
                <a:t>2</a:t>
              </a:r>
            </a:p>
          </p:txBody>
        </p:sp>
        <p:sp>
          <p:nvSpPr>
            <p:cNvPr id="803857" name="Rectangle 17"/>
            <p:cNvSpPr>
              <a:spLocks noChangeAspect="1" noChangeArrowheads="1"/>
            </p:cNvSpPr>
            <p:nvPr/>
          </p:nvSpPr>
          <p:spPr bwMode="auto">
            <a:xfrm>
              <a:off x="6553200" y="3926324"/>
              <a:ext cx="1885950" cy="319087"/>
            </a:xfrm>
            <a:prstGeom prst="rect">
              <a:avLst/>
            </a:prstGeom>
            <a:solidFill>
              <a:srgbClr val="F6F5BD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>
                  <a:latin typeface="+mn-lt"/>
                </a:rPr>
                <a:t>stack 2</a:t>
              </a:r>
            </a:p>
          </p:txBody>
        </p:sp>
        <p:sp>
          <p:nvSpPr>
            <p:cNvPr id="803858" name="Text Box 18"/>
            <p:cNvSpPr txBox="1">
              <a:spLocks noChangeArrowheads="1"/>
            </p:cNvSpPr>
            <p:nvPr/>
          </p:nvSpPr>
          <p:spPr bwMode="auto">
            <a:xfrm>
              <a:off x="6153159" y="3181290"/>
              <a:ext cx="2595683" cy="40011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2000" dirty="0">
                  <a:solidFill>
                    <a:srgbClr val="FF0000"/>
                  </a:solidFill>
                  <a:latin typeface="+mn-lt"/>
                </a:rPr>
                <a:t>Thread 2 (peer thread)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31718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05878" y="2935705"/>
            <a:ext cx="8874493" cy="3869216"/>
            <a:chOff x="105878" y="2935705"/>
            <a:chExt cx="8874493" cy="3869216"/>
          </a:xfrm>
        </p:grpSpPr>
        <p:sp>
          <p:nvSpPr>
            <p:cNvPr id="7" name="Rectangle 6"/>
            <p:cNvSpPr/>
            <p:nvPr/>
          </p:nvSpPr>
          <p:spPr bwMode="auto">
            <a:xfrm>
              <a:off x="105878" y="2935705"/>
              <a:ext cx="8874493" cy="3850106"/>
            </a:xfrm>
            <a:prstGeom prst="rect">
              <a:avLst/>
            </a:prstGeom>
            <a:solidFill>
              <a:srgbClr val="EAEAFA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178336" y="6343256"/>
              <a:ext cx="509735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alibri" pitchFamily="34" charset="0"/>
                </a:rPr>
                <a:t>Memory is shared between all threads</a:t>
              </a:r>
            </a:p>
          </p:txBody>
        </p:sp>
      </p:grpSp>
      <p:sp>
        <p:nvSpPr>
          <p:cNvPr id="803859" name="Rectangle 1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Don’t let picture confuse you!</a:t>
            </a:r>
          </a:p>
        </p:txBody>
      </p:sp>
      <p:sp>
        <p:nvSpPr>
          <p:cNvPr id="803852" name="Rectangle 12"/>
          <p:cNvSpPr>
            <a:spLocks noChangeAspect="1" noChangeArrowheads="1"/>
          </p:cNvSpPr>
          <p:nvPr/>
        </p:nvSpPr>
        <p:spPr bwMode="auto">
          <a:xfrm>
            <a:off x="381000" y="3931087"/>
            <a:ext cx="1885950" cy="319087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>
                <a:latin typeface="+mn-lt"/>
              </a:rPr>
              <a:t>stack 1</a:t>
            </a:r>
          </a:p>
        </p:txBody>
      </p:sp>
      <p:sp>
        <p:nvSpPr>
          <p:cNvPr id="803853" name="Text Box 13"/>
          <p:cNvSpPr txBox="1">
            <a:spLocks noChangeArrowheads="1"/>
          </p:cNvSpPr>
          <p:nvPr/>
        </p:nvSpPr>
        <p:spPr bwMode="auto">
          <a:xfrm>
            <a:off x="178336" y="3181290"/>
            <a:ext cx="2646878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>
                <a:solidFill>
                  <a:srgbClr val="FF0000"/>
                </a:solidFill>
                <a:latin typeface="+mn-lt"/>
              </a:rPr>
              <a:t>Thread 1 (main thread)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5715000" y="3181290"/>
            <a:ext cx="2600777" cy="3524310"/>
            <a:chOff x="3200400" y="3181290"/>
            <a:chExt cx="2600777" cy="3524310"/>
          </a:xfrm>
        </p:grpSpPr>
        <p:sp>
          <p:nvSpPr>
            <p:cNvPr id="803843" name="Rectangle 3"/>
            <p:cNvSpPr>
              <a:spLocks noChangeAspect="1" noChangeArrowheads="1"/>
            </p:cNvSpPr>
            <p:nvPr/>
          </p:nvSpPr>
          <p:spPr bwMode="auto">
            <a:xfrm>
              <a:off x="3432175" y="3748088"/>
              <a:ext cx="2230438" cy="319087"/>
            </a:xfrm>
            <a:prstGeom prst="rect">
              <a:avLst/>
            </a:prstGeom>
            <a:solidFill>
              <a:srgbClr val="D2D2F4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 dirty="0">
                  <a:latin typeface="+mn-lt"/>
                </a:rPr>
                <a:t>shared libraries</a:t>
              </a:r>
            </a:p>
          </p:txBody>
        </p:sp>
        <p:sp>
          <p:nvSpPr>
            <p:cNvPr id="803844" name="Rectangle 4"/>
            <p:cNvSpPr>
              <a:spLocks noChangeAspect="1" noChangeArrowheads="1"/>
            </p:cNvSpPr>
            <p:nvPr/>
          </p:nvSpPr>
          <p:spPr bwMode="auto">
            <a:xfrm>
              <a:off x="3432175" y="4013200"/>
              <a:ext cx="2230438" cy="254000"/>
            </a:xfrm>
            <a:prstGeom prst="rect">
              <a:avLst/>
            </a:prstGeom>
            <a:solidFill>
              <a:srgbClr val="C0C0C0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1800">
                <a:latin typeface="+mn-lt"/>
              </a:endParaRPr>
            </a:p>
          </p:txBody>
        </p:sp>
        <p:sp>
          <p:nvSpPr>
            <p:cNvPr id="803845" name="Rectangle 5"/>
            <p:cNvSpPr>
              <a:spLocks noChangeAspect="1" noChangeArrowheads="1"/>
            </p:cNvSpPr>
            <p:nvPr/>
          </p:nvSpPr>
          <p:spPr bwMode="auto">
            <a:xfrm>
              <a:off x="3432175" y="4253349"/>
              <a:ext cx="2230438" cy="288925"/>
            </a:xfrm>
            <a:prstGeom prst="rect">
              <a:avLst/>
            </a:prstGeom>
            <a:solidFill>
              <a:srgbClr val="D2D2F4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>
                  <a:latin typeface="+mn-lt"/>
                </a:rPr>
                <a:t>run-time heap</a:t>
              </a:r>
            </a:p>
          </p:txBody>
        </p:sp>
        <p:sp>
          <p:nvSpPr>
            <p:cNvPr id="803846" name="Text Box 6"/>
            <p:cNvSpPr txBox="1">
              <a:spLocks noChangeAspect="1" noChangeArrowheads="1"/>
            </p:cNvSpPr>
            <p:nvPr/>
          </p:nvSpPr>
          <p:spPr bwMode="auto">
            <a:xfrm>
              <a:off x="3200400" y="5266174"/>
              <a:ext cx="252913" cy="253916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050">
                  <a:latin typeface="+mn-lt"/>
                </a:rPr>
                <a:t>0</a:t>
              </a:r>
              <a:endParaRPr lang="en-US" sz="1100">
                <a:latin typeface="+mn-lt"/>
              </a:endParaRPr>
            </a:p>
          </p:txBody>
        </p:sp>
        <p:sp>
          <p:nvSpPr>
            <p:cNvPr id="803847" name="Rectangle 7"/>
            <p:cNvSpPr>
              <a:spLocks noChangeAspect="1" noChangeArrowheads="1"/>
            </p:cNvSpPr>
            <p:nvPr/>
          </p:nvSpPr>
          <p:spPr bwMode="auto">
            <a:xfrm>
              <a:off x="3432175" y="4488299"/>
              <a:ext cx="2232025" cy="320675"/>
            </a:xfrm>
            <a:prstGeom prst="rect">
              <a:avLst/>
            </a:prstGeom>
            <a:solidFill>
              <a:srgbClr val="D2D2F4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 dirty="0">
                  <a:latin typeface="+mn-lt"/>
                </a:rPr>
                <a:t>read/write data</a:t>
              </a:r>
            </a:p>
          </p:txBody>
        </p:sp>
        <p:sp>
          <p:nvSpPr>
            <p:cNvPr id="803849" name="Text Box 9"/>
            <p:cNvSpPr txBox="1">
              <a:spLocks noChangeArrowheads="1"/>
            </p:cNvSpPr>
            <p:nvPr/>
          </p:nvSpPr>
          <p:spPr bwMode="auto">
            <a:xfrm>
              <a:off x="3247573" y="3181290"/>
              <a:ext cx="2553604" cy="40011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2000" dirty="0">
                  <a:solidFill>
                    <a:srgbClr val="FF0000"/>
                  </a:solidFill>
                  <a:latin typeface="+mn-lt"/>
                </a:rPr>
                <a:t> Shared code and data</a:t>
              </a:r>
            </a:p>
          </p:txBody>
        </p:sp>
        <p:sp>
          <p:nvSpPr>
            <p:cNvPr id="803850" name="Rectangle 10"/>
            <p:cNvSpPr>
              <a:spLocks noChangeAspect="1" noChangeArrowheads="1"/>
            </p:cNvSpPr>
            <p:nvPr/>
          </p:nvSpPr>
          <p:spPr bwMode="auto">
            <a:xfrm>
              <a:off x="3432175" y="4808974"/>
              <a:ext cx="2232025" cy="320675"/>
            </a:xfrm>
            <a:prstGeom prst="rect">
              <a:avLst/>
            </a:prstGeom>
            <a:solidFill>
              <a:srgbClr val="D2D2F4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>
                  <a:latin typeface="+mn-lt"/>
                </a:rPr>
                <a:t>read-only code/data</a:t>
              </a:r>
            </a:p>
          </p:txBody>
        </p:sp>
        <p:sp>
          <p:nvSpPr>
            <p:cNvPr id="803851" name="Rectangle 11"/>
            <p:cNvSpPr>
              <a:spLocks noChangeAspect="1" noChangeArrowheads="1"/>
            </p:cNvSpPr>
            <p:nvPr/>
          </p:nvSpPr>
          <p:spPr bwMode="auto">
            <a:xfrm>
              <a:off x="3432175" y="5113774"/>
              <a:ext cx="2232025" cy="320675"/>
            </a:xfrm>
            <a:prstGeom prst="rect">
              <a:avLst/>
            </a:prstGeom>
            <a:solidFill>
              <a:srgbClr val="C0C0C0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1800">
                <a:latin typeface="+mn-lt"/>
              </a:endParaRPr>
            </a:p>
          </p:txBody>
        </p:sp>
        <p:sp>
          <p:nvSpPr>
            <p:cNvPr id="803854" name="Text Box 14"/>
            <p:cNvSpPr txBox="1">
              <a:spLocks noChangeArrowheads="1"/>
            </p:cNvSpPr>
            <p:nvPr/>
          </p:nvSpPr>
          <p:spPr bwMode="auto">
            <a:xfrm>
              <a:off x="3594100" y="5536049"/>
              <a:ext cx="1883336" cy="1169551"/>
            </a:xfrm>
            <a:prstGeom prst="rect">
              <a:avLst/>
            </a:prstGeom>
            <a:solidFill>
              <a:srgbClr val="D5F1C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600" dirty="0">
                  <a:latin typeface="+mn-lt"/>
                </a:rPr>
                <a:t>Kernel context:</a:t>
              </a:r>
            </a:p>
            <a:p>
              <a:r>
                <a:rPr lang="en-US" sz="1400" dirty="0">
                  <a:latin typeface="+mn-lt"/>
                </a:rPr>
                <a:t>   </a:t>
              </a:r>
              <a:r>
                <a:rPr lang="en-US" sz="1800" dirty="0">
                  <a:latin typeface="+mn-lt"/>
                </a:rPr>
                <a:t>VM structures</a:t>
              </a:r>
            </a:p>
            <a:p>
              <a:r>
                <a:rPr lang="en-US" sz="1800" dirty="0">
                  <a:latin typeface="+mn-lt"/>
                </a:rPr>
                <a:t>   Descriptor table</a:t>
              </a:r>
            </a:p>
            <a:p>
              <a:r>
                <a:rPr lang="en-US" sz="1800" dirty="0">
                  <a:latin typeface="+mn-lt"/>
                </a:rPr>
                <a:t>   </a:t>
              </a:r>
              <a:r>
                <a:rPr lang="en-US" sz="1800" dirty="0" err="1">
                  <a:latin typeface="+mn-lt"/>
                </a:rPr>
                <a:t>brk</a:t>
              </a:r>
              <a:r>
                <a:rPr lang="en-US" sz="1800" dirty="0">
                  <a:latin typeface="+mn-lt"/>
                </a:rPr>
                <a:t> pointer</a:t>
              </a: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384175" y="4542274"/>
            <a:ext cx="4694502" cy="1465660"/>
            <a:chOff x="384175" y="4542274"/>
            <a:chExt cx="4694502" cy="1465660"/>
          </a:xfrm>
        </p:grpSpPr>
        <p:sp>
          <p:nvSpPr>
            <p:cNvPr id="803848" name="Text Box 8"/>
            <p:cNvSpPr txBox="1">
              <a:spLocks noChangeArrowheads="1"/>
            </p:cNvSpPr>
            <p:nvPr/>
          </p:nvSpPr>
          <p:spPr bwMode="auto">
            <a:xfrm>
              <a:off x="384175" y="4542274"/>
              <a:ext cx="1932252" cy="1446550"/>
            </a:xfrm>
            <a:prstGeom prst="rect">
              <a:avLst/>
            </a:prstGeom>
            <a:solidFill>
              <a:srgbClr val="F1C7C7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600" dirty="0">
                  <a:latin typeface="+mn-lt"/>
                </a:rPr>
                <a:t>Thread 1 context:</a:t>
              </a:r>
            </a:p>
            <a:p>
              <a:r>
                <a:rPr lang="en-US" sz="1800" dirty="0">
                  <a:latin typeface="+mn-lt"/>
                </a:rPr>
                <a:t>    Data registers</a:t>
              </a:r>
            </a:p>
            <a:p>
              <a:r>
                <a:rPr lang="en-US" sz="1800" dirty="0">
                  <a:latin typeface="+mn-lt"/>
                </a:rPr>
                <a:t>    Condition codes</a:t>
              </a:r>
            </a:p>
            <a:p>
              <a:r>
                <a:rPr lang="en-US" sz="1800" dirty="0">
                  <a:latin typeface="+mn-lt"/>
                </a:rPr>
                <a:t>    SP</a:t>
              </a:r>
              <a:r>
                <a:rPr lang="en-US" sz="1800" baseline="-25000" dirty="0">
                  <a:latin typeface="+mn-lt"/>
                </a:rPr>
                <a:t>1</a:t>
              </a:r>
            </a:p>
            <a:p>
              <a:r>
                <a:rPr lang="en-US" sz="1800" dirty="0">
                  <a:latin typeface="+mn-lt"/>
                </a:rPr>
                <a:t>    PC</a:t>
              </a:r>
              <a:r>
                <a:rPr lang="en-US" sz="1800" baseline="-25000" dirty="0">
                  <a:latin typeface="+mn-lt"/>
                </a:rPr>
                <a:t>1</a:t>
              </a:r>
            </a:p>
          </p:txBody>
        </p:sp>
        <p:sp>
          <p:nvSpPr>
            <p:cNvPr id="803856" name="Text Box 16"/>
            <p:cNvSpPr txBox="1">
              <a:spLocks noChangeArrowheads="1"/>
            </p:cNvSpPr>
            <p:nvPr/>
          </p:nvSpPr>
          <p:spPr bwMode="auto">
            <a:xfrm>
              <a:off x="3146425" y="4561384"/>
              <a:ext cx="1932252" cy="1446550"/>
            </a:xfrm>
            <a:prstGeom prst="rect">
              <a:avLst/>
            </a:prstGeom>
            <a:solidFill>
              <a:srgbClr val="F1C7C7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600" dirty="0">
                  <a:latin typeface="+mn-lt"/>
                </a:rPr>
                <a:t>Thread 2 context:</a:t>
              </a:r>
            </a:p>
            <a:p>
              <a:r>
                <a:rPr lang="en-US" sz="1800" dirty="0">
                  <a:latin typeface="+mn-lt"/>
                </a:rPr>
                <a:t>    Data registers</a:t>
              </a:r>
            </a:p>
            <a:p>
              <a:r>
                <a:rPr lang="en-US" sz="1800" dirty="0">
                  <a:latin typeface="+mn-lt"/>
                </a:rPr>
                <a:t>    Condition codes</a:t>
              </a:r>
            </a:p>
            <a:p>
              <a:r>
                <a:rPr lang="en-US" sz="1800" dirty="0">
                  <a:latin typeface="+mn-lt"/>
                </a:rPr>
                <a:t>    SP</a:t>
              </a:r>
              <a:r>
                <a:rPr lang="en-US" sz="1800" baseline="-25000" dirty="0">
                  <a:latin typeface="+mn-lt"/>
                </a:rPr>
                <a:t>2</a:t>
              </a:r>
            </a:p>
            <a:p>
              <a:r>
                <a:rPr lang="en-US" sz="1800" dirty="0">
                  <a:latin typeface="+mn-lt"/>
                </a:rPr>
                <a:t>    PC</a:t>
              </a:r>
              <a:r>
                <a:rPr lang="en-US" sz="1800" baseline="-25000" dirty="0">
                  <a:latin typeface="+mn-lt"/>
                </a:rPr>
                <a:t>2</a:t>
              </a:r>
            </a:p>
          </p:txBody>
        </p:sp>
      </p:grpSp>
      <p:sp>
        <p:nvSpPr>
          <p:cNvPr id="803857" name="Rectangle 17"/>
          <p:cNvSpPr>
            <a:spLocks noChangeAspect="1" noChangeArrowheads="1"/>
          </p:cNvSpPr>
          <p:nvPr/>
        </p:nvSpPr>
        <p:spPr bwMode="auto">
          <a:xfrm>
            <a:off x="3124200" y="3945434"/>
            <a:ext cx="1885950" cy="319087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>
                <a:latin typeface="+mn-lt"/>
              </a:rPr>
              <a:t>stack 2</a:t>
            </a:r>
          </a:p>
        </p:txBody>
      </p:sp>
      <p:sp>
        <p:nvSpPr>
          <p:cNvPr id="803858" name="Text Box 18"/>
          <p:cNvSpPr txBox="1">
            <a:spLocks noChangeArrowheads="1"/>
          </p:cNvSpPr>
          <p:nvPr/>
        </p:nvSpPr>
        <p:spPr bwMode="auto">
          <a:xfrm>
            <a:off x="2724159" y="3200400"/>
            <a:ext cx="2595683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>
                <a:solidFill>
                  <a:srgbClr val="FF0000"/>
                </a:solidFill>
                <a:latin typeface="+mn-lt"/>
              </a:rPr>
              <a:t>Thread 2 (peer thread)</a:t>
            </a:r>
          </a:p>
        </p:txBody>
      </p:sp>
    </p:spTree>
    <p:extLst>
      <p:ext uri="{BB962C8B-B14F-4D97-AF65-F5344CB8AC3E}">
        <p14:creationId xmlns:p14="http://schemas.microsoft.com/office/powerpoint/2010/main" val="9598697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-2.96296E-6 L -1.11111E-6 -0.48565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428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Threads review</a:t>
            </a:r>
          </a:p>
          <a:p>
            <a:r>
              <a:rPr lang="en-US" dirty="0"/>
              <a:t>Sharing and Data Races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Fixing Data Races</a:t>
            </a:r>
          </a:p>
          <a:p>
            <a:pPr lvl="1"/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Mutexes</a:t>
            </a:r>
          </a:p>
          <a:p>
            <a:pPr lvl="1"/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Semaphores</a:t>
            </a:r>
          </a:p>
          <a:p>
            <a:pPr lvl="1"/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Atomic memory operations</a:t>
            </a:r>
          </a:p>
        </p:txBody>
      </p:sp>
    </p:spTree>
    <p:extLst>
      <p:ext uri="{BB962C8B-B14F-4D97-AF65-F5344CB8AC3E}">
        <p14:creationId xmlns:p14="http://schemas.microsoft.com/office/powerpoint/2010/main" val="231871581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INIT" val=""/>
  <p:tag name="USEAMSFONTS" val="True"/>
  <p:tag name="EMBEDFONTS" val="False"/>
  <p:tag name="USEBOLDAMS" val="False"/>
  <p:tag name="DEFAULTDISPLAYSOURCE" val="\documentclass{slides}\pagestyle{empty}&#10;\begin{document}&#10;&#10;\end{document}&#10;"/>
  <p:tag name="TEX2PS" val="latex $(base).tex; dvips -D $(res) -E -o $(base).ps $(base).dvi"/>
  <p:tag name="EXTERNALEDITCOMMAND" val="notepad %"/>
  <p:tag name="GHOSTSCRIPTCOMMAND" val="gswin32c"/>
  <p:tag name="DEFAULTBITMAP" val="pngmono"/>
  <p:tag name="DEFAULTBLEND" val="False"/>
  <p:tag name="DEFAULTTRANSPARENT" val="False"/>
  <p:tag name="DEFAULTWORKAROUNDTRANSPARENCYBUG" val="False"/>
  <p:tag name="DEFAULTRESOLUTION" val="1200"/>
  <p:tag name="DEFAULTMAGNIFICATION" val="0.8"/>
  <p:tag name="DEFAULTFONTSIZE" val="10"/>
  <p:tag name="DEFAULTWIDTH" val="418"/>
  <p:tag name="DEFAULTHEIGHT" val="316"/>
</p:tagLst>
</file>

<file path=ppt/theme/theme1.xml><?xml version="1.0" encoding="utf-8"?>
<a:theme xmlns:a="http://schemas.openxmlformats.org/drawingml/2006/main" name="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tx1"/>
        </a:solidFill>
        <a:ln w="25400">
          <a:solidFill>
            <a:schemeClr val="tx1"/>
          </a:solidFill>
          <a:round/>
          <a:headEnd/>
          <a:tailEnd/>
        </a:ln>
        <a:effectLst/>
      </a:spPr>
      <a:bodyPr wrap="none" anchor="ctr">
        <a:spAutoFit/>
      </a:bodyPr>
      <a:lstStyle>
        <a:defPPr>
          <a:defRPr/>
        </a:defPPr>
      </a:lstStyle>
    </a:spDef>
    <a:lnDef>
      <a:spPr bwMode="auto">
        <a:noFill/>
        <a:ln w="12700">
          <a:solidFill>
            <a:srgbClr val="000000"/>
          </a:solidFill>
          <a:miter lim="800000"/>
          <a:headEnd type="none" w="med" len="med"/>
          <a:tailEnd type="triangl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template2007</Template>
  <TotalTime>21810</TotalTime>
  <Words>5279</Words>
  <Application>Microsoft Office PowerPoint</Application>
  <PresentationFormat>On-screen Show (4:3)</PresentationFormat>
  <Paragraphs>1073</Paragraphs>
  <Slides>51</Slides>
  <Notes>35</Notes>
  <HiddenSlides>2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51</vt:i4>
      </vt:variant>
    </vt:vector>
  </HeadingPairs>
  <TitlesOfParts>
    <vt:vector size="59" baseType="lpstr">
      <vt:lpstr>Arial</vt:lpstr>
      <vt:lpstr>Arial Narrow</vt:lpstr>
      <vt:lpstr>Calibri</vt:lpstr>
      <vt:lpstr>Courier New</vt:lpstr>
      <vt:lpstr>Times New Roman</vt:lpstr>
      <vt:lpstr>Wingdings</vt:lpstr>
      <vt:lpstr>Wingdings 2</vt:lpstr>
      <vt:lpstr>template2007</vt:lpstr>
      <vt:lpstr>Synchronization: Basics  15-213/14-513/15-513: Introduction to Computer Systems 23rd Lecture, November 28, 2023</vt:lpstr>
      <vt:lpstr>Final Exam Logistics (out-of-date)</vt:lpstr>
      <vt:lpstr>More Final Exam Logistics</vt:lpstr>
      <vt:lpstr>Today</vt:lpstr>
      <vt:lpstr>Traditional View of a Process</vt:lpstr>
      <vt:lpstr>Alternate View of a Process</vt:lpstr>
      <vt:lpstr>A Process With Multiple Threads</vt:lpstr>
      <vt:lpstr>Don’t let picture confuse you!</vt:lpstr>
      <vt:lpstr>Today</vt:lpstr>
      <vt:lpstr>Shared Variables in Threaded C Programs</vt:lpstr>
      <vt:lpstr>Threads Memory Model: Conceptual</vt:lpstr>
      <vt:lpstr>Threads Memory Model: Actual</vt:lpstr>
      <vt:lpstr>Three Ways to Pass Thread Arg</vt:lpstr>
      <vt:lpstr>Passing an argument to a thread</vt:lpstr>
      <vt:lpstr>Passing an argument to a thread – Also OK</vt:lpstr>
      <vt:lpstr>Passing an argument to a thread – Also OK</vt:lpstr>
      <vt:lpstr>Passing an argument to a thread – WRONG!</vt:lpstr>
      <vt:lpstr>Shared Variables in Threaded C Programs</vt:lpstr>
      <vt:lpstr>Mapping Variable Instances to Memory</vt:lpstr>
      <vt:lpstr>Mapping Variable Instances to Memory</vt:lpstr>
      <vt:lpstr>Mapping Variable Instances to Memory</vt:lpstr>
      <vt:lpstr>Shared Variable Analysis</vt:lpstr>
      <vt:lpstr>Shared Variable Analysis</vt:lpstr>
      <vt:lpstr>Synchronizing Threads  </vt:lpstr>
      <vt:lpstr>Assembly Code for Counter Loop</vt:lpstr>
      <vt:lpstr>Concurrent Execution</vt:lpstr>
      <vt:lpstr>Concurrent Execution (cont)</vt:lpstr>
      <vt:lpstr>Concurrent Execution (cont)</vt:lpstr>
      <vt:lpstr>Progress Graphs</vt:lpstr>
      <vt:lpstr>Trajectories in Progress Graphs</vt:lpstr>
      <vt:lpstr>Trajectories in Progress Graphs</vt:lpstr>
      <vt:lpstr>Critical Sections and Unsafe Regions</vt:lpstr>
      <vt:lpstr>Critical Sections and Unsafe Regions</vt:lpstr>
      <vt:lpstr>Quiz time!</vt:lpstr>
      <vt:lpstr>Today</vt:lpstr>
      <vt:lpstr>Enforcing Mutual Exclusion</vt:lpstr>
      <vt:lpstr>MUTual EXclusion (mutex)</vt:lpstr>
      <vt:lpstr>Mutex implementation (partial)</vt:lpstr>
      <vt:lpstr>Why Mutexes Work</vt:lpstr>
      <vt:lpstr>Why Mutexes Work</vt:lpstr>
      <vt:lpstr>The Cost of Mutexes</vt:lpstr>
      <vt:lpstr>Today</vt:lpstr>
      <vt:lpstr>Semaphores</vt:lpstr>
      <vt:lpstr>C Semaphore Operations</vt:lpstr>
      <vt:lpstr>Semaphore implementation (partial)</vt:lpstr>
      <vt:lpstr>The cost of semaphores</vt:lpstr>
      <vt:lpstr>Today</vt:lpstr>
      <vt:lpstr>Atomic memory operations</vt:lpstr>
      <vt:lpstr>Assembly Code for Counter Loop</vt:lpstr>
      <vt:lpstr>The cost of atomic memory operations</vt:lpstr>
      <vt:lpstr>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Computer Systems 15-213/18-243, spring 2009</dc:title>
  <dc:creator>Markus Pueschel</dc:creator>
  <dc:description>Redesign of slides created by Randal E. Bryant and David R. O'Hallaron</dc:description>
  <cp:lastModifiedBy>Brian Railing</cp:lastModifiedBy>
  <cp:revision>945</cp:revision>
  <cp:lastPrinted>2018-04-17T17:12:11Z</cp:lastPrinted>
  <dcterms:created xsi:type="dcterms:W3CDTF">2012-11-19T20:19:50Z</dcterms:created>
  <dcterms:modified xsi:type="dcterms:W3CDTF">2023-11-28T13:21:38Z</dcterms:modified>
</cp:coreProperties>
</file>