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689" r:id="rId2"/>
    <p:sldId id="1257" r:id="rId3"/>
    <p:sldId id="1243" r:id="rId4"/>
    <p:sldId id="1244" r:id="rId5"/>
    <p:sldId id="1165" r:id="rId6"/>
    <p:sldId id="1166" r:id="rId7"/>
    <p:sldId id="1167" r:id="rId8"/>
    <p:sldId id="1168" r:id="rId9"/>
    <p:sldId id="1169" r:id="rId10"/>
    <p:sldId id="1170" r:id="rId11"/>
    <p:sldId id="1171" r:id="rId12"/>
    <p:sldId id="1247" r:id="rId13"/>
    <p:sldId id="1157" r:id="rId14"/>
    <p:sldId id="1245" r:id="rId15"/>
    <p:sldId id="1158" r:id="rId16"/>
    <p:sldId id="1242" r:id="rId17"/>
    <p:sldId id="1235" r:id="rId18"/>
    <p:sldId id="1236" r:id="rId19"/>
    <p:sldId id="1237" r:id="rId20"/>
    <p:sldId id="1238" r:id="rId21"/>
    <p:sldId id="1248" r:id="rId22"/>
    <p:sldId id="1188" r:id="rId23"/>
    <p:sldId id="1218" r:id="rId24"/>
    <p:sldId id="1231" r:id="rId25"/>
    <p:sldId id="1219" r:id="rId26"/>
    <p:sldId id="1190" r:id="rId27"/>
    <p:sldId id="1191" r:id="rId28"/>
    <p:sldId id="1252" r:id="rId29"/>
    <p:sldId id="1249" r:id="rId30"/>
    <p:sldId id="1193" r:id="rId31"/>
    <p:sldId id="1225" r:id="rId32"/>
    <p:sldId id="1195" r:id="rId33"/>
    <p:sldId id="1220" r:id="rId34"/>
    <p:sldId id="1221" r:id="rId35"/>
    <p:sldId id="1222" r:id="rId36"/>
    <p:sldId id="1198" r:id="rId37"/>
    <p:sldId id="1224" r:id="rId38"/>
    <p:sldId id="310" r:id="rId39"/>
    <p:sldId id="1250" r:id="rId40"/>
    <p:sldId id="1246" r:id="rId41"/>
    <p:sldId id="1201" r:id="rId42"/>
    <p:sldId id="1173" r:id="rId43"/>
    <p:sldId id="1175" r:id="rId44"/>
    <p:sldId id="1177" r:id="rId45"/>
    <p:sldId id="1178" r:id="rId46"/>
    <p:sldId id="1211" r:id="rId47"/>
    <p:sldId id="1179" r:id="rId48"/>
    <p:sldId id="1241" r:id="rId49"/>
    <p:sldId id="1182" r:id="rId50"/>
    <p:sldId id="1183" r:id="rId51"/>
    <p:sldId id="1184" r:id="rId52"/>
    <p:sldId id="1185" r:id="rId53"/>
    <p:sldId id="1164" r:id="rId54"/>
    <p:sldId id="1214" r:id="rId55"/>
    <p:sldId id="1216" r:id="rId56"/>
    <p:sldId id="1217" r:id="rId57"/>
    <p:sldId id="1200" r:id="rId58"/>
    <p:sldId id="1234" r:id="rId59"/>
    <p:sldId id="1232" r:id="rId60"/>
    <p:sldId id="1233" r:id="rId61"/>
  </p:sldIdLst>
  <p:sldSz cx="9144000" cy="6858000" type="screen4x3"/>
  <p:notesSz cx="7302500" cy="95869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69D4E-5152-4B61-8FDB-04821A7EE617}" v="13" dt="2022-09-27T03:04:56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95822" autoAdjust="0"/>
  </p:normalViewPr>
  <p:slideViewPr>
    <p:cSldViewPr snapToGrid="0" snapToObjects="1">
      <p:cViewPr varScale="1">
        <p:scale>
          <a:sx n="87" d="100"/>
          <a:sy n="87" d="100"/>
        </p:scale>
        <p:origin x="780" y="36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-9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6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~8kB </a:t>
            </a:r>
            <a:r>
              <a:rPr lang="en-US" dirty="0" err="1"/>
              <a:t>rowbuffer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r>
              <a:rPr lang="en-US" dirty="0"/>
              <a:t>Note: Text in red describes an inclusive memory hierarchy.  Latest Intel CPUs have exclusive L2s, i.e. any data item in L2  is NOT in L3.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7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4003644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4187794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4156044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8606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30130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31654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3178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4702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499147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4018031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4608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881407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38364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208892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91056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45766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660649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862357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36459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207890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89151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660619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362075"/>
            <a:ext cx="4153405" cy="4972050"/>
          </a:xfrm>
        </p:spPr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 (but will still lose data on power loss)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5323"/>
            <a:ext cx="27190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x 8 DRAM chip (toy example)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26,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19028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D20C9-5EA3-468A-803F-62E4B0646AA0}"/>
              </a:ext>
            </a:extLst>
          </p:cNvPr>
          <p:cNvSpPr txBox="1"/>
          <p:nvPr/>
        </p:nvSpPr>
        <p:spPr>
          <a:xfrm>
            <a:off x="6795032" y="5354981"/>
            <a:ext cx="234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Effective CPU cycle time: accounts for parallelism within CPU (e.g., multiple cores per CPU)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to the Rescue!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key to bridging this CPU-Memory gap is a fundamental property of computer programs known as </a:t>
            </a:r>
            <a:r>
              <a:rPr lang="en-US" dirty="0"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</a:t>
            </a:r>
            <a:r>
              <a:rPr lang="en-US" b="1" dirty="0"/>
              <a:t>stride-1 reference pattern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69298" y="1579282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584" y="4273189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57F0B1-EDA7-4960-8B6E-4E9C69C3032E}"/>
              </a:ext>
            </a:extLst>
          </p:cNvPr>
          <p:cNvGrpSpPr/>
          <p:nvPr/>
        </p:nvGrpSpPr>
        <p:grpSpPr>
          <a:xfrm>
            <a:off x="7100002" y="347309"/>
            <a:ext cx="1905000" cy="814589"/>
            <a:chOff x="6881982" y="563428"/>
            <a:chExt cx="1905000" cy="814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F451C-BC55-49B5-BF4B-F0C715D47BF8}"/>
                </a:ext>
              </a:extLst>
            </p:cNvPr>
            <p:cNvSpPr/>
            <p:nvPr/>
          </p:nvSpPr>
          <p:spPr bwMode="auto">
            <a:xfrm>
              <a:off x="6881982" y="1073217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5A43C-3F7E-473E-B60C-4B7B9A589F1C}"/>
                </a:ext>
              </a:extLst>
            </p:cNvPr>
            <p:cNvSpPr/>
            <p:nvPr/>
          </p:nvSpPr>
          <p:spPr bwMode="auto">
            <a:xfrm>
              <a:off x="7275682" y="1073217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0B4786D-A225-4BE5-B8DE-AE7C46AD4DE1}"/>
                </a:ext>
              </a:extLst>
            </p:cNvPr>
            <p:cNvSpPr/>
            <p:nvPr/>
          </p:nvSpPr>
          <p:spPr bwMode="auto">
            <a:xfrm>
              <a:off x="7105038" y="563428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D90BED-A933-4585-BA55-BC511361418B}"/>
              </a:ext>
            </a:extLst>
          </p:cNvPr>
          <p:cNvGrpSpPr/>
          <p:nvPr/>
        </p:nvGrpSpPr>
        <p:grpSpPr>
          <a:xfrm>
            <a:off x="7100002" y="1399515"/>
            <a:ext cx="1905000" cy="735169"/>
            <a:chOff x="6858564" y="1589512"/>
            <a:chExt cx="1905000" cy="7351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C9EC1A-061D-436B-AB22-8B6DE9E443D3}"/>
                </a:ext>
              </a:extLst>
            </p:cNvPr>
            <p:cNvSpPr/>
            <p:nvPr/>
          </p:nvSpPr>
          <p:spPr bwMode="auto">
            <a:xfrm>
              <a:off x="6858564" y="2019881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AB3219-CA8C-4CA1-AE29-A830E4562EEC}"/>
                </a:ext>
              </a:extLst>
            </p:cNvPr>
            <p:cNvSpPr/>
            <p:nvPr/>
          </p:nvSpPr>
          <p:spPr bwMode="auto">
            <a:xfrm>
              <a:off x="7252264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EECEE3-5904-4ECD-974C-7690E49C0F4F}"/>
                </a:ext>
              </a:extLst>
            </p:cNvPr>
            <p:cNvSpPr/>
            <p:nvPr/>
          </p:nvSpPr>
          <p:spPr bwMode="auto">
            <a:xfrm>
              <a:off x="7627003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A8B3FE7-9BC7-444D-B5A3-E5F4FD5748C3}"/>
                </a:ext>
              </a:extLst>
            </p:cNvPr>
            <p:cNvSpPr/>
            <p:nvPr/>
          </p:nvSpPr>
          <p:spPr bwMode="auto">
            <a:xfrm>
              <a:off x="7173023" y="1589512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DFF34B-B50A-4CF7-ADFE-B44A1D3BA2A8}"/>
              </a:ext>
            </a:extLst>
          </p:cNvPr>
          <p:cNvSpPr txBox="1"/>
          <p:nvPr/>
        </p:nvSpPr>
        <p:spPr>
          <a:xfrm>
            <a:off x="5853132" y="818575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Temporal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F1BC2-0AA4-4F25-A832-CB137BE6354B}"/>
              </a:ext>
            </a:extLst>
          </p:cNvPr>
          <p:cNvSpPr txBox="1"/>
          <p:nvPr/>
        </p:nvSpPr>
        <p:spPr>
          <a:xfrm>
            <a:off x="6122629" y="1793869"/>
            <a:ext cx="90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8177382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396875" y="4277969"/>
            <a:ext cx="2478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  <a:p>
            <a:pPr algn="ctr"/>
            <a:r>
              <a:rPr lang="en-US" dirty="0">
                <a:latin typeface="Calibri" pitchFamily="34" charset="0"/>
              </a:rPr>
              <a:t>Stride-1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396875" y="3305327"/>
            <a:ext cx="7776022" cy="325002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77618" y="2572933"/>
            <a:ext cx="16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30694" y="3198995"/>
            <a:ext cx="249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Stride N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Note: If M is very small</a:t>
            </a:r>
          </a:p>
          <a:p>
            <a:pPr algn="ctr"/>
            <a:r>
              <a:rPr lang="en-US" dirty="0">
                <a:latin typeface="Calibri" pitchFamily="34" charset="0"/>
              </a:rPr>
              <a:t>then good locality.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651255" y="290188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(k = 0; k &lt; M; k++)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4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A1F47-2194-44A6-A494-DE8A4DA1051E}"/>
              </a:ext>
            </a:extLst>
          </p:cNvPr>
          <p:cNvSpPr txBox="1"/>
          <p:nvPr/>
        </p:nvSpPr>
        <p:spPr>
          <a:xfrm>
            <a:off x="6359427" y="291579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loopijk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0m2.765s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0m2.328s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EF166-F3BF-4F1A-88EA-AA4A8DF6325F}"/>
              </a:ext>
            </a:extLst>
          </p:cNvPr>
          <p:cNvSpPr txBox="1"/>
          <p:nvPr/>
        </p:nvSpPr>
        <p:spPr>
          <a:xfrm>
            <a:off x="6359427" y="427991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loopkij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0m1.651s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0m1.234s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35342" cy="4972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 </a:t>
            </a:r>
            <a:r>
              <a:rPr lang="en-US" b="0" dirty="0"/>
              <a:t>	   	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RAM : main memory building block</a:t>
            </a:r>
            <a:r>
              <a:rPr lang="en-US" b="0" dirty="0"/>
              <a:t>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Locality of reference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6.2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The memory hierarchy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6.3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Storage technologies and trends</a:t>
            </a:r>
            <a:r>
              <a:rPr lang="en-US" b="0" dirty="0"/>
              <a:t>		   </a:t>
            </a:r>
            <a:r>
              <a:rPr lang="en-US" sz="2400" b="1" dirty="0">
                <a:solidFill>
                  <a:srgbClr val="7F7F7F"/>
                </a:solidFill>
              </a:rPr>
              <a:t>CSAPP 6.1.2-6.1.4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635242" y="2189315"/>
            <a:ext cx="291161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7DF904-6842-4021-8DDB-585EDEE3FDC4}"/>
              </a:ext>
            </a:extLst>
          </p:cNvPr>
          <p:cNvSpPr txBox="1"/>
          <p:nvPr/>
        </p:nvSpPr>
        <p:spPr>
          <a:xfrm>
            <a:off x="6003979" y="6123709"/>
            <a:ext cx="252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Impact of spatial locality</a:t>
            </a:r>
            <a:br>
              <a:rPr lang="en-US" sz="1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on number of misses?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9 – 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38279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	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>
                <a:latin typeface="Courier New" pitchFamily="49" charset="0"/>
              </a:rPr>
              <a:t>), 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4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91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2022, about 2 times more expensive per byte</a:t>
            </a:r>
          </a:p>
          <a:p>
            <a:pPr lvl="2"/>
            <a:r>
              <a:rPr lang="en-US" dirty="0"/>
              <a:t>1TB SSD is 8¢/GB. 1TB HDD is 4¢/GB. 12TB HDD </a:t>
            </a:r>
            <a:r>
              <a:rPr lang="en-US"/>
              <a:t>is 3¢/GB</a:t>
            </a:r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Smartphones,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4073558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422595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4257708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4225958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9305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30829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32353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3877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5401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930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311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778158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60888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768758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4257708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4072556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951321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453556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546633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73600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964606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3262931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701958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F15FC6C-121D-4F74-8E5D-EFE76D9C40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044" y="2608881"/>
            <a:ext cx="2907132" cy="242031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11BD244B-CE45-470D-8C94-10BB9E9846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6295" y="2280854"/>
            <a:ext cx="97023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923267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8782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3804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4735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373532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2057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9073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660619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470244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665090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632044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311846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4002642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16867</TotalTime>
  <Words>4407</Words>
  <Application>Microsoft Office PowerPoint</Application>
  <PresentationFormat>On-screen Show (4:3)</PresentationFormat>
  <Paragraphs>1027</Paragraphs>
  <Slides>60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The Memory Hierarchy  18-213/18-613: Introduction to Computer Systems 9th Lecture, September 26, 2023</vt:lpstr>
      <vt:lpstr>Today</vt:lpstr>
      <vt:lpstr>Writing &amp; Reading Memory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Quiz Time!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Gregory Kesden</cp:lastModifiedBy>
  <cp:revision>592</cp:revision>
  <cp:lastPrinted>2019-10-18T02:31:07Z</cp:lastPrinted>
  <dcterms:created xsi:type="dcterms:W3CDTF">2011-09-29T14:59:56Z</dcterms:created>
  <dcterms:modified xsi:type="dcterms:W3CDTF">2023-09-25T19:47:27Z</dcterms:modified>
</cp:coreProperties>
</file>