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689" r:id="rId2"/>
    <p:sldId id="542" r:id="rId3"/>
    <p:sldId id="1327" r:id="rId4"/>
    <p:sldId id="1323" r:id="rId5"/>
    <p:sldId id="1273" r:id="rId6"/>
    <p:sldId id="1274" r:id="rId7"/>
    <p:sldId id="1276" r:id="rId8"/>
    <p:sldId id="1278" r:id="rId9"/>
    <p:sldId id="1280" r:id="rId10"/>
    <p:sldId id="1367" r:id="rId11"/>
    <p:sldId id="1314" r:id="rId12"/>
    <p:sldId id="1369" r:id="rId13"/>
    <p:sldId id="1370" r:id="rId14"/>
    <p:sldId id="1318" r:id="rId15"/>
    <p:sldId id="1319" r:id="rId16"/>
    <p:sldId id="1320" r:id="rId17"/>
    <p:sldId id="1321" r:id="rId18"/>
    <p:sldId id="1371" r:id="rId19"/>
    <p:sldId id="971" r:id="rId20"/>
    <p:sldId id="1002" r:id="rId21"/>
    <p:sldId id="931" r:id="rId22"/>
    <p:sldId id="934" r:id="rId23"/>
    <p:sldId id="951" r:id="rId24"/>
    <p:sldId id="950" r:id="rId25"/>
    <p:sldId id="933" r:id="rId26"/>
    <p:sldId id="932" r:id="rId27"/>
    <p:sldId id="935" r:id="rId28"/>
    <p:sldId id="941" r:id="rId29"/>
    <p:sldId id="996" r:id="rId30"/>
    <p:sldId id="990" r:id="rId31"/>
    <p:sldId id="991" r:id="rId32"/>
    <p:sldId id="992" r:id="rId33"/>
    <p:sldId id="993" r:id="rId34"/>
    <p:sldId id="994" r:id="rId35"/>
    <p:sldId id="982" r:id="rId36"/>
    <p:sldId id="940" r:id="rId37"/>
    <p:sldId id="945" r:id="rId38"/>
    <p:sldId id="936" r:id="rId39"/>
    <p:sldId id="952" r:id="rId40"/>
    <p:sldId id="947" r:id="rId41"/>
    <p:sldId id="948" r:id="rId42"/>
    <p:sldId id="949" r:id="rId43"/>
    <p:sldId id="938" r:id="rId44"/>
    <p:sldId id="1372" r:id="rId45"/>
    <p:sldId id="310" r:id="rId46"/>
    <p:sldId id="1326" r:id="rId47"/>
    <p:sldId id="983" r:id="rId48"/>
    <p:sldId id="998" r:id="rId49"/>
    <p:sldId id="930" r:id="rId50"/>
    <p:sldId id="976" r:id="rId51"/>
    <p:sldId id="977" r:id="rId52"/>
    <p:sldId id="978" r:id="rId53"/>
    <p:sldId id="984" r:id="rId54"/>
    <p:sldId id="979" r:id="rId55"/>
    <p:sldId id="986" r:id="rId56"/>
    <p:sldId id="999" r:id="rId57"/>
    <p:sldId id="981" r:id="rId58"/>
    <p:sldId id="1001" r:id="rId59"/>
    <p:sldId id="1000" r:id="rId60"/>
    <p:sldId id="972" r:id="rId61"/>
    <p:sldId id="973" r:id="rId62"/>
    <p:sldId id="953" r:id="rId63"/>
    <p:sldId id="954" r:id="rId64"/>
    <p:sldId id="955" r:id="rId65"/>
    <p:sldId id="956" r:id="rId66"/>
    <p:sldId id="957" r:id="rId67"/>
    <p:sldId id="958" r:id="rId68"/>
    <p:sldId id="959" r:id="rId69"/>
    <p:sldId id="960" r:id="rId70"/>
    <p:sldId id="961" r:id="rId71"/>
    <p:sldId id="962" r:id="rId72"/>
    <p:sldId id="963" r:id="rId73"/>
    <p:sldId id="964" r:id="rId74"/>
    <p:sldId id="965" r:id="rId75"/>
    <p:sldId id="966" r:id="rId76"/>
    <p:sldId id="988" r:id="rId77"/>
    <p:sldId id="967" r:id="rId78"/>
    <p:sldId id="989" r:id="rId79"/>
    <p:sldId id="969" r:id="rId80"/>
    <p:sldId id="970" r:id="rId81"/>
    <p:sldId id="985" r:id="rId82"/>
    <p:sldId id="980" r:id="rId83"/>
    <p:sldId id="937" r:id="rId84"/>
  </p:sldIdLst>
  <p:sldSz cx="9144000" cy="6858000" type="screen4x3"/>
  <p:notesSz cx="6985000" cy="9283700"/>
  <p:custDataLst>
    <p:tags r:id="rId8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6600"/>
    <a:srgbClr val="F6F5BD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2F164-EC14-4719-953D-BFA380DCB4FA}" v="165" dt="2022-10-04T05:06:03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3864" autoAdjust="0"/>
  </p:normalViewPr>
  <p:slideViewPr>
    <p:cSldViewPr snapToObjects="1">
      <p:cViewPr varScale="1">
        <p:scale>
          <a:sx n="76" d="100"/>
          <a:sy n="76" d="100"/>
        </p:scale>
        <p:origin x="151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4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0E431-BB38-4B8C-812F-4F43B145CFD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723BE5-829F-46AB-A13A-B15338FEB56F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A4617EBE-F4C1-4D36-BE6C-9AD0E1229DAA}" type="parTrans" cxnId="{3A6F99CD-A72C-410F-91F1-264065D110A3}">
      <dgm:prSet/>
      <dgm:spPr/>
      <dgm:t>
        <a:bodyPr/>
        <a:lstStyle/>
        <a:p>
          <a:endParaRPr lang="en-US"/>
        </a:p>
      </dgm:t>
    </dgm:pt>
    <dgm:pt modelId="{8E232D60-2423-4AFF-90B4-7FE749110CDC}" type="sibTrans" cxnId="{3A6F99CD-A72C-410F-91F1-264065D110A3}">
      <dgm:prSet/>
      <dgm:spPr/>
      <dgm:t>
        <a:bodyPr/>
        <a:lstStyle/>
        <a:p>
          <a:endParaRPr lang="en-US"/>
        </a:p>
      </dgm:t>
    </dgm:pt>
    <dgm:pt modelId="{767C7635-C1DF-4B85-AC0F-F45F8ECAC03C}">
      <dgm:prSet phldrT="[Text]"/>
      <dgm:spPr/>
      <dgm:t>
        <a:bodyPr/>
        <a:lstStyle/>
        <a:p>
          <a:r>
            <a:rPr lang="en-US" dirty="0"/>
            <a:t>Problem Description</a:t>
          </a:r>
        </a:p>
      </dgm:t>
    </dgm:pt>
    <dgm:pt modelId="{5E54B266-98DF-4CCD-914E-FC92C62E62A2}" type="parTrans" cxnId="{0DFF1298-CDB3-458A-B099-6EE921432772}">
      <dgm:prSet/>
      <dgm:spPr/>
      <dgm:t>
        <a:bodyPr/>
        <a:lstStyle/>
        <a:p>
          <a:endParaRPr lang="en-US"/>
        </a:p>
      </dgm:t>
    </dgm:pt>
    <dgm:pt modelId="{5C9CF16D-BAE7-4A29-A28F-D57EF71D69D5}" type="sibTrans" cxnId="{0DFF1298-CDB3-458A-B099-6EE921432772}">
      <dgm:prSet/>
      <dgm:spPr/>
      <dgm:t>
        <a:bodyPr/>
        <a:lstStyle/>
        <a:p>
          <a:endParaRPr lang="en-US"/>
        </a:p>
      </dgm:t>
    </dgm:pt>
    <dgm:pt modelId="{7681C31B-5AA0-4A0E-BC11-5163900D80C7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05C4E09D-0D0F-4A71-BFC9-2A30DCEC586A}" type="parTrans" cxnId="{8359D4B0-068D-4545-A96C-6CC19605DED5}">
      <dgm:prSet/>
      <dgm:spPr/>
      <dgm:t>
        <a:bodyPr/>
        <a:lstStyle/>
        <a:p>
          <a:endParaRPr lang="en-US"/>
        </a:p>
      </dgm:t>
    </dgm:pt>
    <dgm:pt modelId="{9754E57E-8CC8-4CED-8572-C682C2940690}" type="sibTrans" cxnId="{8359D4B0-068D-4545-A96C-6CC19605DED5}">
      <dgm:prSet/>
      <dgm:spPr/>
      <dgm:t>
        <a:bodyPr/>
        <a:lstStyle/>
        <a:p>
          <a:endParaRPr lang="en-US"/>
        </a:p>
      </dgm:t>
    </dgm:pt>
    <dgm:pt modelId="{0C7162FA-6493-49A0-87C1-129D5A33B29A}">
      <dgm:prSet phldrT="[Text]"/>
      <dgm:spPr/>
      <dgm:t>
        <a:bodyPr/>
        <a:lstStyle/>
        <a:p>
          <a:r>
            <a:rPr lang="en-US" dirty="0"/>
            <a:t>Failing Runs</a:t>
          </a:r>
        </a:p>
      </dgm:t>
    </dgm:pt>
    <dgm:pt modelId="{103267B1-4163-424F-8E2E-D03C4A590A8F}" type="parTrans" cxnId="{86C12150-4A66-4F7F-AF51-1E04C89FFB07}">
      <dgm:prSet/>
      <dgm:spPr/>
      <dgm:t>
        <a:bodyPr/>
        <a:lstStyle/>
        <a:p>
          <a:endParaRPr lang="en-US"/>
        </a:p>
      </dgm:t>
    </dgm:pt>
    <dgm:pt modelId="{978A1FD8-9842-4858-A46F-05C6D278EA5D}" type="sibTrans" cxnId="{86C12150-4A66-4F7F-AF51-1E04C89FFB07}">
      <dgm:prSet/>
      <dgm:spPr/>
      <dgm:t>
        <a:bodyPr/>
        <a:lstStyle/>
        <a:p>
          <a:endParaRPr lang="en-US"/>
        </a:p>
      </dgm:t>
    </dgm:pt>
    <dgm:pt modelId="{0E6DE333-59F7-4A8D-8232-8D4B6DACC257}">
      <dgm:prSet phldrT="[Text]"/>
      <dgm:spPr/>
      <dgm:t>
        <a:bodyPr/>
        <a:lstStyle/>
        <a:p>
          <a:r>
            <a:rPr lang="en-US" dirty="0"/>
            <a:t>Other Runs</a:t>
          </a:r>
        </a:p>
      </dgm:t>
    </dgm:pt>
    <dgm:pt modelId="{0A369A4C-D3C3-4A0F-A84D-DEB4F75CF4E4}" type="parTrans" cxnId="{2C44843E-5405-4F96-A661-21FBD135D01A}">
      <dgm:prSet/>
      <dgm:spPr/>
      <dgm:t>
        <a:bodyPr/>
        <a:lstStyle/>
        <a:p>
          <a:endParaRPr lang="en-US"/>
        </a:p>
      </dgm:t>
    </dgm:pt>
    <dgm:pt modelId="{B6C79B0C-7CE3-4BBE-8985-6B831779FCB3}" type="sibTrans" cxnId="{2C44843E-5405-4F96-A661-21FBD135D01A}">
      <dgm:prSet/>
      <dgm:spPr/>
      <dgm:t>
        <a:bodyPr/>
        <a:lstStyle/>
        <a:p>
          <a:endParaRPr lang="en-US"/>
        </a:p>
      </dgm:t>
    </dgm:pt>
    <dgm:pt modelId="{742C669C-F84E-412C-8EF3-BDAFEF834D82}" type="pres">
      <dgm:prSet presAssocID="{E7C0E431-BB38-4B8C-812F-4F43B145CF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E0DF27-9607-4018-BFFB-EED32472FA0E}" type="pres">
      <dgm:prSet presAssocID="{E8723BE5-829F-46AB-A13A-B15338FEB56F}" presName="centerShape" presStyleLbl="node0" presStyleIdx="0" presStyleCnt="1" custLinFactNeighborY="2574"/>
      <dgm:spPr/>
    </dgm:pt>
    <dgm:pt modelId="{261851E7-9C77-4EFB-9E6C-4E7A9B85EB80}" type="pres">
      <dgm:prSet presAssocID="{5E54B266-98DF-4CCD-914E-FC92C62E62A2}" presName="parTrans" presStyleLbl="bgSibTrans2D1" presStyleIdx="0" presStyleCnt="4"/>
      <dgm:spPr/>
    </dgm:pt>
    <dgm:pt modelId="{8C94842F-3557-47C5-82CC-4EBED990F24D}" type="pres">
      <dgm:prSet presAssocID="{767C7635-C1DF-4B85-AC0F-F45F8ECAC03C}" presName="node" presStyleLbl="node1" presStyleIdx="0" presStyleCnt="4">
        <dgm:presLayoutVars>
          <dgm:bulletEnabled val="1"/>
        </dgm:presLayoutVars>
      </dgm:prSet>
      <dgm:spPr/>
    </dgm:pt>
    <dgm:pt modelId="{CC2193D8-8D20-46E0-9FA7-09AAF6B93190}" type="pres">
      <dgm:prSet presAssocID="{05C4E09D-0D0F-4A71-BFC9-2A30DCEC586A}" presName="parTrans" presStyleLbl="bgSibTrans2D1" presStyleIdx="1" presStyleCnt="4"/>
      <dgm:spPr/>
    </dgm:pt>
    <dgm:pt modelId="{632E9FFA-05C3-4807-8980-23BD9684CD4A}" type="pres">
      <dgm:prSet presAssocID="{7681C31B-5AA0-4A0E-BC11-5163900D80C7}" presName="node" presStyleLbl="node1" presStyleIdx="1" presStyleCnt="4">
        <dgm:presLayoutVars>
          <dgm:bulletEnabled val="1"/>
        </dgm:presLayoutVars>
      </dgm:prSet>
      <dgm:spPr/>
    </dgm:pt>
    <dgm:pt modelId="{6B461B8B-9B1A-4C4C-8EEB-7656458940F6}" type="pres">
      <dgm:prSet presAssocID="{103267B1-4163-424F-8E2E-D03C4A590A8F}" presName="parTrans" presStyleLbl="bgSibTrans2D1" presStyleIdx="2" presStyleCnt="4"/>
      <dgm:spPr/>
    </dgm:pt>
    <dgm:pt modelId="{AE68538F-DE06-4C0F-9539-2656031F2DA2}" type="pres">
      <dgm:prSet presAssocID="{0C7162FA-6493-49A0-87C1-129D5A33B29A}" presName="node" presStyleLbl="node1" presStyleIdx="2" presStyleCnt="4">
        <dgm:presLayoutVars>
          <dgm:bulletEnabled val="1"/>
        </dgm:presLayoutVars>
      </dgm:prSet>
      <dgm:spPr/>
    </dgm:pt>
    <dgm:pt modelId="{699AF0AB-DAC4-4649-BB90-B7DC4EB3DB4F}" type="pres">
      <dgm:prSet presAssocID="{0A369A4C-D3C3-4A0F-A84D-DEB4F75CF4E4}" presName="parTrans" presStyleLbl="bgSibTrans2D1" presStyleIdx="3" presStyleCnt="4"/>
      <dgm:spPr/>
    </dgm:pt>
    <dgm:pt modelId="{F74529CD-BB2D-4A24-9F32-956117E2D200}" type="pres">
      <dgm:prSet presAssocID="{0E6DE333-59F7-4A8D-8232-8D4B6DACC257}" presName="node" presStyleLbl="node1" presStyleIdx="3" presStyleCnt="4">
        <dgm:presLayoutVars>
          <dgm:bulletEnabled val="1"/>
        </dgm:presLayoutVars>
      </dgm:prSet>
      <dgm:spPr/>
    </dgm:pt>
  </dgm:ptLst>
  <dgm:cxnLst>
    <dgm:cxn modelId="{89CCE50C-234E-42A6-9A84-0251580478DC}" type="presOf" srcId="{0E6DE333-59F7-4A8D-8232-8D4B6DACC257}" destId="{F74529CD-BB2D-4A24-9F32-956117E2D200}" srcOrd="0" destOrd="0" presId="urn:microsoft.com/office/officeart/2005/8/layout/radial4"/>
    <dgm:cxn modelId="{2C44843E-5405-4F96-A661-21FBD135D01A}" srcId="{E8723BE5-829F-46AB-A13A-B15338FEB56F}" destId="{0E6DE333-59F7-4A8D-8232-8D4B6DACC257}" srcOrd="3" destOrd="0" parTransId="{0A369A4C-D3C3-4A0F-A84D-DEB4F75CF4E4}" sibTransId="{B6C79B0C-7CE3-4BBE-8985-6B831779FCB3}"/>
    <dgm:cxn modelId="{BF6CA76B-E5AD-4B04-8873-9DD92D0EEE18}" type="presOf" srcId="{7681C31B-5AA0-4A0E-BC11-5163900D80C7}" destId="{632E9FFA-05C3-4807-8980-23BD9684CD4A}" srcOrd="0" destOrd="0" presId="urn:microsoft.com/office/officeart/2005/8/layout/radial4"/>
    <dgm:cxn modelId="{86C12150-4A66-4F7F-AF51-1E04C89FFB07}" srcId="{E8723BE5-829F-46AB-A13A-B15338FEB56F}" destId="{0C7162FA-6493-49A0-87C1-129D5A33B29A}" srcOrd="2" destOrd="0" parTransId="{103267B1-4163-424F-8E2E-D03C4A590A8F}" sibTransId="{978A1FD8-9842-4858-A46F-05C6D278EA5D}"/>
    <dgm:cxn modelId="{F4425358-3E35-4326-B43B-44B55DA1123D}" type="presOf" srcId="{E8723BE5-829F-46AB-A13A-B15338FEB56F}" destId="{2DE0DF27-9607-4018-BFFB-EED32472FA0E}" srcOrd="0" destOrd="0" presId="urn:microsoft.com/office/officeart/2005/8/layout/radial4"/>
    <dgm:cxn modelId="{B53EE07C-9923-4B59-87B8-246CA3771B2D}" type="presOf" srcId="{5E54B266-98DF-4CCD-914E-FC92C62E62A2}" destId="{261851E7-9C77-4EFB-9E6C-4E7A9B85EB80}" srcOrd="0" destOrd="0" presId="urn:microsoft.com/office/officeart/2005/8/layout/radial4"/>
    <dgm:cxn modelId="{37FC0B8F-273E-4EEB-B8D9-11CBFD911754}" type="presOf" srcId="{767C7635-C1DF-4B85-AC0F-F45F8ECAC03C}" destId="{8C94842F-3557-47C5-82CC-4EBED990F24D}" srcOrd="0" destOrd="0" presId="urn:microsoft.com/office/officeart/2005/8/layout/radial4"/>
    <dgm:cxn modelId="{0DFF1298-CDB3-458A-B099-6EE921432772}" srcId="{E8723BE5-829F-46AB-A13A-B15338FEB56F}" destId="{767C7635-C1DF-4B85-AC0F-F45F8ECAC03C}" srcOrd="0" destOrd="0" parTransId="{5E54B266-98DF-4CCD-914E-FC92C62E62A2}" sibTransId="{5C9CF16D-BAE7-4A29-A28F-D57EF71D69D5}"/>
    <dgm:cxn modelId="{8359D4B0-068D-4545-A96C-6CC19605DED5}" srcId="{E8723BE5-829F-46AB-A13A-B15338FEB56F}" destId="{7681C31B-5AA0-4A0E-BC11-5163900D80C7}" srcOrd="1" destOrd="0" parTransId="{05C4E09D-0D0F-4A71-BFC9-2A30DCEC586A}" sibTransId="{9754E57E-8CC8-4CED-8572-C682C2940690}"/>
    <dgm:cxn modelId="{626DC1B5-F986-446E-ADE2-D9E1A2D67AA8}" type="presOf" srcId="{E7C0E431-BB38-4B8C-812F-4F43B145CFDD}" destId="{742C669C-F84E-412C-8EF3-BDAFEF834D82}" srcOrd="0" destOrd="0" presId="urn:microsoft.com/office/officeart/2005/8/layout/radial4"/>
    <dgm:cxn modelId="{CB8AEAC3-F211-406C-883F-4659CA567FF5}" type="presOf" srcId="{0A369A4C-D3C3-4A0F-A84D-DEB4F75CF4E4}" destId="{699AF0AB-DAC4-4649-BB90-B7DC4EB3DB4F}" srcOrd="0" destOrd="0" presId="urn:microsoft.com/office/officeart/2005/8/layout/radial4"/>
    <dgm:cxn modelId="{3A6F99CD-A72C-410F-91F1-264065D110A3}" srcId="{E7C0E431-BB38-4B8C-812F-4F43B145CFDD}" destId="{E8723BE5-829F-46AB-A13A-B15338FEB56F}" srcOrd="0" destOrd="0" parTransId="{A4617EBE-F4C1-4D36-BE6C-9AD0E1229DAA}" sibTransId="{8E232D60-2423-4AFF-90B4-7FE749110CDC}"/>
    <dgm:cxn modelId="{3DB2FAE1-CF60-4CC0-A92B-ADF05140A863}" type="presOf" srcId="{103267B1-4163-424F-8E2E-D03C4A590A8F}" destId="{6B461B8B-9B1A-4C4C-8EEB-7656458940F6}" srcOrd="0" destOrd="0" presId="urn:microsoft.com/office/officeart/2005/8/layout/radial4"/>
    <dgm:cxn modelId="{06B45AE3-CAB4-45BB-AAC9-F58D53BA2322}" type="presOf" srcId="{0C7162FA-6493-49A0-87C1-129D5A33B29A}" destId="{AE68538F-DE06-4C0F-9539-2656031F2DA2}" srcOrd="0" destOrd="0" presId="urn:microsoft.com/office/officeart/2005/8/layout/radial4"/>
    <dgm:cxn modelId="{B905B1ED-EFE3-46D8-8016-339B5EEA235E}" type="presOf" srcId="{05C4E09D-0D0F-4A71-BFC9-2A30DCEC586A}" destId="{CC2193D8-8D20-46E0-9FA7-09AAF6B93190}" srcOrd="0" destOrd="0" presId="urn:microsoft.com/office/officeart/2005/8/layout/radial4"/>
    <dgm:cxn modelId="{C4ABB02A-5337-4F65-8A2E-B9FC2A9E0BBD}" type="presParOf" srcId="{742C669C-F84E-412C-8EF3-BDAFEF834D82}" destId="{2DE0DF27-9607-4018-BFFB-EED32472FA0E}" srcOrd="0" destOrd="0" presId="urn:microsoft.com/office/officeart/2005/8/layout/radial4"/>
    <dgm:cxn modelId="{78E62AD3-4C18-4E8B-94E3-DB8713841FD5}" type="presParOf" srcId="{742C669C-F84E-412C-8EF3-BDAFEF834D82}" destId="{261851E7-9C77-4EFB-9E6C-4E7A9B85EB80}" srcOrd="1" destOrd="0" presId="urn:microsoft.com/office/officeart/2005/8/layout/radial4"/>
    <dgm:cxn modelId="{7612E396-5FE1-4FCD-8664-209DC34B48BA}" type="presParOf" srcId="{742C669C-F84E-412C-8EF3-BDAFEF834D82}" destId="{8C94842F-3557-47C5-82CC-4EBED990F24D}" srcOrd="2" destOrd="0" presId="urn:microsoft.com/office/officeart/2005/8/layout/radial4"/>
    <dgm:cxn modelId="{2D9FA015-D032-4409-B094-F5F785F39630}" type="presParOf" srcId="{742C669C-F84E-412C-8EF3-BDAFEF834D82}" destId="{CC2193D8-8D20-46E0-9FA7-09AAF6B93190}" srcOrd="3" destOrd="0" presId="urn:microsoft.com/office/officeart/2005/8/layout/radial4"/>
    <dgm:cxn modelId="{452454DB-9E90-4D85-9F3E-E74813709D82}" type="presParOf" srcId="{742C669C-F84E-412C-8EF3-BDAFEF834D82}" destId="{632E9FFA-05C3-4807-8980-23BD9684CD4A}" srcOrd="4" destOrd="0" presId="urn:microsoft.com/office/officeart/2005/8/layout/radial4"/>
    <dgm:cxn modelId="{799EBC8E-2C77-400E-83C0-30151148AB39}" type="presParOf" srcId="{742C669C-F84E-412C-8EF3-BDAFEF834D82}" destId="{6B461B8B-9B1A-4C4C-8EEB-7656458940F6}" srcOrd="5" destOrd="0" presId="urn:microsoft.com/office/officeart/2005/8/layout/radial4"/>
    <dgm:cxn modelId="{05F90B99-1C54-4C55-BA47-CEA8084EA19B}" type="presParOf" srcId="{742C669C-F84E-412C-8EF3-BDAFEF834D82}" destId="{AE68538F-DE06-4C0F-9539-2656031F2DA2}" srcOrd="6" destOrd="0" presId="urn:microsoft.com/office/officeart/2005/8/layout/radial4"/>
    <dgm:cxn modelId="{0414329F-0CB9-413A-A4FB-58FD50F2DCBA}" type="presParOf" srcId="{742C669C-F84E-412C-8EF3-BDAFEF834D82}" destId="{699AF0AB-DAC4-4649-BB90-B7DC4EB3DB4F}" srcOrd="7" destOrd="0" presId="urn:microsoft.com/office/officeart/2005/8/layout/radial4"/>
    <dgm:cxn modelId="{8A39543D-0195-40D4-926C-49FA5FAB2C0A}" type="presParOf" srcId="{742C669C-F84E-412C-8EF3-BDAFEF834D82}" destId="{F74529CD-BB2D-4A24-9F32-956117E2D2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18EEF-FA7F-4861-85FA-60B3889A6B6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1D78-C843-4A01-A012-C140DF370752}">
      <dgm:prSet phldrT="[Text]"/>
      <dgm:spPr/>
      <dgm:t>
        <a:bodyPr/>
        <a:lstStyle/>
        <a:p>
          <a:r>
            <a:rPr lang="en-US" dirty="0"/>
            <a:t>Prediction</a:t>
          </a:r>
        </a:p>
      </dgm:t>
    </dgm:pt>
    <dgm:pt modelId="{6C0E2165-70B7-4245-929F-6F6A6390EA68}" type="parTrans" cxnId="{B1E73631-AECC-4B6C-97F3-412B5D7AA787}">
      <dgm:prSet/>
      <dgm:spPr/>
      <dgm:t>
        <a:bodyPr/>
        <a:lstStyle/>
        <a:p>
          <a:endParaRPr lang="en-US"/>
        </a:p>
      </dgm:t>
    </dgm:pt>
    <dgm:pt modelId="{A6464E0A-8085-4234-B76D-F3AA2B4812BC}" type="sibTrans" cxnId="{B1E73631-AECC-4B6C-97F3-412B5D7AA787}">
      <dgm:prSet/>
      <dgm:spPr/>
      <dgm:t>
        <a:bodyPr/>
        <a:lstStyle/>
        <a:p>
          <a:endParaRPr lang="en-US"/>
        </a:p>
      </dgm:t>
    </dgm:pt>
    <dgm:pt modelId="{EECD7435-999A-4BC7-BFC4-9A359DBFADF5}">
      <dgm:prSet phldrT="[Text]"/>
      <dgm:spPr/>
      <dgm:t>
        <a:bodyPr/>
        <a:lstStyle/>
        <a:p>
          <a:r>
            <a:rPr lang="en-US" dirty="0"/>
            <a:t>Observation &amp; Conclusion</a:t>
          </a:r>
        </a:p>
      </dgm:t>
    </dgm:pt>
    <dgm:pt modelId="{A3C96B16-C1B5-4674-A7D4-EDB9F27488C6}" type="parTrans" cxnId="{CB9222D7-5090-414D-8052-D92600628D31}">
      <dgm:prSet/>
      <dgm:spPr/>
      <dgm:t>
        <a:bodyPr/>
        <a:lstStyle/>
        <a:p>
          <a:endParaRPr lang="en-US"/>
        </a:p>
      </dgm:t>
    </dgm:pt>
    <dgm:pt modelId="{B4F1B0C2-46AB-46CF-95A9-9B57640DA12F}" type="sibTrans" cxnId="{CB9222D7-5090-414D-8052-D92600628D31}">
      <dgm:prSet/>
      <dgm:spPr/>
      <dgm:t>
        <a:bodyPr/>
        <a:lstStyle/>
        <a:p>
          <a:endParaRPr lang="en-US"/>
        </a:p>
      </dgm:t>
    </dgm:pt>
    <dgm:pt modelId="{40E58A20-0A19-4DA9-8412-6CACB6F31055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dirty="0">
              <a:latin typeface="Calibri" pitchFamily="34" charset="0"/>
            </a:rPr>
            <a:t>Hypothesis</a:t>
          </a:r>
          <a:endParaRPr lang="en-US" dirty="0"/>
        </a:p>
      </dgm:t>
    </dgm:pt>
    <dgm:pt modelId="{FB0101EF-9B4A-4C72-B09C-22EC9008FE0E}" type="parTrans" cxnId="{890E1576-9AE9-45A1-8564-1693E27056CA}">
      <dgm:prSet/>
      <dgm:spPr/>
      <dgm:t>
        <a:bodyPr/>
        <a:lstStyle/>
        <a:p>
          <a:endParaRPr lang="en-US"/>
        </a:p>
      </dgm:t>
    </dgm:pt>
    <dgm:pt modelId="{ECF8559A-A063-4F04-B944-BB0B8E5CD617}" type="sibTrans" cxnId="{890E1576-9AE9-45A1-8564-1693E27056CA}">
      <dgm:prSet/>
      <dgm:spPr/>
      <dgm:t>
        <a:bodyPr/>
        <a:lstStyle/>
        <a:p>
          <a:endParaRPr lang="en-US"/>
        </a:p>
      </dgm:t>
    </dgm:pt>
    <dgm:pt modelId="{C06A8C03-EB30-449A-9956-61C5D9C513CE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EC8FE4-5ABA-48F4-BA74-243CD7294DBF}" type="sibTrans" cxnId="{F96CD14D-2F56-44D4-B9C6-35156224EF2F}">
      <dgm:prSet/>
      <dgm:spPr/>
      <dgm:t>
        <a:bodyPr/>
        <a:lstStyle/>
        <a:p>
          <a:endParaRPr lang="en-US"/>
        </a:p>
      </dgm:t>
    </dgm:pt>
    <dgm:pt modelId="{5F3B458F-0B71-496E-98D3-7854F5BC86F1}" type="parTrans" cxnId="{F96CD14D-2F56-44D4-B9C6-35156224EF2F}">
      <dgm:prSet/>
      <dgm:spPr/>
      <dgm:t>
        <a:bodyPr/>
        <a:lstStyle/>
        <a:p>
          <a:endParaRPr lang="en-US"/>
        </a:p>
      </dgm:t>
    </dgm:pt>
    <dgm:pt modelId="{E76BA935-B102-4911-8321-9EE4244851B2}" type="pres">
      <dgm:prSet presAssocID="{EED18EEF-FA7F-4861-85FA-60B3889A6B64}" presName="cycle" presStyleCnt="0">
        <dgm:presLayoutVars>
          <dgm:dir/>
          <dgm:resizeHandles val="exact"/>
        </dgm:presLayoutVars>
      </dgm:prSet>
      <dgm:spPr/>
    </dgm:pt>
    <dgm:pt modelId="{9EE54F3C-64D3-45E2-B2EB-98DEA44900D4}" type="pres">
      <dgm:prSet presAssocID="{BBA71D78-C843-4A01-A012-C140DF370752}" presName="node" presStyleLbl="node1" presStyleIdx="0" presStyleCnt="4">
        <dgm:presLayoutVars>
          <dgm:bulletEnabled val="1"/>
        </dgm:presLayoutVars>
      </dgm:prSet>
      <dgm:spPr/>
    </dgm:pt>
    <dgm:pt modelId="{627BEA2A-CA82-461B-944D-E7D52C14F9F9}" type="pres">
      <dgm:prSet presAssocID="{BBA71D78-C843-4A01-A012-C140DF370752}" presName="spNode" presStyleCnt="0"/>
      <dgm:spPr/>
    </dgm:pt>
    <dgm:pt modelId="{D0A26E93-FC87-4DCE-84AF-A5E0F359C016}" type="pres">
      <dgm:prSet presAssocID="{A6464E0A-8085-4234-B76D-F3AA2B4812BC}" presName="sibTrans" presStyleLbl="sibTrans1D1" presStyleIdx="0" presStyleCnt="4"/>
      <dgm:spPr/>
    </dgm:pt>
    <dgm:pt modelId="{D8F4F242-DCB4-4B96-BDAE-9E7DD6F1708D}" type="pres">
      <dgm:prSet presAssocID="{C06A8C03-EB30-449A-9956-61C5D9C513CE}" presName="node" presStyleLbl="node1" presStyleIdx="1" presStyleCnt="4">
        <dgm:presLayoutVars>
          <dgm:bulletEnabled val="1"/>
        </dgm:presLayoutVars>
      </dgm:prSet>
      <dgm:spPr/>
    </dgm:pt>
    <dgm:pt modelId="{5F68DAED-6791-4CEF-B1FE-1653F409EDD1}" type="pres">
      <dgm:prSet presAssocID="{C06A8C03-EB30-449A-9956-61C5D9C513CE}" presName="spNode" presStyleCnt="0"/>
      <dgm:spPr/>
    </dgm:pt>
    <dgm:pt modelId="{66435690-5ECE-477A-9F0E-9983F5DC2095}" type="pres">
      <dgm:prSet presAssocID="{D5EC8FE4-5ABA-48F4-BA74-243CD7294DBF}" presName="sibTrans" presStyleLbl="sibTrans1D1" presStyleIdx="1" presStyleCnt="4"/>
      <dgm:spPr/>
    </dgm:pt>
    <dgm:pt modelId="{1D46650B-ED17-455D-A16C-BBEC72E2870D}" type="pres">
      <dgm:prSet presAssocID="{EECD7435-999A-4BC7-BFC4-9A359DBFADF5}" presName="node" presStyleLbl="node1" presStyleIdx="2" presStyleCnt="4">
        <dgm:presLayoutVars>
          <dgm:bulletEnabled val="1"/>
        </dgm:presLayoutVars>
      </dgm:prSet>
      <dgm:spPr/>
    </dgm:pt>
    <dgm:pt modelId="{462417FE-E937-4A29-A828-31F63CD62F70}" type="pres">
      <dgm:prSet presAssocID="{EECD7435-999A-4BC7-BFC4-9A359DBFADF5}" presName="spNode" presStyleCnt="0"/>
      <dgm:spPr/>
    </dgm:pt>
    <dgm:pt modelId="{F63B10C8-A5FC-4142-B1FF-C5785DA19DB1}" type="pres">
      <dgm:prSet presAssocID="{B4F1B0C2-46AB-46CF-95A9-9B57640DA12F}" presName="sibTrans" presStyleLbl="sibTrans1D1" presStyleIdx="2" presStyleCnt="4"/>
      <dgm:spPr/>
    </dgm:pt>
    <dgm:pt modelId="{58755AA6-92EC-4FA6-AAD7-248D517897DC}" type="pres">
      <dgm:prSet presAssocID="{40E58A20-0A19-4DA9-8412-6CACB6F31055}" presName="node" presStyleLbl="node1" presStyleIdx="3" presStyleCnt="4">
        <dgm:presLayoutVars>
          <dgm:bulletEnabled val="1"/>
        </dgm:presLayoutVars>
      </dgm:prSet>
      <dgm:spPr/>
    </dgm:pt>
    <dgm:pt modelId="{8B7EB63E-1558-4E31-9AEE-CD54F3F70146}" type="pres">
      <dgm:prSet presAssocID="{40E58A20-0A19-4DA9-8412-6CACB6F31055}" presName="spNode" presStyleCnt="0"/>
      <dgm:spPr/>
    </dgm:pt>
    <dgm:pt modelId="{BEAFA6EF-1D1F-4735-955A-0B16A46F449C}" type="pres">
      <dgm:prSet presAssocID="{ECF8559A-A063-4F04-B944-BB0B8E5CD617}" presName="sibTrans" presStyleLbl="sibTrans1D1" presStyleIdx="3" presStyleCnt="4"/>
      <dgm:spPr/>
    </dgm:pt>
  </dgm:ptLst>
  <dgm:cxnLst>
    <dgm:cxn modelId="{CB834322-B5AE-490B-B522-66AFE6E7973D}" type="presOf" srcId="{ECF8559A-A063-4F04-B944-BB0B8E5CD617}" destId="{BEAFA6EF-1D1F-4735-955A-0B16A46F449C}" srcOrd="0" destOrd="0" presId="urn:microsoft.com/office/officeart/2005/8/layout/cycle5"/>
    <dgm:cxn modelId="{B1E73631-AECC-4B6C-97F3-412B5D7AA787}" srcId="{EED18EEF-FA7F-4861-85FA-60B3889A6B64}" destId="{BBA71D78-C843-4A01-A012-C140DF370752}" srcOrd="0" destOrd="0" parTransId="{6C0E2165-70B7-4245-929F-6F6A6390EA68}" sibTransId="{A6464E0A-8085-4234-B76D-F3AA2B4812BC}"/>
    <dgm:cxn modelId="{05EAA54D-AAA9-493F-B562-1A6C3B643334}" type="presOf" srcId="{A6464E0A-8085-4234-B76D-F3AA2B4812BC}" destId="{D0A26E93-FC87-4DCE-84AF-A5E0F359C016}" srcOrd="0" destOrd="0" presId="urn:microsoft.com/office/officeart/2005/8/layout/cycle5"/>
    <dgm:cxn modelId="{F96CD14D-2F56-44D4-B9C6-35156224EF2F}" srcId="{EED18EEF-FA7F-4861-85FA-60B3889A6B64}" destId="{C06A8C03-EB30-449A-9956-61C5D9C513CE}" srcOrd="1" destOrd="0" parTransId="{5F3B458F-0B71-496E-98D3-7854F5BC86F1}" sibTransId="{D5EC8FE4-5ABA-48F4-BA74-243CD7294DBF}"/>
    <dgm:cxn modelId="{890E1576-9AE9-45A1-8564-1693E27056CA}" srcId="{EED18EEF-FA7F-4861-85FA-60B3889A6B64}" destId="{40E58A20-0A19-4DA9-8412-6CACB6F31055}" srcOrd="3" destOrd="0" parTransId="{FB0101EF-9B4A-4C72-B09C-22EC9008FE0E}" sibTransId="{ECF8559A-A063-4F04-B944-BB0B8E5CD617}"/>
    <dgm:cxn modelId="{4536D056-3FFD-4487-A6CC-F768D5050331}" type="presOf" srcId="{B4F1B0C2-46AB-46CF-95A9-9B57640DA12F}" destId="{F63B10C8-A5FC-4142-B1FF-C5785DA19DB1}" srcOrd="0" destOrd="0" presId="urn:microsoft.com/office/officeart/2005/8/layout/cycle5"/>
    <dgm:cxn modelId="{B18A9AA9-8638-4E13-A3C7-AA61AAAAB3F1}" type="presOf" srcId="{BBA71D78-C843-4A01-A012-C140DF370752}" destId="{9EE54F3C-64D3-45E2-B2EB-98DEA44900D4}" srcOrd="0" destOrd="0" presId="urn:microsoft.com/office/officeart/2005/8/layout/cycle5"/>
    <dgm:cxn modelId="{2A9258C1-E442-4066-B998-12C90F21E681}" type="presOf" srcId="{C06A8C03-EB30-449A-9956-61C5D9C513CE}" destId="{D8F4F242-DCB4-4B96-BDAE-9E7DD6F1708D}" srcOrd="0" destOrd="0" presId="urn:microsoft.com/office/officeart/2005/8/layout/cycle5"/>
    <dgm:cxn modelId="{CB9222D7-5090-414D-8052-D92600628D31}" srcId="{EED18EEF-FA7F-4861-85FA-60B3889A6B64}" destId="{EECD7435-999A-4BC7-BFC4-9A359DBFADF5}" srcOrd="2" destOrd="0" parTransId="{A3C96B16-C1B5-4674-A7D4-EDB9F27488C6}" sibTransId="{B4F1B0C2-46AB-46CF-95A9-9B57640DA12F}"/>
    <dgm:cxn modelId="{2C8FA1D9-8D21-40DF-B5C8-8AFABE33BED2}" type="presOf" srcId="{EECD7435-999A-4BC7-BFC4-9A359DBFADF5}" destId="{1D46650B-ED17-455D-A16C-BBEC72E2870D}" srcOrd="0" destOrd="0" presId="urn:microsoft.com/office/officeart/2005/8/layout/cycle5"/>
    <dgm:cxn modelId="{3F7A90E0-007E-433A-AAD9-C66F0736C14E}" type="presOf" srcId="{EED18EEF-FA7F-4861-85FA-60B3889A6B64}" destId="{E76BA935-B102-4911-8321-9EE4244851B2}" srcOrd="0" destOrd="0" presId="urn:microsoft.com/office/officeart/2005/8/layout/cycle5"/>
    <dgm:cxn modelId="{76224EEB-D282-4B49-BC4F-C6DA46779DA8}" type="presOf" srcId="{40E58A20-0A19-4DA9-8412-6CACB6F31055}" destId="{58755AA6-92EC-4FA6-AAD7-248D517897DC}" srcOrd="0" destOrd="0" presId="urn:microsoft.com/office/officeart/2005/8/layout/cycle5"/>
    <dgm:cxn modelId="{E4B0AEFA-B66E-4DBC-B6AF-496A3114EE79}" type="presOf" srcId="{D5EC8FE4-5ABA-48F4-BA74-243CD7294DBF}" destId="{66435690-5ECE-477A-9F0E-9983F5DC2095}" srcOrd="0" destOrd="0" presId="urn:microsoft.com/office/officeart/2005/8/layout/cycle5"/>
    <dgm:cxn modelId="{B65A797F-5DF7-463A-BF8E-ACD514A28163}" type="presParOf" srcId="{E76BA935-B102-4911-8321-9EE4244851B2}" destId="{9EE54F3C-64D3-45E2-B2EB-98DEA44900D4}" srcOrd="0" destOrd="0" presId="urn:microsoft.com/office/officeart/2005/8/layout/cycle5"/>
    <dgm:cxn modelId="{2239F00F-A411-4AE3-A814-42D59ABF8D45}" type="presParOf" srcId="{E76BA935-B102-4911-8321-9EE4244851B2}" destId="{627BEA2A-CA82-461B-944D-E7D52C14F9F9}" srcOrd="1" destOrd="0" presId="urn:microsoft.com/office/officeart/2005/8/layout/cycle5"/>
    <dgm:cxn modelId="{C5C6BEF2-569B-4248-B3A0-4CD23BB3A6AF}" type="presParOf" srcId="{E76BA935-B102-4911-8321-9EE4244851B2}" destId="{D0A26E93-FC87-4DCE-84AF-A5E0F359C016}" srcOrd="2" destOrd="0" presId="urn:microsoft.com/office/officeart/2005/8/layout/cycle5"/>
    <dgm:cxn modelId="{8FC67C97-A690-453D-A8F9-45ED6BAA3BBF}" type="presParOf" srcId="{E76BA935-B102-4911-8321-9EE4244851B2}" destId="{D8F4F242-DCB4-4B96-BDAE-9E7DD6F1708D}" srcOrd="3" destOrd="0" presId="urn:microsoft.com/office/officeart/2005/8/layout/cycle5"/>
    <dgm:cxn modelId="{4C958A0E-4C8B-4A64-873E-B145DCFA95FF}" type="presParOf" srcId="{E76BA935-B102-4911-8321-9EE4244851B2}" destId="{5F68DAED-6791-4CEF-B1FE-1653F409EDD1}" srcOrd="4" destOrd="0" presId="urn:microsoft.com/office/officeart/2005/8/layout/cycle5"/>
    <dgm:cxn modelId="{19EC8EB1-54BD-4EDF-ADAA-F400FD195397}" type="presParOf" srcId="{E76BA935-B102-4911-8321-9EE4244851B2}" destId="{66435690-5ECE-477A-9F0E-9983F5DC2095}" srcOrd="5" destOrd="0" presId="urn:microsoft.com/office/officeart/2005/8/layout/cycle5"/>
    <dgm:cxn modelId="{A733E899-4273-414E-8769-C016F497A4B9}" type="presParOf" srcId="{E76BA935-B102-4911-8321-9EE4244851B2}" destId="{1D46650B-ED17-455D-A16C-BBEC72E2870D}" srcOrd="6" destOrd="0" presId="urn:microsoft.com/office/officeart/2005/8/layout/cycle5"/>
    <dgm:cxn modelId="{A1062621-B7CD-45C4-8068-E0F5E5B3FF56}" type="presParOf" srcId="{E76BA935-B102-4911-8321-9EE4244851B2}" destId="{462417FE-E937-4A29-A828-31F63CD62F70}" srcOrd="7" destOrd="0" presId="urn:microsoft.com/office/officeart/2005/8/layout/cycle5"/>
    <dgm:cxn modelId="{037E70E6-0F1A-40FE-939D-41E892688E04}" type="presParOf" srcId="{E76BA935-B102-4911-8321-9EE4244851B2}" destId="{F63B10C8-A5FC-4142-B1FF-C5785DA19DB1}" srcOrd="8" destOrd="0" presId="urn:microsoft.com/office/officeart/2005/8/layout/cycle5"/>
    <dgm:cxn modelId="{5B16D2DA-487D-4232-A628-73ADA2A42B8F}" type="presParOf" srcId="{E76BA935-B102-4911-8321-9EE4244851B2}" destId="{58755AA6-92EC-4FA6-AAD7-248D517897DC}" srcOrd="9" destOrd="0" presId="urn:microsoft.com/office/officeart/2005/8/layout/cycle5"/>
    <dgm:cxn modelId="{F5731606-44A0-4F52-B914-DC56415BF672}" type="presParOf" srcId="{E76BA935-B102-4911-8321-9EE4244851B2}" destId="{8B7EB63E-1558-4E31-9AEE-CD54F3F70146}" srcOrd="10" destOrd="0" presId="urn:microsoft.com/office/officeart/2005/8/layout/cycle5"/>
    <dgm:cxn modelId="{F6C9ABD8-0A32-4094-9F88-010059ECE598}" type="presParOf" srcId="{E76BA935-B102-4911-8321-9EE4244851B2}" destId="{BEAFA6EF-1D1F-4735-955A-0B16A46F449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37DC8-7B55-4E72-898F-BDF4902DABE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A784009-4654-48B1-A74C-B541B9F7090D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EB7A84EE-7D98-42F8-ACA2-2D23F51FB23F}" type="parTrans" cxnId="{AD9965E6-45DA-4015-916C-4960BFCAA586}">
      <dgm:prSet/>
      <dgm:spPr/>
      <dgm:t>
        <a:bodyPr/>
        <a:lstStyle/>
        <a:p>
          <a:endParaRPr lang="en-US"/>
        </a:p>
      </dgm:t>
    </dgm:pt>
    <dgm:pt modelId="{5D26B598-3A69-4C8F-8EBF-F07A417F04D9}" type="sibTrans" cxnId="{AD9965E6-45DA-4015-916C-4960BFCAA586}">
      <dgm:prSet/>
      <dgm:spPr/>
      <dgm:t>
        <a:bodyPr/>
        <a:lstStyle/>
        <a:p>
          <a:endParaRPr lang="en-US"/>
        </a:p>
      </dgm:t>
    </dgm:pt>
    <dgm:pt modelId="{88BD2142-FF7E-4F6E-98E5-F2FD1418FED0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C3A2DFE8-E5D4-4077-8BBC-32988414BB47}" type="parTrans" cxnId="{32E91214-AD88-44BC-85FA-DC8E49D33D8E}">
      <dgm:prSet/>
      <dgm:spPr/>
      <dgm:t>
        <a:bodyPr/>
        <a:lstStyle/>
        <a:p>
          <a:endParaRPr lang="en-US"/>
        </a:p>
      </dgm:t>
    </dgm:pt>
    <dgm:pt modelId="{C3110675-CAF0-4BA8-9E2A-651C8916FCDE}" type="sibTrans" cxnId="{32E91214-AD88-44BC-85FA-DC8E49D33D8E}">
      <dgm:prSet/>
      <dgm:spPr/>
      <dgm:t>
        <a:bodyPr/>
        <a:lstStyle/>
        <a:p>
          <a:endParaRPr lang="en-US"/>
        </a:p>
      </dgm:t>
    </dgm:pt>
    <dgm:pt modelId="{7BFB21BC-2764-4AB8-81EB-27C04FE6F6DB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0493BEF1-0C8C-4024-BB6C-DCB86804CBBB}" type="parTrans" cxnId="{DD5AC5B9-B251-49B3-9B24-8C0DC86D51DB}">
      <dgm:prSet/>
      <dgm:spPr/>
      <dgm:t>
        <a:bodyPr/>
        <a:lstStyle/>
        <a:p>
          <a:endParaRPr lang="en-US"/>
        </a:p>
      </dgm:t>
    </dgm:pt>
    <dgm:pt modelId="{2D08B362-8F53-47C3-B392-774FFD08A6A6}" type="sibTrans" cxnId="{DD5AC5B9-B251-49B3-9B24-8C0DC86D51DB}">
      <dgm:prSet/>
      <dgm:spPr/>
      <dgm:t>
        <a:bodyPr/>
        <a:lstStyle/>
        <a:p>
          <a:endParaRPr lang="en-US"/>
        </a:p>
      </dgm:t>
    </dgm:pt>
    <dgm:pt modelId="{34D81B59-81EF-4851-86C8-E6AF8185BCED}">
      <dgm:prSet phldrT="[Text]"/>
      <dgm:spPr/>
      <dgm:t>
        <a:bodyPr/>
        <a:lstStyle/>
        <a:p>
          <a:r>
            <a:rPr lang="en-US" dirty="0"/>
            <a:t>Confirm</a:t>
          </a:r>
        </a:p>
      </dgm:t>
    </dgm:pt>
    <dgm:pt modelId="{F5E86122-3893-4A8B-B277-BDE1D8491EAB}" type="parTrans" cxnId="{7877AC3E-73F8-42AC-BE35-DDC1313CAD19}">
      <dgm:prSet/>
      <dgm:spPr/>
      <dgm:t>
        <a:bodyPr/>
        <a:lstStyle/>
        <a:p>
          <a:endParaRPr lang="en-US"/>
        </a:p>
      </dgm:t>
    </dgm:pt>
    <dgm:pt modelId="{90045430-D236-4C66-A7C3-3D094DFFA878}" type="sibTrans" cxnId="{7877AC3E-73F8-42AC-BE35-DDC1313CAD19}">
      <dgm:prSet/>
      <dgm:spPr/>
      <dgm:t>
        <a:bodyPr/>
        <a:lstStyle/>
        <a:p>
          <a:endParaRPr lang="en-US"/>
        </a:p>
      </dgm:t>
    </dgm:pt>
    <dgm:pt modelId="{4DA7E88D-CCA5-4E96-B818-23DCC5E44054}" type="pres">
      <dgm:prSet presAssocID="{20F37DC8-7B55-4E72-898F-BDF4902DABEB}" presName="Name0" presStyleCnt="0">
        <dgm:presLayoutVars>
          <dgm:dir/>
          <dgm:resizeHandles val="exact"/>
        </dgm:presLayoutVars>
      </dgm:prSet>
      <dgm:spPr/>
    </dgm:pt>
    <dgm:pt modelId="{435D636D-A50A-4DB1-8286-CEBAEB678BEF}" type="pres">
      <dgm:prSet presAssocID="{8A784009-4654-48B1-A74C-B541B9F7090D}" presName="node" presStyleLbl="node1" presStyleIdx="0" presStyleCnt="4">
        <dgm:presLayoutVars>
          <dgm:bulletEnabled val="1"/>
        </dgm:presLayoutVars>
      </dgm:prSet>
      <dgm:spPr/>
    </dgm:pt>
    <dgm:pt modelId="{94EC6B8B-1244-4F78-A68A-40FCAB975AFC}" type="pres">
      <dgm:prSet presAssocID="{5D26B598-3A69-4C8F-8EBF-F07A417F04D9}" presName="sibTrans" presStyleLbl="sibTrans2D1" presStyleIdx="0" presStyleCnt="3"/>
      <dgm:spPr/>
    </dgm:pt>
    <dgm:pt modelId="{73E43059-7997-41FD-B78C-17AF19FF105F}" type="pres">
      <dgm:prSet presAssocID="{5D26B598-3A69-4C8F-8EBF-F07A417F04D9}" presName="connectorText" presStyleLbl="sibTrans2D1" presStyleIdx="0" presStyleCnt="3"/>
      <dgm:spPr/>
    </dgm:pt>
    <dgm:pt modelId="{1390E147-5BEE-4406-8AAA-D26C013CBA90}" type="pres">
      <dgm:prSet presAssocID="{88BD2142-FF7E-4F6E-98E5-F2FD1418FED0}" presName="node" presStyleLbl="node1" presStyleIdx="1" presStyleCnt="4">
        <dgm:presLayoutVars>
          <dgm:bulletEnabled val="1"/>
        </dgm:presLayoutVars>
      </dgm:prSet>
      <dgm:spPr/>
    </dgm:pt>
    <dgm:pt modelId="{CF07662A-2752-44B8-B345-70467CB84C78}" type="pres">
      <dgm:prSet presAssocID="{C3110675-CAF0-4BA8-9E2A-651C8916FCDE}" presName="sibTrans" presStyleLbl="sibTrans2D1" presStyleIdx="1" presStyleCnt="3"/>
      <dgm:spPr/>
    </dgm:pt>
    <dgm:pt modelId="{29A926B6-FD75-43F5-B255-D915B58D14A7}" type="pres">
      <dgm:prSet presAssocID="{C3110675-CAF0-4BA8-9E2A-651C8916FCDE}" presName="connectorText" presStyleLbl="sibTrans2D1" presStyleIdx="1" presStyleCnt="3"/>
      <dgm:spPr/>
    </dgm:pt>
    <dgm:pt modelId="{0BCCF512-112F-423B-900B-92286B770D63}" type="pres">
      <dgm:prSet presAssocID="{7BFB21BC-2764-4AB8-81EB-27C04FE6F6DB}" presName="node" presStyleLbl="node1" presStyleIdx="2" presStyleCnt="4">
        <dgm:presLayoutVars>
          <dgm:bulletEnabled val="1"/>
        </dgm:presLayoutVars>
      </dgm:prSet>
      <dgm:spPr/>
    </dgm:pt>
    <dgm:pt modelId="{2BE8BE0B-537A-4FB5-9AA4-1EBC8012B522}" type="pres">
      <dgm:prSet presAssocID="{2D08B362-8F53-47C3-B392-774FFD08A6A6}" presName="sibTrans" presStyleLbl="sibTrans2D1" presStyleIdx="2" presStyleCnt="3"/>
      <dgm:spPr/>
    </dgm:pt>
    <dgm:pt modelId="{1F6B4041-02E9-45D5-9760-0A26A87702CC}" type="pres">
      <dgm:prSet presAssocID="{2D08B362-8F53-47C3-B392-774FFD08A6A6}" presName="connectorText" presStyleLbl="sibTrans2D1" presStyleIdx="2" presStyleCnt="3"/>
      <dgm:spPr/>
    </dgm:pt>
    <dgm:pt modelId="{B57917D2-2644-4146-945E-0CBB588CB608}" type="pres">
      <dgm:prSet presAssocID="{34D81B59-81EF-4851-86C8-E6AF8185B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32E91214-AD88-44BC-85FA-DC8E49D33D8E}" srcId="{20F37DC8-7B55-4E72-898F-BDF4902DABEB}" destId="{88BD2142-FF7E-4F6E-98E5-F2FD1418FED0}" srcOrd="1" destOrd="0" parTransId="{C3A2DFE8-E5D4-4077-8BBC-32988414BB47}" sibTransId="{C3110675-CAF0-4BA8-9E2A-651C8916FCDE}"/>
    <dgm:cxn modelId="{7877AC3E-73F8-42AC-BE35-DDC1313CAD19}" srcId="{20F37DC8-7B55-4E72-898F-BDF4902DABEB}" destId="{34D81B59-81EF-4851-86C8-E6AF8185BCED}" srcOrd="3" destOrd="0" parTransId="{F5E86122-3893-4A8B-B277-BDE1D8491EAB}" sibTransId="{90045430-D236-4C66-A7C3-3D094DFFA878}"/>
    <dgm:cxn modelId="{38A67962-5CFE-4D3A-9A60-E7128658C556}" type="presOf" srcId="{34D81B59-81EF-4851-86C8-E6AF8185BCED}" destId="{B57917D2-2644-4146-945E-0CBB588CB608}" srcOrd="0" destOrd="0" presId="urn:microsoft.com/office/officeart/2005/8/layout/process1"/>
    <dgm:cxn modelId="{C5F68546-C4C0-404B-9458-F3460811261B}" type="presOf" srcId="{2D08B362-8F53-47C3-B392-774FFD08A6A6}" destId="{1F6B4041-02E9-45D5-9760-0A26A87702CC}" srcOrd="1" destOrd="0" presId="urn:microsoft.com/office/officeart/2005/8/layout/process1"/>
    <dgm:cxn modelId="{3339256A-611E-40E8-A021-2559FCE8056D}" type="presOf" srcId="{C3110675-CAF0-4BA8-9E2A-651C8916FCDE}" destId="{CF07662A-2752-44B8-B345-70467CB84C78}" srcOrd="0" destOrd="0" presId="urn:microsoft.com/office/officeart/2005/8/layout/process1"/>
    <dgm:cxn modelId="{77F1E475-0C15-4F47-AC50-6974A5DF9729}" type="presOf" srcId="{2D08B362-8F53-47C3-B392-774FFD08A6A6}" destId="{2BE8BE0B-537A-4FB5-9AA4-1EBC8012B522}" srcOrd="0" destOrd="0" presId="urn:microsoft.com/office/officeart/2005/8/layout/process1"/>
    <dgm:cxn modelId="{4DED2090-6CF5-4916-927B-0981946C76D7}" type="presOf" srcId="{5D26B598-3A69-4C8F-8EBF-F07A417F04D9}" destId="{94EC6B8B-1244-4F78-A68A-40FCAB975AFC}" srcOrd="0" destOrd="0" presId="urn:microsoft.com/office/officeart/2005/8/layout/process1"/>
    <dgm:cxn modelId="{788E159D-FCEE-423D-BF66-46D37361ED22}" type="presOf" srcId="{7BFB21BC-2764-4AB8-81EB-27C04FE6F6DB}" destId="{0BCCF512-112F-423B-900B-92286B770D63}" srcOrd="0" destOrd="0" presId="urn:microsoft.com/office/officeart/2005/8/layout/process1"/>
    <dgm:cxn modelId="{30D58CA7-3216-42B1-861F-395CF78804CB}" type="presOf" srcId="{20F37DC8-7B55-4E72-898F-BDF4902DABEB}" destId="{4DA7E88D-CCA5-4E96-B818-23DCC5E44054}" srcOrd="0" destOrd="0" presId="urn:microsoft.com/office/officeart/2005/8/layout/process1"/>
    <dgm:cxn modelId="{DD5AC5B9-B251-49B3-9B24-8C0DC86D51DB}" srcId="{20F37DC8-7B55-4E72-898F-BDF4902DABEB}" destId="{7BFB21BC-2764-4AB8-81EB-27C04FE6F6DB}" srcOrd="2" destOrd="0" parTransId="{0493BEF1-0C8C-4024-BB6C-DCB86804CBBB}" sibTransId="{2D08B362-8F53-47C3-B392-774FFD08A6A6}"/>
    <dgm:cxn modelId="{98E67DBD-13B6-486F-B6ED-1915401CE987}" type="presOf" srcId="{8A784009-4654-48B1-A74C-B541B9F7090D}" destId="{435D636D-A50A-4DB1-8286-CEBAEB678BEF}" srcOrd="0" destOrd="0" presId="urn:microsoft.com/office/officeart/2005/8/layout/process1"/>
    <dgm:cxn modelId="{6EED94E3-B11E-435C-93D4-AA1B901E1BB7}" type="presOf" srcId="{C3110675-CAF0-4BA8-9E2A-651C8916FCDE}" destId="{29A926B6-FD75-43F5-B255-D915B58D14A7}" srcOrd="1" destOrd="0" presId="urn:microsoft.com/office/officeart/2005/8/layout/process1"/>
    <dgm:cxn modelId="{0F5640E4-32B7-41EC-887B-8A59E2BD8E95}" type="presOf" srcId="{5D26B598-3A69-4C8F-8EBF-F07A417F04D9}" destId="{73E43059-7997-41FD-B78C-17AF19FF105F}" srcOrd="1" destOrd="0" presId="urn:microsoft.com/office/officeart/2005/8/layout/process1"/>
    <dgm:cxn modelId="{AD9965E6-45DA-4015-916C-4960BFCAA586}" srcId="{20F37DC8-7B55-4E72-898F-BDF4902DABEB}" destId="{8A784009-4654-48B1-A74C-B541B9F7090D}" srcOrd="0" destOrd="0" parTransId="{EB7A84EE-7D98-42F8-ACA2-2D23F51FB23F}" sibTransId="{5D26B598-3A69-4C8F-8EBF-F07A417F04D9}"/>
    <dgm:cxn modelId="{15D5B7F4-2CC1-4D54-8440-BB22747906E9}" type="presOf" srcId="{88BD2142-FF7E-4F6E-98E5-F2FD1418FED0}" destId="{1390E147-5BEE-4406-8AAA-D26C013CBA90}" srcOrd="0" destOrd="0" presId="urn:microsoft.com/office/officeart/2005/8/layout/process1"/>
    <dgm:cxn modelId="{4B4AB932-8E8E-4109-845F-93A1A24F711E}" type="presParOf" srcId="{4DA7E88D-CCA5-4E96-B818-23DCC5E44054}" destId="{435D636D-A50A-4DB1-8286-CEBAEB678BEF}" srcOrd="0" destOrd="0" presId="urn:microsoft.com/office/officeart/2005/8/layout/process1"/>
    <dgm:cxn modelId="{12014D7B-CA3B-4C18-94D2-DECA81D90A2A}" type="presParOf" srcId="{4DA7E88D-CCA5-4E96-B818-23DCC5E44054}" destId="{94EC6B8B-1244-4F78-A68A-40FCAB975AFC}" srcOrd="1" destOrd="0" presId="urn:microsoft.com/office/officeart/2005/8/layout/process1"/>
    <dgm:cxn modelId="{8C61D47C-499F-436A-BE54-28288794B832}" type="presParOf" srcId="{94EC6B8B-1244-4F78-A68A-40FCAB975AFC}" destId="{73E43059-7997-41FD-B78C-17AF19FF105F}" srcOrd="0" destOrd="0" presId="urn:microsoft.com/office/officeart/2005/8/layout/process1"/>
    <dgm:cxn modelId="{4F98B44B-A455-4C12-8CA8-52134CD1C693}" type="presParOf" srcId="{4DA7E88D-CCA5-4E96-B818-23DCC5E44054}" destId="{1390E147-5BEE-4406-8AAA-D26C013CBA90}" srcOrd="2" destOrd="0" presId="urn:microsoft.com/office/officeart/2005/8/layout/process1"/>
    <dgm:cxn modelId="{BAF1C0CC-FD88-491B-B7D0-A3B735D99C02}" type="presParOf" srcId="{4DA7E88D-CCA5-4E96-B818-23DCC5E44054}" destId="{CF07662A-2752-44B8-B345-70467CB84C78}" srcOrd="3" destOrd="0" presId="urn:microsoft.com/office/officeart/2005/8/layout/process1"/>
    <dgm:cxn modelId="{D76D55C1-128B-4E63-BCE0-AAE968DE1C0C}" type="presParOf" srcId="{CF07662A-2752-44B8-B345-70467CB84C78}" destId="{29A926B6-FD75-43F5-B255-D915B58D14A7}" srcOrd="0" destOrd="0" presId="urn:microsoft.com/office/officeart/2005/8/layout/process1"/>
    <dgm:cxn modelId="{1F104482-856F-4003-9916-B0BD4C88C556}" type="presParOf" srcId="{4DA7E88D-CCA5-4E96-B818-23DCC5E44054}" destId="{0BCCF512-112F-423B-900B-92286B770D63}" srcOrd="4" destOrd="0" presId="urn:microsoft.com/office/officeart/2005/8/layout/process1"/>
    <dgm:cxn modelId="{70923E82-A5B8-4F96-A0DC-88AFFC8FE649}" type="presParOf" srcId="{4DA7E88D-CCA5-4E96-B818-23DCC5E44054}" destId="{2BE8BE0B-537A-4FB5-9AA4-1EBC8012B522}" srcOrd="5" destOrd="0" presId="urn:microsoft.com/office/officeart/2005/8/layout/process1"/>
    <dgm:cxn modelId="{4A6BFC62-1E9E-4838-853E-49456B18CA11}" type="presParOf" srcId="{2BE8BE0B-537A-4FB5-9AA4-1EBC8012B522}" destId="{1F6B4041-02E9-45D5-9760-0A26A87702CC}" srcOrd="0" destOrd="0" presId="urn:microsoft.com/office/officeart/2005/8/layout/process1"/>
    <dgm:cxn modelId="{A4B00553-9029-4938-9BDF-DB6CF2DC540D}" type="presParOf" srcId="{4DA7E88D-CCA5-4E96-B818-23DCC5E44054}" destId="{B57917D2-2644-4146-945E-0CBB588CB6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DF27-9607-4018-BFFB-EED32472FA0E}">
      <dsp:nvSpPr>
        <dsp:cNvPr id="0" name=""/>
        <dsp:cNvSpPr/>
      </dsp:nvSpPr>
      <dsp:spPr>
        <a:xfrm>
          <a:off x="3479395" y="1500598"/>
          <a:ext cx="1431316" cy="1431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Hypothesis</a:t>
          </a:r>
        </a:p>
      </dsp:txBody>
      <dsp:txXfrm>
        <a:off x="3689006" y="1710209"/>
        <a:ext cx="1012094" cy="1012094"/>
      </dsp:txXfrm>
    </dsp:sp>
    <dsp:sp modelId="{261851E7-9C77-4EFB-9E6C-4E7A9B85EB80}">
      <dsp:nvSpPr>
        <dsp:cNvPr id="0" name=""/>
        <dsp:cNvSpPr/>
      </dsp:nvSpPr>
      <dsp:spPr>
        <a:xfrm rot="11700120">
          <a:off x="2394640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842F-3557-47C5-82CC-4EBED990F24D}">
      <dsp:nvSpPr>
        <dsp:cNvPr id="0" name=""/>
        <dsp:cNvSpPr/>
      </dsp:nvSpPr>
      <dsp:spPr>
        <a:xfrm>
          <a:off x="1732953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Problem Description</a:t>
          </a:r>
        </a:p>
      </dsp:txBody>
      <dsp:txXfrm>
        <a:off x="1764814" y="1226605"/>
        <a:ext cx="1296028" cy="1024078"/>
      </dsp:txXfrm>
    </dsp:sp>
    <dsp:sp modelId="{CC2193D8-8D20-46E0-9FA7-09AAF6B93190}">
      <dsp:nvSpPr>
        <dsp:cNvPr id="0" name=""/>
        <dsp:cNvSpPr/>
      </dsp:nvSpPr>
      <dsp:spPr>
        <a:xfrm rot="14700052">
          <a:off x="3107134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9FFA-05C3-4807-8980-23BD9684CD4A}">
      <dsp:nvSpPr>
        <dsp:cNvPr id="0" name=""/>
        <dsp:cNvSpPr/>
      </dsp:nvSpPr>
      <dsp:spPr>
        <a:xfrm>
          <a:off x="2735407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Code</a:t>
          </a:r>
        </a:p>
      </dsp:txBody>
      <dsp:txXfrm>
        <a:off x="2767268" y="31927"/>
        <a:ext cx="1296028" cy="1024078"/>
      </dsp:txXfrm>
    </dsp:sp>
    <dsp:sp modelId="{6B461B8B-9B1A-4C4C-8EEB-7656458940F6}">
      <dsp:nvSpPr>
        <dsp:cNvPr id="0" name=""/>
        <dsp:cNvSpPr/>
      </dsp:nvSpPr>
      <dsp:spPr>
        <a:xfrm rot="17699948">
          <a:off x="4215598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538F-DE06-4C0F-9539-2656031F2DA2}">
      <dsp:nvSpPr>
        <dsp:cNvPr id="0" name=""/>
        <dsp:cNvSpPr/>
      </dsp:nvSpPr>
      <dsp:spPr>
        <a:xfrm>
          <a:off x="4294948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Runs</a:t>
          </a:r>
        </a:p>
      </dsp:txBody>
      <dsp:txXfrm>
        <a:off x="4326809" y="31927"/>
        <a:ext cx="1296028" cy="1024078"/>
      </dsp:txXfrm>
    </dsp:sp>
    <dsp:sp modelId="{699AF0AB-DAC4-4649-BB90-B7DC4EB3DB4F}">
      <dsp:nvSpPr>
        <dsp:cNvPr id="0" name=""/>
        <dsp:cNvSpPr/>
      </dsp:nvSpPr>
      <dsp:spPr>
        <a:xfrm rot="20699880">
          <a:off x="4928133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29CD-BB2D-4A24-9F32-956117E2D200}">
      <dsp:nvSpPr>
        <dsp:cNvPr id="0" name=""/>
        <dsp:cNvSpPr/>
      </dsp:nvSpPr>
      <dsp:spPr>
        <a:xfrm>
          <a:off x="5297402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Other Runs</a:t>
          </a:r>
        </a:p>
      </dsp:txBody>
      <dsp:txXfrm>
        <a:off x="5329263" y="1226605"/>
        <a:ext cx="1296028" cy="1024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4F3C-64D3-45E2-B2EB-98DEA44900D4}">
      <dsp:nvSpPr>
        <dsp:cNvPr id="0" name=""/>
        <dsp:cNvSpPr/>
      </dsp:nvSpPr>
      <dsp:spPr>
        <a:xfrm>
          <a:off x="1391024" y="102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Prediction</a:t>
          </a:r>
        </a:p>
      </dsp:txBody>
      <dsp:txXfrm>
        <a:off x="1425901" y="35897"/>
        <a:ext cx="1029420" cy="644709"/>
      </dsp:txXfrm>
    </dsp:sp>
    <dsp:sp modelId="{D0A26E93-FC87-4DCE-84AF-A5E0F359C016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880548" y="230958"/>
              </a:moveTo>
              <a:arcTo wR="1179489" hR="1179489" stAng="183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4F242-DCB4-4B96-BDAE-9E7DD6F1708D}">
      <dsp:nvSpPr>
        <dsp:cNvPr id="0" name=""/>
        <dsp:cNvSpPr/>
      </dsp:nvSpPr>
      <dsp:spPr>
        <a:xfrm>
          <a:off x="2570514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2605391" y="1215387"/>
        <a:ext cx="1029420" cy="644709"/>
      </dsp:txXfrm>
    </dsp:sp>
    <dsp:sp modelId="{66435690-5ECE-477A-9F0E-9983F5DC2095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2236647" y="1702570"/>
              </a:moveTo>
              <a:arcTo wR="1179489" hR="1179489" stAng="15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650B-ED17-455D-A16C-BBEC72E2870D}">
      <dsp:nvSpPr>
        <dsp:cNvPr id="0" name=""/>
        <dsp:cNvSpPr/>
      </dsp:nvSpPr>
      <dsp:spPr>
        <a:xfrm>
          <a:off x="1391024" y="2359999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 &amp; Conclusion</a:t>
          </a:r>
        </a:p>
      </dsp:txBody>
      <dsp:txXfrm>
        <a:off x="1425901" y="2394876"/>
        <a:ext cx="1029420" cy="644709"/>
      </dsp:txXfrm>
    </dsp:sp>
    <dsp:sp modelId="{F63B10C8-A5FC-4142-B1FF-C5785DA19DB1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478430" y="2128021"/>
              </a:moveTo>
              <a:arcTo wR="1179489" hR="1179489" stAng="75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55AA6-92EC-4FA6-AAD7-248D517897DC}">
      <dsp:nvSpPr>
        <dsp:cNvPr id="0" name=""/>
        <dsp:cNvSpPr/>
      </dsp:nvSpPr>
      <dsp:spPr>
        <a:xfrm>
          <a:off x="211535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latin typeface="Calibri" pitchFamily="34" charset="0"/>
            </a:rPr>
            <a:t>Hypothesis</a:t>
          </a:r>
          <a:endParaRPr lang="en-US" sz="1400" kern="1200" dirty="0"/>
        </a:p>
      </dsp:txBody>
      <dsp:txXfrm>
        <a:off x="246412" y="1215387"/>
        <a:ext cx="1029420" cy="644709"/>
      </dsp:txXfrm>
    </dsp:sp>
    <dsp:sp modelId="{BEAFA6EF-1D1F-4735-955A-0B16A46F449C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22332" y="656408"/>
              </a:moveTo>
              <a:arcTo wR="1179489" hR="1179489" stAng="123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636D-A50A-4DB1-8286-CEBAEB678BEF}">
      <dsp:nvSpPr>
        <dsp:cNvPr id="0" name=""/>
        <dsp:cNvSpPr/>
      </dsp:nvSpPr>
      <dsp:spPr>
        <a:xfrm>
          <a:off x="3470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30132" y="627508"/>
        <a:ext cx="1463846" cy="856978"/>
      </dsp:txXfrm>
    </dsp:sp>
    <dsp:sp modelId="{94EC6B8B-1244-4F78-A68A-40FCAB975AFC}">
      <dsp:nvSpPr>
        <dsp:cNvPr id="0" name=""/>
        <dsp:cNvSpPr/>
      </dsp:nvSpPr>
      <dsp:spPr>
        <a:xfrm>
          <a:off x="1672357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72357" y="943120"/>
        <a:ext cx="225148" cy="225754"/>
      </dsp:txXfrm>
    </dsp:sp>
    <dsp:sp modelId="{1390E147-5BEE-4406-8AAA-D26C013CBA90}">
      <dsp:nvSpPr>
        <dsp:cNvPr id="0" name=""/>
        <dsp:cNvSpPr/>
      </dsp:nvSpPr>
      <dsp:spPr>
        <a:xfrm>
          <a:off x="2127508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Diagnosis</a:t>
          </a:r>
        </a:p>
      </dsp:txBody>
      <dsp:txXfrm>
        <a:off x="2154170" y="627508"/>
        <a:ext cx="1463846" cy="856978"/>
      </dsp:txXfrm>
    </dsp:sp>
    <dsp:sp modelId="{CF07662A-2752-44B8-B345-70467CB84C78}">
      <dsp:nvSpPr>
        <dsp:cNvPr id="0" name=""/>
        <dsp:cNvSpPr/>
      </dsp:nvSpPr>
      <dsp:spPr>
        <a:xfrm>
          <a:off x="3796395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796395" y="943120"/>
        <a:ext cx="225148" cy="225754"/>
      </dsp:txXfrm>
    </dsp:sp>
    <dsp:sp modelId="{0BCCF512-112F-423B-900B-92286B770D63}">
      <dsp:nvSpPr>
        <dsp:cNvPr id="0" name=""/>
        <dsp:cNvSpPr/>
      </dsp:nvSpPr>
      <dsp:spPr>
        <a:xfrm>
          <a:off x="4251546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Fix</a:t>
          </a:r>
        </a:p>
      </dsp:txBody>
      <dsp:txXfrm>
        <a:off x="4278208" y="627508"/>
        <a:ext cx="1463846" cy="856978"/>
      </dsp:txXfrm>
    </dsp:sp>
    <dsp:sp modelId="{2BE8BE0B-537A-4FB5-9AA4-1EBC8012B522}">
      <dsp:nvSpPr>
        <dsp:cNvPr id="0" name=""/>
        <dsp:cNvSpPr/>
      </dsp:nvSpPr>
      <dsp:spPr>
        <a:xfrm>
          <a:off x="5920433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20433" y="943120"/>
        <a:ext cx="225148" cy="225754"/>
      </dsp:txXfrm>
    </dsp:sp>
    <dsp:sp modelId="{B57917D2-2644-4146-945E-0CBB588CB608}">
      <dsp:nvSpPr>
        <dsp:cNvPr id="0" name=""/>
        <dsp:cNvSpPr/>
      </dsp:nvSpPr>
      <dsp:spPr>
        <a:xfrm>
          <a:off x="6375584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</a:t>
          </a:r>
        </a:p>
      </dsp:txBody>
      <dsp:txXfrm>
        <a:off x="6402246" y="627508"/>
        <a:ext cx="1463846" cy="85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m/sherlock-holmes-cartoon-vector-14725610.jpg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Fortran/Fortran_variables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to illustrate techniques.</a:t>
            </a:r>
          </a:p>
          <a:p>
            <a:r>
              <a:rPr lang="en-US" dirty="0"/>
              <a:t>Students do not need to know the code or find the bug.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https://thumbs.dreamstime.com/m/sherlock-holmes-cartoon-vector-14725610.jpg</a:t>
            </a:r>
            <a:r>
              <a:rPr lang="en-US" dirty="0"/>
              <a:t> (from a search for pubic domain images)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Fallacy commonly seen in malloc lab.  If I add a </a:t>
            </a:r>
            <a:r>
              <a:rPr lang="en-US" dirty="0" err="1"/>
              <a:t>printf</a:t>
            </a:r>
            <a:r>
              <a:rPr lang="en-US" dirty="0"/>
              <a:t> to this code, then it works at –O3.  Actual problem is that there is undefined behavior and the </a:t>
            </a:r>
            <a:r>
              <a:rPr lang="en-US" dirty="0" err="1"/>
              <a:t>printf</a:t>
            </a:r>
            <a:r>
              <a:rPr lang="en-US" dirty="0"/>
              <a:t> function call reduced the optimization space.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Story: “Once there was a program that only worked on Wednesday.  The spec had declared that days are at most 8 characters long.  Wednesday is 9 (+ NULL).  The NULL was initializing another field so the program would only then operate correctly.”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7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Prof Railing says, “I don’t use certain C syntax in my code as I know I am prone to errors if I do.”</a:t>
            </a:r>
          </a:p>
          <a:p>
            <a:r>
              <a:rPr lang="en-US" dirty="0"/>
              <a:t>- Are there internal conditions to check for (invariants)?  External (tests)?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bugs, many of which can be detected by compilers or existing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6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design does these things and solves the problem, then it can also achieve (or be extended to achieve) the other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9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and the list is beyond the scope of the course.  Next slide is the 200-level suggestion(s)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7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managing complexity, split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3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  <a:p>
            <a:r>
              <a:rPr lang="en-US" dirty="0"/>
              <a:t>Convert address can also be multiple steps</a:t>
            </a:r>
          </a:p>
          <a:p>
            <a:r>
              <a:rPr lang="en-US" dirty="0"/>
              <a:t>This is just one example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with different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9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through many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3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213 course-staff is guilty of transgressing many of these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36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https://en.wikibooks.org/wiki/Fortran/Fortran_variables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Bpr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: “My friend wrote the following line in C++.  This data structure tracked the coherence state in a simulator.  I still wonder if he could have done better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&gt; &gt; &gt; &gt;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theDataStructureWhichShallNotBeNamed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;”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Tmp</a:t>
            </a:r>
            <a:r>
              <a:rPr lang="en-US" dirty="0"/>
              <a:t> is fine when it really is short-lived and temporary.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0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size.  Could be height of tree, number of nodes, memory usage,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malloc example, published in SIGCSE by Railing and Bryant.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power2 code is from a student’s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 notorious for writing comments last, so emphasize that brief comments of the design comes before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3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cat example will silently truncate the file to be empty.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1553A-36B6-4C4F-B004-F7D7D5918B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4005064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992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yprogramsfail.com/slide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88130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1.125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35282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181664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50069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endParaRPr lang="en-U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87906"/>
            <a:ext cx="8495605" cy="762000"/>
          </a:xfrm>
        </p:spPr>
        <p:txBody>
          <a:bodyPr/>
          <a:lstStyle/>
          <a:p>
            <a:r>
              <a:rPr lang="en-US" dirty="0"/>
              <a:t>Matrix Multiplication 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iteration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): 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1105D8-DB0A-69E0-CF8A-49363E20C829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B2E1FED-4E8C-AD15-8324-807D562A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002CC324-D83B-A558-5105-816DA6AEA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DCCC0B8F-3ABA-75B4-775C-47096D42B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BD17678-2B20-2A8C-C006-8333FAF2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B62E80-9825-4A79-A323-05AEA2E35B35}"/>
              </a:ext>
            </a:extLst>
          </p:cNvPr>
          <p:cNvGrpSpPr/>
          <p:nvPr/>
        </p:nvGrpSpPr>
        <p:grpSpPr>
          <a:xfrm>
            <a:off x="7533613" y="2318893"/>
            <a:ext cx="617537" cy="1311945"/>
            <a:chOff x="6978799" y="1235870"/>
            <a:chExt cx="617537" cy="1311945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A4D44648-E942-1253-901D-819EE71BA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7A7A7207-9C51-7CDC-71C9-5E5F95CC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C361C0B8-1207-D916-0803-C0D4CF64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005B8730-145A-5CAF-21D1-4769CF1D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3D19DE-2F67-8BEA-ECF2-BF8746203A37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EBC610D5-CFB1-C523-CE06-3C5385BE0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B1584059-BB5A-15E2-3011-FFD05DA3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8F302E1-BE81-CB27-0A5C-AB22A834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750CE564-71D6-27C6-B58E-C067CD25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(9</a:t>
            </a:r>
            <a:r>
              <a:rPr lang="en-US" i="1" dirty="0"/>
              <a:t>n</a:t>
            </a:r>
            <a:r>
              <a:rPr lang="en-US" dirty="0"/>
              <a:t>/8)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3B49EE52-7CC5-A9BF-9915-4DDB0870A3E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88CBB-DC43-9A08-3BC4-61609D3A5827}"/>
              </a:ext>
            </a:extLst>
          </p:cNvPr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ABD2E-B800-F546-DC09-A71370384A3B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61F894B4-93C6-E039-4D03-B69649D5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ACDA19-B1DD-D3BC-1B69-6353A4A42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07F7A30-C9AB-D7B8-390B-EABFAD5B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01E807A-1062-A058-94CD-A0534B9C2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D175FF-5CF8-D9C4-8385-3AFB4BDEA495}"/>
              </a:ext>
            </a:extLst>
          </p:cNvPr>
          <p:cNvGrpSpPr/>
          <p:nvPr/>
        </p:nvGrpSpPr>
        <p:grpSpPr>
          <a:xfrm>
            <a:off x="7512953" y="2333079"/>
            <a:ext cx="617537" cy="1311945"/>
            <a:chOff x="6978799" y="1235870"/>
            <a:chExt cx="617537" cy="1311945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CB4799E-2ADB-4E02-AD4F-82652F72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E3ADA57-3C90-4F39-6323-CCA799CB5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4E357386-00D8-AF76-7CFD-E87F10659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FD5E88A8-4063-A694-B543-34F8AD31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733BF-5AC3-1204-7C74-FAB660AC1BE5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887E6A5F-31C9-3483-255D-FF95F47F9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A4F8776B-D754-88A1-8D6D-2634266F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6162404C-A9BA-4B39-E9D8-5289B6B8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2DC67456-446D-FA24-3E96-51BAB859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(left over from previous lecture)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b="1" dirty="0"/>
              <a:t>Defects and Failures</a:t>
            </a:r>
          </a:p>
          <a:p>
            <a:pPr lvl="1"/>
            <a:r>
              <a:rPr lang="en-US" b="1" dirty="0"/>
              <a:t>Scientific Debugging</a:t>
            </a:r>
          </a:p>
          <a:p>
            <a:pPr lvl="1"/>
            <a:r>
              <a:rPr lang="en-US" b="1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7746100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4B14-3973-4802-9DFF-FB466D8A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C19E-4682-4B42-AA02-F2E5BF4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able to:</a:t>
            </a:r>
          </a:p>
          <a:p>
            <a:pPr lvl="1"/>
            <a:r>
              <a:rPr lang="en-US" dirty="0"/>
              <a:t>Describe the steps to debug complex code failures</a:t>
            </a:r>
          </a:p>
          <a:p>
            <a:pPr lvl="1"/>
            <a:r>
              <a:rPr lang="en-US" dirty="0"/>
              <a:t>Identify ways to manage the complexity when programming</a:t>
            </a:r>
          </a:p>
          <a:p>
            <a:pPr lvl="1"/>
            <a:r>
              <a:rPr lang="en-US" dirty="0"/>
              <a:t>State guidelines for communicating the intention of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77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Design and Debugging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18-213/613: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11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October 3, 2023</a:t>
            </a:r>
            <a:endParaRPr lang="en-US" sz="2000" b="0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60A8-1408-4437-8029-80BE92DD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Atlas-Centaur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816F-F272-4FF3-BA85-07FBA55A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706885"/>
          </a:xfrm>
        </p:spPr>
        <p:txBody>
          <a:bodyPr/>
          <a:lstStyle/>
          <a:p>
            <a:r>
              <a:rPr lang="en-US" dirty="0"/>
              <a:t>Centaur second stage failed after entering an uncontrolled spin</a:t>
            </a:r>
          </a:p>
          <a:p>
            <a:pPr lvl="1"/>
            <a:r>
              <a:rPr lang="en-US" dirty="0"/>
              <a:t>Investigation - turbopumps relied on gas expansion and clogged from plastic remnants of scouring pads</a:t>
            </a:r>
          </a:p>
          <a:p>
            <a:pPr lvl="1"/>
            <a:r>
              <a:rPr lang="en-US" dirty="0"/>
              <a:t>Proposed Solution - Bake off plastic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B787-4C98-436D-8D2A-08A470880F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3429000"/>
            <a:ext cx="7896225" cy="2787005"/>
          </a:xfrm>
        </p:spPr>
        <p:txBody>
          <a:bodyPr/>
          <a:lstStyle/>
          <a:p>
            <a:r>
              <a:rPr lang="en-US" dirty="0"/>
              <a:t>Next launch – second stage failed after entering an …</a:t>
            </a:r>
          </a:p>
          <a:p>
            <a:pPr lvl="1"/>
            <a:r>
              <a:rPr lang="en-US" dirty="0"/>
              <a:t>Further investigation – a valve had been leaking for years</a:t>
            </a:r>
          </a:p>
          <a:p>
            <a:pPr lvl="2"/>
            <a:r>
              <a:rPr lang="en-US" dirty="0"/>
              <a:t>Increased need for engine efficiency pushed this leak into failure range</a:t>
            </a:r>
          </a:p>
          <a:p>
            <a:pPr lvl="2"/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The second time they reproduced the failure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3401B-0D61-4D4E-80F0-7FF6FED0F06D}"/>
              </a:ext>
            </a:extLst>
          </p:cNvPr>
          <p:cNvSpPr txBox="1"/>
          <p:nvPr/>
        </p:nvSpPr>
        <p:spPr>
          <a:xfrm>
            <a:off x="357018" y="6278721"/>
            <a:ext cx="493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https://www.thespacereview.com/article/1321/1</a:t>
            </a:r>
          </a:p>
        </p:txBody>
      </p:sp>
    </p:spTree>
    <p:extLst>
      <p:ext uri="{BB962C8B-B14F-4D97-AF65-F5344CB8AC3E}">
        <p14:creationId xmlns:p14="http://schemas.microsoft.com/office/powerpoint/2010/main" val="30717004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757B-6CC8-4C86-A73D-569B95B5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and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56AD-91EE-4E9F-9D38-EF65F347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programmer creates a defect </a:t>
            </a:r>
          </a:p>
          <a:p>
            <a:pPr marL="0" indent="0">
              <a:buNone/>
            </a:pPr>
            <a:r>
              <a:rPr lang="en-US" dirty="0"/>
              <a:t>2. The defect causes an infection </a:t>
            </a:r>
          </a:p>
          <a:p>
            <a:pPr marL="0" indent="0">
              <a:buNone/>
            </a:pPr>
            <a:r>
              <a:rPr lang="en-US" dirty="0"/>
              <a:t>3. The infection propagates </a:t>
            </a:r>
          </a:p>
          <a:p>
            <a:pPr marL="0" indent="0">
              <a:buNone/>
            </a:pPr>
            <a:r>
              <a:rPr lang="en-US" dirty="0"/>
              <a:t>4. The infection causes a failure</a:t>
            </a:r>
          </a:p>
        </p:txBody>
      </p:sp>
    </p:spTree>
    <p:extLst>
      <p:ext uri="{BB962C8B-B14F-4D97-AF65-F5344CB8AC3E}">
        <p14:creationId xmlns:p14="http://schemas.microsoft.com/office/powerpoint/2010/main" val="10560652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5D95-4B87-44AA-A27D-CB2710BE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C6BB-3946-4079-89B1-7987FAE2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defect causes a failure!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can only show the presence of errors – not their absence. (Dijkstra 1972)</a:t>
            </a:r>
          </a:p>
        </p:txBody>
      </p:sp>
    </p:spTree>
    <p:extLst>
      <p:ext uri="{BB962C8B-B14F-4D97-AF65-F5344CB8AC3E}">
        <p14:creationId xmlns:p14="http://schemas.microsoft.com/office/powerpoint/2010/main" val="39815735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DD15-5AC8-4C62-A07A-F8441BC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to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4FF9-3436-4D19-9792-8F60534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with defects will introduce erroneous or “infected” state</a:t>
            </a:r>
          </a:p>
          <a:p>
            <a:pPr lvl="1"/>
            <a:r>
              <a:rPr lang="en-US" dirty="0"/>
              <a:t>Correct code may </a:t>
            </a:r>
            <a:br>
              <a:rPr lang="en-US" dirty="0"/>
            </a:br>
            <a:r>
              <a:rPr lang="en-US" dirty="0"/>
              <a:t>propagate this state</a:t>
            </a:r>
          </a:p>
          <a:p>
            <a:pPr lvl="1"/>
            <a:r>
              <a:rPr lang="en-US" dirty="0"/>
              <a:t>Eventually an erroneous </a:t>
            </a:r>
            <a:br>
              <a:rPr lang="en-US" dirty="0"/>
            </a:br>
            <a:r>
              <a:rPr lang="en-US" dirty="0"/>
              <a:t>state is observed</a:t>
            </a:r>
          </a:p>
          <a:p>
            <a:pPr lvl="1"/>
            <a:endParaRPr lang="en-US" dirty="0"/>
          </a:p>
          <a:p>
            <a:r>
              <a:rPr lang="en-US" dirty="0"/>
              <a:t>Some executions will not</a:t>
            </a:r>
            <a:br>
              <a:rPr lang="en-US" dirty="0"/>
            </a:br>
            <a:r>
              <a:rPr lang="en-US" dirty="0"/>
              <a:t>trigger the defect</a:t>
            </a:r>
          </a:p>
          <a:p>
            <a:pPr lvl="1"/>
            <a:r>
              <a:rPr lang="en-US" dirty="0"/>
              <a:t>Others will not propagate</a:t>
            </a:r>
            <a:br>
              <a:rPr lang="en-US" dirty="0"/>
            </a:br>
            <a:r>
              <a:rPr lang="en-US" dirty="0"/>
              <a:t>“infected” state</a:t>
            </a:r>
          </a:p>
          <a:p>
            <a:endParaRPr lang="en-US" dirty="0"/>
          </a:p>
          <a:p>
            <a:r>
              <a:rPr lang="en-US" dirty="0"/>
              <a:t>Debugging sifts through</a:t>
            </a:r>
            <a:br>
              <a:rPr lang="en-US" dirty="0"/>
            </a:br>
            <a:r>
              <a:rPr lang="en-US" dirty="0"/>
              <a:t>the code to find the defect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E180-FE1E-47B4-ABC5-922A19F6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06" y="1916832"/>
            <a:ext cx="4718670" cy="43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70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5D2-5E0A-4A4D-A921-EC716AF1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E8B7-81C9-47F6-84D3-F72F0282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Stating the problem</a:t>
            </a:r>
          </a:p>
          <a:p>
            <a:pPr lvl="1"/>
            <a:r>
              <a:rPr lang="en-US" dirty="0"/>
              <a:t>Describe the problem aloud or in writing</a:t>
            </a:r>
          </a:p>
          <a:p>
            <a:pPr lvl="2"/>
            <a:r>
              <a:rPr lang="en-US" dirty="0"/>
              <a:t>A.k.a. “Rubber duck” or “teddy bear” method</a:t>
            </a:r>
          </a:p>
          <a:p>
            <a:pPr lvl="1"/>
            <a:r>
              <a:rPr lang="en-US" dirty="0"/>
              <a:t>Often a comprehensive problem description is sufficient to solve the failure</a:t>
            </a:r>
          </a:p>
        </p:txBody>
      </p:sp>
    </p:spTree>
    <p:extLst>
      <p:ext uri="{BB962C8B-B14F-4D97-AF65-F5344CB8AC3E}">
        <p14:creationId xmlns:p14="http://schemas.microsoft.com/office/powerpoint/2010/main" val="12780867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101-9850-4E3A-A30D-7E635B7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79B27-EF31-410B-9808-EFB45CEE0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52410"/>
              </p:ext>
            </p:extLst>
          </p:nvPr>
        </p:nvGraphicFramePr>
        <p:xfrm>
          <a:off x="352813" y="3429000"/>
          <a:ext cx="8390107" cy="293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434029-2671-47A6-868D-1E138DDED8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1260723"/>
            <a:ext cx="7896225" cy="2210941"/>
          </a:xfrm>
        </p:spPr>
        <p:txBody>
          <a:bodyPr/>
          <a:lstStyle/>
          <a:p>
            <a:r>
              <a:rPr lang="en-US" dirty="0"/>
              <a:t>Before debugging, you need to construct a hypothesis as to the defect</a:t>
            </a:r>
          </a:p>
          <a:p>
            <a:pPr lvl="1"/>
            <a:r>
              <a:rPr lang="en-US" dirty="0"/>
              <a:t>Propose a possible defect and why it explains the failure conditions</a:t>
            </a:r>
          </a:p>
          <a:p>
            <a:r>
              <a:rPr lang="en-US" dirty="0"/>
              <a:t>Ockham’s Razor (Occam’s Razor) – given several hypotheses, pick the simplest / closest to current work</a:t>
            </a:r>
          </a:p>
        </p:txBody>
      </p:sp>
    </p:spTree>
    <p:extLst>
      <p:ext uri="{BB962C8B-B14F-4D97-AF65-F5344CB8AC3E}">
        <p14:creationId xmlns:p14="http://schemas.microsoft.com/office/powerpoint/2010/main" val="5139055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CBB-834E-4302-B718-5642290E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D462DE-DC36-48E8-9BCE-273795B79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78498"/>
              </p:ext>
            </p:extLst>
          </p:nvPr>
        </p:nvGraphicFramePr>
        <p:xfrm>
          <a:off x="5220072" y="2397100"/>
          <a:ext cx="3881224" cy="307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81A2-8F4D-4A5D-8673-A7952E3FE3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018" y="1340768"/>
            <a:ext cx="7896225" cy="221094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Make predictions based on your hypothesis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do you expect to happen under new conditions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data could confirm or refute your hypothesis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can I collect that data?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experiments?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collection mechanism?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Does the data refute the hypothesis?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Refine the hypothesis based on the new inputs</a:t>
            </a:r>
          </a:p>
        </p:txBody>
      </p:sp>
    </p:spTree>
    <p:extLst>
      <p:ext uri="{BB962C8B-B14F-4D97-AF65-F5344CB8AC3E}">
        <p14:creationId xmlns:p14="http://schemas.microsoft.com/office/powerpoint/2010/main" val="36651703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89-959D-41E5-9E24-5A25F24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2C348-C1D0-4787-8A6A-3DC09BA60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36221"/>
              </p:ext>
            </p:extLst>
          </p:nvPr>
        </p:nvGraphicFramePr>
        <p:xfrm>
          <a:off x="623887" y="4746004"/>
          <a:ext cx="7896225" cy="21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A30C6-730B-4984-A6D3-99F3B14C4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617" y="1484784"/>
            <a:ext cx="7896225" cy="2210941"/>
          </a:xfrm>
        </p:spPr>
        <p:txBody>
          <a:bodyPr/>
          <a:lstStyle/>
          <a:p>
            <a:r>
              <a:rPr lang="en-US" dirty="0"/>
              <a:t>A set of experiments has confirmed the hypothesis</a:t>
            </a:r>
          </a:p>
          <a:p>
            <a:pPr lvl="1"/>
            <a:r>
              <a:rPr lang="en-US" dirty="0"/>
              <a:t>This is the diagnosis of the defect</a:t>
            </a:r>
          </a:p>
          <a:p>
            <a:pPr lvl="1"/>
            <a:endParaRPr lang="en-US" dirty="0"/>
          </a:p>
          <a:p>
            <a:r>
              <a:rPr lang="en-US" dirty="0"/>
              <a:t>Develop a fix for the defect</a:t>
            </a:r>
          </a:p>
          <a:p>
            <a:pPr lvl="1"/>
            <a:endParaRPr lang="en-US" dirty="0"/>
          </a:p>
          <a:p>
            <a:r>
              <a:rPr lang="en-US" dirty="0"/>
              <a:t>Run experiments to confirm the fix</a:t>
            </a:r>
          </a:p>
          <a:p>
            <a:pPr lvl="1"/>
            <a:r>
              <a:rPr lang="en-US" dirty="0"/>
              <a:t>Otherwise, how do you know that it is fixed?</a:t>
            </a:r>
          </a:p>
        </p:txBody>
      </p:sp>
    </p:spTree>
    <p:extLst>
      <p:ext uri="{BB962C8B-B14F-4D97-AF65-F5344CB8AC3E}">
        <p14:creationId xmlns:p14="http://schemas.microsoft.com/office/powerpoint/2010/main" val="38550517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85707-D4D2-486D-8846-301C840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a Bug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40FC-D38D-4651-8EBB-63B70C75F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main(..)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9; i &gt; 0; i--)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(“fib(%d)=%d\n”,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i, fib(i));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6EEA5-726C-4487-9975-A5E6CDE1EE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fib.c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fib(9)=55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 fib(1)=134513905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6D765-864C-451A-BFEA-1D48FA564696}"/>
              </a:ext>
            </a:extLst>
          </p:cNvPr>
          <p:cNvCxnSpPr/>
          <p:nvPr/>
        </p:nvCxnSpPr>
        <p:spPr bwMode="auto">
          <a:xfrm flipV="1">
            <a:off x="6372200" y="3284984"/>
            <a:ext cx="0" cy="1008112"/>
          </a:xfrm>
          <a:prstGeom prst="straightConnector1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F0BD01-A853-4CF6-A792-B83CC11E8146}"/>
              </a:ext>
            </a:extLst>
          </p:cNvPr>
          <p:cNvSpPr txBox="1"/>
          <p:nvPr/>
        </p:nvSpPr>
        <p:spPr>
          <a:xfrm>
            <a:off x="4647525" y="4293096"/>
            <a:ext cx="390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 defect has caused a failure.</a:t>
            </a:r>
          </a:p>
        </p:txBody>
      </p:sp>
    </p:spTree>
    <p:extLst>
      <p:ext uri="{BB962C8B-B14F-4D97-AF65-F5344CB8AC3E}">
        <p14:creationId xmlns:p14="http://schemas.microsoft.com/office/powerpoint/2010/main" val="244749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the first Fibonacci number as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8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Homework #5 due Thurs Oct 5</a:t>
            </a:r>
          </a:p>
          <a:p>
            <a:endParaRPr lang="en-US" sz="1400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due Thurs Oct 12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No new Homework released this week</a:t>
            </a:r>
          </a:p>
          <a:p>
            <a:endParaRPr lang="en-US" sz="1200" dirty="0"/>
          </a:p>
          <a:p>
            <a:r>
              <a:rPr lang="en-US" dirty="0"/>
              <a:t>Upcoming: No in-class midterm, but Homework #6/#7 will be a low-stakes take-home midterm</a:t>
            </a:r>
          </a:p>
          <a:p>
            <a:pPr lvl="1"/>
            <a:r>
              <a:rPr lang="en-US" dirty="0"/>
              <a:t>Out Mon Oct 9 at 10 pm ET. Due Fri Oct 14 at 11:59 pm ET.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9/29 lecture. 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 Open book.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your 2 “dropped” HWs).</a:t>
            </a:r>
          </a:p>
          <a:p>
            <a:pPr lvl="1"/>
            <a:r>
              <a:rPr lang="en-US" dirty="0"/>
              <a:t>Oct 9 small groups will be a midterm review.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 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87378"/>
            <a:ext cx="1369477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-Wall -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In function ‘fib’: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badfib.c:12:5: error: ‘f’ may be used uninitialized in this function [-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=maybe-uninitialized]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^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cc1: all warnings being treated as errors</a:t>
            </a:r>
          </a:p>
        </p:txBody>
      </p:sp>
    </p:spTree>
    <p:extLst>
      <p:ext uri="{BB962C8B-B14F-4D97-AF65-F5344CB8AC3E}">
        <p14:creationId xmlns:p14="http://schemas.microsoft.com/office/powerpoint/2010/main" val="8312701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3064" y="477946"/>
            <a:ext cx="4871847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-O2 -o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-O1 -o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-O0 -o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</p:txBody>
      </p:sp>
    </p:spTree>
    <p:extLst>
      <p:ext uri="{BB962C8B-B14F-4D97-AF65-F5344CB8AC3E}">
        <p14:creationId xmlns:p14="http://schemas.microsoft.com/office/powerpoint/2010/main" val="62501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</a:p>
          <a:p>
            <a:r>
              <a:rPr lang="en-US" dirty="0" err="1"/>
              <a:t>Valgrind</a:t>
            </a:r>
            <a:r>
              <a:rPr lang="en-US" dirty="0"/>
              <a:t> (even if your program appears to be working!)</a:t>
            </a:r>
          </a:p>
          <a:p>
            <a:pPr lvl="1"/>
            <a:r>
              <a:rPr lang="en-US" dirty="0"/>
              <a:t>Run on both –O3 and –O0</a:t>
            </a:r>
          </a:p>
          <a:p>
            <a:pPr lvl="1"/>
            <a:r>
              <a:rPr lang="en-US" dirty="0"/>
              <a:t>Only run after all warnings are gone!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18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270176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-g  -O3 -o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Copyright (C) 2002-2017, and GNU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Using Valgrind-3.13.0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Command: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HEAP SUMMARY: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  in use at exit: 0 bytes in 0 blocks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total heap usage: 1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All heap blocks were freed -- no leaks are possible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For counts of detected and suppressed errors, rerun with: -v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ERROR SUMMARY: 0 errors from 0 contexts (suppressed: 0 from 0)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115104"/>
            <a:ext cx="750923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perfect.  On –O3 it finds no errors!</a:t>
            </a:r>
          </a:p>
        </p:txBody>
      </p:sp>
    </p:spTree>
    <p:extLst>
      <p:ext uri="{BB962C8B-B14F-4D97-AF65-F5344CB8AC3E}">
        <p14:creationId xmlns:p14="http://schemas.microsoft.com/office/powerpoint/2010/main" val="1822314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198168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-g  -O0 -o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Copyright (C) 2002-2017, and GNU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Using Valgrind-3.13.0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Command: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0x4E988DA: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 of size 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0x4E9486B: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0x4E94875: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0x4E98014: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0x4E98B4C: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HEAP SUMMARY: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 in use at exit: 0 bytes in 0 blocks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total heap usage: 1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All heap blocks were freed -- no leaks are possible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For counts of detected and suppressed errors, rerun with: -v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--track-origins=yes to see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values come from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ERROR SUMMARY: 10 errors from 5 contexts (suppressed: 0 from 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115104"/>
            <a:ext cx="68368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perfect, but pretty darn good.</a:t>
            </a:r>
          </a:p>
        </p:txBody>
      </p:sp>
    </p:spTree>
    <p:extLst>
      <p:ext uri="{BB962C8B-B14F-4D97-AF65-F5344CB8AC3E}">
        <p14:creationId xmlns:p14="http://schemas.microsoft.com/office/powerpoint/2010/main" val="37879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fib(1) =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468D2-DB0C-9014-9A79-502B3B0B0200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0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ECB6-A34A-4961-9E65-484268D8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4E5E-68B0-4358-B5A6-FDB01CB4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5903317" cy="4972050"/>
          </a:xfrm>
        </p:spPr>
        <p:txBody>
          <a:bodyPr/>
          <a:lstStyle/>
          <a:p>
            <a:r>
              <a:rPr lang="en-US" dirty="0"/>
              <a:t>Propose a new condition or conditions</a:t>
            </a:r>
          </a:p>
          <a:p>
            <a:pPr lvl="1"/>
            <a:r>
              <a:rPr lang="en-US" dirty="0"/>
              <a:t>What will logically happen if your</a:t>
            </a:r>
            <a:br>
              <a:rPr lang="en-US" dirty="0"/>
            </a:br>
            <a:r>
              <a:rPr lang="en-US" dirty="0"/>
              <a:t>hypothesis is correct?</a:t>
            </a:r>
          </a:p>
          <a:p>
            <a:pPr lvl="1"/>
            <a:r>
              <a:rPr lang="en-US" dirty="0"/>
              <a:t>What data can be </a:t>
            </a:r>
          </a:p>
          <a:p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// Result depends on order of calls</a:t>
            </a:r>
          </a:p>
          <a:p>
            <a:pPr lvl="2"/>
            <a:r>
              <a:rPr lang="en-US" dirty="0"/>
              <a:t>If fib(1) is called first, it will return correctly.</a:t>
            </a:r>
          </a:p>
          <a:p>
            <a:pPr lvl="1"/>
            <a:r>
              <a:rPr lang="en-US" dirty="0"/>
              <a:t>// Loop check is incorrect</a:t>
            </a:r>
          </a:p>
          <a:p>
            <a:pPr lvl="2"/>
            <a:r>
              <a:rPr lang="en-US" dirty="0"/>
              <a:t>Change to n &gt;= 1 and run again.</a:t>
            </a:r>
          </a:p>
          <a:p>
            <a:pPr lvl="1"/>
            <a:r>
              <a:rPr lang="en-US" dirty="0"/>
              <a:t>// f is uninitialized</a:t>
            </a:r>
          </a:p>
          <a:p>
            <a:pPr lvl="2"/>
            <a:r>
              <a:rPr lang="en-US" dirty="0"/>
              <a:t>Change to int f = 1;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F40296B-57A1-7B72-69D6-3ADA7FAD272A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2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9523-FE75-4B91-AACD-DDAD2B5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5A9-709A-45F9-8FF8-E35A9A87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7896225" cy="4972050"/>
          </a:xfrm>
        </p:spPr>
        <p:txBody>
          <a:bodyPr/>
          <a:lstStyle/>
          <a:p>
            <a:r>
              <a:rPr lang="en-US" dirty="0"/>
              <a:t>Identical to the conditions of a prior run</a:t>
            </a:r>
          </a:p>
          <a:p>
            <a:pPr lvl="1"/>
            <a:r>
              <a:rPr lang="en-US" dirty="0"/>
              <a:t>Except with one condition changed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dirty="0"/>
              <a:t>Program input, using a debugger, altering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If fib(1) is called first, it will return correctly.</a:t>
            </a:r>
          </a:p>
          <a:p>
            <a:pPr lvl="2"/>
            <a:r>
              <a:rPr lang="en-US" dirty="0"/>
              <a:t>Fails.</a:t>
            </a:r>
          </a:p>
          <a:p>
            <a:pPr lvl="1"/>
            <a:r>
              <a:rPr lang="en-US" dirty="0"/>
              <a:t>Change to n &gt;= 1</a:t>
            </a:r>
          </a:p>
          <a:p>
            <a:pPr lvl="2"/>
            <a:r>
              <a:rPr lang="en-US" dirty="0"/>
              <a:t>fib(1)=2</a:t>
            </a:r>
          </a:p>
          <a:p>
            <a:pPr lvl="2"/>
            <a:r>
              <a:rPr lang="en-US" dirty="0"/>
              <a:t>fib(0)=...</a:t>
            </a:r>
          </a:p>
          <a:p>
            <a:pPr lvl="1"/>
            <a:r>
              <a:rPr lang="en-US" dirty="0"/>
              <a:t>Change to int f = 1;</a:t>
            </a:r>
          </a:p>
          <a:p>
            <a:pPr lvl="2"/>
            <a:r>
              <a:rPr lang="en-US" dirty="0"/>
              <a:t>Works.  Sometimes a prediction can be a fix.</a:t>
            </a:r>
          </a:p>
          <a:p>
            <a:pPr lvl="1"/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7A0B20F-B21B-1F05-9366-9E1ACB7FD17F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2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1B2A-88BD-4896-9D99-830048CE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875B-778F-4153-83CC-E936C4CF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471682"/>
          </a:xfrm>
        </p:spPr>
        <p:txBody>
          <a:bodyPr/>
          <a:lstStyle/>
          <a:p>
            <a:r>
              <a:rPr lang="en-US" dirty="0"/>
              <a:t>What is the observed result?</a:t>
            </a:r>
          </a:p>
          <a:p>
            <a:pPr lvl="1"/>
            <a:r>
              <a:rPr lang="en-US" dirty="0"/>
              <a:t>Factual observation, such as “Calling fib(1) will return 1.”</a:t>
            </a:r>
          </a:p>
          <a:p>
            <a:pPr lvl="1"/>
            <a:r>
              <a:rPr lang="en-US" dirty="0"/>
              <a:t>The conclusion will interpret the observation(s)</a:t>
            </a:r>
          </a:p>
          <a:p>
            <a:pPr lvl="1"/>
            <a:endParaRPr lang="en-US" dirty="0"/>
          </a:p>
          <a:p>
            <a:r>
              <a:rPr lang="en-US" dirty="0"/>
              <a:t>Don’t interfere.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() can interfere</a:t>
            </a:r>
          </a:p>
          <a:p>
            <a:pPr lvl="1"/>
            <a:r>
              <a:rPr lang="en-US" dirty="0"/>
              <a:t>Like quantum physics, sometimes observations are part of the experiment</a:t>
            </a:r>
          </a:p>
          <a:p>
            <a:pPr lvl="1"/>
            <a:endParaRPr lang="en-US" dirty="0"/>
          </a:p>
          <a:p>
            <a:r>
              <a:rPr lang="en-US" dirty="0"/>
              <a:t>Proceed systematically.</a:t>
            </a:r>
          </a:p>
          <a:p>
            <a:pPr lvl="1"/>
            <a:r>
              <a:rPr lang="en-US" dirty="0"/>
              <a:t>Update the conditions incrementally so each observation relates to a specific change</a:t>
            </a:r>
          </a:p>
          <a:p>
            <a:pPr lvl="1"/>
            <a:endParaRPr lang="en-US" dirty="0"/>
          </a:p>
          <a:p>
            <a:r>
              <a:rPr lang="en-US" dirty="0"/>
              <a:t>Do NOT ever proceed past first bug.</a:t>
            </a:r>
          </a:p>
        </p:txBody>
      </p:sp>
    </p:spTree>
    <p:extLst>
      <p:ext uri="{BB962C8B-B14F-4D97-AF65-F5344CB8AC3E}">
        <p14:creationId xmlns:p14="http://schemas.microsoft.com/office/powerpoint/2010/main" val="2954382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0B03-7AB9-41DE-95E9-4D050D46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C99-98FF-48DD-9B4B-628E3B0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program state can require a variety of tools</a:t>
            </a:r>
          </a:p>
          <a:p>
            <a:pPr lvl="1"/>
            <a:r>
              <a:rPr lang="en-US" dirty="0"/>
              <a:t>Debugger (e.g., </a:t>
            </a:r>
            <a:r>
              <a:rPr lang="en-US" dirty="0" err="1"/>
              <a:t>gdb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state is in local / global variables (if known)</a:t>
            </a:r>
          </a:p>
          <a:p>
            <a:pPr lvl="2"/>
            <a:r>
              <a:rPr lang="en-US" dirty="0"/>
              <a:t>What path through the program was taken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Does execution depend on uninitialized variables</a:t>
            </a:r>
          </a:p>
          <a:p>
            <a:pPr lvl="2"/>
            <a:r>
              <a:rPr lang="en-US" dirty="0"/>
              <a:t>Are memory accesses ever out-of-bounds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D0A41-C319-4F63-9DBC-EA4FEDA2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7675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5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Caches (left over from previous lecture)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b="0" dirty="0"/>
              <a:t>Design</a:t>
            </a:r>
          </a:p>
          <a:p>
            <a:pPr lvl="1"/>
            <a:r>
              <a:rPr lang="en-US" dirty="0"/>
              <a:t>Managing complexity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08090798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5708-F5D6-4C5F-9E84-3B4283E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7C84-663D-4815-B2E7-241F05E9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scientific hypothesis that explains current observations and makes future predictions becomes a theory</a:t>
            </a:r>
          </a:p>
          <a:p>
            <a:pPr lvl="1"/>
            <a:r>
              <a:rPr lang="en-US" dirty="0"/>
              <a:t>We’ll call this a diagnosis</a:t>
            </a:r>
          </a:p>
          <a:p>
            <a:pPr lvl="1"/>
            <a:endParaRPr lang="en-US" dirty="0"/>
          </a:p>
          <a:p>
            <a:r>
              <a:rPr lang="en-US" dirty="0"/>
              <a:t>Use the diagnosis to develop a fix for the defect</a:t>
            </a:r>
          </a:p>
          <a:p>
            <a:pPr lvl="1"/>
            <a:r>
              <a:rPr lang="en-US" dirty="0"/>
              <a:t>Avoid post hoc, ergo propter hoc fallacy</a:t>
            </a:r>
          </a:p>
          <a:p>
            <a:pPr lvl="1"/>
            <a:r>
              <a:rPr lang="en-US" dirty="0"/>
              <a:t>Or correlation does not imply causation</a:t>
            </a:r>
          </a:p>
          <a:p>
            <a:pPr lvl="1"/>
            <a:endParaRPr lang="en-US" dirty="0"/>
          </a:p>
          <a:p>
            <a:r>
              <a:rPr lang="en-US" dirty="0"/>
              <a:t>Understand why the defect and fix relate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5C837-6D9A-8C1B-C267-1B15E5F9C792}"/>
              </a:ext>
            </a:extLst>
          </p:cNvPr>
          <p:cNvSpPr txBox="1"/>
          <p:nvPr/>
        </p:nvSpPr>
        <p:spPr>
          <a:xfrm>
            <a:off x="414198" y="5805264"/>
            <a:ext cx="797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there was a program that only worked on Wednesday…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7B34-9312-4574-87CE-E965716D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and Confirm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764D-7E48-470E-8E0C-8279F48E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that the fix resolves the failure</a:t>
            </a:r>
          </a:p>
          <a:p>
            <a:endParaRPr lang="en-US" dirty="0"/>
          </a:p>
          <a:p>
            <a:r>
              <a:rPr lang="en-US" dirty="0"/>
              <a:t>If you fix multiple perceived defects, which fix was for the failure?</a:t>
            </a:r>
          </a:p>
          <a:p>
            <a:pPr lvl="1"/>
            <a:r>
              <a:rPr lang="en-US" dirty="0"/>
              <a:t>Be systematic</a:t>
            </a:r>
          </a:p>
        </p:txBody>
      </p:sp>
    </p:spTree>
    <p:extLst>
      <p:ext uri="{BB962C8B-B14F-4D97-AF65-F5344CB8AC3E}">
        <p14:creationId xmlns:p14="http://schemas.microsoft.com/office/powerpoint/2010/main" val="42781589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8E9D-40A8-479B-AC63-6236EB61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24E-427D-4576-954D-140B625E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failures and insights</a:t>
            </a:r>
          </a:p>
          <a:p>
            <a:pPr lvl="1"/>
            <a:r>
              <a:rPr lang="en-US" dirty="0"/>
              <a:t>Why did the code fail?</a:t>
            </a:r>
          </a:p>
          <a:p>
            <a:pPr lvl="1"/>
            <a:r>
              <a:rPr lang="en-US" dirty="0"/>
              <a:t>What are my common defects?</a:t>
            </a:r>
          </a:p>
          <a:p>
            <a:endParaRPr lang="en-US" dirty="0"/>
          </a:p>
          <a:p>
            <a:r>
              <a:rPr lang="en-US" dirty="0"/>
              <a:t>Assertions and invariants</a:t>
            </a:r>
          </a:p>
          <a:p>
            <a:pPr lvl="1"/>
            <a:r>
              <a:rPr lang="en-US" dirty="0"/>
              <a:t>Add checks for expected behavior</a:t>
            </a:r>
          </a:p>
          <a:p>
            <a:pPr lvl="1"/>
            <a:r>
              <a:rPr lang="en-US" dirty="0"/>
              <a:t>Extend checks to detect the fixed failure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Every successful set of conditions is added to the test suite</a:t>
            </a:r>
          </a:p>
        </p:txBody>
      </p:sp>
    </p:spTree>
    <p:extLst>
      <p:ext uri="{BB962C8B-B14F-4D97-AF65-F5344CB8AC3E}">
        <p14:creationId xmlns:p14="http://schemas.microsoft.com/office/powerpoint/2010/main" val="205943960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E9F93-7D92-49D7-9010-AC4CA53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Dirty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BF297-F4FB-4FBC-BC9D-DB0F2C25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problem needs scientific debugging</a:t>
            </a:r>
          </a:p>
          <a:p>
            <a:pPr lvl="1"/>
            <a:r>
              <a:rPr lang="en-US" dirty="0"/>
              <a:t>Set a time limit: (for example)</a:t>
            </a:r>
          </a:p>
          <a:p>
            <a:pPr lvl="2"/>
            <a:r>
              <a:rPr lang="en-US" dirty="0"/>
              <a:t>0 minutes – -Wall, </a:t>
            </a:r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1 – 10 minutes – Informal Debugging</a:t>
            </a:r>
          </a:p>
          <a:p>
            <a:pPr lvl="2"/>
            <a:r>
              <a:rPr lang="en-US" dirty="0"/>
              <a:t>10 – 60 minutes – Scientific Debugging</a:t>
            </a:r>
          </a:p>
          <a:p>
            <a:pPr lvl="2"/>
            <a:r>
              <a:rPr lang="en-US" dirty="0"/>
              <a:t>&gt; 60 minutes – Take a break / Ask for help</a:t>
            </a:r>
          </a:p>
        </p:txBody>
      </p:sp>
    </p:spTree>
    <p:extLst>
      <p:ext uri="{BB962C8B-B14F-4D97-AF65-F5344CB8AC3E}">
        <p14:creationId xmlns:p14="http://schemas.microsoft.com/office/powerpoint/2010/main" val="14373210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8642-D582-421F-9C91-9F3DD85D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222A-AE9A-4B53-A146-316D010A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348880"/>
            <a:ext cx="7896225" cy="3075037"/>
          </a:xfrm>
        </p:spPr>
        <p:txBody>
          <a:bodyPr/>
          <a:lstStyle/>
          <a:p>
            <a:r>
              <a:rPr lang="en-US" dirty="0"/>
              <a:t>Use of uninitialized variables</a:t>
            </a:r>
          </a:p>
          <a:p>
            <a:r>
              <a:rPr lang="en-US" dirty="0"/>
              <a:t>Unused values</a:t>
            </a:r>
          </a:p>
          <a:p>
            <a:r>
              <a:rPr lang="en-US" dirty="0"/>
              <a:t>Unreachable code</a:t>
            </a:r>
          </a:p>
          <a:p>
            <a:r>
              <a:rPr lang="en-US" dirty="0"/>
              <a:t>Duplicated code</a:t>
            </a:r>
          </a:p>
          <a:p>
            <a:r>
              <a:rPr lang="en-US" dirty="0"/>
              <a:t>Bloated functions/methods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Interface misuse</a:t>
            </a:r>
          </a:p>
          <a:p>
            <a:r>
              <a:rPr lang="en-US" dirty="0"/>
              <a:t>Null pointers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55F20-5E2C-42B0-8844-7A0ECB98EEB4}"/>
              </a:ext>
            </a:extLst>
          </p:cNvPr>
          <p:cNvSpPr txBox="1"/>
          <p:nvPr/>
        </p:nvSpPr>
        <p:spPr>
          <a:xfrm>
            <a:off x="795670" y="1268760"/>
            <a:ext cx="671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Common ways in which code is likely to have bugs, </a:t>
            </a:r>
          </a:p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either already or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16704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11 – Design &amp; Debugging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(review of previous lecture)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2726707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</p:spTree>
    <p:extLst>
      <p:ext uri="{BB962C8B-B14F-4D97-AF65-F5344CB8AC3E}">
        <p14:creationId xmlns:p14="http://schemas.microsoft.com/office/powerpoint/2010/main" val="14910749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925" y="5157192"/>
            <a:ext cx="588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But above all else: it must be readable</a:t>
            </a:r>
          </a:p>
        </p:txBody>
      </p:sp>
    </p:spTree>
    <p:extLst>
      <p:ext uri="{BB962C8B-B14F-4D97-AF65-F5344CB8AC3E}">
        <p14:creationId xmlns:p14="http://schemas.microsoft.com/office/powerpoint/2010/main" val="12244206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87D-114E-4F7C-85C9-BB84E5D5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1285-5B8C-4EE1-A377-EFC8699D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Good Design does: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Complexity Management </a:t>
            </a:r>
            <a:r>
              <a:rPr lang="en-US" sz="2800" dirty="0"/>
              <a:t>&amp;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Communication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53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444-357E-481B-893C-952CE54B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38DD-5972-4540-A07E-63284548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There are well known limits to how much complexity a human can manage easily.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49BBC-230F-47FF-A6BA-16C704C8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2318967"/>
            <a:ext cx="74676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8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5B29-B716-480B-ABED-5C227972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5EFC3-0205-4EC9-B4C0-3C397634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However, patterns can be very helpful...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53F0-6D10-4682-95AF-18539512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469447"/>
            <a:ext cx="6096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51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1212-7E84-4955-AA82-14C1672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21D9-2583-4828-A2F3-A3D012B4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Many techniques have been developed to help manage complexity:</a:t>
            </a:r>
          </a:p>
          <a:p>
            <a:r>
              <a:rPr lang="en-US" b="0" dirty="0"/>
              <a:t>Separation of concerns</a:t>
            </a:r>
          </a:p>
          <a:p>
            <a:r>
              <a:rPr lang="en-US" b="0" dirty="0"/>
              <a:t>Modularity</a:t>
            </a:r>
          </a:p>
          <a:p>
            <a:r>
              <a:rPr lang="en-US" b="0" dirty="0"/>
              <a:t>Reusability</a:t>
            </a:r>
          </a:p>
          <a:p>
            <a:r>
              <a:rPr lang="en-US" b="0" dirty="0"/>
              <a:t>Extensibility</a:t>
            </a:r>
          </a:p>
          <a:p>
            <a:r>
              <a:rPr lang="en-US" b="0" dirty="0"/>
              <a:t>DRY</a:t>
            </a:r>
          </a:p>
          <a:p>
            <a:r>
              <a:rPr lang="en-US" b="0" dirty="0"/>
              <a:t>Abstraction</a:t>
            </a:r>
          </a:p>
          <a:p>
            <a:r>
              <a:rPr lang="en-US" b="0" dirty="0"/>
              <a:t>Information Hiding</a:t>
            </a:r>
          </a:p>
          <a:p>
            <a:r>
              <a:rPr lang="en-US" b="0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68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8013-9795-4677-BCC4-74626D0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89E5-9312-4FBE-8F41-7E6A484C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many ways to manage complexity</a:t>
            </a:r>
          </a:p>
          <a:p>
            <a:pPr lvl="1"/>
            <a:r>
              <a:rPr lang="en-US" dirty="0"/>
              <a:t>Design code to be testable</a:t>
            </a:r>
          </a:p>
          <a:p>
            <a:pPr lvl="1"/>
            <a:r>
              <a:rPr lang="en-US" dirty="0"/>
              <a:t>Try to reuse testable chunks</a:t>
            </a:r>
          </a:p>
        </p:txBody>
      </p:sp>
    </p:spTree>
    <p:extLst>
      <p:ext uri="{BB962C8B-B14F-4D97-AF65-F5344CB8AC3E}">
        <p14:creationId xmlns:p14="http://schemas.microsoft.com/office/powerpoint/2010/main" val="341880985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Look up the set using the set index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so, hit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not a match, miss, then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Find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Evict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Read in the new line from memory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LRU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249686771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/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/>
              <a:t>	Look up the set using the set index</a:t>
            </a:r>
          </a:p>
          <a:p>
            <a:pPr marL="457200" lvl="1" indent="0">
              <a:buNone/>
            </a:pPr>
            <a:r>
              <a:rPr lang="en-US" dirty="0"/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/>
              <a:t>	If so, hit</a:t>
            </a:r>
          </a:p>
          <a:p>
            <a:pPr marL="457200" lvl="1" indent="0">
              <a:buNone/>
            </a:pPr>
            <a:r>
              <a:rPr lang="en-US" dirty="0"/>
              <a:t>	If not a match, miss, then</a:t>
            </a:r>
          </a:p>
          <a:p>
            <a:pPr marL="457200" lvl="1" indent="0">
              <a:buNone/>
            </a:pPr>
            <a:r>
              <a:rPr lang="en-US" dirty="0"/>
              <a:t>		Find the LRU block</a:t>
            </a:r>
          </a:p>
          <a:p>
            <a:pPr marL="457200" lvl="1" indent="0">
              <a:buNone/>
            </a:pPr>
            <a:r>
              <a:rPr lang="en-US" dirty="0"/>
              <a:t>		Evict the LRU block</a:t>
            </a:r>
          </a:p>
          <a:p>
            <a:pPr marL="457200" lvl="1" indent="0">
              <a:buNone/>
            </a:pPr>
            <a:r>
              <a:rPr lang="en-US" dirty="0"/>
              <a:t>		Read in the new line from memory</a:t>
            </a:r>
          </a:p>
          <a:p>
            <a:pPr marL="457200" lvl="1" indent="0">
              <a:buNone/>
            </a:pPr>
            <a:r>
              <a:rPr lang="en-US" dirty="0"/>
              <a:t>	Update LRU</a:t>
            </a:r>
          </a:p>
          <a:p>
            <a:pPr marL="457200" lvl="1" indent="0">
              <a:buNone/>
            </a:pPr>
            <a:r>
              <a:rPr lang="en-US" dirty="0"/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30906925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201C-F8B0-4952-8D92-331B967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need to be testable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11C2-3952-45ED-910A-EFD9850F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291061"/>
          </a:xfrm>
        </p:spPr>
        <p:txBody>
          <a:bodyPr/>
          <a:lstStyle/>
          <a:p>
            <a:r>
              <a:rPr lang="en-US" dirty="0"/>
              <a:t>Testable design</a:t>
            </a:r>
          </a:p>
          <a:p>
            <a:pPr lvl="1"/>
            <a:r>
              <a:rPr lang="en-US" dirty="0"/>
              <a:t>Testing versus Contracts*</a:t>
            </a:r>
          </a:p>
          <a:p>
            <a:pPr lvl="1"/>
            <a:r>
              <a:rPr lang="en-US" dirty="0"/>
              <a:t>These are complementary techniques</a:t>
            </a:r>
          </a:p>
          <a:p>
            <a:pPr lvl="1"/>
            <a:endParaRPr lang="en-US" dirty="0"/>
          </a:p>
          <a:p>
            <a:r>
              <a:rPr lang="en-US" dirty="0"/>
              <a:t>Testing and Contracts are </a:t>
            </a:r>
          </a:p>
          <a:p>
            <a:pPr lvl="1"/>
            <a:r>
              <a:rPr lang="en-US" dirty="0"/>
              <a:t>Acts of design more than verification</a:t>
            </a:r>
          </a:p>
          <a:p>
            <a:pPr lvl="1"/>
            <a:r>
              <a:rPr lang="en-US" dirty="0"/>
              <a:t>Acts of documentation: </a:t>
            </a:r>
            <a:r>
              <a:rPr lang="en-US" dirty="0">
                <a:solidFill>
                  <a:srgbClr val="FF0000"/>
                </a:solidFill>
              </a:rPr>
              <a:t>executable documentation!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5CDB6-CB7C-ED0A-0AF5-341C65FF10D2}"/>
              </a:ext>
            </a:extLst>
          </p:cNvPr>
          <p:cNvSpPr txBox="1"/>
          <p:nvPr/>
        </p:nvSpPr>
        <p:spPr>
          <a:xfrm>
            <a:off x="536601" y="5295111"/>
            <a:ext cx="807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* A </a:t>
            </a:r>
            <a:r>
              <a:rPr lang="en-US" sz="2000" b="0" u="sng" dirty="0">
                <a:latin typeface="Calibri" pitchFamily="34" charset="0"/>
              </a:rPr>
              <a:t>contract</a:t>
            </a:r>
            <a:r>
              <a:rPr lang="en-US" sz="2000" b="0" dirty="0">
                <a:latin typeface="Calibri" pitchFamily="34" charset="0"/>
              </a:rPr>
              <a:t> specifies in a precise and checkable way interfaces for software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components: preconditions, postconditions, and object invariants.</a:t>
            </a:r>
          </a:p>
        </p:txBody>
      </p:sp>
    </p:spTree>
    <p:extLst>
      <p:ext uri="{BB962C8B-B14F-4D97-AF65-F5344CB8AC3E}">
        <p14:creationId xmlns:p14="http://schemas.microsoft.com/office/powerpoint/2010/main" val="3399626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FD55-2BEA-4C80-BD03-A683D6F9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EA4A-E77A-4FBE-9D9B-AD236981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your cache simulator, you can write your own traces</a:t>
            </a:r>
          </a:p>
          <a:p>
            <a:pPr lvl="1"/>
            <a:r>
              <a:rPr lang="en-US" dirty="0"/>
              <a:t>Write a trace to test for a cache hit</a:t>
            </a:r>
          </a:p>
          <a:p>
            <a:pPr marL="457200" lvl="1" indent="0">
              <a:buNone/>
            </a:pPr>
            <a:r>
              <a:rPr lang="en-US" dirty="0"/>
              <a:t>	L 50, 1</a:t>
            </a:r>
            <a:br>
              <a:rPr lang="en-US" dirty="0"/>
            </a:br>
            <a:r>
              <a:rPr lang="en-US" dirty="0"/>
              <a:t>	L 50,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Write a trace to test dirty bytes in cache</a:t>
            </a:r>
          </a:p>
          <a:p>
            <a:pPr marL="457200" lvl="1" indent="0">
              <a:buNone/>
            </a:pPr>
            <a:r>
              <a:rPr lang="en-US" dirty="0"/>
              <a:t>	S 100,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5232-9375-417C-9794-ADDB0F93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design is modular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0A9A-014B-44CE-8256-ED0C28AB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207573" cy="4972050"/>
          </a:xfrm>
        </p:spPr>
        <p:txBody>
          <a:bodyPr/>
          <a:lstStyle/>
          <a:p>
            <a:r>
              <a:rPr lang="en-US" dirty="0"/>
              <a:t>Modular code has: separation of concerns, encapsulation, abstraction</a:t>
            </a:r>
          </a:p>
          <a:p>
            <a:pPr lvl="1"/>
            <a:r>
              <a:rPr lang="en-US" dirty="0"/>
              <a:t>Leads to: reusability, extensibility, readability, testability</a:t>
            </a:r>
          </a:p>
          <a:p>
            <a:pPr lvl="1"/>
            <a:endParaRPr lang="en-US" dirty="0"/>
          </a:p>
          <a:p>
            <a:r>
              <a:rPr lang="en-US" dirty="0"/>
              <a:t>Separation of concerns</a:t>
            </a:r>
          </a:p>
          <a:p>
            <a:pPr lvl="1"/>
            <a:r>
              <a:rPr lang="en-US" dirty="0"/>
              <a:t>Create helper functions so each function does “one thing”</a:t>
            </a:r>
          </a:p>
          <a:p>
            <a:pPr lvl="1"/>
            <a:r>
              <a:rPr lang="en-US" dirty="0"/>
              <a:t>Functions should neither do too much nor too little</a:t>
            </a:r>
          </a:p>
          <a:p>
            <a:pPr lvl="1"/>
            <a:r>
              <a:rPr lang="en-US" dirty="0"/>
              <a:t>Avoid duplicated code</a:t>
            </a:r>
          </a:p>
          <a:p>
            <a:pPr lvl="1"/>
            <a:endParaRPr lang="en-US" dirty="0"/>
          </a:p>
          <a:p>
            <a:r>
              <a:rPr lang="en-US" dirty="0"/>
              <a:t>Encapsulation, abstraction, and respecting the interface</a:t>
            </a:r>
          </a:p>
          <a:p>
            <a:pPr lvl="1"/>
            <a:r>
              <a:rPr lang="en-US" dirty="0"/>
              <a:t>Each module is responsible for its own internals</a:t>
            </a:r>
          </a:p>
          <a:p>
            <a:pPr lvl="1"/>
            <a:r>
              <a:rPr lang="en-US" dirty="0"/>
              <a:t>No outside code “intrudes” on the inner workings of another module</a:t>
            </a:r>
          </a:p>
        </p:txBody>
      </p:sp>
    </p:spTree>
    <p:extLst>
      <p:ext uri="{BB962C8B-B14F-4D97-AF65-F5344CB8AC3E}">
        <p14:creationId xmlns:p14="http://schemas.microsoft.com/office/powerpoint/2010/main" val="413376324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the Compiler!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plenty of temporary variables</a:t>
            </a:r>
          </a:p>
          <a:p>
            <a:r>
              <a:rPr lang="en-US" dirty="0"/>
              <a:t>Use plenty of functions</a:t>
            </a:r>
          </a:p>
          <a:p>
            <a:r>
              <a:rPr lang="en-US" dirty="0"/>
              <a:t>Let compiler do the math</a:t>
            </a:r>
          </a:p>
        </p:txBody>
      </p:sp>
    </p:spTree>
    <p:extLst>
      <p:ext uri="{BB962C8B-B14F-4D97-AF65-F5344CB8AC3E}">
        <p14:creationId xmlns:p14="http://schemas.microsoft.com/office/powerpoint/2010/main" val="15888308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64B (big enough for eight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D4C7-C241-4FEF-8711-E7E8E6A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12E-393E-4C5B-A10F-F27F03A8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writing code, the author is communicating with: </a:t>
            </a:r>
          </a:p>
          <a:p>
            <a:r>
              <a:rPr lang="en-US" dirty="0"/>
              <a:t>The machine</a:t>
            </a:r>
          </a:p>
          <a:p>
            <a:r>
              <a:rPr lang="en-US" dirty="0"/>
              <a:t>Other developers of the system</a:t>
            </a:r>
          </a:p>
          <a:p>
            <a:r>
              <a:rPr lang="en-US" dirty="0"/>
              <a:t>Code reviewers</a:t>
            </a:r>
          </a:p>
          <a:p>
            <a:r>
              <a:rPr lang="en-US" dirty="0"/>
              <a:t>Their future self</a:t>
            </a:r>
          </a:p>
        </p:txBody>
      </p:sp>
    </p:spTree>
    <p:extLst>
      <p:ext uri="{BB962C8B-B14F-4D97-AF65-F5344CB8AC3E}">
        <p14:creationId xmlns:p14="http://schemas.microsoft.com/office/powerpoint/2010/main" val="284826213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81CD-21D3-46E5-9101-B75A1F6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C7D5-5416-40D3-AF37-48449C8E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techniques that have been developed around code communication: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Commit Messages</a:t>
            </a:r>
          </a:p>
          <a:p>
            <a:r>
              <a:rPr lang="en-US" dirty="0"/>
              <a:t>Code Review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8992829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8A70D-9E1D-444F-863A-70C3E76E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6DA5C-D20E-4822-8E54-16E7579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Naming</a:t>
            </a:r>
          </a:p>
        </p:txBody>
      </p:sp>
    </p:spTree>
    <p:extLst>
      <p:ext uri="{BB962C8B-B14F-4D97-AF65-F5344CB8AC3E}">
        <p14:creationId xmlns:p14="http://schemas.microsoft.com/office/powerpoint/2010/main" val="200505488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84C0-18D2-4FE2-B546-88B24633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Avoid deliberately meaningless names: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3D47A-4608-4AC7-8080-762755AC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9" y="1190822"/>
            <a:ext cx="7516935" cy="56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88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EEA9-D5C7-40AD-94B0-C706B189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is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A357-4585-483C-A4D2-30B7E049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8" y="2276871"/>
            <a:ext cx="7896225" cy="2304257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“If you don’t know what a thing should be called, you cannot know what it is. </a:t>
            </a:r>
          </a:p>
          <a:p>
            <a:pPr marL="0" indent="0">
              <a:buNone/>
            </a:pPr>
            <a:r>
              <a:rPr lang="en-US" sz="3200" i="1" dirty="0"/>
              <a:t>If you don’t know what it is, you cannot sit down and write the code</a:t>
            </a:r>
            <a:r>
              <a:rPr lang="en-US" sz="3200" i="1"/>
              <a:t>.” </a:t>
            </a:r>
            <a:br>
              <a:rPr lang="en-US" sz="3200" i="1"/>
            </a:br>
            <a:r>
              <a:rPr lang="en-US" sz="3200" i="1"/>
              <a:t>					</a:t>
            </a:r>
            <a:r>
              <a:rPr lang="en-US" sz="3200"/>
              <a:t>- </a:t>
            </a:r>
            <a:r>
              <a:rPr lang="en-US" sz="3200" dirty="0"/>
              <a:t>Sam Gardiner</a:t>
            </a:r>
          </a:p>
        </p:txBody>
      </p:sp>
    </p:spTree>
    <p:extLst>
      <p:ext uri="{BB962C8B-B14F-4D97-AF65-F5344CB8AC3E}">
        <p14:creationId xmlns:p14="http://schemas.microsoft.com/office/powerpoint/2010/main" val="232197848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013-3447-4D9B-ABBF-2B6A832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naming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348-E8CF-43E9-BAD3-8CE6ACA3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Start with meaning and intention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words with precise meanings (avoid “data”, “info”, “perform”)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Prefer fewer words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Avoid abbreviations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code review to improve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Read the code out loud to check that it sounds okay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Actually rename things</a:t>
            </a:r>
          </a:p>
        </p:txBody>
      </p:sp>
    </p:spTree>
    <p:extLst>
      <p:ext uri="{BB962C8B-B14F-4D97-AF65-F5344CB8AC3E}">
        <p14:creationId xmlns:p14="http://schemas.microsoft.com/office/powerpoint/2010/main" val="15832958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640C-3314-4EDB-AF93-B0499BD3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35462" cy="762000"/>
          </a:xfrm>
        </p:spPr>
        <p:txBody>
          <a:bodyPr/>
          <a:lstStyle/>
          <a:p>
            <a:r>
              <a:rPr lang="en-US" dirty="0"/>
              <a:t>Naming guidelines – Use dictionary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5856-C74D-43EC-97D2-0641B186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dictionary words and abbreviations that appear in a dictionary.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FileCpy</a:t>
            </a:r>
            <a:r>
              <a:rPr lang="en-US" dirty="0"/>
              <a:t> -&gt; </a:t>
            </a:r>
            <a:r>
              <a:rPr lang="en-US" dirty="0" err="1"/>
              <a:t>FileCopy</a:t>
            </a:r>
            <a:endParaRPr lang="en-US" dirty="0"/>
          </a:p>
          <a:p>
            <a:pPr lvl="1"/>
            <a:r>
              <a:rPr lang="en-US" dirty="0"/>
              <a:t>Avoid vague abbreviations such as acc, mod, auth, etc..</a:t>
            </a:r>
          </a:p>
        </p:txBody>
      </p:sp>
    </p:spTree>
    <p:extLst>
      <p:ext uri="{BB962C8B-B14F-4D97-AF65-F5344CB8AC3E}">
        <p14:creationId xmlns:p14="http://schemas.microsoft.com/office/powerpoint/2010/main" val="17954526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5401-9A61-4C75-B7E4-BCD897D9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using single-letter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E28F-27D8-4DA7-9DDF-D079041A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letters are unsearchable</a:t>
            </a:r>
          </a:p>
          <a:p>
            <a:pPr lvl="1"/>
            <a:r>
              <a:rPr lang="en-US" dirty="0"/>
              <a:t>Give no hints as to the variable’s usage</a:t>
            </a:r>
          </a:p>
          <a:p>
            <a:pPr lvl="1"/>
            <a:endParaRPr lang="en-US" dirty="0"/>
          </a:p>
          <a:p>
            <a:r>
              <a:rPr lang="en-US" dirty="0"/>
              <a:t>Exceptions are loop counters</a:t>
            </a:r>
          </a:p>
          <a:p>
            <a:pPr lvl="1"/>
            <a:r>
              <a:rPr lang="en-US" dirty="0"/>
              <a:t>Especially if you know why i, j, </a:t>
            </a:r>
            <a:r>
              <a:rPr lang="en-US" dirty="0" err="1"/>
              <a:t>etc</a:t>
            </a:r>
            <a:r>
              <a:rPr lang="en-US" dirty="0"/>
              <a:t> were originally used</a:t>
            </a:r>
          </a:p>
        </p:txBody>
      </p:sp>
    </p:spTree>
    <p:extLst>
      <p:ext uri="{BB962C8B-B14F-4D97-AF65-F5344CB8AC3E}">
        <p14:creationId xmlns:p14="http://schemas.microsoft.com/office/powerpoint/2010/main" val="18307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1585-4311-4AE9-9C5B-2093D9F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character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47F0-3D79-4160-AE05-07944DCF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“Good naming limits individual name length, and reduces the need for specialized vocabulary” – Philip </a:t>
            </a:r>
            <a:r>
              <a:rPr lang="en-US" dirty="0" err="1"/>
              <a:t>Relf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060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E0B4-7C92-46DE-9F13-5D1480EE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word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46DA-726F-4934-B6E4-6A8FEA6C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names to a four word maximum</a:t>
            </a:r>
          </a:p>
          <a:p>
            <a:r>
              <a:rPr lang="en-US" dirty="0"/>
              <a:t>Limit names to the number of words that people can read at a glance.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of each pair do you prefer?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F9E4B-4DD4-4335-83C5-9DC4C67ACF57}"/>
              </a:ext>
            </a:extLst>
          </p:cNvPr>
          <p:cNvSpPr txBox="1"/>
          <p:nvPr/>
        </p:nvSpPr>
        <p:spPr>
          <a:xfrm>
            <a:off x="842868" y="3868987"/>
            <a:ext cx="4458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arraysOfSetsOfLinesOfBlocks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a2) cache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b2)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evictedDataBytes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918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501160" y="4256088"/>
            <a:ext cx="155656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7278837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816634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50513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4641528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	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FF67F-EFA2-9696-EAB6-54390C484622}"/>
              </a:ext>
            </a:extLst>
          </p:cNvPr>
          <p:cNvSpPr txBox="1"/>
          <p:nvPr/>
        </p:nvSpPr>
        <p:spPr>
          <a:xfrm>
            <a:off x="5319512" y="5350444"/>
            <a:ext cx="31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1.125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8B78D-5502-7C48-B1CF-B74A0F62BCA3}"/>
              </a:ext>
            </a:extLst>
          </p:cNvPr>
          <p:cNvSpPr txBox="1"/>
          <p:nvPr/>
        </p:nvSpPr>
        <p:spPr>
          <a:xfrm>
            <a:off x="971600" y="57200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1624F-6C34-5797-4C05-54937387D538}"/>
              </a:ext>
            </a:extLst>
          </p:cNvPr>
          <p:cNvSpPr txBox="1"/>
          <p:nvPr/>
        </p:nvSpPr>
        <p:spPr>
          <a:xfrm>
            <a:off x="2411760" y="572005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A9D3B1-DC80-77A5-471A-B1B4B49E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CB44C7-4BDC-38E2-A9C6-975E812B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436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CAD5E5-C09A-D897-A92E-D67983AD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03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E24A3D0-A388-9DEB-47F6-485BD13C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0C008D1-4BB1-65F2-25C9-772B22EB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199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52DCF83-A053-9A53-7FDA-EF36E6E8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9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C24C3DA-AA41-467B-8476-822306D0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686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5911DA5-4743-EF87-702D-B97BDF563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0EA921B-96BD-B910-46DD-EBD9EEA8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394192D-96F0-0571-9E29-B5D4F249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799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EBE0B0A-BEDB-BB0C-D681-564E7261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78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2AEDDEC-5EBF-0BC6-8D66-7F41D1BA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9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B479-0A04-4705-A85F-CDFD813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253-FEEE-4295-B3D1-A64E7040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descriptive names.</a:t>
            </a:r>
          </a:p>
          <a:p>
            <a:r>
              <a:rPr lang="en-US" dirty="0"/>
              <a:t>Avoid names with no meaning: a, foo, blah,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reasonable exceptions: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2BA3-477E-4B71-A218-59ED57567928}"/>
              </a:ext>
            </a:extLst>
          </p:cNvPr>
          <p:cNvSpPr txBox="1"/>
          <p:nvPr/>
        </p:nvSpPr>
        <p:spPr>
          <a:xfrm>
            <a:off x="850900" y="3501008"/>
            <a:ext cx="3906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swap(int* a, int* b)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41047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696-B756-4EBC-B31D-B69CC55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large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E3EF-FB94-46AC-88E3-EF26F4AB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more specific when possible:</a:t>
            </a:r>
          </a:p>
          <a:p>
            <a:pPr lvl="1"/>
            <a:r>
              <a:rPr lang="en-US" dirty="0"/>
              <a:t>Person -&gt; Employee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size in this </a:t>
            </a:r>
            <a:r>
              <a:rPr lang="en-US" dirty="0" err="1"/>
              <a:t>binaryTree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0A52-BAEE-49F5-B80C-A76F3024F304}"/>
              </a:ext>
            </a:extLst>
          </p:cNvPr>
          <p:cNvSpPr txBox="1"/>
          <p:nvPr/>
        </p:nvSpPr>
        <p:spPr>
          <a:xfrm>
            <a:off x="850900" y="3381925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binaryTree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size;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564" y="4016694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numChildren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subTreeNumNodes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keyLength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0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B25F-CD5D-43FC-9BC2-A23E160A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problem domain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FA31-AA50-40EF-9851-8996DD87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correct term in the problem domain’s language.</a:t>
            </a:r>
          </a:p>
          <a:p>
            <a:pPr lvl="1"/>
            <a:r>
              <a:rPr lang="en-US" dirty="0"/>
              <a:t>Hint: as a student, consider the terms in the assignment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cachelab</a:t>
            </a:r>
            <a:r>
              <a:rPr lang="en-US" dirty="0"/>
              <a:t>, consider the following: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25B1-FF8A-45D4-9397-9673CBDD49C8}"/>
              </a:ext>
            </a:extLst>
          </p:cNvPr>
          <p:cNvSpPr txBox="1"/>
          <p:nvPr/>
        </p:nvSpPr>
        <p:spPr>
          <a:xfrm>
            <a:off x="850900" y="342900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12198210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C1FB-9FE7-4DB7-80C4-AAC757B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opposites precisely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B8F8-2132-41FC-B0EC-4DF1A560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use opposites in standard pairs</a:t>
            </a:r>
          </a:p>
          <a:p>
            <a:pPr lvl="1"/>
            <a:r>
              <a:rPr lang="en-US" dirty="0"/>
              <a:t>first/end -&gt; first/last</a:t>
            </a:r>
          </a:p>
        </p:txBody>
      </p:sp>
    </p:spTree>
    <p:extLst>
      <p:ext uri="{BB962C8B-B14F-4D97-AF65-F5344CB8AC3E}">
        <p14:creationId xmlns:p14="http://schemas.microsoft.com/office/powerpoint/2010/main" val="207597491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2EB4-5841-46C5-AF6C-39F4236F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9519-5340-4BC1-8234-4A06BE8E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3522921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FF94-F3A2-4841-A621-37B578E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6686-81EC-4C1A-B02A-D130EC07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say what the code does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because the code already says that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explain awkward logic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 the code to make it clear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add too many comments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it’s messy, and they get out of date</a:t>
            </a:r>
          </a:p>
        </p:txBody>
      </p:sp>
    </p:spTree>
    <p:extLst>
      <p:ext uri="{BB962C8B-B14F-4D97-AF65-F5344CB8AC3E}">
        <p14:creationId xmlns:p14="http://schemas.microsoft.com/office/powerpoint/2010/main" val="331385991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633A-2E38-48F3-9822-7E65D20A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Awkward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377A-D2C6-4EF4-8BFE-84035F97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someone (TA, employer, </a:t>
            </a:r>
            <a:r>
              <a:rPr lang="en-US" dirty="0" err="1"/>
              <a:t>etc</a:t>
            </a:r>
            <a:r>
              <a:rPr lang="en-US" dirty="0"/>
              <a:t>) has to read your code</a:t>
            </a:r>
          </a:p>
          <a:p>
            <a:pPr lvl="1"/>
            <a:r>
              <a:rPr lang="en-US" dirty="0"/>
              <a:t>Would you rather rewrite or comment the following?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about?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Both lines update program state in the same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04C35-F7E3-4814-BFFC-57FBD8CAAF0D}"/>
              </a:ext>
            </a:extLst>
          </p:cNvPr>
          <p:cNvSpPr txBox="1"/>
          <p:nvPr/>
        </p:nvSpPr>
        <p:spPr>
          <a:xfrm>
            <a:off x="100668" y="2636912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(*(void **)((*(void **)(bp)) + DSIZE)) = (*(void **)(bp + DSIZE));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B5B0-6860-4612-ADF0-0D1CB7367424}"/>
              </a:ext>
            </a:extLst>
          </p:cNvPr>
          <p:cNvSpPr txBox="1"/>
          <p:nvPr/>
        </p:nvSpPr>
        <p:spPr>
          <a:xfrm>
            <a:off x="209867" y="3598277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bp-&gt;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bp-&gt;next;</a:t>
            </a:r>
          </a:p>
        </p:txBody>
      </p:sp>
    </p:spTree>
    <p:extLst>
      <p:ext uri="{BB962C8B-B14F-4D97-AF65-F5344CB8AC3E}">
        <p14:creationId xmlns:p14="http://schemas.microsoft.com/office/powerpoint/2010/main" val="13950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BB9-C0D4-43C9-AF01-8DBA301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204B-D486-4B05-9ED6-2CC621B0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question: why the code exists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When should I use this code?</a:t>
            </a:r>
          </a:p>
          <a:p>
            <a:r>
              <a:rPr lang="en-US" dirty="0"/>
              <a:t>When shouldn’t I use it?</a:t>
            </a:r>
          </a:p>
          <a:p>
            <a:r>
              <a:rPr lang="en-US" dirty="0"/>
              <a:t>What are the alternatives to this code?</a:t>
            </a:r>
          </a:p>
        </p:txBody>
      </p:sp>
    </p:spTree>
    <p:extLst>
      <p:ext uri="{BB962C8B-B14F-4D97-AF65-F5344CB8AC3E}">
        <p14:creationId xmlns:p14="http://schemas.microsoft.com/office/powerpoint/2010/main" val="51630631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48F9-8B68-408C-938B-D7DDB762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4FDF-439D-4FCB-81B8-4DC63E9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a magic number is what it 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should this code be used?  Is there an alternative?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7C68E-FB7D-41BC-812F-4E409FEA989E}"/>
              </a:ext>
            </a:extLst>
          </p:cNvPr>
          <p:cNvSpPr txBox="1"/>
          <p:nvPr/>
        </p:nvSpPr>
        <p:spPr>
          <a:xfrm>
            <a:off x="209867" y="1916832"/>
            <a:ext cx="724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// Each address is 64-bit, which is 16 + 1 hex characters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MAX_ADDRESS_LENGTH = 17;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E472-9811-4144-803C-1AAFDE934FAC}"/>
              </a:ext>
            </a:extLst>
          </p:cNvPr>
          <p:cNvSpPr txBox="1"/>
          <p:nvPr/>
        </p:nvSpPr>
        <p:spPr>
          <a:xfrm>
            <a:off x="209867" y="4064006"/>
            <a:ext cx="7242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power2(unsigned base, unsigned expo){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result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for(i=0;i&lt;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expo;i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result+=result;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399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 locals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Pick a pivot value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Reorder array around the pivot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Recurse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930664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805131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519627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937014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670314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227527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957DE-C630-DDFB-D632-180732FBDBFF}"/>
              </a:ext>
            </a:extLst>
          </p:cNvPr>
          <p:cNvSpPr txBox="1"/>
          <p:nvPr/>
        </p:nvSpPr>
        <p:spPr>
          <a:xfrm>
            <a:off x="5319512" y="5350444"/>
            <a:ext cx="298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that code.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Revise comments / code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If the code or comments are awkward or complex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Join / Split comments as needed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Maintain code and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7322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1BDD-AAD6-4E3B-BFC5-BAF0F6C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8608-7CED-44FB-B0B8-067676D3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Committing code to a source repository is a vital part of development</a:t>
            </a:r>
          </a:p>
          <a:p>
            <a:pPr lvl="1"/>
            <a:r>
              <a:rPr lang="en-US" dirty="0"/>
              <a:t>Protects against system failures and typos:</a:t>
            </a:r>
          </a:p>
          <a:p>
            <a:pPr lvl="2"/>
            <a:r>
              <a:rPr lang="en-US" dirty="0"/>
              <a:t>cat </a:t>
            </a:r>
            <a:r>
              <a:rPr lang="en-US" dirty="0" err="1"/>
              <a:t>foo.c</a:t>
            </a:r>
            <a:r>
              <a:rPr lang="en-US" dirty="0"/>
              <a:t> versus cat &gt; </a:t>
            </a:r>
            <a:r>
              <a:rPr lang="en-US" dirty="0" err="1"/>
              <a:t>foo.c</a:t>
            </a:r>
            <a:endParaRPr lang="en-US" dirty="0"/>
          </a:p>
          <a:p>
            <a:pPr lvl="1"/>
            <a:r>
              <a:rPr lang="en-US" dirty="0"/>
              <a:t>The commit messages are your record of your work</a:t>
            </a:r>
          </a:p>
          <a:p>
            <a:pPr lvl="2"/>
            <a:r>
              <a:rPr lang="en-US" dirty="0"/>
              <a:t>Communicating to your future self</a:t>
            </a:r>
          </a:p>
          <a:p>
            <a:pPr lvl="2"/>
            <a:r>
              <a:rPr lang="en-US" dirty="0"/>
              <a:t>Describe in one line what you did</a:t>
            </a:r>
          </a:p>
          <a:p>
            <a:pPr marL="457200" lvl="1" indent="0">
              <a:buNone/>
            </a:pPr>
            <a:r>
              <a:rPr lang="en-US" dirty="0"/>
              <a:t>“Parses command line arguments”</a:t>
            </a:r>
          </a:p>
          <a:p>
            <a:pPr marL="457200" lvl="1" indent="0">
              <a:buNone/>
            </a:pPr>
            <a:r>
              <a:rPr lang="en-US" dirty="0"/>
              <a:t>“fix bug in unique tests, race condition not solved”</a:t>
            </a:r>
          </a:p>
          <a:p>
            <a:pPr marL="457200" lvl="1" indent="0">
              <a:buNone/>
            </a:pPr>
            <a:r>
              <a:rPr lang="en-US" dirty="0"/>
              <a:t>“seg list finished, performance is …”</a:t>
            </a:r>
          </a:p>
          <a:p>
            <a:r>
              <a:rPr lang="en-US" dirty="0"/>
              <a:t>Use branches</a:t>
            </a:r>
          </a:p>
        </p:txBody>
      </p:sp>
    </p:spTree>
    <p:extLst>
      <p:ext uri="{BB962C8B-B14F-4D97-AF65-F5344CB8AC3E}">
        <p14:creationId xmlns:p14="http://schemas.microsoft.com/office/powerpoint/2010/main" val="197235088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9BC-9DBE-4993-A26D-E33BE2B9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850-0BB7-4565-A6E4-FF78E2D9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have defects</a:t>
            </a:r>
          </a:p>
          <a:p>
            <a:pPr lvl="1"/>
            <a:r>
              <a:rPr lang="en-US" dirty="0"/>
              <a:t>Be systematic about finding them</a:t>
            </a:r>
          </a:p>
          <a:p>
            <a:endParaRPr lang="en-US" dirty="0"/>
          </a:p>
          <a:p>
            <a:r>
              <a:rPr lang="en-US" dirty="0"/>
              <a:t>Programs are more complex than humans can manage</a:t>
            </a:r>
          </a:p>
          <a:p>
            <a:pPr lvl="1"/>
            <a:r>
              <a:rPr lang="en-US" dirty="0"/>
              <a:t>Write code to be manageable</a:t>
            </a:r>
          </a:p>
          <a:p>
            <a:endParaRPr lang="en-US" dirty="0"/>
          </a:p>
          <a:p>
            <a:r>
              <a:rPr lang="en-US" dirty="0"/>
              <a:t>Programming is not solitary, even if you are communicating with a grader or a future self</a:t>
            </a:r>
          </a:p>
          <a:p>
            <a:pPr lvl="1"/>
            <a:r>
              <a:rPr lang="en-US" dirty="0"/>
              <a:t>Be understandable in </a:t>
            </a:r>
            <a:r>
              <a:rPr lang="en-US"/>
              <a:t>your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019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861-7B9D-4658-A6B7-97DA8D8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0ED9-50D0-406B-BEBD-09CC3A59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debugging content derived from:</a:t>
            </a:r>
          </a:p>
          <a:p>
            <a:pPr lvl="1"/>
            <a:r>
              <a:rPr lang="en-US" dirty="0">
                <a:hlinkClick r:id="rId2"/>
              </a:rPr>
              <a:t>http://www.whyprogramsfail.com/slides.php</a:t>
            </a:r>
            <a:endParaRPr lang="en-US" dirty="0"/>
          </a:p>
          <a:p>
            <a:r>
              <a:rPr lang="en-US" dirty="0"/>
              <a:t>Some code examples for design are based on:</a:t>
            </a:r>
          </a:p>
          <a:p>
            <a:pPr lvl="1"/>
            <a:r>
              <a:rPr lang="en-US" dirty="0"/>
              <a:t>“The Art of Readable Code”.  Boswell and </a:t>
            </a:r>
            <a:r>
              <a:rPr lang="en-US" dirty="0" err="1"/>
              <a:t>Foucher</a:t>
            </a:r>
            <a:r>
              <a:rPr lang="en-US" dirty="0"/>
              <a:t>.  2011.</a:t>
            </a:r>
          </a:p>
          <a:p>
            <a:r>
              <a:rPr lang="en-US" dirty="0"/>
              <a:t>Lecture originally written by</a:t>
            </a:r>
          </a:p>
          <a:p>
            <a:pPr lvl="1"/>
            <a:r>
              <a:rPr lang="en-US" dirty="0"/>
              <a:t>Michael Hilton and Brian Railing</a:t>
            </a:r>
          </a:p>
        </p:txBody>
      </p:sp>
    </p:spTree>
    <p:extLst>
      <p:ext uri="{BB962C8B-B14F-4D97-AF65-F5344CB8AC3E}">
        <p14:creationId xmlns:p14="http://schemas.microsoft.com/office/powerpoint/2010/main" val="27586790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67544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639396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91524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771159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91217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720087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772746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555259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950274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919663" y="3859828"/>
            <a:ext cx="155904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380312" y="3866679"/>
            <a:ext cx="158417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88387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548817" y="3873824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95631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87824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56A09-8BC0-70AE-E299-FA173F5EF9DE}"/>
              </a:ext>
            </a:extLst>
          </p:cNvPr>
          <p:cNvSpPr txBox="1"/>
          <p:nvPr/>
        </p:nvSpPr>
        <p:spPr>
          <a:xfrm>
            <a:off x="5319512" y="5350444"/>
            <a:ext cx="28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2.0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37918</TotalTime>
  <Words>6472</Words>
  <Application>Microsoft Office PowerPoint</Application>
  <PresentationFormat>On-screen Show (4:3)</PresentationFormat>
  <Paragraphs>1099</Paragraphs>
  <Slides>83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Design and Debugging  18-213/613: Introduction to Computer Systems 11th Lecture,  October 3, 2023</vt:lpstr>
      <vt:lpstr>Announcements</vt:lpstr>
      <vt:lpstr>Outline</vt:lpstr>
      <vt:lpstr>Matrix Multiplication Example</vt:lpstr>
      <vt:lpstr>Miss Rate Analysis for Matrix Multiply</vt:lpstr>
      <vt:lpstr>Matrix Multiplication (ijk)</vt:lpstr>
      <vt:lpstr>Matrix Multiplication (kij)</vt:lpstr>
      <vt:lpstr>Matrix Multiplication (jki)</vt:lpstr>
      <vt:lpstr>Summary of Matrix Multiplication</vt:lpstr>
      <vt:lpstr>Core i7 Matrix Multiply Performance</vt:lpstr>
      <vt:lpstr>Matrix Multiplication Cache Miss Analysis</vt:lpstr>
      <vt:lpstr>Cache Miss Analysis (cont)</vt:lpstr>
      <vt:lpstr>Blocked Matrix Multiplication</vt:lpstr>
      <vt:lpstr>Cache Miss Analysis</vt:lpstr>
      <vt:lpstr>Cache Miss Analysis</vt:lpstr>
      <vt:lpstr>Blocking Summary</vt:lpstr>
      <vt:lpstr>Outline</vt:lpstr>
      <vt:lpstr>After this lecture</vt:lpstr>
      <vt:lpstr>Atlas-Centaur</vt:lpstr>
      <vt:lpstr>Defects and Infections</vt:lpstr>
      <vt:lpstr>Curse of Debugging</vt:lpstr>
      <vt:lpstr>Defects to Failures</vt:lpstr>
      <vt:lpstr>Explicit Debugging</vt:lpstr>
      <vt:lpstr>Scientific Debugging</vt:lpstr>
      <vt:lpstr>Scientific Debugging</vt:lpstr>
      <vt:lpstr>Scientific Debugging</vt:lpstr>
      <vt:lpstr>Code with a Bug</vt:lpstr>
      <vt:lpstr>Constructing a Hypothesis</vt:lpstr>
      <vt:lpstr>Brute Force Approach</vt:lpstr>
      <vt:lpstr>Brute Force Approach</vt:lpstr>
      <vt:lpstr>Brute Force Approach</vt:lpstr>
      <vt:lpstr>PowerPoint Presentation</vt:lpstr>
      <vt:lpstr>PowerPoint Presentation</vt:lpstr>
      <vt:lpstr>Constructing a Hypothesis</vt:lpstr>
      <vt:lpstr>Prediction</vt:lpstr>
      <vt:lpstr>Experiment</vt:lpstr>
      <vt:lpstr>Observation</vt:lpstr>
      <vt:lpstr>Debugging Tools</vt:lpstr>
      <vt:lpstr>Diagnosis</vt:lpstr>
      <vt:lpstr>Fix and Confirm</vt:lpstr>
      <vt:lpstr>Learn</vt:lpstr>
      <vt:lpstr>Quick and Dirty</vt:lpstr>
      <vt:lpstr>Code Smells</vt:lpstr>
      <vt:lpstr>Quiz Time!</vt:lpstr>
      <vt:lpstr>Outline</vt:lpstr>
      <vt:lpstr>Design</vt:lpstr>
      <vt:lpstr>Design</vt:lpstr>
      <vt:lpstr>Design</vt:lpstr>
      <vt:lpstr>Complexity</vt:lpstr>
      <vt:lpstr>Complexity Management</vt:lpstr>
      <vt:lpstr>Complexity Management</vt:lpstr>
      <vt:lpstr>Managing Complexity</vt:lpstr>
      <vt:lpstr>Complexity Example</vt:lpstr>
      <vt:lpstr>Complexity Example</vt:lpstr>
      <vt:lpstr>Designs need to be testable</vt:lpstr>
      <vt:lpstr>Testing Example</vt:lpstr>
      <vt:lpstr>Testable design is modular</vt:lpstr>
      <vt:lpstr>Trust the Compiler!</vt:lpstr>
      <vt:lpstr>Communication</vt:lpstr>
      <vt:lpstr>Communication</vt:lpstr>
      <vt:lpstr>PowerPoint Presentation</vt:lpstr>
      <vt:lpstr>Avoid deliberately meaningless names:</vt:lpstr>
      <vt:lpstr>Naming is understanding</vt:lpstr>
      <vt:lpstr>Better naming practices</vt:lpstr>
      <vt:lpstr>Naming guidelines – Use dictionary words</vt:lpstr>
      <vt:lpstr>Avoid using single-letter names</vt:lpstr>
      <vt:lpstr>Limit name character length</vt:lpstr>
      <vt:lpstr>Limit name word count</vt:lpstr>
      <vt:lpstr>Describe Meaning</vt:lpstr>
      <vt:lpstr>Use a large vocabulary</vt:lpstr>
      <vt:lpstr>Use problem domain terms</vt:lpstr>
      <vt:lpstr>Use opposites precisely</vt:lpstr>
      <vt:lpstr>PowerPoint Presentation</vt:lpstr>
      <vt:lpstr>Don’t Comments</vt:lpstr>
      <vt:lpstr>Awkward Code</vt:lpstr>
      <vt:lpstr>Do Comments</vt:lpstr>
      <vt:lpstr>Why does this exist?</vt:lpstr>
      <vt:lpstr>How to write good comments</vt:lpstr>
      <vt:lpstr>How to write good comments</vt:lpstr>
      <vt:lpstr>Commit Messages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843</cp:revision>
  <cp:lastPrinted>2019-10-03T14:18:44Z</cp:lastPrinted>
  <dcterms:created xsi:type="dcterms:W3CDTF">2012-09-20T14:26:38Z</dcterms:created>
  <dcterms:modified xsi:type="dcterms:W3CDTF">2023-10-03T11:00:20Z</dcterms:modified>
</cp:coreProperties>
</file>