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6"/>
  </p:notesMasterIdLst>
  <p:handoutMasterIdLst>
    <p:handoutMasterId r:id="rId57"/>
  </p:handoutMasterIdLst>
  <p:sldIdLst>
    <p:sldId id="309" r:id="rId3"/>
    <p:sldId id="542" r:id="rId4"/>
    <p:sldId id="645" r:id="rId5"/>
    <p:sldId id="580" r:id="rId6"/>
    <p:sldId id="581" r:id="rId7"/>
    <p:sldId id="697" r:id="rId8"/>
    <p:sldId id="731" r:id="rId9"/>
    <p:sldId id="735" r:id="rId10"/>
    <p:sldId id="733" r:id="rId11"/>
    <p:sldId id="734" r:id="rId12"/>
    <p:sldId id="586" r:id="rId13"/>
    <p:sldId id="646" r:id="rId14"/>
    <p:sldId id="680" r:id="rId15"/>
    <p:sldId id="692" r:id="rId16"/>
    <p:sldId id="661" r:id="rId17"/>
    <p:sldId id="693" r:id="rId18"/>
    <p:sldId id="651" r:id="rId19"/>
    <p:sldId id="639" r:id="rId20"/>
    <p:sldId id="694" r:id="rId21"/>
    <p:sldId id="649" r:id="rId22"/>
    <p:sldId id="597" r:id="rId23"/>
    <p:sldId id="682" r:id="rId24"/>
    <p:sldId id="599" r:id="rId25"/>
    <p:sldId id="601" r:id="rId26"/>
    <p:sldId id="602" r:id="rId27"/>
    <p:sldId id="663" r:id="rId28"/>
    <p:sldId id="664" r:id="rId29"/>
    <p:sldId id="665" r:id="rId30"/>
    <p:sldId id="666" r:id="rId31"/>
    <p:sldId id="668" r:id="rId32"/>
    <p:sldId id="695" r:id="rId33"/>
    <p:sldId id="669" r:id="rId34"/>
    <p:sldId id="678" r:id="rId35"/>
    <p:sldId id="670" r:id="rId36"/>
    <p:sldId id="672" r:id="rId37"/>
    <p:sldId id="310" r:id="rId38"/>
    <p:sldId id="673" r:id="rId39"/>
    <p:sldId id="674" r:id="rId40"/>
    <p:sldId id="679" r:id="rId41"/>
    <p:sldId id="647" r:id="rId42"/>
    <p:sldId id="588" r:id="rId43"/>
    <p:sldId id="589" r:id="rId44"/>
    <p:sldId id="685" r:id="rId45"/>
    <p:sldId id="686" r:id="rId46"/>
    <p:sldId id="696" r:id="rId47"/>
    <p:sldId id="637" r:id="rId48"/>
    <p:sldId id="591" r:id="rId49"/>
    <p:sldId id="592" r:id="rId50"/>
    <p:sldId id="593" r:id="rId51"/>
    <p:sldId id="687" r:id="rId52"/>
    <p:sldId id="594" r:id="rId53"/>
    <p:sldId id="595" r:id="rId54"/>
    <p:sldId id="659" r:id="rId55"/>
  </p:sldIdLst>
  <p:sldSz cx="9144000" cy="6858000" type="screen4x3"/>
  <p:notesSz cx="7302500" cy="9586913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645"/>
            <p14:sldId id="580"/>
            <p14:sldId id="581"/>
            <p14:sldId id="697"/>
            <p14:sldId id="731"/>
            <p14:sldId id="735"/>
            <p14:sldId id="733"/>
            <p14:sldId id="734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8"/>
            <p14:sldId id="695"/>
            <p14:sldId id="669"/>
            <p14:sldId id="678"/>
            <p14:sldId id="670"/>
            <p14:sldId id="672"/>
            <p14:sldId id="310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77301-CA9B-4810-B386-8F1C00A65484}" v="32" dt="2021-09-08T20:17:52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4" autoAdjust="0"/>
  </p:normalViewPr>
  <p:slideViewPr>
    <p:cSldViewPr snapToGrid="0" snapToObjects="1">
      <p:cViewPr varScale="1">
        <p:scale>
          <a:sx n="88" d="100"/>
          <a:sy n="88" d="100"/>
        </p:scale>
        <p:origin x="885" y="51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-1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Alder Lake scheduled for release in Q4 of 2021</a:t>
            </a:r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5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(Itanium, AKA “</a:t>
            </a:r>
            <a:r>
              <a:rPr lang="en-US" dirty="0" err="1"/>
              <a:t>Itanic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Virtually all modern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Instruction-Set Architecture (ISA):</a:t>
            </a:r>
            <a:r>
              <a:rPr lang="en-US" dirty="0"/>
              <a:t>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May 23rd,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55F35DA-5800-4E67-AE47-3E2A9E9EC58C}"/>
              </a:ext>
            </a:extLst>
          </p:cNvPr>
          <p:cNvCxnSpPr>
            <a:cxnSpLocks/>
          </p:cNvCxnSpPr>
          <p:nvPr/>
        </p:nvCxnSpPr>
        <p:spPr bwMode="auto">
          <a:xfrm flipH="1">
            <a:off x="6144986" y="1424782"/>
            <a:ext cx="638522" cy="157967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ED94CB8-9980-46CE-B26E-BAA521274884}"/>
              </a:ext>
            </a:extLst>
          </p:cNvPr>
          <p:cNvSpPr/>
          <p:nvPr/>
        </p:nvSpPr>
        <p:spPr bwMode="auto">
          <a:xfrm>
            <a:off x="5519057" y="2963863"/>
            <a:ext cx="908957" cy="40011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2DC85-AC45-4191-B4F5-CE681CAA8054}"/>
              </a:ext>
            </a:extLst>
          </p:cNvPr>
          <p:cNvSpPr txBox="1"/>
          <p:nvPr/>
        </p:nvSpPr>
        <p:spPr>
          <a:xfrm>
            <a:off x="6236192" y="530909"/>
            <a:ext cx="276761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Notice parentheses:</a:t>
            </a:r>
          </a:p>
          <a:p>
            <a:r>
              <a:rPr lang="en-US" sz="1800" dirty="0">
                <a:latin typeface="Calibri" pitchFamily="34" charset="0"/>
              </a:rPr>
              <a:t>Function like a dereference</a:t>
            </a:r>
          </a:p>
          <a:p>
            <a:r>
              <a:rPr lang="en-US" sz="1800" dirty="0">
                <a:latin typeface="Calibri" pitchFamily="34" charset="0"/>
              </a:rPr>
              <a:t>More in a moment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 err="1"/>
              <a:t>movq</a:t>
            </a:r>
            <a:r>
              <a:rPr lang="en-US" dirty="0"/>
              <a:t> example #1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 err="1"/>
              <a:t>movq</a:t>
            </a:r>
            <a:r>
              <a:rPr lang="en-US" dirty="0"/>
              <a:t> Example #2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4 – Machine Basics</a:t>
            </a:r>
          </a:p>
        </p:txBody>
      </p:sp>
    </p:spTree>
    <p:extLst>
      <p:ext uri="{BB962C8B-B14F-4D97-AF65-F5344CB8AC3E}">
        <p14:creationId xmlns:p14="http://schemas.microsoft.com/office/powerpoint/2010/main" val="3762055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Skylake</a:t>
            </a:r>
            <a:r>
              <a:rPr lang="en-US" sz="18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Kaby</a:t>
            </a:r>
            <a:r>
              <a:rPr lang="en-US" sz="18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Alder Lake	2021?	    7 nm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13582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B3BA-10E6-44B4-BA2E-D9C6ED99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Latest: Tiger Lake (2020)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38CC80A8-AF82-430E-B2A3-1DD320FF3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810"/>
            <a:ext cx="9144000" cy="4017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47B979-E9A0-4BCD-98BB-A1DE72C17A55}"/>
              </a:ext>
            </a:extLst>
          </p:cNvPr>
          <p:cNvSpPr txBox="1"/>
          <p:nvPr/>
        </p:nvSpPr>
        <p:spPr>
          <a:xfrm>
            <a:off x="860398" y="6043598"/>
            <a:ext cx="767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 recent years, increasing die space devoted to the graphics/AI engine</a:t>
            </a:r>
          </a:p>
        </p:txBody>
      </p:sp>
    </p:spTree>
    <p:extLst>
      <p:ext uri="{BB962C8B-B14F-4D97-AF65-F5344CB8AC3E}">
        <p14:creationId xmlns:p14="http://schemas.microsoft.com/office/powerpoint/2010/main" val="404739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2019: reclaimed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 </a:t>
            </a:r>
            <a:r>
              <a:rPr lang="en-US" dirty="0" err="1"/>
              <a:t>GlobalFoundaries</a:t>
            </a:r>
            <a:endParaRPr lang="en-US" dirty="0"/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ca. 2019 CPUs (e.g., Ryzen) are competitive again (with TSMC)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22630</TotalTime>
  <Words>4589</Words>
  <Application>Microsoft Office PowerPoint</Application>
  <PresentationFormat>On-screen Show (4:3)</PresentationFormat>
  <Paragraphs>948</Paragraphs>
  <Slides>53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9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18-213/18-613: Introduction to Computer Systems  4th Lecture, May 23rd, 2023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Intel’s Latest: Tiger Lake (2020)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movq example #1</vt:lpstr>
      <vt:lpstr>movq Example #2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Gregory Kesden</cp:lastModifiedBy>
  <cp:revision>746</cp:revision>
  <cp:lastPrinted>2011-09-12T20:37:42Z</cp:lastPrinted>
  <dcterms:created xsi:type="dcterms:W3CDTF">2012-09-11T15:51:41Z</dcterms:created>
  <dcterms:modified xsi:type="dcterms:W3CDTF">2023-05-23T05:20:55Z</dcterms:modified>
  <cp:category/>
</cp:coreProperties>
</file>