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68"/>
  </p:notesMasterIdLst>
  <p:sldIdLst>
    <p:sldId id="690" r:id="rId5"/>
    <p:sldId id="298" r:id="rId6"/>
    <p:sldId id="737" r:id="rId7"/>
    <p:sldId id="736" r:id="rId8"/>
    <p:sldId id="390" r:id="rId9"/>
    <p:sldId id="387" r:id="rId10"/>
    <p:sldId id="391" r:id="rId11"/>
    <p:sldId id="386" r:id="rId12"/>
    <p:sldId id="344" r:id="rId13"/>
    <p:sldId id="284" r:id="rId14"/>
    <p:sldId id="285" r:id="rId15"/>
    <p:sldId id="374" r:id="rId16"/>
    <p:sldId id="375" r:id="rId17"/>
    <p:sldId id="373" r:id="rId18"/>
    <p:sldId id="376" r:id="rId19"/>
    <p:sldId id="286" r:id="rId20"/>
    <p:sldId id="287" r:id="rId21"/>
    <p:sldId id="288" r:id="rId22"/>
    <p:sldId id="289" r:id="rId23"/>
    <p:sldId id="691" r:id="rId24"/>
    <p:sldId id="364" r:id="rId25"/>
    <p:sldId id="377" r:id="rId26"/>
    <p:sldId id="350" r:id="rId27"/>
    <p:sldId id="293" r:id="rId28"/>
    <p:sldId id="295" r:id="rId29"/>
    <p:sldId id="366" r:id="rId30"/>
    <p:sldId id="301" r:id="rId31"/>
    <p:sldId id="332" r:id="rId32"/>
    <p:sldId id="302" r:id="rId33"/>
    <p:sldId id="304" r:id="rId34"/>
    <p:sldId id="388" r:id="rId35"/>
    <p:sldId id="395" r:id="rId36"/>
    <p:sldId id="351" r:id="rId37"/>
    <p:sldId id="306" r:id="rId38"/>
    <p:sldId id="307" r:id="rId39"/>
    <p:sldId id="310" r:id="rId40"/>
    <p:sldId id="309" r:id="rId41"/>
    <p:sldId id="312" r:id="rId42"/>
    <p:sldId id="368" r:id="rId43"/>
    <p:sldId id="367" r:id="rId44"/>
    <p:sldId id="734" r:id="rId45"/>
    <p:sldId id="339" r:id="rId46"/>
    <p:sldId id="365" r:id="rId47"/>
    <p:sldId id="352" r:id="rId48"/>
    <p:sldId id="353" r:id="rId49"/>
    <p:sldId id="731" r:id="rId50"/>
    <p:sldId id="356" r:id="rId51"/>
    <p:sldId id="358" r:id="rId52"/>
    <p:sldId id="359" r:id="rId53"/>
    <p:sldId id="360" r:id="rId54"/>
    <p:sldId id="361" r:id="rId55"/>
    <p:sldId id="371" r:id="rId56"/>
    <p:sldId id="324" r:id="rId57"/>
    <p:sldId id="369" r:id="rId58"/>
    <p:sldId id="336" r:id="rId59"/>
    <p:sldId id="338" r:id="rId60"/>
    <p:sldId id="370" r:id="rId61"/>
    <p:sldId id="354" r:id="rId62"/>
    <p:sldId id="355" r:id="rId63"/>
    <p:sldId id="357" r:id="rId64"/>
    <p:sldId id="380" r:id="rId65"/>
    <p:sldId id="381" r:id="rId66"/>
    <p:sldId id="382" r:id="rId6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7369"/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AA42D-5BBC-4F51-9488-A5959AF57368}" v="21" dt="2021-09-14T04:28:10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2" autoAdjust="0"/>
  </p:normalViewPr>
  <p:slideViewPr>
    <p:cSldViewPr snapToGrid="0">
      <p:cViewPr>
        <p:scale>
          <a:sx n="86" d="100"/>
          <a:sy n="86" d="100"/>
        </p:scale>
        <p:origin x="93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11" d="5000"/>
        <a:sy n="8211" d="50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3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away when initial condition is known.  </a:t>
            </a:r>
            <a:r>
              <a:rPr lang="en-US" dirty="0" err="1"/>
              <a:t>Ie</a:t>
            </a:r>
            <a:r>
              <a:rPr lang="en-US" dirty="0"/>
              <a:t>, compiler knows that </a:t>
            </a:r>
            <a:r>
              <a:rPr lang="en-US" dirty="0" err="1"/>
              <a:t>i</a:t>
            </a:r>
            <a:r>
              <a:rPr lang="en-US" dirty="0"/>
              <a:t>=0 b/c it is in the for loop, compiler knows bound if it is not variable, hence, can cut.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2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more often not entering loop, then skip unnecessary unconditional jump to the middle, which just evaluates to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Cmpq</a:t>
            </a:r>
            <a:r>
              <a:rPr lang="en-US" dirty="0"/>
              <a:t> 6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default if above all case values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 not initialized until it is sure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*.L4(,rdi,8) is L4 + </a:t>
            </a:r>
            <a:r>
              <a:rPr lang="en-US" dirty="0" err="1"/>
              <a:t>rdi</a:t>
            </a:r>
            <a:r>
              <a:rPr lang="en-US" dirty="0"/>
              <a:t> * </a:t>
            </a:r>
            <a:r>
              <a:rPr lang="en-US" dirty="0" err="1"/>
              <a:t>addrsize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go to *</a:t>
            </a:r>
            <a:r>
              <a:rPr lang="en-US" dirty="0" err="1">
                <a:sym typeface="Wingdings" panose="05000000000000000000" pitchFamily="2" charset="2"/>
              </a:rPr>
              <a:t>Jtab</a:t>
            </a:r>
            <a:r>
              <a:rPr lang="en-US" dirty="0">
                <a:sym typeface="Wingdings" panose="05000000000000000000" pitchFamily="2" charset="2"/>
              </a:rPr>
              <a:t>[x], with x in </a:t>
            </a:r>
            <a:r>
              <a:rPr lang="en-US" dirty="0" err="1">
                <a:sym typeface="Wingdings" panose="05000000000000000000" pitchFamily="2" charset="2"/>
              </a:rPr>
              <a:t>rdi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OF: 1</a:t>
            </a:r>
            <a:r>
              <a:rPr lang="en-US" baseline="30000" dirty="0"/>
              <a:t>st</a:t>
            </a:r>
            <a:r>
              <a:rPr lang="en-US" dirty="0"/>
              <a:t> case: positive number (a) minus negative number (b) should be like a – (-b) = </a:t>
            </a:r>
            <a:r>
              <a:rPr lang="en-US" dirty="0" err="1"/>
              <a:t>a+b</a:t>
            </a:r>
            <a:r>
              <a:rPr lang="en-US" dirty="0"/>
              <a:t> &gt; 0; if &lt; 0, then OF</a:t>
            </a:r>
          </a:p>
          <a:p>
            <a:r>
              <a:rPr lang="en-US" dirty="0"/>
              <a:t>OF: 2</a:t>
            </a:r>
            <a:r>
              <a:rPr lang="en-US" baseline="30000" dirty="0"/>
              <a:t>nd</a:t>
            </a:r>
            <a:r>
              <a:rPr lang="en-US" dirty="0"/>
              <a:t> case: negative number (a) minus positive number (b) should be like (-a) – b = -(</a:t>
            </a:r>
            <a:r>
              <a:rPr lang="en-US" dirty="0" err="1"/>
              <a:t>a+b</a:t>
            </a:r>
            <a:r>
              <a:rPr lang="en-US" dirty="0"/>
              <a:t>) &lt; 0; if &gt; </a:t>
            </a:r>
            <a:r>
              <a:rPr lang="en-US"/>
              <a:t>0 then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often the compiler just repeats the same register twice – ANDing a register with itself doesn’t change the value – so this tests whether the value in that register is zero, or negative.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0: no overflow, trust sign bit: a-b &gt;= 0 (i.e., !(a&lt;b))</a:t>
            </a:r>
          </a:p>
          <a:p>
            <a:r>
              <a:rPr lang="en-US" dirty="0"/>
              <a:t>Case 1: no overflow, trust sign bit: a-b &lt; 0 (i.e., (a&lt;b))</a:t>
            </a:r>
          </a:p>
          <a:p>
            <a:r>
              <a:rPr lang="en-US" dirty="0"/>
              <a:t>Case 2: overflow with 0 sign bit, i.e., (-a) – (+b) &gt; 0 (i.e., a &lt; b)     =&gt; a negative, b positive, so a &lt; b</a:t>
            </a:r>
          </a:p>
          <a:p>
            <a:r>
              <a:rPr lang="en-US" dirty="0"/>
              <a:t>Case 3: overflow with 1 sign bit, i.e., (+a) – (-b) &lt; 0 (i.e., !(a &lt; b))  =&gt; a positive, b negative, so a &gt;=b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seems perfectly sensible for </a:t>
            </a:r>
            <a:r>
              <a:rPr lang="en-US" dirty="0" err="1"/>
              <a:t>movzbl</a:t>
            </a:r>
            <a:r>
              <a:rPr lang="en-US" dirty="0"/>
              <a:t>, but imagine if instead we had </a:t>
            </a:r>
            <a:r>
              <a:rPr lang="en-US" dirty="0" err="1"/>
              <a:t>movsbl</a:t>
            </a:r>
            <a:r>
              <a:rPr lang="en-US" dirty="0"/>
              <a:t> - *sign* extend al to </a:t>
            </a:r>
            <a:r>
              <a:rPr lang="en-US" dirty="0" err="1"/>
              <a:t>eax</a:t>
            </a:r>
            <a:r>
              <a:rPr lang="en-US" dirty="0"/>
              <a:t> – and al was a negative number, we’d get 00 00 00 00 FF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al which probably wasn’t what we wanted.  Should have used </a:t>
            </a:r>
            <a:r>
              <a:rPr lang="en-US" dirty="0" err="1"/>
              <a:t>movsbq</a:t>
            </a:r>
            <a:r>
              <a:rPr lang="en-US" dirty="0"/>
              <a:t> %al, %</a:t>
            </a:r>
            <a:r>
              <a:rPr lang="en-US" dirty="0" err="1"/>
              <a:t>rax</a:t>
            </a:r>
            <a:r>
              <a:rPr lang="en-US" dirty="0"/>
              <a:t>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02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optimize initial test away when Test is known to be true first time because of initial condition </a:t>
            </a:r>
            <a:r>
              <a:rPr lang="en-US" dirty="0" err="1"/>
              <a:t>Init.</a:t>
            </a:r>
            <a:r>
              <a:rPr lang="en-US" dirty="0"/>
              <a:t>  E.g., for(</a:t>
            </a:r>
            <a:r>
              <a:rPr lang="en-US" dirty="0" err="1"/>
              <a:t>i</a:t>
            </a:r>
            <a:r>
              <a:rPr lang="en-US" dirty="0"/>
              <a:t>=0, </a:t>
            </a:r>
            <a:r>
              <a:rPr lang="en-US" dirty="0" err="1"/>
              <a:t>i</a:t>
            </a:r>
            <a:r>
              <a:rPr lang="en-US" dirty="0"/>
              <a:t> &lt; 8;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Processor State (x86-64, Partial)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3340100" cy="5435600"/>
          </a:xfrm>
          <a:ln/>
        </p:spPr>
        <p:txBody>
          <a:bodyPr/>
          <a:lstStyle/>
          <a:p>
            <a:r>
              <a:rPr lang="en-US" dirty="0"/>
              <a:t>Information about currently executing program</a:t>
            </a:r>
          </a:p>
          <a:p>
            <a:pPr marL="552450" lvl="1"/>
            <a:r>
              <a:rPr lang="en-US" dirty="0"/>
              <a:t>Temporary data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Location of runtime stack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)</a:t>
            </a:r>
          </a:p>
          <a:p>
            <a:pPr marL="552450" lvl="1"/>
            <a:r>
              <a:rPr lang="en-US" dirty="0"/>
              <a:t>Location of current code control point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  <a:r>
              <a:rPr lang="en-US" dirty="0"/>
              <a:t>, … )</a:t>
            </a:r>
          </a:p>
          <a:p>
            <a:pPr marL="552450" lvl="1"/>
            <a:r>
              <a:rPr lang="en-US" dirty="0"/>
              <a:t>Status of recent tests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CF, ZF, SF, OF</a:t>
            </a:r>
            <a:r>
              <a:rPr lang="en-US" dirty="0"/>
              <a:t> )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4466772" y="5410200"/>
            <a:ext cx="2057400" cy="308610"/>
          </a:xfrm>
          <a:prstGeom prst="rect">
            <a:avLst/>
          </a:prstGeom>
          <a:solidFill>
            <a:srgbClr val="D6D6F4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4466772" y="1828800"/>
            <a:ext cx="1026974" cy="384721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</p:txBody>
      </p:sp>
      <p:sp>
        <p:nvSpPr>
          <p:cNvPr id="33799" name="Rectangle 7"/>
          <p:cNvSpPr>
            <a:spLocks/>
          </p:cNvSpPr>
          <p:nvPr/>
        </p:nvSpPr>
        <p:spPr bwMode="auto">
          <a:xfrm>
            <a:off x="1981200" y="5638800"/>
            <a:ext cx="18986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Current stack top</a:t>
            </a:r>
          </a:p>
        </p:txBody>
      </p:sp>
      <p:sp>
        <p:nvSpPr>
          <p:cNvPr id="33801" name="Rectangle 9"/>
          <p:cNvSpPr>
            <a:spLocks/>
          </p:cNvSpPr>
          <p:nvPr/>
        </p:nvSpPr>
        <p:spPr bwMode="auto">
          <a:xfrm>
            <a:off x="6676572" y="5334000"/>
            <a:ext cx="2063750" cy="3810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Instruction pointer</a:t>
            </a:r>
          </a:p>
        </p:txBody>
      </p:sp>
      <p:sp>
        <p:nvSpPr>
          <p:cNvPr id="33802" name="Rectangle 10"/>
          <p:cNvSpPr>
            <a:spLocks/>
          </p:cNvSpPr>
          <p:nvPr/>
        </p:nvSpPr>
        <p:spPr bwMode="auto">
          <a:xfrm>
            <a:off x="44858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CF</a:t>
            </a:r>
          </a:p>
        </p:txBody>
      </p:sp>
      <p:sp>
        <p:nvSpPr>
          <p:cNvPr id="33803" name="Rectangle 11"/>
          <p:cNvSpPr>
            <a:spLocks/>
          </p:cNvSpPr>
          <p:nvPr/>
        </p:nvSpPr>
        <p:spPr bwMode="auto">
          <a:xfrm>
            <a:off x="51589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ZF</a:t>
            </a:r>
          </a:p>
        </p:txBody>
      </p:sp>
      <p:sp>
        <p:nvSpPr>
          <p:cNvPr id="33804" name="Rectangle 12"/>
          <p:cNvSpPr>
            <a:spLocks/>
          </p:cNvSpPr>
          <p:nvPr/>
        </p:nvSpPr>
        <p:spPr bwMode="auto">
          <a:xfrm>
            <a:off x="58320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SF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6505122" y="6019800"/>
            <a:ext cx="533400" cy="533400"/>
          </a:xfrm>
          <a:prstGeom prst="rect">
            <a:avLst/>
          </a:prstGeom>
          <a:solidFill>
            <a:srgbClr val="C5FEB8"/>
          </a:solidFill>
          <a:ln w="255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OF</a:t>
            </a:r>
          </a:p>
        </p:txBody>
      </p:sp>
      <p:sp>
        <p:nvSpPr>
          <p:cNvPr id="33806" name="Rectangle 14"/>
          <p:cNvSpPr>
            <a:spLocks/>
          </p:cNvSpPr>
          <p:nvPr/>
        </p:nvSpPr>
        <p:spPr bwMode="auto">
          <a:xfrm>
            <a:off x="7189788" y="6019800"/>
            <a:ext cx="1801812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Condition codes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66772" y="2286000"/>
            <a:ext cx="4296228" cy="2743200"/>
            <a:chOff x="762000" y="1143000"/>
            <a:chExt cx="7518400" cy="4800600"/>
          </a:xfrm>
        </p:grpSpPr>
        <p:sp>
          <p:nvSpPr>
            <p:cNvPr id="27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8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9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30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31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32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33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36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7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38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39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40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41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42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  <p:cxnSp>
        <p:nvCxnSpPr>
          <p:cNvPr id="3" name="Straight Arrow Connector 2"/>
          <p:cNvCxnSpPr>
            <a:endCxn id="27" idx="1"/>
          </p:cNvCxnSpPr>
          <p:nvPr/>
        </p:nvCxnSpPr>
        <p:spPr bwMode="auto">
          <a:xfrm flipV="1">
            <a:off x="3657600" y="4528457"/>
            <a:ext cx="809172" cy="1186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Condition Codes (Implicit Setting)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596745" cy="5435600"/>
          </a:xfrm>
          <a:ln/>
        </p:spPr>
        <p:txBody>
          <a:bodyPr/>
          <a:lstStyle/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Single bit registers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</a:t>
            </a:r>
            <a:r>
              <a:rPr lang="en-US" dirty="0"/>
              <a:t>	 Carry Flag (for unsigned)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</a:t>
            </a:r>
            <a:r>
              <a:rPr lang="en-US" dirty="0"/>
              <a:t>  Sign Flag (for signed)</a:t>
            </a:r>
          </a:p>
          <a:p>
            <a:pPr marL="317500" lvl="1" indent="0"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</a:t>
            </a:r>
            <a:r>
              <a:rPr lang="en-US" dirty="0"/>
              <a:t>	 Zero Flag	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</a:t>
            </a:r>
            <a:r>
              <a:rPr lang="en-US" dirty="0"/>
              <a:t>  Overflow Flag (for signed)</a:t>
            </a:r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Implicitly set (as side effect) of arithmetic operations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/>
              <a:t>Example: 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r>
              <a:rPr lang="en-US" dirty="0"/>
              <a:t>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 err="1"/>
              <a:t>,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/>
              <a:t>   ↔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a+b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CF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carry/borrow out from most significant bit (unsigned overflow)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ZF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== 0</a:t>
            </a:r>
            <a:endParaRPr lang="en-US" dirty="0"/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SF set</a:t>
            </a:r>
            <a:r>
              <a:rPr lang="en-US" dirty="0">
                <a:ea typeface="Calibri Bold" charset="0"/>
                <a:cs typeface="Calibri Bold" charset="0"/>
              </a:rPr>
              <a:t>	</a:t>
            </a:r>
            <a:r>
              <a:rPr lang="en-US" dirty="0"/>
              <a:t>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t &lt; 0</a:t>
            </a:r>
            <a:r>
              <a:rPr lang="en-US" dirty="0"/>
              <a:t> (as signed)</a:t>
            </a:r>
          </a:p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 OF set	</a:t>
            </a:r>
            <a:r>
              <a:rPr lang="en-US" dirty="0"/>
              <a:t>if two’s-complement (signed) overflow</a:t>
            </a:r>
            <a:br>
              <a:rPr lang="en-US" dirty="0"/>
            </a:br>
            <a:r>
              <a:rPr lang="en-US" dirty="0"/>
              <a:t> 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endParaRPr lang="en-US" dirty="0"/>
          </a:p>
          <a:p>
            <a:pPr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dirty="0">
                <a:solidFill>
                  <a:srgbClr val="FF0000"/>
                </a:solidFill>
              </a:rPr>
              <a:t>Not set by </a:t>
            </a:r>
            <a:r>
              <a:rPr lang="en-US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lea</a:t>
            </a:r>
            <a:r>
              <a:rPr lang="en-US" dirty="0">
                <a:solidFill>
                  <a:srgbClr val="FF0000"/>
                </a:solidFill>
              </a:rPr>
              <a:t>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ZF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000000000000…00000000000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7525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DD63C-C39C-4F1C-9C27-013FB1273AD6}"/>
              </a:ext>
            </a:extLst>
          </p:cNvPr>
          <p:cNvSpPr txBox="1"/>
          <p:nvPr/>
        </p:nvSpPr>
        <p:spPr>
          <a:xfrm>
            <a:off x="1154721" y="4413184"/>
            <a:ext cx="718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when result is a 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17619252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1xxxxxxxxxxxx...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565" y="296448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CDA50-41BB-446A-86E0-40363CE16F06}"/>
              </a:ext>
            </a:extLst>
          </p:cNvPr>
          <p:cNvSpPr txBox="1"/>
          <p:nvPr/>
        </p:nvSpPr>
        <p:spPr>
          <a:xfrm>
            <a:off x="2063528" y="6078215"/>
            <a:ext cx="4966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unsigned arithmetic, this reports overflow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0DA0B-E262-4B93-BC72-478B7D664DE0}"/>
              </a:ext>
            </a:extLst>
          </p:cNvPr>
          <p:cNvGrpSpPr/>
          <p:nvPr/>
        </p:nvGrpSpPr>
        <p:grpSpPr>
          <a:xfrm>
            <a:off x="1990164" y="4068626"/>
            <a:ext cx="5262282" cy="1801907"/>
            <a:chOff x="1990164" y="4068626"/>
            <a:chExt cx="5262282" cy="18019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0D5466-50A8-4989-9386-DC017859BEE4}"/>
                </a:ext>
              </a:extLst>
            </p:cNvPr>
            <p:cNvSpPr/>
            <p:nvPr/>
          </p:nvSpPr>
          <p:spPr bwMode="auto">
            <a:xfrm>
              <a:off x="2707340" y="4068626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1DC4EE-8735-4997-94FD-D35E79343EAE}"/>
                </a:ext>
              </a:extLst>
            </p:cNvPr>
            <p:cNvSpPr/>
            <p:nvPr/>
          </p:nvSpPr>
          <p:spPr bwMode="auto">
            <a:xfrm>
              <a:off x="2707340" y="457065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B6EC14-41AB-4CE4-8B87-A455B036572C}"/>
                </a:ext>
              </a:extLst>
            </p:cNvPr>
            <p:cNvCxnSpPr/>
            <p:nvPr/>
          </p:nvCxnSpPr>
          <p:spPr bwMode="auto">
            <a:xfrm>
              <a:off x="1990164" y="5234038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F29907-ABF2-47FC-9B0D-CA56A7C80696}"/>
                </a:ext>
              </a:extLst>
            </p:cNvPr>
            <p:cNvSpPr txBox="1"/>
            <p:nvPr/>
          </p:nvSpPr>
          <p:spPr>
            <a:xfrm>
              <a:off x="2142564" y="445233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F7245C-E525-4050-A737-48F4CC9C89FD}"/>
                </a:ext>
              </a:extLst>
            </p:cNvPr>
            <p:cNvSpPr/>
            <p:nvPr/>
          </p:nvSpPr>
          <p:spPr bwMode="auto">
            <a:xfrm>
              <a:off x="2707340" y="5368509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8844C9-CD86-4390-BFD5-A309109CB972}"/>
                </a:ext>
              </a:extLst>
            </p:cNvPr>
            <p:cNvSpPr txBox="1"/>
            <p:nvPr/>
          </p:nvSpPr>
          <p:spPr>
            <a:xfrm>
              <a:off x="2252112" y="4149018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11DFDBA-AEDF-40CB-A1F7-39AF2A046538}"/>
              </a:ext>
            </a:extLst>
          </p:cNvPr>
          <p:cNvSpPr txBox="1"/>
          <p:nvPr/>
        </p:nvSpPr>
        <p:spPr>
          <a:xfrm>
            <a:off x="7686103" y="2003208"/>
            <a:ext cx="960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10D2E-2ED6-42F5-8C4C-3336046C4B12}"/>
              </a:ext>
            </a:extLst>
          </p:cNvPr>
          <p:cNvSpPr txBox="1"/>
          <p:nvPr/>
        </p:nvSpPr>
        <p:spPr>
          <a:xfrm>
            <a:off x="7537472" y="4437955"/>
            <a:ext cx="1257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</a:p>
        </p:txBody>
      </p:sp>
    </p:spTree>
    <p:extLst>
      <p:ext uri="{BB962C8B-B14F-4D97-AF65-F5344CB8AC3E}">
        <p14:creationId xmlns:p14="http://schemas.microsoft.com/office/powerpoint/2010/main" val="3956624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OF set </a:t>
            </a:r>
            <a:r>
              <a:rPr lang="en-US" dirty="0"/>
              <a:t>when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07341" y="1604682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07341" y="2106706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90165" y="2770094"/>
            <a:ext cx="526228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42565" y="1988386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707341" y="2904565"/>
            <a:ext cx="3899647" cy="5020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xxxxxxxxxxxx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5023" y="3643914"/>
            <a:ext cx="14205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/>
              <a:t> = ~</a:t>
            </a:r>
            <a:r>
              <a:rPr lang="en-US" dirty="0">
                <a:solidFill>
                  <a:srgbClr val="7030A0"/>
                </a:solidFill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8C8604-892E-419B-8066-C67DDC2BAC57}"/>
              </a:ext>
            </a:extLst>
          </p:cNvPr>
          <p:cNvSpPr txBox="1"/>
          <p:nvPr/>
        </p:nvSpPr>
        <p:spPr>
          <a:xfrm>
            <a:off x="2223504" y="5798543"/>
            <a:ext cx="4696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signed arithmetic, this reports overflow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DC978-E23E-45E9-9440-AF4F4112FF37}"/>
              </a:ext>
            </a:extLst>
          </p:cNvPr>
          <p:cNvSpPr/>
          <p:nvPr/>
        </p:nvSpPr>
        <p:spPr>
          <a:xfrm>
            <a:off x="-76200" y="494379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lvl="1" indent="0">
              <a:buNone/>
              <a:tabLst>
                <a:tab pos="1225550" algn="l"/>
                <a:tab pos="4060825" algn="l"/>
                <a:tab pos="1225550" algn="l"/>
                <a:tab pos="4060825" algn="l"/>
              </a:tabLst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B050"/>
                </a:solidFill>
                <a:latin typeface="Courier New Bold" charset="0"/>
                <a:cs typeface="Courier New Bold" charset="0"/>
                <a:sym typeface="Courier New Bold" charset="0"/>
              </a:rPr>
              <a:t>(a&gt;0 &amp;&amp; b&gt;0 &amp;&amp; t&lt;0) || (a&lt;0 &amp;&amp; b&lt;0 &amp;&amp; t&gt;=0)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149B9-331C-4B41-A02A-CDEF4445FDBF}"/>
              </a:ext>
            </a:extLst>
          </p:cNvPr>
          <p:cNvSpPr txBox="1"/>
          <p:nvPr/>
        </p:nvSpPr>
        <p:spPr>
          <a:xfrm>
            <a:off x="7731982" y="160468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75FF6-8E19-47EA-A027-26D1AA874DAB}"/>
              </a:ext>
            </a:extLst>
          </p:cNvPr>
          <p:cNvSpPr txBox="1"/>
          <p:nvPr/>
        </p:nvSpPr>
        <p:spPr>
          <a:xfrm>
            <a:off x="7731982" y="217111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07D66-F25F-4722-A85C-4B1F2BC14D00}"/>
              </a:ext>
            </a:extLst>
          </p:cNvPr>
          <p:cNvSpPr txBox="1"/>
          <p:nvPr/>
        </p:nvSpPr>
        <p:spPr>
          <a:xfrm>
            <a:off x="7731982" y="293302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1698965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Compare</a:t>
            </a:r>
            <a:r>
              <a:rPr lang="en-US" dirty="0"/>
              <a:t>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" y="1397000"/>
            <a:ext cx="8604183" cy="3575050"/>
          </a:xfrm>
          <a:ln/>
        </p:spPr>
        <p:txBody>
          <a:bodyPr/>
          <a:lstStyle/>
          <a:p>
            <a:r>
              <a:rPr lang="en-US" dirty="0"/>
              <a:t>Explicit Setting by Compare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dirty="0"/>
              <a:t> without setting destination</a:t>
            </a:r>
          </a:p>
          <a:p>
            <a:pPr marL="317500" lvl="1" indent="0"/>
            <a:endParaRPr lang="en-US" dirty="0"/>
          </a:p>
          <a:p>
            <a:pPr marL="317500" lvl="1" indent="0"/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CF set</a:t>
            </a:r>
            <a:r>
              <a:rPr lang="en-US" dirty="0"/>
              <a:t>   if carry/borrow out from most significant bit</a:t>
            </a:r>
            <a:br>
              <a:rPr lang="en-US" dirty="0"/>
            </a:br>
            <a:r>
              <a:rPr lang="en-US" dirty="0"/>
              <a:t>                 (used for unsigned comparisons)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ZF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dirty="0"/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SF set</a:t>
            </a:r>
            <a:r>
              <a:rPr lang="en-US" dirty="0"/>
              <a:t>   if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dirty="0"/>
              <a:t> (as signed)</a:t>
            </a:r>
          </a:p>
          <a:p>
            <a:pPr marL="660400" lvl="1" indent="-34290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dirty="0"/>
              <a:t>  if two’s-complement (signed) overflow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 || (a&lt;0 &amp;&amp; b&gt;0 &amp;&amp; (a-b)&gt;0)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Setting: </a:t>
            </a:r>
            <a:r>
              <a:rPr lang="en-US" dirty="0">
                <a:solidFill>
                  <a:srgbClr val="C00000"/>
                </a:solidFill>
              </a:rPr>
              <a:t>Test</a:t>
            </a:r>
            <a:r>
              <a:rPr lang="en-US" dirty="0"/>
              <a:t>)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Explicit Setting by Test instruction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r>
              <a:rPr lang="en-US" dirty="0"/>
              <a:t>,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endParaRPr lang="en-US" dirty="0"/>
          </a:p>
          <a:p>
            <a:pPr marL="603250" lvl="2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testq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dirty="0"/>
              <a:t> like computing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/>
              <a:t> without setting destination 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/>
              <a:t> Sets condition codes based on value of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Src1</a:t>
            </a:r>
            <a:r>
              <a:rPr lang="en-US" dirty="0"/>
              <a:t>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Src2</a:t>
            </a:r>
            <a:endParaRPr lang="en-US" dirty="0"/>
          </a:p>
          <a:p>
            <a:pPr marL="317500" lvl="1" indent="0"/>
            <a:r>
              <a:rPr lang="en-US" dirty="0"/>
              <a:t> Useful to have one of the operands be a mask</a:t>
            </a:r>
          </a:p>
          <a:p>
            <a:pPr marL="317500" lvl="1" indent="0"/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== 0</a:t>
            </a:r>
            <a:endParaRPr lang="en-US" dirty="0"/>
          </a:p>
          <a:p>
            <a:pPr marL="317500" lvl="1" indent="0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dirty="0"/>
              <a:t> when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a&amp;b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&lt; 0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55635" y="5174415"/>
            <a:ext cx="348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Very often:</a:t>
            </a:r>
          </a:p>
          <a:p>
            <a:pPr algn="l"/>
            <a:r>
              <a:rPr lang="en-US" sz="2400" dirty="0"/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 Codes (Explicit Reading: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)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214360" cy="5435600"/>
          </a:xfrm>
          <a:ln/>
        </p:spPr>
        <p:txBody>
          <a:bodyPr/>
          <a:lstStyle/>
          <a:p>
            <a:r>
              <a:rPr lang="en-US" dirty="0">
                <a:cs typeface="Courier New Bold" panose="02070609020205020404" pitchFamily="49" charset="0"/>
              </a:rPr>
              <a:t>Explicit Reading by Set I</a:t>
            </a:r>
            <a:r>
              <a:rPr lang="en-US" dirty="0"/>
              <a:t>nstructions</a:t>
            </a:r>
          </a:p>
          <a:p>
            <a:pPr marL="552450" lvl="1"/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setX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: Set low-order byte of destination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r>
              <a:rPr lang="en-US" dirty="0"/>
              <a:t> to 0 or 1</a:t>
            </a:r>
            <a:br>
              <a:rPr lang="en-US" dirty="0"/>
            </a:br>
            <a:r>
              <a:rPr lang="en-US" dirty="0"/>
              <a:t>based on combinations of condition codes</a:t>
            </a:r>
          </a:p>
          <a:p>
            <a:pPr marL="552450" lvl="1"/>
            <a:r>
              <a:rPr lang="en-US" dirty="0"/>
              <a:t>Does not alter remaining 7 bytes of </a:t>
            </a:r>
            <a:r>
              <a:rPr lang="en-US" dirty="0" err="1">
                <a:latin typeface="Calibri Italic" panose="020F05020202040A0204" pitchFamily="34" charset="0"/>
                <a:cs typeface="Calibri Italic" panose="020F05020202040A0204" pitchFamily="34" charset="0"/>
              </a:rPr>
              <a:t>Dest</a:t>
            </a:r>
            <a:endParaRPr lang="en-US" dirty="0"/>
          </a:p>
        </p:txBody>
      </p:sp>
      <p:graphicFrame>
        <p:nvGraphicFramePr>
          <p:cNvPr id="3789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697013"/>
              </p:ext>
            </p:extLst>
          </p:nvPr>
        </p:nvGraphicFramePr>
        <p:xfrm>
          <a:off x="1295400" y="2976880"/>
          <a:ext cx="6096000" cy="357632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25400" marR="25400" marT="25400" marB="254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304800" y="5410200"/>
            <a:ext cx="6629400" cy="11176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%rdi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Compare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x:y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set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%al          # Set when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&lt;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lvl="1"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Zero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rest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of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14350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Explicit Reading Condition Codes (Cont.)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155700"/>
            <a:ext cx="6602128" cy="3327400"/>
          </a:xfrm>
          <a:ln/>
        </p:spPr>
        <p:txBody>
          <a:bodyPr/>
          <a:lstStyle/>
          <a:p>
            <a:r>
              <a:rPr lang="en-US" dirty="0" err="1"/>
              <a:t>SetX</a:t>
            </a:r>
            <a:r>
              <a:rPr lang="en-US" dirty="0"/>
              <a:t> Instructions: </a:t>
            </a:r>
          </a:p>
          <a:p>
            <a:pPr marL="552450" lvl="1"/>
            <a:r>
              <a:rPr lang="en-US" dirty="0"/>
              <a:t>Set single byte based on combination of condition codes</a:t>
            </a:r>
          </a:p>
          <a:p>
            <a:r>
              <a:rPr lang="en-US" dirty="0"/>
              <a:t>One of addressable byte registers</a:t>
            </a:r>
          </a:p>
          <a:p>
            <a:pPr marL="552450" lvl="1"/>
            <a:r>
              <a:rPr lang="en-US" dirty="0"/>
              <a:t>Does not alter remaining bytes</a:t>
            </a:r>
          </a:p>
          <a:p>
            <a:pPr marL="552450" lvl="1"/>
            <a:r>
              <a:rPr lang="en-US" dirty="0"/>
              <a:t>Typically use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movzbl</a:t>
            </a:r>
            <a:r>
              <a:rPr lang="en-US" dirty="0"/>
              <a:t> to finish job</a:t>
            </a:r>
          </a:p>
          <a:p>
            <a:pPr marL="838200" lvl="2"/>
            <a:r>
              <a:rPr lang="en-US" dirty="0"/>
              <a:t>32-bit instructions also set upper 32 bits to 0</a:t>
            </a:r>
          </a:p>
        </p:txBody>
      </p:sp>
      <p:sp>
        <p:nvSpPr>
          <p:cNvPr id="38922" name="Rectangle 10"/>
          <p:cNvSpPr>
            <a:spLocks/>
          </p:cNvSpPr>
          <p:nvPr/>
        </p:nvSpPr>
        <p:spPr bwMode="auto">
          <a:xfrm>
            <a:off x="1143000" y="3886200"/>
            <a:ext cx="3429000" cy="1295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x &lt; 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5258"/>
              </p:ext>
            </p:extLst>
          </p:nvPr>
        </p:nvGraphicFramePr>
        <p:xfrm>
          <a:off x="5638800" y="37338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24635" y="4204447"/>
            <a:ext cx="2008094" cy="1308847"/>
            <a:chOff x="2124635" y="4204447"/>
            <a:chExt cx="2008094" cy="130884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2994212" y="4204447"/>
              <a:ext cx="53788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H="1">
              <a:off x="2124635" y="4204447"/>
              <a:ext cx="2008094" cy="13088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Machine-Level Programming II: Control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dirty="0">
                <a:latin typeface="+mn-lt"/>
              </a:rPr>
              <a:t>4</a:t>
            </a:r>
            <a:r>
              <a:rPr lang="en-US" sz="2000" b="0" baseline="30000" dirty="0">
                <a:latin typeface="+mn-lt"/>
              </a:rPr>
              <a:t>th</a:t>
            </a:r>
            <a:r>
              <a:rPr lang="en-US" sz="2000" b="0" dirty="0">
                <a:latin typeface="+mn-lt"/>
              </a:rPr>
              <a:t> Lecture, </a:t>
            </a:r>
            <a:r>
              <a:rPr lang="en-US" sz="2000" dirty="0">
                <a:latin typeface="+mn-lt"/>
              </a:rPr>
              <a:t>May 25th, 2022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B4AF-8761-45CD-BBDF-2CAD82FB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Example: </a:t>
            </a:r>
            <a:r>
              <a:rPr lang="en-US" b="0" dirty="0" err="1"/>
              <a:t>setl</a:t>
            </a:r>
            <a:r>
              <a:rPr lang="en-US" b="0" dirty="0"/>
              <a:t> (Signed &lt;)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178FB-ED0B-4335-A72E-9A86CB27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26011"/>
          </a:xfrm>
        </p:spPr>
        <p:txBody>
          <a:bodyPr/>
          <a:lstStyle/>
          <a:p>
            <a:r>
              <a:rPr lang="en-US" dirty="0"/>
              <a:t>Condition: SF^OF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4EBE17-3726-41C7-ABB9-06593FC30C92}"/>
              </a:ext>
            </a:extLst>
          </p:cNvPr>
          <p:cNvGraphicFramePr>
            <a:graphicFrameLocks noGrp="1"/>
          </p:cNvGraphicFramePr>
          <p:nvPr/>
        </p:nvGraphicFramePr>
        <p:xfrm>
          <a:off x="1174864" y="1993336"/>
          <a:ext cx="736507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771">
                  <a:extLst>
                    <a:ext uri="{9D8B030D-6E8A-4147-A177-3AD203B41FA5}">
                      <a16:colId xmlns:a16="http://schemas.microsoft.com/office/drawing/2014/main" val="3930898366"/>
                    </a:ext>
                  </a:extLst>
                </a:gridCol>
                <a:gridCol w="609293">
                  <a:extLst>
                    <a:ext uri="{9D8B030D-6E8A-4147-A177-3AD203B41FA5}">
                      <a16:colId xmlns:a16="http://schemas.microsoft.com/office/drawing/2014/main" val="1149785140"/>
                    </a:ext>
                  </a:extLst>
                </a:gridCol>
                <a:gridCol w="1098066">
                  <a:extLst>
                    <a:ext uri="{9D8B030D-6E8A-4147-A177-3AD203B41FA5}">
                      <a16:colId xmlns:a16="http://schemas.microsoft.com/office/drawing/2014/main" val="3838957496"/>
                    </a:ext>
                  </a:extLst>
                </a:gridCol>
                <a:gridCol w="5014948">
                  <a:extLst>
                    <a:ext uri="{9D8B030D-6E8A-4147-A177-3AD203B41FA5}">
                      <a16:colId xmlns:a16="http://schemas.microsoft.com/office/drawing/2014/main" val="1560018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SF ^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1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11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10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4033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EEED4D-E41D-4E63-8092-46809FE3E6F0}"/>
              </a:ext>
            </a:extLst>
          </p:cNvPr>
          <p:cNvGrpSpPr/>
          <p:nvPr/>
        </p:nvGrpSpPr>
        <p:grpSpPr>
          <a:xfrm>
            <a:off x="1618863" y="4229675"/>
            <a:ext cx="6110829" cy="2269252"/>
            <a:chOff x="1618863" y="4229675"/>
            <a:chExt cx="6110829" cy="22692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241428-8B79-4652-9960-D564FA700E86}"/>
                </a:ext>
              </a:extLst>
            </p:cNvPr>
            <p:cNvSpPr/>
            <p:nvPr/>
          </p:nvSpPr>
          <p:spPr bwMode="auto">
            <a:xfrm>
              <a:off x="2336039" y="4697020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553CBF-FFD0-4113-9DD0-4B27DB8A520A}"/>
                </a:ext>
              </a:extLst>
            </p:cNvPr>
            <p:cNvSpPr/>
            <p:nvPr/>
          </p:nvSpPr>
          <p:spPr bwMode="auto">
            <a:xfrm>
              <a:off x="2336039" y="5199044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BC6FFA-DC3E-4797-A70D-5268F6331B1A}"/>
                </a:ext>
              </a:extLst>
            </p:cNvPr>
            <p:cNvCxnSpPr/>
            <p:nvPr/>
          </p:nvCxnSpPr>
          <p:spPr bwMode="auto">
            <a:xfrm>
              <a:off x="1618863" y="5862432"/>
              <a:ext cx="526228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402E7B-B6C9-4B66-84A6-1D5C2A992019}"/>
                </a:ext>
              </a:extLst>
            </p:cNvPr>
            <p:cNvSpPr txBox="1"/>
            <p:nvPr/>
          </p:nvSpPr>
          <p:spPr>
            <a:xfrm>
              <a:off x="1771263" y="5080724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3B8F8-4537-4592-8B07-306F365F6E71}"/>
                </a:ext>
              </a:extLst>
            </p:cNvPr>
            <p:cNvSpPr/>
            <p:nvPr/>
          </p:nvSpPr>
          <p:spPr bwMode="auto">
            <a:xfrm>
              <a:off x="2336039" y="5996903"/>
              <a:ext cx="3899647" cy="50202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xxxxxxxxxxxx...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sym typeface="Gill Sans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620909-B362-4F84-9E4D-8FB24B6DB451}"/>
                </a:ext>
              </a:extLst>
            </p:cNvPr>
            <p:cNvSpPr txBox="1"/>
            <p:nvPr/>
          </p:nvSpPr>
          <p:spPr>
            <a:xfrm>
              <a:off x="7360680" y="4697020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EA1970-18A0-4E6B-8942-899ADC07BEF3}"/>
                </a:ext>
              </a:extLst>
            </p:cNvPr>
            <p:cNvSpPr txBox="1"/>
            <p:nvPr/>
          </p:nvSpPr>
          <p:spPr>
            <a:xfrm>
              <a:off x="7360680" y="5263454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3CDBCE-20EF-4350-9113-1F35ABACAEAD}"/>
                </a:ext>
              </a:extLst>
            </p:cNvPr>
            <p:cNvSpPr txBox="1"/>
            <p:nvPr/>
          </p:nvSpPr>
          <p:spPr>
            <a:xfrm>
              <a:off x="7360680" y="6025363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ourier New Bold" panose="02070609020205020404" pitchFamily="49" charset="0"/>
                  <a:cs typeface="Courier New Bold" panose="02070609020205020404" pitchFamily="49" charset="0"/>
                </a:rPr>
                <a:t>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B0462-4E35-4677-A6DF-6680C4222CF1}"/>
                </a:ext>
              </a:extLst>
            </p:cNvPr>
            <p:cNvSpPr txBox="1"/>
            <p:nvPr/>
          </p:nvSpPr>
          <p:spPr>
            <a:xfrm>
              <a:off x="2819114" y="4229675"/>
              <a:ext cx="2624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negative overflow case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434386-56C6-408F-9D96-B51CDDD159AC}"/>
              </a:ext>
            </a:extLst>
          </p:cNvPr>
          <p:cNvSpPr txBox="1"/>
          <p:nvPr/>
        </p:nvSpPr>
        <p:spPr>
          <a:xfrm>
            <a:off x="4384319" y="2372242"/>
            <a:ext cx="322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not &lt;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26298-0351-463A-B7DA-10AF7472D82F}"/>
              </a:ext>
            </a:extLst>
          </p:cNvPr>
          <p:cNvSpPr txBox="1"/>
          <p:nvPr/>
        </p:nvSpPr>
        <p:spPr>
          <a:xfrm>
            <a:off x="4572000" y="2718272"/>
            <a:ext cx="290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No overflow, so SF implies &lt;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5391B-7DE4-40C8-A65F-401B06C3E660}"/>
              </a:ext>
            </a:extLst>
          </p:cNvPr>
          <p:cNvSpPr txBox="1"/>
          <p:nvPr/>
        </p:nvSpPr>
        <p:spPr>
          <a:xfrm>
            <a:off x="3666528" y="3102196"/>
            <a:ext cx="471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negative overflow, i.e. &lt;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A46FB-1081-45E4-BEB7-CD3D85E7A1A4}"/>
              </a:ext>
            </a:extLst>
          </p:cNvPr>
          <p:cNvSpPr txBox="1"/>
          <p:nvPr/>
        </p:nvSpPr>
        <p:spPr>
          <a:xfrm>
            <a:off x="3507923" y="3481102"/>
            <a:ext cx="503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Overflow, so SF implies positive overflow, i.e. not 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6AA3A8-CBED-465D-A252-7FC25DFCFE26}"/>
              </a:ext>
            </a:extLst>
          </p:cNvPr>
          <p:cNvSpPr txBox="1"/>
          <p:nvPr/>
        </p:nvSpPr>
        <p:spPr>
          <a:xfrm>
            <a:off x="5176298" y="934863"/>
            <a:ext cx="3967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03200" indent="-342900"/>
            <a:r>
              <a:rPr lang="en-US" sz="180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OF set</a:t>
            </a:r>
            <a:r>
              <a:rPr lang="en-US" sz="1800" dirty="0"/>
              <a:t>  if</a:t>
            </a:r>
          </a:p>
          <a:p>
            <a:pPr marL="203200" indent="-342900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(a&gt;0 &amp;&amp; b&lt;0 &amp;&amp; (a-b)&lt;0)</a:t>
            </a:r>
            <a:b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</a:br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|| (a&lt;0 &amp;&amp; b&gt;0 &amp;&amp; (a-b)&gt;0)</a:t>
            </a:r>
            <a:endParaRPr lang="en-US" sz="180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5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800600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6019800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byte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6576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%al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36576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6576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%cl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36576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%dl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36576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36576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dil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3649650" y="4838700"/>
            <a:ext cx="655649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3657600" y="54356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bpl</a:t>
            </a:r>
            <a:endParaRPr lang="en-US" sz="1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7620000" y="1181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%r8b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7620000" y="1790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%r9b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7620000" y="2400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%r10b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620000" y="30099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%r11b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620000" y="36195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%r12b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7620000" y="42291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%r13b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7620000" y="48387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%r14b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7620000" y="5448300"/>
            <a:ext cx="6604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%r15b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800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143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7526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362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9718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5814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1910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410200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  <p:extLst>
      <p:ext uri="{BB962C8B-B14F-4D97-AF65-F5344CB8AC3E}">
        <p14:creationId xmlns:p14="http://schemas.microsoft.com/office/powerpoint/2010/main" val="334395255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 x86-64 quirk to watch out for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940" y="1564651"/>
            <a:ext cx="7160468" cy="193899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instructions with a 32-bit destination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zero the upper 32 bits of the register!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 %al, %eax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81A23-6535-4155-A852-0A3549E3CE3B}"/>
              </a:ext>
            </a:extLst>
          </p:cNvPr>
          <p:cNvGrpSpPr/>
          <p:nvPr/>
        </p:nvGrpSpPr>
        <p:grpSpPr>
          <a:xfrm>
            <a:off x="2489200" y="3596640"/>
            <a:ext cx="4480560" cy="508000"/>
            <a:chOff x="2489200" y="3738880"/>
            <a:chExt cx="4480560" cy="50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FFFAC5-2151-4421-A9E5-85AE39FF2B32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76F59E-A7BD-4249-BC9E-E472E7C4FDB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eax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5B8245-3FBC-4E1D-AA0A-8950F9065460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</a:t>
              </a: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rax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7B61A23-6105-40DE-80F2-7AC3C0623D2F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4215D1-7CAF-4478-AEBA-BAE206EFF733}"/>
                </a:ext>
              </a:extLst>
            </p:cNvPr>
            <p:cNvCxnSpPr>
              <a:stCxn id="16" idx="0"/>
              <a:endCxn id="16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97BDA32-0FE9-4AC3-952B-19AF06520463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9C02B-8D26-4482-92E5-9CB70F94880B}"/>
              </a:ext>
            </a:extLst>
          </p:cNvPr>
          <p:cNvGrpSpPr/>
          <p:nvPr/>
        </p:nvGrpSpPr>
        <p:grpSpPr>
          <a:xfrm>
            <a:off x="2489175" y="3596640"/>
            <a:ext cx="4480560" cy="508000"/>
            <a:chOff x="2489200" y="3738880"/>
            <a:chExt cx="4480560" cy="5080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8D043C-9242-4390-B8E3-06BC2FDAABD8}"/>
                </a:ext>
              </a:extLst>
            </p:cNvPr>
            <p:cNvSpPr/>
            <p:nvPr/>
          </p:nvSpPr>
          <p:spPr bwMode="auto">
            <a:xfrm>
              <a:off x="6349980" y="3738880"/>
              <a:ext cx="619755" cy="508000"/>
            </a:xfrm>
            <a:prstGeom prst="rect">
              <a:avLst/>
            </a:prstGeom>
            <a:solidFill>
              <a:srgbClr val="CF7369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%al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6336839-6AE1-4650-B591-DFC52F01E394}"/>
                </a:ext>
              </a:extLst>
            </p:cNvPr>
            <p:cNvSpPr/>
            <p:nvPr/>
          </p:nvSpPr>
          <p:spPr bwMode="auto">
            <a:xfrm>
              <a:off x="4729472" y="3738880"/>
              <a:ext cx="1620508" cy="5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/>
                <a:t>00 00 00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8BA80C-F28C-4810-B29B-14DD21FB2046}"/>
                </a:ext>
              </a:extLst>
            </p:cNvPr>
            <p:cNvSpPr/>
            <p:nvPr/>
          </p:nvSpPr>
          <p:spPr bwMode="auto">
            <a:xfrm>
              <a:off x="2489200" y="3738880"/>
              <a:ext cx="2240272" cy="5080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00 00 00 00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7C3642-A28B-4941-80FC-D46AF2E4DE23}"/>
                </a:ext>
              </a:extLst>
            </p:cNvPr>
            <p:cNvSpPr/>
            <p:nvPr/>
          </p:nvSpPr>
          <p:spPr bwMode="auto">
            <a:xfrm>
              <a:off x="2489200" y="3738880"/>
              <a:ext cx="4480560" cy="50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EC0020-007C-444D-BB94-DDACAD06EECE}"/>
                </a:ext>
              </a:extLst>
            </p:cNvPr>
            <p:cNvCxnSpPr>
              <a:stCxn id="45" idx="0"/>
              <a:endCxn id="45" idx="2"/>
            </p:cNvCxnSpPr>
            <p:nvPr/>
          </p:nvCxnSpPr>
          <p:spPr bwMode="auto">
            <a:xfrm>
              <a:off x="472948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6BD842-A50D-466C-B08F-FA1C9A1316A2}"/>
                </a:ext>
              </a:extLst>
            </p:cNvPr>
            <p:cNvCxnSpPr/>
            <p:nvPr/>
          </p:nvCxnSpPr>
          <p:spPr bwMode="auto">
            <a:xfrm>
              <a:off x="6350000" y="3738880"/>
              <a:ext cx="0" cy="508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BEB29F4-8688-4288-A2ED-6DE27B872B6A}"/>
              </a:ext>
            </a:extLst>
          </p:cNvPr>
          <p:cNvSpPr txBox="1"/>
          <p:nvPr/>
        </p:nvSpPr>
        <p:spPr>
          <a:xfrm>
            <a:off x="4729447" y="5514032"/>
            <a:ext cx="316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Zero extended from %al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AE75B0-DE9E-49DC-924F-0C2E1B7427F0}"/>
              </a:ext>
            </a:extLst>
          </p:cNvPr>
          <p:cNvSpPr txBox="1"/>
          <p:nvPr/>
        </p:nvSpPr>
        <p:spPr>
          <a:xfrm>
            <a:off x="2489175" y="5514031"/>
            <a:ext cx="166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Zapped to 0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74DE0EF-0B70-4E6D-ADAB-9A2B34AAAD22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27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782586C-6256-4F05-9B52-CDE35F199DD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120" y="4226560"/>
            <a:ext cx="0" cy="12874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4756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Control: Condition codes</a:t>
            </a:r>
          </a:p>
          <a:p>
            <a:r>
              <a:rPr lang="en-US" dirty="0">
                <a:solidFill>
                  <a:srgbClr val="000000"/>
                </a:solidFill>
              </a:rPr>
              <a:t>Conditional branches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Jumping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69538"/>
            <a:ext cx="8382000" cy="863600"/>
          </a:xfrm>
          <a:ln/>
        </p:spPr>
        <p:txBody>
          <a:bodyPr/>
          <a:lstStyle/>
          <a:p>
            <a:r>
              <a:rPr lang="en-US" dirty="0" err="1"/>
              <a:t>jX</a:t>
            </a:r>
            <a:r>
              <a:rPr lang="en-US" dirty="0"/>
              <a:t> Instructions</a:t>
            </a:r>
          </a:p>
          <a:p>
            <a:pPr marL="552450" lvl="1"/>
            <a:r>
              <a:rPr lang="en-US" dirty="0"/>
              <a:t>Jump to different part of code depending on condition codes</a:t>
            </a:r>
          </a:p>
          <a:p>
            <a:pPr marL="552450" lvl="1"/>
            <a:r>
              <a:rPr lang="en-US" dirty="0"/>
              <a:t>Implicit reading of condition codes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77861"/>
              </p:ext>
            </p:extLst>
          </p:nvPr>
        </p:nvGraphicFramePr>
        <p:xfrm>
          <a:off x="1524000" y="2665614"/>
          <a:ext cx="6096000" cy="3901440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jX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jmp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Unconditional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jns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jge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jle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jb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Branch Example (Old Style)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05850" y="2442135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147525" y="2129865"/>
            <a:ext cx="4790625" cy="4813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x:y, x-y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jle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.L4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.L4:       # x &lt;= y</a:t>
            </a: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b="1" dirty="0">
              <a:solidFill>
                <a:srgbClr val="CC0000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  <a:tab pos="1828800" algn="l"/>
                <a:tab pos="4572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242732"/>
            <a:ext cx="8153400" cy="1041400"/>
          </a:xfrm>
        </p:spPr>
        <p:txBody>
          <a:bodyPr/>
          <a:lstStyle/>
          <a:p>
            <a:r>
              <a:rPr lang="en-US" dirty="0"/>
              <a:t>Generation</a:t>
            </a:r>
          </a:p>
          <a:p>
            <a:pPr marL="279400" lvl="1" indent="0">
              <a:buNone/>
            </a:pP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shark&gt;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gcc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Og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 -S –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fno</a:t>
            </a:r>
            <a:r>
              <a:rPr lang="en-US" b="1" dirty="0">
                <a:solidFill>
                  <a:srgbClr val="800000"/>
                </a:solidFill>
                <a:latin typeface="Courier New"/>
                <a:cs typeface="Courier New"/>
              </a:rPr>
              <a:t>-if-conversion </a:t>
            </a:r>
            <a:r>
              <a:rPr lang="en-US" b="1" dirty="0" err="1">
                <a:solidFill>
                  <a:srgbClr val="800000"/>
                </a:solidFill>
                <a:latin typeface="Courier New"/>
                <a:cs typeface="Courier New"/>
              </a:rPr>
              <a:t>control.c</a:t>
            </a:r>
            <a:endParaRPr lang="en-US" b="1" dirty="0">
              <a:solidFill>
                <a:srgbClr val="800000"/>
              </a:solidFill>
              <a:latin typeface="Courier New"/>
              <a:cs typeface="Courier New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4207"/>
              </p:ext>
            </p:extLst>
          </p:nvPr>
        </p:nvGraphicFramePr>
        <p:xfrm>
          <a:off x="4800600" y="50292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379850" y="1233254"/>
            <a:ext cx="5688687" cy="944910"/>
            <a:chOff x="3451412" y="1023590"/>
            <a:chExt cx="5688687" cy="944910"/>
          </a:xfrm>
        </p:grpSpPr>
        <p:sp>
          <p:nvSpPr>
            <p:cNvPr id="2" name="Oval 1"/>
            <p:cNvSpPr/>
            <p:nvPr/>
          </p:nvSpPr>
          <p:spPr bwMode="auto">
            <a:xfrm>
              <a:off x="3451412" y="1380565"/>
              <a:ext cx="2949388" cy="587935"/>
            </a:xfrm>
            <a:prstGeom prst="ellips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7600" y="1023590"/>
              <a:ext cx="294249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Get to this shortly</a:t>
              </a: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5138928" y="1101793"/>
              <a:ext cx="1058672" cy="206307"/>
            </a:xfrm>
            <a:custGeom>
              <a:avLst/>
              <a:gdLst>
                <a:gd name="connsiteX0" fmla="*/ 1307592 w 1307592"/>
                <a:gd name="connsiteY0" fmla="*/ 132647 h 278951"/>
                <a:gd name="connsiteX1" fmla="*/ 521208 w 1307592"/>
                <a:gd name="connsiteY1" fmla="*/ 4631 h 278951"/>
                <a:gd name="connsiteX2" fmla="*/ 0 w 1307592"/>
                <a:gd name="connsiteY2" fmla="*/ 278951 h 27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7592" h="278951">
                  <a:moveTo>
                    <a:pt x="1307592" y="132647"/>
                  </a:moveTo>
                  <a:cubicBezTo>
                    <a:pt x="1023366" y="56447"/>
                    <a:pt x="739140" y="-19753"/>
                    <a:pt x="521208" y="4631"/>
                  </a:cubicBezTo>
                  <a:cubicBezTo>
                    <a:pt x="303276" y="29015"/>
                    <a:pt x="0" y="278951"/>
                    <a:pt x="0" y="278951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Expressing with </a:t>
            </a:r>
            <a:r>
              <a:rPr lang="en-US" dirty="0" err="1"/>
              <a:t>Goto</a:t>
            </a:r>
            <a:r>
              <a:rPr lang="en-US" dirty="0"/>
              <a:t> Code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508000" y="2235200"/>
            <a:ext cx="3670300" cy="2946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1041400"/>
          </a:xfrm>
        </p:spPr>
        <p:txBody>
          <a:bodyPr/>
          <a:lstStyle/>
          <a:p>
            <a:r>
              <a:rPr lang="en-US" dirty="0"/>
              <a:t>C allows </a:t>
            </a:r>
            <a:r>
              <a:rPr lang="en-US" b="1" dirty="0" err="1">
                <a:latin typeface="Courier New"/>
                <a:cs typeface="Courier New"/>
              </a:rPr>
              <a:t>goto</a:t>
            </a:r>
            <a:r>
              <a:rPr lang="en-US" dirty="0"/>
              <a:t> statement</a:t>
            </a:r>
          </a:p>
          <a:p>
            <a:r>
              <a:rPr lang="en-US" dirty="0"/>
              <a:t>Jump to position designated by label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495800" y="2209800"/>
            <a:ext cx="36576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absdiff_j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int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(x &lt;=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Else: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7EDAD-42AB-4405-8B10-30B32119BC67}"/>
              </a:ext>
            </a:extLst>
          </p:cNvPr>
          <p:cNvSpPr txBox="1"/>
          <p:nvPr/>
        </p:nvSpPr>
        <p:spPr>
          <a:xfrm>
            <a:off x="508000" y="6068853"/>
            <a:ext cx="3250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ourier New"/>
                <a:cs typeface="Courier New"/>
              </a:rPr>
              <a:t>if-conversion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1452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366713" y="141605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887538"/>
            <a:ext cx="5715000" cy="419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81000" y="339725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57200" y="3816350"/>
            <a:ext cx="3746500" cy="2355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Done;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Else: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Conditional Expression Translation (Using Branches)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330700" y="3886200"/>
            <a:ext cx="4432300" cy="2946400"/>
          </a:xfrm>
          <a:ln/>
        </p:spPr>
        <p:txBody>
          <a:bodyPr/>
          <a:lstStyle/>
          <a:p>
            <a:pPr marL="552450" lvl="1"/>
            <a:r>
              <a:rPr lang="en-US" dirty="0"/>
              <a:t>Create separate code regions for then &amp; else expressions</a:t>
            </a:r>
          </a:p>
          <a:p>
            <a:pPr marL="552450" lvl="1"/>
            <a:r>
              <a:rPr lang="en-US" dirty="0"/>
              <a:t>Execute appropriate one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193800" y="2540000"/>
            <a:ext cx="3149600" cy="355600"/>
          </a:xfrm>
          <a:prstGeom prst="rect">
            <a:avLst/>
          </a:prstGeom>
          <a:solidFill>
            <a:srgbClr val="99CC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x&gt;y ? x-y : y-x;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/>
          </p:cNvSpPr>
          <p:nvPr/>
        </p:nvSpPr>
        <p:spPr bwMode="auto">
          <a:xfrm>
            <a:off x="5181600" y="2362200"/>
            <a:ext cx="2933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181600" y="2819400"/>
            <a:ext cx="2514600" cy="1160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2000" b="1" i="1" dirty="0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Test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?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Then_Expr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: </a:t>
            </a:r>
            <a:r>
              <a:rPr lang="en-US" sz="2000" b="1" i="1" dirty="0" err="1">
                <a:solidFill>
                  <a:schemeClr val="tx1"/>
                </a:solidFill>
                <a:latin typeface="Calibri"/>
                <a:ea typeface="Calibri Bold Italic" charset="0"/>
                <a:cs typeface="Calibri"/>
                <a:sym typeface="Calibri Bold Italic" charset="0"/>
              </a:rPr>
              <a:t>Else_Expr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105400" y="40386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105400" y="4495800"/>
            <a:ext cx="3746500" cy="159385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result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Then_Expr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Arial Narro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i="1" dirty="0" err="1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Else_Expr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!</a:t>
            </a:r>
            <a:r>
              <a:rPr lang="en-US" sz="1800" b="1" i="1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if (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nt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) result = 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eval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  <a:tab pos="2794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 return result;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Using Conditional Moves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850" y="1625600"/>
            <a:ext cx="4889500" cy="4038600"/>
          </a:xfrm>
          <a:ln/>
        </p:spPr>
        <p:txBody>
          <a:bodyPr/>
          <a:lstStyle/>
          <a:p>
            <a:pPr marL="292100"/>
            <a:r>
              <a:rPr lang="en-US" dirty="0"/>
              <a:t>Conditional Move Instructions</a:t>
            </a:r>
          </a:p>
          <a:p>
            <a:pPr marL="552450" lvl="1"/>
            <a:r>
              <a:rPr lang="en-US" dirty="0"/>
              <a:t>Instruction supports:</a:t>
            </a:r>
          </a:p>
          <a:p>
            <a:pPr marL="838200" lvl="2">
              <a:buNone/>
            </a:pPr>
            <a:r>
              <a:rPr lang="en-US" dirty="0"/>
              <a:t>if (Test)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 </a:t>
            </a:r>
            <a:r>
              <a:rPr lang="en-US" dirty="0" err="1">
                <a:sym typeface="Wingdings" pitchFamily="2" charset="2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Supported in post-1995 x86 processors</a:t>
            </a:r>
          </a:p>
          <a:p>
            <a:pPr marL="552450" lvl="1"/>
            <a:r>
              <a:rPr lang="en-US" dirty="0"/>
              <a:t>GCC tries to use them</a:t>
            </a:r>
          </a:p>
          <a:p>
            <a:pPr marL="838200" lvl="2"/>
            <a:r>
              <a:rPr lang="en-US" dirty="0"/>
              <a:t>But, only when known to be safe</a:t>
            </a:r>
          </a:p>
          <a:p>
            <a:pPr marL="838200" lvl="2"/>
            <a:endParaRPr lang="en-US" dirty="0"/>
          </a:p>
          <a:p>
            <a:pPr marL="292100"/>
            <a:r>
              <a:rPr lang="en-US" dirty="0"/>
              <a:t>Why?</a:t>
            </a:r>
          </a:p>
          <a:p>
            <a:pPr marL="552450" lvl="1"/>
            <a:r>
              <a:rPr lang="en-US" dirty="0"/>
              <a:t>Branches are very disruptive to instruction flow through pipelines</a:t>
            </a:r>
          </a:p>
          <a:p>
            <a:pPr marL="552450" lvl="1"/>
            <a:r>
              <a:rPr lang="en-US" dirty="0"/>
              <a:t>Conditional moves do not require control transfer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Conditional Move Example</a:t>
            </a:r>
          </a:p>
        </p:txBody>
      </p:sp>
      <p:sp>
        <p:nvSpPr>
          <p:cNvPr id="50186" name="Rectangle 10"/>
          <p:cNvSpPr>
            <a:spLocks/>
          </p:cNvSpPr>
          <p:nvPr/>
        </p:nvSpPr>
        <p:spPr bwMode="auto">
          <a:xfrm>
            <a:off x="6616700" y="1752600"/>
            <a:ext cx="2286000" cy="19812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286000" y="4267200"/>
            <a:ext cx="6642100" cy="2590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absdiff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rgbClr val="0000FF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x-y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subq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r>
              <a:rPr lang="tr-TR" sz="1800" b="1" dirty="0">
                <a:solidFill>
                  <a:srgbClr val="CC0000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y-x</a:t>
            </a: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cmpq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x:y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cmovle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&lt;=,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</a:t>
            </a: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</a:t>
            </a:r>
            <a:r>
              <a:rPr lang="tr-TR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eval</a:t>
            </a:r>
            <a:endParaRPr lang="tr-TR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>
              <a:tabLst>
                <a:tab pos="215900" algn="l"/>
                <a:tab pos="1195388" algn="l"/>
                <a:tab pos="215900" algn="l"/>
                <a:tab pos="2860675" algn="l"/>
                <a:tab pos="2959100" algn="l"/>
                <a:tab pos="2159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  <a:tab pos="215900" algn="l"/>
                <a:tab pos="1308100" algn="l"/>
                <a:tab pos="2959100" algn="l"/>
              </a:tabLst>
            </a:pPr>
            <a:r>
              <a:rPr lang="tr-TR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57200" y="1295400"/>
            <a:ext cx="3670300" cy="280747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absdiff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x, long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if (x &gt; y)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x-y;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result = y-x;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2559"/>
              </p:ext>
            </p:extLst>
          </p:nvPr>
        </p:nvGraphicFramePr>
        <p:xfrm>
          <a:off x="4724400" y="1905000"/>
          <a:ext cx="3352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7D3603-0456-4B30-8AAB-CAF8CDCEFE30}"/>
              </a:ext>
            </a:extLst>
          </p:cNvPr>
          <p:cNvSpPr txBox="1"/>
          <p:nvPr/>
        </p:nvSpPr>
        <p:spPr>
          <a:xfrm>
            <a:off x="381000" y="5147101"/>
            <a:ext cx="1322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bad?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Announcements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382000" cy="5435600"/>
          </a:xfrm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/>
              <a:t>Datalab</a:t>
            </a:r>
            <a:r>
              <a:rPr lang="en-US" dirty="0"/>
              <a:t> due today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/>
              <a:t>Bomblab</a:t>
            </a:r>
            <a:r>
              <a:rPr lang="en-US" dirty="0"/>
              <a:t> out today</a:t>
            </a:r>
          </a:p>
          <a:p>
            <a:pPr lvl="1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Due in one week, Wed May 31</a:t>
            </a:r>
            <a:r>
              <a:rPr lang="en-US" baseline="30000" dirty="0"/>
              <a:t>st</a:t>
            </a:r>
            <a:r>
              <a:rPr lang="en-US" dirty="0"/>
              <a:t>, 2023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Please fill out OH survey</a:t>
            </a:r>
          </a:p>
          <a:p>
            <a:pPr lvl="1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https://www.when2meet.com/?20167737-bvGQm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TA “Posted” Office Hours</a:t>
            </a:r>
          </a:p>
          <a:p>
            <a:pPr lvl="1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Sun – Thu: 6-10pm</a:t>
            </a:r>
          </a:p>
          <a:p>
            <a:pPr lvl="1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Mon: 11am – 12pm</a:t>
            </a:r>
          </a:p>
          <a:p>
            <a:pPr lvl="1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Tue: 10am – 12pm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9352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/>
          </p:cNvSpPr>
          <p:nvPr/>
        </p:nvSpPr>
        <p:spPr bwMode="auto">
          <a:xfrm>
            <a:off x="457200" y="1111088"/>
            <a:ext cx="4724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Expensive Computations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373640" y="149062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Bad Cases for Conditional Move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2119150"/>
            <a:ext cx="6108700" cy="609600"/>
          </a:xfrm>
          <a:ln/>
        </p:spPr>
        <p:txBody>
          <a:bodyPr/>
          <a:lstStyle/>
          <a:p>
            <a:r>
              <a:rPr lang="en-US" sz="2000" dirty="0"/>
              <a:t>Both values get computed</a:t>
            </a:r>
          </a:p>
          <a:p>
            <a:r>
              <a:rPr lang="en-US" sz="2000" dirty="0"/>
              <a:t>Only makes sense when computations are very simple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533400" y="1585750"/>
            <a:ext cx="5410200" cy="398462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Test(x)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?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Hard1(x)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: Hard2(x);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C6B92B-037F-4402-ADDF-2D08D7B87816}"/>
              </a:ext>
            </a:extLst>
          </p:cNvPr>
          <p:cNvGrpSpPr/>
          <p:nvPr/>
        </p:nvGrpSpPr>
        <p:grpSpPr>
          <a:xfrm>
            <a:off x="457200" y="3022438"/>
            <a:ext cx="5486400" cy="1617662"/>
            <a:chOff x="457200" y="3117850"/>
            <a:chExt cx="5486400" cy="1617662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457200" y="311785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Risky Computations</a:t>
              </a:r>
            </a:p>
          </p:txBody>
        </p:sp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685800" y="412591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May have undesirable effects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533400" y="359251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*p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0;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F4C416-640D-404C-9772-F2F4A1C247C7}"/>
              </a:ext>
            </a:extLst>
          </p:cNvPr>
          <p:cNvGrpSpPr/>
          <p:nvPr/>
        </p:nvGrpSpPr>
        <p:grpSpPr>
          <a:xfrm>
            <a:off x="457200" y="4882988"/>
            <a:ext cx="5486400" cy="1617662"/>
            <a:chOff x="457200" y="4978400"/>
            <a:chExt cx="5486400" cy="1617662"/>
          </a:xfrm>
        </p:grpSpPr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457200" y="4978400"/>
              <a:ext cx="4724400" cy="4445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marL="185738" indent="-185738" algn="l">
                <a:spcBef>
                  <a:spcPts val="863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Computations with side effects</a:t>
              </a:r>
            </a:p>
          </p:txBody>
        </p:sp>
        <p:sp>
          <p:nvSpPr>
            <p:cNvPr id="14" name="Rectangle 7"/>
            <p:cNvSpPr txBox="1">
              <a:spLocks noChangeArrowheads="1"/>
            </p:cNvSpPr>
            <p:nvPr/>
          </p:nvSpPr>
          <p:spPr bwMode="auto">
            <a:xfrm>
              <a:off x="685800" y="5986462"/>
              <a:ext cx="47244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8100" tIns="38100" rIns="38100" bIns="38100" numCol="1" anchor="t" anchorCtr="0" compatLnSpc="1">
              <a:prstTxWarp prst="textNoShape">
                <a:avLst/>
              </a:prstTxWarp>
            </a:bodyPr>
            <a:lstStyle/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Calibri Bold" charset="0"/>
                </a:rPr>
                <a:t>Both values get computed</a:t>
              </a:r>
            </a:p>
            <a:p>
              <a:pPr marL="254000" marR="0" lvl="0" indent="-25400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charset="2"/>
                <a:buChar char="¢"/>
                <a:tabLst/>
                <a:defRPr/>
              </a:pPr>
              <a:r>
                <a:rPr lang="en-US" sz="2000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Calibri Bold" charset="0"/>
                </a:rPr>
                <a:t>Must be side-effect free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Calibri Bold" charset="0"/>
              </a:endParaRPr>
            </a:p>
          </p:txBody>
        </p:sp>
        <p:sp>
          <p:nvSpPr>
            <p:cNvPr id="15" name="Rectangle 8"/>
            <p:cNvSpPr>
              <a:spLocks/>
            </p:cNvSpPr>
            <p:nvPr/>
          </p:nvSpPr>
          <p:spPr bwMode="auto">
            <a:xfrm>
              <a:off x="533400" y="5453062"/>
              <a:ext cx="5410200" cy="398462"/>
            </a:xfrm>
            <a:prstGeom prst="rect">
              <a:avLst/>
            </a:prstGeom>
            <a:solidFill>
              <a:srgbClr val="F6F5BD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507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38100" tIns="38100" rIns="38100" bIns="38100"/>
            <a:lstStyle/>
            <a:p>
              <a:pPr algn="l"/>
              <a:r>
                <a:rPr lang="en-US" sz="1800" b="1" dirty="0" err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val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=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 &gt; 0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? 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ea typeface="Calibri Bold Italic" charset="0"/>
                  <a:cs typeface="Courier New" pitchFamily="49" charset="0"/>
                  <a:sym typeface="Calibri Bold Italic" charset="0"/>
                </a:rPr>
                <a:t>x*=7</a:t>
              </a:r>
              <a:r>
                <a:rPr lang="en-US" sz="1800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  <a:sym typeface="Courier New Bold" charset="0"/>
                </a:rPr>
                <a:t> : x+=3;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10038" y="1857540"/>
            <a:ext cx="269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Bad Performance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2493" y="4057862"/>
            <a:ext cx="119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Unsafe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5074" y="5761986"/>
            <a:ext cx="103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Illegal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69344"/>
              </p:ext>
            </p:extLst>
          </p:nvPr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437264" y="473591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37264" y="5011335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37264" y="5286752"/>
            <a:ext cx="5045723" cy="2423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37264" y="5571979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7264" y="5844312"/>
            <a:ext cx="5045723" cy="24479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2853"/>
              </p:ext>
            </p:extLst>
          </p:nvPr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8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381000" y="4668509"/>
            <a:ext cx="2922723" cy="172122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$2,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%al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630238" algn="l"/>
                <a:tab pos="2801938" algn="l"/>
                <a:tab pos="3086100" algn="l"/>
                <a:tab pos="3086100" algn="l"/>
                <a:tab pos="3086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movzbl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%al, %eax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16353" y="4428848"/>
          <a:ext cx="5079134" cy="167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7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7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ZF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FFFF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FFFF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FF01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0x0000 0000 0000 0001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Exercise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707654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130186" y="4354211"/>
            <a:ext cx="0" cy="1968129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7557570" y="4307518"/>
            <a:ext cx="0" cy="20148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8047821" y="4249152"/>
            <a:ext cx="0" cy="20731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BD99AC71-04ED-48BA-8FA4-CADD6F5D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0" y="1492164"/>
            <a:ext cx="4501620" cy="24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57150" indent="0">
              <a:buNone/>
            </a:pP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cmpq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 err="1">
                <a:latin typeface="Courier New Bold" charset="0"/>
                <a:cs typeface="Courier New Bold" charset="0"/>
                <a:sym typeface="Courier New Bold" charset="0"/>
              </a:rPr>
              <a:t>b,a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600" b="0" kern="0" dirty="0"/>
              <a:t> like computing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a-b</a:t>
            </a:r>
            <a:r>
              <a:rPr lang="en-US" sz="1600" b="0" kern="0" dirty="0"/>
              <a:t> w/o setting </a:t>
            </a:r>
            <a:r>
              <a:rPr lang="en-US" sz="1600" b="0" kern="0" dirty="0" err="1"/>
              <a:t>dest</a:t>
            </a:r>
            <a:endParaRPr lang="en-US" sz="1600" b="0" kern="0" dirty="0"/>
          </a:p>
          <a:p>
            <a:pPr marL="57150" indent="0"/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CF set</a:t>
            </a:r>
            <a:r>
              <a:rPr lang="en-US" sz="1600" b="0" kern="0" dirty="0"/>
              <a:t>   if carry/borrow out from most significant</a:t>
            </a:r>
            <a:br>
              <a:rPr lang="en-US" sz="1600" b="0" kern="0" dirty="0"/>
            </a:br>
            <a:r>
              <a:rPr lang="en-US" sz="1600" b="0" kern="0" dirty="0"/>
              <a:t>                 bit (used for unsigned comparisons)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ZF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a == b</a:t>
            </a:r>
            <a:endParaRPr lang="en-US" sz="1600" b="0" kern="0" dirty="0"/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SF set</a:t>
            </a:r>
            <a:r>
              <a:rPr lang="en-US" sz="1600" b="0" kern="0" dirty="0"/>
              <a:t>   if </a:t>
            </a:r>
            <a:r>
              <a:rPr lang="en-US" sz="1600" b="0" kern="0" dirty="0">
                <a:latin typeface="Courier New Bold" charset="0"/>
                <a:cs typeface="Courier New Bold" charset="0"/>
                <a:sym typeface="Courier New Bold" charset="0"/>
              </a:rPr>
              <a:t>(a-b) &lt; 0</a:t>
            </a:r>
            <a:r>
              <a:rPr lang="en-US" sz="1600" b="0" kern="0" dirty="0"/>
              <a:t> (as signed)</a:t>
            </a:r>
          </a:p>
          <a:p>
            <a:pPr marL="57150" indent="0"/>
            <a:r>
              <a:rPr lang="en-US" sz="1600" b="0" kern="0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OF set</a:t>
            </a:r>
            <a:r>
              <a:rPr lang="en-US" sz="1600" b="0" kern="0" dirty="0"/>
              <a:t>  if two’s-complement (signed) overflow</a:t>
            </a:r>
            <a:endParaRPr lang="en-US" sz="2000" kern="0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D008C2-57B2-42F3-AB0F-63ADDACF90E9}"/>
              </a:ext>
            </a:extLst>
          </p:cNvPr>
          <p:cNvSpPr txBox="1"/>
          <p:nvPr/>
        </p:nvSpPr>
        <p:spPr>
          <a:xfrm>
            <a:off x="637308" y="6243615"/>
            <a:ext cx="746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do not modify condition codes</a:t>
            </a:r>
          </a:p>
        </p:txBody>
      </p:sp>
      <p:graphicFrame>
        <p:nvGraphicFramePr>
          <p:cNvPr id="21" name="Group 5">
            <a:extLst>
              <a:ext uri="{FF2B5EF4-FFF2-40B4-BE49-F238E27FC236}">
                <a16:creationId xmlns:a16="http://schemas.microsoft.com/office/drawing/2014/main" id="{B03E327D-1EA0-4E7C-BE79-05D35B2B5123}"/>
              </a:ext>
            </a:extLst>
          </p:cNvPr>
          <p:cNvGraphicFramePr>
            <a:graphicFrameLocks noGrp="1"/>
          </p:cNvGraphicFramePr>
          <p:nvPr/>
        </p:nvGraphicFramePr>
        <p:xfrm>
          <a:off x="4608328" y="1312408"/>
          <a:ext cx="4458088" cy="2618473"/>
        </p:xfrm>
        <a:graphic>
          <a:graphicData uri="http://schemas.openxmlformats.org/drawingml/2006/table">
            <a:tbl>
              <a:tblPr/>
              <a:tblGrid>
                <a:gridCol w="8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SetX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Condition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Description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12900" algn="l"/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Equal /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Not Equal / Not Zero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setns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~SF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Nonnegative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setge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~(SF^OF)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Greater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SF^OF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setle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(SF^OF)|ZF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Less or Equal (signed)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seta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~CF&amp;~ZF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Above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setb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CF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16510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Below (unsigned)</a:t>
                      </a:r>
                    </a:p>
                  </a:txBody>
                  <a:tcPr marL="18575" marR="18575" marT="18575" marB="185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67523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321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pcount_do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 (x);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293687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“Do-While”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6752771" cy="1282700"/>
          </a:xfrm>
          <a:ln/>
        </p:spPr>
        <p:txBody>
          <a:bodyPr/>
          <a:lstStyle/>
          <a:p>
            <a:r>
              <a:rPr lang="en-US" dirty="0"/>
              <a:t>Count number of 1’s in argument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(“</a:t>
            </a:r>
            <a:r>
              <a:rPr lang="en-US" dirty="0" err="1"/>
              <a:t>popcount</a:t>
            </a:r>
            <a:r>
              <a:rPr lang="en-US" dirty="0"/>
              <a:t>”)</a:t>
            </a:r>
          </a:p>
          <a:p>
            <a:r>
              <a:rPr lang="en-US" dirty="0"/>
              <a:t>Use conditional branch to either continue looping or to exit loop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“Do-While” Loop Compilation</a:t>
            </a:r>
          </a:p>
        </p:txBody>
      </p:sp>
      <p:sp>
        <p:nvSpPr>
          <p:cNvPr id="55307" name="Rectangle 11"/>
          <p:cNvSpPr>
            <a:spLocks/>
          </p:cNvSpPr>
          <p:nvPr/>
        </p:nvSpPr>
        <p:spPr bwMode="auto">
          <a:xfrm>
            <a:off x="2133599" y="4343399"/>
            <a:ext cx="6328229" cy="238397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movl    $0, %eax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= 0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.L2:			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# loop: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%rdi,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	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andl    $1, %edx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t = x &amp; 0x1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addq    %rdx, %rax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result += t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shrq    %rdi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 &gt;&gt;= 1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jne     .L2		# 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if(x) goto loop</a:t>
            </a:r>
          </a:p>
          <a:p>
            <a:pPr algn="l">
              <a:tabLst>
                <a:tab pos="292100" algn="l"/>
                <a:tab pos="292100" algn="l"/>
                <a:tab pos="292100" algn="l"/>
                <a:tab pos="1150938" algn="l"/>
                <a:tab pos="292100" algn="l"/>
                <a:tab pos="2860675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  <a:tab pos="292100" algn="l"/>
                <a:tab pos="30861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rep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sp>
        <p:nvSpPr>
          <p:cNvPr id="9" name="Rectangle 6"/>
          <p:cNvSpPr>
            <a:spLocks/>
          </p:cNvSpPr>
          <p:nvPr/>
        </p:nvSpPr>
        <p:spPr bwMode="auto">
          <a:xfrm>
            <a:off x="381000" y="1524001"/>
            <a:ext cx="4041775" cy="2590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412"/>
              </p:ext>
            </p:extLst>
          </p:nvPr>
        </p:nvGraphicFramePr>
        <p:xfrm>
          <a:off x="4724400" y="1905000"/>
          <a:ext cx="3352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&gt; Day 5 (Machine Control)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/>
          </p:cNvSpPr>
          <p:nvPr/>
        </p:nvSpPr>
        <p:spPr bwMode="auto">
          <a:xfrm>
            <a:off x="444500" y="1562554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533400" y="1975304"/>
            <a:ext cx="2895600" cy="1219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810000" y="1553029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886200" y="1965778"/>
            <a:ext cx="2743200" cy="1685925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General “Do-While” Translation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3772808"/>
            <a:ext cx="8382000" cy="2487386"/>
          </a:xfrm>
          <a:ln/>
        </p:spPr>
        <p:txBody>
          <a:bodyPr/>
          <a:lstStyle/>
          <a:p>
            <a:r>
              <a:rPr lang="en-US" dirty="0"/>
              <a:t>Body:</a:t>
            </a:r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pPr marL="234950" lvl="1"/>
            <a:endParaRPr lang="en-US" dirty="0"/>
          </a:p>
          <a:p>
            <a:endParaRPr lang="en-US" dirty="0"/>
          </a:p>
        </p:txBody>
      </p:sp>
      <p:sp>
        <p:nvSpPr>
          <p:cNvPr id="56329" name="Rectangle 9"/>
          <p:cNvSpPr>
            <a:spLocks/>
          </p:cNvSpPr>
          <p:nvPr/>
        </p:nvSpPr>
        <p:spPr bwMode="auto">
          <a:xfrm>
            <a:off x="1625600" y="3782333"/>
            <a:ext cx="2222500" cy="2260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Statement</a:t>
            </a:r>
            <a:r>
              <a:rPr lang="en-US" sz="2000" b="1" baseline="-25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…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Statement</a:t>
            </a:r>
            <a:r>
              <a:rPr lang="en-US" sz="2000" b="1" baseline="-25000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304800" y="30861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81000" y="3505200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“Jump-to-middle” translation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-</a:t>
            </a:r>
            <a:r>
              <a:rPr lang="en-US" b="1" dirty="0" err="1">
                <a:latin typeface="Courier New"/>
                <a:cs typeface="Courier New"/>
              </a:rPr>
              <a:t>Og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181600" y="2095501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257800" y="2514600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3657600" y="3048000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to Middle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pcount_goto_jtm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118100"/>
            <a:ext cx="8382000" cy="1282700"/>
          </a:xfrm>
          <a:ln/>
        </p:spPr>
        <p:txBody>
          <a:bodyPr/>
          <a:lstStyle/>
          <a:p>
            <a:r>
              <a:rPr lang="en-US" dirty="0"/>
              <a:t>Compare to do-while version of function</a:t>
            </a:r>
          </a:p>
          <a:p>
            <a:r>
              <a:rPr lang="en-US" dirty="0"/>
              <a:t>Initial </a:t>
            </a:r>
            <a:r>
              <a:rPr lang="en-US" dirty="0" err="1"/>
              <a:t>goto</a:t>
            </a:r>
            <a:r>
              <a:rPr lang="en-US" dirty="0"/>
              <a:t> starts loop at test</a:t>
            </a:r>
          </a:p>
        </p:txBody>
      </p:sp>
    </p:spTree>
    <p:extLst>
      <p:ext uri="{BB962C8B-B14F-4D97-AF65-F5344CB8AC3E}">
        <p14:creationId xmlns:p14="http://schemas.microsoft.com/office/powerpoint/2010/main" val="20940106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Existing TA Office Hours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19909"/>
            <a:ext cx="8382000" cy="5435600"/>
          </a:xfrm>
          <a:ln/>
        </p:spPr>
        <p:txBody>
          <a:bodyPr/>
          <a:lstStyle/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600" dirty="0"/>
              <a:t>Evenings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endParaRPr lang="en-US" sz="1600" dirty="0"/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Mondays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Tuesdays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Wednesdays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Thursdays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Fridays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Saturdays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Sundays	9-10pm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10-11pm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11-1159pm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</a:t>
            </a:r>
          </a:p>
          <a:p>
            <a:pPr marL="0" indent="0">
              <a:buNone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000" dirty="0"/>
              <a:t>	</a:t>
            </a:r>
          </a:p>
          <a:p>
            <a:pPr lvl="1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9D780-B852-1EBF-9515-1824D7BA6176}"/>
              </a:ext>
            </a:extLst>
          </p:cNvPr>
          <p:cNvSpPr txBox="1"/>
          <p:nvPr/>
        </p:nvSpPr>
        <p:spPr>
          <a:xfrm>
            <a:off x="4959927" y="1197678"/>
            <a:ext cx="38911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600" dirty="0">
                <a:latin typeface="+mj-lt"/>
              </a:rPr>
              <a:t>Mornings</a:t>
            </a:r>
          </a:p>
          <a:p>
            <a:pPr algn="l"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endParaRPr lang="en-US" sz="1600" dirty="0">
              <a:latin typeface="+mj-lt"/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Fridays	10-11am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11-1159am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Saturdays	10-11am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11am-12pm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12-1pm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1pm-2pm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2pm-3pm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</a:t>
            </a: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§"/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Sundays	10-11am</a:t>
            </a:r>
          </a:p>
          <a:p>
            <a:pPr algn="l">
              <a:buClr>
                <a:srgbClr val="C00000"/>
              </a:buCl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sz="1200" dirty="0">
                <a:latin typeface="+mj-lt"/>
              </a:rPr>
              <a:t>	11-1159am</a:t>
            </a:r>
          </a:p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094223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533400" y="1524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While version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609600" y="2006601"/>
            <a:ext cx="2514600" cy="8001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while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cs typeface="Courier New" pitchFamily="49" charset="0"/>
                <a:sym typeface="Courier New Bold" charset="0"/>
              </a:rPr>
              <a:t>Body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2050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General “While” Translation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0" y="1752600"/>
            <a:ext cx="4419600" cy="3992563"/>
          </a:xfrm>
        </p:spPr>
        <p:txBody>
          <a:bodyPr/>
          <a:lstStyle/>
          <a:p>
            <a:r>
              <a:rPr lang="en-US" dirty="0"/>
              <a:t>“Do-while” conversion</a:t>
            </a:r>
          </a:p>
          <a:p>
            <a:r>
              <a:rPr lang="en-US" dirty="0"/>
              <a:t>Used with </a:t>
            </a:r>
            <a:r>
              <a:rPr lang="en-US" b="1" dirty="0">
                <a:latin typeface="Courier New"/>
                <a:cs typeface="Courier New"/>
              </a:rPr>
              <a:t>–O1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624138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030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/>
          </p:cNvSpPr>
          <p:nvPr/>
        </p:nvSpPr>
        <p:spPr bwMode="auto">
          <a:xfrm>
            <a:off x="444500" y="1239701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For version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533400" y="3687764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457200" y="4106863"/>
            <a:ext cx="3048000" cy="26241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 {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 while(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5257800" y="3352800"/>
            <a:ext cx="2908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 Version</a:t>
            </a:r>
          </a:p>
        </p:txBody>
      </p:sp>
      <p:sp>
        <p:nvSpPr>
          <p:cNvPr id="59401" name="Rectangle 9"/>
          <p:cNvSpPr>
            <a:spLocks/>
          </p:cNvSpPr>
          <p:nvPr/>
        </p:nvSpPr>
        <p:spPr bwMode="auto">
          <a:xfrm>
            <a:off x="5334000" y="3771899"/>
            <a:ext cx="3429000" cy="2959102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loop: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Body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+mj-lt"/>
                <a:ea typeface="Lucida Grande" charset="0"/>
                <a:cs typeface="Courier New" pitchFamily="49" charset="0"/>
                <a:sym typeface="Calibri Bold Italic" charset="0"/>
              </a:rPr>
              <a:t>     Update</a:t>
            </a:r>
            <a:endParaRPr lang="en-US" sz="3200" i="1" dirty="0">
              <a:solidFill>
                <a:schemeClr val="tx1"/>
              </a:solidFill>
              <a:latin typeface="+mj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2400" i="1" dirty="0">
                <a:solidFill>
                  <a:schemeClr val="tx1"/>
                </a:solidFill>
                <a:latin typeface="+mj-lt"/>
                <a:ea typeface="Calibri Bold Italic" charset="0"/>
                <a:cs typeface="Courier New" pitchFamily="49" charset="0"/>
                <a:sym typeface="Calibri Bold Italic" charset="0"/>
              </a:rPr>
              <a:t>Test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24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loop</a:t>
            </a:r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32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 Italic" charset="0"/>
              </a:rPr>
              <a:t>done:</a:t>
            </a:r>
          </a:p>
        </p:txBody>
      </p:sp>
      <p:sp>
        <p:nvSpPr>
          <p:cNvPr id="59402" name="AutoShape 10"/>
          <p:cNvSpPr>
            <a:spLocks/>
          </p:cNvSpPr>
          <p:nvPr/>
        </p:nvSpPr>
        <p:spPr bwMode="auto">
          <a:xfrm>
            <a:off x="1371600" y="2878138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 rot="16200000">
            <a:off x="4038600" y="4178301"/>
            <a:ext cx="7620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  <a:moveTo>
                  <a:pt x="0" y="162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9DF164-9B19-458A-B4A9-FDBD3C1DF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27" y="1763304"/>
            <a:ext cx="4419600" cy="101309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1E64E47-AD15-4E04-9813-0D12FE256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Do-While Loop</a:t>
            </a:r>
            <a:endParaRPr lang="en-US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B79F3680-09D4-4739-ABBA-0FBE3F23EF62}"/>
              </a:ext>
            </a:extLst>
          </p:cNvPr>
          <p:cNvSpPr txBox="1">
            <a:spLocks noChangeArrowheads="1"/>
          </p:cNvSpPr>
          <p:nvPr/>
        </p:nvSpPr>
        <p:spPr>
          <a:xfrm>
            <a:off x="5333999" y="2176629"/>
            <a:ext cx="3810001" cy="876300"/>
          </a:xfrm>
          <a:prstGeom prst="rect">
            <a:avLst/>
          </a:prstGeom>
          <a:ln/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742950" indent="-2857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kern="0" dirty="0"/>
              <a:t>Initial test can often be optimized away – </a:t>
            </a:r>
            <a:r>
              <a:rPr lang="en-US" kern="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8496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1" grpId="0" animBg="1"/>
      <p:bldP spid="594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/>
          </p:cNvSpPr>
          <p:nvPr/>
        </p:nvSpPr>
        <p:spPr bwMode="auto">
          <a:xfrm>
            <a:off x="381000" y="1354138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</a:t>
            </a:r>
            <a:r>
              <a:rPr lang="en-US" dirty="0">
                <a:sym typeface="Wingdings"/>
              </a:rPr>
              <a:t> Do-While Conversion</a:t>
            </a:r>
            <a:endParaRPr lang="en-US" dirty="0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5676900"/>
            <a:ext cx="4191000" cy="876300"/>
          </a:xfrm>
          <a:ln/>
        </p:spPr>
        <p:txBody>
          <a:bodyPr/>
          <a:lstStyle/>
          <a:p>
            <a:r>
              <a:rPr lang="en-US" dirty="0"/>
              <a:t>Initial test can be optimized away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228600" y="1905000"/>
            <a:ext cx="4191000" cy="3733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0574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Goto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Version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4724400" y="1371600"/>
            <a:ext cx="4343400" cy="541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2514600"/>
            <a:ext cx="4924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Init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2971800"/>
            <a:ext cx="750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!</a:t>
            </a:r>
            <a:r>
              <a:rPr lang="en-US" sz="1800" i="1" dirty="0">
                <a:latin typeface="+mj-lt"/>
              </a:rPr>
              <a:t>Test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038600"/>
            <a:ext cx="71045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Body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76800"/>
            <a:ext cx="9284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Update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5334000"/>
            <a:ext cx="6123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j-lt"/>
              </a:rPr>
              <a:t>Test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029200" y="2819400"/>
            <a:ext cx="2209800" cy="533400"/>
            <a:chOff x="5029200" y="2743200"/>
            <a:chExt cx="2209800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5029200" y="2743200"/>
              <a:ext cx="2209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>
                <a:solidFill>
                  <a:srgbClr val="7F7F7F"/>
                </a:solidFill>
              </a:rPr>
              <a:t>Control: Condition codes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Conditional branches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Loops</a:t>
            </a:r>
          </a:p>
          <a:p>
            <a:r>
              <a:rPr lang="en-US" b="1" dirty="0"/>
              <a:t>Switch Statements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495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/>
              <a:t>Switch Statement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0" y="1803400"/>
            <a:ext cx="3810000" cy="2746829"/>
          </a:xfrm>
          <a:ln/>
        </p:spPr>
        <p:txBody>
          <a:bodyPr/>
          <a:lstStyle/>
          <a:p>
            <a:r>
              <a:rPr lang="en-US" dirty="0"/>
              <a:t>Multiple case labels</a:t>
            </a:r>
          </a:p>
          <a:p>
            <a:pPr marL="552450" lvl="1"/>
            <a:r>
              <a:rPr lang="en-US" dirty="0"/>
              <a:t>Here: 5 &amp; 6</a:t>
            </a:r>
          </a:p>
          <a:p>
            <a:r>
              <a:rPr lang="en-US" dirty="0"/>
              <a:t>Fall through cases</a:t>
            </a:r>
          </a:p>
          <a:p>
            <a:pPr marL="552450" lvl="1"/>
            <a:r>
              <a:rPr lang="en-US" dirty="0"/>
              <a:t>Here: 2</a:t>
            </a:r>
          </a:p>
          <a:p>
            <a:r>
              <a:rPr lang="en-US" dirty="0"/>
              <a:t>Missing cases</a:t>
            </a:r>
          </a:p>
          <a:p>
            <a:pPr marL="552450" lvl="1"/>
            <a:r>
              <a:rPr lang="en-US" dirty="0"/>
              <a:t>Here: 4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1303491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 Structure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7235825" y="15875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22533" name="Rectangle 5"/>
          <p:cNvSpPr>
            <a:spLocks/>
          </p:cNvSpPr>
          <p:nvPr/>
        </p:nvSpPr>
        <p:spPr bwMode="auto">
          <a:xfrm>
            <a:off x="6030913" y="15875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Targ0:</a:t>
            </a:r>
          </a:p>
        </p:txBody>
      </p:sp>
      <p:sp>
        <p:nvSpPr>
          <p:cNvPr id="22534" name="Rectangle 6"/>
          <p:cNvSpPr>
            <a:spLocks/>
          </p:cNvSpPr>
          <p:nvPr/>
        </p:nvSpPr>
        <p:spPr bwMode="auto">
          <a:xfrm>
            <a:off x="7235825" y="25781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1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6030913" y="25781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Targ1:</a:t>
            </a:r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7235825" y="35687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2</a:t>
            </a:r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6030913" y="3568700"/>
            <a:ext cx="10048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Targ2:</a:t>
            </a:r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7204075" y="5702300"/>
            <a:ext cx="1160463" cy="838200"/>
          </a:xfrm>
          <a:prstGeom prst="rect">
            <a:avLst/>
          </a:prstGeom>
          <a:solidFill>
            <a:srgbClr val="CCFF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 Block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94363" y="5702300"/>
            <a:ext cx="1309687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20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</a:p>
        </p:txBody>
      </p:sp>
      <p:sp>
        <p:nvSpPr>
          <p:cNvPr id="22540" name="Rectangle 12"/>
          <p:cNvSpPr>
            <a:spLocks/>
          </p:cNvSpPr>
          <p:nvPr/>
        </p:nvSpPr>
        <p:spPr bwMode="auto">
          <a:xfrm>
            <a:off x="7702550" y="4559300"/>
            <a:ext cx="227013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1" name="Rectangle 13"/>
          <p:cNvSpPr>
            <a:spLocks/>
          </p:cNvSpPr>
          <p:nvPr/>
        </p:nvSpPr>
        <p:spPr bwMode="auto">
          <a:xfrm>
            <a:off x="3937000" y="1714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Targ0</a:t>
            </a:r>
          </a:p>
        </p:txBody>
      </p:sp>
      <p:sp>
        <p:nvSpPr>
          <p:cNvPr id="22542" name="Rectangle 14"/>
          <p:cNvSpPr>
            <a:spLocks/>
          </p:cNvSpPr>
          <p:nvPr/>
        </p:nvSpPr>
        <p:spPr bwMode="auto">
          <a:xfrm>
            <a:off x="3937000" y="2095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Targ1</a:t>
            </a:r>
          </a:p>
        </p:txBody>
      </p:sp>
      <p:sp>
        <p:nvSpPr>
          <p:cNvPr id="22543" name="Rectangle 15"/>
          <p:cNvSpPr>
            <a:spLocks/>
          </p:cNvSpPr>
          <p:nvPr/>
        </p:nvSpPr>
        <p:spPr bwMode="auto">
          <a:xfrm>
            <a:off x="3937000" y="24765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Targ2</a:t>
            </a:r>
          </a:p>
        </p:txBody>
      </p:sp>
      <p:sp>
        <p:nvSpPr>
          <p:cNvPr id="22544" name="Rectangle 16"/>
          <p:cNvSpPr>
            <a:spLocks/>
          </p:cNvSpPr>
          <p:nvPr/>
        </p:nvSpPr>
        <p:spPr bwMode="auto">
          <a:xfrm>
            <a:off x="3937000" y="3771900"/>
            <a:ext cx="1270000" cy="3810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Targ</a:t>
            </a:r>
            <a:r>
              <a:rPr lang="en-US" sz="180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</a:t>
            </a:r>
          </a:p>
        </p:txBody>
      </p:sp>
      <p:sp>
        <p:nvSpPr>
          <p:cNvPr id="22545" name="Rectangle 17"/>
          <p:cNvSpPr>
            <a:spLocks/>
          </p:cNvSpPr>
          <p:nvPr/>
        </p:nvSpPr>
        <p:spPr bwMode="auto">
          <a:xfrm>
            <a:off x="3937000" y="2857500"/>
            <a:ext cx="1270000" cy="914400"/>
          </a:xfrm>
          <a:prstGeom prst="rect">
            <a:avLst/>
          </a:prstGeom>
          <a:solidFill>
            <a:srgbClr val="D6D6F4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•</a:t>
            </a:r>
          </a:p>
        </p:txBody>
      </p:sp>
      <p:sp>
        <p:nvSpPr>
          <p:cNvPr id="22546" name="Rectangle 18"/>
          <p:cNvSpPr>
            <a:spLocks/>
          </p:cNvSpPr>
          <p:nvPr/>
        </p:nvSpPr>
        <p:spPr bwMode="auto">
          <a:xfrm>
            <a:off x="3111500" y="1701800"/>
            <a:ext cx="852488" cy="3683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jtab:</a:t>
            </a:r>
          </a:p>
        </p:txBody>
      </p:sp>
      <p:sp>
        <p:nvSpPr>
          <p:cNvPr id="22547" name="Rectangle 19"/>
          <p:cNvSpPr>
            <a:spLocks/>
          </p:cNvSpPr>
          <p:nvPr/>
        </p:nvSpPr>
        <p:spPr bwMode="auto">
          <a:xfrm>
            <a:off x="304800" y="5092700"/>
            <a:ext cx="2667000" cy="3937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goto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JTab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[x];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</p:txBody>
      </p:sp>
      <p:sp>
        <p:nvSpPr>
          <p:cNvPr id="22548" name="Rectangle 20"/>
          <p:cNvSpPr>
            <a:spLocks/>
          </p:cNvSpPr>
          <p:nvPr/>
        </p:nvSpPr>
        <p:spPr bwMode="auto">
          <a:xfrm>
            <a:off x="304800" y="1663700"/>
            <a:ext cx="2298700" cy="26035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switch(x) {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val_0: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0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• • •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case val_</a:t>
            </a:r>
            <a:r>
              <a:rPr lang="en-US" sz="1800" dirty="0">
                <a:solidFill>
                  <a:schemeClr val="tx1"/>
                </a:solidFill>
                <a:latin typeface="Courier New Bold Italic" charset="0"/>
                <a:cs typeface="Courier New Bold Italic" charset="0"/>
                <a:sym typeface="Courier New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-1: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Block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–1</a:t>
            </a:r>
            <a:endParaRPr lang="en-US" sz="2400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22549" name="Rectangle 21"/>
          <p:cNvSpPr>
            <a:spLocks/>
          </p:cNvSpPr>
          <p:nvPr/>
        </p:nvSpPr>
        <p:spPr bwMode="auto">
          <a:xfrm>
            <a:off x="285750" y="1295400"/>
            <a:ext cx="1390650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Switch Form</a:t>
            </a:r>
          </a:p>
        </p:txBody>
      </p:sp>
      <p:sp>
        <p:nvSpPr>
          <p:cNvPr id="22550" name="Rectangle 22"/>
          <p:cNvSpPr>
            <a:spLocks/>
          </p:cNvSpPr>
          <p:nvPr/>
        </p:nvSpPr>
        <p:spPr bwMode="auto">
          <a:xfrm>
            <a:off x="271463" y="4724400"/>
            <a:ext cx="2633859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Translation (Extended C)</a:t>
            </a:r>
          </a:p>
        </p:txBody>
      </p:sp>
      <p:sp>
        <p:nvSpPr>
          <p:cNvPr id="22551" name="Rectangle 23"/>
          <p:cNvSpPr>
            <a:spLocks/>
          </p:cNvSpPr>
          <p:nvPr/>
        </p:nvSpPr>
        <p:spPr bwMode="auto">
          <a:xfrm>
            <a:off x="3725863" y="1282700"/>
            <a:ext cx="1268412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2552" name="Rectangle 24"/>
          <p:cNvSpPr>
            <a:spLocks/>
          </p:cNvSpPr>
          <p:nvPr/>
        </p:nvSpPr>
        <p:spPr bwMode="auto">
          <a:xfrm>
            <a:off x="6923088" y="1219200"/>
            <a:ext cx="1462087" cy="381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Targets</a:t>
            </a:r>
          </a:p>
        </p:txBody>
      </p:sp>
    </p:spTree>
    <p:extLst>
      <p:ext uri="{BB962C8B-B14F-4D97-AF65-F5344CB8AC3E}">
        <p14:creationId xmlns:p14="http://schemas.microsoft.com/office/powerpoint/2010/main" val="53849361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2800" y="254000"/>
            <a:ext cx="41402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Switch Statement   Example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254000" y="304800"/>
            <a:ext cx="4127500" cy="6400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		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822C58-10F0-4DE7-AD58-CEF6D74DE859}"/>
              </a:ext>
            </a:extLst>
          </p:cNvPr>
          <p:cNvSpPr>
            <a:spLocks/>
          </p:cNvSpPr>
          <p:nvPr/>
        </p:nvSpPr>
        <p:spPr bwMode="auto">
          <a:xfrm>
            <a:off x="5361709" y="3974869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173D-2AA4-4362-AB01-7E70B4A3D841}"/>
              </a:ext>
            </a:extLst>
          </p:cNvPr>
          <p:cNvSpPr txBox="1"/>
          <p:nvPr/>
        </p:nvSpPr>
        <p:spPr>
          <a:xfrm>
            <a:off x="214091" y="1961803"/>
            <a:ext cx="7360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.L3: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.L5: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.L9: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.L7:</a:t>
            </a: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endParaRPr lang="en-US" sz="1800" dirty="0">
              <a:solidFill>
                <a:srgbClr val="FF0000"/>
              </a:solidFill>
              <a:latin typeface="Courier New Bold" panose="02070609020205020404" pitchFamily="49" charset="0"/>
              <a:cs typeface="Courier New Bold" panose="02070609020205020404" pitchFamily="49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Courier New Bold" panose="02070609020205020404" pitchFamily="49" charset="0"/>
                <a:cs typeface="Courier New Bold" panose="02070609020205020404" pitchFamily="49" charset="0"/>
              </a:rPr>
              <a:t>.L8: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9ED643C-728E-44A6-B982-13C133AB5CF4}"/>
              </a:ext>
            </a:extLst>
          </p:cNvPr>
          <p:cNvSpPr>
            <a:spLocks/>
          </p:cNvSpPr>
          <p:nvPr/>
        </p:nvSpPr>
        <p:spPr bwMode="auto">
          <a:xfrm>
            <a:off x="4477789" y="1593272"/>
            <a:ext cx="4585970" cy="1526771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8   # if x &gt; 6 jump</a:t>
            </a:r>
            <a:b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</a:b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# to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Assembly Setup Explanation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56200"/>
          </a:xfrm>
          <a:ln/>
        </p:spPr>
        <p:txBody>
          <a:bodyPr/>
          <a:lstStyle/>
          <a:p>
            <a:r>
              <a:rPr lang="en-US" dirty="0"/>
              <a:t>Table Structure</a:t>
            </a:r>
          </a:p>
          <a:p>
            <a:pPr marL="552450" lvl="1"/>
            <a:r>
              <a:rPr lang="en-US" dirty="0"/>
              <a:t>Each target requires 8 bytes</a:t>
            </a:r>
          </a:p>
          <a:p>
            <a:pPr marL="552450" lvl="1"/>
            <a:r>
              <a:rPr lang="en-US" dirty="0"/>
              <a:t>Base address at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endParaRPr lang="en-US" dirty="0"/>
          </a:p>
          <a:p>
            <a:r>
              <a:rPr lang="en-US" dirty="0"/>
              <a:t>Jumping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.L8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Jump target is denoted by label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.L8</a:t>
            </a:r>
            <a:endParaRPr lang="en-US" dirty="0"/>
          </a:p>
          <a:p>
            <a:pPr marL="552450" lvl="1"/>
            <a:endParaRPr lang="en-US" dirty="0"/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Indirect:</a:t>
            </a: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*.L4(,%rdi,8)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Start of jump table: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</a:t>
            </a:r>
            <a:endParaRPr lang="en-US" dirty="0"/>
          </a:p>
          <a:p>
            <a:pPr marL="552450" lvl="1"/>
            <a:r>
              <a:rPr lang="en-US" dirty="0"/>
              <a:t>Must scale by factor of 8 (addresses are 8 bytes)</a:t>
            </a:r>
          </a:p>
          <a:p>
            <a:pPr marL="552450" lvl="1"/>
            <a:r>
              <a:rPr lang="en-US" dirty="0"/>
              <a:t>Fetch target from effective Address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.L4 + x*8</a:t>
            </a:r>
            <a:endParaRPr lang="en-US" dirty="0"/>
          </a:p>
          <a:p>
            <a:pPr marL="838200" lvl="2"/>
            <a:r>
              <a:rPr lang="en-US" dirty="0"/>
              <a:t>Only for  0 ≤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 ≤ 6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257800" y="1646238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86400" y="21336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73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1)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1371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.L3: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*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z</a:t>
            </a:r>
            <a:endParaRPr lang="pt-BR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pt-BR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pt-BR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1981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case 1:	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93612"/>
              </p:ext>
            </p:extLst>
          </p:nvPr>
        </p:nvGraphicFramePr>
        <p:xfrm>
          <a:off x="1752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0519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Handling Fall-Through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6172200" y="4419600"/>
            <a:ext cx="2743200" cy="762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case 3: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4191000" y="2133600"/>
            <a:ext cx="2743200" cy="990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merge;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sp>
        <p:nvSpPr>
          <p:cNvPr id="18" name="Rectangle 6"/>
          <p:cNvSpPr>
            <a:spLocks/>
          </p:cNvSpPr>
          <p:nvPr/>
        </p:nvSpPr>
        <p:spPr bwMode="auto">
          <a:xfrm>
            <a:off x="6172200" y="5181600"/>
            <a:ext cx="2743200" cy="685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 bwMode="auto">
          <a:xfrm flipV="1">
            <a:off x="1752600" y="2628900"/>
            <a:ext cx="24384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6" idx="1"/>
          </p:cNvCxnSpPr>
          <p:nvPr/>
        </p:nvCxnSpPr>
        <p:spPr bwMode="auto">
          <a:xfrm>
            <a:off x="1905000" y="3733800"/>
            <a:ext cx="4267200" cy="106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7" idx="2"/>
          </p:cNvCxnSpPr>
          <p:nvPr/>
        </p:nvCxnSpPr>
        <p:spPr bwMode="auto">
          <a:xfrm>
            <a:off x="5562600" y="3124200"/>
            <a:ext cx="6096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150164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37548" cy="573088"/>
          </a:xfrm>
        </p:spPr>
        <p:txBody>
          <a:bodyPr/>
          <a:lstStyle/>
          <a:p>
            <a:r>
              <a:rPr lang="en-US" dirty="0"/>
              <a:t>Recall: ISA = 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412455"/>
            <a:ext cx="4852987" cy="3182091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71466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2, x == 3)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962400" y="1295400"/>
            <a:ext cx="5041900" cy="3048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.L5:                  # Case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cqto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						  # sign extend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         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to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rdx:rax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.L6     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.L9:                  # Case 3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                  #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merge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+=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ret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39700" y="1524000"/>
            <a:ext cx="36703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 . .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	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	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9872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43322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Code Blocks (x == 5, x == 6, default)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4267200" y="1295400"/>
            <a:ext cx="4737100" cy="21336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.L7:               # Case 5,6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$1,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1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#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-= z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.L8:               # Default: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$2,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#  2</a:t>
            </a:r>
          </a:p>
          <a:p>
            <a:pPr algn="l">
              <a:tabLst>
                <a:tab pos="342900" algn="l"/>
                <a:tab pos="342900" algn="l"/>
                <a:tab pos="1082675" algn="l"/>
                <a:tab pos="342900" algn="l"/>
                <a:tab pos="240665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  <a:tab pos="342900" algn="l"/>
                <a:tab pos="2463800" algn="l"/>
              </a:tabLst>
            </a:pP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28600" y="1295400"/>
            <a:ext cx="3898900" cy="2819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  // .L7</a:t>
            </a:r>
          </a:p>
          <a:p>
            <a:pPr algn="l"/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case 6: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38513"/>
              </p:ext>
            </p:extLst>
          </p:nvPr>
        </p:nvGraphicFramePr>
        <p:xfrm>
          <a:off x="3810000" y="45720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660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Summarizing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C Control</a:t>
            </a:r>
          </a:p>
          <a:p>
            <a:pPr marL="546100" lvl="1"/>
            <a:r>
              <a:rPr lang="en-US" dirty="0"/>
              <a:t>if-then-else</a:t>
            </a:r>
          </a:p>
          <a:p>
            <a:pPr marL="546100" lvl="1"/>
            <a:r>
              <a:rPr lang="en-US" dirty="0"/>
              <a:t>do-while</a:t>
            </a:r>
          </a:p>
          <a:p>
            <a:pPr marL="546100" lvl="1"/>
            <a:r>
              <a:rPr lang="en-US" dirty="0"/>
              <a:t>while, for</a:t>
            </a:r>
          </a:p>
          <a:p>
            <a:pPr marL="546100" lvl="1"/>
            <a:r>
              <a:rPr lang="en-US" dirty="0"/>
              <a:t>switch</a:t>
            </a:r>
          </a:p>
          <a:p>
            <a:r>
              <a:rPr lang="en-US" dirty="0"/>
              <a:t>Assembler Control</a:t>
            </a:r>
          </a:p>
          <a:p>
            <a:pPr marL="546100" lvl="1"/>
            <a:r>
              <a:rPr lang="en-US" dirty="0"/>
              <a:t>Conditional jump</a:t>
            </a:r>
          </a:p>
          <a:p>
            <a:pPr marL="546100" lvl="1"/>
            <a:r>
              <a:rPr lang="en-US" dirty="0"/>
              <a:t>Conditional move</a:t>
            </a:r>
          </a:p>
          <a:p>
            <a:pPr marL="546100" lvl="1"/>
            <a:r>
              <a:rPr lang="en-US" dirty="0"/>
              <a:t>Indirect jump (via jump tables)</a:t>
            </a:r>
          </a:p>
          <a:p>
            <a:pPr marL="546100" lvl="1"/>
            <a:r>
              <a:rPr lang="en-US" dirty="0"/>
              <a:t>Compiler generates code sequence to implement more complex control</a:t>
            </a:r>
          </a:p>
          <a:p>
            <a:r>
              <a:rPr lang="en-US" dirty="0"/>
              <a:t>Standard Techniques</a:t>
            </a:r>
          </a:p>
          <a:p>
            <a:pPr marL="546100" lvl="1"/>
            <a:r>
              <a:rPr lang="en-US" dirty="0"/>
              <a:t>Loops converted to do-while or jump-to-middle form</a:t>
            </a:r>
          </a:p>
          <a:p>
            <a:pPr marL="546100" lvl="1"/>
            <a:r>
              <a:rPr lang="en-US" dirty="0"/>
              <a:t>Large switch statements use jump tables</a:t>
            </a:r>
          </a:p>
          <a:p>
            <a:pPr marL="546100" lvl="1"/>
            <a:r>
              <a:rPr lang="en-US" dirty="0"/>
              <a:t>Sparse switch statements may use decision trees (if-</a:t>
            </a:r>
            <a:r>
              <a:rPr lang="en-US" dirty="0" err="1"/>
              <a:t>elseif</a:t>
            </a:r>
            <a:r>
              <a:rPr lang="en-US" dirty="0"/>
              <a:t>-</a:t>
            </a:r>
            <a:r>
              <a:rPr lang="en-US" dirty="0" err="1"/>
              <a:t>elseif</a:t>
            </a:r>
            <a:r>
              <a:rPr lang="en-US" dirty="0"/>
              <a:t>-else)</a:t>
            </a:r>
          </a:p>
        </p:txBody>
      </p:sp>
    </p:spTree>
    <p:extLst>
      <p:ext uri="{BB962C8B-B14F-4D97-AF65-F5344CB8AC3E}">
        <p14:creationId xmlns:p14="http://schemas.microsoft.com/office/powerpoint/2010/main" val="113451755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Today</a:t>
            </a:r>
          </a:p>
          <a:p>
            <a:pPr marL="552450" lvl="1"/>
            <a:r>
              <a:rPr lang="en-US" dirty="0"/>
              <a:t>Control: Condition codes</a:t>
            </a:r>
          </a:p>
          <a:p>
            <a:pPr marL="552450" lvl="1"/>
            <a:r>
              <a:rPr lang="en-US" dirty="0"/>
              <a:t>Conditional branches &amp; conditional moves</a:t>
            </a:r>
          </a:p>
          <a:p>
            <a:pPr marL="552450" lvl="1"/>
            <a:r>
              <a:rPr lang="en-US" dirty="0"/>
              <a:t>Loops</a:t>
            </a:r>
          </a:p>
          <a:p>
            <a:pPr marL="552450" lvl="1"/>
            <a:r>
              <a:rPr lang="en-US" dirty="0"/>
              <a:t>Switch statements</a:t>
            </a:r>
          </a:p>
          <a:p>
            <a:r>
              <a:rPr lang="en-US" dirty="0"/>
              <a:t>Next Time</a:t>
            </a:r>
          </a:p>
          <a:p>
            <a:pPr marL="552450" lvl="1"/>
            <a:r>
              <a:rPr lang="en-US" dirty="0"/>
              <a:t>Stack</a:t>
            </a:r>
          </a:p>
          <a:p>
            <a:pPr marL="552450" lvl="1"/>
            <a:r>
              <a:rPr lang="en-US" dirty="0"/>
              <a:t>Call / return</a:t>
            </a:r>
          </a:p>
          <a:p>
            <a:pPr marL="552450" lvl="1"/>
            <a:r>
              <a:rPr lang="en-US" dirty="0"/>
              <a:t>Procedure call discipline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/>
          </p:cNvSpPr>
          <p:nvPr/>
        </p:nvSpPr>
        <p:spPr bwMode="auto">
          <a:xfrm>
            <a:off x="457200" y="1447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 Code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530225" y="1863724"/>
            <a:ext cx="3736976" cy="2632076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4724400" y="1447800"/>
            <a:ext cx="23114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Do-While Version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4797424" y="1863724"/>
            <a:ext cx="4041775" cy="3165476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pcount_goto_dw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(!x)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loop: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x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x &gt;&gt;= 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if(x)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loop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done: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While Loop Example #2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5219700"/>
            <a:ext cx="8382000" cy="1282700"/>
          </a:xfrm>
          <a:ln/>
        </p:spPr>
        <p:txBody>
          <a:bodyPr/>
          <a:lstStyle/>
          <a:p>
            <a:r>
              <a:rPr lang="en-US" dirty="0"/>
              <a:t>Initial conditional guards entrance to loop</a:t>
            </a:r>
          </a:p>
          <a:p>
            <a:r>
              <a:rPr lang="en-US" dirty="0"/>
              <a:t>Compare to do-while version of function</a:t>
            </a:r>
          </a:p>
          <a:p>
            <a:pPr lvl="1"/>
            <a:r>
              <a:rPr lang="en-US" dirty="0"/>
              <a:t>Removes jump to middle.  </a:t>
            </a:r>
            <a:r>
              <a:rPr lang="en-US" dirty="0">
                <a:solidFill>
                  <a:srgbClr val="FF0000"/>
                </a:solidFill>
              </a:rPr>
              <a:t>When is this good or bad?</a:t>
            </a:r>
          </a:p>
        </p:txBody>
      </p:sp>
    </p:spTree>
    <p:extLst>
      <p:ext uri="{BB962C8B-B14F-4D97-AF65-F5344CB8AC3E}">
        <p14:creationId xmlns:p14="http://schemas.microsoft.com/office/powerpoint/2010/main" val="11691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Form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for (</a:t>
            </a:r>
            <a:r>
              <a:rPr lang="en-US" sz="2400" i="1"/>
              <a:t>Init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Test</a:t>
            </a:r>
            <a:r>
              <a:rPr lang="en-US" sz="2400">
                <a:latin typeface="Courier New" charset="0"/>
              </a:rPr>
              <a:t>; </a:t>
            </a:r>
            <a:r>
              <a:rPr lang="en-US" sz="2400" i="1"/>
              <a:t>Update </a:t>
            </a:r>
            <a:r>
              <a:rPr lang="en-US" sz="240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latin typeface="Courier New" charset="0"/>
              </a:rPr>
              <a:t>    </a:t>
            </a:r>
            <a:r>
              <a:rPr lang="en-US" sz="2400" i="1"/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100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ctr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General Form</a:t>
            </a:r>
          </a:p>
          <a:p>
            <a:pPr marL="223838" indent="-223838" algn="ctr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81000" y="2819400"/>
            <a:ext cx="4495800" cy="3962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#define WSIZE 8*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sizeof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unsigned bit =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181600" y="1295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5181600" y="22098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181600" y="32004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5029200" y="4191000"/>
            <a:ext cx="3323771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bit =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38750" y="838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238750" y="17970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257800" y="27876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276850" y="37782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29327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“For” Loop </a:t>
            </a:r>
            <a:r>
              <a:rPr lang="en-US" dirty="0">
                <a:sym typeface="Wingdings" pitchFamily="2" charset="2"/>
              </a:rPr>
              <a:t> While Loop</a:t>
            </a:r>
            <a:endParaRPr lang="en-U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0" y="1676400"/>
            <a:ext cx="4419600" cy="1013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for (</a:t>
            </a:r>
            <a:r>
              <a:rPr lang="en-US" sz="2400" i="1" dirty="0">
                <a:latin typeface="+mj-lt"/>
              </a:rPr>
              <a:t>Init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Test</a:t>
            </a:r>
            <a:r>
              <a:rPr lang="en-US" sz="2400" dirty="0">
                <a:latin typeface="Courier New" charset="0"/>
              </a:rPr>
              <a:t>;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i="1" dirty="0"/>
              <a:t> </a:t>
            </a:r>
            <a:r>
              <a:rPr lang="en-US" sz="2400" dirty="0">
                <a:latin typeface="Courier New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14350" y="1143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For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447800" y="3962400"/>
            <a:ext cx="2819400" cy="2675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i="1" dirty="0">
                <a:latin typeface="+mj-lt"/>
              </a:rPr>
              <a:t>Init</a:t>
            </a:r>
            <a:r>
              <a:rPr lang="en-US" sz="2400" i="1" dirty="0">
                <a:latin typeface="Courier New" charset="0"/>
              </a:rPr>
              <a:t>;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while (</a:t>
            </a:r>
            <a:r>
              <a:rPr lang="en-US" sz="2400" i="1" dirty="0">
                <a:latin typeface="+mj-lt"/>
              </a:rPr>
              <a:t>Test </a:t>
            </a:r>
            <a:r>
              <a:rPr lang="en-US" sz="2400" dirty="0">
                <a:latin typeface="Courier New" charset="0"/>
              </a:rPr>
              <a:t>) {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latin typeface="Courier New" charset="0"/>
              </a:rPr>
              <a:t>    </a:t>
            </a:r>
            <a:r>
              <a:rPr lang="en-US" sz="2400" i="1" dirty="0">
                <a:latin typeface="+mj-lt"/>
              </a:rPr>
              <a:t>Body</a:t>
            </a:r>
            <a:endParaRPr lang="en-US" sz="2400" i="1" dirty="0"/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i="1" dirty="0">
                <a:latin typeface="+mj-lt"/>
              </a:rPr>
              <a:t>Update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0550" y="34290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</a:rPr>
              <a:t>While Version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utoShape 10"/>
          <p:cNvSpPr>
            <a:spLocks/>
          </p:cNvSpPr>
          <p:nvPr/>
        </p:nvSpPr>
        <p:spPr bwMode="auto">
          <a:xfrm>
            <a:off x="2438400" y="2895600"/>
            <a:ext cx="762000" cy="842963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1842"/>
                </a:moveTo>
                <a:lnTo>
                  <a:pt x="5400" y="118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1842"/>
                </a:lnTo>
                <a:lnTo>
                  <a:pt x="21600" y="11842"/>
                </a:lnTo>
                <a:lnTo>
                  <a:pt x="10800" y="21600"/>
                </a:lnTo>
                <a:close/>
                <a:moveTo>
                  <a:pt x="0" y="11842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0458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For-While Conversion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5138057" y="1498600"/>
            <a:ext cx="3360057" cy="4343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pcount_for_while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(unsigned long x)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size_t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result = 0;</a:t>
            </a:r>
          </a:p>
          <a:p>
            <a:pPr algn="l"/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while (</a:t>
            </a:r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 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}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result;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381000" y="18605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81000" y="277495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WSIZE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381000" y="3810000"/>
            <a:ext cx="2133600" cy="381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228600" y="4756150"/>
            <a:ext cx="4114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bit =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(x &gt;&gt; </a:t>
            </a:r>
            <a:r>
              <a:rPr lang="en-US" sz="1800" b="1" dirty="0" err="1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&amp; 0x1;</a:t>
            </a:r>
          </a:p>
          <a:p>
            <a:pPr algn="l"/>
            <a:r>
              <a:rPr lang="en-US" sz="1800" b="1" dirty="0">
                <a:solidFill>
                  <a:srgbClr val="CC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result += bit;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38150" y="140335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Init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38150" y="23622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Test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57200" y="33528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Update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76250" y="4343400"/>
            <a:ext cx="344805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Body</a:t>
            </a:r>
          </a:p>
          <a:p>
            <a:pPr marL="223838" indent="-223838" algn="l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14580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457200" y="13763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8" name="Rectangle 1"/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.L8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*.L4(,%rdi,8)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295400" y="5334000"/>
            <a:ext cx="9906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8382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range of values takes default?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5943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Note that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not initialized here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8483"/>
              </p:ext>
            </p:extLst>
          </p:nvPr>
        </p:nvGraphicFramePr>
        <p:xfrm>
          <a:off x="5181600" y="4114800"/>
          <a:ext cx="3352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46390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Switch Statement Example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457200" y="1350962"/>
            <a:ext cx="5575300" cy="23066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z)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w = 1;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. . .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w;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028598" y="5892799"/>
            <a:ext cx="1004888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Indirect </a:t>
            </a:r>
            <a:b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</a:br>
            <a:r>
              <a:rPr lang="en-US" sz="18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jump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6172200" y="2286000"/>
            <a:ext cx="1246188" cy="381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6248400" y="26670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F7C1A93-68E2-4DCC-9802-CDE4648F5C8C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02FC3882-54A0-4DE7-8FD9-97783E8961DF}"/>
              </a:ext>
            </a:extLst>
          </p:cNvPr>
          <p:cNvSpPr>
            <a:spLocks/>
          </p:cNvSpPr>
          <p:nvPr/>
        </p:nvSpPr>
        <p:spPr bwMode="auto">
          <a:xfrm>
            <a:off x="1924957" y="3937000"/>
            <a:ext cx="1108529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 u="sng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Setup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DECF1AF7-4ACD-431B-923C-E5555572CE1E}"/>
              </a:ext>
            </a:extLst>
          </p:cNvPr>
          <p:cNvSpPr>
            <a:spLocks/>
          </p:cNvSpPr>
          <p:nvPr/>
        </p:nvSpPr>
        <p:spPr bwMode="auto">
          <a:xfrm>
            <a:off x="304800" y="4267200"/>
            <a:ext cx="7620000" cy="2159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2900" algn="l"/>
                <a:tab pos="342900" algn="l"/>
                <a:tab pos="1311275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  <a:tab pos="342900" algn="l"/>
                <a:tab pos="3251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my_switch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cs-CZ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cmpq</a:t>
            </a:r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$6, %rdi   # x:6</a:t>
            </a: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ja      .L8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   # use default</a:t>
            </a:r>
            <a:endParaRPr lang="cs-CZ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jmp     *.L4(,%rdi,8)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#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goto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Jtab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[x]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C40CC2-4F5D-455B-8884-F763535715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58686" y="5704115"/>
            <a:ext cx="569912" cy="283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14836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8381676" cy="573088"/>
          </a:xfrm>
        </p:spPr>
        <p:txBody>
          <a:bodyPr/>
          <a:lstStyle/>
          <a:p>
            <a:r>
              <a:rPr lang="en-US" dirty="0"/>
              <a:t>Recall: 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250665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/>
          </p:cNvSpPr>
          <p:nvPr/>
        </p:nvSpPr>
        <p:spPr bwMode="auto">
          <a:xfrm>
            <a:off x="990600" y="1981200"/>
            <a:ext cx="2832100" cy="2286000"/>
          </a:xfrm>
          <a:prstGeom prst="rect">
            <a:avLst/>
          </a:prstGeom>
          <a:solidFill>
            <a:srgbClr val="D6D6F4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.section	.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rodata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.align 8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.L4: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0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.L3	# x = 1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.L5	# x = 2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.L9	# x = 3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.L8	# x = 4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5</a:t>
            </a:r>
          </a:p>
          <a:p>
            <a:pPr algn="l">
              <a:tabLst>
                <a:tab pos="228600" algn="l"/>
                <a:tab pos="1201738" algn="l"/>
                <a:tab pos="1768475" algn="l"/>
                <a:tab pos="2463800" algn="l"/>
                <a:tab pos="2286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  <a:tab pos="228600" algn="l"/>
                <a:tab pos="1663700" algn="l"/>
                <a:tab pos="2463800" algn="l"/>
              </a:tabLst>
            </a:pP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.quad	.L7	# x = 6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Jump Table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92100" y="1371600"/>
            <a:ext cx="34544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638"/>
              </a:spcBef>
            </a:pP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Jump table</a:t>
            </a:r>
          </a:p>
        </p:txBody>
      </p:sp>
      <p:sp>
        <p:nvSpPr>
          <p:cNvPr id="26630" name="Rectangle 6"/>
          <p:cNvSpPr>
            <a:spLocks/>
          </p:cNvSpPr>
          <p:nvPr/>
        </p:nvSpPr>
        <p:spPr bwMode="auto">
          <a:xfrm>
            <a:off x="4419600" y="1600200"/>
            <a:ext cx="4432300" cy="477043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switch(x)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1:      // .L3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y*z;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2:      // .L5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y/z;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/* Fall Through */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3:      // .L9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+=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5: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case 6:      // .L7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-= z;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break;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default:     // .L8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w = 2;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rot="10800000" flipH="1">
            <a:off x="3575050" y="2146298"/>
            <a:ext cx="1384300" cy="814071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10800000" flipH="1">
            <a:off x="3575050" y="2906710"/>
            <a:ext cx="1387475" cy="27083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75050" y="3403600"/>
            <a:ext cx="1390650" cy="271463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5050" y="2743200"/>
            <a:ext cx="1379538" cy="2724150"/>
            <a:chOff x="3575050" y="2743200"/>
            <a:chExt cx="1379538" cy="2724150"/>
          </a:xfrm>
        </p:grpSpPr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581400" y="2743200"/>
              <a:ext cx="1371600" cy="272415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3575050" y="3611880"/>
              <a:ext cx="1379538" cy="1855470"/>
            </a:xfrm>
            <a:prstGeom prst="line">
              <a:avLst/>
            </a:prstGeom>
            <a:noFill/>
            <a:ln w="25400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75050" y="3832860"/>
            <a:ext cx="1301750" cy="73914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575050" y="4057650"/>
            <a:ext cx="1301750" cy="742950"/>
          </a:xfrm>
          <a:prstGeom prst="line">
            <a:avLst/>
          </a:prstGeom>
          <a:noFill/>
          <a:ln w="2540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322385" y="1371600"/>
            <a:ext cx="8379069" cy="4431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4005e0:       48 89 d1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4005e3:       48 83 ff 06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$0x6,%rdi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4005e7:       77 2b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ja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400614 &lt;switch_eg+0x34&gt;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*0x4007f0(,%rdi,8)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8247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22385" y="1371600"/>
            <a:ext cx="8379069" cy="924169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00000000004005e0 &lt;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switch_eg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&gt;: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4005e9:       ff 24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f0 07 40 00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jmpq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*</a:t>
            </a:r>
            <a:r>
              <a:rPr lang="cs-CZ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(,%rdi,8)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328246" y="2588847"/>
            <a:ext cx="8379069" cy="1787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</a:t>
            </a:r>
          </a:p>
        </p:txBody>
      </p:sp>
    </p:spTree>
    <p:extLst>
      <p:ext uri="{BB962C8B-B14F-4D97-AF65-F5344CB8AC3E}">
        <p14:creationId xmlns:p14="http://schemas.microsoft.com/office/powerpoint/2010/main" val="15909664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Jump Table in Binary (cont.)</a:t>
            </a: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98938" y="1172309"/>
            <a:ext cx="8379069" cy="14458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% </a:t>
            </a:r>
            <a:r>
              <a:rPr lang="en-US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gdb</a:t>
            </a:r>
            <a:r>
              <a:rPr lang="en-US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switch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(gdb) x /8xg 0x4007f0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0x4007f0:       0x0000000000400614      0x00000000004005f0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0x400800:       0x00000000004005f8      0x0000000000400602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0x400810:       0x0000000000400614      0x000000000040060b</a:t>
            </a:r>
          </a:p>
          <a:p>
            <a:pPr algn="l"/>
            <a:r>
              <a:rPr lang="fr-FR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0x400820:       0x000000000040060b      0x2c646c25203d2078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81001" y="2706078"/>
            <a:ext cx="8379069" cy="356576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. . .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4005f0: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4005f3:       48 0f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af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c2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imul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4005f7: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4005f8:       48 89 f0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4005fb:       48 99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cqto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4005fd:       48 f7 f9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idiv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400600: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05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jmp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400607 &lt;switch_eg+0x27&gt;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400602: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400607:       48 01 c8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rcx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40060a: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40060b:       b8 01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$0x1,%eax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400610:       48 29 d0                sub    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,%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400613: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400614:       b8 02 00 00 00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</a:t>
            </a:r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$0x2,%eax</a:t>
            </a:r>
          </a:p>
          <a:p>
            <a:pPr algn="l"/>
            <a:r>
              <a:rPr lang="cs-CZ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400619:       c3                      </a:t>
            </a:r>
            <a:r>
              <a:rPr lang="cs-CZ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retq</a:t>
            </a:r>
            <a:endParaRPr lang="cs-CZ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182077" y="1983154"/>
            <a:ext cx="1406769" cy="16900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1182077" y="1768231"/>
            <a:ext cx="1680309" cy="405423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1240692" y="2188308"/>
            <a:ext cx="1592386" cy="36243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221154" y="2403231"/>
            <a:ext cx="1651001" cy="279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221154" y="1738923"/>
            <a:ext cx="3810001" cy="13286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1270000" y="1963615"/>
            <a:ext cx="3761155" cy="2598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1230923" y="2178538"/>
            <a:ext cx="3800232" cy="29991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4783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Recall: Move &amp;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Some 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b="1" i="1" dirty="0" err="1">
                <a:cs typeface="Calibri" panose="020F0502020204030204" pitchFamily="34" charset="0"/>
                <a:sym typeface="Courier New Bold" charset="0"/>
              </a:rPr>
              <a:t>Src,Dest</a:t>
            </a:r>
            <a:r>
              <a:rPr lang="en-US" dirty="0">
                <a:cs typeface="Calibri" panose="020F0502020204030204" pitchFamily="34" charset="0"/>
                <a:sym typeface="Courier New Bold" charset="0"/>
              </a:rPr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CD311C-7B17-4E1D-9E2A-C92F59300EE9}"/>
              </a:ext>
            </a:extLst>
          </p:cNvPr>
          <p:cNvSpPr txBox="1"/>
          <p:nvPr/>
        </p:nvSpPr>
        <p:spPr>
          <a:xfrm>
            <a:off x="7463724" y="1197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4E14A-870D-44EE-9212-2E9833C97B86}"/>
              </a:ext>
            </a:extLst>
          </p:cNvPr>
          <p:cNvSpPr txBox="1"/>
          <p:nvPr/>
        </p:nvSpPr>
        <p:spPr>
          <a:xfrm>
            <a:off x="3108472" y="2153265"/>
            <a:ext cx="3347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 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can be $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const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320D1-26DB-4337-8019-A29CE7A669D5}"/>
              </a:ext>
            </a:extLst>
          </p:cNvPr>
          <p:cNvSpPr txBox="1"/>
          <p:nvPr/>
        </p:nvSpPr>
        <p:spPr>
          <a:xfrm>
            <a:off x="3065287" y="2517717"/>
            <a:ext cx="476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address computed by expression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79ED5-2D34-4A9D-817F-DBD50B3A753F}"/>
              </a:ext>
            </a:extLst>
          </p:cNvPr>
          <p:cNvSpPr txBox="1"/>
          <p:nvPr/>
        </p:nvSpPr>
        <p:spPr>
          <a:xfrm>
            <a:off x="3113388" y="2872337"/>
            <a:ext cx="1925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=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Dest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 +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sym typeface="Courier New Bold" charset="0"/>
              </a:rPr>
              <a:t>Src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Recall: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2475073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0" dirty="0"/>
              <a:t>Control: Condition codes</a:t>
            </a:r>
          </a:p>
          <a:p>
            <a:r>
              <a:rPr lang="en-US" dirty="0"/>
              <a:t>Conditional branches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Switch Statements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24317</TotalTime>
  <Pages>0</Pages>
  <Words>6683</Words>
  <Characters>0</Characters>
  <Application>Microsoft Office PowerPoint</Application>
  <PresentationFormat>On-screen Show (4:3)</PresentationFormat>
  <Lines>0</Lines>
  <Paragraphs>1437</Paragraphs>
  <Slides>63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Arial Narrow</vt:lpstr>
      <vt:lpstr>Arial Narrow Bold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Content: Build</vt:lpstr>
      <vt:lpstr>Title and Content</vt:lpstr>
      <vt:lpstr>Title Only</vt:lpstr>
      <vt:lpstr>PowerPoint Presentation</vt:lpstr>
      <vt:lpstr>Machine-Level Programming II: Control  18-213/18-613: Introduction to Computer Systems 4th Lecture, May 25th, 2022</vt:lpstr>
      <vt:lpstr>Announcements</vt:lpstr>
      <vt:lpstr>Existing TA Office Hours</vt:lpstr>
      <vt:lpstr>Recall: ISA = Assembly/Machine Code View</vt:lpstr>
      <vt:lpstr>Recall: Turning C into Object Code</vt:lpstr>
      <vt:lpstr>Recall: Move &amp; Arithmetic Operations</vt:lpstr>
      <vt:lpstr>Recall: Addressing Modes</vt:lpstr>
      <vt:lpstr>Today</vt:lpstr>
      <vt:lpstr>Processor State (x86-64, Partial)</vt:lpstr>
      <vt:lpstr>Condition Codes (Implicit Setting)</vt:lpstr>
      <vt:lpstr>ZF set when</vt:lpstr>
      <vt:lpstr>SF set when</vt:lpstr>
      <vt:lpstr>CF set when</vt:lpstr>
      <vt:lpstr>OF set when</vt:lpstr>
      <vt:lpstr>Condition Codes (Explicit Setting: Compare)</vt:lpstr>
      <vt:lpstr>Condition Codes (Explicit Setting: Test)</vt:lpstr>
      <vt:lpstr>Condition Codes (Explicit Reading: Set)</vt:lpstr>
      <vt:lpstr>Explicit Reading Condition Codes (Cont.)</vt:lpstr>
      <vt:lpstr>Example: setl (Signed &lt;)</vt:lpstr>
      <vt:lpstr>x86-64 Integer Registers</vt:lpstr>
      <vt:lpstr>An x86-64 quirk to watch out for</vt:lpstr>
      <vt:lpstr>Today</vt:lpstr>
      <vt:lpstr>Jumping</vt:lpstr>
      <vt:lpstr>Conditional Branch Example (Old Style)</vt:lpstr>
      <vt:lpstr>Expressing with Goto Code</vt:lpstr>
      <vt:lpstr>General Conditional Expression Translation (Using Branches)</vt:lpstr>
      <vt:lpstr>Using Conditional Moves</vt:lpstr>
      <vt:lpstr>Conditional Move Example</vt:lpstr>
      <vt:lpstr>Bad Cases for Conditional Move</vt:lpstr>
      <vt:lpstr>Exercise</vt:lpstr>
      <vt:lpstr>Exercise</vt:lpstr>
      <vt:lpstr>Today</vt:lpstr>
      <vt:lpstr>“Do-While” Loop Example</vt:lpstr>
      <vt:lpstr>“Do-While” Loop Compilation</vt:lpstr>
      <vt:lpstr>Quiz Time!</vt:lpstr>
      <vt:lpstr>General “Do-While” Translation</vt:lpstr>
      <vt:lpstr>General “While” Translation #1</vt:lpstr>
      <vt:lpstr>While Loop Example</vt:lpstr>
      <vt:lpstr>General “While” Translation #2</vt:lpstr>
      <vt:lpstr>“For” Loop  Do-While Loop</vt:lpstr>
      <vt:lpstr>“For” Loop Do-While Conversion</vt:lpstr>
      <vt:lpstr>Today</vt:lpstr>
      <vt:lpstr>Switch Statement Example</vt:lpstr>
      <vt:lpstr>Jump Table Structure</vt:lpstr>
      <vt:lpstr>Switch Statement   Example</vt:lpstr>
      <vt:lpstr>Assembly Setup Explanation</vt:lpstr>
      <vt:lpstr>Code Blocks (x == 1)</vt:lpstr>
      <vt:lpstr>Handling Fall-Through</vt:lpstr>
      <vt:lpstr>Code Blocks (x == 2, x == 3)</vt:lpstr>
      <vt:lpstr>Code Blocks (x == 5, x == 6, default)</vt:lpstr>
      <vt:lpstr>Summarizing</vt:lpstr>
      <vt:lpstr>Summary</vt:lpstr>
      <vt:lpstr>While Loop Example #2</vt:lpstr>
      <vt:lpstr>“For” Loop Form</vt:lpstr>
      <vt:lpstr>“For” Loop  While Loop</vt:lpstr>
      <vt:lpstr>For-While Conversion</vt:lpstr>
      <vt:lpstr>Switch Statement Example</vt:lpstr>
      <vt:lpstr>Switch Statement Example</vt:lpstr>
      <vt:lpstr>Jump Table</vt:lpstr>
      <vt:lpstr>Finding Jump Table in Binary</vt:lpstr>
      <vt:lpstr>Finding Jump Table in Binary (cont.)</vt:lpstr>
      <vt:lpstr>Finding Jump Table in Binary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1162</cp:revision>
  <cp:lastPrinted>2013-09-12T14:46:51Z</cp:lastPrinted>
  <dcterms:created xsi:type="dcterms:W3CDTF">2012-09-13T15:33:55Z</dcterms:created>
  <dcterms:modified xsi:type="dcterms:W3CDTF">2023-05-24T13:03:34Z</dcterms:modified>
</cp:coreProperties>
</file>