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3" r:id="rId4"/>
    <p:sldMasterId id="2147483735" r:id="rId5"/>
  </p:sldMasterIdLst>
  <p:notesMasterIdLst>
    <p:notesMasterId r:id="rId89"/>
  </p:notesMasterIdLst>
  <p:sldIdLst>
    <p:sldId id="690" r:id="rId6"/>
    <p:sldId id="734" r:id="rId7"/>
    <p:sldId id="733" r:id="rId8"/>
    <p:sldId id="425" r:id="rId9"/>
    <p:sldId id="732" r:id="rId10"/>
    <p:sldId id="370" r:id="rId11"/>
    <p:sldId id="399" r:id="rId12"/>
    <p:sldId id="398" r:id="rId13"/>
    <p:sldId id="400" r:id="rId14"/>
    <p:sldId id="736" r:id="rId15"/>
    <p:sldId id="401" r:id="rId16"/>
    <p:sldId id="397" r:id="rId17"/>
    <p:sldId id="289" r:id="rId18"/>
    <p:sldId id="403" r:id="rId19"/>
    <p:sldId id="402" r:id="rId20"/>
    <p:sldId id="290" r:id="rId21"/>
    <p:sldId id="404" r:id="rId22"/>
    <p:sldId id="405" r:id="rId23"/>
    <p:sldId id="256" r:id="rId24"/>
    <p:sldId id="407" r:id="rId25"/>
    <p:sldId id="260" r:id="rId26"/>
    <p:sldId id="371" r:id="rId27"/>
    <p:sldId id="292" r:id="rId28"/>
    <p:sldId id="372" r:id="rId29"/>
    <p:sldId id="373" r:id="rId30"/>
    <p:sldId id="374" r:id="rId31"/>
    <p:sldId id="375" r:id="rId32"/>
    <p:sldId id="387" r:id="rId33"/>
    <p:sldId id="376" r:id="rId34"/>
    <p:sldId id="377" r:id="rId35"/>
    <p:sldId id="388" r:id="rId36"/>
    <p:sldId id="295" r:id="rId37"/>
    <p:sldId id="296" r:id="rId38"/>
    <p:sldId id="297" r:id="rId39"/>
    <p:sldId id="298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09" r:id="rId51"/>
    <p:sldId id="310" r:id="rId52"/>
    <p:sldId id="408" r:id="rId53"/>
    <p:sldId id="409" r:id="rId54"/>
    <p:sldId id="411" r:id="rId55"/>
    <p:sldId id="412" r:id="rId56"/>
    <p:sldId id="413" r:id="rId57"/>
    <p:sldId id="692" r:id="rId58"/>
    <p:sldId id="385" r:id="rId59"/>
    <p:sldId id="381" r:id="rId60"/>
    <p:sldId id="410" r:id="rId61"/>
    <p:sldId id="382" r:id="rId62"/>
    <p:sldId id="325" r:id="rId63"/>
    <p:sldId id="326" r:id="rId64"/>
    <p:sldId id="327" r:id="rId65"/>
    <p:sldId id="383" r:id="rId66"/>
    <p:sldId id="735" r:id="rId67"/>
    <p:sldId id="384" r:id="rId68"/>
    <p:sldId id="414" r:id="rId69"/>
    <p:sldId id="415" r:id="rId70"/>
    <p:sldId id="416" r:id="rId71"/>
    <p:sldId id="417" r:id="rId72"/>
    <p:sldId id="418" r:id="rId73"/>
    <p:sldId id="419" r:id="rId74"/>
    <p:sldId id="420" r:id="rId75"/>
    <p:sldId id="386" r:id="rId76"/>
    <p:sldId id="389" r:id="rId77"/>
    <p:sldId id="328" r:id="rId78"/>
    <p:sldId id="390" r:id="rId79"/>
    <p:sldId id="391" r:id="rId80"/>
    <p:sldId id="393" r:id="rId81"/>
    <p:sldId id="394" r:id="rId82"/>
    <p:sldId id="395" r:id="rId83"/>
    <p:sldId id="396" r:id="rId84"/>
    <p:sldId id="366" r:id="rId85"/>
    <p:sldId id="334" r:id="rId86"/>
    <p:sldId id="423" r:id="rId87"/>
    <p:sldId id="424" r:id="rId8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2207C-7117-426A-B34D-E2888B62E0E1}" v="7" dt="2021-09-16T02:14:29.5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5" autoAdjust="0"/>
    <p:restoredTop sz="97805" autoAdjust="0"/>
  </p:normalViewPr>
  <p:slideViewPr>
    <p:cSldViewPr snapToGrid="0">
      <p:cViewPr varScale="1">
        <p:scale>
          <a:sx n="102" d="100"/>
          <a:sy n="102" d="100"/>
        </p:scale>
        <p:origin x="459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84245-4571-4C90-8BD5-DFDBDCB8E868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485A2-FA6A-46DD-B3E5-15C95E45F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2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students what’s needed, before revealing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5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call_incr2 differs from </a:t>
            </a:r>
            <a:r>
              <a:rPr lang="en-US" dirty="0" err="1"/>
              <a:t>call_incr</a:t>
            </a:r>
            <a:r>
              <a:rPr lang="en-US" dirty="0"/>
              <a:t> that we saw earlier, in returning x+v2 instead of v1+v2.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07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 </a:t>
            </a:r>
            <a:r>
              <a:rPr lang="en-US" dirty="0" err="1"/>
              <a:t>callee</a:t>
            </a:r>
            <a:r>
              <a:rPr lang="en-US" dirty="0"/>
              <a:t>, must save %</a:t>
            </a:r>
            <a:r>
              <a:rPr lang="en-US" dirty="0" err="1"/>
              <a:t>rbx</a:t>
            </a:r>
            <a:r>
              <a:rPr lang="en-US" dirty="0"/>
              <a:t> (to stack)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Rdi</a:t>
            </a:r>
            <a:r>
              <a:rPr lang="en-US" dirty="0"/>
              <a:t> is x;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1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err="1"/>
              <a:t>incr</a:t>
            </a:r>
            <a:r>
              <a:rPr lang="en-US" dirty="0"/>
              <a:t>() used </a:t>
            </a:r>
            <a:r>
              <a:rPr lang="en-US" dirty="0" err="1"/>
              <a:t>rbx</a:t>
            </a:r>
            <a:r>
              <a:rPr lang="en-US" dirty="0"/>
              <a:t>, it had to restore call_incr2()’s </a:t>
            </a:r>
            <a:r>
              <a:rPr lang="en-US" dirty="0" err="1"/>
              <a:t>rbx</a:t>
            </a:r>
            <a:r>
              <a:rPr lang="en-US" dirty="0"/>
              <a:t> value before returning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5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Remember: we saved %</a:t>
            </a:r>
            <a:r>
              <a:rPr lang="en-US" dirty="0" err="1"/>
              <a:t>rbx</a:t>
            </a:r>
            <a:r>
              <a:rPr lang="en-US" dirty="0"/>
              <a:t> onto stack earlier.  Need to restore.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42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up 0 return, test </a:t>
            </a:r>
            <a:r>
              <a:rPr lang="en-US" dirty="0" err="1"/>
              <a:t>rdi</a:t>
            </a:r>
            <a:r>
              <a:rPr lang="en-US" dirty="0"/>
              <a:t> for 0, jump to L6.  </a:t>
            </a:r>
            <a:r>
              <a:rPr lang="en-US" dirty="0" err="1"/>
              <a:t>rep;ret</a:t>
            </a:r>
            <a:r>
              <a:rPr lang="en-US" dirty="0"/>
              <a:t> -&gt; no-op padding that is more efficient than actual </a:t>
            </a:r>
            <a:r>
              <a:rPr lang="en-US" dirty="0" err="1"/>
              <a:t>nop</a:t>
            </a:r>
            <a:r>
              <a:rPr lang="en-US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76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x into </a:t>
            </a:r>
            <a:r>
              <a:rPr lang="en-US" dirty="0" err="1"/>
              <a:t>rbx</a:t>
            </a:r>
            <a:r>
              <a:rPr lang="en-US" dirty="0"/>
              <a:t>; (safe – caller-saved) and with 1 to get addend, shift </a:t>
            </a:r>
            <a:r>
              <a:rPr lang="en-US" dirty="0" err="1"/>
              <a:t>rdi</a:t>
            </a:r>
            <a:r>
              <a:rPr lang="en-US" dirty="0"/>
              <a:t> to make new arg.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1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</a:t>
            </a:r>
            <a:r>
              <a:rPr lang="en-US" dirty="0" err="1"/>
              <a:t>rbx</a:t>
            </a:r>
            <a:r>
              <a:rPr lang="en-US" dirty="0"/>
              <a:t> is save because the </a:t>
            </a:r>
            <a:r>
              <a:rPr lang="en-US" dirty="0" err="1"/>
              <a:t>callee</a:t>
            </a:r>
            <a:r>
              <a:rPr lang="en-US" dirty="0"/>
              <a:t> had to restore it before returning.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8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</a:t>
            </a:r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,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rcx</a:t>
            </a:r>
            <a:r>
              <a:rPr lang="en-US" dirty="0"/>
              <a:t>, r8, r9, stack</a:t>
            </a:r>
          </a:p>
          <a:p>
            <a:r>
              <a:rPr lang="en-US" dirty="0"/>
              <a:t>2)rdi,rsi,rdx,rcx,r8, r9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7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cover in detail shortly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50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0x120-0x118 =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6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 outer =&gt; </a:t>
            </a:r>
            <a:r>
              <a:rPr lang="en-US" dirty="0" err="1"/>
              <a:t>x,y</a:t>
            </a:r>
            <a:r>
              <a:rPr lang="en-US" dirty="0"/>
              <a:t>; </a:t>
            </a:r>
            <a:r>
              <a:rPr lang="en-US" dirty="0" err="1"/>
              <a:t>rdi,rsi</a:t>
            </a:r>
            <a:r>
              <a:rPr lang="en-US" dirty="0"/>
              <a:t> inner =&gt; </a:t>
            </a:r>
            <a:r>
              <a:rPr lang="en-US" dirty="0" err="1"/>
              <a:t>a,b</a:t>
            </a:r>
            <a:r>
              <a:rPr lang="en-US" dirty="0"/>
              <a:t>.  Change names without moving data.</a:t>
            </a:r>
          </a:p>
          <a:p>
            <a:r>
              <a:rPr lang="en-US" dirty="0"/>
              <a:t>Mov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rbx</a:t>
            </a:r>
            <a:r>
              <a:rPr lang="en-US" dirty="0"/>
              <a:t> =&gt; defer until caller/</a:t>
            </a:r>
            <a:r>
              <a:rPr lang="en-US" dirty="0" err="1"/>
              <a:t>callee</a:t>
            </a:r>
            <a:r>
              <a:rPr lang="en-US" dirty="0"/>
              <a:t> 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39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err="1"/>
              <a:t>rbp</a:t>
            </a:r>
            <a:r>
              <a:rPr lang="en-US" dirty="0"/>
              <a:t> not optional? Variable arity argument passing – need to track extents of </a:t>
            </a:r>
            <a:r>
              <a:rPr lang="en-US" dirty="0" err="1"/>
              <a:t>args</a:t>
            </a:r>
            <a:r>
              <a:rPr lang="en-US" dirty="0"/>
              <a:t> on stack to allow deallocation during tear-down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5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the unused bytes? Could be alignment.  Or space to spill something later.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90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Leaq</a:t>
            </a:r>
            <a:r>
              <a:rPr lang="en-US" dirty="0"/>
              <a:t>: stash known address of “15213” for use in function.  Will be safely there until return to </a:t>
            </a:r>
            <a:r>
              <a:rPr lang="en-US" dirty="0" err="1"/>
              <a:t>call_incr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77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14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167739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63103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79680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6880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5647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895630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99145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69156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55202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52816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61572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2032000"/>
            <a:ext cx="7772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4495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 beginning of procedure code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Back to return point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Procedure arguments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Return value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 management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Allocate during procedure execution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Deallocate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875788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Deallocate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219200"/>
            <a:ext cx="8686800" cy="3139321"/>
          </a:xfrm>
          <a:prstGeom prst="rect">
            <a:avLst/>
          </a:prstGeom>
          <a:solidFill>
            <a:srgbClr val="FFC000"/>
          </a:solidFill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Machine instructions implement the mechanisms, but the choices are determined by designers.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These choices make up the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Binary Interface (ABI)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435053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/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888908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Memory viewed as array of bytes.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Different regions have different purposes.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(Like ABI, a policy decision)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5A5C50-C591-41F4-B02C-D32C016D56E4}"/>
              </a:ext>
            </a:extLst>
          </p:cNvPr>
          <p:cNvSpPr txBox="1"/>
          <p:nvPr/>
        </p:nvSpPr>
        <p:spPr>
          <a:xfrm>
            <a:off x="8281506" y="1908358"/>
            <a:ext cx="696024" cy="3162212"/>
          </a:xfrm>
          <a:prstGeom prst="rect">
            <a:avLst/>
          </a:prstGeom>
          <a:noFill/>
        </p:spPr>
        <p:txBody>
          <a:bodyPr vert="wordArtVert" wrap="none" rtlCol="0" anchor="ctr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 flipV="1">
            <a:off x="4083442" y="1507180"/>
            <a:ext cx="2980869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081854" y="2733814"/>
            <a:ext cx="3006851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</a:t>
            </a:r>
            <a:br>
              <a:rPr lang="en-US" dirty="0"/>
            </a:br>
            <a:r>
              <a:rPr lang="en-US" dirty="0"/>
              <a:t>managed with</a:t>
            </a:r>
            <a:br>
              <a:rPr lang="en-US" dirty="0"/>
            </a:br>
            <a:r>
              <a:rPr lang="en-US" dirty="0"/>
              <a:t>stack discipline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3457816" y="4938038"/>
            <a:ext cx="50812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1" name="Rectangle 7"/>
          <p:cNvSpPr>
            <a:spLocks/>
          </p:cNvSpPr>
          <p:nvPr/>
        </p:nvSpPr>
        <p:spPr bwMode="auto">
          <a:xfrm>
            <a:off x="791758" y="4706263"/>
            <a:ext cx="2634300" cy="457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1992" name="Rectangle 8"/>
          <p:cNvSpPr>
            <a:spLocks/>
          </p:cNvSpPr>
          <p:nvPr/>
        </p:nvSpPr>
        <p:spPr bwMode="auto">
          <a:xfrm>
            <a:off x="4083442" y="1890038"/>
            <a:ext cx="1305241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4027565" y="5176516"/>
            <a:ext cx="1557714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4081854" y="4785638"/>
            <a:ext cx="1295714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9" name="Rectangle 15"/>
          <p:cNvSpPr>
            <a:spLocks/>
          </p:cNvSpPr>
          <p:nvPr/>
        </p:nvSpPr>
        <p:spPr bwMode="auto">
          <a:xfrm>
            <a:off x="3711877" y="1335358"/>
            <a:ext cx="2040431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5377568" y="1507180"/>
            <a:ext cx="2840242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5388683" y="2733814"/>
            <a:ext cx="2766278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AutoShape 16">
            <a:extLst>
              <a:ext uri="{FF2B5EF4-FFF2-40B4-BE49-F238E27FC236}">
                <a16:creationId xmlns:a16="http://schemas.microsoft.com/office/drawing/2014/main" id="{17A15FED-2143-445C-B158-AB8DED884911}"/>
              </a:ext>
            </a:extLst>
          </p:cNvPr>
          <p:cNvSpPr>
            <a:spLocks/>
          </p:cNvSpPr>
          <p:nvPr/>
        </p:nvSpPr>
        <p:spPr bwMode="auto">
          <a:xfrm>
            <a:off x="4380882" y="4251152"/>
            <a:ext cx="609748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4133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r>
              <a:rPr lang="en-US" dirty="0"/>
              <a:t>Grows toward lower addresses</a:t>
            </a:r>
          </a:p>
          <a:p>
            <a:endParaRPr lang="en-US" dirty="0"/>
          </a:p>
          <a:p>
            <a:r>
              <a:rPr lang="en-US" dirty="0"/>
              <a:t>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contains </a:t>
            </a:r>
            <a:br>
              <a:rPr lang="en-US" dirty="0"/>
            </a:br>
            <a:r>
              <a:rPr lang="en-US" dirty="0"/>
              <a:t>lowest  stack address</a:t>
            </a:r>
          </a:p>
          <a:p>
            <a:pPr marL="552450" lvl="1"/>
            <a:r>
              <a:rPr lang="en-US" dirty="0"/>
              <a:t>address of “top” element</a:t>
            </a: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2359766" y="1655413"/>
            <a:ext cx="6791381" cy="4492625"/>
            <a:chOff x="0" y="288"/>
            <a:chExt cx="4277" cy="2830"/>
          </a:xfrm>
        </p:grpSpPr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1679" y="2496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1" name="Rectangle 7"/>
            <p:cNvSpPr>
              <a:spLocks/>
            </p:cNvSpPr>
            <p:nvPr/>
          </p:nvSpPr>
          <p:spPr bwMode="auto">
            <a:xfrm>
              <a:off x="0" y="2350"/>
              <a:ext cx="1659" cy="28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1992" name="Rectangle 8"/>
            <p:cNvSpPr>
              <a:spLocks/>
            </p:cNvSpPr>
            <p:nvPr/>
          </p:nvSpPr>
          <p:spPr bwMode="auto">
            <a:xfrm>
              <a:off x="2073" y="576"/>
              <a:ext cx="822" cy="2016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3418" y="1824"/>
              <a:ext cx="0" cy="86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4" name="Rectangle 10"/>
            <p:cNvSpPr>
              <a:spLocks/>
            </p:cNvSpPr>
            <p:nvPr/>
          </p:nvSpPr>
          <p:spPr bwMode="auto">
            <a:xfrm>
              <a:off x="3479" y="1915"/>
              <a:ext cx="798" cy="1203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Stack Grows</a:t>
              </a:r>
              <a:endParaRPr lang="en-US" dirty="0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Down</a:t>
              </a:r>
            </a:p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(toward lower addresses)</a:t>
              </a:r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 rot="10800000" flipH="1">
              <a:off x="3418" y="432"/>
              <a:ext cx="0" cy="91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6" name="Rectangle 12"/>
            <p:cNvSpPr>
              <a:spLocks/>
            </p:cNvSpPr>
            <p:nvPr/>
          </p:nvSpPr>
          <p:spPr bwMode="auto">
            <a:xfrm>
              <a:off x="3480" y="690"/>
              <a:ext cx="651" cy="4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Increasing</a:t>
              </a:r>
              <a:endParaRPr lang="en-US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Addresses</a:t>
              </a:r>
            </a:p>
          </p:txBody>
        </p:sp>
        <p:sp>
          <p:nvSpPr>
            <p:cNvPr id="41997" name="Rectangle 13"/>
            <p:cNvSpPr>
              <a:spLocks/>
            </p:cNvSpPr>
            <p:nvPr/>
          </p:nvSpPr>
          <p:spPr bwMode="auto">
            <a:xfrm>
              <a:off x="2048" y="2688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1998" name="Line 14"/>
            <p:cNvSpPr>
              <a:spLocks noChangeShapeType="1"/>
            </p:cNvSpPr>
            <p:nvPr/>
          </p:nvSpPr>
          <p:spPr bwMode="auto">
            <a:xfrm>
              <a:off x="2072" y="2400"/>
              <a:ext cx="81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9" name="Rectangle 15"/>
            <p:cNvSpPr>
              <a:spLocks/>
            </p:cNvSpPr>
            <p:nvPr/>
          </p:nvSpPr>
          <p:spPr bwMode="auto">
            <a:xfrm>
              <a:off x="1872" y="288"/>
              <a:ext cx="1285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“Bottom”</a:t>
              </a:r>
            </a:p>
          </p:txBody>
        </p:sp>
        <p:sp>
          <p:nvSpPr>
            <p:cNvPr id="42000" name="AutoShape 16"/>
            <p:cNvSpPr>
              <a:spLocks/>
            </p:cNvSpPr>
            <p:nvPr/>
          </p:nvSpPr>
          <p:spPr bwMode="auto">
            <a:xfrm>
              <a:off x="2288" y="1992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816037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524926" y="1555751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730751" cy="968375"/>
            <a:chOff x="59" y="0"/>
            <a:chExt cx="2980" cy="610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58" y="330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5040313" y="5011738"/>
            <a:ext cx="2016125" cy="474662"/>
            <a:chOff x="0" y="0"/>
            <a:chExt cx="1270" cy="298"/>
          </a:xfrm>
        </p:grpSpPr>
        <p:sp>
          <p:nvSpPr>
            <p:cNvPr id="43020" name="Rectangle 12"/>
            <p:cNvSpPr>
              <a:spLocks/>
            </p:cNvSpPr>
            <p:nvPr/>
          </p:nvSpPr>
          <p:spPr bwMode="auto">
            <a:xfrm>
              <a:off x="450" y="106"/>
              <a:ext cx="820" cy="192"/>
            </a:xfrm>
            <a:prstGeom prst="rect">
              <a:avLst/>
            </a:prstGeom>
            <a:solidFill>
              <a:srgbClr val="8484E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>
              <a:off x="56" y="203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2" name="Rectangle 14"/>
            <p:cNvSpPr>
              <a:spLocks/>
            </p:cNvSpPr>
            <p:nvPr/>
          </p:nvSpPr>
          <p:spPr bwMode="auto">
            <a:xfrm>
              <a:off x="222" y="0"/>
              <a:ext cx="154" cy="203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-8</a:t>
              </a:r>
            </a:p>
          </p:txBody>
        </p:sp>
        <p:sp>
          <p:nvSpPr>
            <p:cNvPr id="43023" name="AutoShape 15"/>
            <p:cNvSpPr>
              <a:spLocks/>
            </p:cNvSpPr>
            <p:nvPr/>
          </p:nvSpPr>
          <p:spPr bwMode="auto">
            <a:xfrm>
              <a:off x="0" y="53"/>
              <a:ext cx="232" cy="1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691063" cy="1287463"/>
            <a:chOff x="59" y="0"/>
            <a:chExt cx="2955" cy="811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33" y="531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46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L 0.05122 0.25185 L 0.09636 0.35764 L 0.09514 0.52338 L 0.24271 0.47639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797425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77693" y="5367198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5" name="Rectangle 13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44046" name="Rectangle 14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E5255E48-EB03-4816-A817-1DBFC5F35A12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</p:spTree>
    <p:extLst>
      <p:ext uri="{BB962C8B-B14F-4D97-AF65-F5344CB8AC3E}">
        <p14:creationId xmlns:p14="http://schemas.microsoft.com/office/powerpoint/2010/main" val="36414319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59593" y="4797425"/>
            <a:ext cx="3079207" cy="369332"/>
            <a:chOff x="2559593" y="4797425"/>
            <a:chExt cx="3079207" cy="369332"/>
          </a:xfrm>
        </p:grpSpPr>
        <p:sp>
          <p:nvSpPr>
            <p:cNvPr id="44034" name="Line 2"/>
            <p:cNvSpPr>
              <a:spLocks noChangeShapeType="1"/>
            </p:cNvSpPr>
            <p:nvPr/>
          </p:nvSpPr>
          <p:spPr bwMode="auto">
            <a:xfrm>
              <a:off x="5130800" y="5029200"/>
              <a:ext cx="5080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35" name="Rectangle 3"/>
            <p:cNvSpPr>
              <a:spLocks/>
            </p:cNvSpPr>
            <p:nvPr/>
          </p:nvSpPr>
          <p:spPr bwMode="auto">
            <a:xfrm>
              <a:off x="2559593" y="4797425"/>
              <a:ext cx="2539457" cy="36933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6" name="Rectangle 24"/>
          <p:cNvSpPr>
            <a:spLocks/>
          </p:cNvSpPr>
          <p:nvPr/>
        </p:nvSpPr>
        <p:spPr bwMode="auto">
          <a:xfrm>
            <a:off x="5392738" y="4706938"/>
            <a:ext cx="282575" cy="32385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+8</a:t>
            </a:r>
          </a:p>
        </p:txBody>
      </p:sp>
      <p:sp>
        <p:nvSpPr>
          <p:cNvPr id="44057" name="AutoShape 25"/>
          <p:cNvSpPr>
            <a:spLocks/>
          </p:cNvSpPr>
          <p:nvPr/>
        </p:nvSpPr>
        <p:spPr bwMode="auto">
          <a:xfrm rot="10800000" flipH="1">
            <a:off x="5040313" y="4791076"/>
            <a:ext cx="368300" cy="1905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2116827" y="339647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21E6DD8B-A023-484A-9CB8-6D8B774C14F6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44033" name="AutoShape 1"/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48751E-6 L 5E-6 -0.05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7370" y="1745877"/>
            <a:ext cx="8411135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Machine-Level Programming III: Procedures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dirty="0">
                <a:latin typeface="+mn-lt"/>
              </a:rPr>
              <a:t>6</a:t>
            </a:r>
            <a:r>
              <a:rPr lang="en-US" sz="2000" b="0" baseline="30000" dirty="0">
                <a:latin typeface="+mn-lt"/>
              </a:rPr>
              <a:t>th</a:t>
            </a:r>
            <a:r>
              <a:rPr lang="en-US" sz="2000" b="0" dirty="0">
                <a:latin typeface="+mn-lt"/>
              </a:rPr>
              <a:t> Lecture</a:t>
            </a:r>
            <a:r>
              <a:rPr lang="en-US" sz="2000" b="0">
                <a:latin typeface="+mn-lt"/>
              </a:rPr>
              <a:t>, </a:t>
            </a:r>
            <a:r>
              <a:rPr lang="en-US" sz="2000">
                <a:latin typeface="+mn-lt"/>
              </a:rPr>
              <a:t>May 25</a:t>
            </a:r>
            <a:r>
              <a:rPr lang="en-US" sz="2000" b="0">
                <a:latin typeface="+mn-lt"/>
              </a:rPr>
              <a:t>, 2023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/>
              <a:t>(usually a </a:t>
            </a:r>
            <a:r>
              <a:rPr lang="en-US" dirty="0"/>
              <a:t>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4693525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461750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650" y="5293232"/>
            <a:ext cx="5335841" cy="10772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(The memory doesn’t change,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only the value of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56EFD4F1-5698-40E8-86FC-42E752902BE8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E6A13F9B-2838-4E0A-9CE8-0F8BFF2F98F1}"/>
              </a:ext>
            </a:extLst>
          </p:cNvPr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24" name="AutoShape 1">
            <a:extLst>
              <a:ext uri="{FF2B5EF4-FFF2-40B4-BE49-F238E27FC236}">
                <a16:creationId xmlns:a16="http://schemas.microsoft.com/office/drawing/2014/main" id="{39CC9290-FA29-4445-9E40-1D97850D8A9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95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/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816" y="0"/>
            <a:ext cx="3070184" cy="1143000"/>
          </a:xfrm>
        </p:spPr>
        <p:txBody>
          <a:bodyPr/>
          <a:lstStyle/>
          <a:p>
            <a:r>
              <a:rPr lang="en-US" dirty="0"/>
              <a:t>Code 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199" y="4395486"/>
            <a:ext cx="3963365" cy="1507603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mult2(long a, long b)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76199" y="624069"/>
            <a:ext cx="5835569" cy="154039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00154" y="1828800"/>
            <a:ext cx="6781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400540: push   %rbx		# Save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40054c: pop    %rbx		# Restore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40054d: retq			# Return</a:t>
            </a:r>
          </a:p>
        </p:txBody>
      </p:sp>
    </p:spTree>
    <p:extLst>
      <p:ext uri="{BB962C8B-B14F-4D97-AF65-F5344CB8AC3E}">
        <p14:creationId xmlns:p14="http://schemas.microsoft.com/office/powerpoint/2010/main" val="373388473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Control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Use stack to support procedure call and return</a:t>
            </a:r>
          </a:p>
          <a:p>
            <a:r>
              <a:rPr lang="en-US" dirty="0">
                <a:solidFill>
                  <a:srgbClr val="980002"/>
                </a:solidFill>
              </a:rPr>
              <a:t>Procedure call: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call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label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Push return address on stack</a:t>
            </a:r>
          </a:p>
          <a:p>
            <a:pPr marL="552450" lvl="1"/>
            <a:r>
              <a:rPr lang="en-US" dirty="0"/>
              <a:t>Jump to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label</a:t>
            </a:r>
            <a:endParaRPr lang="en-US" dirty="0"/>
          </a:p>
          <a:p>
            <a:r>
              <a:rPr lang="en-US" dirty="0"/>
              <a:t>Return address:</a:t>
            </a:r>
          </a:p>
          <a:p>
            <a:pPr marL="552450" lvl="1"/>
            <a:r>
              <a:rPr lang="en-US" dirty="0"/>
              <a:t>Address of the next instruction right after call</a:t>
            </a:r>
          </a:p>
          <a:p>
            <a:pPr marL="552450" lvl="1"/>
            <a:r>
              <a:rPr lang="en-US" dirty="0"/>
              <a:t>Example from disassembly</a:t>
            </a:r>
          </a:p>
          <a:p>
            <a:r>
              <a:rPr lang="en-US" dirty="0">
                <a:solidFill>
                  <a:srgbClr val="980002"/>
                </a:solidFill>
              </a:rPr>
              <a:t>Procedure return: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Pop address from stack</a:t>
            </a:r>
          </a:p>
          <a:p>
            <a:pPr marL="552450" lvl="1"/>
            <a:r>
              <a:rPr lang="en-US" dirty="0"/>
              <a:t>Jump to address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#1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0x400544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572000" y="2362200"/>
            <a:ext cx="1676400" cy="1333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6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7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47516962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#2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0x400550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4038600" y="3695700"/>
            <a:ext cx="2209800" cy="723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7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14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15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1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9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30417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#3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0x400557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2362200" y="3695700"/>
            <a:ext cx="3886200" cy="1562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23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24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25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26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7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28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13769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#4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114800" y="2590800"/>
            <a:ext cx="2133600" cy="1104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3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4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5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66256581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Stack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/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Illustrations of Recursion &amp; Pointers</a:t>
            </a:r>
          </a:p>
        </p:txBody>
      </p:sp>
    </p:spTree>
    <p:extLst>
      <p:ext uri="{BB962C8B-B14F-4D97-AF65-F5344CB8AC3E}">
        <p14:creationId xmlns:p14="http://schemas.microsoft.com/office/powerpoint/2010/main" val="110315449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Data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Registers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6 integer arguments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Return value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5791199"/>
            <a:ext cx="4041775" cy="334963"/>
          </a:xfrm>
        </p:spPr>
        <p:txBody>
          <a:bodyPr/>
          <a:lstStyle/>
          <a:p>
            <a:r>
              <a:rPr lang="en-US" dirty="0"/>
              <a:t>Only allocate stack space when needed</a:t>
            </a: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762000" y="2819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762000" y="3200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762000" y="3581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762000" y="3962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762000" y="4343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762000" y="4724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762000" y="57912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38800" y="2438400"/>
            <a:ext cx="1346200" cy="2667000"/>
            <a:chOff x="5943600" y="2057400"/>
            <a:chExt cx="1346200" cy="2667000"/>
          </a:xfrm>
        </p:grpSpPr>
        <p:sp>
          <p:nvSpPr>
            <p:cNvPr id="16" name="Rectangle 14"/>
            <p:cNvSpPr>
              <a:spLocks/>
            </p:cNvSpPr>
            <p:nvPr/>
          </p:nvSpPr>
          <p:spPr bwMode="auto">
            <a:xfrm>
              <a:off x="5943600" y="4343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7</a:t>
              </a:r>
            </a:p>
          </p:txBody>
        </p:sp>
        <p:sp>
          <p:nvSpPr>
            <p:cNvPr id="17" name="Rectangle 15"/>
            <p:cNvSpPr>
              <a:spLocks/>
            </p:cNvSpPr>
            <p:nvPr/>
          </p:nvSpPr>
          <p:spPr bwMode="auto">
            <a:xfrm>
              <a:off x="5943600" y="3200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  <p:sp>
          <p:nvSpPr>
            <p:cNvPr id="18" name="Rectangle 14"/>
            <p:cNvSpPr>
              <a:spLocks/>
            </p:cNvSpPr>
            <p:nvPr/>
          </p:nvSpPr>
          <p:spPr bwMode="auto">
            <a:xfrm>
              <a:off x="5943600" y="3962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8</a:t>
              </a:r>
            </a:p>
          </p:txBody>
        </p:sp>
        <p:sp>
          <p:nvSpPr>
            <p:cNvPr id="19" name="Rectangle 14"/>
            <p:cNvSpPr>
              <a:spLocks/>
            </p:cNvSpPr>
            <p:nvPr/>
          </p:nvSpPr>
          <p:spPr bwMode="auto">
            <a:xfrm>
              <a:off x="5943600" y="2819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i="1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n</a:t>
              </a:r>
            </a:p>
          </p:txBody>
        </p:sp>
        <p:sp>
          <p:nvSpPr>
            <p:cNvPr id="20" name="Rectangle 15"/>
            <p:cNvSpPr>
              <a:spLocks/>
            </p:cNvSpPr>
            <p:nvPr/>
          </p:nvSpPr>
          <p:spPr bwMode="auto">
            <a:xfrm>
              <a:off x="5943600" y="2057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5504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BDA3-EC9A-46B4-90DA-B013C0788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you’re struggling with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D5303-2BE0-4535-A001-331E10608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3 of the textbook is your friend</a:t>
            </a:r>
          </a:p>
          <a:p>
            <a:pPr lvl="1"/>
            <a:r>
              <a:rPr lang="en-US" dirty="0"/>
              <a:t>More detailed explanations of everything in these lectures</a:t>
            </a:r>
          </a:p>
          <a:p>
            <a:pPr lvl="1"/>
            <a:r>
              <a:rPr lang="en-US" dirty="0"/>
              <a:t>Work through the practice problems</a:t>
            </a:r>
          </a:p>
          <a:p>
            <a:pPr lvl="1"/>
            <a:r>
              <a:rPr lang="en-US" dirty="0"/>
              <a:t>Ask for help with the practice problems</a:t>
            </a:r>
          </a:p>
          <a:p>
            <a:pPr lvl="1"/>
            <a:r>
              <a:rPr lang="en-US" dirty="0"/>
              <a:t>Today’s lecture will take us to the end of 3.7</a:t>
            </a:r>
          </a:p>
          <a:p>
            <a:pPr lvl="1"/>
            <a:endParaRPr lang="en-US" dirty="0"/>
          </a:p>
          <a:p>
            <a:r>
              <a:rPr lang="en-US" dirty="0"/>
              <a:t>Lots of tips, tricks, and guides have been posted on Piazza</a:t>
            </a:r>
          </a:p>
          <a:p>
            <a:r>
              <a:rPr lang="en-US" dirty="0"/>
              <a:t>Talk it out with a friend</a:t>
            </a:r>
          </a:p>
          <a:p>
            <a:pPr lvl="1"/>
            <a:r>
              <a:rPr lang="en-US" dirty="0"/>
              <a:t>“Help me understand what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*.L32(,%rdx,8)</a:t>
            </a:r>
            <a:r>
              <a:rPr lang="en-US" b="1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dirty="0"/>
              <a:t>does in general” is an OK discussion to have; not an AIV</a:t>
            </a:r>
          </a:p>
          <a:p>
            <a:pPr lvl="1"/>
            <a:r>
              <a:rPr lang="en-US" dirty="0"/>
              <a:t>“Help me understand what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*.L32(,%rdx,8)</a:t>
            </a:r>
            <a:r>
              <a:rPr lang="en-US" b="1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dirty="0"/>
              <a:t>does </a:t>
            </a:r>
            <a:r>
              <a:rPr lang="en-US" i="1" dirty="0"/>
              <a:t>in phase 8 of this binary bomb</a:t>
            </a:r>
            <a:r>
              <a:rPr lang="en-US" dirty="0"/>
              <a:t>”, on the other hand, </a:t>
            </a:r>
            <a:r>
              <a:rPr lang="en-US" i="1" dirty="0"/>
              <a:t>is</a:t>
            </a:r>
            <a:r>
              <a:rPr lang="en-US" dirty="0"/>
              <a:t> an AIV</a:t>
            </a:r>
          </a:p>
          <a:p>
            <a:pPr lvl="1"/>
            <a:r>
              <a:rPr lang="en-US" dirty="0"/>
              <a:t>If you haven’t got a friend handy, try a rubber duck. Really!</a:t>
            </a:r>
          </a:p>
        </p:txBody>
      </p:sp>
    </p:spTree>
    <p:extLst>
      <p:ext uri="{BB962C8B-B14F-4D97-AF65-F5344CB8AC3E}">
        <p14:creationId xmlns:p14="http://schemas.microsoft.com/office/powerpoint/2010/main" val="230187266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</a:t>
            </a:r>
            <a:br>
              <a:rPr lang="en-US" dirty="0"/>
            </a:br>
            <a:r>
              <a:rPr lang="en-US" dirty="0"/>
              <a:t>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4800600"/>
            <a:ext cx="26670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a, long b)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505200" y="152400"/>
            <a:ext cx="42672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y, long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a in %rdi, b in %rsi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s in %rax</a:t>
            </a:r>
            <a:endParaRPr lang="ro-RO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1066800" y="2362200"/>
            <a:ext cx="6781800" cy="2286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x in %rdi, y in %rsi, dest in %rdx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 t in %rax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9657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rgbClr val="7F7F7F"/>
                </a:solidFill>
              </a:rPr>
              <a:t>Passing data</a:t>
            </a:r>
          </a:p>
          <a:p>
            <a:pPr lvl="2"/>
            <a:r>
              <a:rPr lang="en-US" b="1" dirty="0"/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38313009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Stack-Based Languages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Languages that support recursion</a:t>
            </a:r>
          </a:p>
          <a:p>
            <a:pPr marL="552450" lvl="1"/>
            <a:r>
              <a:rPr lang="en-US" dirty="0"/>
              <a:t>e.g., C, Pascal, Java</a:t>
            </a:r>
          </a:p>
          <a:p>
            <a:pPr marL="552450" lvl="1"/>
            <a:r>
              <a:rPr lang="en-US" dirty="0"/>
              <a:t>Code must be “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Reentrant</a:t>
            </a:r>
            <a:r>
              <a:rPr lang="en-US" dirty="0"/>
              <a:t>”</a:t>
            </a:r>
          </a:p>
          <a:p>
            <a:pPr marL="838200" lvl="2"/>
            <a:r>
              <a:rPr lang="en-US" dirty="0"/>
              <a:t>Multiple simultaneous instantiations of single procedure</a:t>
            </a:r>
          </a:p>
          <a:p>
            <a:pPr marL="552450" lvl="1"/>
            <a:r>
              <a:rPr lang="en-US" dirty="0"/>
              <a:t>Need some place to store state of each instantiation</a:t>
            </a:r>
          </a:p>
          <a:p>
            <a:pPr marL="838200" lvl="2"/>
            <a:r>
              <a:rPr lang="en-US" dirty="0"/>
              <a:t>Arguments</a:t>
            </a:r>
          </a:p>
          <a:p>
            <a:pPr marL="838200" lvl="2"/>
            <a:r>
              <a:rPr lang="en-US" dirty="0"/>
              <a:t>Local variables</a:t>
            </a:r>
          </a:p>
          <a:p>
            <a:pPr marL="838200" lvl="2"/>
            <a:r>
              <a:rPr lang="en-US" dirty="0"/>
              <a:t>Return address</a:t>
            </a:r>
          </a:p>
          <a:p>
            <a:r>
              <a:rPr lang="en-US" dirty="0"/>
              <a:t>Stack discipline</a:t>
            </a:r>
          </a:p>
          <a:p>
            <a:pPr marL="552450" lvl="1"/>
            <a:r>
              <a:rPr lang="en-US" dirty="0"/>
              <a:t>State for given procedure needed for limited time</a:t>
            </a:r>
          </a:p>
          <a:p>
            <a:pPr marL="838200" lvl="2"/>
            <a:r>
              <a:rPr lang="en-US" dirty="0"/>
              <a:t>From when called to when return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returns before caller does</a:t>
            </a:r>
          </a:p>
          <a:p>
            <a:r>
              <a:rPr lang="en-US" dirty="0"/>
              <a:t>Stack allocated in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Frames</a:t>
            </a:r>
            <a:endParaRPr lang="en-US" dirty="0"/>
          </a:p>
          <a:p>
            <a:pPr marL="552450" lvl="1"/>
            <a:r>
              <a:rPr lang="en-US" dirty="0"/>
              <a:t>state for single procedure instantiation</a:t>
            </a:r>
          </a:p>
        </p:txBody>
      </p:sp>
      <p:pic>
        <p:nvPicPr>
          <p:cNvPr id="3" name="Picture 2" descr="A close up of a building&#10;&#10;Description automatically generated">
            <a:extLst>
              <a:ext uri="{FF2B5EF4-FFF2-40B4-BE49-F238E27FC236}">
                <a16:creationId xmlns:a16="http://schemas.microsoft.com/office/drawing/2014/main" id="{E3F23539-90F0-47A8-B916-B1099C3215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04" y="3352432"/>
            <a:ext cx="3270219" cy="28314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Call Chain Example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4478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2286000" y="2362200"/>
            <a:ext cx="16129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191000" y="3276600"/>
            <a:ext cx="1536700" cy="23622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9" name="Rectangle 7"/>
          <p:cNvSpPr>
            <a:spLocks/>
          </p:cNvSpPr>
          <p:nvPr/>
        </p:nvSpPr>
        <p:spPr bwMode="auto">
          <a:xfrm>
            <a:off x="6883400" y="1676400"/>
            <a:ext cx="1549400" cy="3581400"/>
          </a:xfrm>
          <a:prstGeom prst="rect">
            <a:avLst/>
          </a:prstGeom>
          <a:solidFill>
            <a:srgbClr val="D8D8D8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0" name="Rectangle 8"/>
          <p:cNvSpPr>
            <a:spLocks/>
          </p:cNvSpPr>
          <p:nvPr/>
        </p:nvSpPr>
        <p:spPr bwMode="auto">
          <a:xfrm>
            <a:off x="7096125" y="19050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7096125" y="25908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49162" name="Rectangle 10"/>
          <p:cNvSpPr>
            <a:spLocks/>
          </p:cNvSpPr>
          <p:nvPr/>
        </p:nvSpPr>
        <p:spPr bwMode="auto">
          <a:xfrm>
            <a:off x="7085013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3" name="Rectangle 11"/>
          <p:cNvSpPr>
            <a:spLocks/>
          </p:cNvSpPr>
          <p:nvPr/>
        </p:nvSpPr>
        <p:spPr bwMode="auto">
          <a:xfrm>
            <a:off x="7096125" y="3962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4" name="Rectangle 12"/>
          <p:cNvSpPr>
            <a:spLocks/>
          </p:cNvSpPr>
          <p:nvPr/>
        </p:nvSpPr>
        <p:spPr bwMode="auto">
          <a:xfrm>
            <a:off x="7096125" y="4724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7402513" y="22098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7402513" y="2895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7402513" y="3581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7402513" y="4343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9" name="Rectangle 17"/>
          <p:cNvSpPr>
            <a:spLocks/>
          </p:cNvSpPr>
          <p:nvPr/>
        </p:nvSpPr>
        <p:spPr bwMode="auto">
          <a:xfrm>
            <a:off x="6848475" y="1066800"/>
            <a:ext cx="102076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Example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 Chain</a:t>
            </a:r>
          </a:p>
        </p:txBody>
      </p:sp>
      <p:sp>
        <p:nvSpPr>
          <p:cNvPr id="49170" name="Rectangle 18"/>
          <p:cNvSpPr>
            <a:spLocks/>
          </p:cNvSpPr>
          <p:nvPr/>
        </p:nvSpPr>
        <p:spPr bwMode="auto">
          <a:xfrm>
            <a:off x="7762875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7543800" y="28956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2" name="Rectangle 20"/>
          <p:cNvSpPr>
            <a:spLocks/>
          </p:cNvSpPr>
          <p:nvPr/>
        </p:nvSpPr>
        <p:spPr bwMode="auto">
          <a:xfrm>
            <a:off x="3505200" y="5715000"/>
            <a:ext cx="2908300" cy="3683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Procedure 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()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is recursive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6535737" y="2271713"/>
            <a:ext cx="717550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4019550" y="2084388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Stack Frames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648200" cy="5435600"/>
          </a:xfrm>
          <a:ln/>
        </p:spPr>
        <p:txBody>
          <a:bodyPr/>
          <a:lstStyle/>
          <a:p>
            <a:r>
              <a:rPr lang="en-US" dirty="0"/>
              <a:t>Contents</a:t>
            </a:r>
          </a:p>
          <a:p>
            <a:pPr marL="552450" lvl="1"/>
            <a:r>
              <a:rPr lang="en-US" dirty="0"/>
              <a:t>Return information</a:t>
            </a:r>
          </a:p>
          <a:p>
            <a:pPr marL="552450" lvl="1"/>
            <a:r>
              <a:rPr lang="en-US" dirty="0"/>
              <a:t>Local storage (if needed)</a:t>
            </a:r>
          </a:p>
          <a:p>
            <a:pPr marL="552450" lvl="1"/>
            <a:r>
              <a:rPr lang="en-US" dirty="0"/>
              <a:t>Temporary space (if needed)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Management</a:t>
            </a:r>
          </a:p>
          <a:p>
            <a:pPr marL="552450" lvl="1"/>
            <a:r>
              <a:rPr lang="en-US" dirty="0"/>
              <a:t>Space allocated when enter procedure</a:t>
            </a:r>
          </a:p>
          <a:p>
            <a:pPr marL="838200" lvl="2"/>
            <a:r>
              <a:rPr lang="en-US" dirty="0"/>
              <a:t>“Set-up” code</a:t>
            </a:r>
          </a:p>
          <a:p>
            <a:pPr marL="838200" lvl="2"/>
            <a:r>
              <a:rPr lang="en-US" dirty="0"/>
              <a:t>Includes push by </a:t>
            </a:r>
            <a:r>
              <a:rPr lang="en-US" b="1" dirty="0">
                <a:latin typeface="Courier New"/>
                <a:cs typeface="Courier New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 err="1"/>
              <a:t>Deallocated</a:t>
            </a:r>
            <a:r>
              <a:rPr lang="en-US" dirty="0"/>
              <a:t> when return</a:t>
            </a:r>
          </a:p>
          <a:p>
            <a:pPr marL="838200" lvl="2"/>
            <a:r>
              <a:rPr lang="en-US" dirty="0"/>
              <a:t>“Tear-down” code</a:t>
            </a:r>
          </a:p>
          <a:p>
            <a:pPr marL="838200" lvl="2"/>
            <a:r>
              <a:rPr lang="en-US" dirty="0"/>
              <a:t>Includes pop by </a:t>
            </a:r>
            <a:r>
              <a:rPr lang="en-US" b="1" dirty="0">
                <a:latin typeface="Courier New"/>
                <a:cs typeface="Courier New"/>
              </a:rPr>
              <a:t>ret</a:t>
            </a:r>
            <a:r>
              <a:rPr lang="en-US" dirty="0"/>
              <a:t> instruction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6545262" y="3641725"/>
            <a:ext cx="71755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Rectangle 8"/>
          <p:cNvSpPr>
            <a:spLocks/>
          </p:cNvSpPr>
          <p:nvPr/>
        </p:nvSpPr>
        <p:spPr bwMode="auto">
          <a:xfrm>
            <a:off x="4068762" y="3452813"/>
            <a:ext cx="2438400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7262812" y="3892550"/>
            <a:ext cx="1557338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graphicFrame>
        <p:nvGraphicFramePr>
          <p:cNvPr id="50187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923245"/>
              </p:ext>
            </p:extLst>
          </p:nvPr>
        </p:nvGraphicFramePr>
        <p:xfrm>
          <a:off x="7310437" y="396875"/>
          <a:ext cx="1320800" cy="340360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Previous Frame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Frame for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proc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4"/>
          <p:cNvSpPr>
            <a:spLocks/>
          </p:cNvSpPr>
          <p:nvPr/>
        </p:nvSpPr>
        <p:spPr bwMode="auto">
          <a:xfrm>
            <a:off x="4021137" y="2365375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	</a:t>
            </a:r>
            <a:r>
              <a:rPr lang="en-US" sz="1800" dirty="0">
                <a:solidFill>
                  <a:schemeClr val="bg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</a:t>
            </a:r>
            <a:endParaRPr lang="en-US" sz="1800" dirty="0">
              <a:solidFill>
                <a:schemeClr val="bg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120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1216" name="Group 16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1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2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122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122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254" name="AutoShape 54"/>
          <p:cNvSpPr>
            <a:spLocks/>
          </p:cNvSpPr>
          <p:nvPr/>
        </p:nvSpPr>
        <p:spPr bwMode="auto">
          <a:xfrm>
            <a:off x="203200" y="2032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" name="Rectangle 4"/>
          <p:cNvSpPr>
            <a:spLocks/>
          </p:cNvSpPr>
          <p:nvPr/>
        </p:nvSpPr>
        <p:spPr bwMode="auto">
          <a:xfrm>
            <a:off x="97790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2240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224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224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224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279" name="AutoShape 55"/>
          <p:cNvSpPr>
            <a:spLocks/>
          </p:cNvSpPr>
          <p:nvPr/>
        </p:nvSpPr>
        <p:spPr bwMode="auto">
          <a:xfrm>
            <a:off x="508000" y="23749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325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3264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326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327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3304" name="AutoShape 56"/>
          <p:cNvSpPr>
            <a:spLocks/>
          </p:cNvSpPr>
          <p:nvPr/>
        </p:nvSpPr>
        <p:spPr bwMode="auto">
          <a:xfrm>
            <a:off x="914400" y="27305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Rectangle 6"/>
          <p:cNvSpPr>
            <a:spLocks/>
          </p:cNvSpPr>
          <p:nvPr/>
        </p:nvSpPr>
        <p:spPr bwMode="auto">
          <a:xfrm>
            <a:off x="16002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7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4288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429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429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429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609600" y="311247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5301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5302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5303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4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5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0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2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5313" name="Group 17"/>
          <p:cNvGrpSpPr>
            <a:grpSpLocks/>
          </p:cNvGrpSpPr>
          <p:nvPr/>
        </p:nvGrpSpPr>
        <p:grpSpPr bwMode="auto">
          <a:xfrm>
            <a:off x="5391150" y="4919663"/>
            <a:ext cx="1495425" cy="928687"/>
            <a:chOff x="0" y="0"/>
            <a:chExt cx="941" cy="585"/>
          </a:xfrm>
        </p:grpSpPr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5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7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5318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9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5320" name="Group 24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0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1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4" name="AutoShape 56"/>
          <p:cNvSpPr>
            <a:spLocks/>
          </p:cNvSpPr>
          <p:nvPr/>
        </p:nvSpPr>
        <p:spPr bwMode="auto">
          <a:xfrm>
            <a:off x="1066800" y="3733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" name="Rectangle 6"/>
          <p:cNvSpPr>
            <a:spLocks/>
          </p:cNvSpPr>
          <p:nvPr/>
        </p:nvSpPr>
        <p:spPr bwMode="auto">
          <a:xfrm>
            <a:off x="1816100" y="30480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/>
              <a:t>Mechanisms</a:t>
            </a:r>
          </a:p>
          <a:p>
            <a:pPr lvl="1"/>
            <a:r>
              <a:rPr lang="en-US" b="1" dirty="0"/>
              <a:t>Stack Structure</a:t>
            </a:r>
          </a:p>
          <a:p>
            <a:pPr lvl="1"/>
            <a:r>
              <a:rPr lang="en-US" b="1" dirty="0"/>
              <a:t>Calling Conventions</a:t>
            </a:r>
          </a:p>
          <a:p>
            <a:pPr lvl="2"/>
            <a:r>
              <a:rPr lang="en-US" b="1" dirty="0"/>
              <a:t>Passing control</a:t>
            </a:r>
          </a:p>
          <a:p>
            <a:pPr lvl="2"/>
            <a:r>
              <a:rPr lang="en-US" b="1" dirty="0"/>
              <a:t>Passing data</a:t>
            </a:r>
          </a:p>
          <a:p>
            <a:pPr lvl="2"/>
            <a:r>
              <a:rPr lang="en-US" b="1" dirty="0"/>
              <a:t>Managing local data</a:t>
            </a:r>
          </a:p>
          <a:p>
            <a:pPr lvl="1"/>
            <a:r>
              <a:rPr lang="en-US" b="1" dirty="0"/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148283529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6336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3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633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4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634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634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AutoShape 56"/>
          <p:cNvSpPr>
            <a:spLocks/>
          </p:cNvSpPr>
          <p:nvPr/>
        </p:nvSpPr>
        <p:spPr bwMode="auto">
          <a:xfrm>
            <a:off x="685800" y="38225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735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736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736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736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6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736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AutoShape 56"/>
          <p:cNvSpPr>
            <a:spLocks/>
          </p:cNvSpPr>
          <p:nvPr/>
        </p:nvSpPr>
        <p:spPr bwMode="auto">
          <a:xfrm>
            <a:off x="228600" y="35042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837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8384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838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838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838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839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-152400" y="27229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6A6A6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39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6A6A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9408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941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941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228600" y="2971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0420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0421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0422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3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4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9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1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0432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4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0435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6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0437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8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0439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4318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7493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AutoShape 56"/>
          <p:cNvSpPr>
            <a:spLocks/>
          </p:cNvSpPr>
          <p:nvPr/>
        </p:nvSpPr>
        <p:spPr bwMode="auto">
          <a:xfrm>
            <a:off x="139700" y="324382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1446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1447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8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9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4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6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1457" name="Group 17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59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61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1462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63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1465" name="Group 25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6" name="Rectangle 4"/>
          <p:cNvSpPr>
            <a:spLocks/>
          </p:cNvSpPr>
          <p:nvPr/>
        </p:nvSpPr>
        <p:spPr bwMode="auto">
          <a:xfrm>
            <a:off x="825500" y="16764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AutoShape 56"/>
          <p:cNvSpPr>
            <a:spLocks/>
          </p:cNvSpPr>
          <p:nvPr/>
        </p:nvSpPr>
        <p:spPr bwMode="auto">
          <a:xfrm>
            <a:off x="139700" y="28618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x86-64/Linux Stack Frame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5372100" cy="5435600"/>
          </a:xfrm>
          <a:ln/>
        </p:spPr>
        <p:txBody>
          <a:bodyPr/>
          <a:lstStyle/>
          <a:p>
            <a:r>
              <a:rPr lang="en-US" dirty="0"/>
              <a:t>Current Stack Frame (“Top” to Bottom)</a:t>
            </a:r>
          </a:p>
          <a:p>
            <a:pPr marL="552450" lvl="1"/>
            <a:r>
              <a:rPr lang="en-US" dirty="0"/>
              <a:t>“Argument build:”</a:t>
            </a:r>
            <a:br>
              <a:rPr lang="en-US" dirty="0"/>
            </a:br>
            <a:r>
              <a:rPr lang="en-US" dirty="0"/>
              <a:t>Parameters for function about to call</a:t>
            </a:r>
          </a:p>
          <a:p>
            <a:pPr marL="552450" lvl="1"/>
            <a:r>
              <a:rPr lang="en-US" dirty="0"/>
              <a:t>Local variables</a:t>
            </a:r>
            <a:br>
              <a:rPr lang="en-US" dirty="0"/>
            </a:br>
            <a:r>
              <a:rPr lang="en-US" dirty="0"/>
              <a:t>If can’t keep in registers</a:t>
            </a:r>
          </a:p>
          <a:p>
            <a:pPr marL="552450" lvl="1"/>
            <a:r>
              <a:rPr lang="en-US" dirty="0"/>
              <a:t>Saved register context</a:t>
            </a:r>
          </a:p>
          <a:p>
            <a:pPr marL="552450" lvl="1"/>
            <a:r>
              <a:rPr lang="en-US" dirty="0"/>
              <a:t>Old frame pointer (optional)</a:t>
            </a:r>
          </a:p>
          <a:p>
            <a:endParaRPr lang="en-US" dirty="0"/>
          </a:p>
          <a:p>
            <a:r>
              <a:rPr lang="en-US" dirty="0"/>
              <a:t>Caller Stack Frame</a:t>
            </a:r>
          </a:p>
          <a:p>
            <a:pPr marL="552450" lvl="1"/>
            <a:r>
              <a:rPr lang="en-US" dirty="0"/>
              <a:t>Return address</a:t>
            </a:r>
          </a:p>
          <a:p>
            <a:pPr marL="838200" lvl="2"/>
            <a:r>
              <a:rPr lang="en-US" dirty="0"/>
              <a:t>Pushed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/>
              <a:t>Arguments for this call</a:t>
            </a:r>
          </a:p>
        </p:txBody>
      </p:sp>
      <p:sp>
        <p:nvSpPr>
          <p:cNvPr id="62469" name="Rectangle 5"/>
          <p:cNvSpPr>
            <a:spLocks/>
          </p:cNvSpPr>
          <p:nvPr/>
        </p:nvSpPr>
        <p:spPr bwMode="auto">
          <a:xfrm>
            <a:off x="736600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62470" name="Rectangle 6"/>
          <p:cNvSpPr>
            <a:spLocks/>
          </p:cNvSpPr>
          <p:nvPr/>
        </p:nvSpPr>
        <p:spPr bwMode="auto"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62471" name="Rectangle 7"/>
          <p:cNvSpPr>
            <a:spLocks/>
          </p:cNvSpPr>
          <p:nvPr/>
        </p:nvSpPr>
        <p:spPr bwMode="auto"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</a:p>
        </p:txBody>
      </p:sp>
      <p:sp>
        <p:nvSpPr>
          <p:cNvPr id="62472" name="Rectangle 8"/>
          <p:cNvSpPr>
            <a:spLocks/>
          </p:cNvSpPr>
          <p:nvPr/>
        </p:nvSpPr>
        <p:spPr bwMode="auto"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3" name="Rectangle 9"/>
          <p:cNvSpPr>
            <a:spLocks/>
          </p:cNvSpPr>
          <p:nvPr/>
        </p:nvSpPr>
        <p:spPr bwMode="auto">
          <a:xfrm>
            <a:off x="7366000" y="3581400"/>
            <a:ext cx="1270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</a:t>
            </a:r>
            <a:r>
              <a:rPr lang="en-US" sz="1800" b="1" dirty="0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rbp</a:t>
            </a:r>
            <a:endParaRPr lang="en-US" sz="1800" b="1" dirty="0">
              <a:solidFill>
                <a:srgbClr val="7F7F7F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62474" name="Rectangle 10"/>
          <p:cNvSpPr>
            <a:spLocks/>
          </p:cNvSpPr>
          <p:nvPr/>
        </p:nvSpPr>
        <p:spPr bwMode="auto"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62475" name="Rectangle 11"/>
          <p:cNvSpPr>
            <a:spLocks/>
          </p:cNvSpPr>
          <p:nvPr/>
        </p:nvSpPr>
        <p:spPr bwMode="auto">
          <a:xfrm>
            <a:off x="6235700" y="2125663"/>
            <a:ext cx="68421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62476" name="AutoShape 12"/>
          <p:cNvSpPr>
            <a:spLocks/>
          </p:cNvSpPr>
          <p:nvPr/>
        </p:nvSpPr>
        <p:spPr bwMode="auto">
          <a:xfrm>
            <a:off x="6981825" y="1295400"/>
            <a:ext cx="228600" cy="2260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6469063" y="3732213"/>
            <a:ext cx="71755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8" name="Rectangle 14"/>
          <p:cNvSpPr>
            <a:spLocks/>
          </p:cNvSpPr>
          <p:nvPr/>
        </p:nvSpPr>
        <p:spPr bwMode="auto">
          <a:xfrm>
            <a:off x="4927600" y="3268663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</a:t>
            </a:r>
            <a:b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</a:b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6478588" y="6488112"/>
            <a:ext cx="71913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80" name="Rectangle 16"/>
          <p:cNvSpPr>
            <a:spLocks/>
          </p:cNvSpPr>
          <p:nvPr/>
        </p:nvSpPr>
        <p:spPr bwMode="auto">
          <a:xfrm>
            <a:off x="5005388" y="6019800"/>
            <a:ext cx="14859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14"/>
          <p:cNvSpPr>
            <a:spLocks/>
          </p:cNvSpPr>
          <p:nvPr/>
        </p:nvSpPr>
        <p:spPr bwMode="auto">
          <a:xfrm>
            <a:off x="4953000" y="3810000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1371600"/>
            <a:ext cx="48768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*p, 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x = *p;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y = x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*p = y;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4" name="Rectangle 6"/>
          <p:cNvSpPr>
            <a:spLocks/>
          </p:cNvSpPr>
          <p:nvPr/>
        </p:nvSpPr>
        <p:spPr bwMode="auto">
          <a:xfrm>
            <a:off x="381000" y="4038600"/>
            <a:ext cx="4279900" cy="15240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71314"/>
              </p:ext>
            </p:extLst>
          </p:nvPr>
        </p:nvGraphicFramePr>
        <p:xfrm>
          <a:off x="5257800" y="4114800"/>
          <a:ext cx="33528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val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330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02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8862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419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334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15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</p:spTree>
    <p:extLst>
      <p:ext uri="{BB962C8B-B14F-4D97-AF65-F5344CB8AC3E}">
        <p14:creationId xmlns:p14="http://schemas.microsoft.com/office/powerpoint/2010/main" val="93636033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64611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9775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704A24-0D0D-4FA6-92E9-06B136989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Procedures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E2049-D19E-4A64-8BF1-62DEF310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 b="11929"/>
          <a:stretch/>
        </p:blipFill>
        <p:spPr>
          <a:xfrm>
            <a:off x="381000" y="1397000"/>
            <a:ext cx="8382000" cy="520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74098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92342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1373" y="3200400"/>
            <a:ext cx="6324680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1: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$3000,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-&gt; %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zeros out high order 32 bits.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Why use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instead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1 byte shorter.</a:t>
            </a:r>
          </a:p>
        </p:txBody>
      </p:sp>
    </p:spTree>
    <p:extLst>
      <p:ext uri="{BB962C8B-B14F-4D97-AF65-F5344CB8AC3E}">
        <p14:creationId xmlns:p14="http://schemas.microsoft.com/office/powerpoint/2010/main" val="89964177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23457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8053" y="3512971"/>
            <a:ext cx="599453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2: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8(%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Computes %rsp+8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Actually, used for what it is meant!</a:t>
            </a:r>
          </a:p>
        </p:txBody>
      </p:sp>
    </p:spTree>
    <p:extLst>
      <p:ext uri="{BB962C8B-B14F-4D97-AF65-F5344CB8AC3E}">
        <p14:creationId xmlns:p14="http://schemas.microsoft.com/office/powerpoint/2010/main" val="43078837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F3F2C4A0-777C-4A85-BCA8-90A9EC88C1BF}"/>
              </a:ext>
            </a:extLst>
          </p:cNvPr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4872867-F8B7-4F45-9F4C-CF6222C435A6}"/>
              </a:ext>
            </a:extLst>
          </p:cNvPr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25" name="Line 10">
            <a:extLst>
              <a:ext uri="{FF2B5EF4-FFF2-40B4-BE49-F238E27FC236}">
                <a16:creationId xmlns:a16="http://schemas.microsoft.com/office/drawing/2014/main" id="{AC0C44C5-E89F-45BF-AE6D-7A084D66F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EA7F0DE-07F5-4399-8886-F1D24CD36DA8}"/>
              </a:ext>
            </a:extLst>
          </p:cNvPr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15579FCD-AF50-46BB-B3A2-401E976062AF}"/>
              </a:ext>
            </a:extLst>
          </p:cNvPr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5C7DA6F1-9B76-4DA4-8170-594267F27934}"/>
              </a:ext>
            </a:extLst>
          </p:cNvPr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BF50285-F72E-4C8B-9D11-C823DA4D20E1}"/>
              </a:ext>
            </a:extLst>
          </p:cNvPr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2" name="Line 10">
            <a:extLst>
              <a:ext uri="{FF2B5EF4-FFF2-40B4-BE49-F238E27FC236}">
                <a16:creationId xmlns:a16="http://schemas.microsoft.com/office/drawing/2014/main" id="{0DB2E36B-0D25-42F5-A6D7-B0CAF3C884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31AB033E-985B-4F6A-B82D-91075CBCF56B}"/>
              </a:ext>
            </a:extLst>
          </p:cNvPr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6582CEE1-3DA9-4888-B064-C67FAFBF7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229135"/>
              </p:ext>
            </p:extLst>
          </p:nvPr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81211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#3a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v2 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EAF32E1-41C5-4722-B3E5-8415E2C1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946176-4330-4D6F-A2E3-EC5FC0F6CEDC}"/>
              </a:ext>
            </a:extLst>
          </p:cNvPr>
          <p:cNvCxnSpPr>
            <a:cxnSpLocks/>
          </p:cNvCxnSpPr>
          <p:nvPr/>
        </p:nvCxnSpPr>
        <p:spPr bwMode="auto">
          <a:xfrm>
            <a:off x="5943600" y="2877671"/>
            <a:ext cx="208429" cy="25414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441226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#3b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v2 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34377"/>
              </p:ext>
            </p:extLst>
          </p:nvPr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EAF32E1-41C5-4722-B3E5-8415E2C1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946176-4330-4D6F-A2E3-EC5FC0F6CEDC}"/>
              </a:ext>
            </a:extLst>
          </p:cNvPr>
          <p:cNvCxnSpPr>
            <a:cxnSpLocks/>
          </p:cNvCxnSpPr>
          <p:nvPr/>
        </p:nvCxnSpPr>
        <p:spPr bwMode="auto">
          <a:xfrm>
            <a:off x="5943600" y="2877671"/>
            <a:ext cx="0" cy="29516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7646401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035386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value, 15213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99E02F5-2265-496A-96A5-BE56A1BFE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025480-FF38-4F95-82F7-E56F0F8CF1E5}"/>
              </a:ext>
            </a:extLst>
          </p:cNvPr>
          <p:cNvCxnSpPr>
            <a:cxnSpLocks/>
          </p:cNvCxnSpPr>
          <p:nvPr/>
        </p:nvCxnSpPr>
        <p:spPr bwMode="auto">
          <a:xfrm flipH="1">
            <a:off x="6477000" y="4424082"/>
            <a:ext cx="1544171" cy="16136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4785875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#5a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03589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477000" y="6324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6983413" y="6096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4648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1816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</p:spTree>
    <p:extLst>
      <p:ext uri="{BB962C8B-B14F-4D97-AF65-F5344CB8AC3E}">
        <p14:creationId xmlns:p14="http://schemas.microsoft.com/office/powerpoint/2010/main" val="175388850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#5b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17685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553200" y="2895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7059613" y="2667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6019800" y="1219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257800" y="1752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2578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532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59613" y="5715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6019800" y="4648200"/>
            <a:ext cx="221181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  <p:sp>
        <p:nvSpPr>
          <p:cNvPr id="34" name="Rectangle 13"/>
          <p:cNvSpPr>
            <a:spLocks/>
          </p:cNvSpPr>
          <p:nvPr/>
        </p:nvSpPr>
        <p:spPr bwMode="auto">
          <a:xfrm>
            <a:off x="52578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4178748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a register be used for temporary storage?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52450" lvl="1"/>
            <a:r>
              <a:rPr lang="en-US" dirty="0"/>
              <a:t>Contents of 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r>
              <a:rPr lang="en-US" dirty="0"/>
              <a:t> overwritten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  <a:p>
            <a:pPr marL="552450" lvl="1"/>
            <a:r>
              <a:rPr lang="en-US" dirty="0">
                <a:ea typeface="Zapf Dingbats" charset="0"/>
                <a:cs typeface="Zapf Dingbats" charset="0"/>
              </a:rPr>
              <a:t>If a </a:t>
            </a:r>
            <a:r>
              <a:rPr lang="en-US" dirty="0" err="1">
                <a:ea typeface="Zapf Dingbats" charset="0"/>
                <a:cs typeface="Zapf Dingbats" charset="0"/>
              </a:rPr>
              <a:t>callee</a:t>
            </a:r>
            <a:r>
              <a:rPr lang="en-US" dirty="0">
                <a:ea typeface="Zapf Dingbats" charset="0"/>
                <a:cs typeface="Zapf Dingbats" charset="0"/>
              </a:rPr>
              <a:t> </a:t>
            </a:r>
            <a:r>
              <a:rPr lang="en-US" i="1" dirty="0">
                <a:ea typeface="Zapf Dingbats" charset="0"/>
                <a:cs typeface="Zapf Dingbats" charset="0"/>
              </a:rPr>
              <a:t>clobbers</a:t>
            </a:r>
            <a:r>
              <a:rPr lang="en-US" dirty="0">
                <a:ea typeface="Zapf Dingbats" charset="0"/>
                <a:cs typeface="Zapf Dingbats" charset="0"/>
              </a:rPr>
              <a:t> your register, its value is lost!</a:t>
            </a:r>
            <a:endParaRPr lang="en-US" sz="1800" dirty="0"/>
          </a:p>
          <a:p>
            <a:pPr marL="838200" lvl="2"/>
            <a:r>
              <a:rPr lang="en-US" dirty="0"/>
              <a:t>Need coordination between caller/</a:t>
            </a:r>
            <a:r>
              <a:rPr lang="en-US" dirty="0" err="1"/>
              <a:t>callee</a:t>
            </a:r>
            <a:endParaRPr lang="en-US" dirty="0"/>
          </a:p>
        </p:txBody>
      </p:sp>
      <p:sp>
        <p:nvSpPr>
          <p:cNvPr id="74757" name="Rectangle 5"/>
          <p:cNvSpPr>
            <a:spLocks/>
          </p:cNvSpPr>
          <p:nvPr/>
        </p:nvSpPr>
        <p:spPr bwMode="auto">
          <a:xfrm>
            <a:off x="760413" y="3200400"/>
            <a:ext cx="3797300" cy="19764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$15213,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call who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  <p:sp>
        <p:nvSpPr>
          <p:cNvPr id="74758" name="Rectangle 6"/>
          <p:cNvSpPr>
            <a:spLocks/>
          </p:cNvSpPr>
          <p:nvPr/>
        </p:nvSpPr>
        <p:spPr bwMode="auto">
          <a:xfrm>
            <a:off x="4751388" y="3200400"/>
            <a:ext cx="3797300" cy="1981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$18213,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a register be used for temporary storage?</a:t>
            </a:r>
          </a:p>
          <a:p>
            <a:r>
              <a:rPr lang="en-US" dirty="0"/>
              <a:t>Conventions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“Caller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/>
              <a:t>Caller must save values in its stack frame before call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saves values in its frame before using</a:t>
            </a: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restores values before returning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527362"/>
            <a:ext cx="5257800" cy="380327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What’s needed?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06933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477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#1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54356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Return value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r>
              <a:rPr lang="en-US" b="0" dirty="0">
                <a:cs typeface="Courier New Bold" charset="0"/>
                <a:sym typeface="Courier New Bold" charset="0"/>
              </a:rPr>
              <a:t>, ...,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%r9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Integer arguments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  <a:r>
              <a:rPr lang="en-US" b="0" dirty="0">
                <a:cs typeface="Courier New Bold" charset="0"/>
                <a:sym typeface="Courier New Bold" charset="0"/>
              </a:rPr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</p:txBody>
      </p:sp>
      <p:sp>
        <p:nvSpPr>
          <p:cNvPr id="76805" name="Rectangle 5"/>
          <p:cNvSpPr>
            <a:spLocks/>
          </p:cNvSpPr>
          <p:nvPr/>
        </p:nvSpPr>
        <p:spPr bwMode="auto">
          <a:xfrm>
            <a:off x="6324600" y="1600200"/>
            <a:ext cx="2540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6" name="Rectangle 6"/>
          <p:cNvSpPr>
            <a:spLocks/>
          </p:cNvSpPr>
          <p:nvPr/>
        </p:nvSpPr>
        <p:spPr bwMode="auto">
          <a:xfrm>
            <a:off x="6324600" y="29718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7" name="Rectangle 7"/>
          <p:cNvSpPr>
            <a:spLocks/>
          </p:cNvSpPr>
          <p:nvPr/>
        </p:nvSpPr>
        <p:spPr bwMode="auto">
          <a:xfrm>
            <a:off x="6324600" y="34290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3" name="AutoShape 13"/>
          <p:cNvSpPr>
            <a:spLocks/>
          </p:cNvSpPr>
          <p:nvPr/>
        </p:nvSpPr>
        <p:spPr bwMode="auto">
          <a:xfrm>
            <a:off x="5867400" y="2057400"/>
            <a:ext cx="304800" cy="2667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6" name="Rectangle 16"/>
          <p:cNvSpPr>
            <a:spLocks/>
          </p:cNvSpPr>
          <p:nvPr/>
        </p:nvSpPr>
        <p:spPr bwMode="auto">
          <a:xfrm>
            <a:off x="4502807" y="1600200"/>
            <a:ext cx="1293304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value</a:t>
            </a:r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6324600" y="38862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6324600" y="4343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2" name="Rectangle 7"/>
          <p:cNvSpPr>
            <a:spLocks/>
          </p:cNvSpPr>
          <p:nvPr/>
        </p:nvSpPr>
        <p:spPr bwMode="auto">
          <a:xfrm>
            <a:off x="6324600" y="48006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3" name="Rectangle 7"/>
          <p:cNvSpPr>
            <a:spLocks/>
          </p:cNvSpPr>
          <p:nvPr/>
        </p:nvSpPr>
        <p:spPr bwMode="auto">
          <a:xfrm>
            <a:off x="6324600" y="52578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4" name="Rectangle 5"/>
          <p:cNvSpPr>
            <a:spLocks/>
          </p:cNvSpPr>
          <p:nvPr/>
        </p:nvSpPr>
        <p:spPr bwMode="auto">
          <a:xfrm>
            <a:off x="6324600" y="2057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5"/>
          <p:cNvSpPr>
            <a:spLocks/>
          </p:cNvSpPr>
          <p:nvPr/>
        </p:nvSpPr>
        <p:spPr bwMode="auto">
          <a:xfrm>
            <a:off x="6324600" y="25146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6" name="Rectangle 16"/>
          <p:cNvSpPr>
            <a:spLocks/>
          </p:cNvSpPr>
          <p:nvPr/>
        </p:nvSpPr>
        <p:spPr bwMode="auto">
          <a:xfrm>
            <a:off x="4555964" y="3200400"/>
            <a:ext cx="1240147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</p:txBody>
      </p:sp>
      <p:sp>
        <p:nvSpPr>
          <p:cNvPr id="27" name="Rectangle 16"/>
          <p:cNvSpPr>
            <a:spLocks/>
          </p:cNvSpPr>
          <p:nvPr/>
        </p:nvSpPr>
        <p:spPr bwMode="auto">
          <a:xfrm>
            <a:off x="4486772" y="5029200"/>
            <a:ext cx="1270468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28" name="AutoShape 13"/>
          <p:cNvSpPr>
            <a:spLocks/>
          </p:cNvSpPr>
          <p:nvPr/>
        </p:nvSpPr>
        <p:spPr bwMode="auto">
          <a:xfrm>
            <a:off x="5867400" y="48006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0198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#2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43942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dirty="0"/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552450" lvl="1"/>
            <a:r>
              <a:rPr lang="en-US" dirty="0"/>
              <a:t>May be used as frame pointer</a:t>
            </a:r>
          </a:p>
          <a:p>
            <a:pPr marL="552450" lvl="1"/>
            <a:r>
              <a:rPr lang="en-US" dirty="0"/>
              <a:t>Compiler decides use of 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Special form of </a:t>
            </a:r>
            <a:r>
              <a:rPr lang="en-US" dirty="0" err="1"/>
              <a:t>callee</a:t>
            </a:r>
            <a:r>
              <a:rPr lang="en-US" dirty="0"/>
              <a:t> save</a:t>
            </a:r>
          </a:p>
          <a:p>
            <a:pPr marL="552450" lvl="1"/>
            <a:r>
              <a:rPr lang="en-US" dirty="0"/>
              <a:t>Restored to original value upon exit from procedure</a:t>
            </a:r>
          </a:p>
        </p:txBody>
      </p:sp>
      <p:sp>
        <p:nvSpPr>
          <p:cNvPr id="76808" name="Rectangle 8"/>
          <p:cNvSpPr>
            <a:spLocks/>
          </p:cNvSpPr>
          <p:nvPr/>
        </p:nvSpPr>
        <p:spPr bwMode="auto">
          <a:xfrm>
            <a:off x="6400800" y="13716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1" name="Rectangle 11"/>
          <p:cNvSpPr>
            <a:spLocks/>
          </p:cNvSpPr>
          <p:nvPr/>
        </p:nvSpPr>
        <p:spPr bwMode="auto">
          <a:xfrm>
            <a:off x="6400800" y="3657600"/>
            <a:ext cx="2540000" cy="3810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4" name="AutoShape 14"/>
          <p:cNvSpPr>
            <a:spLocks/>
          </p:cNvSpPr>
          <p:nvPr/>
        </p:nvSpPr>
        <p:spPr bwMode="auto">
          <a:xfrm>
            <a:off x="5943600" y="1371600"/>
            <a:ext cx="304800" cy="22098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5" name="AutoShape 15"/>
          <p:cNvSpPr>
            <a:spLocks/>
          </p:cNvSpPr>
          <p:nvPr/>
        </p:nvSpPr>
        <p:spPr bwMode="auto">
          <a:xfrm>
            <a:off x="5715000" y="32004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39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7" name="Rectangle 17"/>
          <p:cNvSpPr>
            <a:spLocks/>
          </p:cNvSpPr>
          <p:nvPr/>
        </p:nvSpPr>
        <p:spPr bwMode="auto">
          <a:xfrm>
            <a:off x="4572000" y="1981200"/>
            <a:ext cx="126206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Callee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-saved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76818" name="Rectangle 18"/>
          <p:cNvSpPr>
            <a:spLocks/>
          </p:cNvSpPr>
          <p:nvPr/>
        </p:nvSpPr>
        <p:spPr bwMode="auto">
          <a:xfrm>
            <a:off x="4933950" y="3429000"/>
            <a:ext cx="755650" cy="355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Special</a:t>
            </a:r>
          </a:p>
        </p:txBody>
      </p:sp>
      <p:sp>
        <p:nvSpPr>
          <p:cNvPr id="24" name="Rectangle 8"/>
          <p:cNvSpPr>
            <a:spLocks/>
          </p:cNvSpPr>
          <p:nvPr/>
        </p:nvSpPr>
        <p:spPr bwMode="auto">
          <a:xfrm>
            <a:off x="6400800" y="3200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6400800" y="18288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6400800" y="22860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" name="Rectangle 8"/>
          <p:cNvSpPr>
            <a:spLocks/>
          </p:cNvSpPr>
          <p:nvPr/>
        </p:nvSpPr>
        <p:spPr bwMode="auto">
          <a:xfrm>
            <a:off x="6400800" y="27432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</p:spTree>
    <p:extLst>
      <p:ext uri="{BB962C8B-B14F-4D97-AF65-F5344CB8AC3E}">
        <p14:creationId xmlns:p14="http://schemas.microsoft.com/office/powerpoint/2010/main" val="18535651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&gt; Day 6 (Machine Procedures)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8621" y="3788339"/>
            <a:ext cx="630180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comes in register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need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the call to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Where should be put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so we can use it after the call to </a:t>
            </a:r>
            <a:r>
              <a:rPr lang="en-US" sz="2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84430" y="1285203"/>
            <a:ext cx="1792147" cy="1353343"/>
            <a:chOff x="1784430" y="1285203"/>
            <a:chExt cx="1792147" cy="1353343"/>
          </a:xfrm>
        </p:grpSpPr>
        <p:sp>
          <p:nvSpPr>
            <p:cNvPr id="3" name="Oval 2"/>
            <p:cNvSpPr/>
            <p:nvPr/>
          </p:nvSpPr>
          <p:spPr bwMode="auto">
            <a:xfrm>
              <a:off x="3125165" y="1285203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784430" y="2138354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791463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57821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55535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6357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#3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91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172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40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785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60198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912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03987" y="3019044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10400" y="2790444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9" name="Rectangle 13"/>
          <p:cNvSpPr>
            <a:spLocks/>
          </p:cNvSpPr>
          <p:nvPr/>
        </p:nvSpPr>
        <p:spPr bwMode="auto">
          <a:xfrm>
            <a:off x="5181600" y="1505054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2419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1" name="Rectangle 9"/>
          <p:cNvSpPr>
            <a:spLocks/>
          </p:cNvSpPr>
          <p:nvPr/>
        </p:nvSpPr>
        <p:spPr bwMode="auto">
          <a:xfrm>
            <a:off x="5181600" y="2800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37001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320549941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#5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1C85D7-2700-4749-A790-875B4BD121BD}"/>
              </a:ext>
            </a:extLst>
          </p:cNvPr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152635126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#6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x+v2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4666" y="4195219"/>
            <a:ext cx="4031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Upon return from </a:t>
            </a:r>
            <a:r>
              <a:rPr lang="en-US" sz="2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safe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v2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Compute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x+v2: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90997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#7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result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7628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 beginning of procedure code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1" name="Arc 10"/>
          <p:cNvSpPr/>
          <p:nvPr/>
        </p:nvSpPr>
        <p:spPr bwMode="auto">
          <a:xfrm rot="10800000">
            <a:off x="5333999" y="2171700"/>
            <a:ext cx="1371600" cy="3314700"/>
          </a:xfrm>
          <a:prstGeom prst="arc">
            <a:avLst>
              <a:gd name="adj1" fmla="val 16200000"/>
              <a:gd name="adj2" fmla="val 5567493"/>
            </a:avLst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6043960" y="1996068"/>
            <a:ext cx="2086671" cy="2085278"/>
          </a:xfrm>
          <a:custGeom>
            <a:avLst/>
            <a:gdLst>
              <a:gd name="connsiteX0" fmla="*/ 1616926 w 2665494"/>
              <a:gd name="connsiteY0" fmla="*/ 0 h 2230244"/>
              <a:gd name="connsiteX1" fmla="*/ 2631687 w 2665494"/>
              <a:gd name="connsiteY1" fmla="*/ 1248937 h 2230244"/>
              <a:gd name="connsiteX2" fmla="*/ 512956 w 2665494"/>
              <a:gd name="connsiteY2" fmla="*/ 1873405 h 2230244"/>
              <a:gd name="connsiteX3" fmla="*/ 0 w 2665494"/>
              <a:gd name="connsiteY3" fmla="*/ 2230244 h 2230244"/>
              <a:gd name="connsiteX0" fmla="*/ 1616926 w 2445343"/>
              <a:gd name="connsiteY0" fmla="*/ 0 h 2230244"/>
              <a:gd name="connsiteX1" fmla="*/ 2397512 w 2445343"/>
              <a:gd name="connsiteY1" fmla="*/ 970156 h 2230244"/>
              <a:gd name="connsiteX2" fmla="*/ 512956 w 2445343"/>
              <a:gd name="connsiteY2" fmla="*/ 1873405 h 2230244"/>
              <a:gd name="connsiteX3" fmla="*/ 0 w 2445343"/>
              <a:gd name="connsiteY3" fmla="*/ 2230244 h 2230244"/>
              <a:gd name="connsiteX0" fmla="*/ 1616926 w 2415785"/>
              <a:gd name="connsiteY0" fmla="*/ 0 h 2230244"/>
              <a:gd name="connsiteX1" fmla="*/ 2397512 w 2415785"/>
              <a:gd name="connsiteY1" fmla="*/ 970156 h 2230244"/>
              <a:gd name="connsiteX2" fmla="*/ 512956 w 2415785"/>
              <a:gd name="connsiteY2" fmla="*/ 1873405 h 2230244"/>
              <a:gd name="connsiteX3" fmla="*/ 0 w 2415785"/>
              <a:gd name="connsiteY3" fmla="*/ 2230244 h 2230244"/>
              <a:gd name="connsiteX0" fmla="*/ 1616926 w 2410056"/>
              <a:gd name="connsiteY0" fmla="*/ 0 h 2230244"/>
              <a:gd name="connsiteX1" fmla="*/ 2397512 w 2410056"/>
              <a:gd name="connsiteY1" fmla="*/ 970156 h 2230244"/>
              <a:gd name="connsiteX2" fmla="*/ 1170878 w 2410056"/>
              <a:gd name="connsiteY2" fmla="*/ 970156 h 2230244"/>
              <a:gd name="connsiteX3" fmla="*/ 0 w 2410056"/>
              <a:gd name="connsiteY3" fmla="*/ 2230244 h 2230244"/>
              <a:gd name="connsiteX0" fmla="*/ 1293541 w 2086671"/>
              <a:gd name="connsiteY0" fmla="*/ 0 h 2085278"/>
              <a:gd name="connsiteX1" fmla="*/ 2074127 w 2086671"/>
              <a:gd name="connsiteY1" fmla="*/ 970156 h 2085278"/>
              <a:gd name="connsiteX2" fmla="*/ 847493 w 2086671"/>
              <a:gd name="connsiteY2" fmla="*/ 970156 h 2085278"/>
              <a:gd name="connsiteX3" fmla="*/ 0 w 2086671"/>
              <a:gd name="connsiteY3" fmla="*/ 2085278 h 208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671" h="2085278">
                <a:moveTo>
                  <a:pt x="1293541" y="0"/>
                </a:moveTo>
                <a:cubicBezTo>
                  <a:pt x="1892919" y="468351"/>
                  <a:pt x="2148468" y="808463"/>
                  <a:pt x="2074127" y="970156"/>
                </a:cubicBezTo>
                <a:cubicBezTo>
                  <a:pt x="1999786" y="1131849"/>
                  <a:pt x="1193181" y="784302"/>
                  <a:pt x="847493" y="970156"/>
                </a:cubicBezTo>
                <a:cubicBezTo>
                  <a:pt x="501805" y="1156010"/>
                  <a:pt x="0" y="2085278"/>
                  <a:pt x="0" y="2085278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12262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#8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235102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5181600" y="6034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25" name="Rectangle 9"/>
          <p:cNvSpPr>
            <a:spLocks/>
          </p:cNvSpPr>
          <p:nvPr/>
        </p:nvSpPr>
        <p:spPr bwMode="auto">
          <a:xfrm>
            <a:off x="5181600" y="6415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503987" y="5655123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7010400" y="5426523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8" name="Rectangle 13"/>
          <p:cNvSpPr>
            <a:spLocks/>
          </p:cNvSpPr>
          <p:nvPr/>
        </p:nvSpPr>
        <p:spPr bwMode="auto">
          <a:xfrm>
            <a:off x="5181600" y="4347303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5181600" y="5272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5653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3974940"/>
            <a:ext cx="2219582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</p:spTree>
    <p:extLst>
      <p:ext uri="{BB962C8B-B14F-4D97-AF65-F5344CB8AC3E}">
        <p14:creationId xmlns:p14="http://schemas.microsoft.com/office/powerpoint/2010/main" val="1422193003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57848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4267200"/>
            <a:ext cx="28085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Pre-return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4800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92132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1777357063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if (x == 0)</a:t>
            </a:r>
          </a:p>
          <a:p>
            <a:pPr algn="l"/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Terminal Case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68989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87680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Register Save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9906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91809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55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3246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029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5791200" y="5943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791200" y="632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87032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&amp;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 Setup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73304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 &gt;&gt;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 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545878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05193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call return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12263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Result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04821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906176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Completion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85376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283986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055386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521986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81705779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Procedure arguments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010400" y="2133600"/>
            <a:ext cx="2286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248400" y="2133600"/>
            <a:ext cx="914400" cy="3200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80402559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Observations About Recursion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219200"/>
            <a:ext cx="8574741" cy="5435600"/>
          </a:xfrm>
          <a:ln/>
        </p:spPr>
        <p:txBody>
          <a:bodyPr/>
          <a:lstStyle/>
          <a:p>
            <a:r>
              <a:rPr lang="en-US" dirty="0"/>
              <a:t>Handled Without Special Consideration</a:t>
            </a:r>
          </a:p>
          <a:p>
            <a:pPr lvl="1"/>
            <a:r>
              <a:rPr lang="en-US" dirty="0"/>
              <a:t>Stack frames mean that each function call has private storage</a:t>
            </a:r>
          </a:p>
          <a:p>
            <a:pPr lvl="2"/>
            <a:r>
              <a:rPr lang="en-US" dirty="0"/>
              <a:t>Saved registers &amp; local variables</a:t>
            </a:r>
          </a:p>
          <a:p>
            <a:pPr lvl="2"/>
            <a:r>
              <a:rPr lang="en-US" dirty="0"/>
              <a:t>Saved return pointer</a:t>
            </a:r>
          </a:p>
          <a:p>
            <a:pPr lvl="1"/>
            <a:r>
              <a:rPr lang="en-US" dirty="0"/>
              <a:t>Register saving conventions prevent one function call from corrupting another’s data</a:t>
            </a:r>
          </a:p>
          <a:p>
            <a:pPr lvl="2"/>
            <a:r>
              <a:rPr lang="en-US" dirty="0"/>
              <a:t>Unless the C code explicitly does so (e.g., buffer overflow in later Lecture)</a:t>
            </a:r>
          </a:p>
          <a:p>
            <a:pPr lvl="1"/>
            <a:r>
              <a:rPr lang="en-US" dirty="0"/>
              <a:t>Stack discipline follows call / return pattern</a:t>
            </a:r>
          </a:p>
          <a:p>
            <a:pPr lvl="2"/>
            <a:r>
              <a:rPr lang="en-US" dirty="0"/>
              <a:t>If P calls Q, then Q returns before P</a:t>
            </a:r>
          </a:p>
          <a:p>
            <a:pPr lvl="2"/>
            <a:r>
              <a:rPr lang="en-US" dirty="0"/>
              <a:t>Last-In, First-Out</a:t>
            </a:r>
          </a:p>
          <a:p>
            <a:r>
              <a:rPr lang="en-US" dirty="0"/>
              <a:t>Also works for mutual recursion</a:t>
            </a:r>
          </a:p>
          <a:p>
            <a:pPr lvl="1"/>
            <a:r>
              <a:rPr lang="en-US" dirty="0"/>
              <a:t>P calls Q; Q calls P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Procedure Summary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85195" y="1315975"/>
            <a:ext cx="6516547" cy="5232400"/>
          </a:xfrm>
        </p:spPr>
        <p:txBody>
          <a:bodyPr/>
          <a:lstStyle/>
          <a:p>
            <a:r>
              <a:rPr lang="en-US" dirty="0"/>
              <a:t>Important Points</a:t>
            </a:r>
          </a:p>
          <a:p>
            <a:pPr marL="404813" lvl="1" indent="-173038"/>
            <a:r>
              <a:rPr lang="en-US" dirty="0"/>
              <a:t>Stack is the right data structure for procedure call/return</a:t>
            </a:r>
          </a:p>
          <a:p>
            <a:pPr marL="625475" lvl="2" indent="-220663"/>
            <a:r>
              <a:rPr lang="en-US" dirty="0"/>
              <a:t>If P calls Q, then Q returns before P</a:t>
            </a:r>
          </a:p>
          <a:p>
            <a:r>
              <a:rPr lang="en-US" dirty="0"/>
              <a:t>Recursion (&amp; mutual recursion) handled by normal calling conventions</a:t>
            </a:r>
          </a:p>
          <a:p>
            <a:pPr marL="404813" lvl="1" indent="-173038"/>
            <a:r>
              <a:rPr lang="en-US" dirty="0"/>
              <a:t>Can safely store values in local stack frame and in </a:t>
            </a:r>
            <a:br>
              <a:rPr lang="en-US" dirty="0"/>
            </a:br>
            <a:r>
              <a:rPr lang="en-US" dirty="0" err="1"/>
              <a:t>callee</a:t>
            </a:r>
            <a:r>
              <a:rPr lang="en-US" dirty="0"/>
              <a:t>-saved registers</a:t>
            </a:r>
          </a:p>
          <a:p>
            <a:pPr marL="404813" lvl="1" indent="-173038"/>
            <a:r>
              <a:rPr lang="en-US" dirty="0"/>
              <a:t>Put function arguments 7+ at top of stack</a:t>
            </a:r>
          </a:p>
          <a:p>
            <a:pPr marL="404813" lvl="1" indent="-173038"/>
            <a:r>
              <a:rPr lang="en-US" dirty="0"/>
              <a:t>Result return in </a:t>
            </a:r>
            <a:r>
              <a:rPr lang="en-US" dirty="0">
                <a:latin typeface="Courier New Bold"/>
              </a:rPr>
              <a:t>%</a:t>
            </a:r>
            <a:r>
              <a:rPr lang="en-US" dirty="0" err="1">
                <a:latin typeface="Courier New Bold"/>
              </a:rPr>
              <a:t>rax</a:t>
            </a:r>
            <a:endParaRPr lang="en-US" dirty="0">
              <a:latin typeface="Courier New Bold"/>
            </a:endParaRPr>
          </a:p>
          <a:p>
            <a:r>
              <a:rPr lang="en-US" b="0" dirty="0"/>
              <a:t>Pointers are addresses of values</a:t>
            </a:r>
          </a:p>
          <a:p>
            <a:pPr marL="404813" lvl="1" indent="-173038"/>
            <a:r>
              <a:rPr lang="en-US" dirty="0">
                <a:latin typeface="+mn-lt"/>
              </a:rPr>
              <a:t>On stack or global</a:t>
            </a:r>
          </a:p>
        </p:txBody>
      </p:sp>
      <p:sp>
        <p:nvSpPr>
          <p:cNvPr id="81924" name="Rectangle 4"/>
          <p:cNvSpPr>
            <a:spLocks/>
          </p:cNvSpPr>
          <p:nvPr/>
        </p:nvSpPr>
        <p:spPr bwMode="auto">
          <a:xfrm>
            <a:off x="768945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81925" name="Rectangle 5"/>
          <p:cNvSpPr>
            <a:spLocks/>
          </p:cNvSpPr>
          <p:nvPr/>
        </p:nvSpPr>
        <p:spPr bwMode="auto">
          <a:xfrm>
            <a:off x="768945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81926" name="Rectangle 6"/>
          <p:cNvSpPr>
            <a:spLocks/>
          </p:cNvSpPr>
          <p:nvPr/>
        </p:nvSpPr>
        <p:spPr bwMode="auto">
          <a:xfrm>
            <a:off x="7689450" y="5699125"/>
            <a:ext cx="1270000" cy="7366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</p:txBody>
      </p:sp>
      <p:sp>
        <p:nvSpPr>
          <p:cNvPr id="81927" name="Rectangle 7"/>
          <p:cNvSpPr>
            <a:spLocks/>
          </p:cNvSpPr>
          <p:nvPr/>
        </p:nvSpPr>
        <p:spPr bwMode="auto">
          <a:xfrm>
            <a:off x="768945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Rectangle 8"/>
          <p:cNvSpPr>
            <a:spLocks/>
          </p:cNvSpPr>
          <p:nvPr/>
        </p:nvSpPr>
        <p:spPr bwMode="auto">
          <a:xfrm>
            <a:off x="7689450" y="3581400"/>
            <a:ext cx="1270000" cy="304800"/>
          </a:xfrm>
          <a:prstGeom prst="rect">
            <a:avLst/>
          </a:prstGeom>
          <a:solidFill>
            <a:srgbClr val="D9D9D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%</a:t>
            </a:r>
            <a:r>
              <a:rPr lang="en-US" sz="1800" dirty="0" err="1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rbp</a:t>
            </a:r>
            <a:endParaRPr lang="en-US" sz="1800" dirty="0">
              <a:solidFill>
                <a:srgbClr val="7F7F7F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81929" name="Rectangle 9"/>
          <p:cNvSpPr>
            <a:spLocks/>
          </p:cNvSpPr>
          <p:nvPr/>
        </p:nvSpPr>
        <p:spPr bwMode="auto">
          <a:xfrm>
            <a:off x="768945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81930" name="Rectangle 10"/>
          <p:cNvSpPr>
            <a:spLocks/>
          </p:cNvSpPr>
          <p:nvPr/>
        </p:nvSpPr>
        <p:spPr bwMode="auto">
          <a:xfrm>
            <a:off x="6605188" y="2125663"/>
            <a:ext cx="68421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81931" name="AutoShape 11"/>
          <p:cNvSpPr>
            <a:spLocks/>
          </p:cNvSpPr>
          <p:nvPr/>
        </p:nvSpPr>
        <p:spPr bwMode="auto">
          <a:xfrm>
            <a:off x="7352900" y="1295400"/>
            <a:ext cx="228600" cy="2286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7276700" y="3732213"/>
            <a:ext cx="280988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Rectangle 13"/>
          <p:cNvSpPr>
            <a:spLocks/>
          </p:cNvSpPr>
          <p:nvPr/>
        </p:nvSpPr>
        <p:spPr bwMode="auto">
          <a:xfrm>
            <a:off x="5716188" y="3552825"/>
            <a:ext cx="15621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+mn-lt"/>
                <a:cs typeface="Courier New Bold" charset="0"/>
                <a:sym typeface="Courier New Bold" charset="0"/>
              </a:rPr>
              <a:t>(Optional)</a:t>
            </a: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7276700" y="6365875"/>
            <a:ext cx="29051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Rectangle 15"/>
          <p:cNvSpPr>
            <a:spLocks/>
          </p:cNvSpPr>
          <p:nvPr/>
        </p:nvSpPr>
        <p:spPr bwMode="auto">
          <a:xfrm>
            <a:off x="5835250" y="6184900"/>
            <a:ext cx="14859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381000" y="30251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a9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81000" y="415290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b4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81000" y="33680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r9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stack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381000" y="459486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81000" y="521589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Which registers do we need to save?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81000" y="565785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Ill-posed question. Need assembly. </a:t>
            </a:r>
            <a:endParaRPr lang="en-US" kern="0" dirty="0">
              <a:latin typeface="+mj-lt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81000" y="606933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endParaRPr 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5910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9" grpId="0"/>
      <p:bldP spid="10" grpId="0"/>
      <p:bldP spid="1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4760" y="5089602"/>
            <a:ext cx="3089849" cy="123559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add5: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rsi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leaq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(%rcx,%r8),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642" y="3179639"/>
            <a:ext cx="3089849" cy="3103051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add10: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%r9,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48(%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%r8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40(%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32(%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24(%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rbp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</p:spTree>
    <p:extLst>
      <p:ext uri="{BB962C8B-B14F-4D97-AF65-F5344CB8AC3E}">
        <p14:creationId xmlns:p14="http://schemas.microsoft.com/office/powerpoint/2010/main" val="35744924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Memory management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Allocate during procedure execution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019800" y="4419600"/>
            <a:ext cx="1447800" cy="381000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9229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6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20572</TotalTime>
  <Pages>0</Pages>
  <Words>7442</Words>
  <Characters>0</Characters>
  <Application>Microsoft Office PowerPoint</Application>
  <PresentationFormat>On-screen Show (4:3)</PresentationFormat>
  <Lines>0</Lines>
  <Paragraphs>1964</Paragraphs>
  <Slides>83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83</vt:i4>
      </vt:variant>
    </vt:vector>
  </HeadingPairs>
  <TitlesOfParts>
    <vt:vector size="103" baseType="lpstr"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 New</vt:lpstr>
      <vt:lpstr>Courier New Bold</vt:lpstr>
      <vt:lpstr>Gill Sans</vt:lpstr>
      <vt:lpstr>Gill Sans MT</vt:lpstr>
      <vt:lpstr>Gill Sans MT Condensed</vt:lpstr>
      <vt:lpstr>Times New Roman</vt:lpstr>
      <vt:lpstr>Wingdings</vt:lpstr>
      <vt:lpstr>Wingdings 2</vt:lpstr>
      <vt:lpstr>Title Slide</vt:lpstr>
      <vt:lpstr>Title and Content</vt:lpstr>
      <vt:lpstr>Title Only</vt:lpstr>
      <vt:lpstr>Title and Content: Build</vt:lpstr>
      <vt:lpstr>1_Title Slide</vt:lpstr>
      <vt:lpstr>PowerPoint Presentation</vt:lpstr>
      <vt:lpstr>Machine-Level Programming III: Procedures  18-213/18-613: Introduction to Computer Systems 6th Lecture, May 25, 2023</vt:lpstr>
      <vt:lpstr>If you’re struggling with assembly</vt:lpstr>
      <vt:lpstr>Today</vt:lpstr>
      <vt:lpstr>Procedures</vt:lpstr>
      <vt:lpstr>Mechanisms in Procedures</vt:lpstr>
      <vt:lpstr>Mechanisms in Procedures</vt:lpstr>
      <vt:lpstr>Mechanisms in Procedures</vt:lpstr>
      <vt:lpstr>Mechanisms in Procedures</vt:lpstr>
      <vt:lpstr>Mechanisms in Procedures</vt:lpstr>
      <vt:lpstr>Mechanisms in Procedures</vt:lpstr>
      <vt:lpstr>Today</vt:lpstr>
      <vt:lpstr>x86-64 Stack</vt:lpstr>
      <vt:lpstr>x86-64 Stack</vt:lpstr>
      <vt:lpstr>x86-64 Stack</vt:lpstr>
      <vt:lpstr>x86-64 Stack: Push</vt:lpstr>
      <vt:lpstr>x86-64 Stack: Push</vt:lpstr>
      <vt:lpstr>x86-64 Stack: Pop</vt:lpstr>
      <vt:lpstr>x86-64 Stack: Pop</vt:lpstr>
      <vt:lpstr>x86-64 Stack: Pop</vt:lpstr>
      <vt:lpstr>Today</vt:lpstr>
      <vt:lpstr>Code Examples</vt:lpstr>
      <vt:lpstr>Procedure Control Flow</vt:lpstr>
      <vt:lpstr>Control Flow Example #1</vt:lpstr>
      <vt:lpstr>Control Flow Example #2</vt:lpstr>
      <vt:lpstr>Control Flow Example #3</vt:lpstr>
      <vt:lpstr>Control Flow Example #4</vt:lpstr>
      <vt:lpstr>Today</vt:lpstr>
      <vt:lpstr>Procedure Data Flow</vt:lpstr>
      <vt:lpstr>Data Flow Examples</vt:lpstr>
      <vt:lpstr>Today</vt:lpstr>
      <vt:lpstr>Stack-Based Languages</vt:lpstr>
      <vt:lpstr>Call Chain Example</vt:lpstr>
      <vt:lpstr>Stack Frames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x86-64/Linux Stack Frame</vt:lpstr>
      <vt:lpstr>Example: incr</vt:lpstr>
      <vt:lpstr>Example: Calling incr #1</vt:lpstr>
      <vt:lpstr>Example: Calling incr #2</vt:lpstr>
      <vt:lpstr>Example: Calling incr #2</vt:lpstr>
      <vt:lpstr>Example: Calling incr #2</vt:lpstr>
      <vt:lpstr>Example: Calling incr #2</vt:lpstr>
      <vt:lpstr>Example: Calling incr #3a</vt:lpstr>
      <vt:lpstr>Example: Calling incr #3b</vt:lpstr>
      <vt:lpstr>Example: Calling incr #4</vt:lpstr>
      <vt:lpstr>Example: Calling incr #5a</vt:lpstr>
      <vt:lpstr>Example: Calling incr #5b</vt:lpstr>
      <vt:lpstr>Register Saving Conventions</vt:lpstr>
      <vt:lpstr>Register Saving Conventions</vt:lpstr>
      <vt:lpstr>x86-64 Linux Register Usage #1</vt:lpstr>
      <vt:lpstr>x86-64 Linux Register Usage #2</vt:lpstr>
      <vt:lpstr>Quiz Time!</vt:lpstr>
      <vt:lpstr>Callee-Saved Example #1</vt:lpstr>
      <vt:lpstr>Callee-Saved Example #2</vt:lpstr>
      <vt:lpstr>Callee-Saved Example #3</vt:lpstr>
      <vt:lpstr>Callee-Saved Example #4</vt:lpstr>
      <vt:lpstr>Callee-Saved Example #5</vt:lpstr>
      <vt:lpstr>Callee-Saved Example #6</vt:lpstr>
      <vt:lpstr>Callee-Saved Example #7</vt:lpstr>
      <vt:lpstr>Callee-Saved Example #8</vt:lpstr>
      <vt:lpstr>Callee-Saved Example #2</vt:lpstr>
      <vt:lpstr>Today</vt:lpstr>
      <vt:lpstr>Recursive Function</vt:lpstr>
      <vt:lpstr>Recursive Function Terminal Case</vt:lpstr>
      <vt:lpstr>Recursive Function Register Save</vt:lpstr>
      <vt:lpstr>Recursive Function Call Setup</vt:lpstr>
      <vt:lpstr>Recursive Function Call</vt:lpstr>
      <vt:lpstr>Recursive Function Result</vt:lpstr>
      <vt:lpstr>Recursive Function Completion</vt:lpstr>
      <vt:lpstr>Observations About Recursion</vt:lpstr>
      <vt:lpstr>x86-64 Procedure Summary</vt:lpstr>
      <vt:lpstr>Small Exercise</vt:lpstr>
      <vt:lpstr>Small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486</cp:revision>
  <dcterms:created xsi:type="dcterms:W3CDTF">2012-09-18T14:16:22Z</dcterms:created>
  <dcterms:modified xsi:type="dcterms:W3CDTF">2023-05-25T13:23:00Z</dcterms:modified>
</cp:coreProperties>
</file>