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89" r:id="rId2"/>
    <p:sldId id="542" r:id="rId3"/>
    <p:sldId id="953" r:id="rId4"/>
    <p:sldId id="954" r:id="rId5"/>
    <p:sldId id="827" r:id="rId6"/>
    <p:sldId id="833" r:id="rId7"/>
    <p:sldId id="948" r:id="rId8"/>
    <p:sldId id="877" r:id="rId9"/>
    <p:sldId id="835" r:id="rId10"/>
    <p:sldId id="878" r:id="rId11"/>
    <p:sldId id="946" r:id="rId12"/>
    <p:sldId id="932" r:id="rId13"/>
    <p:sldId id="933" r:id="rId14"/>
    <p:sldId id="934" r:id="rId15"/>
    <p:sldId id="935" r:id="rId16"/>
    <p:sldId id="841" r:id="rId17"/>
    <p:sldId id="840" r:id="rId18"/>
    <p:sldId id="842" r:id="rId19"/>
    <p:sldId id="930" r:id="rId20"/>
    <p:sldId id="883" r:id="rId21"/>
    <p:sldId id="931" r:id="rId22"/>
    <p:sldId id="847" r:id="rId23"/>
    <p:sldId id="887" r:id="rId24"/>
    <p:sldId id="849" r:id="rId25"/>
    <p:sldId id="851" r:id="rId26"/>
    <p:sldId id="893" r:id="rId27"/>
    <p:sldId id="894" r:id="rId28"/>
    <p:sldId id="942" r:id="rId29"/>
    <p:sldId id="943" r:id="rId30"/>
    <p:sldId id="925" r:id="rId31"/>
    <p:sldId id="856" r:id="rId32"/>
    <p:sldId id="929" r:id="rId33"/>
    <p:sldId id="857" r:id="rId34"/>
    <p:sldId id="952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379" r:id="rId48"/>
    <p:sldId id="380" r:id="rId49"/>
  </p:sldIdLst>
  <p:sldSz cx="9144000" cy="6858000" type="screen4x3"/>
  <p:notesSz cx="6985000" cy="92837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43F62-9333-473C-9AEB-A270903A1D27}" v="6" dt="2020-09-24T02:41:53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6" autoAdjust="0"/>
    <p:restoredTop sz="50000" autoAdjust="0"/>
  </p:normalViewPr>
  <p:slideViewPr>
    <p:cSldViewPr snapToObjects="1">
      <p:cViewPr>
        <p:scale>
          <a:sx n="106" d="100"/>
          <a:sy n="106" d="100"/>
        </p:scale>
        <p:origin x="64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F88E5F57-6631-4E7C-B569-5E5AAA11A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B935D5F2-2FF5-455C-A2B4-ED5B3B504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E8818362-A65F-476C-8121-A8F5610F9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6C0AABFB-95CF-4A42-8F31-AF50D2E01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10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May 30</a:t>
            </a:r>
            <a:r>
              <a:rPr lang="en-US" sz="2000" b="0" baseline="30000" dirty="0">
                <a:latin typeface="Calibri" pitchFamily="-96" charset="0"/>
              </a:rPr>
              <a:t>th,</a:t>
            </a:r>
            <a:r>
              <a:rPr lang="en-US" sz="2000" b="0" dirty="0">
                <a:latin typeface="Calibri" pitchFamily="-96" charset="0"/>
              </a:rPr>
              <a:t>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due Wednesday</a:t>
            </a:r>
          </a:p>
          <a:p>
            <a:pPr lvl="1"/>
            <a:r>
              <a:rPr lang="en-US" dirty="0"/>
              <a:t>Turns in automatically via </a:t>
            </a:r>
            <a:r>
              <a:rPr lang="en-US" dirty="0" err="1"/>
              <a:t>Autolab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Lab 3 (</a:t>
            </a:r>
            <a:r>
              <a:rPr lang="en-US" dirty="0" err="1"/>
              <a:t>attacklab</a:t>
            </a:r>
            <a:r>
              <a:rPr lang="en-US" dirty="0"/>
              <a:t>) out Wednesday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As usual, homework due on Thursdays </a:t>
            </a:r>
          </a:p>
          <a:p>
            <a:pPr lvl="1"/>
            <a:r>
              <a:rPr lang="en-US" dirty="0"/>
              <a:t>Goes out on Tuesdays</a:t>
            </a:r>
          </a:p>
          <a:p>
            <a:pPr lvl="1"/>
            <a:r>
              <a:rPr lang="en-US" dirty="0"/>
              <a:t>Live for 1.5 weeks</a:t>
            </a:r>
          </a:p>
          <a:p>
            <a:pPr lvl="1"/>
            <a:r>
              <a:rPr lang="en-US" dirty="0"/>
              <a:t>Available on Canvas</a:t>
            </a:r>
          </a:p>
          <a:p>
            <a:pPr lvl="1"/>
            <a:endParaRPr lang="en-US" dirty="0"/>
          </a:p>
          <a:p>
            <a:r>
              <a:rPr lang="en-US" dirty="0"/>
              <a:t>Lab 0 last hand-in Monday, June 5</a:t>
            </a:r>
            <a:r>
              <a:rPr lang="en-US" baseline="30000" dirty="0"/>
              <a:t>th</a:t>
            </a:r>
            <a:r>
              <a:rPr lang="en-US" dirty="0"/>
              <a:t> (Less than one week)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2DE9-421C-8B4B-94AD-085F1F0FD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2D0FF-28DA-4C73-BF5F-423BAD45C1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79512" y="169743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Autolab</a:t>
            </a:r>
            <a:r>
              <a:rPr lang="en-US" dirty="0"/>
              <a:t> CLI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423597" cy="4972050"/>
          </a:xfrm>
        </p:spPr>
        <p:txBody>
          <a:bodyPr/>
          <a:lstStyle/>
          <a:p>
            <a:r>
              <a:rPr lang="en-US" sz="2200" dirty="0"/>
              <a:t>Command-line tool that lets you access some </a:t>
            </a:r>
            <a:r>
              <a:rPr lang="en-US" sz="2200" dirty="0" err="1"/>
              <a:t>Autolab</a:t>
            </a:r>
            <a:r>
              <a:rPr lang="en-US" sz="2200" dirty="0"/>
              <a:t> features, including submitting assignments, from the command-line</a:t>
            </a:r>
          </a:p>
          <a:p>
            <a:r>
              <a:rPr lang="en-US" sz="2200" dirty="0"/>
              <a:t>/</a:t>
            </a:r>
            <a:r>
              <a:rPr lang="en-US" sz="2200" dirty="0" err="1"/>
              <a:t>afs</a:t>
            </a:r>
            <a:r>
              <a:rPr lang="en-US" sz="2200" dirty="0"/>
              <a:t>/cs/academic/class/18213-m23/bin/autolabv3</a:t>
            </a:r>
          </a:p>
          <a:p>
            <a:pPr lvl="1"/>
            <a:r>
              <a:rPr lang="en-US" sz="2200" dirty="0"/>
              <a:t>You might want to alias this or add it to your path so you don’t have to type this long thing each time you want to use it.</a:t>
            </a:r>
          </a:p>
          <a:p>
            <a:pPr lvl="1"/>
            <a:r>
              <a:rPr lang="en-US" sz="2200" dirty="0"/>
              <a:t>Your group TA can help if you are unfamiliar</a:t>
            </a:r>
          </a:p>
          <a:p>
            <a:r>
              <a:rPr lang="en-US" sz="2200" dirty="0"/>
              <a:t>It needs to be authorized to access your account:</a:t>
            </a:r>
          </a:p>
          <a:p>
            <a:pPr marL="0" indent="0">
              <a:buNone/>
            </a:pPr>
            <a:r>
              <a:rPr lang="en-US" sz="2200" dirty="0"/>
              <a:t>       1)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/cs/academic/class/18213-m23/bin/autolabv3 setup </a:t>
            </a:r>
          </a:p>
          <a:p>
            <a:pPr marL="0" indent="0">
              <a:buNone/>
            </a:pPr>
            <a:r>
              <a:rPr lang="en-US" sz="2200" dirty="0"/>
              <a:t>       2) It produces a 6 letter/number key</a:t>
            </a:r>
          </a:p>
          <a:p>
            <a:pPr marL="0" indent="0">
              <a:buNone/>
            </a:pPr>
            <a:r>
              <a:rPr lang="en-US" sz="2200" dirty="0"/>
              <a:t>       3) Feed that key in here: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https://ics.autolabproject.com/activate</a:t>
            </a:r>
          </a:p>
          <a:p>
            <a:r>
              <a:rPr lang="en-US" sz="2200" dirty="0"/>
              <a:t>You need to activate the CLI for your account even if you don’t intend to (directly) use it</a:t>
            </a:r>
          </a:p>
          <a:p>
            <a:pPr lvl="1"/>
            <a:r>
              <a:rPr lang="en-US" sz="1800" dirty="0" err="1"/>
              <a:t>Attacklab</a:t>
            </a:r>
            <a:r>
              <a:rPr lang="en-US" sz="1800" dirty="0"/>
              <a:t> uses it to make your submissions each time you achieve a phase.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2DE9-421C-8B4B-94AD-085F1F0FD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2D0FF-28DA-4C73-BF5F-423BAD45C1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923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861B57F2-F770-4716-9C8E-D7C628692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837238" cy="5730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Union Allocation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8D040E6C-14E9-446A-802C-CDC9CF935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5454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/>
              <a:t>Principles</a:t>
            </a:r>
          </a:p>
          <a:p>
            <a:pPr lvl="1"/>
            <a:r>
              <a:rPr lang="en-US" altLang="en-US"/>
              <a:t>Overlay union elements</a:t>
            </a:r>
          </a:p>
          <a:p>
            <a:pPr lvl="1"/>
            <a:r>
              <a:rPr lang="en-US" altLang="en-US"/>
              <a:t>Allocate according to largest element</a:t>
            </a:r>
          </a:p>
          <a:p>
            <a:pPr lvl="1"/>
            <a:r>
              <a:rPr lang="en-US" altLang="en-US"/>
              <a:t>Can only use one field at a time</a:t>
            </a:r>
          </a:p>
        </p:txBody>
      </p:sp>
      <p:sp>
        <p:nvSpPr>
          <p:cNvPr id="334852" name="Rectangle 4">
            <a:extLst>
              <a:ext uri="{FF2B5EF4-FFF2-40B4-BE49-F238E27FC236}">
                <a16:creationId xmlns:a16="http://schemas.microsoft.com/office/drawing/2014/main" id="{0877C1BC-9DDC-42F7-9CB2-04FEE31F6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2640013"/>
            <a:ext cx="2209800" cy="147478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union U1 {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  char c;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  int i[2];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  double v;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} *up;</a:t>
            </a:r>
          </a:p>
        </p:txBody>
      </p:sp>
      <p:grpSp>
        <p:nvGrpSpPr>
          <p:cNvPr id="334853" name="Group 5">
            <a:extLst>
              <a:ext uri="{FF2B5EF4-FFF2-40B4-BE49-F238E27FC236}">
                <a16:creationId xmlns:a16="http://schemas.microsoft.com/office/drawing/2014/main" id="{6374B88B-49BD-4D87-9435-5FFC47548E55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819400"/>
            <a:ext cx="3165475" cy="1243013"/>
            <a:chOff x="233" y="3128"/>
            <a:chExt cx="1994" cy="783"/>
          </a:xfrm>
        </p:grpSpPr>
        <p:sp>
          <p:nvSpPr>
            <p:cNvPr id="334854" name="Rectangle 6">
              <a:extLst>
                <a:ext uri="{FF2B5EF4-FFF2-40B4-BE49-F238E27FC236}">
                  <a16:creationId xmlns:a16="http://schemas.microsoft.com/office/drawing/2014/main" id="{D5596239-7595-42A7-AF2C-35082074C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128"/>
              <a:ext cx="176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334855" name="Rectangle 7">
              <a:extLst>
                <a:ext uri="{FF2B5EF4-FFF2-40B4-BE49-F238E27FC236}">
                  <a16:creationId xmlns:a16="http://schemas.microsoft.com/office/drawing/2014/main" id="{204D83E7-B0EB-4811-84CC-7A60A912F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320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i[0]</a:t>
              </a:r>
            </a:p>
          </p:txBody>
        </p:sp>
        <p:sp>
          <p:nvSpPr>
            <p:cNvPr id="334856" name="Rectangle 8">
              <a:extLst>
                <a:ext uri="{FF2B5EF4-FFF2-40B4-BE49-F238E27FC236}">
                  <a16:creationId xmlns:a16="http://schemas.microsoft.com/office/drawing/2014/main" id="{CAF8B360-1AFD-460F-A5CA-79A276B98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3320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i[1]</a:t>
              </a:r>
            </a:p>
          </p:txBody>
        </p:sp>
        <p:sp>
          <p:nvSpPr>
            <p:cNvPr id="334857" name="Rectangle 9">
              <a:extLst>
                <a:ext uri="{FF2B5EF4-FFF2-40B4-BE49-F238E27FC236}">
                  <a16:creationId xmlns:a16="http://schemas.microsoft.com/office/drawing/2014/main" id="{E5D41E53-10B0-4604-84FD-F2398222E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512"/>
              <a:ext cx="1520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v</a:t>
              </a:r>
            </a:p>
          </p:txBody>
        </p:sp>
        <p:sp>
          <p:nvSpPr>
            <p:cNvPr id="334858" name="Rectangle 10">
              <a:extLst>
                <a:ext uri="{FF2B5EF4-FFF2-40B4-BE49-F238E27FC236}">
                  <a16:creationId xmlns:a16="http://schemas.microsoft.com/office/drawing/2014/main" id="{5929FE21-3350-4B8A-B10C-13816D1A2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" y="3682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up+0</a:t>
              </a:r>
            </a:p>
          </p:txBody>
        </p:sp>
        <p:sp>
          <p:nvSpPr>
            <p:cNvPr id="334859" name="Rectangle 11">
              <a:extLst>
                <a:ext uri="{FF2B5EF4-FFF2-40B4-BE49-F238E27FC236}">
                  <a16:creationId xmlns:a16="http://schemas.microsoft.com/office/drawing/2014/main" id="{AA775020-2E6B-433A-B71B-89758B006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3682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up+4</a:t>
              </a:r>
            </a:p>
          </p:txBody>
        </p:sp>
        <p:sp>
          <p:nvSpPr>
            <p:cNvPr id="334860" name="Rectangle 12">
              <a:extLst>
                <a:ext uri="{FF2B5EF4-FFF2-40B4-BE49-F238E27FC236}">
                  <a16:creationId xmlns:a16="http://schemas.microsoft.com/office/drawing/2014/main" id="{2EA20417-6D5E-4D36-A51E-69A5A15FB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3682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up+8</a:t>
              </a:r>
            </a:p>
          </p:txBody>
        </p:sp>
      </p:grpSp>
      <p:sp>
        <p:nvSpPr>
          <p:cNvPr id="334861" name="Rectangle 13">
            <a:extLst>
              <a:ext uri="{FF2B5EF4-FFF2-40B4-BE49-F238E27FC236}">
                <a16:creationId xmlns:a16="http://schemas.microsoft.com/office/drawing/2014/main" id="{001B279E-121D-40FD-BE0C-42D5A4EC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" y="3416363"/>
            <a:ext cx="2214563" cy="147478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struct S1 {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  char c;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  int </a:t>
            </a:r>
            <a:r>
              <a:rPr lang="en-US" altLang="en-US" dirty="0" err="1">
                <a:latin typeface="Courier New" panose="02070309020205020404" pitchFamily="49" charset="0"/>
              </a:rPr>
              <a:t>i</a:t>
            </a:r>
            <a:r>
              <a:rPr lang="en-US" altLang="en-US" dirty="0">
                <a:latin typeface="Courier New" panose="02070309020205020404" pitchFamily="49" charset="0"/>
              </a:rPr>
              <a:t>[2];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  double v;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} *</a:t>
            </a:r>
            <a:r>
              <a:rPr lang="en-US" altLang="en-US" dirty="0" err="1">
                <a:latin typeface="Courier New" panose="02070309020205020404" pitchFamily="49" charset="0"/>
              </a:rPr>
              <a:t>sp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</a:p>
        </p:txBody>
      </p:sp>
      <p:grpSp>
        <p:nvGrpSpPr>
          <p:cNvPr id="334875" name="Group 27">
            <a:extLst>
              <a:ext uri="{FF2B5EF4-FFF2-40B4-BE49-F238E27FC236}">
                <a16:creationId xmlns:a16="http://schemas.microsoft.com/office/drawing/2014/main" id="{D9D5C8E0-690A-40AD-8423-D3FCBA514D6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562600"/>
            <a:ext cx="8118475" cy="655638"/>
            <a:chOff x="384" y="3504"/>
            <a:chExt cx="5114" cy="413"/>
          </a:xfrm>
        </p:grpSpPr>
        <p:sp>
          <p:nvSpPr>
            <p:cNvPr id="334863" name="Rectangle 15">
              <a:extLst>
                <a:ext uri="{FF2B5EF4-FFF2-40B4-BE49-F238E27FC236}">
                  <a16:creationId xmlns:a16="http://schemas.microsoft.com/office/drawing/2014/main" id="{D1533D86-D398-463E-A593-C277344C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3504"/>
              <a:ext cx="176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334864" name="Rectangle 16">
              <a:extLst>
                <a:ext uri="{FF2B5EF4-FFF2-40B4-BE49-F238E27FC236}">
                  <a16:creationId xmlns:a16="http://schemas.microsoft.com/office/drawing/2014/main" id="{90E60390-0468-4214-A866-88E7F6E18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504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i[0]</a:t>
              </a:r>
            </a:p>
          </p:txBody>
        </p:sp>
        <p:sp>
          <p:nvSpPr>
            <p:cNvPr id="334865" name="Rectangle 17">
              <a:extLst>
                <a:ext uri="{FF2B5EF4-FFF2-40B4-BE49-F238E27FC236}">
                  <a16:creationId xmlns:a16="http://schemas.microsoft.com/office/drawing/2014/main" id="{CDD69EC6-B954-4BD3-B24A-E98FBAAA4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3504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i[1]</a:t>
              </a:r>
            </a:p>
          </p:txBody>
        </p:sp>
        <p:sp>
          <p:nvSpPr>
            <p:cNvPr id="334866" name="Rectangle 18">
              <a:extLst>
                <a:ext uri="{FF2B5EF4-FFF2-40B4-BE49-F238E27FC236}">
                  <a16:creationId xmlns:a16="http://schemas.microsoft.com/office/drawing/2014/main" id="{EBFD93D5-D2E2-44B6-A710-D12C98DF5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3504"/>
              <a:ext cx="1520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v</a:t>
              </a:r>
            </a:p>
          </p:txBody>
        </p:sp>
        <p:sp>
          <p:nvSpPr>
            <p:cNvPr id="334867" name="Rectangle 19">
              <a:extLst>
                <a:ext uri="{FF2B5EF4-FFF2-40B4-BE49-F238E27FC236}">
                  <a16:creationId xmlns:a16="http://schemas.microsoft.com/office/drawing/2014/main" id="{9E6352CA-BCDC-477E-8A9B-A4F634DE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3504"/>
              <a:ext cx="560" cy="176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8" name="Rectangle 20">
              <a:extLst>
                <a:ext uri="{FF2B5EF4-FFF2-40B4-BE49-F238E27FC236}">
                  <a16:creationId xmlns:a16="http://schemas.microsoft.com/office/drawing/2014/main" id="{F51F25A6-2B6E-4CDE-8CF0-30EECF524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3504"/>
              <a:ext cx="752" cy="176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9" name="Rectangle 21">
              <a:extLst>
                <a:ext uri="{FF2B5EF4-FFF2-40B4-BE49-F238E27FC236}">
                  <a16:creationId xmlns:a16="http://schemas.microsoft.com/office/drawing/2014/main" id="{19B2FD0B-60DE-4254-BA7C-D1DB43FE2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688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sp+0</a:t>
              </a:r>
            </a:p>
          </p:txBody>
        </p:sp>
        <p:sp>
          <p:nvSpPr>
            <p:cNvPr id="334870" name="Rectangle 22">
              <a:extLst>
                <a:ext uri="{FF2B5EF4-FFF2-40B4-BE49-F238E27FC236}">
                  <a16:creationId xmlns:a16="http://schemas.microsoft.com/office/drawing/2014/main" id="{21144A0E-C07F-4483-AC5D-F072FC787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688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sp+4</a:t>
              </a:r>
            </a:p>
          </p:txBody>
        </p:sp>
        <p:sp>
          <p:nvSpPr>
            <p:cNvPr id="334871" name="Rectangle 23">
              <a:extLst>
                <a:ext uri="{FF2B5EF4-FFF2-40B4-BE49-F238E27FC236}">
                  <a16:creationId xmlns:a16="http://schemas.microsoft.com/office/drawing/2014/main" id="{E8568AB4-632E-4735-9B62-9E3D5167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688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sp+8</a:t>
              </a:r>
            </a:p>
          </p:txBody>
        </p:sp>
        <p:sp>
          <p:nvSpPr>
            <p:cNvPr id="334872" name="Rectangle 24">
              <a:extLst>
                <a:ext uri="{FF2B5EF4-FFF2-40B4-BE49-F238E27FC236}">
                  <a16:creationId xmlns:a16="http://schemas.microsoft.com/office/drawing/2014/main" id="{A88EDCBF-47D8-4133-A640-6601AEC1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3688"/>
              <a:ext cx="54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sp+16</a:t>
              </a:r>
            </a:p>
          </p:txBody>
        </p:sp>
        <p:sp>
          <p:nvSpPr>
            <p:cNvPr id="334873" name="Rectangle 25">
              <a:extLst>
                <a:ext uri="{FF2B5EF4-FFF2-40B4-BE49-F238E27FC236}">
                  <a16:creationId xmlns:a16="http://schemas.microsoft.com/office/drawing/2014/main" id="{A3A31C21-AE17-4C49-8C67-47BE4AEB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" y="3688"/>
              <a:ext cx="54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sp+24</a:t>
              </a:r>
            </a:p>
          </p:txBody>
        </p:sp>
      </p:grp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FF9BFBD3-55A4-42A1-969A-4820660F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985838"/>
            <a:ext cx="2519362" cy="132087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typedef union {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float f;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unsigned u;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} bit_float_t;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2FCAE3F3-BF1B-4F0B-9516-7066CF38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990600"/>
            <a:ext cx="3883025" cy="193642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float bit2float(unsigned u) {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bit_float_t arg;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arg.u = u;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return arg.f;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35877" name="Rectangle 5">
            <a:extLst>
              <a:ext uri="{FF2B5EF4-FFF2-40B4-BE49-F238E27FC236}">
                <a16:creationId xmlns:a16="http://schemas.microsoft.com/office/drawing/2014/main" id="{6E1D992F-ADDB-442E-81AC-443F1D034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2527300"/>
            <a:ext cx="11938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u</a:t>
            </a:r>
          </a:p>
        </p:txBody>
      </p:sp>
      <p:sp>
        <p:nvSpPr>
          <p:cNvPr id="335878" name="Rectangle 6">
            <a:extLst>
              <a:ext uri="{FF2B5EF4-FFF2-40B4-BE49-F238E27FC236}">
                <a16:creationId xmlns:a16="http://schemas.microsoft.com/office/drawing/2014/main" id="{6B141F75-CC56-4033-A44F-C0DBAB21C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2832100"/>
            <a:ext cx="11938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335879" name="Rectangle 7">
            <a:extLst>
              <a:ext uri="{FF2B5EF4-FFF2-40B4-BE49-F238E27FC236}">
                <a16:creationId xmlns:a16="http://schemas.microsoft.com/office/drawing/2014/main" id="{B348B572-FA76-41A0-9BB1-AA27E7CE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33" y="3101975"/>
            <a:ext cx="33663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35880" name="Rectangle 8">
            <a:extLst>
              <a:ext uri="{FF2B5EF4-FFF2-40B4-BE49-F238E27FC236}">
                <a16:creationId xmlns:a16="http://schemas.microsoft.com/office/drawing/2014/main" id="{3A3D402C-1A03-4DF6-AA9F-82CDB9E5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333" y="3101975"/>
            <a:ext cx="33663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335881" name="Rectangle 9">
            <a:extLst>
              <a:ext uri="{FF2B5EF4-FFF2-40B4-BE49-F238E27FC236}">
                <a16:creationId xmlns:a16="http://schemas.microsoft.com/office/drawing/2014/main" id="{53177E5D-00CC-4803-AFE2-4006620B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971800"/>
            <a:ext cx="3883025" cy="193642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unsigned float2bit(float f) {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bit_float_t arg;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arg.f = f;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return arg.u;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35882" name="Rectangle 10">
            <a:extLst>
              <a:ext uri="{FF2B5EF4-FFF2-40B4-BE49-F238E27FC236}">
                <a16:creationId xmlns:a16="http://schemas.microsoft.com/office/drawing/2014/main" id="{373F6ED1-013C-45A8-AD34-712A016BA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228600"/>
            <a:ext cx="8308975" cy="573088"/>
          </a:xfrm>
        </p:spPr>
        <p:txBody>
          <a:bodyPr/>
          <a:lstStyle/>
          <a:p>
            <a:r>
              <a:rPr lang="en-US" altLang="en-US" sz="2000"/>
              <a:t>Using Union to Access Bit Patterns</a:t>
            </a:r>
          </a:p>
        </p:txBody>
      </p:sp>
      <p:sp>
        <p:nvSpPr>
          <p:cNvPr id="335883" name="Rectangle 11">
            <a:extLst>
              <a:ext uri="{FF2B5EF4-FFF2-40B4-BE49-F238E27FC236}">
                <a16:creationId xmlns:a16="http://schemas.microsoft.com/office/drawing/2014/main" id="{C397208D-9BD5-4501-B071-FE154F595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5220072" cy="2819400"/>
          </a:xfrm>
        </p:spPr>
        <p:txBody>
          <a:bodyPr/>
          <a:lstStyle/>
          <a:p>
            <a:pPr lvl="1"/>
            <a:r>
              <a:rPr lang="en-US" altLang="en-US" dirty="0"/>
              <a:t>Get direct access to bit representation of float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bit2float</a:t>
            </a:r>
            <a:r>
              <a:rPr lang="en-US" altLang="en-US" dirty="0"/>
              <a:t> generates float with given bit pattern</a:t>
            </a:r>
          </a:p>
          <a:p>
            <a:pPr lvl="2"/>
            <a:r>
              <a:rPr lang="en-US" altLang="en-US" dirty="0"/>
              <a:t>NOT the same as 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(float) u</a:t>
            </a:r>
            <a:endParaRPr lang="en-US" altLang="en-US" dirty="0"/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float2bit</a:t>
            </a:r>
            <a:r>
              <a:rPr lang="en-US" altLang="en-US" dirty="0"/>
              <a:t> generates bit pattern from float</a:t>
            </a:r>
          </a:p>
          <a:p>
            <a:pPr lvl="2"/>
            <a:r>
              <a:rPr lang="en-US" altLang="en-US" dirty="0"/>
              <a:t>NOT the same as 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(unsigned) f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24978</TotalTime>
  <Words>5043</Words>
  <Application>Microsoft Office PowerPoint</Application>
  <PresentationFormat>On-screen Show (4:3)</PresentationFormat>
  <Paragraphs>1230</Paragraphs>
  <Slides>48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</vt:lpstr>
      <vt:lpstr>Arial Narrow</vt:lpstr>
      <vt:lpstr>Calibri</vt:lpstr>
      <vt:lpstr>Calibri Bold</vt:lpstr>
      <vt:lpstr>Calibri Bold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May 30th, 2023</vt:lpstr>
      <vt:lpstr>Announcements</vt:lpstr>
      <vt:lpstr>Autolab CLI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Union Allocation</vt:lpstr>
      <vt:lpstr>Using Union to Access Bit Patterns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809</cp:revision>
  <cp:lastPrinted>2017-02-09T18:13:43Z</cp:lastPrinted>
  <dcterms:created xsi:type="dcterms:W3CDTF">2012-09-20T14:26:38Z</dcterms:created>
  <dcterms:modified xsi:type="dcterms:W3CDTF">2023-05-30T04:13:17Z</dcterms:modified>
</cp:coreProperties>
</file>