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091" r:id="rId2"/>
    <p:sldId id="542" r:id="rId3"/>
    <p:sldId id="1052" r:id="rId4"/>
    <p:sldId id="1095" r:id="rId5"/>
    <p:sldId id="945" r:id="rId6"/>
    <p:sldId id="946" r:id="rId7"/>
    <p:sldId id="948" r:id="rId8"/>
    <p:sldId id="1090" r:id="rId9"/>
    <p:sldId id="1063" r:id="rId10"/>
    <p:sldId id="1069" r:id="rId11"/>
    <p:sldId id="1070" r:id="rId12"/>
    <p:sldId id="977" r:id="rId13"/>
    <p:sldId id="966" r:id="rId14"/>
    <p:sldId id="1067" r:id="rId15"/>
    <p:sldId id="1057" r:id="rId16"/>
    <p:sldId id="953" r:id="rId17"/>
    <p:sldId id="968" r:id="rId18"/>
    <p:sldId id="1094" r:id="rId19"/>
    <p:sldId id="980" r:id="rId20"/>
    <p:sldId id="954" r:id="rId21"/>
    <p:sldId id="955" r:id="rId22"/>
    <p:sldId id="957" r:id="rId23"/>
    <p:sldId id="1071" r:id="rId24"/>
    <p:sldId id="958" r:id="rId25"/>
    <p:sldId id="1072" r:id="rId26"/>
    <p:sldId id="1074" r:id="rId27"/>
    <p:sldId id="1077" r:id="rId28"/>
    <p:sldId id="1089" r:id="rId29"/>
    <p:sldId id="1084" r:id="rId30"/>
    <p:sldId id="1092" r:id="rId31"/>
    <p:sldId id="1088" r:id="rId32"/>
    <p:sldId id="1083" r:id="rId33"/>
    <p:sldId id="1068" r:id="rId34"/>
    <p:sldId id="972" r:id="rId35"/>
    <p:sldId id="973" r:id="rId36"/>
    <p:sldId id="1076" r:id="rId37"/>
    <p:sldId id="1043" r:id="rId38"/>
    <p:sldId id="1044" r:id="rId39"/>
    <p:sldId id="1045" r:id="rId40"/>
    <p:sldId id="1046" r:id="rId41"/>
    <p:sldId id="310" r:id="rId42"/>
    <p:sldId id="1078" r:id="rId43"/>
    <p:sldId id="1079" r:id="rId44"/>
    <p:sldId id="1081" r:id="rId45"/>
    <p:sldId id="1080" r:id="rId46"/>
    <p:sldId id="1085" r:id="rId47"/>
    <p:sldId id="1093" r:id="rId48"/>
    <p:sldId id="1082" r:id="rId49"/>
  </p:sldIdLst>
  <p:sldSz cx="9144000" cy="6858000" type="screen4x3"/>
  <p:notesSz cx="7302500" cy="9586913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5F1CF"/>
    <a:srgbClr val="F1C7C7"/>
    <a:srgbClr val="A8E799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A720C-DD35-47C0-B569-305743A4F20E}" v="9" dt="2020-09-28T23:47:32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 autoAdjust="0"/>
    <p:restoredTop sz="94893" autoAdjust="0"/>
  </p:normalViewPr>
  <p:slideViewPr>
    <p:cSldViewPr snapToObjects="1">
      <p:cViewPr varScale="1">
        <p:scale>
          <a:sx n="101" d="100"/>
          <a:sy n="101" d="100"/>
        </p:scale>
        <p:origin x="621" y="54"/>
      </p:cViewPr>
      <p:guideLst>
        <p:guide orient="horz" pos="15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359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4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0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27463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848B4-CD75-E442-89F1-A64A2DA9E8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30A6D-E082-0E46-A61F-BF2BEB33E6B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Recall: 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/>
              <a:t>Result is system specific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Stack smashing detected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Monaco" charset="0"/>
                <a:cs typeface="Calibri" panose="020F0502020204030204" pitchFamily="34" charset="0"/>
                <a:sym typeface="Courier New" charset="0"/>
              </a:rPr>
              <a:t>Segmentation fault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/>
              <a:t>Generally called a “buffer overflow”</a:t>
            </a:r>
          </a:p>
          <a:p>
            <a:pPr lvl="1" eaLnBrk="1" hangingPunct="1"/>
            <a:r>
              <a:rPr lang="en-US" dirty="0"/>
              <a:t>when exceeding the memory size allocated for an array</a:t>
            </a:r>
          </a:p>
          <a:p>
            <a:pPr eaLnBrk="1" hangingPunct="1"/>
            <a:r>
              <a:rPr lang="en-US" dirty="0"/>
              <a:t>Why a big deal?</a:t>
            </a:r>
          </a:p>
          <a:p>
            <a:pPr lvl="1" eaLnBrk="1" hangingPunct="1"/>
            <a:r>
              <a:rPr lang="en-US" dirty="0"/>
              <a:t>It’s the #1 </a:t>
            </a:r>
            <a:r>
              <a:rPr lang="en-US" dirty="0">
                <a:solidFill>
                  <a:srgbClr val="FF0000"/>
                </a:solidFill>
              </a:rPr>
              <a:t>technical</a:t>
            </a:r>
            <a:r>
              <a:rPr lang="en-US" dirty="0"/>
              <a:t> cause of security vulnerabilities</a:t>
            </a:r>
          </a:p>
          <a:p>
            <a:pPr lvl="1" eaLnBrk="1" hangingPunct="1"/>
            <a:r>
              <a:rPr lang="en-US" dirty="0"/>
              <a:t>What is #1 overall cause?</a:t>
            </a:r>
          </a:p>
          <a:p>
            <a:pPr lvl="2" eaLnBrk="1" hangingPunct="1"/>
            <a:r>
              <a:rPr lang="en-US" dirty="0"/>
              <a:t>social engineering / user ignorance</a:t>
            </a:r>
          </a:p>
          <a:p>
            <a:pPr eaLnBrk="1" hangingPunct="1"/>
            <a:r>
              <a:rPr lang="en-US" dirty="0"/>
              <a:t>Most common form</a:t>
            </a:r>
          </a:p>
          <a:p>
            <a:pPr lvl="1" eaLnBrk="1" hangingPunct="1"/>
            <a:r>
              <a:rPr lang="en-US" dirty="0"/>
              <a:t>Unchecked lengths on string inputs</a:t>
            </a:r>
          </a:p>
          <a:p>
            <a:pPr lvl="1" eaLnBrk="1" hangingPunct="1"/>
            <a:r>
              <a:rPr lang="en-US" dirty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sometimes referred to as stack smashing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/>
              <a:t>Distressingly common in real programs</a:t>
            </a:r>
          </a:p>
          <a:p>
            <a:pPr lvl="1" eaLnBrk="1" hangingPunct="1"/>
            <a:r>
              <a:rPr lang="en-US" dirty="0"/>
              <a:t>Programmers keep making the same mistakes </a:t>
            </a:r>
            <a:r>
              <a:rPr lang="en-US" dirty="0">
                <a:sym typeface="Wingdings"/>
              </a:rPr>
              <a:t></a:t>
            </a:r>
          </a:p>
          <a:p>
            <a:pPr lvl="1" eaLnBrk="1" hangingPunct="1"/>
            <a:r>
              <a:rPr lang="en-US" dirty="0">
                <a:sym typeface="Wingdings"/>
              </a:rPr>
              <a:t>Recent measures make these attacks much more difficult</a:t>
            </a:r>
            <a:endParaRPr lang="en-US" dirty="0"/>
          </a:p>
          <a:p>
            <a:pPr eaLnBrk="1" hangingPunct="1"/>
            <a:r>
              <a:rPr lang="en-US" dirty="0"/>
              <a:t>Examples across the decades</a:t>
            </a:r>
          </a:p>
          <a:p>
            <a:pPr lvl="1" eaLnBrk="1" hangingPunct="1"/>
            <a:r>
              <a:rPr lang="en-US" dirty="0"/>
              <a:t>Original “Internet worm” (1988)</a:t>
            </a:r>
          </a:p>
          <a:p>
            <a:pPr lvl="1" eaLnBrk="1" hangingPunct="1"/>
            <a:r>
              <a:rPr lang="en-US" dirty="0"/>
              <a:t>“IM wars” (1999)</a:t>
            </a:r>
          </a:p>
          <a:p>
            <a:pPr lvl="1" eaLnBrk="1" hangingPunct="1"/>
            <a:r>
              <a:rPr lang="en-US" dirty="0"/>
              <a:t>Twilight hack on Wii (2000s)</a:t>
            </a:r>
          </a:p>
          <a:p>
            <a:pPr lvl="1" eaLnBrk="1" hangingPunct="1"/>
            <a:r>
              <a:rPr lang="en-US" dirty="0"/>
              <a:t>… and many, many more</a:t>
            </a:r>
          </a:p>
          <a:p>
            <a:pPr eaLnBrk="1" hangingPunct="1"/>
            <a:r>
              <a:rPr lang="en-US" dirty="0"/>
              <a:t>You will learn some of the tricks in </a:t>
            </a:r>
            <a:r>
              <a:rPr lang="en-US" dirty="0" err="1"/>
              <a:t>attacklab</a:t>
            </a:r>
            <a:endParaRPr lang="en-US" dirty="0"/>
          </a:p>
          <a:p>
            <a:pPr lvl="1" eaLnBrk="1" hangingPunct="1"/>
            <a:r>
              <a:rPr lang="en-US" dirty="0"/>
              <a:t>Hopefully to convince you to never leave such holes in your programs!!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/>
              <a:t>fingerd</a:t>
            </a:r>
            <a:r>
              <a:rPr lang="en-US" dirty="0"/>
              <a:t>) used </a:t>
            </a:r>
            <a:r>
              <a:rPr lang="en-US" b="1" dirty="0">
                <a:latin typeface="Courier New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 </a:t>
            </a:r>
            <a:r>
              <a:rPr lang="en-US" b="1" dirty="0" err="1">
                <a:latin typeface="Courier New" pitchFamily="49" charset="0"/>
              </a:rPr>
              <a:t>droh@cs.cmu.edu</a:t>
            </a:r>
            <a:endParaRPr lang="en-US" b="1" dirty="0">
              <a:latin typeface="Courier New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/>
              <a:t>fingerd</a:t>
            </a:r>
            <a:r>
              <a:rPr lang="en-US" dirty="0"/>
              <a:t> server by sending phony argument: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</a:t>
            </a:r>
            <a:r>
              <a:rPr lang="en-US" b="1" i="1" dirty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 </a:t>
            </a:r>
            <a:r>
              <a:rPr lang="en-US" dirty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see June 1989 article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  <a:p>
            <a:pPr lvl="1" eaLnBrk="1" hangingPunct="1"/>
            <a:r>
              <a:rPr lang="en-US" dirty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13797230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/>
              <a:t>July, 1999</a:t>
            </a:r>
          </a:p>
          <a:p>
            <a:pPr lvl="1" eaLnBrk="1" hangingPunct="1"/>
            <a:r>
              <a:rPr lang="en-US" dirty="0"/>
              <a:t>Microsoft launches MSN Messenger (instant messaging system).</a:t>
            </a:r>
          </a:p>
          <a:p>
            <a:pPr lvl="1" eaLnBrk="1" hangingPunct="1"/>
            <a:r>
              <a:rPr lang="en-US" dirty="0"/>
              <a:t>Messenger clients can access popular AOL Instant Messaging Service (AIM) servers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/>
              <a:t>August 1999</a:t>
            </a:r>
          </a:p>
          <a:p>
            <a:pPr lvl="1" eaLnBrk="1" hangingPunct="1"/>
            <a:r>
              <a:rPr lang="en-US" dirty="0"/>
              <a:t>Mysteriously, Messenger clients can no longer access AIM servers</a:t>
            </a:r>
          </a:p>
          <a:p>
            <a:pPr lvl="1" eaLnBrk="1" hangingPunct="1"/>
            <a:r>
              <a:rPr lang="en-US" dirty="0"/>
              <a:t>Microsoft and AOL begin the IM war:</a:t>
            </a:r>
          </a:p>
          <a:p>
            <a:pPr lvl="2" eaLnBrk="1" hangingPunct="1"/>
            <a:r>
              <a:rPr lang="en-US" dirty="0"/>
              <a:t>AOL changes server to disallow Messenger clients</a:t>
            </a:r>
          </a:p>
          <a:p>
            <a:pPr lvl="2" eaLnBrk="1" hangingPunct="1"/>
            <a:r>
              <a:rPr lang="en-US" dirty="0"/>
              <a:t>Microsoft makes changes to clients to defeat AOL changes</a:t>
            </a:r>
          </a:p>
          <a:p>
            <a:pPr lvl="2" eaLnBrk="1" hangingPunct="1"/>
            <a:r>
              <a:rPr lang="en-US" dirty="0"/>
              <a:t>At least 13 such skirmishes</a:t>
            </a:r>
          </a:p>
          <a:p>
            <a:pPr lvl="1" eaLnBrk="1" hangingPunct="1"/>
            <a:r>
              <a:rPr lang="en-US" dirty="0"/>
              <a:t>What was really happening?</a:t>
            </a:r>
          </a:p>
          <a:p>
            <a:pPr lvl="2" eaLnBrk="1" hangingPunct="1"/>
            <a:r>
              <a:rPr lang="en-US" dirty="0"/>
              <a:t>AOL had discovered a buffer overflow bug in their own AIM clients</a:t>
            </a:r>
          </a:p>
          <a:p>
            <a:pPr lvl="2" eaLnBrk="1" hangingPunct="1"/>
            <a:r>
              <a:rPr lang="en-US" dirty="0"/>
              <a:t>They exploited it to detect and block Microsoft: the exploit code returned a 4-byte signature (the bytes at some location in the AIM client) to server</a:t>
            </a:r>
          </a:p>
          <a:p>
            <a:pPr lvl="2" eaLnBrk="1" hangingPunct="1"/>
            <a:r>
              <a:rPr lang="en-US" dirty="0"/>
              <a:t>When Microsoft changed code to match signature, AOL changed signature location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7F7E17-B768-44D8-A5C4-28D84EF7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71475"/>
            <a:ext cx="7854950" cy="762000"/>
          </a:xfrm>
        </p:spPr>
        <p:txBody>
          <a:bodyPr/>
          <a:lstStyle/>
          <a:p>
            <a:r>
              <a:rPr lang="en-US" sz="3200" dirty="0"/>
              <a:t>Programmers keep making these mistakes…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D3D6F8F-1E9A-4D3C-A5A0-5E5A050F63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125"/>
          <a:stretch/>
        </p:blipFill>
        <p:spPr>
          <a:xfrm>
            <a:off x="395365" y="1358375"/>
            <a:ext cx="3746278" cy="4060491"/>
          </a:xfrm>
        </p:spPr>
      </p:pic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C47615AD-9933-4A46-A199-4DC11EF6A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8"/>
          <a:stretch/>
        </p:blipFill>
        <p:spPr>
          <a:xfrm>
            <a:off x="4566821" y="1524000"/>
            <a:ext cx="3746278" cy="38862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4F4F94-06C4-49BA-A820-85D6A2A018A1}"/>
              </a:ext>
            </a:extLst>
          </p:cNvPr>
          <p:cNvSpPr txBox="1"/>
          <p:nvPr/>
        </p:nvSpPr>
        <p:spPr>
          <a:xfrm>
            <a:off x="6428270" y="5418867"/>
            <a:ext cx="4611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https://xkcd.com/1354/</a:t>
            </a:r>
          </a:p>
        </p:txBody>
      </p:sp>
    </p:spTree>
    <p:extLst>
      <p:ext uri="{BB962C8B-B14F-4D97-AF65-F5344CB8AC3E}">
        <p14:creationId xmlns:p14="http://schemas.microsoft.com/office/powerpoint/2010/main" val="120375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Aside: Worms and Viruses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Worm: A program that</a:t>
            </a:r>
          </a:p>
          <a:p>
            <a:pPr lvl="1" eaLnBrk="1" hangingPunct="1"/>
            <a:r>
              <a:rPr lang="en-US" dirty="0"/>
              <a:t>Can run by itself</a:t>
            </a:r>
          </a:p>
          <a:p>
            <a:pPr lvl="1" eaLnBrk="1" hangingPunct="1"/>
            <a:r>
              <a:rPr lang="en-US" dirty="0"/>
              <a:t>Can propagate a fully working version of itself to other computers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Virus: Code that</a:t>
            </a:r>
          </a:p>
          <a:p>
            <a:pPr lvl="1" eaLnBrk="1" hangingPunct="1"/>
            <a:r>
              <a:rPr lang="en-US" dirty="0"/>
              <a:t>Adds itself to other programs</a:t>
            </a:r>
          </a:p>
          <a:p>
            <a:pPr lvl="1" eaLnBrk="1" hangingPunct="1"/>
            <a:r>
              <a:rPr lang="en-US" dirty="0"/>
              <a:t>Does not run independently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Both are (usually) designed to spread among computers and to wreak havoc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Machine-Level Programming V:</a:t>
            </a:r>
            <a:br>
              <a:rPr lang="en-US" dirty="0"/>
            </a:br>
            <a:r>
              <a:rPr lang="en-US" dirty="0"/>
              <a:t>Advanced Topics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Wednesday, May 31st,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/>
              <a:t>Implementation of Unix function </a:t>
            </a:r>
            <a:r>
              <a:rPr lang="en-US" dirty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r>
              <a:rPr lang="en-US" dirty="0"/>
              <a:t>No way to specify limit on number of characters to read</a:t>
            </a:r>
          </a:p>
          <a:p>
            <a:pPr eaLnBrk="1" hangingPunct="1"/>
            <a:r>
              <a:rPr lang="en-US" dirty="0"/>
              <a:t>Similar problems with other library functions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strcpy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strcat</a:t>
            </a:r>
            <a:r>
              <a:rPr lang="en-US" dirty="0"/>
              <a:t>: Copy strings of arbitrary length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sscanf</a:t>
            </a:r>
            <a:r>
              <a:rPr lang="en-US" b="1" dirty="0"/>
              <a:t>, </a:t>
            </a:r>
            <a:r>
              <a:rPr lang="en-US" dirty="0"/>
              <a:t>when given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Segmentation 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	is big enough?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000000000040069c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40069c: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4006a0: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4006a3: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40064d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4006a8: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4006ab:	e8 50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400500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4006b0: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4006b4: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4006b5: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4006b9: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40069c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5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$0x18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319" y="2503487"/>
            <a:ext cx="1796807" cy="308706"/>
            <a:chOff x="2372133" y="2833280"/>
            <a:chExt cx="1796807" cy="308706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2133" y="2837186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1396" y="283328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0577" y="28335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19678" y="2833471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563650" y="1360486"/>
            <a:ext cx="1540603" cy="2911911"/>
          </a:xfrm>
          <a:prstGeom prst="arc">
            <a:avLst>
              <a:gd name="adj1" fmla="val 4150631"/>
              <a:gd name="adj2" fmla="val 15695992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3523A5-9FCC-4F3F-AB14-86EB484E20CF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>
            <a:off x="2330450" y="2963689"/>
            <a:ext cx="1400961" cy="117141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51494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400" y="2514600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Segmentation fault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c8 06 40 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Bomb lab due today</a:t>
            </a:r>
          </a:p>
          <a:p>
            <a:pPr>
              <a:defRPr/>
            </a:pPr>
            <a:r>
              <a:rPr lang="en-US" dirty="0"/>
              <a:t>Attack lab out today</a:t>
            </a:r>
          </a:p>
          <a:p>
            <a:pPr>
              <a:defRPr/>
            </a:pPr>
            <a:r>
              <a:rPr lang="en-US" dirty="0"/>
              <a:t>Homework on </a:t>
            </a:r>
            <a:r>
              <a:rPr lang="en-US"/>
              <a:t>usual schedule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Performing Stack Smash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77DC1-03B5-B643-812F-9AE25B98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495743"/>
            <a:ext cx="7896225" cy="3838381"/>
          </a:xfrm>
        </p:spPr>
        <p:txBody>
          <a:bodyPr/>
          <a:lstStyle/>
          <a:p>
            <a:r>
              <a:rPr lang="en-US" dirty="0"/>
              <a:t>Put hex sequence in file smash-</a:t>
            </a:r>
            <a:r>
              <a:rPr lang="en-US" dirty="0" err="1"/>
              <a:t>hex.txt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hexify</a:t>
            </a:r>
            <a:r>
              <a:rPr lang="en-US" dirty="0"/>
              <a:t> program to convert hex digits to characters</a:t>
            </a:r>
          </a:p>
          <a:p>
            <a:pPr lvl="1"/>
            <a:r>
              <a:rPr lang="en-US" dirty="0"/>
              <a:t>Some of them are non-printing</a:t>
            </a:r>
          </a:p>
          <a:p>
            <a:r>
              <a:rPr lang="en-US" dirty="0"/>
              <a:t>Provide as input to vulnerable program</a:t>
            </a: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6200" y="1340162"/>
            <a:ext cx="8991600" cy="1013098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30 31 32 33 34 35 36 37 38 39 30 31 32 33 34 35 36 37 38 39 30 31 32 33 c8 06 40 00 00 00 00 00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hexify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bufdemo-nsp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Type a string:012345678901234567890123?@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I've been smashed!</a:t>
            </a:r>
          </a:p>
        </p:txBody>
      </p:sp>
      <p:sp>
        <p:nvSpPr>
          <p:cNvPr id="88" name="Rectangle 4">
            <a:extLst>
              <a:ext uri="{FF2B5EF4-FFF2-40B4-BE49-F238E27FC236}">
                <a16:creationId xmlns:a16="http://schemas.microsoft.com/office/drawing/2014/main" id="{E52DE286-16D4-9D44-8EAC-9FC4D7DA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67200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8874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/>
              <a:t>What To Do About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>
                <a:latin typeface="Courier New" pitchFamily="49" charset="0"/>
              </a:rPr>
              <a:t>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stdin);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E.g.: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750000" imgH="25400" progId="Excel.Sheet.12">
                  <p:embed/>
                </p:oleObj>
              </mc:Choice>
              <mc:Fallback>
                <p:oleObj name="Worksheet" r:id="rId3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71495"/>
              </p:ext>
            </p:extLst>
          </p:nvPr>
        </p:nvGraphicFramePr>
        <p:xfrm>
          <a:off x="381000" y="51054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553200" imgH="203200" progId="Excel.Sheet.12">
                  <p:embed/>
                </p:oleObj>
              </mc:Choice>
              <mc:Fallback>
                <p:oleObj name="Worksheet" r:id="rId5" imgW="6553200" imgH="20320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51054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052887" cy="5224462"/>
          </a:xfrm>
        </p:spPr>
        <p:txBody>
          <a:bodyPr/>
          <a:lstStyle/>
          <a:p>
            <a:pPr eaLnBrk="1" hangingPunct="1"/>
            <a:r>
              <a:rPr lang="en-US" dirty="0" err="1"/>
              <a:t>Nonexecutable</a:t>
            </a:r>
            <a:r>
              <a:rPr lang="en-US" dirty="0"/>
              <a:t> code segments</a:t>
            </a:r>
          </a:p>
          <a:p>
            <a:pPr lvl="1" eaLnBrk="1" hangingPunct="1"/>
            <a:r>
              <a:rPr lang="en-US" dirty="0"/>
              <a:t>In traditional x86, can mark region of memory as either “read-only” or “writeable”</a:t>
            </a:r>
          </a:p>
          <a:p>
            <a:pPr lvl="2" eaLnBrk="1" hangingPunct="1"/>
            <a:r>
              <a:rPr lang="en-US" dirty="0"/>
              <a:t>Can execute anything readable</a:t>
            </a:r>
          </a:p>
          <a:p>
            <a:pPr lvl="1" eaLnBrk="1" hangingPunct="1"/>
            <a:r>
              <a:rPr lang="en-US" dirty="0"/>
              <a:t>x86-64 added  explicit “execute” permission</a:t>
            </a:r>
          </a:p>
          <a:p>
            <a:pPr lvl="1" eaLnBrk="1" hangingPunct="1"/>
            <a:r>
              <a:rPr lang="en-US" dirty="0"/>
              <a:t>Stack marked as non-executable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750000" imgH="25400" progId="Excel.Sheet.12">
                  <p:embed/>
                </p:oleObj>
              </mc:Choice>
              <mc:Fallback>
                <p:oleObj name="Worksheet" r:id="rId3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P</a:t>
              </a:r>
              <a:r>
                <a:rPr lang="en-US" sz="1800" b="0" dirty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Q</a:t>
              </a:r>
              <a:r>
                <a:rPr lang="en-US" sz="1800" b="0" dirty="0">
                  <a:latin typeface="Calibri" pitchFamily="34" charset="0"/>
                </a:rPr>
                <a:t> 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40072f:	sub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mov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mov    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xor    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callq  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callq  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mov    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xor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400761:	je     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callq  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DCB01-F7BC-4355-9155-A9AE76F2B39C}"/>
              </a:ext>
            </a:extLst>
          </p:cNvPr>
          <p:cNvSpPr txBox="1"/>
          <p:nvPr/>
        </p:nvSpPr>
        <p:spPr>
          <a:xfrm>
            <a:off x="5181600" y="1295400"/>
            <a:ext cx="3727239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Aside: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%fs:0x28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 from memory using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segmented addressing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 is read-only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generated randomly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every time program runs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%fs:0x28,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 # Erase register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6767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486263" y="506239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# Retrieve from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%fs:0x28,%rax     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.L6               # If same, OK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__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Input: </a:t>
            </a:r>
            <a:r>
              <a:rPr lang="en-US" sz="1800" i="1" dirty="0">
                <a:latin typeface="Calibri" pitchFamily="34" charset="0"/>
              </a:rPr>
              <a:t>0123456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36DFF-D19A-614C-8D1C-E7248286128B}"/>
              </a:ext>
            </a:extLst>
          </p:cNvPr>
          <p:cNvSpPr txBox="1"/>
          <p:nvPr/>
        </p:nvSpPr>
        <p:spPr>
          <a:xfrm>
            <a:off x="6629400" y="3505200"/>
            <a:ext cx="2369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Some systems:</a:t>
            </a:r>
          </a:p>
          <a:p>
            <a:r>
              <a:rPr lang="en-US" sz="1800" i="1" dirty="0">
                <a:latin typeface="Calibri" pitchFamily="34" charset="0"/>
              </a:rPr>
              <a:t>LSB of canary is 0x00</a:t>
            </a:r>
          </a:p>
          <a:p>
            <a:r>
              <a:rPr lang="en-US" sz="1800" i="1" dirty="0">
                <a:latin typeface="Calibri" pitchFamily="34" charset="0"/>
              </a:rPr>
              <a:t>Allows input 01234567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https://canvas.cmu.edu/courses/27463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129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(for hackers)</a:t>
            </a:r>
          </a:p>
          <a:p>
            <a:pPr lvl="1"/>
            <a:r>
              <a:rPr lang="en-US" dirty="0"/>
              <a:t>Stack randomization makes it hard to predict buffer location</a:t>
            </a:r>
          </a:p>
          <a:p>
            <a:pPr lvl="1"/>
            <a:r>
              <a:rPr lang="en-US" dirty="0"/>
              <a:t>Marking stack </a:t>
            </a:r>
            <a:r>
              <a:rPr lang="en-US" dirty="0" err="1"/>
              <a:t>nonexecutable</a:t>
            </a:r>
            <a:r>
              <a:rPr lang="en-US" dirty="0"/>
              <a:t> makes it hard to insert binary code</a:t>
            </a:r>
          </a:p>
          <a:p>
            <a:r>
              <a:rPr lang="en-US" dirty="0"/>
              <a:t>Alternative Strategy</a:t>
            </a:r>
          </a:p>
          <a:p>
            <a:pPr lvl="1"/>
            <a:r>
              <a:rPr lang="en-US" dirty="0"/>
              <a:t>Use existing code</a:t>
            </a:r>
          </a:p>
          <a:p>
            <a:pPr lvl="2"/>
            <a:r>
              <a:rPr lang="en-US" dirty="0"/>
              <a:t>E.g., library code from </a:t>
            </a:r>
            <a:r>
              <a:rPr lang="en-US" dirty="0" err="1"/>
              <a:t>stdlib</a:t>
            </a:r>
            <a:endParaRPr lang="en-US" dirty="0"/>
          </a:p>
          <a:p>
            <a:pPr lvl="1"/>
            <a:r>
              <a:rPr lang="en-US" dirty="0"/>
              <a:t>String together fragments to achieve overall desired outcome</a:t>
            </a:r>
          </a:p>
          <a:p>
            <a:pPr lvl="1"/>
            <a:r>
              <a:rPr lang="en-US" i="1" dirty="0"/>
              <a:t>Does not overcome stack canaries</a:t>
            </a:r>
          </a:p>
          <a:p>
            <a:r>
              <a:rPr lang="en-US" dirty="0"/>
              <a:t>Construct program from </a:t>
            </a:r>
            <a:r>
              <a:rPr lang="en-US" i="1" dirty="0"/>
              <a:t>gadgets</a:t>
            </a:r>
            <a:endParaRPr lang="en-US" dirty="0"/>
          </a:p>
          <a:p>
            <a:pPr lvl="1"/>
            <a:r>
              <a:rPr lang="en-US" dirty="0"/>
              <a:t>Sequence of instructions ending in </a:t>
            </a:r>
            <a:r>
              <a:rPr lang="en-US" b="1" dirty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Encoded by single byte </a:t>
            </a:r>
            <a:r>
              <a:rPr lang="en-US" b="1" dirty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is executable</a:t>
            </a: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/>
              <a:t>Use tail end of existing functions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(long a, long b, long c) {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return a*b + c;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4004d4:  48 8d 04 17  lea (%rdi,%rdx,</a:t>
              </a:r>
              <a:r>
                <a:rPr lang="en-US" sz="1600" dirty="0">
                  <a:latin typeface="Courier New" pitchFamily="49" charset="0"/>
                  <a:ea typeface="MS Mincho" pitchFamily="49" charset="-128"/>
                </a:rPr>
                <a:t>1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#2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/>
              <a:t>Repurpose byte codes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  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4004d9:  c7 07 d4 48 89 c7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  $0xc78948d4,(%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4004df:  c3               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sym typeface="Wingdings"/>
              </a:rPr>
              <a:t> </a:t>
            </a:r>
            <a:r>
              <a:rPr lang="en-US" sz="1800" dirty="0" err="1">
                <a:latin typeface="Calibri" pitchFamily="34" charset="0"/>
                <a:sym typeface="Wingdings"/>
              </a:rPr>
              <a:t>rax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Encodes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/>
              <a:t>Trigger with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Will start executing Gadget 1</a:t>
            </a:r>
          </a:p>
          <a:p>
            <a:r>
              <a:rPr lang="en-US" dirty="0"/>
              <a:t>Final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 each gadget will start next one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: pop address from stack and jump to that address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Crafting an ROP Attack String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r>
              <a:rPr lang="en-US" dirty="0"/>
              <a:t>Gadget #1</a:t>
            </a:r>
          </a:p>
          <a:p>
            <a:pPr lvl="1"/>
            <a:r>
              <a:rPr lang="en-US" sz="1800" b="1" kern="1200" dirty="0">
                <a:solidFill>
                  <a:srgbClr val="000000"/>
                </a:solidFill>
                <a:latin typeface="Courier New"/>
                <a:ea typeface="+mn-ea"/>
                <a:cs typeface="Courier New"/>
              </a:rPr>
              <a:t>0x4004d4 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  <a:p>
            <a:r>
              <a:rPr lang="en-US" dirty="0"/>
              <a:t>Gadget #2</a:t>
            </a:r>
          </a:p>
          <a:p>
            <a:pPr lvl="1"/>
            <a:r>
              <a:rPr lang="en-US" sz="1800" b="1" dirty="0">
                <a:latin typeface="Courier New"/>
                <a:cs typeface="Courier New"/>
              </a:rPr>
              <a:t>0x4004dc</a:t>
            </a: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rax</a:t>
            </a:r>
            <a:endParaRPr lang="en-US" dirty="0"/>
          </a:p>
          <a:p>
            <a:r>
              <a:rPr lang="en-US" dirty="0"/>
              <a:t>Combination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 dc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2564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7756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0183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d0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A14EE139-2133-4E5C-8125-33472FCA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809711"/>
            <a:ext cx="449262" cy="304800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d4</a:t>
            </a: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Happens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 returns?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Echo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b="1" dirty="0">
                <a:cs typeface="Calibri" panose="020F0502020204030204" pitchFamily="34" charset="0"/>
              </a:rPr>
              <a:t>Starts Gadget #1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#1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Starts Gadget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#2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Goes off somewhere ...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d4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347788" cy="304800"/>
            <a:chOff x="2377022" y="2811289"/>
            <a:chExt cx="1347788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</p:spTree>
    <p:extLst>
      <p:ext uri="{BB962C8B-B14F-4D97-AF65-F5344CB8AC3E}">
        <p14:creationId xmlns:p14="http://schemas.microsoft.com/office/powerpoint/2010/main" val="311408511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lvl="1">
              <a:defRPr/>
            </a:pPr>
            <a:r>
              <a:rPr lang="en-US" dirty="0"/>
              <a:t>Code Injection Attack</a:t>
            </a:r>
          </a:p>
          <a:p>
            <a:pPr lvl="1">
              <a:defRPr/>
            </a:pPr>
            <a:r>
              <a:rPr lang="en-US" dirty="0"/>
              <a:t>Return Oriented Programming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612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g</a:t>
            </a:r>
            <a:r>
              <a:rPr lang="en-US" dirty="0"/>
              <a:t>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467538" y="914400"/>
            <a:ext cx="23904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  <a:p>
            <a:pPr algn="r" eaLnBrk="0" hangingPunct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(= 2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–1)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5842202" y="6412468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000000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5842202" y="616958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400000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64538" y="16764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563" y="20637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67601" y="1535668"/>
            <a:ext cx="23903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00007FFFF0000000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371600"/>
            <a:ext cx="6477000" cy="47987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*phuge1, *psmall2, *phuge3, *psmall4;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phuge1 = malloc(1L &lt;&lt; 28);  /* 256 MB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psmall2 = malloc(1L &lt;&lt; 8);  /* 256  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phuge3 = malloc(1L &lt;&lt; 32);  /*   4 GB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psmall4 = malloc(1L &lt;&lt; 8);  /* 256  B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2667000" y="4038600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2667000" y="3499005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667000" y="2073275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667000" y="2438400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334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2400" y="2066925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local	0x00007ffe4d3be87c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phuge1 	0x00007f7262a1e010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phuge3 	0x00007f7162a1d010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psmall4	0x000000008359d120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psmall2	0x000000008359d010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big_array</a:t>
            </a:r>
            <a:r>
              <a:rPr lang="en-US" sz="1800" dirty="0">
                <a:latin typeface="Courier New" pitchFamily="49" charset="0"/>
              </a:rPr>
              <a:t> 	0x0000000080601060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huge_array</a:t>
            </a:r>
            <a:r>
              <a:rPr lang="en-US" sz="1800" dirty="0">
                <a:latin typeface="Courier New" pitchFamily="49" charset="0"/>
              </a:rPr>
              <a:t> 	0x0000000000601060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main()	0x000000000040060c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useless() 	0x0000000000400590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457200" y="1214438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867400" y="6262688"/>
            <a:ext cx="10112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000000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58000" y="914400"/>
            <a:ext cx="14478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6858000" y="586740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858000" y="556260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58000" y="4267200"/>
            <a:ext cx="1447800" cy="1295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V="1">
            <a:off x="7581900" y="4038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2667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7581900" y="3276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60780" y="2819401"/>
            <a:ext cx="1497220" cy="22859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55912" y="3066106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34000" y="3398065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58000" y="15240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581900" y="19050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8000" y="26654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858000" y="9144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47390" y="2514600"/>
            <a:ext cx="1510610" cy="228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944C0D-A168-874D-A15E-514B265A5B23}"/>
              </a:ext>
            </a:extLst>
          </p:cNvPr>
          <p:cNvSpPr txBox="1"/>
          <p:nvPr/>
        </p:nvSpPr>
        <p:spPr>
          <a:xfrm>
            <a:off x="685800" y="5257800"/>
            <a:ext cx="234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(Exact values can vary)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632325" cy="2143125"/>
          </a:xfrm>
        </p:spPr>
        <p:txBody>
          <a:bodyPr/>
          <a:lstStyle/>
          <a:p>
            <a:r>
              <a:rPr lang="en-US" dirty="0"/>
              <a:t>Functions store local data on stack in stack frame</a:t>
            </a:r>
          </a:p>
          <a:p>
            <a:r>
              <a:rPr lang="en-US" dirty="0"/>
              <a:t>Recursive functions cause deep nesting of frames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&lt;&lt;15];  /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4*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endParaRPr lang="mr-IN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3400" y="9906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468318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44418" y="1143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8940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8100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i="1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 67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67.  a at 0x7ffd18aba930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66.  a at 0x7ffd18a9a920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65.  a at 0x7ffd18a7a910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64.  a at 0x7ffd18a5a900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 . .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  a at 0x7ffd182da540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  a at 0x7ffd182ba530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  a at 0x7ffd1829a520                                                                 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core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dumped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29890</TotalTime>
  <Words>4398</Words>
  <Application>Microsoft Office PowerPoint</Application>
  <PresentationFormat>On-screen Show (4:3)</PresentationFormat>
  <Paragraphs>1068</Paragraphs>
  <Slides>48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Narrow</vt:lpstr>
      <vt:lpstr>Calibri</vt:lpstr>
      <vt:lpstr>Calibri Bold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Worksheet</vt:lpstr>
      <vt:lpstr>PowerPoint Presentation</vt:lpstr>
      <vt:lpstr>Machine-Level Programming V: Advanced Topics  18-213/18-613: Introduction to Computer Systems 8th Lecture, Wednesday, May 31st, 2023</vt:lpstr>
      <vt:lpstr>Announcements</vt:lpstr>
      <vt:lpstr>Today</vt:lpstr>
      <vt:lpstr>x86-64 Linux Memory Layout</vt:lpstr>
      <vt:lpstr>Memory Allocation Example</vt:lpstr>
      <vt:lpstr>x86-64 Example Addresses</vt:lpstr>
      <vt:lpstr>Runaway Stack Example</vt:lpstr>
      <vt:lpstr>Today</vt:lpstr>
      <vt:lpstr>Recall: Memory Referencing Bug Example</vt:lpstr>
      <vt:lpstr>Memory Referencing Bug Example</vt:lpstr>
      <vt:lpstr>Such problems are a BIG deal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Programmers keep making these mistakes…</vt:lpstr>
      <vt:lpstr>Aside: Worms and Viruses</vt:lpstr>
      <vt:lpstr>String Library Code</vt:lpstr>
      <vt:lpstr>Vulnerable Buffer Code</vt:lpstr>
      <vt:lpstr>Buffer Overflow Disassembly</vt:lpstr>
      <vt:lpstr>Buffer Overflow Stack Example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Performing Stack Smash</vt:lpstr>
      <vt:lpstr>Code Injection Attacks</vt:lpstr>
      <vt:lpstr>How Does The Attack Code Execute?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3. Stack Canaries can help</vt:lpstr>
      <vt:lpstr>Protected Buffer Disassembly</vt:lpstr>
      <vt:lpstr>Setting Up Canary</vt:lpstr>
      <vt:lpstr>Checking Canary</vt:lpstr>
      <vt:lpstr>Quiz Time!</vt:lpstr>
      <vt:lpstr>Return-Oriented Programming Attacks</vt:lpstr>
      <vt:lpstr>Gadget Example #1</vt:lpstr>
      <vt:lpstr>Gadget Example #2</vt:lpstr>
      <vt:lpstr>ROP Execution</vt:lpstr>
      <vt:lpstr>Crafting an ROP Attack String</vt:lpstr>
      <vt:lpstr>What Happens when echo returns?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527</cp:revision>
  <cp:lastPrinted>2014-09-23T07:19:34Z</cp:lastPrinted>
  <dcterms:created xsi:type="dcterms:W3CDTF">2012-10-15T22:47:51Z</dcterms:created>
  <dcterms:modified xsi:type="dcterms:W3CDTF">2023-05-31T13:24:07Z</dcterms:modified>
</cp:coreProperties>
</file>