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689" r:id="rId2"/>
    <p:sldId id="1386" r:id="rId3"/>
    <p:sldId id="730" r:id="rId4"/>
    <p:sldId id="1308" r:id="rId5"/>
    <p:sldId id="1344" r:id="rId6"/>
    <p:sldId id="1350" r:id="rId7"/>
    <p:sldId id="1351" r:id="rId8"/>
    <p:sldId id="1352" r:id="rId9"/>
    <p:sldId id="1353" r:id="rId10"/>
    <p:sldId id="1354" r:id="rId11"/>
    <p:sldId id="1243" r:id="rId12"/>
    <p:sldId id="1373" r:id="rId13"/>
    <p:sldId id="1374" r:id="rId14"/>
    <p:sldId id="1290" r:id="rId15"/>
    <p:sldId id="1291" r:id="rId16"/>
    <p:sldId id="1292" r:id="rId17"/>
    <p:sldId id="1293" r:id="rId18"/>
    <p:sldId id="1294" r:id="rId19"/>
    <p:sldId id="1300" r:id="rId20"/>
    <p:sldId id="1301" r:id="rId21"/>
    <p:sldId id="1369" r:id="rId22"/>
    <p:sldId id="1370" r:id="rId23"/>
    <p:sldId id="1257" r:id="rId24"/>
    <p:sldId id="1303" r:id="rId25"/>
    <p:sldId id="1356" r:id="rId26"/>
    <p:sldId id="1357" r:id="rId27"/>
    <p:sldId id="1358" r:id="rId28"/>
    <p:sldId id="1359" r:id="rId29"/>
    <p:sldId id="1305" r:id="rId30"/>
    <p:sldId id="1345" r:id="rId31"/>
    <p:sldId id="1388" r:id="rId32"/>
    <p:sldId id="1347" r:id="rId33"/>
    <p:sldId id="1309" r:id="rId34"/>
    <p:sldId id="1323" r:id="rId35"/>
    <p:sldId id="1264" r:id="rId36"/>
    <p:sldId id="1387" r:id="rId37"/>
    <p:sldId id="1330" r:id="rId38"/>
    <p:sldId id="1331" r:id="rId39"/>
    <p:sldId id="1332" r:id="rId40"/>
    <p:sldId id="1335" r:id="rId41"/>
    <p:sldId id="1362" r:id="rId42"/>
    <p:sldId id="1313" r:id="rId43"/>
    <p:sldId id="1273" r:id="rId44"/>
    <p:sldId id="1274" r:id="rId45"/>
    <p:sldId id="1275" r:id="rId46"/>
    <p:sldId id="1276" r:id="rId47"/>
    <p:sldId id="1366" r:id="rId48"/>
    <p:sldId id="1278" r:id="rId49"/>
    <p:sldId id="1280" r:id="rId50"/>
    <p:sldId id="1282" r:id="rId51"/>
    <p:sldId id="1314" r:id="rId52"/>
    <p:sldId id="1322" r:id="rId53"/>
    <p:sldId id="1315" r:id="rId54"/>
    <p:sldId id="1316" r:id="rId55"/>
    <p:sldId id="1317" r:id="rId56"/>
    <p:sldId id="1318" r:id="rId57"/>
    <p:sldId id="1319" r:id="rId58"/>
    <p:sldId id="1320" r:id="rId59"/>
    <p:sldId id="1321" r:id="rId60"/>
    <p:sldId id="1336" r:id="rId61"/>
    <p:sldId id="1364" r:id="rId62"/>
    <p:sldId id="1360" r:id="rId63"/>
    <p:sldId id="1361" r:id="rId64"/>
    <p:sldId id="1363" r:id="rId65"/>
    <p:sldId id="1365" r:id="rId66"/>
    <p:sldId id="1367" r:id="rId67"/>
    <p:sldId id="1368" r:id="rId68"/>
  </p:sldIdLst>
  <p:sldSz cx="9144000" cy="6858000" type="screen4x3"/>
  <p:notesSz cx="7302500" cy="9586913"/>
  <p:custDataLst>
    <p:tags r:id="rId7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99"/>
    <a:srgbClr val="F1C7C7"/>
    <a:srgbClr val="990000"/>
    <a:srgbClr val="F6F5BD"/>
    <a:srgbClr val="D5F1CF"/>
    <a:srgbClr val="E2AC00"/>
    <a:srgbClr val="A9E39D"/>
    <a:srgbClr val="FF9999"/>
    <a:srgbClr val="8C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1" autoAdjust="0"/>
    <p:restoredTop sz="91124" autoAdjust="0"/>
  </p:normalViewPr>
  <p:slideViewPr>
    <p:cSldViewPr snapToObjects="1">
      <p:cViewPr>
        <p:scale>
          <a:sx n="85" d="100"/>
          <a:sy n="85" d="100"/>
        </p:scale>
        <p:origin x="948" y="27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9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i5mountain4x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haswell-mountain4x4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2duo-mountain4x4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2-4E0A-8C6A-69F78D8CD3CC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2-4E0A-8C6A-69F78D8CD3CC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2-4E0A-8C6A-69F78D8CD3CC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2-4E0A-8C6A-69F78D8CD3CC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2-4E0A-8C6A-69F78D8CD3CC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2-4E0A-8C6A-69F78D8CD3CC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2-4E0A-8C6A-69F78D8CD3CC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62-4E0A-8C6A-69F78D8CD3CC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62-4E0A-8C6A-69F78D8CD3CC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62-4E0A-8C6A-69F78D8CD3CC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2-4E0A-8C6A-69F78D8CD3CC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62-4E0A-8C6A-69F78D8CD3CC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62-4E0A-8C6A-69F78D8CD3CC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62-4E0A-8C6A-69F78D8CD3CC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883914510686162"/>
          <c:y val="6.8228866349689492E-3"/>
          <c:w val="0.61268905672505236"/>
          <c:h val="0.78123123265054051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B-4800-804E-A437902550F5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B-4800-804E-A437902550F5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B-4800-804E-A437902550F5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B-4800-804E-A437902550F5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B-4800-804E-A437902550F5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B-4800-804E-A437902550F5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B-4800-804E-A437902550F5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B-4800-804E-A437902550F5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B-4800-804E-A437902550F5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B-4800-804E-A437902550F5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AB-4800-804E-A437902550F5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B-4800-804E-A437902550F5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B-4800-804E-A437902550F5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AB-4800-804E-A437902550F5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Stride</a:t>
                </a:r>
              </a:p>
            </c:rich>
          </c:tx>
          <c:layout>
            <c:manualLayout>
              <c:xMode val="edge"/>
              <c:yMode val="edge"/>
              <c:x val="0.39780213187637259"/>
              <c:y val="0.6650203388441990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Size</a:t>
                </a:r>
              </a:p>
            </c:rich>
          </c:tx>
          <c:layout>
            <c:manualLayout>
              <c:xMode val="edge"/>
              <c:yMode val="edge"/>
              <c:x val="0.78374824575499502"/>
              <c:y val="0.66356778932045257"/>
            </c:manualLayout>
          </c:layout>
          <c:overlay val="0"/>
        </c:title>
        <c:majorTickMark val="out"/>
        <c:minorTickMark val="none"/>
        <c:tickLblPos val="nextTo"/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4F-4BF9-8AD1-A7A5BFFF7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5144488"/>
        <c:axId val="-2053180024"/>
      </c:lineChart>
      <c:catAx>
        <c:axId val="-2055144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180024"/>
        <c:crosses val="autoZero"/>
        <c:auto val="1"/>
        <c:lblAlgn val="ctr"/>
        <c:lblOffset val="100"/>
        <c:noMultiLvlLbl val="0"/>
      </c:catAx>
      <c:valAx>
        <c:axId val="-2053180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5144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46470506976102E-2"/>
          <c:y val="2.981041113296817E-2"/>
          <c:w val="0.92164709674448586"/>
          <c:h val="0.8454535256932156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5-426C-A97F-7AB94C07456F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5-426C-A97F-7AB94C07456F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diamond"/>
            <c:size val="8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95-426C-A97F-7AB94C07456F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triangle"/>
            <c:size val="5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5-426C-A97F-7AB94C07456F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5-426C-A97F-7AB94C07456F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5-426C-A97F-7AB94C07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4112"/>
        <c:axId val="71204864"/>
      </c:lineChart>
      <c:catAx>
        <c:axId val="711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/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204864"/>
        <c:crossesAt val="0"/>
        <c:auto val="1"/>
        <c:lblAlgn val="ctr"/>
        <c:lblOffset val="100"/>
        <c:noMultiLvlLbl val="0"/>
      </c:catAx>
      <c:valAx>
        <c:axId val="71204864"/>
        <c:scaling>
          <c:logBase val="10"/>
          <c:orientation val="minMax"/>
          <c:min val="1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minorGridlines>
          <c:spPr>
            <a:ln w="25400">
              <a:solidFill>
                <a:srgbClr val="FFFFFF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194112"/>
        <c:crosses val="autoZero"/>
        <c:crossBetween val="midCat"/>
        <c:minorUnit val="10"/>
      </c:valAx>
      <c:spPr>
        <a:solidFill>
          <a:srgbClr val="FFFFFF">
            <a:lumMod val="95000"/>
          </a:srgbClr>
        </a:solidFill>
      </c:spPr>
    </c:plotArea>
    <c:legend>
      <c:legendPos val="r"/>
      <c:layout>
        <c:manualLayout>
          <c:xMode val="edge"/>
          <c:yMode val="edge"/>
          <c:x val="0.11315789473684212"/>
          <c:y val="0.11451644449980126"/>
          <c:w val="0.1134502923976608"/>
          <c:h val="0.28239216893937535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Courier New" panose="02070309020205020404" pitchFamily="49" charset="0"/>
              <a:cs typeface="Courier New" panose="020703090202050204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16636</c:v>
                </c:pt>
                <c:pt idx="1">
                  <c:v>8966</c:v>
                </c:pt>
                <c:pt idx="2">
                  <c:v>5846</c:v>
                </c:pt>
                <c:pt idx="3">
                  <c:v>4298</c:v>
                </c:pt>
                <c:pt idx="4">
                  <c:v>3403</c:v>
                </c:pt>
                <c:pt idx="5">
                  <c:v>2789</c:v>
                </c:pt>
                <c:pt idx="6">
                  <c:v>2348</c:v>
                </c:pt>
                <c:pt idx="7">
                  <c:v>2055</c:v>
                </c:pt>
                <c:pt idx="8">
                  <c:v>1904</c:v>
                </c:pt>
                <c:pt idx="9">
                  <c:v>1786</c:v>
                </c:pt>
                <c:pt idx="10">
                  <c:v>1693</c:v>
                </c:pt>
                <c:pt idx="11">
                  <c:v>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6-4934-AFC4-CBB2F28AB7DE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16925</c:v>
                </c:pt>
                <c:pt idx="1">
                  <c:v>9080</c:v>
                </c:pt>
                <c:pt idx="2">
                  <c:v>5860</c:v>
                </c:pt>
                <c:pt idx="3">
                  <c:v>4307</c:v>
                </c:pt>
                <c:pt idx="4">
                  <c:v>3408</c:v>
                </c:pt>
                <c:pt idx="5">
                  <c:v>2795</c:v>
                </c:pt>
                <c:pt idx="6">
                  <c:v>2352</c:v>
                </c:pt>
                <c:pt idx="7">
                  <c:v>2058</c:v>
                </c:pt>
                <c:pt idx="8">
                  <c:v>1912</c:v>
                </c:pt>
                <c:pt idx="9">
                  <c:v>1791</c:v>
                </c:pt>
                <c:pt idx="10">
                  <c:v>1695</c:v>
                </c:pt>
                <c:pt idx="11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6-4934-AFC4-CBB2F28AB7DE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17168</c:v>
                </c:pt>
                <c:pt idx="1">
                  <c:v>9212</c:v>
                </c:pt>
                <c:pt idx="2">
                  <c:v>5897</c:v>
                </c:pt>
                <c:pt idx="3">
                  <c:v>4331</c:v>
                </c:pt>
                <c:pt idx="4">
                  <c:v>3431</c:v>
                </c:pt>
                <c:pt idx="5">
                  <c:v>2822</c:v>
                </c:pt>
                <c:pt idx="6">
                  <c:v>2375</c:v>
                </c:pt>
                <c:pt idx="7">
                  <c:v>2078</c:v>
                </c:pt>
                <c:pt idx="8">
                  <c:v>1924</c:v>
                </c:pt>
                <c:pt idx="9">
                  <c:v>1809</c:v>
                </c:pt>
                <c:pt idx="10">
                  <c:v>1713</c:v>
                </c:pt>
                <c:pt idx="11">
                  <c:v>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6-4934-AFC4-CBB2F28AB7DE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17405</c:v>
                </c:pt>
                <c:pt idx="1">
                  <c:v>9559</c:v>
                </c:pt>
                <c:pt idx="2">
                  <c:v>6027</c:v>
                </c:pt>
                <c:pt idx="3">
                  <c:v>4458</c:v>
                </c:pt>
                <c:pt idx="4">
                  <c:v>3520</c:v>
                </c:pt>
                <c:pt idx="5">
                  <c:v>2899</c:v>
                </c:pt>
                <c:pt idx="6">
                  <c:v>2465</c:v>
                </c:pt>
                <c:pt idx="7">
                  <c:v>2179</c:v>
                </c:pt>
                <c:pt idx="8">
                  <c:v>2049</c:v>
                </c:pt>
                <c:pt idx="9">
                  <c:v>1952</c:v>
                </c:pt>
                <c:pt idx="10">
                  <c:v>1883</c:v>
                </c:pt>
                <c:pt idx="11">
                  <c:v>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6-4934-AFC4-CBB2F28AB7DE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19339</c:v>
                </c:pt>
                <c:pt idx="1">
                  <c:v>11837</c:v>
                </c:pt>
                <c:pt idx="2">
                  <c:v>8045</c:v>
                </c:pt>
                <c:pt idx="3">
                  <c:v>6079</c:v>
                </c:pt>
                <c:pt idx="4">
                  <c:v>4927</c:v>
                </c:pt>
                <c:pt idx="5">
                  <c:v>4246</c:v>
                </c:pt>
                <c:pt idx="6">
                  <c:v>3745</c:v>
                </c:pt>
                <c:pt idx="7">
                  <c:v>3289</c:v>
                </c:pt>
                <c:pt idx="8">
                  <c:v>3131</c:v>
                </c:pt>
                <c:pt idx="9">
                  <c:v>3026</c:v>
                </c:pt>
                <c:pt idx="10">
                  <c:v>2899</c:v>
                </c:pt>
                <c:pt idx="11">
                  <c:v>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6-4934-AFC4-CBB2F28AB7DE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20728</c:v>
                </c:pt>
                <c:pt idx="1">
                  <c:v>16852</c:v>
                </c:pt>
                <c:pt idx="2">
                  <c:v>13212</c:v>
                </c:pt>
                <c:pt idx="3">
                  <c:v>10371</c:v>
                </c:pt>
                <c:pt idx="4">
                  <c:v>8542</c:v>
                </c:pt>
                <c:pt idx="5">
                  <c:v>7259</c:v>
                </c:pt>
                <c:pt idx="6">
                  <c:v>6345</c:v>
                </c:pt>
                <c:pt idx="7">
                  <c:v>5627</c:v>
                </c:pt>
                <c:pt idx="8">
                  <c:v>5396</c:v>
                </c:pt>
                <c:pt idx="9">
                  <c:v>5228</c:v>
                </c:pt>
                <c:pt idx="10">
                  <c:v>5090</c:v>
                </c:pt>
                <c:pt idx="11">
                  <c:v>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66-4934-AFC4-CBB2F28AB7DE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29025</c:v>
                </c:pt>
                <c:pt idx="1">
                  <c:v>19350</c:v>
                </c:pt>
                <c:pt idx="2">
                  <c:v>13735</c:v>
                </c:pt>
                <c:pt idx="3">
                  <c:v>10550</c:v>
                </c:pt>
                <c:pt idx="4">
                  <c:v>8610</c:v>
                </c:pt>
                <c:pt idx="5">
                  <c:v>7308</c:v>
                </c:pt>
                <c:pt idx="6">
                  <c:v>6361</c:v>
                </c:pt>
                <c:pt idx="7">
                  <c:v>5648</c:v>
                </c:pt>
                <c:pt idx="8">
                  <c:v>5417</c:v>
                </c:pt>
                <c:pt idx="9">
                  <c:v>5241</c:v>
                </c:pt>
                <c:pt idx="10">
                  <c:v>5094</c:v>
                </c:pt>
                <c:pt idx="11">
                  <c:v>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66-4934-AFC4-CBB2F28AB7DE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29291</c:v>
                </c:pt>
                <c:pt idx="1">
                  <c:v>19543</c:v>
                </c:pt>
                <c:pt idx="2">
                  <c:v>13689</c:v>
                </c:pt>
                <c:pt idx="3">
                  <c:v>10508</c:v>
                </c:pt>
                <c:pt idx="4">
                  <c:v>8597</c:v>
                </c:pt>
                <c:pt idx="5">
                  <c:v>7281</c:v>
                </c:pt>
                <c:pt idx="6">
                  <c:v>6354</c:v>
                </c:pt>
                <c:pt idx="7">
                  <c:v>5628</c:v>
                </c:pt>
                <c:pt idx="8">
                  <c:v>5388</c:v>
                </c:pt>
                <c:pt idx="9">
                  <c:v>5218</c:v>
                </c:pt>
                <c:pt idx="10">
                  <c:v>5071</c:v>
                </c:pt>
                <c:pt idx="11">
                  <c:v>4956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66-4934-AFC4-CBB2F28AB7DE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29290</c:v>
                </c:pt>
                <c:pt idx="1">
                  <c:v>19411</c:v>
                </c:pt>
                <c:pt idx="2">
                  <c:v>13779</c:v>
                </c:pt>
                <c:pt idx="3">
                  <c:v>10594</c:v>
                </c:pt>
                <c:pt idx="4">
                  <c:v>8667</c:v>
                </c:pt>
                <c:pt idx="5">
                  <c:v>7390</c:v>
                </c:pt>
                <c:pt idx="6">
                  <c:v>6438</c:v>
                </c:pt>
                <c:pt idx="7">
                  <c:v>5684</c:v>
                </c:pt>
                <c:pt idx="8">
                  <c:v>5453</c:v>
                </c:pt>
                <c:pt idx="9">
                  <c:v>5325</c:v>
                </c:pt>
                <c:pt idx="10">
                  <c:v>5213</c:v>
                </c:pt>
                <c:pt idx="11">
                  <c:v>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66-4934-AFC4-CBB2F28AB7DE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29762</c:v>
                </c:pt>
                <c:pt idx="1">
                  <c:v>21456</c:v>
                </c:pt>
                <c:pt idx="2">
                  <c:v>16905</c:v>
                </c:pt>
                <c:pt idx="3">
                  <c:v>13504</c:v>
                </c:pt>
                <c:pt idx="4">
                  <c:v>11044</c:v>
                </c:pt>
                <c:pt idx="5">
                  <c:v>9359</c:v>
                </c:pt>
                <c:pt idx="6">
                  <c:v>8175</c:v>
                </c:pt>
                <c:pt idx="7">
                  <c:v>7240</c:v>
                </c:pt>
                <c:pt idx="8">
                  <c:v>7082</c:v>
                </c:pt>
                <c:pt idx="9">
                  <c:v>6889</c:v>
                </c:pt>
                <c:pt idx="10">
                  <c:v>6858</c:v>
                </c:pt>
                <c:pt idx="11">
                  <c:v>6835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66-4934-AFC4-CBB2F28AB7DE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30042</c:v>
                </c:pt>
                <c:pt idx="1">
                  <c:v>23953</c:v>
                </c:pt>
                <c:pt idx="2">
                  <c:v>22661</c:v>
                </c:pt>
                <c:pt idx="3">
                  <c:v>18952</c:v>
                </c:pt>
                <c:pt idx="4">
                  <c:v>15706</c:v>
                </c:pt>
                <c:pt idx="5">
                  <c:v>13602</c:v>
                </c:pt>
                <c:pt idx="6">
                  <c:v>11761</c:v>
                </c:pt>
                <c:pt idx="7">
                  <c:v>10409</c:v>
                </c:pt>
                <c:pt idx="8">
                  <c:v>10184</c:v>
                </c:pt>
                <c:pt idx="9">
                  <c:v>10137</c:v>
                </c:pt>
                <c:pt idx="10">
                  <c:v>10158</c:v>
                </c:pt>
                <c:pt idx="11">
                  <c:v>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66-4934-AFC4-CBB2F28AB7DE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29468</c:v>
                </c:pt>
                <c:pt idx="1">
                  <c:v>23044</c:v>
                </c:pt>
                <c:pt idx="2">
                  <c:v>21501</c:v>
                </c:pt>
                <c:pt idx="3">
                  <c:v>19208</c:v>
                </c:pt>
                <c:pt idx="4">
                  <c:v>15955</c:v>
                </c:pt>
                <c:pt idx="5">
                  <c:v>13551</c:v>
                </c:pt>
                <c:pt idx="6">
                  <c:v>11784</c:v>
                </c:pt>
                <c:pt idx="7">
                  <c:v>10516</c:v>
                </c:pt>
                <c:pt idx="8">
                  <c:v>10364</c:v>
                </c:pt>
                <c:pt idx="9">
                  <c:v>10320</c:v>
                </c:pt>
                <c:pt idx="10">
                  <c:v>10262</c:v>
                </c:pt>
                <c:pt idx="11">
                  <c:v>10132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66-4934-AFC4-CBB2F28AB7DE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28870</c:v>
                </c:pt>
                <c:pt idx="1">
                  <c:v>28719</c:v>
                </c:pt>
                <c:pt idx="2">
                  <c:v>29106</c:v>
                </c:pt>
                <c:pt idx="3">
                  <c:v>27888</c:v>
                </c:pt>
                <c:pt idx="4">
                  <c:v>26884</c:v>
                </c:pt>
                <c:pt idx="5">
                  <c:v>28059</c:v>
                </c:pt>
                <c:pt idx="6">
                  <c:v>26335</c:v>
                </c:pt>
                <c:pt idx="7">
                  <c:v>26110</c:v>
                </c:pt>
                <c:pt idx="8">
                  <c:v>26305</c:v>
                </c:pt>
                <c:pt idx="9">
                  <c:v>29201</c:v>
                </c:pt>
                <c:pt idx="10">
                  <c:v>29054</c:v>
                </c:pt>
                <c:pt idx="11">
                  <c:v>28530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66-4934-AFC4-CBB2F28AB7DE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30341</c:v>
                </c:pt>
                <c:pt idx="1">
                  <c:v>29871</c:v>
                </c:pt>
                <c:pt idx="2">
                  <c:v>30402</c:v>
                </c:pt>
                <c:pt idx="3">
                  <c:v>28973</c:v>
                </c:pt>
                <c:pt idx="4">
                  <c:v>29464</c:v>
                </c:pt>
                <c:pt idx="5">
                  <c:v>28643</c:v>
                </c:pt>
                <c:pt idx="6">
                  <c:v>29046</c:v>
                </c:pt>
                <c:pt idx="7">
                  <c:v>27746</c:v>
                </c:pt>
                <c:pt idx="8">
                  <c:v>26070</c:v>
                </c:pt>
                <c:pt idx="9">
                  <c:v>27955</c:v>
                </c:pt>
                <c:pt idx="10">
                  <c:v>27259</c:v>
                </c:pt>
                <c:pt idx="11">
                  <c:v>25816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366-4934-AFC4-CBB2F28AB7DE}"/>
            </c:ext>
          </c:extLst>
        </c:ser>
        <c:bandFmts/>
        <c:axId val="2085835592"/>
        <c:axId val="2085825864"/>
        <c:axId val="2085623160"/>
      </c:surface3DChart>
      <c:catAx>
        <c:axId val="208583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auto val="1"/>
        <c:lblAlgn val="ctr"/>
        <c:lblOffset val="100"/>
        <c:noMultiLvlLbl val="0"/>
      </c:catAx>
      <c:valAx>
        <c:axId val="2085825864"/>
        <c:scaling>
          <c:orientation val="minMax"/>
          <c:max val="3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35592"/>
        <c:crosses val="autoZero"/>
        <c:crossBetween val="midCat"/>
        <c:majorUnit val="4000"/>
        <c:minorUnit val="500"/>
      </c:valAx>
      <c:serAx>
        <c:axId val="20856231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s8</c:v>
                </c:pt>
              </c:strCache>
            </c:strRef>
          </c:tx>
          <c:invertIfNegative val="0"/>
          <c:cat>
            <c:strRef>
              <c:f>data!$A$2:$A$16</c:f>
              <c:strCache>
                <c:ptCount val="14"/>
                <c:pt idx="0">
                  <c:v>128m</c:v>
                </c:pt>
                <c:pt idx="1">
                  <c:v>64m</c:v>
                </c:pt>
                <c:pt idx="2">
                  <c:v>32m</c:v>
                </c:pt>
                <c:pt idx="3">
                  <c:v>16m</c:v>
                </c:pt>
                <c:pt idx="4">
                  <c:v>8m</c:v>
                </c:pt>
                <c:pt idx="5">
                  <c:v>4m</c:v>
                </c:pt>
                <c:pt idx="6">
                  <c:v>2m</c:v>
                </c:pt>
                <c:pt idx="7">
                  <c:v>1024k</c:v>
                </c:pt>
                <c:pt idx="8">
                  <c:v>512k</c:v>
                </c:pt>
                <c:pt idx="9">
                  <c:v>256k</c:v>
                </c:pt>
                <c:pt idx="10">
                  <c:v>128k</c:v>
                </c:pt>
                <c:pt idx="11">
                  <c:v>64k</c:v>
                </c:pt>
                <c:pt idx="12">
                  <c:v>32k</c:v>
                </c:pt>
                <c:pt idx="13">
                  <c:v>16k</c:v>
                </c:pt>
              </c:strCache>
            </c:strRef>
          </c:cat>
          <c:val>
            <c:numRef>
              <c:f>data!$I$2:$I$16</c:f>
              <c:numCache>
                <c:formatCode>General</c:formatCode>
                <c:ptCount val="15"/>
                <c:pt idx="0">
                  <c:v>2055</c:v>
                </c:pt>
                <c:pt idx="1">
                  <c:v>2058</c:v>
                </c:pt>
                <c:pt idx="2">
                  <c:v>2078</c:v>
                </c:pt>
                <c:pt idx="3">
                  <c:v>2179</c:v>
                </c:pt>
                <c:pt idx="4">
                  <c:v>3289</c:v>
                </c:pt>
                <c:pt idx="5">
                  <c:v>5627</c:v>
                </c:pt>
                <c:pt idx="6">
                  <c:v>5648</c:v>
                </c:pt>
                <c:pt idx="7">
                  <c:v>5628</c:v>
                </c:pt>
                <c:pt idx="8">
                  <c:v>5684</c:v>
                </c:pt>
                <c:pt idx="9">
                  <c:v>7240</c:v>
                </c:pt>
                <c:pt idx="10">
                  <c:v>10409</c:v>
                </c:pt>
                <c:pt idx="11">
                  <c:v>10516</c:v>
                </c:pt>
                <c:pt idx="12">
                  <c:v>26110</c:v>
                </c:pt>
                <c:pt idx="13">
                  <c:v>27746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B-4F2D-9549-5F1667D7A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658424"/>
        <c:axId val="2085643048"/>
      </c:barChart>
      <c:catAx>
        <c:axId val="208565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Working</a:t>
                </a:r>
                <a:r>
                  <a:rPr lang="en-US" sz="1200" baseline="0">
                    <a:latin typeface="Arial"/>
                  </a:rPr>
                  <a:t> set size (bytes)</a:t>
                </a:r>
                <a:endParaRPr lang="en-US" sz="1200">
                  <a:latin typeface="Arial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43048"/>
        <c:crosses val="autoZero"/>
        <c:auto val="1"/>
        <c:lblAlgn val="ctr"/>
        <c:lblOffset val="100"/>
        <c:noMultiLvlLbl val="0"/>
      </c:catAx>
      <c:valAx>
        <c:axId val="208564304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Arial"/>
                  </a:defRPr>
                </a:pPr>
                <a:r>
                  <a:rPr lang="en-US" sz="1200" baseline="0">
                    <a:latin typeface="Arial"/>
                  </a:rPr>
                  <a:t>Read throughput (MB/s)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584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F-45F1-8B61-8060EBD7A3B5}"/>
            </c:ext>
          </c:extLst>
        </c:ser>
        <c:ser>
          <c:idx val="1"/>
          <c:order val="1"/>
          <c:tx>
            <c:strRef>
              <c:f>'stride 128k'!$A$27</c:f>
              <c:strCache>
                <c:ptCount val="1"/>
                <c:pt idx="0">
                  <c:v>Model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128k'!$B$27:$M$27</c:f>
              <c:numCache>
                <c:formatCode>0</c:formatCode>
                <c:ptCount val="12"/>
                <c:pt idx="0">
                  <c:v>30896</c:v>
                </c:pt>
                <c:pt idx="1">
                  <c:v>24743.76423787294</c:v>
                </c:pt>
                <c:pt idx="2">
                  <c:v>20634.810920600521</c:v>
                </c:pt>
                <c:pt idx="3">
                  <c:v>17696.180456366488</c:v>
                </c:pt>
                <c:pt idx="4">
                  <c:v>15490.200678500179</c:v>
                </c:pt>
                <c:pt idx="5">
                  <c:v>13773.24789298868</c:v>
                </c:pt>
                <c:pt idx="6">
                  <c:v>12398.934797864231</c:v>
                </c:pt>
                <c:pt idx="7">
                  <c:v>11274</c:v>
                </c:pt>
                <c:pt idx="8">
                  <c:v>11274</c:v>
                </c:pt>
                <c:pt idx="9">
                  <c:v>11274</c:v>
                </c:pt>
                <c:pt idx="10">
                  <c:v>11274</c:v>
                </c:pt>
                <c:pt idx="11">
                  <c:v>11274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F-45F1-8B61-8060EBD7A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711960"/>
        <c:axId val="-2053502504"/>
      </c:lineChart>
      <c:catAx>
        <c:axId val="206471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502504"/>
        <c:crosses val="autoZero"/>
        <c:auto val="1"/>
        <c:lblAlgn val="ctr"/>
        <c:lblOffset val="100"/>
        <c:noMultiLvlLbl val="0"/>
      </c:catAx>
      <c:valAx>
        <c:axId val="-2053502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4711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5427</c:v>
                </c:pt>
                <c:pt idx="1">
                  <c:v>2757</c:v>
                </c:pt>
                <c:pt idx="2">
                  <c:v>1939</c:v>
                </c:pt>
                <c:pt idx="3">
                  <c:v>1455</c:v>
                </c:pt>
                <c:pt idx="4">
                  <c:v>1151</c:v>
                </c:pt>
                <c:pt idx="5">
                  <c:v>951</c:v>
                </c:pt>
                <c:pt idx="6">
                  <c:v>803</c:v>
                </c:pt>
                <c:pt idx="7">
                  <c:v>701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3-424D-9EA1-E456D5662717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5496</c:v>
                </c:pt>
                <c:pt idx="1">
                  <c:v>2760</c:v>
                </c:pt>
                <c:pt idx="2">
                  <c:v>1936</c:v>
                </c:pt>
                <c:pt idx="3">
                  <c:v>1459</c:v>
                </c:pt>
                <c:pt idx="4">
                  <c:v>1149</c:v>
                </c:pt>
                <c:pt idx="5">
                  <c:v>949</c:v>
                </c:pt>
                <c:pt idx="6">
                  <c:v>803</c:v>
                </c:pt>
                <c:pt idx="7">
                  <c:v>703</c:v>
                </c:pt>
                <c:pt idx="8">
                  <c:v>666</c:v>
                </c:pt>
                <c:pt idx="9">
                  <c:v>644</c:v>
                </c:pt>
                <c:pt idx="10">
                  <c:v>621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3-424D-9EA1-E456D5662717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5498</c:v>
                </c:pt>
                <c:pt idx="1">
                  <c:v>2758</c:v>
                </c:pt>
                <c:pt idx="2">
                  <c:v>1938</c:v>
                </c:pt>
                <c:pt idx="3">
                  <c:v>1454</c:v>
                </c:pt>
                <c:pt idx="4">
                  <c:v>1151</c:v>
                </c:pt>
                <c:pt idx="5">
                  <c:v>934</c:v>
                </c:pt>
                <c:pt idx="6">
                  <c:v>811</c:v>
                </c:pt>
                <c:pt idx="7">
                  <c:v>704</c:v>
                </c:pt>
                <c:pt idx="8">
                  <c:v>671</c:v>
                </c:pt>
                <c:pt idx="9">
                  <c:v>645</c:v>
                </c:pt>
                <c:pt idx="10">
                  <c:v>625</c:v>
                </c:pt>
                <c:pt idx="11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3-424D-9EA1-E456D5662717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5506</c:v>
                </c:pt>
                <c:pt idx="1">
                  <c:v>2769</c:v>
                </c:pt>
                <c:pt idx="2">
                  <c:v>1941</c:v>
                </c:pt>
                <c:pt idx="3">
                  <c:v>1460</c:v>
                </c:pt>
                <c:pt idx="4">
                  <c:v>1153</c:v>
                </c:pt>
                <c:pt idx="5">
                  <c:v>953</c:v>
                </c:pt>
                <c:pt idx="6">
                  <c:v>811</c:v>
                </c:pt>
                <c:pt idx="7">
                  <c:v>705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3-424D-9EA1-E456D5662717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5657</c:v>
                </c:pt>
                <c:pt idx="1">
                  <c:v>2977</c:v>
                </c:pt>
                <c:pt idx="2">
                  <c:v>2090</c:v>
                </c:pt>
                <c:pt idx="3">
                  <c:v>1586</c:v>
                </c:pt>
                <c:pt idx="4">
                  <c:v>1251</c:v>
                </c:pt>
                <c:pt idx="5">
                  <c:v>1035</c:v>
                </c:pt>
                <c:pt idx="6">
                  <c:v>882</c:v>
                </c:pt>
                <c:pt idx="7">
                  <c:v>766</c:v>
                </c:pt>
                <c:pt idx="8">
                  <c:v>777</c:v>
                </c:pt>
                <c:pt idx="9">
                  <c:v>836</c:v>
                </c:pt>
                <c:pt idx="10">
                  <c:v>1018</c:v>
                </c:pt>
                <c:pt idx="11">
                  <c:v>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3-424D-9EA1-E456D5662717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10401</c:v>
                </c:pt>
                <c:pt idx="1">
                  <c:v>8422</c:v>
                </c:pt>
                <c:pt idx="2">
                  <c:v>7522</c:v>
                </c:pt>
                <c:pt idx="3">
                  <c:v>6468</c:v>
                </c:pt>
                <c:pt idx="4">
                  <c:v>5469</c:v>
                </c:pt>
                <c:pt idx="5">
                  <c:v>4809</c:v>
                </c:pt>
                <c:pt idx="6">
                  <c:v>4284</c:v>
                </c:pt>
                <c:pt idx="7">
                  <c:v>3894</c:v>
                </c:pt>
                <c:pt idx="8">
                  <c:v>3900</c:v>
                </c:pt>
                <c:pt idx="9">
                  <c:v>3899</c:v>
                </c:pt>
                <c:pt idx="10">
                  <c:v>3898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83-424D-9EA1-E456D5662717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10401</c:v>
                </c:pt>
                <c:pt idx="1">
                  <c:v>8418</c:v>
                </c:pt>
                <c:pt idx="2">
                  <c:v>7517</c:v>
                </c:pt>
                <c:pt idx="3">
                  <c:v>6468</c:v>
                </c:pt>
                <c:pt idx="4">
                  <c:v>5465</c:v>
                </c:pt>
                <c:pt idx="5">
                  <c:v>4804</c:v>
                </c:pt>
                <c:pt idx="6">
                  <c:v>4284</c:v>
                </c:pt>
                <c:pt idx="7">
                  <c:v>3898</c:v>
                </c:pt>
                <c:pt idx="8">
                  <c:v>3896</c:v>
                </c:pt>
                <c:pt idx="9">
                  <c:v>3897</c:v>
                </c:pt>
                <c:pt idx="10">
                  <c:v>3893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3-424D-9EA1-E456D5662717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10479</c:v>
                </c:pt>
                <c:pt idx="1">
                  <c:v>8469</c:v>
                </c:pt>
                <c:pt idx="2">
                  <c:v>7578</c:v>
                </c:pt>
                <c:pt idx="3">
                  <c:v>6508</c:v>
                </c:pt>
                <c:pt idx="4">
                  <c:v>5510</c:v>
                </c:pt>
                <c:pt idx="5">
                  <c:v>4854</c:v>
                </c:pt>
                <c:pt idx="6">
                  <c:v>4326</c:v>
                </c:pt>
                <c:pt idx="7">
                  <c:v>3935</c:v>
                </c:pt>
                <c:pt idx="8">
                  <c:v>3939</c:v>
                </c:pt>
                <c:pt idx="9">
                  <c:v>3945</c:v>
                </c:pt>
                <c:pt idx="10">
                  <c:v>3951</c:v>
                </c:pt>
                <c:pt idx="11">
                  <c:v>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83-424D-9EA1-E456D5662717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10486</c:v>
                </c:pt>
                <c:pt idx="1">
                  <c:v>8465</c:v>
                </c:pt>
                <c:pt idx="2">
                  <c:v>7578</c:v>
                </c:pt>
                <c:pt idx="3">
                  <c:v>6508</c:v>
                </c:pt>
                <c:pt idx="4">
                  <c:v>5514</c:v>
                </c:pt>
                <c:pt idx="5">
                  <c:v>4854</c:v>
                </c:pt>
                <c:pt idx="6">
                  <c:v>4330</c:v>
                </c:pt>
                <c:pt idx="7">
                  <c:v>3938</c:v>
                </c:pt>
                <c:pt idx="8">
                  <c:v>3945</c:v>
                </c:pt>
                <c:pt idx="9">
                  <c:v>3952</c:v>
                </c:pt>
                <c:pt idx="10">
                  <c:v>3956</c:v>
                </c:pt>
                <c:pt idx="11">
                  <c:v>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3-424D-9EA1-E456D5662717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10479</c:v>
                </c:pt>
                <c:pt idx="1">
                  <c:v>8456</c:v>
                </c:pt>
                <c:pt idx="2">
                  <c:v>7578</c:v>
                </c:pt>
                <c:pt idx="3">
                  <c:v>6503</c:v>
                </c:pt>
                <c:pt idx="4">
                  <c:v>5510</c:v>
                </c:pt>
                <c:pt idx="5">
                  <c:v>4850</c:v>
                </c:pt>
                <c:pt idx="6">
                  <c:v>4322</c:v>
                </c:pt>
                <c:pt idx="7">
                  <c:v>3931</c:v>
                </c:pt>
                <c:pt idx="8">
                  <c:v>3935</c:v>
                </c:pt>
                <c:pt idx="9">
                  <c:v>3938</c:v>
                </c:pt>
                <c:pt idx="10">
                  <c:v>3944</c:v>
                </c:pt>
                <c:pt idx="11">
                  <c:v>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83-424D-9EA1-E456D5662717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10473</c:v>
                </c:pt>
                <c:pt idx="1">
                  <c:v>8443</c:v>
                </c:pt>
                <c:pt idx="2">
                  <c:v>7552</c:v>
                </c:pt>
                <c:pt idx="3">
                  <c:v>6488</c:v>
                </c:pt>
                <c:pt idx="4">
                  <c:v>5496</c:v>
                </c:pt>
                <c:pt idx="5">
                  <c:v>4833</c:v>
                </c:pt>
                <c:pt idx="6">
                  <c:v>4307</c:v>
                </c:pt>
                <c:pt idx="7">
                  <c:v>3920</c:v>
                </c:pt>
                <c:pt idx="8">
                  <c:v>3912</c:v>
                </c:pt>
                <c:pt idx="9">
                  <c:v>3922</c:v>
                </c:pt>
                <c:pt idx="10">
                  <c:v>3923</c:v>
                </c:pt>
                <c:pt idx="11">
                  <c:v>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83-424D-9EA1-E456D5662717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10460</c:v>
                </c:pt>
                <c:pt idx="1">
                  <c:v>8414</c:v>
                </c:pt>
                <c:pt idx="2">
                  <c:v>7537</c:v>
                </c:pt>
                <c:pt idx="3">
                  <c:v>6463</c:v>
                </c:pt>
                <c:pt idx="4">
                  <c:v>5474</c:v>
                </c:pt>
                <c:pt idx="5">
                  <c:v>4817</c:v>
                </c:pt>
                <c:pt idx="6">
                  <c:v>4295</c:v>
                </c:pt>
                <c:pt idx="7">
                  <c:v>3902</c:v>
                </c:pt>
                <c:pt idx="8">
                  <c:v>3897</c:v>
                </c:pt>
                <c:pt idx="9">
                  <c:v>3899</c:v>
                </c:pt>
                <c:pt idx="10">
                  <c:v>3893</c:v>
                </c:pt>
                <c:pt idx="11">
                  <c:v>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83-424D-9EA1-E456D5662717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17485</c:v>
                </c:pt>
                <c:pt idx="1">
                  <c:v>16744</c:v>
                </c:pt>
                <c:pt idx="2">
                  <c:v>16268</c:v>
                </c:pt>
                <c:pt idx="3">
                  <c:v>15798</c:v>
                </c:pt>
                <c:pt idx="4">
                  <c:v>15242</c:v>
                </c:pt>
                <c:pt idx="5">
                  <c:v>15321</c:v>
                </c:pt>
                <c:pt idx="6">
                  <c:v>14692</c:v>
                </c:pt>
                <c:pt idx="7">
                  <c:v>14158</c:v>
                </c:pt>
                <c:pt idx="8">
                  <c:v>17489</c:v>
                </c:pt>
                <c:pt idx="9">
                  <c:v>17381</c:v>
                </c:pt>
                <c:pt idx="10">
                  <c:v>17327</c:v>
                </c:pt>
                <c:pt idx="11">
                  <c:v>17059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83-424D-9EA1-E456D5662717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18756</c:v>
                </c:pt>
                <c:pt idx="1">
                  <c:v>18386</c:v>
                </c:pt>
                <c:pt idx="2">
                  <c:v>17852</c:v>
                </c:pt>
                <c:pt idx="3">
                  <c:v>17688</c:v>
                </c:pt>
                <c:pt idx="4">
                  <c:v>17370</c:v>
                </c:pt>
                <c:pt idx="5">
                  <c:v>17059</c:v>
                </c:pt>
                <c:pt idx="6">
                  <c:v>16919</c:v>
                </c:pt>
                <c:pt idx="7">
                  <c:v>18206</c:v>
                </c:pt>
                <c:pt idx="8">
                  <c:v>18028</c:v>
                </c:pt>
                <c:pt idx="9">
                  <c:v>17773</c:v>
                </c:pt>
                <c:pt idx="10">
                  <c:v>17717</c:v>
                </c:pt>
                <c:pt idx="11">
                  <c:v>17735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83-424D-9EA1-E456D5662717}"/>
            </c:ext>
          </c:extLst>
        </c:ser>
        <c:bandFmts/>
        <c:axId val="2127064360"/>
        <c:axId val="2127052712"/>
        <c:axId val="2127049608"/>
      </c:surface3DChart>
      <c:catAx>
        <c:axId val="2127064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auto val="1"/>
        <c:lblAlgn val="ctr"/>
        <c:lblOffset val="100"/>
        <c:noMultiLvlLbl val="0"/>
      </c:catAx>
      <c:valAx>
        <c:axId val="2127052712"/>
        <c:scaling>
          <c:orientation val="minMax"/>
          <c:max val="2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64360"/>
        <c:crosses val="autoZero"/>
        <c:crossBetween val="midCat"/>
        <c:majorUnit val="2000"/>
        <c:minorUnit val="500"/>
      </c:valAx>
      <c:serAx>
        <c:axId val="21270496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Latest generation Intel processor, launched in 2020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Pause at the end of this slide to consider that M[0] and M[8] have nothing to do with one another, but that they interfere with one </a:t>
            </a:r>
            <a:r>
              <a:rPr lang="en-US" dirty="0" err="1"/>
              <a:t>anothers</a:t>
            </a:r>
            <a:r>
              <a:rPr lang="en-US" dirty="0"/>
              <a:t>’ existences in the cache.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7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For the same trace as before, we get a hit for the second 0 with a 2-way set associative cache (instead of a miss with a direct-mapped cache).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276247" y="726094"/>
            <a:ext cx="4752421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308" tIns="47654" rIns="95308" bIns="4765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4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16byte direct mapped $, 4B blocks -&gt; must be 4 sets to account for all 16B of cache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8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from block with set index bits 00 to 01, displace the line sitting in set 0 from the block with set index 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 = 64 (2^6)</a:t>
            </a:r>
          </a:p>
          <a:p>
            <a:r>
              <a:rPr lang="en-US" dirty="0"/>
              <a:t>E = 8 (2^3)</a:t>
            </a:r>
          </a:p>
          <a:p>
            <a:r>
              <a:rPr lang="en-US" dirty="0"/>
              <a:t>S = 64 (2^6) [need to infer from B, E, and Cache Size]</a:t>
            </a:r>
          </a:p>
          <a:p>
            <a:r>
              <a:rPr lang="en-US" dirty="0"/>
              <a:t>Cache Size = 2^15 (32768)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03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0x010 =&gt; 0000 0001 0000, say that it awkwardly segments the bits, but that’s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78663" y="726094"/>
            <a:ext cx="4754835" cy="3582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84" y="4554201"/>
            <a:ext cx="5356133" cy="4314943"/>
          </a:xfrm>
          <a:noFill/>
          <a:ln/>
        </p:spPr>
        <p:txBody>
          <a:bodyPr lIns="95683" tIns="47003" rIns="95683" bIns="47003"/>
          <a:lstStyle/>
          <a:p>
            <a:endParaRPr lang="en-US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5963"/>
            <a:ext cx="4795838" cy="359886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Slopes of spatial locality – increase stride, degrade throughput because burn through blocks faster</a:t>
            </a:r>
          </a:p>
          <a:p>
            <a:r>
              <a:rPr lang="en-US" dirty="0"/>
              <a:t>Ridges of temporal – As increase size, can’t fit in level of cache any more, drop to next one down.  Data in cache because of warm up before test run.</a:t>
            </a:r>
          </a:p>
          <a:p>
            <a:r>
              <a:rPr lang="en-US" dirty="0"/>
              <a:t>Prefetching – do better than we expect.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329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087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quickly through this slide.  Only point is that the outer loop order doesn’t change the analysis</a:t>
            </a:r>
          </a:p>
        </p:txBody>
      </p:sp>
    </p:spTree>
    <p:extLst>
      <p:ext uri="{BB962C8B-B14F-4D97-AF65-F5344CB8AC3E}">
        <p14:creationId xmlns:p14="http://schemas.microsoft.com/office/powerpoint/2010/main" val="27485484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n/8 – comes from taking n and doing it in chunks of 8 that fit in a cache line, with perfect stride 1 accesses across the row</a:t>
            </a:r>
          </a:p>
          <a:p>
            <a:r>
              <a:rPr lang="en-US" dirty="0"/>
              <a:t>N – comes from missing on everything but the 1 double needed going down a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8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L^2 / 8 comes from taking L^2 bytes per block and perfectly caching them 8 doubles at a time.</a:t>
            </a:r>
          </a:p>
          <a:p>
            <a:r>
              <a:rPr lang="en-US" dirty="0"/>
              <a:t>2n/L comes from doing n/L blocks of size L^2 in each source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51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n/L is the dimension of the matrix in blocks. (n/L)^2  is the number of iterations.  </a:t>
            </a:r>
          </a:p>
          <a:p>
            <a:r>
              <a:rPr lang="en-US" dirty="0" err="1"/>
              <a:t>nL</a:t>
            </a:r>
            <a:r>
              <a:rPr lang="en-US" dirty="0"/>
              <a:t>/4 is the misses per iteration.  N^3/4L is the total miss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31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3L^2 to accommodate M3 = M1 x M2, with M1,2,3 all supplying blocks of dim L^2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6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87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2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Recall: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Occurs when the cache is large enough, but too many data objects all map (by the </a:t>
            </a:r>
            <a:r>
              <a:rPr lang="en-US" dirty="0">
                <a:solidFill>
                  <a:srgbClr val="C00000"/>
                </a:solidFill>
              </a:rPr>
              <a:t>placement policy</a:t>
            </a:r>
            <a:r>
              <a:rPr lang="en-US" dirty="0"/>
              <a:t>) to the same limited set of blocks </a:t>
            </a:r>
          </a:p>
          <a:p>
            <a:pPr lvl="2"/>
            <a:r>
              <a:rPr lang="en-US" dirty="0"/>
              <a:t>E.g., if the placement policy maps both 0 and 8 to the same block, then referencing 0, 8, 0, 8, 0, 8, ... would miss every time.</a:t>
            </a:r>
          </a:p>
        </p:txBody>
      </p:sp>
    </p:spTree>
    <p:extLst>
      <p:ext uri="{BB962C8B-B14F-4D97-AF65-F5344CB8AC3E}">
        <p14:creationId xmlns:p14="http://schemas.microsoft.com/office/powerpoint/2010/main" val="1945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23"/>
          <p:cNvSpPr>
            <a:spLocks noChangeAspect="1" noChangeArrowheads="1"/>
          </p:cNvSpPr>
          <p:nvPr/>
        </p:nvSpPr>
        <p:spPr bwMode="auto">
          <a:xfrm>
            <a:off x="1196975" y="4279900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87423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Memories</a:t>
            </a:r>
          </a:p>
        </p:txBody>
      </p:sp>
      <p:sp>
        <p:nvSpPr>
          <p:cNvPr id="187424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Cache memories </a:t>
            </a:r>
            <a:r>
              <a:rPr lang="en-US" dirty="0"/>
              <a:t>are small, fast SRAM-based memories managed automatically in hardware</a:t>
            </a:r>
          </a:p>
          <a:p>
            <a:pPr lvl="1"/>
            <a:r>
              <a:rPr lang="en-US" dirty="0"/>
              <a:t>Hold frequently accessed blocks of main memory</a:t>
            </a:r>
          </a:p>
          <a:p>
            <a:r>
              <a:rPr lang="en-US" dirty="0"/>
              <a:t>CPU looks first for data in cache</a:t>
            </a:r>
          </a:p>
          <a:p>
            <a:r>
              <a:rPr lang="en-US" dirty="0"/>
              <a:t>Typical system structure:</a:t>
            </a:r>
          </a:p>
        </p:txBody>
      </p:sp>
      <p:sp>
        <p:nvSpPr>
          <p:cNvPr id="33" name="Rectangle 146"/>
          <p:cNvSpPr>
            <a:spLocks noChangeAspect="1" noChangeArrowheads="1"/>
          </p:cNvSpPr>
          <p:nvPr/>
        </p:nvSpPr>
        <p:spPr bwMode="auto">
          <a:xfrm>
            <a:off x="7258050" y="5653087"/>
            <a:ext cx="819150" cy="823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Main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34" name="AutoShape 201"/>
          <p:cNvSpPr>
            <a:spLocks noChangeAspect="1" noChangeArrowheads="1"/>
          </p:cNvSpPr>
          <p:nvPr/>
        </p:nvSpPr>
        <p:spPr bwMode="auto">
          <a:xfrm>
            <a:off x="5884863" y="5789612"/>
            <a:ext cx="1344612" cy="481013"/>
          </a:xfrm>
          <a:prstGeom prst="leftRightArrow">
            <a:avLst>
              <a:gd name="adj1" fmla="val 50000"/>
              <a:gd name="adj2" fmla="val 5590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5" name="Rectangle 202"/>
          <p:cNvSpPr>
            <a:spLocks noChangeAspect="1" noChangeArrowheads="1"/>
          </p:cNvSpPr>
          <p:nvPr/>
        </p:nvSpPr>
        <p:spPr bwMode="auto">
          <a:xfrm>
            <a:off x="5060950" y="5818187"/>
            <a:ext cx="81915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I/O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37" name="Rectangle 206"/>
          <p:cNvSpPr>
            <a:spLocks noChangeAspect="1" noChangeArrowheads="1"/>
          </p:cNvSpPr>
          <p:nvPr/>
        </p:nvSpPr>
        <p:spPr bwMode="auto">
          <a:xfrm>
            <a:off x="1349375" y="5818187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/>
          <p:cNvSpPr>
            <a:spLocks noChangeAspect="1" noChangeArrowheads="1"/>
          </p:cNvSpPr>
          <p:nvPr/>
        </p:nvSpPr>
        <p:spPr bwMode="auto">
          <a:xfrm>
            <a:off x="2862263" y="4622800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/>
          <p:cNvSpPr>
            <a:spLocks noChangeAspect="1" noChangeArrowheads="1"/>
          </p:cNvSpPr>
          <p:nvPr/>
        </p:nvSpPr>
        <p:spPr bwMode="auto">
          <a:xfrm>
            <a:off x="2862263" y="4760912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/>
          <p:cNvSpPr>
            <a:spLocks noChangeAspect="1" noChangeArrowheads="1"/>
          </p:cNvSpPr>
          <p:nvPr/>
        </p:nvSpPr>
        <p:spPr bwMode="auto">
          <a:xfrm>
            <a:off x="2862263" y="4897437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/>
          <p:cNvSpPr>
            <a:spLocks noChangeAspect="1" noChangeArrowheads="1"/>
          </p:cNvSpPr>
          <p:nvPr/>
        </p:nvSpPr>
        <p:spPr bwMode="auto">
          <a:xfrm>
            <a:off x="2862263" y="5035550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/>
          <p:cNvSpPr>
            <a:spLocks noChangeAspect="1" noChangeArrowheads="1"/>
          </p:cNvSpPr>
          <p:nvPr/>
        </p:nvSpPr>
        <p:spPr bwMode="auto">
          <a:xfrm>
            <a:off x="2862263" y="5172075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/>
          <p:cNvSpPr>
            <a:spLocks noChangeAspect="1" noChangeArrowheads="1"/>
          </p:cNvSpPr>
          <p:nvPr/>
        </p:nvSpPr>
        <p:spPr bwMode="auto">
          <a:xfrm>
            <a:off x="3559175" y="4622800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/>
          <p:cNvSpPr>
            <a:spLocks noChangeAspect="1" noChangeArrowheads="1"/>
          </p:cNvSpPr>
          <p:nvPr/>
        </p:nvSpPr>
        <p:spPr bwMode="auto">
          <a:xfrm flipH="1">
            <a:off x="3478213" y="4965700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/>
          <p:cNvSpPr>
            <a:spLocks noChangeAspect="1" noChangeArrowheads="1"/>
          </p:cNvSpPr>
          <p:nvPr/>
        </p:nvSpPr>
        <p:spPr bwMode="auto">
          <a:xfrm>
            <a:off x="3959225" y="4486275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/>
          <p:cNvSpPr txBox="1">
            <a:spLocks noChangeAspect="1" noChangeArrowheads="1"/>
          </p:cNvSpPr>
          <p:nvPr/>
        </p:nvSpPr>
        <p:spPr bwMode="auto">
          <a:xfrm>
            <a:off x="2594341" y="431699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/>
          <p:cNvSpPr>
            <a:spLocks noChangeAspect="1" noChangeArrowheads="1"/>
          </p:cNvSpPr>
          <p:nvPr/>
        </p:nvSpPr>
        <p:spPr bwMode="auto">
          <a:xfrm>
            <a:off x="2928938" y="5378450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9" name="Text Box 225"/>
          <p:cNvSpPr txBox="1">
            <a:spLocks noChangeAspect="1" noChangeArrowheads="1"/>
          </p:cNvSpPr>
          <p:nvPr/>
        </p:nvSpPr>
        <p:spPr bwMode="auto">
          <a:xfrm>
            <a:off x="1174448" y="3988385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50" name="Text Box 229"/>
          <p:cNvSpPr txBox="1">
            <a:spLocks noChangeAspect="1" noChangeArrowheads="1"/>
          </p:cNvSpPr>
          <p:nvPr/>
        </p:nvSpPr>
        <p:spPr bwMode="auto">
          <a:xfrm>
            <a:off x="4650138" y="515519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51" name="Line 230"/>
          <p:cNvSpPr>
            <a:spLocks noChangeAspect="1" noChangeShapeType="1"/>
          </p:cNvSpPr>
          <p:nvPr/>
        </p:nvSpPr>
        <p:spPr bwMode="auto">
          <a:xfrm flipH="1">
            <a:off x="4438650" y="5446712"/>
            <a:ext cx="619125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 Box 231"/>
          <p:cNvSpPr txBox="1">
            <a:spLocks noChangeAspect="1" noChangeArrowheads="1"/>
          </p:cNvSpPr>
          <p:nvPr/>
        </p:nvSpPr>
        <p:spPr bwMode="auto">
          <a:xfrm>
            <a:off x="5931318" y="5155198"/>
            <a:ext cx="12659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53" name="Line 232"/>
          <p:cNvSpPr>
            <a:spLocks noChangeAspect="1" noChangeShapeType="1"/>
          </p:cNvSpPr>
          <p:nvPr/>
        </p:nvSpPr>
        <p:spPr bwMode="auto">
          <a:xfrm>
            <a:off x="6530975" y="5446712"/>
            <a:ext cx="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4" name="Rectangle 233"/>
          <p:cNvSpPr>
            <a:spLocks noChangeAspect="1" noChangeArrowheads="1"/>
          </p:cNvSpPr>
          <p:nvPr/>
        </p:nvSpPr>
        <p:spPr bwMode="auto">
          <a:xfrm>
            <a:off x="1349375" y="4719637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5" name="AutoShape 234"/>
          <p:cNvSpPr>
            <a:spLocks noChangeAspect="1" noChangeArrowheads="1"/>
          </p:cNvSpPr>
          <p:nvPr/>
        </p:nvSpPr>
        <p:spPr bwMode="auto">
          <a:xfrm>
            <a:off x="1577975" y="5240337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6" name="AutoShape 236"/>
          <p:cNvSpPr>
            <a:spLocks noChangeAspect="1" noChangeArrowheads="1"/>
          </p:cNvSpPr>
          <p:nvPr/>
        </p:nvSpPr>
        <p:spPr bwMode="auto">
          <a:xfrm flipH="1">
            <a:off x="2441575" y="4767262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6" name="AutoShape 205"/>
          <p:cNvSpPr>
            <a:spLocks noChangeAspect="1" noChangeArrowheads="1"/>
          </p:cNvSpPr>
          <p:nvPr/>
        </p:nvSpPr>
        <p:spPr bwMode="auto">
          <a:xfrm>
            <a:off x="3748088" y="5789612"/>
            <a:ext cx="1309687" cy="481013"/>
          </a:xfrm>
          <a:prstGeom prst="leftRightArrow">
            <a:avLst>
              <a:gd name="adj1" fmla="val 50000"/>
              <a:gd name="adj2" fmla="val 5445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</a:t>
            </a:r>
          </a:p>
        </p:txBody>
      </p:sp>
      <p:pic>
        <p:nvPicPr>
          <p:cNvPr id="2050" name="Picture 2" descr="Image result for i7 die photo">
            <a:extLst>
              <a:ext uri="{FF2B5EF4-FFF2-40B4-BE49-F238E27FC236}">
                <a16:creationId xmlns:a16="http://schemas.microsoft.com/office/drawing/2014/main" id="{B1887E71-B29F-4F34-8EDA-6D5C78B2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7694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l Core i7-3960X processor die detail">
            <a:extLst>
              <a:ext uri="{FF2B5EF4-FFF2-40B4-BE49-F238E27FC236}">
                <a16:creationId xmlns:a16="http://schemas.microsoft.com/office/drawing/2014/main" id="{A0BA3D36-A924-463C-94FF-CEE3C990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44041"/>
            <a:ext cx="3429000" cy="3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D FX-8150 processor die detail">
            <a:extLst>
              <a:ext uri="{FF2B5EF4-FFF2-40B4-BE49-F238E27FC236}">
                <a16:creationId xmlns:a16="http://schemas.microsoft.com/office/drawing/2014/main" id="{EA4165A0-8221-4FBA-B3AF-E0C4BE93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769468" cy="30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23">
            <a:extLst>
              <a:ext uri="{FF2B5EF4-FFF2-40B4-BE49-F238E27FC236}">
                <a16:creationId xmlns:a16="http://schemas.microsoft.com/office/drawing/2014/main" id="{703E7852-B76A-4541-9EB6-B027F461E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9097" y="1197113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7" name="Rectangle 206">
            <a:extLst>
              <a:ext uri="{FF2B5EF4-FFF2-40B4-BE49-F238E27FC236}">
                <a16:creationId xmlns:a16="http://schemas.microsoft.com/office/drawing/2014/main" id="{F37B263F-1A9A-481D-832E-D696FF2881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2735400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>
            <a:extLst>
              <a:ext uri="{FF2B5EF4-FFF2-40B4-BE49-F238E27FC236}">
                <a16:creationId xmlns:a16="http://schemas.microsoft.com/office/drawing/2014/main" id="{D97DB48D-62C5-4EB5-924D-E9801E074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540013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>
            <a:extLst>
              <a:ext uri="{FF2B5EF4-FFF2-40B4-BE49-F238E27FC236}">
                <a16:creationId xmlns:a16="http://schemas.microsoft.com/office/drawing/2014/main" id="{F28A7C25-0D6E-4E3A-8C28-900BB3E91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678125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>
            <a:extLst>
              <a:ext uri="{FF2B5EF4-FFF2-40B4-BE49-F238E27FC236}">
                <a16:creationId xmlns:a16="http://schemas.microsoft.com/office/drawing/2014/main" id="{3B10FE98-01EA-4A16-B1A4-FE70F259F1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814650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>
            <a:extLst>
              <a:ext uri="{FF2B5EF4-FFF2-40B4-BE49-F238E27FC236}">
                <a16:creationId xmlns:a16="http://schemas.microsoft.com/office/drawing/2014/main" id="{3B26E941-5A41-4BD6-B704-1C9CAA287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952763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>
            <a:extLst>
              <a:ext uri="{FF2B5EF4-FFF2-40B4-BE49-F238E27FC236}">
                <a16:creationId xmlns:a16="http://schemas.microsoft.com/office/drawing/2014/main" id="{1846FDFB-0747-4935-AC0C-1DDDC2A06B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2089288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>
            <a:extLst>
              <a:ext uri="{FF2B5EF4-FFF2-40B4-BE49-F238E27FC236}">
                <a16:creationId xmlns:a16="http://schemas.microsoft.com/office/drawing/2014/main" id="{479F46FC-59B3-454D-9CAD-65FA21B27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1297" y="1540013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>
            <a:extLst>
              <a:ext uri="{FF2B5EF4-FFF2-40B4-BE49-F238E27FC236}">
                <a16:creationId xmlns:a16="http://schemas.microsoft.com/office/drawing/2014/main" id="{C4836188-40A9-4C0D-A006-CED7CCBDAD3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490335" y="1882913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>
            <a:extLst>
              <a:ext uri="{FF2B5EF4-FFF2-40B4-BE49-F238E27FC236}">
                <a16:creationId xmlns:a16="http://schemas.microsoft.com/office/drawing/2014/main" id="{33996122-17FF-4B7D-986E-E43E63A65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1347" y="1403488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>
            <a:extLst>
              <a:ext uri="{FF2B5EF4-FFF2-40B4-BE49-F238E27FC236}">
                <a16:creationId xmlns:a16="http://schemas.microsoft.com/office/drawing/2014/main" id="{2C96D842-0C7C-41C7-A921-977A3F2FE6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06463" y="123421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>
            <a:extLst>
              <a:ext uri="{FF2B5EF4-FFF2-40B4-BE49-F238E27FC236}">
                <a16:creationId xmlns:a16="http://schemas.microsoft.com/office/drawing/2014/main" id="{0457010B-9BEE-430A-B716-B417335E5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1060" y="2295663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8" name="Text Box 225">
            <a:extLst>
              <a:ext uri="{FF2B5EF4-FFF2-40B4-BE49-F238E27FC236}">
                <a16:creationId xmlns:a16="http://schemas.microsoft.com/office/drawing/2014/main" id="{E8B61CA0-9B4B-4D15-B4D9-5139F9BDEF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86570" y="905598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49" name="Rectangle 233">
            <a:extLst>
              <a:ext uri="{FF2B5EF4-FFF2-40B4-BE49-F238E27FC236}">
                <a16:creationId xmlns:a16="http://schemas.microsoft.com/office/drawing/2014/main" id="{F7CC7E4E-1A22-4B91-92E6-33CD56BC2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1636850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0" name="AutoShape 234">
            <a:extLst>
              <a:ext uri="{FF2B5EF4-FFF2-40B4-BE49-F238E27FC236}">
                <a16:creationId xmlns:a16="http://schemas.microsoft.com/office/drawing/2014/main" id="{F9DCFCFF-79AE-4A07-85CB-ED6129857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0097" y="2157550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1" name="AutoShape 236">
            <a:extLst>
              <a:ext uri="{FF2B5EF4-FFF2-40B4-BE49-F238E27FC236}">
                <a16:creationId xmlns:a16="http://schemas.microsoft.com/office/drawing/2014/main" id="{28707FFD-E8A3-4807-9268-B16EA8CEC85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453697" y="1684475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A118EB-16EC-4006-B7C2-31278208EF96}"/>
              </a:ext>
            </a:extLst>
          </p:cNvPr>
          <p:cNvSpPr txBox="1"/>
          <p:nvPr/>
        </p:nvSpPr>
        <p:spPr>
          <a:xfrm>
            <a:off x="5105400" y="3399408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Core i7-3960X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5A20A7-5949-4692-8425-0CAC105423E7}"/>
              </a:ext>
            </a:extLst>
          </p:cNvPr>
          <p:cNvSpPr txBox="1"/>
          <p:nvPr/>
        </p:nvSpPr>
        <p:spPr>
          <a:xfrm>
            <a:off x="3050432" y="3390035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AMD FX 8150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FE8BC0-0295-4039-AB14-B2DE4F6C18E3}"/>
              </a:ext>
            </a:extLst>
          </p:cNvPr>
          <p:cNvSpPr txBox="1"/>
          <p:nvPr/>
        </p:nvSpPr>
        <p:spPr>
          <a:xfrm>
            <a:off x="517610" y="3298207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Nehalem</a:t>
            </a:r>
          </a:p>
        </p:txBody>
      </p:sp>
    </p:spTree>
    <p:extLst>
      <p:ext uri="{BB962C8B-B14F-4D97-AF65-F5344CB8AC3E}">
        <p14:creationId xmlns:p14="http://schemas.microsoft.com/office/powerpoint/2010/main" val="18813082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 (Cont.)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174841" y="2286000"/>
            <a:ext cx="21123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Intel Tiger Lake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Processor Die</a:t>
            </a: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(4 core version)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212056"/>
            <a:ext cx="26905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>
                <a:latin typeface="Calibri" pitchFamily="34" charset="0"/>
              </a:rPr>
              <a:t>CPU caches</a:t>
            </a:r>
          </a:p>
          <a:p>
            <a:pPr algn="ctr"/>
            <a:endParaRPr lang="en-US" sz="1100" u="sng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L1 per core: 32KB Instruction</a:t>
            </a:r>
          </a:p>
          <a:p>
            <a:r>
              <a:rPr lang="en-US" sz="1600" dirty="0">
                <a:latin typeface="Calibri" pitchFamily="34" charset="0"/>
              </a:rPr>
              <a:t>                      + 48KB Data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L2 per core: 1.25MB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Shared L3: 12MB (8 core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                    version has 24MB)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A0749D-D96A-4C19-9C34-90E1DC8E5B87}"/>
              </a:ext>
            </a:extLst>
          </p:cNvPr>
          <p:cNvGrpSpPr/>
          <p:nvPr/>
        </p:nvGrpSpPr>
        <p:grpSpPr>
          <a:xfrm>
            <a:off x="1201732" y="1162125"/>
            <a:ext cx="4284667" cy="5442325"/>
            <a:chOff x="1201732" y="1162125"/>
            <a:chExt cx="4284667" cy="5442325"/>
          </a:xfrm>
        </p:grpSpPr>
        <p:pic>
          <p:nvPicPr>
            <p:cNvPr id="4" name="Picture 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D4CB2B2B-A9AB-42A5-B1A1-51AD3DB28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732" y="1162125"/>
              <a:ext cx="4284667" cy="54423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06AACB-7843-44F5-9259-FE120B2D9AE5}"/>
                </a:ext>
              </a:extLst>
            </p:cNvPr>
            <p:cNvSpPr txBox="1"/>
            <p:nvPr/>
          </p:nvSpPr>
          <p:spPr>
            <a:xfrm>
              <a:off x="3657600" y="29718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L3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1C85B6-BA31-4362-9FFE-34CE4723CE80}"/>
                </a:ext>
              </a:extLst>
            </p:cNvPr>
            <p:cNvSpPr txBox="1"/>
            <p:nvPr/>
          </p:nvSpPr>
          <p:spPr>
            <a:xfrm>
              <a:off x="3657600" y="38100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L3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96B248-6CB1-40C4-9C21-6386B08107D9}"/>
                </a:ext>
              </a:extLst>
            </p:cNvPr>
            <p:cNvSpPr txBox="1"/>
            <p:nvPr/>
          </p:nvSpPr>
          <p:spPr>
            <a:xfrm>
              <a:off x="2819400" y="38100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L3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CAD6FD-1A7D-4247-A78A-2331D97AA278}"/>
                </a:ext>
              </a:extLst>
            </p:cNvPr>
            <p:cNvSpPr txBox="1"/>
            <p:nvPr/>
          </p:nvSpPr>
          <p:spPr>
            <a:xfrm>
              <a:off x="2819400" y="29718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L3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4313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Cache Organization (S, E, B)</a:t>
            </a:r>
            <a:endParaRPr lang="en-US" dirty="0"/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86200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333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59" name="Straight Connector 58"/>
          <p:cNvCxnSpPr>
            <a:endCxn id="61" idx="1"/>
          </p:cNvCxnSpPr>
          <p:nvPr/>
        </p:nvCxnSpPr>
        <p:spPr bwMode="auto">
          <a:xfrm flipV="1">
            <a:off x="6553202" y="2070349"/>
            <a:ext cx="596798" cy="1041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150000" y="1885683"/>
            <a:ext cx="47000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6096000" y="2338583"/>
            <a:ext cx="914400" cy="1384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971766" y="22783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line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/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/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2273468" y="5702122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2058" y="6374902"/>
            <a:ext cx="392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31068" y="5038611"/>
            <a:ext cx="2911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Cache size</a:t>
            </a:r>
          </a:p>
          <a:p>
            <a:r>
              <a:rPr lang="en-US" i="1" dirty="0">
                <a:latin typeface="Calibri" pitchFamily="34" charset="0"/>
              </a:rPr>
              <a:t> = S x E x B data bytes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3288" y="6336268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rot="5400000" flipH="1" flipV="1">
            <a:off x="2285206" y="6158528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7" grpId="0" animBg="1"/>
      <p:bldP spid="78" grpId="0"/>
      <p:bldP spid="100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 bwMode="auto">
          <a:xfrm>
            <a:off x="1782467" y="4019283"/>
            <a:ext cx="3875673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00213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00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/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/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/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06653" y="6277367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 rot="5400000" flipH="1" flipV="1">
            <a:off x="1748601" y="6144414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5097" y="6374902"/>
            <a:ext cx="383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337478" y="28533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328078" y="28533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s bits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090078" y="2853352"/>
            <a:ext cx="6858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b bits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2513390"/>
            <a:ext cx="181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word:</a:t>
            </a:r>
          </a:p>
        </p:txBody>
      </p:sp>
      <p:sp>
        <p:nvSpPr>
          <p:cNvPr id="58" name="AutoShape 16"/>
          <p:cNvSpPr>
            <a:spLocks/>
          </p:cNvSpPr>
          <p:nvPr/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/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/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/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/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311007" y="531674"/>
            <a:ext cx="2415982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24974" y="3242096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/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0656" y="4659868"/>
            <a:ext cx="20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(4 Bytes) is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5715000"/>
            <a:ext cx="7874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If tag doesn’t match (= miss): </a:t>
            </a:r>
            <a:r>
              <a:rPr lang="en-US" dirty="0">
                <a:latin typeface="Calibri" pitchFamily="34" charset="0"/>
              </a:rPr>
              <a:t>old line is evicted and replaced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40" name="Rectangle 1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Direct-Mapped Cache Simulation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211513" y="1371600"/>
            <a:ext cx="5856287" cy="3167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(address space size 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S=4 sets, E=1 Blocks/set, B=2 bytes/block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6513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584200" y="1295400"/>
            <a:ext cx="52899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t</a:t>
            </a:r>
            <a:r>
              <a:rPr lang="en-US" sz="2000" b="0" dirty="0">
                <a:latin typeface="Calibri"/>
                <a:cs typeface="Calibri"/>
              </a:rPr>
              <a:t>=1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212850" y="1295400"/>
            <a:ext cx="54078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s</a:t>
            </a:r>
            <a:r>
              <a:rPr lang="en-US" sz="2000" b="0" dirty="0">
                <a:latin typeface="Calibri"/>
                <a:cs typeface="Calibri"/>
              </a:rPr>
              <a:t>=2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952625" y="1295400"/>
            <a:ext cx="5752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118268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1898650" y="1633736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3352800" y="513715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149518" name="Rectangle 14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3502025" y="4724400"/>
            <a:ext cx="31098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v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3979862" y="4724400"/>
            <a:ext cx="53126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4937125" y="4724400"/>
            <a:ext cx="74141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3352800" y="54467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3927475" y="54467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4595812" y="54467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3352800" y="577056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927475" y="577056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4595812" y="577056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3352800" y="60944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3927475" y="60944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4595812" y="60944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678" name="Text Box 174"/>
          <p:cNvSpPr txBox="1">
            <a:spLocks noChangeArrowheads="1"/>
          </p:cNvSpPr>
          <p:nvPr/>
        </p:nvSpPr>
        <p:spPr bwMode="auto">
          <a:xfrm>
            <a:off x="6657975" y="29688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176"/>
          <p:cNvGrpSpPr>
            <a:grpSpLocks/>
          </p:cNvGrpSpPr>
          <p:nvPr/>
        </p:nvGrpSpPr>
        <p:grpSpPr bwMode="auto">
          <a:xfrm>
            <a:off x="3352800" y="513290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1" name="Rectangle 177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2" name="Rectangle 178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3" name="Rectangle 179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149684" name="Text Box 180"/>
          <p:cNvSpPr txBox="1">
            <a:spLocks noChangeArrowheads="1"/>
          </p:cNvSpPr>
          <p:nvPr/>
        </p:nvSpPr>
        <p:spPr bwMode="auto">
          <a:xfrm>
            <a:off x="6748463" y="32736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149685" name="Text Box 181"/>
          <p:cNvSpPr txBox="1">
            <a:spLocks noChangeArrowheads="1"/>
          </p:cNvSpPr>
          <p:nvPr/>
        </p:nvSpPr>
        <p:spPr bwMode="auto">
          <a:xfrm>
            <a:off x="6657975" y="354806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3352800" y="6092826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7" name="Rectangle 183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8" name="Rectangle 18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9" name="Rectangle 18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149690" name="Text Box 186"/>
          <p:cNvSpPr txBox="1">
            <a:spLocks noChangeArrowheads="1"/>
          </p:cNvSpPr>
          <p:nvPr/>
        </p:nvSpPr>
        <p:spPr bwMode="auto">
          <a:xfrm>
            <a:off x="6657975" y="38832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3352800" y="5139408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92" name="Rectangle 188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3" name="Rectangle 189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4" name="Rectangle 190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149695" name="Text Box 191"/>
          <p:cNvSpPr txBox="1">
            <a:spLocks noChangeArrowheads="1"/>
          </p:cNvSpPr>
          <p:nvPr/>
        </p:nvSpPr>
        <p:spPr bwMode="auto">
          <a:xfrm>
            <a:off x="6657975" y="41880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3930103" y="5131606"/>
            <a:ext cx="2087562" cy="306388"/>
            <a:chOff x="2389" y="3244"/>
            <a:chExt cx="1315" cy="193"/>
          </a:xfrm>
          <a:solidFill>
            <a:srgbClr val="DEDFF5"/>
          </a:solidFill>
        </p:grpSpPr>
        <p:sp>
          <p:nvSpPr>
            <p:cNvPr id="149698" name="Rectangle 19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99" name="Rectangle 19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667000" y="5117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67000" y="54223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7000" y="572772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67000" y="60330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3</a:t>
            </a:r>
          </a:p>
        </p:txBody>
      </p:sp>
      <p:sp>
        <p:nvSpPr>
          <p:cNvPr id="54" name="Text Box 174">
            <a:extLst>
              <a:ext uri="{FF2B5EF4-FFF2-40B4-BE49-F238E27FC236}">
                <a16:creationId xmlns:a16="http://schemas.microsoft.com/office/drawing/2014/main" id="{F2F6CEFC-C98F-4C3D-9570-830C1D73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2955367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5" name="Text Box 174">
            <a:extLst>
              <a:ext uri="{FF2B5EF4-FFF2-40B4-BE49-F238E27FC236}">
                <a16:creationId xmlns:a16="http://schemas.microsoft.com/office/drawing/2014/main" id="{3A5BBA79-661C-4367-A64C-F5F2A5253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3540445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6" name="Text Box 174">
            <a:extLst>
              <a:ext uri="{FF2B5EF4-FFF2-40B4-BE49-F238E27FC236}">
                <a16:creationId xmlns:a16="http://schemas.microsoft.com/office/drawing/2014/main" id="{C123DD0D-EE46-4C16-8695-3FCAF3F46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6" y="3888739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7" name="Text Box 174">
            <a:extLst>
              <a:ext uri="{FF2B5EF4-FFF2-40B4-BE49-F238E27FC236}">
                <a16:creationId xmlns:a16="http://schemas.microsoft.com/office/drawing/2014/main" id="{D8547DC7-0727-485E-9FEF-F7FBA891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100" y="4192989"/>
            <a:ext cx="1107290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(conflict)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78" grpId="0"/>
      <p:bldP spid="149684" grpId="0"/>
      <p:bldP spid="149685" grpId="0"/>
      <p:bldP spid="149690" grpId="0"/>
      <p:bldP spid="149695" grpId="0"/>
      <p:bldP spid="54" grpId="0"/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Cache Memories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6</a:t>
            </a:r>
            <a:r>
              <a:rPr lang="en-US" sz="2000" b="0" baseline="30000" dirty="0"/>
              <a:t>th</a:t>
            </a:r>
            <a:r>
              <a:rPr lang="en-US" sz="2000" b="0" dirty="0"/>
              <a:t>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990600" y="4800600"/>
            <a:ext cx="6598924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85800" y="25146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35207" y="25908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128524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363842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588967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81650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1349388" y="26894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944528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824909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56513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3313144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3061150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309535" y="25940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602852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5838170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063295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29083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823716" y="26927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418856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6299237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03946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6787472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6535478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685800" y="38862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835207" y="39624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2128524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93" name="Rectangle 192"/>
          <p:cNvSpPr/>
          <p:nvPr/>
        </p:nvSpPr>
        <p:spPr bwMode="auto">
          <a:xfrm>
            <a:off x="2363842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2588967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381650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1349388" y="40610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944528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2824909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99" name="Rectangle 198"/>
          <p:cNvSpPr/>
          <p:nvPr/>
        </p:nvSpPr>
        <p:spPr bwMode="auto">
          <a:xfrm>
            <a:off x="356513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3313144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01" name="Rectangle 200"/>
          <p:cNvSpPr/>
          <p:nvPr/>
        </p:nvSpPr>
        <p:spPr bwMode="auto">
          <a:xfrm>
            <a:off x="3061150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4309535" y="39656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5602852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5838170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6063295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 bwMode="auto">
          <a:xfrm>
            <a:off x="729083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85" name="Rectangle 184"/>
          <p:cNvSpPr/>
          <p:nvPr/>
        </p:nvSpPr>
        <p:spPr bwMode="auto">
          <a:xfrm>
            <a:off x="4823716" y="40643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86" name="Rectangle 185"/>
          <p:cNvSpPr/>
          <p:nvPr/>
        </p:nvSpPr>
        <p:spPr bwMode="auto">
          <a:xfrm>
            <a:off x="4418856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299237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703946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6787472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90" name="Rectangle 189"/>
          <p:cNvSpPr/>
          <p:nvPr/>
        </p:nvSpPr>
        <p:spPr bwMode="auto">
          <a:xfrm>
            <a:off x="6535478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685800" y="5102157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835207" y="5178360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128524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2363842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2588967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23" name="Rectangle 222"/>
          <p:cNvSpPr/>
          <p:nvPr/>
        </p:nvSpPr>
        <p:spPr bwMode="auto">
          <a:xfrm>
            <a:off x="381650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1349388" y="52770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25" name="Rectangle 224"/>
          <p:cNvSpPr/>
          <p:nvPr/>
        </p:nvSpPr>
        <p:spPr bwMode="auto">
          <a:xfrm>
            <a:off x="944528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26" name="Rectangle 225"/>
          <p:cNvSpPr/>
          <p:nvPr/>
        </p:nvSpPr>
        <p:spPr bwMode="auto">
          <a:xfrm>
            <a:off x="2824909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27" name="Rectangle 226"/>
          <p:cNvSpPr/>
          <p:nvPr/>
        </p:nvSpPr>
        <p:spPr bwMode="auto">
          <a:xfrm>
            <a:off x="356513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28" name="Rectangle 227"/>
          <p:cNvSpPr/>
          <p:nvPr/>
        </p:nvSpPr>
        <p:spPr bwMode="auto">
          <a:xfrm>
            <a:off x="3313144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29" name="Rectangle 228"/>
          <p:cNvSpPr/>
          <p:nvPr/>
        </p:nvSpPr>
        <p:spPr bwMode="auto">
          <a:xfrm>
            <a:off x="3061150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8" name="Rectangle 207"/>
          <p:cNvSpPr/>
          <p:nvPr/>
        </p:nvSpPr>
        <p:spPr bwMode="auto">
          <a:xfrm>
            <a:off x="4309535" y="5181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5602852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5838170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6063295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12" name="Rectangle 211"/>
          <p:cNvSpPr/>
          <p:nvPr/>
        </p:nvSpPr>
        <p:spPr bwMode="auto">
          <a:xfrm>
            <a:off x="729083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13" name="Rectangle 212"/>
          <p:cNvSpPr/>
          <p:nvPr/>
        </p:nvSpPr>
        <p:spPr bwMode="auto">
          <a:xfrm>
            <a:off x="4823716" y="5280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14" name="Rectangle 213"/>
          <p:cNvSpPr/>
          <p:nvPr/>
        </p:nvSpPr>
        <p:spPr bwMode="auto">
          <a:xfrm>
            <a:off x="4418856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15" name="Rectangle 214"/>
          <p:cNvSpPr/>
          <p:nvPr/>
        </p:nvSpPr>
        <p:spPr bwMode="auto">
          <a:xfrm>
            <a:off x="6299237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703946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17" name="Rectangle 216"/>
          <p:cNvSpPr/>
          <p:nvPr/>
        </p:nvSpPr>
        <p:spPr bwMode="auto">
          <a:xfrm>
            <a:off x="6787472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6535478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81534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p:sp>
        <p:nvSpPr>
          <p:cNvPr id="126" name="AutoShape 16"/>
          <p:cNvSpPr>
            <a:spLocks/>
          </p:cNvSpPr>
          <p:nvPr/>
        </p:nvSpPr>
        <p:spPr bwMode="auto">
          <a:xfrm rot="5400000">
            <a:off x="4122816" y="-1157386"/>
            <a:ext cx="228601" cy="706299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3" name="AutoShape 16"/>
          <p:cNvSpPr>
            <a:spLocks/>
          </p:cNvSpPr>
          <p:nvPr/>
        </p:nvSpPr>
        <p:spPr bwMode="auto">
          <a:xfrm>
            <a:off x="374772" y="2561441"/>
            <a:ext cx="228600" cy="315355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332419" y="1818018"/>
            <a:ext cx="15087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 lines per set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8983" y="5867400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39982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/>
      <p:bldP spid="139" grpId="0"/>
      <p:bldP spid="141" grpId="0"/>
      <p:bldP spid="1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310FBB-F91A-4D41-9213-E60CB792AD32}"/>
              </a:ext>
            </a:extLst>
          </p:cNvPr>
          <p:cNvSpPr/>
          <p:nvPr/>
        </p:nvSpPr>
        <p:spPr bwMode="auto">
          <a:xfrm>
            <a:off x="3318466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20A240-F28A-42B0-B8A6-E56F683E83F2}"/>
              </a:ext>
            </a:extLst>
          </p:cNvPr>
          <p:cNvSpPr/>
          <p:nvPr/>
        </p:nvSpPr>
        <p:spPr bwMode="auto">
          <a:xfrm>
            <a:off x="3066472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FFB9FEE5-2FDC-4A25-91B0-8B1526BCEE6D}"/>
              </a:ext>
            </a:extLst>
          </p:cNvPr>
          <p:cNvSpPr/>
          <p:nvPr/>
        </p:nvSpPr>
        <p:spPr bwMode="auto">
          <a:xfrm flipV="1">
            <a:off x="2951329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15343C-E1CD-41A1-A5EF-FC2A5174DAB6}"/>
              </a:ext>
            </a:extLst>
          </p:cNvPr>
          <p:cNvSpPr txBox="1"/>
          <p:nvPr/>
        </p:nvSpPr>
        <p:spPr>
          <a:xfrm>
            <a:off x="2037321" y="4812268"/>
            <a:ext cx="257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Bytes) is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F1EF0-37E8-43E7-8ECD-CCB050FD6DAF}"/>
              </a:ext>
            </a:extLst>
          </p:cNvPr>
          <p:cNvSpPr txBox="1"/>
          <p:nvPr/>
        </p:nvSpPr>
        <p:spPr>
          <a:xfrm>
            <a:off x="457200" y="5334000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 or not valid (= miss):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Replacement policies: random, least recently used (LRU), …</a:t>
            </a:r>
          </a:p>
        </p:txBody>
      </p:sp>
    </p:spTree>
    <p:extLst>
      <p:ext uri="{BB962C8B-B14F-4D97-AF65-F5344CB8AC3E}">
        <p14:creationId xmlns:p14="http://schemas.microsoft.com/office/powerpoint/2010/main" val="2742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02" name="Rectangle 50"/>
          <p:cNvSpPr>
            <a:spLocks noChangeArrowheads="1"/>
          </p:cNvSpPr>
          <p:nvPr/>
        </p:nvSpPr>
        <p:spPr bwMode="auto">
          <a:xfrm>
            <a:off x="3922713" y="5213015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801" name="Rectangle 49"/>
          <p:cNvSpPr>
            <a:spLocks noChangeArrowheads="1"/>
          </p:cNvSpPr>
          <p:nvPr/>
        </p:nvSpPr>
        <p:spPr bwMode="auto">
          <a:xfrm>
            <a:off x="3922713" y="6030577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01182" cy="762000"/>
          </a:xfrm>
        </p:spPr>
        <p:txBody>
          <a:bodyPr/>
          <a:lstStyle/>
          <a:p>
            <a:r>
              <a:rPr lang="en-US" dirty="0"/>
              <a:t>2-Way Set Associative Cache Simulation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245672" y="1731417"/>
            <a:ext cx="5475287" cy="285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S=2 sets, E=2 blocks/set, B=2 bytes/block </a:t>
            </a:r>
          </a:p>
          <a:p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45720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576262" y="1507455"/>
            <a:ext cx="5263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t=2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204912" y="1507455"/>
            <a:ext cx="5539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s=1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1944687" y="1507455"/>
            <a:ext cx="58123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17475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1890712" y="1841500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22713" y="510698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4071938" y="4724400"/>
            <a:ext cx="31691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alibri"/>
                <a:cs typeface="Calibri"/>
              </a:rPr>
              <a:t>v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4549775" y="4724400"/>
            <a:ext cx="53853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5410200" y="4724400"/>
            <a:ext cx="7578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3922713" y="5416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4497388" y="5416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5165725" y="5416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3922713" y="5924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4497388" y="5924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5165725" y="5924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5" name="Rectangle 23"/>
          <p:cNvSpPr>
            <a:spLocks noChangeArrowheads="1"/>
          </p:cNvSpPr>
          <p:nvPr/>
        </p:nvSpPr>
        <p:spPr bwMode="auto">
          <a:xfrm>
            <a:off x="3922713" y="624840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4497388" y="624840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5165725" y="624840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6657975" y="3057921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922712" y="509690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1" name="Rectangle 29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2" name="Rectangle 30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202783" name="Rectangle 31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748463" y="33498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6657975" y="36546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922713" y="5921375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01</a:t>
              </a:r>
            </a:p>
          </p:txBody>
        </p:sp>
        <p:sp>
          <p:nvSpPr>
            <p:cNvPr id="202789" name="Rectangle 37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202790" name="Text Box 38"/>
          <p:cNvSpPr txBox="1">
            <a:spLocks noChangeArrowheads="1"/>
          </p:cNvSpPr>
          <p:nvPr/>
        </p:nvSpPr>
        <p:spPr bwMode="auto">
          <a:xfrm>
            <a:off x="6657975" y="39594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922713" y="5413375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2794" name="Rectangle 42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202795" name="Text Box 43"/>
          <p:cNvSpPr txBox="1">
            <a:spLocks noChangeArrowheads="1"/>
          </p:cNvSpPr>
          <p:nvPr/>
        </p:nvSpPr>
        <p:spPr bwMode="auto">
          <a:xfrm>
            <a:off x="6748463" y="42642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5750" y="5416550"/>
            <a:ext cx="85883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27045" y="5181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27045" y="6031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9" grpId="0"/>
      <p:bldP spid="202784" grpId="0"/>
      <p:bldP spid="202785" grpId="0"/>
      <p:bldP spid="202790" grpId="0"/>
      <p:bldP spid="2027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10040"/>
            <a:ext cx="8716962" cy="7826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322887"/>
          </a:xfrm>
        </p:spPr>
        <p:txBody>
          <a:bodyPr lIns="90360" tIns="44280" rIns="90360" bIns="4428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Multiple copies of data exist: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L1, L2, L3, Main Memory, Disk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write-hit?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Write-through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 immediately to memory)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Write-back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(defer write to memory until replacement of line)</a:t>
            </a:r>
          </a:p>
          <a:p>
            <a:pPr lvl="2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Each cache line needs a dirty bit (set if data differs from memory)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write-miss?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(load into cache, update line in cache)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Good if more writes to the location will follow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No-write-allocate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(writes straight to memory, does not load into cache)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Typical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Write-through + No-write-allocate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b="1" dirty="0"/>
              <a:t>Write-back + Write-allocate</a:t>
            </a:r>
          </a:p>
          <a:p>
            <a:pPr eaLnBrk="1" hangingPunct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98C84B-AA62-46AB-AA15-871E5ABD77E7}"/>
              </a:ext>
            </a:extLst>
          </p:cNvPr>
          <p:cNvGrpSpPr/>
          <p:nvPr/>
        </p:nvGrpSpPr>
        <p:grpSpPr>
          <a:xfrm>
            <a:off x="4640515" y="1115144"/>
            <a:ext cx="4274886" cy="1168756"/>
            <a:chOff x="4640515" y="1115144"/>
            <a:chExt cx="4274886" cy="11687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690D2F-94CA-46F3-B0C1-ECDDC670F484}"/>
                </a:ext>
              </a:extLst>
            </p:cNvPr>
            <p:cNvSpPr/>
            <p:nvPr/>
          </p:nvSpPr>
          <p:spPr bwMode="auto">
            <a:xfrm>
              <a:off x="5105401" y="1115144"/>
              <a:ext cx="38100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61489-AF1F-495F-9662-ACDFCF5D0785}"/>
                </a:ext>
              </a:extLst>
            </p:cNvPr>
            <p:cNvSpPr/>
            <p:nvPr/>
          </p:nvSpPr>
          <p:spPr bwMode="auto">
            <a:xfrm>
              <a:off x="68901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88EA04-4BEB-4525-B309-38C7D3AE601F}"/>
                </a:ext>
              </a:extLst>
            </p:cNvPr>
            <p:cNvSpPr/>
            <p:nvPr/>
          </p:nvSpPr>
          <p:spPr bwMode="auto">
            <a:xfrm>
              <a:off x="7162800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E4A191-F7BE-406E-8AE9-5FA6AB0F8771}"/>
                </a:ext>
              </a:extLst>
            </p:cNvPr>
            <p:cNvSpPr/>
            <p:nvPr/>
          </p:nvSpPr>
          <p:spPr bwMode="auto">
            <a:xfrm>
              <a:off x="74235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CAFE3F-94B7-44FC-A97A-92746D96E4D6}"/>
                </a:ext>
              </a:extLst>
            </p:cNvPr>
            <p:cNvSpPr/>
            <p:nvPr/>
          </p:nvSpPr>
          <p:spPr bwMode="auto">
            <a:xfrm>
              <a:off x="8337995" y="1229444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0FFBF3-95FF-4EDE-BDE4-BD1270D31EE6}"/>
                </a:ext>
              </a:extLst>
            </p:cNvPr>
            <p:cNvSpPr/>
            <p:nvPr/>
          </p:nvSpPr>
          <p:spPr bwMode="auto">
            <a:xfrm>
              <a:off x="7696200" y="1229444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2B926A-F0F7-4294-9BCF-85DE6FB35580}"/>
                </a:ext>
              </a:extLst>
            </p:cNvPr>
            <p:cNvCxnSpPr/>
            <p:nvPr/>
          </p:nvCxnSpPr>
          <p:spPr bwMode="auto">
            <a:xfrm>
              <a:off x="7830351" y="1381050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0086BF-4128-41E1-8E73-ECD9017F66B3}"/>
                </a:ext>
              </a:extLst>
            </p:cNvPr>
            <p:cNvSpPr/>
            <p:nvPr/>
          </p:nvSpPr>
          <p:spPr bwMode="auto">
            <a:xfrm>
              <a:off x="5987605" y="1229444"/>
              <a:ext cx="7179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D6AD96-F1D5-46B3-A9B7-6A81D774D635}"/>
                </a:ext>
              </a:extLst>
            </p:cNvPr>
            <p:cNvSpPr/>
            <p:nvPr/>
          </p:nvSpPr>
          <p:spPr bwMode="auto">
            <a:xfrm>
              <a:off x="5597532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F34C5FB5-5038-4987-A605-585F8096171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7741272" y="873133"/>
              <a:ext cx="228600" cy="1905000"/>
            </a:xfrm>
            <a:prstGeom prst="leftBrace">
              <a:avLst>
                <a:gd name="adj1" fmla="val 13697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164E5B-243A-47D1-AC3A-BCF10493B75B}"/>
                </a:ext>
              </a:extLst>
            </p:cNvPr>
            <p:cNvSpPr txBox="1"/>
            <p:nvPr/>
          </p:nvSpPr>
          <p:spPr>
            <a:xfrm>
              <a:off x="7257185" y="1914568"/>
              <a:ext cx="1305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97F52E-3BDC-4634-B04A-D5351C8A6A43}"/>
                </a:ext>
              </a:extLst>
            </p:cNvPr>
            <p:cNvGrpSpPr/>
            <p:nvPr/>
          </p:nvGrpSpPr>
          <p:grpSpPr>
            <a:xfrm>
              <a:off x="5544193" y="1567588"/>
              <a:ext cx="947695" cy="633800"/>
              <a:chOff x="5493251" y="1546588"/>
              <a:chExt cx="947695" cy="6338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B93D58-55AD-4132-BC5D-AB21CD389806}"/>
                  </a:ext>
                </a:extLst>
              </p:cNvPr>
              <p:cNvSpPr txBox="1"/>
              <p:nvPr/>
            </p:nvSpPr>
            <p:spPr>
              <a:xfrm>
                <a:off x="5493251" y="1811056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dirty bit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FE34A27-7183-4BE6-81AE-87BA878A14F7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5530333" y="1698194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B16A6C-021C-46CF-BEED-15D5351629E1}"/>
                </a:ext>
              </a:extLst>
            </p:cNvPr>
            <p:cNvSpPr/>
            <p:nvPr/>
          </p:nvSpPr>
          <p:spPr bwMode="auto">
            <a:xfrm>
              <a:off x="5178914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68659F-8892-44D1-B582-178F1EFD031B}"/>
                </a:ext>
              </a:extLst>
            </p:cNvPr>
            <p:cNvSpPr txBox="1"/>
            <p:nvPr/>
          </p:nvSpPr>
          <p:spPr>
            <a:xfrm>
              <a:off x="4640515" y="1814224"/>
              <a:ext cx="952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valid bit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4C774F-73BC-43A6-A330-0046DF999987}"/>
                </a:ext>
              </a:extLst>
            </p:cNvPr>
            <p:cNvCxnSpPr/>
            <p:nvPr/>
          </p:nvCxnSpPr>
          <p:spPr bwMode="auto">
            <a:xfrm rot="5400000" flipH="1" flipV="1">
              <a:off x="5176878" y="1706187"/>
              <a:ext cx="3048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Index Using Middle Bits?	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2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72288" y="1676400"/>
            <a:ext cx="3390712" cy="2042867"/>
            <a:chOff x="5372288" y="1676400"/>
            <a:chExt cx="3390712" cy="204286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562600" y="1710266"/>
              <a:ext cx="3200400" cy="2009001"/>
            </a:xfrm>
            <a:prstGeom prst="roundRect">
              <a:avLst/>
            </a:prstGeom>
            <a:solidFill>
              <a:srgbClr val="F6F5B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61278" y="2702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251878" y="2702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0…01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8013878" y="2702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72200" y="2362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cxnSp>
          <p:nvCxnSpPr>
            <p:cNvPr id="183" name="Shape 182"/>
            <p:cNvCxnSpPr>
              <a:stCxn id="129" idx="2"/>
            </p:cNvCxnSpPr>
            <p:nvPr/>
          </p:nvCxnSpPr>
          <p:spPr bwMode="auto">
            <a:xfrm rot="5400000">
              <a:off x="6293638" y="2051660"/>
              <a:ext cx="417890" cy="226059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6875252" y="334417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91834" y="1676400"/>
              <a:ext cx="3041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Standard Method: 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Middle bit indexing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2289" y="3996267"/>
            <a:ext cx="3361256" cy="2023533"/>
            <a:chOff x="5372289" y="3996267"/>
            <a:chExt cx="3361256" cy="2023533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5533145" y="4010799"/>
              <a:ext cx="3200400" cy="2009001"/>
            </a:xfrm>
            <a:prstGeom prst="roundRect">
              <a:avLst/>
            </a:prstGeom>
            <a:solidFill>
              <a:srgbClr val="D5F1C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175678" y="4988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413678" y="4988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1…11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8166278" y="4988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24600" y="4648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11475" y="5307569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91836" y="3996267"/>
              <a:ext cx="21435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Alternative Method: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High bit indexing</a:t>
              </a:r>
            </a:p>
          </p:txBody>
        </p:sp>
        <p:cxnSp>
          <p:nvCxnSpPr>
            <p:cNvPr id="69" name="Shape 182"/>
            <p:cNvCxnSpPr/>
            <p:nvPr/>
          </p:nvCxnSpPr>
          <p:spPr bwMode="auto">
            <a:xfrm rot="10800000" flipV="1">
              <a:off x="5691835" y="5259010"/>
              <a:ext cx="1130295" cy="417890"/>
            </a:xfrm>
            <a:prstGeom prst="bentConnector3">
              <a:avLst>
                <a:gd name="adj1" fmla="val -93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hape 182"/>
            <p:cNvCxnSpPr>
              <a:endCxn id="171" idx="3"/>
            </p:cNvCxnSpPr>
            <p:nvPr/>
          </p:nvCxnSpPr>
          <p:spPr bwMode="auto">
            <a:xfrm rot="16200000" flipV="1">
              <a:off x="5265362" y="5250427"/>
              <a:ext cx="533401" cy="319547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69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Illustration of Indexing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64-byte memory</a:t>
            </a:r>
          </a:p>
          <a:p>
            <a:pPr lvl="1"/>
            <a:r>
              <a:rPr lang="en-US" dirty="0"/>
              <a:t>6-bit addresses</a:t>
            </a:r>
          </a:p>
          <a:p>
            <a:r>
              <a:rPr lang="en-US" dirty="0"/>
              <a:t>16 byte, direct-mapped cache</a:t>
            </a:r>
          </a:p>
          <a:p>
            <a:r>
              <a:rPr lang="en-US" dirty="0"/>
              <a:t>Block size = 4. (Thus, 4 sets; why?)</a:t>
            </a:r>
          </a:p>
          <a:p>
            <a:r>
              <a:rPr lang="en-US" dirty="0"/>
              <a:t>2 bits tag, 2 bits index, 2 bits offset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noFill/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noFill/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noFill/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noFill/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noFill/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noFill/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noFill/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noFill/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noFill/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noFill/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noFill/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noFill/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noFill/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noFill/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noFill/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noFill/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20843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Middle Bit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Makes good use of spatial locality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72422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High Bit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133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Program with high spatial locality would generate lots of conflicts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66615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/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/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/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4" name="Rectangle 396"/>
          <p:cNvSpPr>
            <a:spLocks noChangeArrowheads="1"/>
          </p:cNvSpPr>
          <p:nvPr/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/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/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/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/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/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/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/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/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Regs</a:t>
            </a:r>
          </a:p>
        </p:txBody>
      </p:sp>
      <p:sp>
        <p:nvSpPr>
          <p:cNvPr id="14" name="Rectangle 407"/>
          <p:cNvSpPr>
            <a:spLocks noChangeArrowheads="1"/>
          </p:cNvSpPr>
          <p:nvPr/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/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i-cache</a:t>
            </a:r>
          </a:p>
        </p:txBody>
      </p:sp>
      <p:sp>
        <p:nvSpPr>
          <p:cNvPr id="16" name="Rectangle 409"/>
          <p:cNvSpPr>
            <a:spLocks noChangeArrowheads="1"/>
          </p:cNvSpPr>
          <p:nvPr/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/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/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/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/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/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/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/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/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/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/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/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</a:t>
            </a:r>
            <a:r>
              <a:rPr lang="en-US" sz="1800" dirty="0" err="1">
                <a:latin typeface="Calibri" pitchFamily="34" charset="0"/>
              </a:rPr>
              <a:t>d</a:t>
            </a:r>
            <a:r>
              <a:rPr lang="en-US" sz="1800" dirty="0">
                <a:latin typeface="Calibri" pitchFamily="34" charset="0"/>
              </a:rPr>
              <a:t>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 256 KB,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10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MB,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40-75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64 bytes for all caches.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Lab 3 (</a:t>
            </a:r>
            <a:r>
              <a:rPr lang="en-US" dirty="0" err="1"/>
              <a:t>attacklab</a:t>
            </a:r>
            <a:r>
              <a:rPr lang="en-US" dirty="0"/>
              <a:t>) due Thursday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Lab 4 (</a:t>
            </a:r>
            <a:r>
              <a:rPr lang="en-US" dirty="0" err="1"/>
              <a:t>cachelab</a:t>
            </a:r>
            <a:r>
              <a:rPr lang="en-US" dirty="0"/>
              <a:t>) out Thursday</a:t>
            </a:r>
          </a:p>
          <a:p>
            <a:pPr lvl="1"/>
            <a:r>
              <a:rPr lang="en-US" dirty="0"/>
              <a:t>But will be available tomorrow for those who want it early</a:t>
            </a:r>
          </a:p>
          <a:p>
            <a:endParaRPr lang="en-US" dirty="0"/>
          </a:p>
          <a:p>
            <a:r>
              <a:rPr lang="en-US" dirty="0"/>
              <a:t>Homework continues on the usual schedule</a:t>
            </a:r>
          </a:p>
          <a:p>
            <a:endParaRPr lang="en-US" dirty="0"/>
          </a:p>
          <a:p>
            <a:r>
              <a:rPr lang="en-US" dirty="0"/>
              <a:t>Looking ahead: Midterm is not next week, but the week after</a:t>
            </a:r>
          </a:p>
          <a:p>
            <a:pPr lvl="1"/>
            <a:r>
              <a:rPr lang="en-US" dirty="0"/>
              <a:t>Take-home</a:t>
            </a:r>
          </a:p>
          <a:p>
            <a:pPr lvl="1"/>
            <a:r>
              <a:rPr lang="en-US" dirty="0"/>
              <a:t>Counts 25% toward midterm grade</a:t>
            </a:r>
          </a:p>
          <a:p>
            <a:pPr lvl="1"/>
            <a:r>
              <a:rPr lang="en-US" dirty="0"/>
              <a:t>Counts as a 2x homework toward final grade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473875"/>
              <a:ext cx="112562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</a:t>
              </a:r>
            </a:p>
            <a:p>
              <a:r>
                <a:rPr lang="en-US" sz="1800" dirty="0">
                  <a:latin typeface="Calibri" pitchFamily="34" charset="0"/>
                </a:rPr>
                <a:t>S =    , s = </a:t>
              </a:r>
            </a:p>
            <a:p>
              <a:r>
                <a:rPr lang="en-US" sz="1800" dirty="0">
                  <a:latin typeface="Calibri" pitchFamily="34" charset="0"/>
                </a:rPr>
                <a:t>E =    , e = </a:t>
              </a:r>
            </a:p>
            <a:p>
              <a:r>
                <a:rPr lang="en-US" sz="1800" dirty="0">
                  <a:latin typeface="Calibri" pitchFamily="34" charset="0"/>
                </a:rPr>
                <a:t>C = 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5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. bits</a:t>
            </a:r>
          </a:p>
          <a:p>
            <a:r>
              <a:rPr lang="en-US" sz="1800" dirty="0">
                <a:latin typeface="Calibri" pitchFamily="34" charset="0"/>
              </a:rPr>
              <a:t>Set index: . bits</a:t>
            </a:r>
          </a:p>
          <a:p>
            <a:r>
              <a:rPr lang="en-US" sz="1800" dirty="0">
                <a:latin typeface="Calibri" pitchFamily="34" charset="0"/>
              </a:rPr>
              <a:t>Tag: .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833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32599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9" grpId="0"/>
      <p:bldP spid="126" grpId="0"/>
      <p:bldP spid="1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2410975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0x10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0x0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>
                <a:solidFill>
                  <a:srgbClr val="C00000"/>
                </a:solidFill>
                <a:latin typeface="Courier New" pitchFamily="49" charset="0"/>
              </a:rPr>
              <a:t>0x7f7262a1e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2972" y="603146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0000 00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01 0000</a:t>
            </a:r>
            <a:endParaRPr lang="en-US" sz="1800" u="sng" dirty="0">
              <a:solidFill>
                <a:srgbClr val="0070C0"/>
              </a:solidFill>
              <a:latin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114800" y="5557314"/>
            <a:ext cx="12192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770056" y="5562600"/>
            <a:ext cx="1524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1312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Cache Performance Metrics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94725" cy="49720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Miss Rate</a:t>
            </a:r>
          </a:p>
          <a:p>
            <a:pPr lvl="1"/>
            <a:r>
              <a:rPr lang="en-GB" dirty="0"/>
              <a:t>Fraction of memory accesses not found in cache (misses / accesses)</a:t>
            </a:r>
            <a:br>
              <a:rPr lang="en-GB" dirty="0"/>
            </a:br>
            <a:r>
              <a:rPr lang="en-GB" dirty="0"/>
              <a:t>= 1 – hit rate</a:t>
            </a:r>
          </a:p>
          <a:p>
            <a:pPr lvl="1"/>
            <a:r>
              <a:rPr lang="en-GB" dirty="0"/>
              <a:t>Typical numbers (as %):</a:t>
            </a:r>
          </a:p>
          <a:p>
            <a:pPr lvl="2"/>
            <a:r>
              <a:rPr lang="en-GB" dirty="0"/>
              <a:t>3-10% for L1</a:t>
            </a:r>
          </a:p>
          <a:p>
            <a:pPr lvl="2"/>
            <a:r>
              <a:rPr lang="en-GB" dirty="0"/>
              <a:t>can be quite small (e.g., &lt; 1%) for L2, depending on size, etc.</a:t>
            </a:r>
          </a:p>
          <a:p>
            <a:r>
              <a:rPr lang="en-GB" dirty="0"/>
              <a:t>Hit Time</a:t>
            </a:r>
          </a:p>
          <a:p>
            <a:pPr lvl="1"/>
            <a:r>
              <a:rPr lang="en-GB" dirty="0"/>
              <a:t>Time to deliver a cached block to the processor</a:t>
            </a:r>
          </a:p>
          <a:p>
            <a:pPr lvl="2"/>
            <a:r>
              <a:rPr lang="en-GB" dirty="0"/>
              <a:t>includes time to determine whether line is in cache</a:t>
            </a:r>
          </a:p>
          <a:p>
            <a:pPr lvl="1"/>
            <a:r>
              <a:rPr lang="en-GB" dirty="0"/>
              <a:t>Typical numbers:</a:t>
            </a:r>
          </a:p>
          <a:p>
            <a:pPr lvl="2"/>
            <a:r>
              <a:rPr lang="en-GB" dirty="0"/>
              <a:t>4 clock cycle for L1</a:t>
            </a:r>
          </a:p>
          <a:p>
            <a:pPr lvl="2"/>
            <a:r>
              <a:rPr lang="en-GB" dirty="0"/>
              <a:t>10 clock cycles for L2</a:t>
            </a:r>
          </a:p>
          <a:p>
            <a:r>
              <a:rPr lang="en-GB" dirty="0"/>
              <a:t>Miss Penalty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2"/>
            <a:r>
              <a:rPr lang="en-GB" dirty="0"/>
              <a:t>typically 50-200 cycles for main memory (Trend: increasing!)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 dirty="0"/>
              <a:t>How Bad Can a Few Cache Misses Be?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dirty="0"/>
              <a:t>Huge difference between a hit and a miss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Could be 100x, if just L1 and main memory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Would you believe 99% hits is twice as good as 97%?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Consider this simplified example: </a:t>
            </a:r>
            <a:br>
              <a:rPr lang="en-US" sz="1800" dirty="0"/>
            </a:br>
            <a:r>
              <a:rPr lang="en-US" sz="1800" dirty="0"/>
              <a:t>       cache hit time of 1 cycle</a:t>
            </a:r>
            <a:br>
              <a:rPr lang="en-US" sz="1800" dirty="0"/>
            </a:br>
            <a:r>
              <a:rPr lang="en-US" sz="1800" dirty="0"/>
              <a:t>       miss penalty of 100 cycles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dirty="0"/>
              <a:t>Average access time: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97% hits:  1 cycle + 0.03 x 100 cycles =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4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99% hits:  1 cycle + 0.01 x 100 cycles = </a:t>
            </a:r>
            <a:r>
              <a:rPr lang="en-US" sz="1800" b="1" dirty="0">
                <a:solidFill>
                  <a:srgbClr val="C00000"/>
                </a:solidFill>
              </a:rPr>
              <a:t>2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This is why “miss rate” is used instead of “hit rate”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Cache Friendly Code</a:t>
            </a:r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Make the common case go fast</a:t>
            </a:r>
          </a:p>
          <a:p>
            <a:pPr lvl="1"/>
            <a:r>
              <a:rPr lang="en-US" dirty="0"/>
              <a:t>Focus on the inner loops of the core functions</a:t>
            </a:r>
          </a:p>
          <a:p>
            <a:pPr lvl="1"/>
            <a:endParaRPr lang="en-US" dirty="0"/>
          </a:p>
          <a:p>
            <a:r>
              <a:rPr lang="en-US" dirty="0"/>
              <a:t>Minimize the misses in the inner loops</a:t>
            </a:r>
          </a:p>
          <a:p>
            <a:pPr lvl="1"/>
            <a:r>
              <a:rPr lang="en-US" dirty="0"/>
              <a:t>Repeated references to variables are good (</a:t>
            </a:r>
            <a:r>
              <a:rPr lang="en-US" dirty="0">
                <a:solidFill>
                  <a:srgbClr val="C00000"/>
                </a:solidFill>
              </a:rPr>
              <a:t>temporal locality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Stride-1 reference patterns are good (</a:t>
            </a:r>
            <a:r>
              <a:rPr lang="en-US" dirty="0">
                <a:solidFill>
                  <a:srgbClr val="C00000"/>
                </a:solidFill>
              </a:rPr>
              <a:t>spatial locality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876" y="4800600"/>
            <a:ext cx="8518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Key idea: Our qualitative notion of locality is quantified through our understanding of cache memories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10 – Cache Memories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8349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Cache organization and operation</a:t>
            </a:r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Rearranging loops to improve spatial locality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82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 throughput </a:t>
            </a:r>
            <a:r>
              <a:rPr lang="en-US" dirty="0"/>
              <a:t>(read bandwidth)</a:t>
            </a:r>
          </a:p>
          <a:p>
            <a:pPr lvl="1"/>
            <a:r>
              <a:rPr lang="en-US" dirty="0"/>
              <a:t>Number of bytes read from memory per second (MB/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Memory mountain: </a:t>
            </a:r>
            <a:r>
              <a:rPr lang="en-US" dirty="0"/>
              <a:t>Measured read throughput as a function of spatial and temporal locality.</a:t>
            </a:r>
          </a:p>
          <a:p>
            <a:pPr lvl="1"/>
            <a:r>
              <a:rPr lang="en-US" dirty="0"/>
              <a:t>Compact way to characterize memory system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66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592093" cy="762000"/>
          </a:xfrm>
        </p:spPr>
        <p:txBody>
          <a:bodyPr/>
          <a:lstStyle/>
          <a:p>
            <a:r>
              <a:rPr lang="en-US" dirty="0"/>
              <a:t>Memory Mountain Test Function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6318391" cy="6093976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[MAXELEMS];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array to traverse */</a:t>
            </a:r>
          </a:p>
          <a:p>
            <a:endParaRPr lang="en-US" sz="1500" dirty="0">
              <a:solidFill>
                <a:srgbClr val="9D000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test - Iterate over first "</a:t>
            </a:r>
            <a:r>
              <a:rPr lang="en-US" sz="1500" dirty="0" err="1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elements of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array "data" with stride of "stride“, </a:t>
            </a: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using 4x4 loop unrolling.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=stride*2,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=stride*3,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sx4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=stride*4;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acc0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acc1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length - sx4;</a:t>
            </a:r>
          </a:p>
          <a:p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Combine 4 elements at a time */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limit;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sx4)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acc1 = acc1 + data[</a:t>
            </a:r>
            <a:r>
              <a:rPr lang="sv-SE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i+stride</a:t>
            </a:r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acc2 = acc2 + data[i+sx2];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acc3 = acc3 + data[i+sx3];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Finish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remaining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length;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((acc0 + acc1) + (acc2 + acc3));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1" y="1447800"/>
            <a:ext cx="2514600" cy="23622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1" y="1447800"/>
            <a:ext cx="2590800" cy="3962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800" dirty="0">
                <a:latin typeface="Calibri" pitchFamily="34" charset="0"/>
              </a:rPr>
              <a:t>Call </a:t>
            </a:r>
            <a:r>
              <a:rPr lang="en-US" sz="1800" dirty="0">
                <a:latin typeface="Courier New"/>
                <a:cs typeface="Courier New"/>
              </a:rPr>
              <a:t>test()</a:t>
            </a:r>
            <a:r>
              <a:rPr lang="en-US" sz="1800" dirty="0">
                <a:latin typeface="Calibri" pitchFamily="34" charset="0"/>
              </a:rPr>
              <a:t> with many combinations of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itchFamily="34" charset="0"/>
              </a:rPr>
              <a:t> </a:t>
            </a:r>
          </a:p>
          <a:p>
            <a:r>
              <a:rPr lang="en-US" sz="1800" dirty="0">
                <a:latin typeface="Calibri" pitchFamily="34" charset="0"/>
              </a:rPr>
              <a:t>and </a:t>
            </a:r>
            <a:r>
              <a:rPr lang="en-US" sz="1800" dirty="0">
                <a:latin typeface="Courier New"/>
                <a:cs typeface="Courier New"/>
              </a:rPr>
              <a:t>stride.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For each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 and </a:t>
            </a:r>
            <a:r>
              <a:rPr lang="en-US" sz="1800" dirty="0">
                <a:latin typeface="Courier New"/>
                <a:cs typeface="Courier New"/>
              </a:rPr>
              <a:t>stride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: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1.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once to warm up the caches.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2.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again and measure the read throughput(MB/s)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81400" y="6324600"/>
            <a:ext cx="286808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5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memory organization and operation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Rearranging loops to improve spatial locality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6529220"/>
              </p:ext>
            </p:extLst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12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Closer Look at Stride Effects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0DB2F2-7FD1-4364-9DA2-E18B20B39C8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2254242"/>
              </p:ext>
            </p:extLst>
          </p:nvPr>
        </p:nvGraphicFramePr>
        <p:xfrm>
          <a:off x="4225243" y="-110498"/>
          <a:ext cx="4667250" cy="317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F872401-4B03-42D9-B80D-43CC28BC106A}"/>
              </a:ext>
            </a:extLst>
          </p:cNvPr>
          <p:cNvSpPr/>
          <p:nvPr/>
        </p:nvSpPr>
        <p:spPr>
          <a:xfrm>
            <a:off x="7076358" y="5288082"/>
            <a:ext cx="1661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8 </a:t>
            </a:r>
            <a:r>
              <a:rPr lang="en-US" dirty="0" err="1">
                <a:solidFill>
                  <a:srgbClr val="C00000"/>
                </a:solidFill>
              </a:rPr>
              <a:t>elems</a:t>
            </a:r>
            <a:r>
              <a:rPr lang="en-US" dirty="0">
                <a:solidFill>
                  <a:srgbClr val="C00000"/>
                </a:solidFill>
              </a:rPr>
              <a:t> per cache block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6DE8D1-82A0-461A-B9FD-5904CCCDE031}"/>
              </a:ext>
            </a:extLst>
          </p:cNvPr>
          <p:cNvGrpSpPr/>
          <p:nvPr/>
        </p:nvGrpSpPr>
        <p:grpSpPr>
          <a:xfrm>
            <a:off x="8432928" y="1407280"/>
            <a:ext cx="818572" cy="486052"/>
            <a:chOff x="8432928" y="1407280"/>
            <a:chExt cx="818572" cy="4860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7218BE-E7E8-4F29-B965-FC69ACF2767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432928" y="1407280"/>
              <a:ext cx="304799" cy="95266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A705D8-04A3-4A74-891A-C48F03192F71}"/>
                </a:ext>
              </a:extLst>
            </p:cNvPr>
            <p:cNvSpPr/>
            <p:nvPr/>
          </p:nvSpPr>
          <p:spPr>
            <a:xfrm>
              <a:off x="8534400" y="1524000"/>
              <a:ext cx="717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C00000"/>
                  </a:solidFill>
                </a:rPr>
                <a:t>128K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C69CAA-D49B-43DA-A2B0-07A7A11A7674}"/>
              </a:ext>
            </a:extLst>
          </p:cNvPr>
          <p:cNvGrpSpPr/>
          <p:nvPr/>
        </p:nvGrpSpPr>
        <p:grpSpPr>
          <a:xfrm>
            <a:off x="-76200" y="1868088"/>
            <a:ext cx="8049827" cy="4772976"/>
            <a:chOff x="30126" y="1970567"/>
            <a:chExt cx="8049827" cy="4772976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7549160"/>
                </p:ext>
              </p:extLst>
            </p:nvPr>
          </p:nvGraphicFramePr>
          <p:xfrm>
            <a:off x="30126" y="1970567"/>
            <a:ext cx="8049827" cy="459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Left Brace 4"/>
            <p:cNvSpPr/>
            <p:nvPr/>
          </p:nvSpPr>
          <p:spPr bwMode="auto">
            <a:xfrm rot="5400000">
              <a:off x="5492358" y="3657982"/>
              <a:ext cx="381000" cy="2133600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 bwMode="auto">
            <a:xfrm rot="7430138">
              <a:off x="2927208" y="1701256"/>
              <a:ext cx="476443" cy="3816306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43887" y="3013578"/>
              <a:ext cx="204280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stride/8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0320" y="4164950"/>
              <a:ext cx="158668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1.0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5F2042-9432-4389-AC7C-468E8A3A2B58}"/>
                </a:ext>
              </a:extLst>
            </p:cNvPr>
            <p:cNvSpPr/>
            <p:nvPr/>
          </p:nvSpPr>
          <p:spPr>
            <a:xfrm>
              <a:off x="3124200" y="6404989"/>
              <a:ext cx="16613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stride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22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3641725" cy="4972050"/>
          </a:xfrm>
        </p:spPr>
        <p:txBody>
          <a:bodyPr/>
          <a:lstStyle/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Multiply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Matrix elements are </a:t>
            </a:r>
            <a:r>
              <a:rPr lang="en-US" dirty="0">
                <a:latin typeface="Calibri"/>
                <a:cs typeface="Calibri"/>
              </a:rPr>
              <a:t>double</a:t>
            </a:r>
            <a:r>
              <a:rPr lang="en-US" dirty="0">
                <a:latin typeface="+mj-lt"/>
                <a:cs typeface="Courier New"/>
              </a:rPr>
              <a:t>s</a:t>
            </a:r>
            <a:r>
              <a:rPr lang="en-US" dirty="0"/>
              <a:t> (8 bytes)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total operations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reads per source element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values summed per destination</a:t>
            </a:r>
          </a:p>
          <a:p>
            <a:pPr lvl="2"/>
            <a:r>
              <a:rPr lang="en-US" dirty="0"/>
              <a:t>but may be able to hold in register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270375" y="1546225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95400"/>
            <a:ext cx="1572289" cy="643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Variable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</a:rPr>
              <a:t>sum</a:t>
            </a:r>
            <a:endParaRPr lang="en-US" sz="1800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held in register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48413" y="1933575"/>
            <a:ext cx="1676400" cy="6953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0" y="4022928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32B (big enough for four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9297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910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of C Arrays in Memory (review)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 arrays allocated in row-major order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row in contiguous memory locations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columns in one row: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N;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a[0][i];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successive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block size (B) &gt;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bytes</a:t>
            </a:r>
            <a:r>
              <a:rPr lang="en-US" dirty="0"/>
              <a:t>, exploit spatial locality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/>
              <a:t>/ B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rows in one column: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</a:t>
            </a:r>
            <a:r>
              <a:rPr lang="en-US" b="1" dirty="0" err="1">
                <a:latin typeface="Courier New" charset="0"/>
              </a:rPr>
              <a:t>n</a:t>
            </a:r>
            <a:r>
              <a:rPr lang="en-US" b="1" dirty="0">
                <a:latin typeface="Courier New" charset="0"/>
              </a:rPr>
              <a:t>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a[i][0];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distant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spatial locality!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1 (i.e. 100%)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711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854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6843713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798671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6934200" y="2593975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6691313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801370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83431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434138" y="4256088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6991351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780826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14705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5073650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</a:t>
            </a:r>
            <a:r>
              <a:rPr lang="en-US" b="0" u="sng" dirty="0">
                <a:latin typeface="Calibri"/>
                <a:cs typeface="Calibri"/>
              </a:rPr>
              <a:t>inner loop iterations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dirty="0"/>
              <a:t>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0038" y="1779588"/>
            <a:ext cx="47212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jik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(k=0; k&lt;n; k++)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c[i][j] = sum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5689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788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931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700713" y="3235325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6919913" y="3235325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8077200" y="3235325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7010400" y="2660650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5575300" y="3028950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157913" y="2854325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6767513" y="2320925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8089900" y="296545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7910513" y="2625725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5548313" y="1787525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5334000" y="4244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V="1">
            <a:off x="5891213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6535738" y="4244975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V="1">
            <a:off x="7092951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7884466" y="4244975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8223251" y="3587750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444500" y="4868863"/>
            <a:ext cx="5446713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4256291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E9916-1033-4201-A9BE-C307FA4B3FB7}"/>
              </a:ext>
            </a:extLst>
          </p:cNvPr>
          <p:cNvSpPr/>
          <p:nvPr/>
        </p:nvSpPr>
        <p:spPr>
          <a:xfrm>
            <a:off x="1295400" y="6120076"/>
            <a:ext cx="300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Same analysis as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2493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467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0590-78F5-4BA2-B467-3B20C6AE4C79}"/>
              </a:ext>
            </a:extLst>
          </p:cNvPr>
          <p:cNvSpPr txBox="1"/>
          <p:nvPr/>
        </p:nvSpPr>
        <p:spPr>
          <a:xfrm>
            <a:off x="2515664" y="559083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E9F14-C91A-4A36-A603-F8A1CD58C218}"/>
              </a:ext>
            </a:extLst>
          </p:cNvPr>
          <p:cNvSpPr txBox="1"/>
          <p:nvPr/>
        </p:nvSpPr>
        <p:spPr>
          <a:xfrm>
            <a:off x="3843916" y="559083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dirty="0"/>
              <a:t>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66738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5595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279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656513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692900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475413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886700" y="24384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5133853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467600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24813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477000" y="3866679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15785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3519D-63E6-40F5-9100-2800EC89CB3B}"/>
              </a:ext>
            </a:extLst>
          </p:cNvPr>
          <p:cNvSpPr txBox="1"/>
          <p:nvPr/>
        </p:nvSpPr>
        <p:spPr>
          <a:xfrm>
            <a:off x="1218265" y="561257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E9CF9-0AFC-4FC1-8F7D-FC8FA52BC867}"/>
              </a:ext>
            </a:extLst>
          </p:cNvPr>
          <p:cNvSpPr txBox="1"/>
          <p:nvPr/>
        </p:nvSpPr>
        <p:spPr>
          <a:xfrm>
            <a:off x="3886200" y="5594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Recall: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7514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0.5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58863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221038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73650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a[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96722"/>
              </p:ext>
            </p:extLst>
          </p:nvPr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solidFill>
                  <a:srgbClr val="336699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(2.0)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0445" y="548640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(0.5)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156750"/>
            <a:ext cx="24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Cycles per inner loop iteration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39" y="445070"/>
            <a:ext cx="7591425" cy="762000"/>
          </a:xfrm>
        </p:spPr>
        <p:txBody>
          <a:bodyPr/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46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48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84665" y="5427663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3998371" y="51427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57400" y="524257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2026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997" y="4825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9532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5782" y="4876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5332" y="541020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9532" y="1413396"/>
            <a:ext cx="6893212" cy="2798202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c[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j] += a[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k] * b[k*n + 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6875" y="5562599"/>
            <a:ext cx="7896225" cy="77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 </a:t>
            </a:r>
            <a:r>
              <a:rPr lang="en-US" dirty="0"/>
              <a:t>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First iteration: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/8 + n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3962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587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2250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/8 + </a:t>
            </a:r>
            <a:r>
              <a:rPr lang="en-US" i="1" dirty="0"/>
              <a:t>n</a:t>
            </a:r>
            <a:r>
              <a:rPr lang="en-US" dirty="0"/>
              <a:t>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9</a:t>
            </a:r>
            <a:r>
              <a:rPr lang="en-US" i="1" dirty="0"/>
              <a:t>n</a:t>
            </a:r>
            <a:r>
              <a:rPr lang="en-US" dirty="0"/>
              <a:t>/8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=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39872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L x L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i+L</a:t>
            </a:r>
            <a:r>
              <a:rPr lang="en-US" sz="1600" dirty="0">
                <a:latin typeface="Courier New" pitchFamily="49" charset="0"/>
              </a:rPr>
              <a:t>; i1++)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j+L</a:t>
            </a:r>
            <a:r>
              <a:rPr lang="en-US" sz="1600" dirty="0">
                <a:latin typeface="Courier New" pitchFamily="49" charset="0"/>
              </a:rPr>
              <a:t>; j1++)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k+L</a:t>
            </a:r>
            <a:r>
              <a:rPr lang="en-US" sz="1600" dirty="0">
                <a:latin typeface="Courier New" pitchFamily="49" charset="0"/>
              </a:rPr>
              <a:t>; k1++)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109" y="4812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4743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563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V="1">
            <a:off x="4538798" y="6324600"/>
            <a:ext cx="2897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b="1" dirty="0"/>
              <a:t>Misses per block: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pPr lvl="1"/>
            <a:r>
              <a:rPr lang="en-US" b="1" dirty="0"/>
              <a:t>Blocks per Iteration: 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     (omitting matrix c)</a:t>
            </a:r>
          </a:p>
          <a:p>
            <a:pPr lvl="1"/>
            <a:r>
              <a:rPr lang="en-US" b="1" dirty="0"/>
              <a:t>Misses per Iteration:</a:t>
            </a:r>
          </a:p>
          <a:p>
            <a:pPr marL="457200" lvl="1" indent="0">
              <a:buNone/>
            </a:pPr>
            <a:r>
              <a:rPr lang="en-US" dirty="0"/>
              <a:t>     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nL</a:t>
            </a:r>
            <a:r>
              <a:rPr lang="en-US" dirty="0"/>
              <a:t>/4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867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038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  <a:r>
              <a:rPr lang="en-US" sz="1800" dirty="0">
                <a:latin typeface="Calibri" pitchFamily="34" charset="0"/>
              </a:rPr>
              <a:t>/L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misses as</a:t>
            </a:r>
          </a:p>
          <a:p>
            <a:pPr marL="457200" lvl="1" indent="0">
              <a:buNone/>
            </a:pPr>
            <a:r>
              <a:rPr lang="en-US" dirty="0"/>
              <a:t>     first iteration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 misses per iteration  x  (</a:t>
            </a:r>
            <a:r>
              <a:rPr lang="en-US" i="1" dirty="0"/>
              <a:t>n</a:t>
            </a:r>
            <a:r>
              <a:rPr lang="en-US" dirty="0"/>
              <a:t>/L)</a:t>
            </a:r>
            <a:r>
              <a:rPr lang="en-US" baseline="30000" dirty="0"/>
              <a:t>2</a:t>
            </a:r>
            <a:r>
              <a:rPr lang="en-US" dirty="0"/>
              <a:t> iterations =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/(4L) misses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0045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434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7798464" y="4871534"/>
            <a:ext cx="2897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n/L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No blocking: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  <a:endParaRPr lang="en-US" baseline="30000" dirty="0"/>
          </a:p>
          <a:p>
            <a:r>
              <a:rPr lang="en-US" dirty="0"/>
              <a:t>Blocking:  (1/(4L))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endParaRPr lang="en-US" dirty="0"/>
          </a:p>
          <a:p>
            <a:r>
              <a:rPr lang="en-US" dirty="0"/>
              <a:t>Use largest block size L, such that L satisfies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sz="1600" b="0" dirty="0"/>
              <a:t>Fit three blocks in cache!  </a:t>
            </a:r>
            <a:r>
              <a:rPr lang="en-US" sz="1600" dirty="0"/>
              <a:t>Two input, one output.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, computation 2</a:t>
            </a:r>
            <a:r>
              <a:rPr lang="en-US" i="1" dirty="0"/>
              <a:t>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</a:t>
            </a:r>
            <a:r>
              <a:rPr lang="en-US" i="1" dirty="0"/>
              <a:t>n</a:t>
            </a:r>
            <a:r>
              <a:rPr lang="en-US" dirty="0"/>
              <a:t>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Recall: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  <p:extLst>
      <p:ext uri="{BB962C8B-B14F-4D97-AF65-F5344CB8AC3E}">
        <p14:creationId xmlns:p14="http://schemas.microsoft.com/office/powerpoint/2010/main" val="2209258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memories can have significant performance impact</a:t>
            </a:r>
          </a:p>
          <a:p>
            <a:endParaRPr lang="en-US" dirty="0"/>
          </a:p>
          <a:p>
            <a:r>
              <a:rPr lang="en-US" dirty="0"/>
              <a:t>You can write your programs to exploit this!</a:t>
            </a:r>
          </a:p>
          <a:p>
            <a:pPr lvl="1"/>
            <a:r>
              <a:rPr lang="en-US" dirty="0"/>
              <a:t>Focus on the inner loops, where bulk of computations and memory accesses occur. </a:t>
            </a:r>
          </a:p>
          <a:p>
            <a:pPr lvl="1"/>
            <a:r>
              <a:rPr lang="en-US" dirty="0"/>
              <a:t>Try to maximize spatial locality by reading data objects sequentially with stride 1.</a:t>
            </a:r>
          </a:p>
          <a:p>
            <a:pPr lvl="1"/>
            <a:r>
              <a:rPr lang="en-US" dirty="0"/>
              <a:t>Try to maximize temporal locality by using a data object as often as possible once it’s read from memory. </a:t>
            </a:r>
          </a:p>
        </p:txBody>
      </p:sp>
    </p:spTree>
    <p:extLst>
      <p:ext uri="{BB962C8B-B14F-4D97-AF65-F5344CB8AC3E}">
        <p14:creationId xmlns:p14="http://schemas.microsoft.com/office/powerpoint/2010/main" val="3757263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 noChangeAspect="1"/>
          </p:cNvGraphicFramePr>
          <p:nvPr/>
        </p:nvGraphicFramePr>
        <p:xfrm>
          <a:off x="742950" y="1197678"/>
          <a:ext cx="7567606" cy="514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" y="2852228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42273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0" y="1116425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i5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36778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85750" y="1752600"/>
          <a:ext cx="663151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Cache Capacity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5067" y="3733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Slice through memory mountain with stride=8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638800" y="1905000"/>
            <a:ext cx="8382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572000" y="1905000"/>
            <a:ext cx="1066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743200" y="1905000"/>
            <a:ext cx="1828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1905000"/>
            <a:ext cx="15240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Main Memory</a:t>
            </a:r>
          </a:p>
        </p:txBody>
      </p:sp>
    </p:spTree>
    <p:extLst>
      <p:ext uri="{BB962C8B-B14F-4D97-AF65-F5344CB8AC3E}">
        <p14:creationId xmlns:p14="http://schemas.microsoft.com/office/powerpoint/2010/main" val="23106840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5973" y="1600200"/>
          <a:ext cx="861695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Modeling Block Size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2.26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15" name="Left Brace 14"/>
          <p:cNvSpPr/>
          <p:nvPr/>
        </p:nvSpPr>
        <p:spPr bwMode="auto">
          <a:xfrm rot="7430138">
            <a:off x="3293267" y="1512016"/>
            <a:ext cx="476443" cy="381630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3800" y="2286000"/>
          <a:ext cx="47656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73500" imgH="939800" progId="Equation.3">
                  <p:embed/>
                </p:oleObj>
              </mc:Choice>
              <mc:Fallback>
                <p:oleObj name="Equation" r:id="rId3" imgW="3873500" imgH="939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2286000"/>
                        <a:ext cx="4765675" cy="1157288"/>
                      </a:xfrm>
                      <a:prstGeom prst="rect">
                        <a:avLst/>
                      </a:prstGeom>
                      <a:solidFill>
                        <a:srgbClr val="F6F5BD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0" y="6147937"/>
            <a:ext cx="89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Stride s</a:t>
            </a:r>
          </a:p>
        </p:txBody>
      </p:sp>
    </p:spTree>
    <p:extLst>
      <p:ext uri="{BB962C8B-B14F-4D97-AF65-F5344CB8AC3E}">
        <p14:creationId xmlns:p14="http://schemas.microsoft.com/office/powerpoint/2010/main" val="10071425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 noChangeAspect="1"/>
          </p:cNvGraphicFramePr>
          <p:nvPr/>
        </p:nvGraphicFramePr>
        <p:xfrm>
          <a:off x="285750" y="734568"/>
          <a:ext cx="8248650" cy="560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505298" y="1116425"/>
            <a:ext cx="1237902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C00000"/>
                </a:solidFill>
              </a:rPr>
              <a:t>No prefetching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2743200" y="1295400"/>
            <a:ext cx="704502" cy="13716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2008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766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2 Duo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2.4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6MB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42733518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dirty="0"/>
              <a:t>)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90538" y="1757363"/>
            <a:ext cx="43148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ikj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a[i][k];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r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272088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(i,k)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6324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467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5227638" y="40243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Fixed</a:t>
            </a:r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 flipV="1">
            <a:off x="5632450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444500" y="4868863"/>
            <a:ext cx="51943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0.25	0.25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718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68014817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dirty="0"/>
              <a:t>)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7538" y="1782763"/>
            <a:ext cx="4518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kji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(i=0; i&lt;n; i++)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a[i][k] * r;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56578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68770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0454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5789613" y="31242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7008813" y="31242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8229600" y="31242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7974013" y="22733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7010400" y="30067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6792913" y="2590800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586413" y="18288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121400" y="26003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V="1">
            <a:off x="8204200" y="26130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840413" y="22733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(*,k)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817666" y="4165600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7156451" y="350996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5410200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59674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7924001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V="1">
            <a:off x="84058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1.0	0.0	1.0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83174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3126785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5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8" grpId="1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  <p:extLst>
      <p:ext uri="{BB962C8B-B14F-4D97-AF65-F5344CB8AC3E}">
        <p14:creationId xmlns:p14="http://schemas.microsoft.com/office/powerpoint/2010/main" val="23939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13055</TotalTime>
  <Words>5940</Words>
  <Application>Microsoft Office PowerPoint</Application>
  <PresentationFormat>On-screen Show (4:3)</PresentationFormat>
  <Paragraphs>1459</Paragraphs>
  <Slides>67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Equation</vt:lpstr>
      <vt:lpstr>PowerPoint Presentation</vt:lpstr>
      <vt:lpstr>Cache Memories  18-213/18-613: Introduction to Computer Systems 10th Lecture, June 6th, 2023</vt:lpstr>
      <vt:lpstr>Announcements</vt:lpstr>
      <vt:lpstr>Today</vt:lpstr>
      <vt:lpstr>Recall: Locality</vt:lpstr>
      <vt:lpstr>Recall: Memory       Hierarchy</vt:lpstr>
      <vt:lpstr>Recall: General Cache Concepts</vt:lpstr>
      <vt:lpstr>General Cache Concepts: Hit</vt:lpstr>
      <vt:lpstr>General Cache Concepts: Miss</vt:lpstr>
      <vt:lpstr> Recall: General Caching Concepts:  3 Types of Cache Misses</vt:lpstr>
      <vt:lpstr>Cache Memories</vt:lpstr>
      <vt:lpstr>What it Really Looks Like</vt:lpstr>
      <vt:lpstr>What it Really Looks Like (Cont.)</vt:lpstr>
      <vt:lpstr>General Cache Organization (S, E, B)</vt:lpstr>
      <vt:lpstr>Cache Read</vt:lpstr>
      <vt:lpstr>Example: Direct Mapped Cache (E = 1)</vt:lpstr>
      <vt:lpstr>Example: Direct Mapped Cache (E = 1)</vt:lpstr>
      <vt:lpstr>Example: Direct Mapped Cache (E = 1)</vt:lpstr>
      <vt:lpstr>Direct-Mapped Cache Simulation</vt:lpstr>
      <vt:lpstr>E-way Set Associative Cache (Here: E = 2)</vt:lpstr>
      <vt:lpstr>E-way Set Associative Cache (Here: E = 2)</vt:lpstr>
      <vt:lpstr>E-way Set Associative Cache (Here: E = 2)</vt:lpstr>
      <vt:lpstr>2-Way Set Associative Cache Simulation</vt:lpstr>
      <vt:lpstr>What about writes?</vt:lpstr>
      <vt:lpstr>Why Index Using Middle Bits? </vt:lpstr>
      <vt:lpstr>Illustration of Indexing Approaches</vt:lpstr>
      <vt:lpstr>Middle Bit Indexing</vt:lpstr>
      <vt:lpstr>High Bit Indexing</vt:lpstr>
      <vt:lpstr>Intel Core i7 Cache Hierarchy</vt:lpstr>
      <vt:lpstr>Example: Core i7 L1 Data Cache</vt:lpstr>
      <vt:lpstr>Example: Core i7 L1 Data Cache</vt:lpstr>
      <vt:lpstr>Example: Core i7 L1 Data Cache</vt:lpstr>
      <vt:lpstr>Cache Performance Metrics</vt:lpstr>
      <vt:lpstr>How Bad Can a Few Cache Misses Be?</vt:lpstr>
      <vt:lpstr>Writing Cache Friendly Code</vt:lpstr>
      <vt:lpstr>Quiz Time!</vt:lpstr>
      <vt:lpstr>Today</vt:lpstr>
      <vt:lpstr>The Memory Mountain</vt:lpstr>
      <vt:lpstr>Memory Mountain Test Function</vt:lpstr>
      <vt:lpstr>The Memory Mountain</vt:lpstr>
      <vt:lpstr>Closer Look at Stride Effects</vt:lpstr>
      <vt:lpstr>Today</vt:lpstr>
      <vt:lpstr>Matrix Multiplication Example</vt:lpstr>
      <vt:lpstr>Miss Rate Analysis for Matrix Multiply</vt:lpstr>
      <vt:lpstr>Layout of C Arrays in Memory (review)</vt:lpstr>
      <vt:lpstr>Matrix Multiplication (ijk)</vt:lpstr>
      <vt:lpstr>Matrix Multiplication (jik)</vt:lpstr>
      <vt:lpstr>Matrix Multiplication (kij)</vt:lpstr>
      <vt:lpstr>Matrix Multiplication (jki)</vt:lpstr>
      <vt:lpstr>Summary of Matrix Multiplication</vt:lpstr>
      <vt:lpstr>Core i7 Matrix Multiply Performance</vt:lpstr>
      <vt:lpstr>Today</vt:lpstr>
      <vt:lpstr>Example: Matrix Multiplication</vt:lpstr>
      <vt:lpstr>Cache Miss Analysis</vt:lpstr>
      <vt:lpstr>Cache Miss Analysis</vt:lpstr>
      <vt:lpstr>Blocked Matrix Multiplication</vt:lpstr>
      <vt:lpstr>Cache Miss Analysis</vt:lpstr>
      <vt:lpstr>Cache Miss Analysis</vt:lpstr>
      <vt:lpstr>Blocking Summary</vt:lpstr>
      <vt:lpstr>Cache Summary </vt:lpstr>
      <vt:lpstr>Supplemental slides</vt:lpstr>
      <vt:lpstr>The Memory Mountain</vt:lpstr>
      <vt:lpstr>Cache Capacity Effects from Memory Mountain</vt:lpstr>
      <vt:lpstr>Modeling Block Size Effects from Memory Mountain</vt:lpstr>
      <vt:lpstr>2008 Memory Mountain</vt:lpstr>
      <vt:lpstr>Matrix Multiplication (ikj)</vt:lpstr>
      <vt:lpstr>Matrix Multiplication (kji)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619</cp:revision>
  <cp:lastPrinted>2012-10-02T07:07:18Z</cp:lastPrinted>
  <dcterms:created xsi:type="dcterms:W3CDTF">2012-10-02T17:26:51Z</dcterms:created>
  <dcterms:modified xsi:type="dcterms:W3CDTF">2023-06-06T03:15:33Z</dcterms:modified>
</cp:coreProperties>
</file>