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1475" r:id="rId2"/>
    <p:sldId id="1426" r:id="rId3"/>
    <p:sldId id="1504" r:id="rId4"/>
    <p:sldId id="1503" r:id="rId5"/>
    <p:sldId id="1423" r:id="rId6"/>
    <p:sldId id="1389" r:id="rId7"/>
    <p:sldId id="1427" r:id="rId8"/>
    <p:sldId id="1391" r:id="rId9"/>
    <p:sldId id="1392" r:id="rId10"/>
    <p:sldId id="1483" r:id="rId11"/>
    <p:sldId id="1393" r:id="rId12"/>
    <p:sldId id="1394" r:id="rId13"/>
    <p:sldId id="1395" r:id="rId14"/>
    <p:sldId id="1396" r:id="rId15"/>
    <p:sldId id="1397" r:id="rId16"/>
    <p:sldId id="1501" r:id="rId17"/>
    <p:sldId id="1502" r:id="rId18"/>
    <p:sldId id="1476" r:id="rId19"/>
    <p:sldId id="1418" r:id="rId20"/>
    <p:sldId id="1398" r:id="rId21"/>
    <p:sldId id="1495" r:id="rId22"/>
    <p:sldId id="1419" r:id="rId23"/>
    <p:sldId id="1496" r:id="rId24"/>
    <p:sldId id="1428" r:id="rId25"/>
    <p:sldId id="1499" r:id="rId26"/>
    <p:sldId id="1421" r:id="rId27"/>
    <p:sldId id="1430" r:id="rId28"/>
    <p:sldId id="1403" r:id="rId29"/>
    <p:sldId id="1429" r:id="rId30"/>
    <p:sldId id="1500" r:id="rId31"/>
    <p:sldId id="1485" r:id="rId32"/>
    <p:sldId id="1486" r:id="rId33"/>
    <p:sldId id="1404" r:id="rId34"/>
    <p:sldId id="1479" r:id="rId35"/>
    <p:sldId id="1497" r:id="rId36"/>
    <p:sldId id="1424" r:id="rId37"/>
    <p:sldId id="1487" r:id="rId38"/>
    <p:sldId id="1407" r:id="rId39"/>
    <p:sldId id="1408" r:id="rId40"/>
    <p:sldId id="1482" r:id="rId41"/>
    <p:sldId id="1409" r:id="rId42"/>
    <p:sldId id="1184" r:id="rId43"/>
    <p:sldId id="1489" r:id="rId44"/>
    <p:sldId id="1498" r:id="rId45"/>
    <p:sldId id="1491" r:id="rId46"/>
    <p:sldId id="1410" r:id="rId47"/>
    <p:sldId id="1411" r:id="rId48"/>
    <p:sldId id="1412" r:id="rId49"/>
    <p:sldId id="1413" r:id="rId50"/>
    <p:sldId id="1414" r:id="rId51"/>
    <p:sldId id="1494" r:id="rId52"/>
    <p:sldId id="1492" r:id="rId53"/>
    <p:sldId id="1493" r:id="rId54"/>
    <p:sldId id="1425" r:id="rId55"/>
    <p:sldId id="1436" r:id="rId56"/>
    <p:sldId id="1431" r:id="rId57"/>
    <p:sldId id="1432" r:id="rId58"/>
    <p:sldId id="1434" r:id="rId59"/>
    <p:sldId id="1435" r:id="rId60"/>
    <p:sldId id="1415" r:id="rId61"/>
    <p:sldId id="1416" r:id="rId62"/>
  </p:sldIdLst>
  <p:sldSz cx="9144000" cy="6858000" type="screen4x3"/>
  <p:notesSz cx="7302500" cy="9586913"/>
  <p:custDataLst>
    <p:tags r:id="rId6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00000"/>
    <a:srgbClr val="E6E6E6"/>
    <a:srgbClr val="F7F5CD"/>
    <a:srgbClr val="DEDFF5"/>
    <a:srgbClr val="DBF2DA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2" autoAdjust="0"/>
    <p:restoredTop sz="95503" autoAdjust="0"/>
  </p:normalViewPr>
  <p:slideViewPr>
    <p:cSldViewPr snapToObjects="1">
      <p:cViewPr>
        <p:scale>
          <a:sx n="85" d="100"/>
          <a:sy n="85" d="100"/>
        </p:scale>
        <p:origin x="567" y="132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2402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68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78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96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60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42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33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0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44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2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56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180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79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84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152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11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47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Size must be multiple of 16, so mask zeros out the 4 least significant bits.</a:t>
            </a:r>
          </a:p>
        </p:txBody>
      </p:sp>
    </p:spTree>
    <p:extLst>
      <p:ext uri="{BB962C8B-B14F-4D97-AF65-F5344CB8AC3E}">
        <p14:creationId xmlns:p14="http://schemas.microsoft.com/office/powerpoint/2010/main" val="41879301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39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859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55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7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Mm-</a:t>
            </a:r>
            <a:r>
              <a:rPr lang="en-US" dirty="0" err="1"/>
              <a:t>corrupt.c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4187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28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86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134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05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03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870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815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61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065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360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71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Round n up to the nearest multiple of 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05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53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22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5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261456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4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2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29FF1-DB9C-E240-B851-11A56D0EAE77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68695-864B-E74A-BEBD-7786A2B4BC92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5525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255E-6881-3849-B0EE-465B4567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DE92-69BD-1646-BA5B-4E66DFD01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  <a:p>
            <a:pPr lvl="1"/>
            <a:r>
              <a:rPr lang="en-US" dirty="0"/>
              <a:t>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mm-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reference.c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Manages fixed size heap</a:t>
            </a:r>
          </a:p>
          <a:p>
            <a:pPr lvl="1"/>
            <a:r>
              <a:rPr lang="en-US" dirty="0"/>
              <a:t>Functions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Based on </a:t>
            </a:r>
            <a:r>
              <a:rPr lang="en-US" i="1" dirty="0"/>
              <a:t>words</a:t>
            </a:r>
            <a:r>
              <a:rPr lang="en-US" dirty="0"/>
              <a:t> of 8-bytes each</a:t>
            </a:r>
          </a:p>
          <a:p>
            <a:pPr lvl="1"/>
            <a:r>
              <a:rPr lang="en-US" dirty="0"/>
              <a:t>Pointers returned by malloc are double-word aligned</a:t>
            </a:r>
          </a:p>
          <a:p>
            <a:pPr lvl="2"/>
            <a:r>
              <a:rPr lang="en-US" dirty="0"/>
              <a:t>Double word = 2 words</a:t>
            </a:r>
          </a:p>
          <a:p>
            <a:pPr lvl="1"/>
            <a:r>
              <a:rPr lang="en-US" dirty="0"/>
              <a:t>Compile and run tests with command interpreter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80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GB" dirty="0"/>
              <a:t>Visualization Conventions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8-byte words as squares</a:t>
            </a:r>
          </a:p>
          <a:p>
            <a:r>
              <a:rPr lang="en-GB" dirty="0"/>
              <a:t>Allocations are double-word aligned.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00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04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09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214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519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824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1289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4337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738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043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348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6529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957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262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567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5872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76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481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67865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7091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186248" y="4572000"/>
            <a:ext cx="148416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(4 words)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130307" y="4572000"/>
            <a:ext cx="1095469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(2 words)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532256" y="484580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532256" y="522680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913256" y="4845801"/>
            <a:ext cx="10424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word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910081" y="5226801"/>
            <a:ext cx="147191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word</a:t>
            </a:r>
          </a:p>
        </p:txBody>
      </p:sp>
      <p:sp>
        <p:nvSpPr>
          <p:cNvPr id="32" name="AutoShape 17"/>
          <p:cNvSpPr>
            <a:spLocks/>
          </p:cNvSpPr>
          <p:nvPr/>
        </p:nvSpPr>
        <p:spPr bwMode="auto">
          <a:xfrm rot="16200000">
            <a:off x="1827796" y="3766318"/>
            <a:ext cx="182880" cy="1188720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7"/>
          <p:cNvSpPr>
            <a:spLocks/>
          </p:cNvSpPr>
          <p:nvPr/>
        </p:nvSpPr>
        <p:spPr bwMode="auto">
          <a:xfrm rot="16200000">
            <a:off x="4575400" y="4067718"/>
            <a:ext cx="180842" cy="583882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7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464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Example</a:t>
            </a:r>
            <a:br>
              <a:rPr lang="en-GB" dirty="0"/>
            </a:br>
            <a:r>
              <a:rPr lang="en-GB" dirty="0"/>
              <a:t>(Conceptual)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76831" y="1582738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176831" y="2464826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176831" y="3365128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11337" name="Text Box 73"/>
          <p:cNvSpPr txBox="1">
            <a:spLocks noChangeArrowheads="1"/>
          </p:cNvSpPr>
          <p:nvPr/>
        </p:nvSpPr>
        <p:spPr bwMode="auto">
          <a:xfrm>
            <a:off x="533400" y="4244975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176831" y="5128926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malloc(2*SIZ)</a:t>
            </a:r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92437" y="1614488"/>
            <a:ext cx="5486400" cy="304800"/>
            <a:chOff x="2992437" y="1614488"/>
            <a:chExt cx="5486400" cy="304800"/>
          </a:xfrm>
        </p:grpSpPr>
        <p:grpSp>
          <p:nvGrpSpPr>
            <p:cNvPr id="98" name="Group 9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11266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2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3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5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7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8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9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0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1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92437" y="2501901"/>
            <a:ext cx="5486400" cy="304800"/>
            <a:chOff x="2992437" y="2501901"/>
            <a:chExt cx="5486400" cy="304800"/>
          </a:xfrm>
        </p:grpSpPr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92437" y="3389313"/>
            <a:ext cx="5486400" cy="304800"/>
            <a:chOff x="2992437" y="3389313"/>
            <a:chExt cx="5486400" cy="304800"/>
          </a:xfrm>
        </p:grpSpPr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2437" y="4272080"/>
            <a:ext cx="5486400" cy="309446"/>
            <a:chOff x="2992437" y="4272080"/>
            <a:chExt cx="5486400" cy="309446"/>
          </a:xfrm>
        </p:grpSpPr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92437" y="5164138"/>
            <a:ext cx="5486400" cy="304800"/>
            <a:chOff x="2992437" y="5164138"/>
            <a:chExt cx="5486400" cy="304800"/>
          </a:xfrm>
        </p:grpSpPr>
        <p:sp>
          <p:nvSpPr>
            <p:cNvPr id="11338" name="Rectangle 74"/>
            <p:cNvSpPr>
              <a:spLocks noChangeArrowheads="1"/>
            </p:cNvSpPr>
            <p:nvPr/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Rectangle 75"/>
            <p:cNvSpPr>
              <a:spLocks noChangeArrowheads="1"/>
            </p:cNvSpPr>
            <p:nvPr/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Rectangle 76"/>
            <p:cNvSpPr>
              <a:spLocks noChangeArrowheads="1"/>
            </p:cNvSpPr>
            <p:nvPr/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Rectangle 77"/>
            <p:cNvSpPr>
              <a:spLocks noChangeArrowheads="1"/>
            </p:cNvSpPr>
            <p:nvPr/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Rectangle 78"/>
            <p:cNvSpPr>
              <a:spLocks noChangeArrowheads="1"/>
            </p:cNvSpPr>
            <p:nvPr/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Rectangle 79"/>
            <p:cNvSpPr>
              <a:spLocks noChangeArrowheads="1"/>
            </p:cNvSpPr>
            <p:nvPr/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Rectangle 80"/>
            <p:cNvSpPr>
              <a:spLocks noChangeArrowheads="1"/>
            </p:cNvSpPr>
            <p:nvPr/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Rectangle 81"/>
            <p:cNvSpPr>
              <a:spLocks noChangeArrowheads="1"/>
            </p:cNvSpPr>
            <p:nvPr/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Rectangle 83"/>
            <p:cNvSpPr>
              <a:spLocks noChangeArrowheads="1"/>
            </p:cNvSpPr>
            <p:nvPr/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Rectangle 84"/>
            <p:cNvSpPr>
              <a:spLocks noChangeArrowheads="1"/>
            </p:cNvSpPr>
            <p:nvPr/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Rectangle 85"/>
            <p:cNvSpPr>
              <a:spLocks noChangeArrowheads="1"/>
            </p:cNvSpPr>
            <p:nvPr/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Rectangle 86"/>
            <p:cNvSpPr>
              <a:spLocks noChangeArrowheads="1"/>
            </p:cNvSpPr>
            <p:nvPr/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Rectangle 87"/>
            <p:cNvSpPr>
              <a:spLocks noChangeArrowheads="1"/>
            </p:cNvSpPr>
            <p:nvPr/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Rectangle 88"/>
            <p:cNvSpPr>
              <a:spLocks noChangeArrowheads="1"/>
            </p:cNvSpPr>
            <p:nvPr/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3" name="Rectangle 89"/>
            <p:cNvSpPr>
              <a:spLocks noChangeArrowheads="1"/>
            </p:cNvSpPr>
            <p:nvPr/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Rectangle 90"/>
            <p:cNvSpPr>
              <a:spLocks noChangeArrowheads="1"/>
            </p:cNvSpPr>
            <p:nvPr/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9"/>
            <p:cNvSpPr>
              <a:spLocks noChangeArrowheads="1"/>
            </p:cNvSpPr>
            <p:nvPr/>
          </p:nvSpPr>
          <p:spPr bwMode="auto">
            <a:xfrm>
              <a:off x="8174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451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55245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Constraints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2893" y="1143000"/>
            <a:ext cx="8542507" cy="556260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Applications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and </a:t>
            </a: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/>
              <a:t>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request must be to a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>
                <a:cs typeface="Courier New"/>
              </a:rPr>
              <a:t>’d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 block</a:t>
            </a:r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Explicit Allocators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1" dirty="0">
                <a:cs typeface="Courier New"/>
              </a:rPr>
              <a:t> </a:t>
            </a:r>
            <a:r>
              <a:rPr lang="en-GB" dirty="0"/>
              <a:t>requests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can’t reorder or buffer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allocate blocks from free memory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 only place allocated blocks in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16-byte (x86-64) alignment on 64-bit systems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manipulate and modify only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move the allocated blocks once they are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/>
              <a:t>’d</a:t>
            </a:r>
            <a:endParaRPr lang="en-GB" dirty="0"/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compaction is not allowed.  </a:t>
            </a:r>
            <a:r>
              <a:rPr lang="en-GB" i="1" dirty="0"/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2218403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64524" y="569913"/>
            <a:ext cx="7670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Throughput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04938"/>
            <a:ext cx="87010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Goals: maximize throughput and peak memory utilization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These goals are often conflicting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Number of completed requests per unit 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Example: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5,000 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dirty="0"/>
              <a:t> calls and 5,000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calls in 10 seconds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 is 1,000 operations/second</a:t>
            </a:r>
          </a:p>
        </p:txBody>
      </p:sp>
    </p:spTree>
    <p:extLst>
      <p:ext uri="{BB962C8B-B14F-4D97-AF65-F5344CB8AC3E}">
        <p14:creationId xmlns:p14="http://schemas.microsoft.com/office/powerpoint/2010/main" val="295680439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995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Minimize Overhead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8300" y="1295400"/>
            <a:ext cx="8470900" cy="5216525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  <a:endParaRPr lang="en-GB" sz="1200" i="1" dirty="0"/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dirty="0"/>
              <a:t>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b="1" dirty="0">
                <a:latin typeface="Courier New" pitchFamily="49" charset="0"/>
              </a:rPr>
              <a:t>(p)</a:t>
            </a:r>
            <a:r>
              <a:rPr lang="en-GB" dirty="0"/>
              <a:t> results in a block with a </a:t>
            </a:r>
            <a:r>
              <a:rPr lang="en-GB" b="1" i="1" dirty="0">
                <a:solidFill>
                  <a:srgbClr val="C00000"/>
                </a:solidFill>
              </a:rPr>
              <a:t>payload</a:t>
            </a:r>
            <a:r>
              <a:rPr lang="en-GB" dirty="0"/>
              <a:t> of </a:t>
            </a:r>
            <a:r>
              <a:rPr lang="en-GB" b="1" dirty="0">
                <a:latin typeface="Courier New" pitchFamily="49" charset="0"/>
              </a:rPr>
              <a:t>p</a:t>
            </a:r>
            <a:r>
              <a:rPr lang="en-GB" dirty="0"/>
              <a:t> bytes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After request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baseline="-25000" dirty="0"/>
              <a:t> </a:t>
            </a:r>
            <a:r>
              <a:rPr lang="en-GB" dirty="0"/>
              <a:t>has completed, the </a:t>
            </a:r>
            <a:r>
              <a:rPr lang="en-GB" b="1" i="1" dirty="0">
                <a:solidFill>
                  <a:srgbClr val="C00000"/>
                </a:solidFill>
              </a:rPr>
              <a:t>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i="1" baseline="-25000" dirty="0"/>
              <a:t>  </a:t>
            </a:r>
            <a:r>
              <a:rPr lang="en-GB" dirty="0"/>
              <a:t>is the sum of currently allocated payloads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Current heap size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endParaRPr lang="en-GB" i="1" baseline="-25000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dirty="0"/>
              <a:t> is monotonically </a:t>
            </a:r>
            <a:r>
              <a:rPr lang="en-GB" dirty="0" err="1"/>
              <a:t>nondecreasing</a:t>
            </a:r>
            <a:endParaRPr lang="en-GB" dirty="0"/>
          </a:p>
          <a:p>
            <a:pPr lvl="2">
              <a:lnSpc>
                <a:spcPct val="94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i.e., heap only grows when allocator uses </a:t>
            </a:r>
            <a:r>
              <a:rPr lang="en-GB" b="1" dirty="0" err="1">
                <a:latin typeface="Courier New" pitchFamily="49" charset="0"/>
              </a:rPr>
              <a:t>sbrk</a:t>
            </a:r>
            <a:endParaRPr lang="en-GB" b="1" dirty="0">
              <a:latin typeface="Courier New" pitchFamily="49" charset="0"/>
            </a:endParaRP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Overhead after k</a:t>
            </a:r>
            <a:r>
              <a:rPr lang="en-GB" dirty="0"/>
              <a:t>+1</a:t>
            </a:r>
            <a:r>
              <a:rPr lang="en-GB" i="1" dirty="0"/>
              <a:t> requests</a:t>
            </a:r>
          </a:p>
          <a:p>
            <a:pPr lvl="1"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Fraction of heap space </a:t>
            </a:r>
            <a:r>
              <a:rPr lang="en-GB" i="1" dirty="0"/>
              <a:t>NOT </a:t>
            </a:r>
            <a:r>
              <a:rPr lang="en-GB" dirty="0"/>
              <a:t>used for program data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/>
              <a:t>O</a:t>
            </a:r>
            <a:r>
              <a:rPr lang="en-GB" i="1" baseline="-25000" dirty="0"/>
              <a:t>k</a:t>
            </a:r>
            <a:r>
              <a:rPr lang="en-GB" i="1" dirty="0"/>
              <a:t> </a:t>
            </a:r>
            <a:r>
              <a:rPr lang="en-GB" dirty="0"/>
              <a:t>=</a:t>
            </a:r>
            <a:r>
              <a:rPr lang="en-GB" i="1" dirty="0"/>
              <a:t> 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i="1" dirty="0"/>
              <a:t> </a:t>
            </a:r>
            <a:r>
              <a:rPr lang="en-GB" dirty="0"/>
              <a:t>/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r>
              <a:rPr lang="en-GB" dirty="0"/>
              <a:t>)  – 1.0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644378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3565525" cy="4972050"/>
          </a:xfrm>
        </p:spPr>
        <p:txBody>
          <a:bodyPr/>
          <a:lstStyle/>
          <a:p>
            <a:r>
              <a:rPr lang="en-US" dirty="0"/>
              <a:t>Benchmark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syn</a:t>
            </a:r>
            <a:r>
              <a:rPr lang="en-US" dirty="0"/>
              <a:t>-array-short</a:t>
            </a:r>
          </a:p>
          <a:p>
            <a:pPr lvl="1"/>
            <a:r>
              <a:rPr lang="en-US" dirty="0"/>
              <a:t>Trace provided with malloc lab</a:t>
            </a:r>
          </a:p>
          <a:p>
            <a:pPr lvl="1"/>
            <a:r>
              <a:rPr lang="en-US" dirty="0"/>
              <a:t>Allocate &amp; free 10 blocks</a:t>
            </a:r>
          </a:p>
          <a:p>
            <a:pPr lvl="1"/>
            <a:r>
              <a:rPr lang="en-US" dirty="0"/>
              <a:t>a = allocate</a:t>
            </a:r>
          </a:p>
          <a:p>
            <a:pPr lvl="1"/>
            <a:r>
              <a:rPr lang="en-US" dirty="0"/>
              <a:t>f = free</a:t>
            </a:r>
          </a:p>
          <a:p>
            <a:pPr lvl="1"/>
            <a:r>
              <a:rPr lang="en-US" dirty="0"/>
              <a:t>Bias toward allocate at beginning &amp; free at end</a:t>
            </a:r>
          </a:p>
          <a:p>
            <a:pPr lvl="1"/>
            <a:r>
              <a:rPr lang="en-US" dirty="0"/>
              <a:t>Blocks numbered 0–9</a:t>
            </a:r>
          </a:p>
          <a:p>
            <a:pPr lvl="1"/>
            <a:r>
              <a:rPr lang="en-US" dirty="0"/>
              <a:t>Allocated: Sum of all allocated amounts</a:t>
            </a:r>
          </a:p>
          <a:p>
            <a:pPr lvl="1"/>
            <a:r>
              <a:rPr lang="en-US" dirty="0"/>
              <a:t>Peak: Max so far of Allocated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4A9EA1-1A49-3044-BF7A-B8A2B3777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96745"/>
              </p:ext>
            </p:extLst>
          </p:nvPr>
        </p:nvGraphicFramePr>
        <p:xfrm>
          <a:off x="4038600" y="1197678"/>
          <a:ext cx="4800598" cy="532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276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243213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784018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1095163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1086928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992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5187518"/>
            <a:ext cx="5410200" cy="1365682"/>
          </a:xfrm>
        </p:spPr>
        <p:txBody>
          <a:bodyPr/>
          <a:lstStyle/>
          <a:p>
            <a:pPr lvl="1"/>
            <a:r>
              <a:rPr lang="en-US" dirty="0"/>
              <a:t>Data line shows total allocated data ( </a:t>
            </a:r>
            <a:r>
              <a:rPr lang="en-GB" i="1" dirty="0"/>
              <a:t>P</a:t>
            </a:r>
            <a:r>
              <a:rPr lang="en-GB" i="1" baseline="-25000" dirty="0"/>
              <a:t>i</a:t>
            </a:r>
            <a:r>
              <a:rPr lang="en-GB" dirty="0"/>
              <a:t> </a:t>
            </a:r>
            <a:r>
              <a:rPr lang="en-GB" i="1" baseline="-25000" dirty="0"/>
              <a:t> </a:t>
            </a:r>
            <a:r>
              <a:rPr lang="en-GB" dirty="0"/>
              <a:t>)</a:t>
            </a:r>
            <a:endParaRPr lang="en-US" dirty="0"/>
          </a:p>
          <a:p>
            <a:pPr lvl="1"/>
            <a:r>
              <a:rPr lang="en-US" dirty="0"/>
              <a:t>Data Fit line shows peak of total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Normalized in X &amp; 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B7C7B9-2A8A-C943-AE9F-7167A826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45516"/>
              </p:ext>
            </p:extLst>
          </p:nvPr>
        </p:nvGraphicFramePr>
        <p:xfrm>
          <a:off x="110334" y="1197678"/>
          <a:ext cx="40386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423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045878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659571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921328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7D0CE96-06DA-2B48-85AE-6F38D7112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452" y="1128545"/>
            <a:ext cx="4889348" cy="38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1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Benchmark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267200"/>
            <a:ext cx="7896225" cy="1838325"/>
          </a:xfrm>
        </p:spPr>
        <p:txBody>
          <a:bodyPr/>
          <a:lstStyle/>
          <a:p>
            <a:r>
              <a:rPr lang="en-US" dirty="0"/>
              <a:t>Given sequence of mallocs &amp; frees (40,000 blocks)</a:t>
            </a:r>
          </a:p>
          <a:p>
            <a:pPr lvl="1"/>
            <a:r>
              <a:rPr lang="en-US" dirty="0"/>
              <a:t>Starts with all mallocs, and shifts toward all frees</a:t>
            </a:r>
          </a:p>
          <a:p>
            <a:r>
              <a:rPr lang="en-US" dirty="0"/>
              <a:t>Manage space for all allocated blocks</a:t>
            </a:r>
          </a:p>
          <a:p>
            <a:r>
              <a:rPr lang="en-US" dirty="0"/>
              <a:t>Metrics</a:t>
            </a:r>
          </a:p>
          <a:p>
            <a:pPr lvl="1"/>
            <a:r>
              <a:rPr lang="en-US" dirty="0"/>
              <a:t>Data: </a:t>
            </a:r>
            <a:r>
              <a:rPr lang="en-GB" i="1" dirty="0"/>
              <a:t>P</a:t>
            </a:r>
            <a:r>
              <a:rPr lang="en-GB" i="1" baseline="-25000" dirty="0"/>
              <a:t>i </a:t>
            </a:r>
          </a:p>
          <a:p>
            <a:pPr lvl="1"/>
            <a:r>
              <a:rPr lang="en-US" dirty="0"/>
              <a:t>Data fit: 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8A670-AA88-7A41-A1C8-C7D2746C1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66800"/>
            <a:ext cx="5638800" cy="32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44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Poor memory utilization caused by </a:t>
            </a:r>
            <a:r>
              <a:rPr lang="en-GB" i="1" dirty="0">
                <a:solidFill>
                  <a:srgbClr val="C00000"/>
                </a:solidFill>
              </a:rPr>
              <a:t>fragmentation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internal</a:t>
            </a:r>
            <a:r>
              <a:rPr lang="en-GB" dirty="0"/>
              <a:t> fragmentation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external</a:t>
            </a:r>
            <a:r>
              <a:rPr lang="en-GB" dirty="0"/>
              <a:t> fragmentation</a:t>
            </a:r>
          </a:p>
        </p:txBody>
      </p:sp>
    </p:spTree>
    <p:extLst>
      <p:ext uri="{BB962C8B-B14F-4D97-AF65-F5344CB8AC3E}">
        <p14:creationId xmlns:p14="http://schemas.microsoft.com/office/powerpoint/2010/main" val="82758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Basic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b="0" dirty="0"/>
            </a:br>
            <a:r>
              <a:rPr lang="en-US" sz="2000" b="0" dirty="0"/>
              <a:t>12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June 13, 2022</a:t>
            </a:r>
          </a:p>
        </p:txBody>
      </p:sp>
    </p:spTree>
    <p:extLst>
      <p:ext uri="{BB962C8B-B14F-4D97-AF65-F5344CB8AC3E}">
        <p14:creationId xmlns:p14="http://schemas.microsoft.com/office/powerpoint/2010/main" val="68152775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73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Internal Fragmentation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307387" cy="5408612"/>
          </a:xfrm>
          <a:ln/>
        </p:spPr>
        <p:txBody>
          <a:bodyPr/>
          <a:lstStyle/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For a given block, </a:t>
            </a:r>
            <a:r>
              <a:rPr lang="en-GB" sz="2200" i="1" dirty="0">
                <a:solidFill>
                  <a:srgbClr val="C00000"/>
                </a:solidFill>
              </a:rPr>
              <a:t>internal fragmentation </a:t>
            </a:r>
            <a:r>
              <a:rPr lang="en-GB" sz="2200" dirty="0"/>
              <a:t>occurs if payload is smaller than block size</a:t>
            </a: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Caused by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Overhead of maintaining heap data structures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Explicit policy decisions </a:t>
            </a:r>
            <a:br>
              <a:rPr lang="en-GB" dirty="0">
                <a:ea typeface="+mn-ea"/>
                <a:cs typeface="+mn-cs"/>
              </a:rPr>
            </a:br>
            <a:r>
              <a:rPr lang="en-GB" dirty="0">
                <a:ea typeface="+mn-ea"/>
                <a:cs typeface="+mn-cs"/>
              </a:rPr>
              <a:t>(e.g., to return a big block to satisfy a small request)</a:t>
            </a:r>
            <a:endParaRPr lang="en-GB" sz="2200" dirty="0"/>
          </a:p>
          <a:p>
            <a:pPr>
              <a:lnSpc>
                <a:spcPct val="88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Depends only on the pattern of </a:t>
            </a:r>
            <a:r>
              <a:rPr lang="en-GB" sz="2200" i="1" dirty="0">
                <a:solidFill>
                  <a:srgbClr val="C00000"/>
                </a:solidFill>
              </a:rPr>
              <a:t>previous</a:t>
            </a:r>
            <a:r>
              <a:rPr lang="en-GB" sz="2200" dirty="0"/>
              <a:t> requests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Thus, easy to measure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94846" y="2895600"/>
            <a:ext cx="28194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142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28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48335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21425" y="3200400"/>
            <a:ext cx="765175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 rot="16200000">
            <a:off x="4350559" y="495300"/>
            <a:ext cx="304800" cy="4343400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84773" y="2133600"/>
            <a:ext cx="6418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4814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057400" y="32004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Perfect Fit: Only requires space for allocated data, data structures, and unused space due to alignment constraints</a:t>
            </a:r>
          </a:p>
          <a:p>
            <a:pPr lvl="1"/>
            <a:r>
              <a:rPr lang="en-US" dirty="0"/>
              <a:t>For this benchmark, 1.5% overhead</a:t>
            </a:r>
          </a:p>
          <a:p>
            <a:pPr lvl="1"/>
            <a:r>
              <a:rPr lang="en-US" dirty="0"/>
              <a:t>Cannot achieve in practice</a:t>
            </a:r>
          </a:p>
          <a:p>
            <a:pPr lvl="2"/>
            <a:r>
              <a:rPr lang="en-US" dirty="0"/>
              <a:t>Especially since cannot move allocated blocks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F2F19-5202-3948-9D98-45D0B84F1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6415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8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Occurs when there is enough aggregate heap memory,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Amount of external fragmentation</a:t>
            </a:r>
            <a:br>
              <a:rPr lang="en-GB" dirty="0"/>
            </a:br>
            <a:r>
              <a:rPr lang="en-GB" dirty="0"/>
              <a:t>depends on the pattern of future requests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Thus, difficult to measure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0" name="Text Box 91"/>
          <p:cNvSpPr txBox="1">
            <a:spLocks noChangeArrowheads="1"/>
          </p:cNvSpPr>
          <p:nvPr/>
        </p:nvSpPr>
        <p:spPr bwMode="auto">
          <a:xfrm>
            <a:off x="323656" y="4876800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malloc(7*SIZ)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00400" y="4782744"/>
            <a:ext cx="450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Yikes! (what would happen now?)</a:t>
            </a:r>
          </a:p>
        </p:txBody>
      </p: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176831" y="2362200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84" name="Text Box 37"/>
          <p:cNvSpPr txBox="1">
            <a:spLocks noChangeArrowheads="1"/>
          </p:cNvSpPr>
          <p:nvPr/>
        </p:nvSpPr>
        <p:spPr bwMode="auto">
          <a:xfrm>
            <a:off x="176831" y="2971800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85" name="Text Box 55"/>
          <p:cNvSpPr txBox="1">
            <a:spLocks noChangeArrowheads="1"/>
          </p:cNvSpPr>
          <p:nvPr/>
        </p:nvSpPr>
        <p:spPr bwMode="auto">
          <a:xfrm>
            <a:off x="176831" y="3657600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86" name="Text Box 73"/>
          <p:cNvSpPr txBox="1">
            <a:spLocks noChangeArrowheads="1"/>
          </p:cNvSpPr>
          <p:nvPr/>
        </p:nvSpPr>
        <p:spPr bwMode="auto">
          <a:xfrm>
            <a:off x="533400" y="4263096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992437" y="2393950"/>
            <a:ext cx="5486400" cy="304800"/>
            <a:chOff x="2992437" y="1614488"/>
            <a:chExt cx="5486400" cy="304800"/>
          </a:xfrm>
        </p:grpSpPr>
        <p:grpSp>
          <p:nvGrpSpPr>
            <p:cNvPr id="88" name="Group 8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90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92437" y="3008875"/>
            <a:ext cx="5486400" cy="304800"/>
            <a:chOff x="2992437" y="2501901"/>
            <a:chExt cx="5486400" cy="304800"/>
          </a:xfrm>
        </p:grpSpPr>
        <p:sp>
          <p:nvSpPr>
            <p:cNvPr id="108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992437" y="3681785"/>
            <a:ext cx="5486400" cy="304800"/>
            <a:chOff x="2992437" y="3389313"/>
            <a:chExt cx="5486400" cy="304800"/>
          </a:xfrm>
        </p:grpSpPr>
        <p:sp>
          <p:nvSpPr>
            <p:cNvPr id="127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992437" y="4290201"/>
            <a:ext cx="5486400" cy="309446"/>
            <a:chOff x="2992437" y="4272080"/>
            <a:chExt cx="5486400" cy="309446"/>
          </a:xfrm>
        </p:grpSpPr>
        <p:sp>
          <p:nvSpPr>
            <p:cNvPr id="146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06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Best Fit: One allocation strategy</a:t>
            </a:r>
          </a:p>
          <a:p>
            <a:pPr lvl="1"/>
            <a:r>
              <a:rPr lang="en-US" dirty="0"/>
              <a:t>(To be discussed later)</a:t>
            </a:r>
          </a:p>
          <a:p>
            <a:pPr lvl="1"/>
            <a:r>
              <a:rPr lang="en-US" dirty="0"/>
              <a:t>Total overhead = 8.3% on this benchmark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9DB34-6639-EB43-831B-43067967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891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390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Issues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know how much memory to free given just a pointer?</a:t>
            </a:r>
          </a:p>
          <a:p>
            <a:endParaRPr lang="en-US" dirty="0"/>
          </a:p>
          <a:p>
            <a:r>
              <a:rPr lang="en-US" dirty="0"/>
              <a:t>How do we keep track of the free blocks?</a:t>
            </a:r>
          </a:p>
          <a:p>
            <a:endParaRPr lang="en-US" dirty="0"/>
          </a:p>
          <a:p>
            <a:r>
              <a:rPr lang="en-US" dirty="0"/>
              <a:t>What do we do with the extra space when allocating a structure that is smaller than the free block it is placed in?</a:t>
            </a:r>
          </a:p>
          <a:p>
            <a:endParaRPr lang="en-US" dirty="0"/>
          </a:p>
          <a:p>
            <a:r>
              <a:rPr lang="en-US" dirty="0"/>
              <a:t>How do we pick a block to use for allocation -- many might fit?</a:t>
            </a:r>
          </a:p>
          <a:p>
            <a:endParaRPr lang="en-US" dirty="0"/>
          </a:p>
          <a:p>
            <a:r>
              <a:rPr lang="en-US" dirty="0"/>
              <a:t>How do we reuse a block that has been freed?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5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How Much to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Keep the length (in bytes) of a block in the word </a:t>
            </a:r>
            <a:r>
              <a:rPr lang="en-GB" i="1" dirty="0"/>
              <a:t>preceding</a:t>
            </a:r>
            <a:r>
              <a:rPr lang="en-GB" dirty="0"/>
              <a:t> the block.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Including the header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This word is often called the </a:t>
            </a:r>
            <a:r>
              <a:rPr lang="en-GB" b="1" i="1" dirty="0">
                <a:solidFill>
                  <a:srgbClr val="C00000"/>
                </a:solidFill>
              </a:rPr>
              <a:t>header field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dirty="0"/>
              <a:t>or</a:t>
            </a:r>
            <a:r>
              <a:rPr lang="en-GB" i="1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header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Requires an extra word for every allocated block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1305" y="4014429"/>
            <a:ext cx="2403520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p0 = malloc(4*SIZ)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410200" y="3733800"/>
            <a:ext cx="4254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p0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511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8162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121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425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30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035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340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645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949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5594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8642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1690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4738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778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083425" y="43434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7078662" y="4152900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85228" y="5665237"/>
            <a:ext cx="1169208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free(p0)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4914985" y="5129816"/>
            <a:ext cx="995507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 size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6071611" y="5129816"/>
            <a:ext cx="93196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Payload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(aligned)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5612113" y="4038600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254625" y="4343400"/>
            <a:ext cx="304800" cy="304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48</a:t>
            </a: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5254625" y="4166286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69" name="Straight Arrow Connector 68"/>
          <p:cNvCxnSpPr>
            <a:endCxn id="67" idx="2"/>
          </p:cNvCxnSpPr>
          <p:nvPr/>
        </p:nvCxnSpPr>
        <p:spPr bwMode="auto">
          <a:xfrm rot="16200000" flipV="1">
            <a:off x="5179695" y="4875530"/>
            <a:ext cx="457200" cy="2539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endCxn id="50" idx="2"/>
          </p:cNvCxnSpPr>
          <p:nvPr/>
        </p:nvCxnSpPr>
        <p:spPr bwMode="auto">
          <a:xfrm flipH="1" flipV="1">
            <a:off x="5711825" y="4648200"/>
            <a:ext cx="8225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51" idx="2"/>
          </p:cNvCxnSpPr>
          <p:nvPr/>
        </p:nvCxnSpPr>
        <p:spPr bwMode="auto">
          <a:xfrm flipH="1" flipV="1">
            <a:off x="6016625" y="4648200"/>
            <a:ext cx="5177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52" idx="2"/>
          </p:cNvCxnSpPr>
          <p:nvPr/>
        </p:nvCxnSpPr>
        <p:spPr bwMode="auto">
          <a:xfrm flipH="1" flipV="1">
            <a:off x="6321425" y="4648200"/>
            <a:ext cx="2129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53" idx="2"/>
          </p:cNvCxnSpPr>
          <p:nvPr/>
        </p:nvCxnSpPr>
        <p:spPr bwMode="auto">
          <a:xfrm flipV="1">
            <a:off x="6534418" y="4648200"/>
            <a:ext cx="91807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1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16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21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25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30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35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40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45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49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59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64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1690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738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78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0834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88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254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7696200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7388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696200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B00E4A-CEEF-4F2E-BFD4-019CB232A8B9}"/>
              </a:ext>
            </a:extLst>
          </p:cNvPr>
          <p:cNvGrpSpPr/>
          <p:nvPr/>
        </p:nvGrpSpPr>
        <p:grpSpPr>
          <a:xfrm>
            <a:off x="2474754" y="5991225"/>
            <a:ext cx="5489575" cy="304800"/>
            <a:chOff x="2474754" y="5991225"/>
            <a:chExt cx="5489575" cy="304800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474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779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3084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3389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3693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998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03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608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4913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5522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5827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61323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64371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6741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7046754" y="5991225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7351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5217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7659529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AAB07A-1BD3-1A43-BC7E-425097A88FF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32944" y="4648200"/>
            <a:ext cx="332214" cy="48161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97" name="Text Box 57">
            <a:extLst>
              <a:ext uri="{FF2B5EF4-FFF2-40B4-BE49-F238E27FC236}">
                <a16:creationId xmlns:a16="http://schemas.microsoft.com/office/drawing/2014/main" id="{19CC84AE-5FE0-5F4F-B739-B230F7FC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448" y="5129816"/>
            <a:ext cx="1460762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Padding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(for alignment)</a:t>
            </a:r>
          </a:p>
        </p:txBody>
      </p:sp>
    </p:spTree>
    <p:extLst>
      <p:ext uri="{BB962C8B-B14F-4D97-AF65-F5344CB8AC3E}">
        <p14:creationId xmlns:p14="http://schemas.microsoft.com/office/powerpoint/2010/main" val="11837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57F630D-B636-4E5C-99FE-DB0A2F896C83}"/>
              </a:ext>
            </a:extLst>
          </p:cNvPr>
          <p:cNvSpPr/>
          <p:nvPr/>
        </p:nvSpPr>
        <p:spPr bwMode="auto">
          <a:xfrm>
            <a:off x="174509" y="213543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2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7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Basic concepts</a:t>
            </a:r>
          </a:p>
          <a:p>
            <a:r>
              <a:rPr lang="en-US" dirty="0"/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24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59376" y="473676"/>
            <a:ext cx="6591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Method 1: Implicit Free List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92212"/>
            <a:ext cx="8255000" cy="21605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each block we need both size and allocation status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Could store this information in two words: wasteful!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trick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blocks are aligned, some low-order address bits are always 0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Instead of storing an always-0 bit, use it as an allocated/free flag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reading the Size word, must mask out this bit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971800" y="4279900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423604" y="3610125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1724" y="4707924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971800" y="4660900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06975" y="4302556"/>
            <a:ext cx="2329982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343400" y="42799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2971800" y="5943600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33" name="AutoShape 8"/>
          <p:cNvSpPr>
            <a:spLocks/>
          </p:cNvSpPr>
          <p:nvPr/>
        </p:nvSpPr>
        <p:spPr bwMode="auto">
          <a:xfrm rot="16200000">
            <a:off x="3695702" y="3222024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3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Implicit Free List Example</a:t>
            </a:r>
          </a:p>
        </p:txBody>
      </p:sp>
      <p:sp>
        <p:nvSpPr>
          <p:cNvPr id="25" name="Text Box 404"/>
          <p:cNvSpPr txBox="1">
            <a:spLocks noChangeAspect="1" noChangeArrowheads="1"/>
          </p:cNvSpPr>
          <p:nvPr/>
        </p:nvSpPr>
        <p:spPr bwMode="auto">
          <a:xfrm>
            <a:off x="64887" y="2057400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3" name="Line 429"/>
          <p:cNvSpPr>
            <a:spLocks noChangeAspect="1" noChangeShapeType="1"/>
          </p:cNvSpPr>
          <p:nvPr/>
        </p:nvSpPr>
        <p:spPr bwMode="auto">
          <a:xfrm flipV="1">
            <a:off x="1059691" y="4423936"/>
            <a:ext cx="0" cy="5010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44" name="Text Box 431"/>
          <p:cNvSpPr txBox="1">
            <a:spLocks noChangeAspect="1" noChangeArrowheads="1"/>
          </p:cNvSpPr>
          <p:nvPr/>
        </p:nvSpPr>
        <p:spPr bwMode="auto">
          <a:xfrm>
            <a:off x="1101482" y="4293275"/>
            <a:ext cx="186320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Double-word</a:t>
            </a:r>
          </a:p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aligned</a:t>
            </a:r>
          </a:p>
        </p:txBody>
      </p:sp>
      <p:sp>
        <p:nvSpPr>
          <p:cNvPr id="5" name="Rectangle 432"/>
          <p:cNvSpPr>
            <a:spLocks noChangeAspect="1" noChangeArrowheads="1"/>
          </p:cNvSpPr>
          <p:nvPr/>
        </p:nvSpPr>
        <p:spPr bwMode="auto">
          <a:xfrm>
            <a:off x="6208814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/>
          <p:cNvSpPr>
            <a:spLocks noChangeAspect="1" noChangeArrowheads="1"/>
          </p:cNvSpPr>
          <p:nvPr/>
        </p:nvSpPr>
        <p:spPr bwMode="auto">
          <a:xfrm>
            <a:off x="1471696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/>
          <p:cNvSpPr>
            <a:spLocks noChangeAspect="1" noChangeArrowheads="1"/>
          </p:cNvSpPr>
          <p:nvPr/>
        </p:nvSpPr>
        <p:spPr bwMode="auto">
          <a:xfrm>
            <a:off x="1867166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/>
          <p:cNvSpPr>
            <a:spLocks noChangeAspect="1" noChangeArrowheads="1"/>
          </p:cNvSpPr>
          <p:nvPr/>
        </p:nvSpPr>
        <p:spPr bwMode="auto">
          <a:xfrm>
            <a:off x="2247294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/>
          <p:cNvSpPr>
            <a:spLocks noChangeAspect="1" noChangeArrowheads="1"/>
          </p:cNvSpPr>
          <p:nvPr/>
        </p:nvSpPr>
        <p:spPr bwMode="auto">
          <a:xfrm>
            <a:off x="264106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/>
          <p:cNvSpPr>
            <a:spLocks noChangeAspect="1" noChangeArrowheads="1"/>
          </p:cNvSpPr>
          <p:nvPr/>
        </p:nvSpPr>
        <p:spPr bwMode="auto">
          <a:xfrm>
            <a:off x="303653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/>
          <p:cNvSpPr>
            <a:spLocks noChangeAspect="1" noChangeArrowheads="1"/>
          </p:cNvSpPr>
          <p:nvPr/>
        </p:nvSpPr>
        <p:spPr bwMode="auto">
          <a:xfrm>
            <a:off x="3432001" y="2310981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/>
          <p:cNvSpPr>
            <a:spLocks noChangeAspect="1" noChangeArrowheads="1"/>
          </p:cNvSpPr>
          <p:nvPr/>
        </p:nvSpPr>
        <p:spPr bwMode="auto">
          <a:xfrm>
            <a:off x="4248509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/>
          <p:cNvSpPr>
            <a:spLocks noChangeAspect="1" noChangeArrowheads="1"/>
          </p:cNvSpPr>
          <p:nvPr/>
        </p:nvSpPr>
        <p:spPr bwMode="auto">
          <a:xfrm>
            <a:off x="4642275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/>
          <p:cNvSpPr>
            <a:spLocks noChangeAspect="1" noChangeArrowheads="1"/>
          </p:cNvSpPr>
          <p:nvPr/>
        </p:nvSpPr>
        <p:spPr bwMode="auto">
          <a:xfrm>
            <a:off x="5037745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/>
          <p:cNvSpPr>
            <a:spLocks noChangeAspect="1" noChangeArrowheads="1"/>
          </p:cNvSpPr>
          <p:nvPr/>
        </p:nvSpPr>
        <p:spPr bwMode="auto">
          <a:xfrm>
            <a:off x="543151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/>
          <p:cNvSpPr>
            <a:spLocks noChangeAspect="1" noChangeArrowheads="1"/>
          </p:cNvSpPr>
          <p:nvPr/>
        </p:nvSpPr>
        <p:spPr bwMode="auto">
          <a:xfrm>
            <a:off x="582698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/>
          <p:cNvSpPr>
            <a:spLocks noChangeAspect="1" noChangeArrowheads="1"/>
          </p:cNvSpPr>
          <p:nvPr/>
        </p:nvSpPr>
        <p:spPr bwMode="auto">
          <a:xfrm>
            <a:off x="6967367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/>
          <p:cNvSpPr>
            <a:spLocks noChangeAspect="1" noChangeArrowheads="1"/>
          </p:cNvSpPr>
          <p:nvPr/>
        </p:nvSpPr>
        <p:spPr bwMode="auto">
          <a:xfrm>
            <a:off x="7362837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/>
          <p:cNvSpPr>
            <a:spLocks noChangeAspect="1" noChangeArrowheads="1"/>
          </p:cNvSpPr>
          <p:nvPr/>
        </p:nvSpPr>
        <p:spPr bwMode="auto">
          <a:xfrm>
            <a:off x="3853039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/>
          <p:cNvSpPr>
            <a:spLocks noChangeAspect="1"/>
          </p:cNvSpPr>
          <p:nvPr/>
        </p:nvSpPr>
        <p:spPr bwMode="auto">
          <a:xfrm>
            <a:off x="1553517" y="1777268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/>
          <p:cNvSpPr>
            <a:spLocks noChangeAspect="1"/>
          </p:cNvSpPr>
          <p:nvPr/>
        </p:nvSpPr>
        <p:spPr bwMode="auto">
          <a:xfrm>
            <a:off x="2431393" y="1777268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/>
          <p:cNvSpPr>
            <a:spLocks noChangeAspect="1"/>
          </p:cNvSpPr>
          <p:nvPr/>
        </p:nvSpPr>
        <p:spPr bwMode="auto">
          <a:xfrm>
            <a:off x="3955316" y="1759328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/>
          <p:cNvSpPr>
            <a:spLocks noChangeAspect="1" noChangeArrowheads="1"/>
          </p:cNvSpPr>
          <p:nvPr/>
        </p:nvSpPr>
        <p:spPr bwMode="auto">
          <a:xfrm>
            <a:off x="7756602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/>
          <p:cNvSpPr>
            <a:spLocks noChangeAspect="1" noChangeArrowheads="1"/>
          </p:cNvSpPr>
          <p:nvPr/>
        </p:nvSpPr>
        <p:spPr bwMode="auto">
          <a:xfrm>
            <a:off x="1076226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6"/>
          <p:cNvSpPr>
            <a:spLocks noChangeAspect="1" noChangeArrowheads="1"/>
          </p:cNvSpPr>
          <p:nvPr/>
        </p:nvSpPr>
        <p:spPr bwMode="auto">
          <a:xfrm>
            <a:off x="1471696" y="2308738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07"/>
          <p:cNvSpPr>
            <a:spLocks noChangeAspect="1" noChangeArrowheads="1"/>
          </p:cNvSpPr>
          <p:nvPr/>
        </p:nvSpPr>
        <p:spPr bwMode="auto">
          <a:xfrm>
            <a:off x="2248999" y="2308738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410"/>
          <p:cNvSpPr txBox="1">
            <a:spLocks noChangeAspect="1" noChangeArrowheads="1"/>
          </p:cNvSpPr>
          <p:nvPr/>
        </p:nvSpPr>
        <p:spPr bwMode="auto">
          <a:xfrm>
            <a:off x="8507026" y="1759328"/>
            <a:ext cx="58862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</p:txBody>
      </p:sp>
      <p:sp>
        <p:nvSpPr>
          <p:cNvPr id="29" name="Line 411"/>
          <p:cNvSpPr>
            <a:spLocks noChangeAspect="1" noChangeShapeType="1"/>
          </p:cNvSpPr>
          <p:nvPr/>
        </p:nvSpPr>
        <p:spPr bwMode="auto">
          <a:xfrm flipV="1">
            <a:off x="1867166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3"/>
          <p:cNvSpPr>
            <a:spLocks noChangeAspect="1" noChangeShapeType="1"/>
          </p:cNvSpPr>
          <p:nvPr/>
        </p:nvSpPr>
        <p:spPr bwMode="auto">
          <a:xfrm flipV="1">
            <a:off x="2644469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4"/>
          <p:cNvSpPr>
            <a:spLocks noChangeAspect="1" noChangeShapeType="1"/>
          </p:cNvSpPr>
          <p:nvPr/>
        </p:nvSpPr>
        <p:spPr bwMode="auto">
          <a:xfrm flipV="1">
            <a:off x="3435410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5"/>
          <p:cNvSpPr>
            <a:spLocks noChangeAspect="1" noChangeShapeType="1"/>
          </p:cNvSpPr>
          <p:nvPr/>
        </p:nvSpPr>
        <p:spPr bwMode="auto">
          <a:xfrm flipV="1">
            <a:off x="425362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6"/>
          <p:cNvSpPr>
            <a:spLocks noChangeAspect="1" noChangeShapeType="1"/>
          </p:cNvSpPr>
          <p:nvPr/>
        </p:nvSpPr>
        <p:spPr bwMode="auto">
          <a:xfrm flipV="1">
            <a:off x="504456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7"/>
          <p:cNvSpPr>
            <a:spLocks noChangeAspect="1" noChangeShapeType="1"/>
          </p:cNvSpPr>
          <p:nvPr/>
        </p:nvSpPr>
        <p:spPr bwMode="auto">
          <a:xfrm flipV="1">
            <a:off x="5821867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8"/>
          <p:cNvSpPr>
            <a:spLocks noChangeAspect="1" noChangeShapeType="1"/>
          </p:cNvSpPr>
          <p:nvPr/>
        </p:nvSpPr>
        <p:spPr bwMode="auto">
          <a:xfrm flipV="1">
            <a:off x="7376473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19"/>
          <p:cNvSpPr>
            <a:spLocks noChangeAspect="1" noChangeShapeType="1"/>
          </p:cNvSpPr>
          <p:nvPr/>
        </p:nvSpPr>
        <p:spPr bwMode="auto">
          <a:xfrm flipV="1">
            <a:off x="1089863" y="286487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Line 420"/>
          <p:cNvSpPr>
            <a:spLocks noChangeAspect="1" noChangeShapeType="1"/>
          </p:cNvSpPr>
          <p:nvPr/>
        </p:nvSpPr>
        <p:spPr bwMode="auto">
          <a:xfrm flipV="1">
            <a:off x="816741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8" name="Rectangle 421"/>
          <p:cNvSpPr>
            <a:spLocks noChangeAspect="1" noChangeArrowheads="1"/>
          </p:cNvSpPr>
          <p:nvPr/>
        </p:nvSpPr>
        <p:spPr bwMode="auto">
          <a:xfrm>
            <a:off x="8152073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409"/>
          <p:cNvSpPr>
            <a:spLocks noChangeAspect="1" noChangeArrowheads="1"/>
          </p:cNvSpPr>
          <p:nvPr/>
        </p:nvSpPr>
        <p:spPr bwMode="auto">
          <a:xfrm>
            <a:off x="6977595" y="2308738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Freeform 422"/>
          <p:cNvSpPr>
            <a:spLocks noChangeAspect="1"/>
          </p:cNvSpPr>
          <p:nvPr/>
        </p:nvSpPr>
        <p:spPr bwMode="auto">
          <a:xfrm>
            <a:off x="7108850" y="1752600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23" descr="Wide upward diagonal"/>
          <p:cNvSpPr>
            <a:spLocks noChangeAspect="1" noChangeArrowheads="1"/>
          </p:cNvSpPr>
          <p:nvPr/>
        </p:nvSpPr>
        <p:spPr bwMode="auto">
          <a:xfrm>
            <a:off x="8549247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2" name="Rectangle 426"/>
          <p:cNvSpPr>
            <a:spLocks noChangeAspect="1" noChangeArrowheads="1"/>
          </p:cNvSpPr>
          <p:nvPr/>
        </p:nvSpPr>
        <p:spPr bwMode="auto">
          <a:xfrm>
            <a:off x="8549246" y="2308738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33"/>
          <p:cNvSpPr>
            <a:spLocks noChangeAspect="1" noChangeArrowheads="1"/>
          </p:cNvSpPr>
          <p:nvPr/>
        </p:nvSpPr>
        <p:spPr bwMode="auto">
          <a:xfrm>
            <a:off x="6590647" y="2293040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08"/>
          <p:cNvSpPr>
            <a:spLocks noChangeAspect="1" noChangeArrowheads="1"/>
          </p:cNvSpPr>
          <p:nvPr/>
        </p:nvSpPr>
        <p:spPr bwMode="auto">
          <a:xfrm>
            <a:off x="3844517" y="2308738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34"/>
          <p:cNvSpPr>
            <a:spLocks noChangeAspect="1" noChangeShapeType="1"/>
          </p:cNvSpPr>
          <p:nvPr/>
        </p:nvSpPr>
        <p:spPr bwMode="auto">
          <a:xfrm flipV="1">
            <a:off x="658553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0409" y="4239161"/>
            <a:ext cx="54685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Allocated blocks: </a:t>
            </a:r>
            <a:r>
              <a:rPr lang="en-US" sz="2000" b="0" dirty="0">
                <a:latin typeface="Calibri" pitchFamily="34" charset="0"/>
              </a:rPr>
              <a:t>shaded</a:t>
            </a:r>
          </a:p>
          <a:p>
            <a:r>
              <a:rPr lang="en-US" sz="2000" dirty="0">
                <a:latin typeface="Calibri" pitchFamily="34" charset="0"/>
              </a:rPr>
              <a:t>Free blocks: </a:t>
            </a:r>
            <a:r>
              <a:rPr lang="en-US" sz="2000" b="0" dirty="0" err="1">
                <a:latin typeface="Calibri" pitchFamily="34" charset="0"/>
              </a:rPr>
              <a:t>unshaded</a:t>
            </a:r>
            <a:endParaRPr lang="en-US" sz="2000" b="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Headers: </a:t>
            </a:r>
            <a:r>
              <a:rPr lang="en-US" sz="2000" b="0" dirty="0">
                <a:latin typeface="Calibri" pitchFamily="34" charset="0"/>
              </a:rPr>
              <a:t>labeled with “size in words/allocated bit”</a:t>
            </a:r>
          </a:p>
          <a:p>
            <a:r>
              <a:rPr lang="en-US" sz="2000" b="0" dirty="0">
                <a:latin typeface="Calibri" pitchFamily="34" charset="0"/>
              </a:rPr>
              <a:t>Headers are at non-aligned positions</a:t>
            </a:r>
          </a:p>
          <a:p>
            <a:r>
              <a:rPr lang="en-US" sz="2000" b="0" dirty="0">
                <a:latin typeface="Calibri" pitchFamily="34" charset="0"/>
                <a:sym typeface="Wingdings" pitchFamily="2" charset="2"/>
              </a:rPr>
              <a:t> Payloads are aligned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48" name="Text Box 410">
            <a:extLst>
              <a:ext uri="{FF2B5EF4-FFF2-40B4-BE49-F238E27FC236}">
                <a16:creationId xmlns:a16="http://schemas.microsoft.com/office/drawing/2014/main" id="{C20F70C2-92A6-485D-B2F2-20DB681AEA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15250" y="1962811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49" name="Rectangle 423" descr="Wide upward diagonal">
            <a:extLst>
              <a:ext uri="{FF2B5EF4-FFF2-40B4-BE49-F238E27FC236}">
                <a16:creationId xmlns:a16="http://schemas.microsoft.com/office/drawing/2014/main" id="{FC57F0D1-D438-BD4A-9271-553F417425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7313" y="2321153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426">
            <a:extLst>
              <a:ext uri="{FF2B5EF4-FFF2-40B4-BE49-F238E27FC236}">
                <a16:creationId xmlns:a16="http://schemas.microsoft.com/office/drawing/2014/main" id="{D0B9C340-508F-7948-A9FD-A25FBAE7BC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6800" y="2308738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9FBF450-C7B2-314F-B635-6B0D606F55D8}"/>
              </a:ext>
            </a:extLst>
          </p:cNvPr>
          <p:cNvCxnSpPr>
            <a:cxnSpLocks/>
          </p:cNvCxnSpPr>
          <p:nvPr/>
        </p:nvCxnSpPr>
        <p:spPr bwMode="auto">
          <a:xfrm flipV="1">
            <a:off x="1553517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1A1CC67-8AD6-E045-A904-7328492983A6}"/>
              </a:ext>
            </a:extLst>
          </p:cNvPr>
          <p:cNvSpPr txBox="1"/>
          <p:nvPr/>
        </p:nvSpPr>
        <p:spPr>
          <a:xfrm>
            <a:off x="1101482" y="356848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D5E31EB-32C4-C04A-866F-79D07BBA5A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602090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6CFA8AE-B288-0D4B-9296-E455D5A9DE5C}"/>
              </a:ext>
            </a:extLst>
          </p:cNvPr>
          <p:cNvSpPr txBox="1"/>
          <p:nvPr/>
        </p:nvSpPr>
        <p:spPr>
          <a:xfrm>
            <a:off x="7551768" y="356598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63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Exam Next Week</a:t>
            </a:r>
          </a:p>
          <a:p>
            <a:pPr lvl="1"/>
            <a:r>
              <a:rPr lang="en-US" dirty="0"/>
              <a:t>Covers up through, and including, malloc</a:t>
            </a:r>
          </a:p>
          <a:p>
            <a:pPr lvl="1"/>
            <a:r>
              <a:rPr lang="en-US" dirty="0"/>
              <a:t>More details Thursday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err="1"/>
              <a:t>Cachelab</a:t>
            </a:r>
            <a:r>
              <a:rPr lang="en-US" dirty="0"/>
              <a:t> Checkpoint submission tomorrow</a:t>
            </a:r>
          </a:p>
          <a:p>
            <a:pPr lvl="1"/>
            <a:r>
              <a:rPr lang="en-US" dirty="0"/>
              <a:t>Substantial completion of cache simulator is expected</a:t>
            </a:r>
          </a:p>
          <a:p>
            <a:pPr lvl="1"/>
            <a:r>
              <a:rPr lang="en-US" dirty="0"/>
              <a:t>Goal is that you are “approximately” ready to use the simulator to do the memory performance puzzles </a:t>
            </a:r>
          </a:p>
          <a:p>
            <a:pPr lvl="1"/>
            <a:r>
              <a:rPr lang="en-US" dirty="0"/>
              <a:t>Will be reviewed by your TA. </a:t>
            </a:r>
          </a:p>
          <a:p>
            <a:pPr lvl="2"/>
            <a:r>
              <a:rPr lang="en-US" dirty="0"/>
              <a:t>Catch-up plan with support will be developed for those who are behind.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Homework: Study for the exam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02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Data Structures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Block declaration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payload from block pointer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Getting header from payload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80862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AFD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uint64_t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1795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0EE5D379-DC8F-6E42-9428-865EBAA692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101100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44CCAC0C-0B16-6E46-AE94-822FCD3CB6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7286" y="101100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BA153B4-513D-D249-8372-50FC879C7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4210013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(block-&gt;payload);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D3EE57C-6623-BF46-A2C5-1F8021A2E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5075448"/>
            <a:ext cx="7644714" cy="5869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payload));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9392F-E88E-4DC6-AD20-0E50359E573E}"/>
              </a:ext>
            </a:extLst>
          </p:cNvPr>
          <p:cNvSpPr txBox="1"/>
          <p:nvPr/>
        </p:nvSpPr>
        <p:spPr>
          <a:xfrm>
            <a:off x="5105400" y="2866277"/>
            <a:ext cx="206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Zero length array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D6831-C96F-4A11-B2C9-E68664231E1F}"/>
              </a:ext>
            </a:extLst>
          </p:cNvPr>
          <p:cNvSpPr txBox="1"/>
          <p:nvPr/>
        </p:nvSpPr>
        <p:spPr>
          <a:xfrm>
            <a:off x="5743687" y="4726025"/>
            <a:ext cx="25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800" dirty="0">
                <a:latin typeface="Calibri" pitchFamily="34" charset="0"/>
              </a:rPr>
              <a:t> points to a payload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F0188C-6EA9-462A-9410-0A1E6DF18BDB}"/>
              </a:ext>
            </a:extLst>
          </p:cNvPr>
          <p:cNvSpPr txBox="1"/>
          <p:nvPr/>
        </p:nvSpPr>
        <p:spPr>
          <a:xfrm>
            <a:off x="5791200" y="3857992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01570-5004-4EF7-9249-5BBE02D6CA5B}"/>
              </a:ext>
            </a:extLst>
          </p:cNvPr>
          <p:cNvSpPr txBox="1"/>
          <p:nvPr/>
        </p:nvSpPr>
        <p:spPr>
          <a:xfrm>
            <a:off x="807720" y="5946850"/>
            <a:ext cx="833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function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(struct, member) </a:t>
            </a:r>
            <a:r>
              <a:rPr lang="en-US" sz="1800" dirty="0">
                <a:latin typeface="Calibri" pitchFamily="34" charset="0"/>
              </a:rPr>
              <a:t>returns offset of member within struct</a:t>
            </a:r>
          </a:p>
        </p:txBody>
      </p:sp>
    </p:spTree>
    <p:extLst>
      <p:ext uri="{BB962C8B-B14F-4D97-AF65-F5344CB8AC3E}">
        <p14:creationId xmlns:p14="http://schemas.microsoft.com/office/powerpoint/2010/main" val="513968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Header access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allocated bit from header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size from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Initializing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752600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0x1;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4202E32-FDBF-1D40-8835-9BCED791B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79056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16089CE-C65B-624A-8D7A-3A2F5FD66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979056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00650ADE-C4E6-D844-A9C8-2F42E802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72" y="261803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~0xfL;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BF1C6AB-7EA9-3C4D-9427-5727DDA2C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63" y="3414024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block-&gt;header = size |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975F4-60E8-E449-B45C-5C5DB58D2469}"/>
              </a:ext>
            </a:extLst>
          </p:cNvPr>
          <p:cNvSpPr txBox="1"/>
          <p:nvPr/>
        </p:nvSpPr>
        <p:spPr>
          <a:xfrm>
            <a:off x="5562600" y="3027676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</p:spTree>
    <p:extLst>
      <p:ext uri="{BB962C8B-B14F-4D97-AF65-F5344CB8AC3E}">
        <p14:creationId xmlns:p14="http://schemas.microsoft.com/office/powerpoint/2010/main" val="3127062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Traversing list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2438400"/>
            <a:ext cx="8307387" cy="42370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Find next block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8653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block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B29401E3-215B-5146-82C4-CF1A68204B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2" name="Rectangle 426">
            <a:extLst>
              <a:ext uri="{FF2B5EF4-FFF2-40B4-BE49-F238E27FC236}">
                <a16:creationId xmlns:a16="http://schemas.microsoft.com/office/drawing/2014/main" id="{04EB9BCB-F586-8240-8A68-D8F5466317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210577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3" name="Rectangle 426">
            <a:extLst>
              <a:ext uri="{FF2B5EF4-FFF2-40B4-BE49-F238E27FC236}">
                <a16:creationId xmlns:a16="http://schemas.microsoft.com/office/drawing/2014/main" id="{0A5551F7-B8F6-A34B-9BAC-7EFED719F8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067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4" name="Rectangle 426">
            <a:extLst>
              <a:ext uri="{FF2B5EF4-FFF2-40B4-BE49-F238E27FC236}">
                <a16:creationId xmlns:a16="http://schemas.microsoft.com/office/drawing/2014/main" id="{8AF4990B-B9D5-7041-8637-95244E373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0553" y="121057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5" name="Rectangle 426">
            <a:extLst>
              <a:ext uri="{FF2B5EF4-FFF2-40B4-BE49-F238E27FC236}">
                <a16:creationId xmlns:a16="http://schemas.microsoft.com/office/drawing/2014/main" id="{4152088A-EFA0-2146-B490-5386B1F8E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210577"/>
            <a:ext cx="1461254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A3D02E-6AC6-4A48-9CC0-A09778C5DF41}"/>
              </a:ext>
            </a:extLst>
          </p:cNvPr>
          <p:cNvCxnSpPr>
            <a:cxnSpLocks/>
          </p:cNvCxnSpPr>
          <p:nvPr/>
        </p:nvCxnSpPr>
        <p:spPr bwMode="auto">
          <a:xfrm>
            <a:off x="596369" y="1959238"/>
            <a:ext cx="393069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stealth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4D44B8-F660-2544-BA1B-272990625740}"/>
              </a:ext>
            </a:extLst>
          </p:cNvPr>
          <p:cNvSpPr txBox="1"/>
          <p:nvPr/>
        </p:nvSpPr>
        <p:spPr>
          <a:xfrm>
            <a:off x="2013074" y="1786241"/>
            <a:ext cx="10972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size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613921-FED7-0947-8C9C-9A451A43E8A4}"/>
              </a:ext>
            </a:extLst>
          </p:cNvPr>
          <p:cNvGrpSpPr/>
          <p:nvPr/>
        </p:nvGrpSpPr>
        <p:grpSpPr>
          <a:xfrm>
            <a:off x="411258" y="5275219"/>
            <a:ext cx="8280400" cy="1086569"/>
            <a:chOff x="411258" y="5275219"/>
            <a:chExt cx="8280400" cy="1086569"/>
          </a:xfrm>
        </p:grpSpPr>
        <p:sp>
          <p:nvSpPr>
            <p:cNvPr id="18" name="Rectangle 432">
              <a:extLst>
                <a:ext uri="{FF2B5EF4-FFF2-40B4-BE49-F238E27FC236}">
                  <a16:creationId xmlns:a16="http://schemas.microsoft.com/office/drawing/2014/main" id="{17753262-8468-1C4E-BBA3-AC182B720A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379">
              <a:extLst>
                <a:ext uri="{FF2B5EF4-FFF2-40B4-BE49-F238E27FC236}">
                  <a16:creationId xmlns:a16="http://schemas.microsoft.com/office/drawing/2014/main" id="{94DC8075-DD00-4740-BC39-B2E70C26F3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20" name="Rectangle 380">
              <a:extLst>
                <a:ext uri="{FF2B5EF4-FFF2-40B4-BE49-F238E27FC236}">
                  <a16:creationId xmlns:a16="http://schemas.microsoft.com/office/drawing/2014/main" id="{A1B57FD5-CED7-C043-B4E3-05EED50716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384">
              <a:extLst>
                <a:ext uri="{FF2B5EF4-FFF2-40B4-BE49-F238E27FC236}">
                  <a16:creationId xmlns:a16="http://schemas.microsoft.com/office/drawing/2014/main" id="{128BC9B5-CD54-5C46-A217-4BF294BE54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22" name="Rectangle 385">
              <a:extLst>
                <a:ext uri="{FF2B5EF4-FFF2-40B4-BE49-F238E27FC236}">
                  <a16:creationId xmlns:a16="http://schemas.microsoft.com/office/drawing/2014/main" id="{C8BD61A9-3E65-ED4F-B8E1-7BDB7481AC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386">
              <a:extLst>
                <a:ext uri="{FF2B5EF4-FFF2-40B4-BE49-F238E27FC236}">
                  <a16:creationId xmlns:a16="http://schemas.microsoft.com/office/drawing/2014/main" id="{D1FF1F95-BA6C-AA42-A457-1584B0EDA4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87" descr="Wide upward diagonal">
              <a:extLst>
                <a:ext uri="{FF2B5EF4-FFF2-40B4-BE49-F238E27FC236}">
                  <a16:creationId xmlns:a16="http://schemas.microsoft.com/office/drawing/2014/main" id="{4DD5C856-A8D2-6E4C-9E7D-AE62462613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388">
              <a:extLst>
                <a:ext uri="{FF2B5EF4-FFF2-40B4-BE49-F238E27FC236}">
                  <a16:creationId xmlns:a16="http://schemas.microsoft.com/office/drawing/2014/main" id="{8C0D8AA1-4EA3-3B4D-8D34-C417B9E1B5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89">
              <a:extLst>
                <a:ext uri="{FF2B5EF4-FFF2-40B4-BE49-F238E27FC236}">
                  <a16:creationId xmlns:a16="http://schemas.microsoft.com/office/drawing/2014/main" id="{1173FB4F-2059-1543-A8BD-824DB9C6B2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90">
              <a:extLst>
                <a:ext uri="{FF2B5EF4-FFF2-40B4-BE49-F238E27FC236}">
                  <a16:creationId xmlns:a16="http://schemas.microsoft.com/office/drawing/2014/main" id="{80ABEF5A-A9CA-364F-8176-E8DC36D8C3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91">
              <a:extLst>
                <a:ext uri="{FF2B5EF4-FFF2-40B4-BE49-F238E27FC236}">
                  <a16:creationId xmlns:a16="http://schemas.microsoft.com/office/drawing/2014/main" id="{910B104E-7770-AE48-AA95-CA90F91787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392">
              <a:extLst>
                <a:ext uri="{FF2B5EF4-FFF2-40B4-BE49-F238E27FC236}">
                  <a16:creationId xmlns:a16="http://schemas.microsoft.com/office/drawing/2014/main" id="{EF349F64-07AF-C141-B38A-26AF87EE49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393">
              <a:extLst>
                <a:ext uri="{FF2B5EF4-FFF2-40B4-BE49-F238E27FC236}">
                  <a16:creationId xmlns:a16="http://schemas.microsoft.com/office/drawing/2014/main" id="{F9548D73-1AA2-2542-91D4-B18F10C533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31" name="Rectangle 394">
              <a:extLst>
                <a:ext uri="{FF2B5EF4-FFF2-40B4-BE49-F238E27FC236}">
                  <a16:creationId xmlns:a16="http://schemas.microsoft.com/office/drawing/2014/main" id="{4205B550-9DFE-F649-BCAE-E0491E338B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95">
              <a:extLst>
                <a:ext uri="{FF2B5EF4-FFF2-40B4-BE49-F238E27FC236}">
                  <a16:creationId xmlns:a16="http://schemas.microsoft.com/office/drawing/2014/main" id="{5D83F805-FDD7-F340-956E-3EE7FBE71E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33" name="Freeform 396">
              <a:extLst>
                <a:ext uri="{FF2B5EF4-FFF2-40B4-BE49-F238E27FC236}">
                  <a16:creationId xmlns:a16="http://schemas.microsoft.com/office/drawing/2014/main" id="{DF8C3AB1-54EB-814F-85E7-836DED597B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reeform 397">
              <a:extLst>
                <a:ext uri="{FF2B5EF4-FFF2-40B4-BE49-F238E27FC236}">
                  <a16:creationId xmlns:a16="http://schemas.microsoft.com/office/drawing/2014/main" id="{2509CD23-B924-3849-96CB-156F9BE4D8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Freeform 398">
              <a:extLst>
                <a:ext uri="{FF2B5EF4-FFF2-40B4-BE49-F238E27FC236}">
                  <a16:creationId xmlns:a16="http://schemas.microsoft.com/office/drawing/2014/main" id="{034360C2-B1CE-2644-9C56-8373BE3E40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99">
              <a:extLst>
                <a:ext uri="{FF2B5EF4-FFF2-40B4-BE49-F238E27FC236}">
                  <a16:creationId xmlns:a16="http://schemas.microsoft.com/office/drawing/2014/main" id="{D804C4DB-1613-644F-B9C2-CF96F0DFC5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03" descr="Wide upward diagonal">
              <a:extLst>
                <a:ext uri="{FF2B5EF4-FFF2-40B4-BE49-F238E27FC236}">
                  <a16:creationId xmlns:a16="http://schemas.microsoft.com/office/drawing/2014/main" id="{B8D4BFFF-1F1A-B141-89C0-C8BEF4D1C3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06">
              <a:extLst>
                <a:ext uri="{FF2B5EF4-FFF2-40B4-BE49-F238E27FC236}">
                  <a16:creationId xmlns:a16="http://schemas.microsoft.com/office/drawing/2014/main" id="{B4278F0C-0A3D-584C-9292-D7F4062FFC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407">
              <a:extLst>
                <a:ext uri="{FF2B5EF4-FFF2-40B4-BE49-F238E27FC236}">
                  <a16:creationId xmlns:a16="http://schemas.microsoft.com/office/drawing/2014/main" id="{D67D94D4-2DCA-8D47-A902-17710F356E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 Box 410">
              <a:extLst>
                <a:ext uri="{FF2B5EF4-FFF2-40B4-BE49-F238E27FC236}">
                  <a16:creationId xmlns:a16="http://schemas.microsoft.com/office/drawing/2014/main" id="{6D1F142E-3812-5143-84A2-25B7856BB1F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103034" y="5281947"/>
              <a:ext cx="588624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</a:p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</p:txBody>
        </p:sp>
        <p:sp>
          <p:nvSpPr>
            <p:cNvPr id="41" name="Rectangle 421">
              <a:extLst>
                <a:ext uri="{FF2B5EF4-FFF2-40B4-BE49-F238E27FC236}">
                  <a16:creationId xmlns:a16="http://schemas.microsoft.com/office/drawing/2014/main" id="{B7FAF848-ACE6-5043-A4C3-0967626FF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09">
              <a:extLst>
                <a:ext uri="{FF2B5EF4-FFF2-40B4-BE49-F238E27FC236}">
                  <a16:creationId xmlns:a16="http://schemas.microsoft.com/office/drawing/2014/main" id="{AB7FE2B7-8E9F-C942-9649-E6EFCEEE1A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 422">
              <a:extLst>
                <a:ext uri="{FF2B5EF4-FFF2-40B4-BE49-F238E27FC236}">
                  <a16:creationId xmlns:a16="http://schemas.microsoft.com/office/drawing/2014/main" id="{8F094046-F69E-E940-BDD1-0C8C90ABC4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23" descr="Wide upward diagonal">
              <a:extLst>
                <a:ext uri="{FF2B5EF4-FFF2-40B4-BE49-F238E27FC236}">
                  <a16:creationId xmlns:a16="http://schemas.microsoft.com/office/drawing/2014/main" id="{21C4B387-EA06-1D4A-999B-454F2B0693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45" name="Rectangle 426">
              <a:extLst>
                <a:ext uri="{FF2B5EF4-FFF2-40B4-BE49-F238E27FC236}">
                  <a16:creationId xmlns:a16="http://schemas.microsoft.com/office/drawing/2014/main" id="{3559B79E-CB1F-7245-9AB2-6BFB352476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33">
              <a:extLst>
                <a:ext uri="{FF2B5EF4-FFF2-40B4-BE49-F238E27FC236}">
                  <a16:creationId xmlns:a16="http://schemas.microsoft.com/office/drawing/2014/main" id="{801820F4-5B78-8A46-BA07-BDB44A7C75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08">
              <a:extLst>
                <a:ext uri="{FF2B5EF4-FFF2-40B4-BE49-F238E27FC236}">
                  <a16:creationId xmlns:a16="http://schemas.microsoft.com/office/drawing/2014/main" id="{0F15BCEF-E7AC-BE4C-B547-B26605FBA0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 Box 410">
              <a:extLst>
                <a:ext uri="{FF2B5EF4-FFF2-40B4-BE49-F238E27FC236}">
                  <a16:creationId xmlns:a16="http://schemas.microsoft.com/office/drawing/2014/main" id="{89D4B76E-30A6-3340-9EDB-17C1C78239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1258" y="5485430"/>
              <a:ext cx="74411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</a:p>
          </p:txBody>
        </p:sp>
        <p:sp>
          <p:nvSpPr>
            <p:cNvPr id="49" name="Rectangle 423" descr="Wide upward diagonal">
              <a:extLst>
                <a:ext uri="{FF2B5EF4-FFF2-40B4-BE49-F238E27FC236}">
                  <a16:creationId xmlns:a16="http://schemas.microsoft.com/office/drawing/2014/main" id="{8E2B2541-9A70-1748-923D-6C1E95EC0B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26">
              <a:extLst>
                <a:ext uri="{FF2B5EF4-FFF2-40B4-BE49-F238E27FC236}">
                  <a16:creationId xmlns:a16="http://schemas.microsoft.com/office/drawing/2014/main" id="{045FA684-1F9A-E144-B496-52EECAC904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211805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a typeface="+mn-ea"/>
                <a:cs typeface="+mn-cs"/>
              </a:rPr>
              <a:t>Finding space for </a:t>
            </a:r>
            <a:r>
              <a:rPr lang="en-GB" sz="1800" b="1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asize</a:t>
            </a:r>
            <a:r>
              <a:rPr lang="en-GB" sz="1800" dirty="0">
                <a:ea typeface="+mn-ea"/>
                <a:cs typeface="+mn-cs"/>
              </a:rPr>
              <a:t> bytes (including header):</a:t>
            </a:r>
            <a:endParaRPr lang="en-GB" b="1" dirty="0">
              <a:latin typeface="+mn-lt"/>
              <a:ea typeface="+mn-ea"/>
              <a:cs typeface="Courier New" panose="02070309020205020404" pitchFamily="49" charset="0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2102806"/>
            <a:ext cx="7644714" cy="304916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block !=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&amp;&amp;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block;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 fit found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6E6A36-31F6-EE42-B3E8-897264A1281C}"/>
              </a:ext>
            </a:extLst>
          </p:cNvPr>
          <p:cNvGrpSpPr/>
          <p:nvPr/>
        </p:nvGrpSpPr>
        <p:grpSpPr>
          <a:xfrm>
            <a:off x="662808" y="5275219"/>
            <a:ext cx="7914617" cy="1086569"/>
            <a:chOff x="662808" y="5275219"/>
            <a:chExt cx="7914617" cy="1086569"/>
          </a:xfrm>
        </p:grpSpPr>
        <p:sp>
          <p:nvSpPr>
            <p:cNvPr id="6" name="Rectangle 432">
              <a:extLst>
                <a:ext uri="{FF2B5EF4-FFF2-40B4-BE49-F238E27FC236}">
                  <a16:creationId xmlns:a16="http://schemas.microsoft.com/office/drawing/2014/main" id="{11379019-2E0C-2240-95B6-8E6DA9631D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379">
              <a:extLst>
                <a:ext uri="{FF2B5EF4-FFF2-40B4-BE49-F238E27FC236}">
                  <a16:creationId xmlns:a16="http://schemas.microsoft.com/office/drawing/2014/main" id="{FC368B16-E340-6047-86B9-0F1FBFA1A3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8" name="Rectangle 380">
              <a:extLst>
                <a:ext uri="{FF2B5EF4-FFF2-40B4-BE49-F238E27FC236}">
                  <a16:creationId xmlns:a16="http://schemas.microsoft.com/office/drawing/2014/main" id="{F17A761E-19FE-3C4C-AC17-A97D96EAC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384">
              <a:extLst>
                <a:ext uri="{FF2B5EF4-FFF2-40B4-BE49-F238E27FC236}">
                  <a16:creationId xmlns:a16="http://schemas.microsoft.com/office/drawing/2014/main" id="{D7FCCE6C-C97E-5F4B-A7AA-7CF5EA8E46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0" name="Rectangle 385">
              <a:extLst>
                <a:ext uri="{FF2B5EF4-FFF2-40B4-BE49-F238E27FC236}">
                  <a16:creationId xmlns:a16="http://schemas.microsoft.com/office/drawing/2014/main" id="{D75D1753-ABD4-F347-ACE4-67F5E60683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386">
              <a:extLst>
                <a:ext uri="{FF2B5EF4-FFF2-40B4-BE49-F238E27FC236}">
                  <a16:creationId xmlns:a16="http://schemas.microsoft.com/office/drawing/2014/main" id="{A05D53B2-3881-1F4C-9383-2C73651666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387" descr="Wide upward diagonal">
              <a:extLst>
                <a:ext uri="{FF2B5EF4-FFF2-40B4-BE49-F238E27FC236}">
                  <a16:creationId xmlns:a16="http://schemas.microsoft.com/office/drawing/2014/main" id="{1AE142C1-3522-2E43-AAF7-CC373D9B57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388">
              <a:extLst>
                <a:ext uri="{FF2B5EF4-FFF2-40B4-BE49-F238E27FC236}">
                  <a16:creationId xmlns:a16="http://schemas.microsoft.com/office/drawing/2014/main" id="{CA09F1CA-A386-494A-816C-F08B0E7306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389">
              <a:extLst>
                <a:ext uri="{FF2B5EF4-FFF2-40B4-BE49-F238E27FC236}">
                  <a16:creationId xmlns:a16="http://schemas.microsoft.com/office/drawing/2014/main" id="{2B9DC7EF-4AA2-F440-B304-74F82B4C26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390">
              <a:extLst>
                <a:ext uri="{FF2B5EF4-FFF2-40B4-BE49-F238E27FC236}">
                  <a16:creationId xmlns:a16="http://schemas.microsoft.com/office/drawing/2014/main" id="{4BEB1C7D-2EE7-0A48-95BA-04F630F508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391">
              <a:extLst>
                <a:ext uri="{FF2B5EF4-FFF2-40B4-BE49-F238E27FC236}">
                  <a16:creationId xmlns:a16="http://schemas.microsoft.com/office/drawing/2014/main" id="{AA145364-1E21-B24C-A996-FE68733879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392">
              <a:extLst>
                <a:ext uri="{FF2B5EF4-FFF2-40B4-BE49-F238E27FC236}">
                  <a16:creationId xmlns:a16="http://schemas.microsoft.com/office/drawing/2014/main" id="{4E84943D-C741-1744-ADBC-20082769BA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393">
              <a:extLst>
                <a:ext uri="{FF2B5EF4-FFF2-40B4-BE49-F238E27FC236}">
                  <a16:creationId xmlns:a16="http://schemas.microsoft.com/office/drawing/2014/main" id="{757514EF-F88D-354B-9D3C-528EAF3C15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9" name="Rectangle 394">
              <a:extLst>
                <a:ext uri="{FF2B5EF4-FFF2-40B4-BE49-F238E27FC236}">
                  <a16:creationId xmlns:a16="http://schemas.microsoft.com/office/drawing/2014/main" id="{6DC658ED-0679-1545-9B44-F4680373C6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395">
              <a:extLst>
                <a:ext uri="{FF2B5EF4-FFF2-40B4-BE49-F238E27FC236}">
                  <a16:creationId xmlns:a16="http://schemas.microsoft.com/office/drawing/2014/main" id="{5515F899-40C7-ED43-BBD5-669D9F5EC7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21" name="Freeform 396">
              <a:extLst>
                <a:ext uri="{FF2B5EF4-FFF2-40B4-BE49-F238E27FC236}">
                  <a16:creationId xmlns:a16="http://schemas.microsoft.com/office/drawing/2014/main" id="{490413E1-E31C-354A-A345-E93C360FDA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397">
              <a:extLst>
                <a:ext uri="{FF2B5EF4-FFF2-40B4-BE49-F238E27FC236}">
                  <a16:creationId xmlns:a16="http://schemas.microsoft.com/office/drawing/2014/main" id="{9BD9794B-F105-2643-BAC5-CA62081E64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398">
              <a:extLst>
                <a:ext uri="{FF2B5EF4-FFF2-40B4-BE49-F238E27FC236}">
                  <a16:creationId xmlns:a16="http://schemas.microsoft.com/office/drawing/2014/main" id="{26DFE65C-AB85-A145-92C3-FC3474C7B9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99">
              <a:extLst>
                <a:ext uri="{FF2B5EF4-FFF2-40B4-BE49-F238E27FC236}">
                  <a16:creationId xmlns:a16="http://schemas.microsoft.com/office/drawing/2014/main" id="{19AA8580-BD8C-EE42-9983-2D5F87A2CB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403" descr="Wide upward diagonal">
              <a:extLst>
                <a:ext uri="{FF2B5EF4-FFF2-40B4-BE49-F238E27FC236}">
                  <a16:creationId xmlns:a16="http://schemas.microsoft.com/office/drawing/2014/main" id="{607CEC70-8FE1-B242-AD21-9FE70EE3AA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406">
              <a:extLst>
                <a:ext uri="{FF2B5EF4-FFF2-40B4-BE49-F238E27FC236}">
                  <a16:creationId xmlns:a16="http://schemas.microsoft.com/office/drawing/2014/main" id="{630E4C09-52E7-2B43-9B33-77ACDAFCA8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407">
              <a:extLst>
                <a:ext uri="{FF2B5EF4-FFF2-40B4-BE49-F238E27FC236}">
                  <a16:creationId xmlns:a16="http://schemas.microsoft.com/office/drawing/2014/main" id="{C8C8F49F-C701-AD42-ABE6-8345D3F03D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 Box 410">
              <a:extLst>
                <a:ext uri="{FF2B5EF4-FFF2-40B4-BE49-F238E27FC236}">
                  <a16:creationId xmlns:a16="http://schemas.microsoft.com/office/drawing/2014/main" id="{55388226-21D2-9C42-A207-31F6CA05E05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304981" y="5389668"/>
              <a:ext cx="18473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421">
              <a:extLst>
                <a:ext uri="{FF2B5EF4-FFF2-40B4-BE49-F238E27FC236}">
                  <a16:creationId xmlns:a16="http://schemas.microsoft.com/office/drawing/2014/main" id="{86E68BCA-3707-F148-BD84-BA7F6E8B92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409">
              <a:extLst>
                <a:ext uri="{FF2B5EF4-FFF2-40B4-BE49-F238E27FC236}">
                  <a16:creationId xmlns:a16="http://schemas.microsoft.com/office/drawing/2014/main" id="{059133AE-DD13-E446-8A65-D84C2916D3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 422">
              <a:extLst>
                <a:ext uri="{FF2B5EF4-FFF2-40B4-BE49-F238E27FC236}">
                  <a16:creationId xmlns:a16="http://schemas.microsoft.com/office/drawing/2014/main" id="{F77F7B1D-A4B2-4341-9604-A65A6694B2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23" descr="Wide upward diagonal">
              <a:extLst>
                <a:ext uri="{FF2B5EF4-FFF2-40B4-BE49-F238E27FC236}">
                  <a16:creationId xmlns:a16="http://schemas.microsoft.com/office/drawing/2014/main" id="{F093CE4B-DADC-404C-878A-64E7A11DED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33" name="Rectangle 426">
              <a:extLst>
                <a:ext uri="{FF2B5EF4-FFF2-40B4-BE49-F238E27FC236}">
                  <a16:creationId xmlns:a16="http://schemas.microsoft.com/office/drawing/2014/main" id="{F584C566-42D3-3341-9278-567AED0CC6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433">
              <a:extLst>
                <a:ext uri="{FF2B5EF4-FFF2-40B4-BE49-F238E27FC236}">
                  <a16:creationId xmlns:a16="http://schemas.microsoft.com/office/drawing/2014/main" id="{2E797D93-3264-5A44-BB68-D8E3E67E21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408">
              <a:extLst>
                <a:ext uri="{FF2B5EF4-FFF2-40B4-BE49-F238E27FC236}">
                  <a16:creationId xmlns:a16="http://schemas.microsoft.com/office/drawing/2014/main" id="{05E0AFD4-7466-404B-9285-CFF5494F44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410">
              <a:extLst>
                <a:ext uri="{FF2B5EF4-FFF2-40B4-BE49-F238E27FC236}">
                  <a16:creationId xmlns:a16="http://schemas.microsoft.com/office/drawing/2014/main" id="{A06905FE-074F-284C-8A7F-4117B31E81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90949" y="5485430"/>
              <a:ext cx="184731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23" descr="Wide upward diagonal">
              <a:extLst>
                <a:ext uri="{FF2B5EF4-FFF2-40B4-BE49-F238E27FC236}">
                  <a16:creationId xmlns:a16="http://schemas.microsoft.com/office/drawing/2014/main" id="{B1578B38-8C80-164D-91D1-1C50C7AEA3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26">
              <a:extLst>
                <a:ext uri="{FF2B5EF4-FFF2-40B4-BE49-F238E27FC236}">
                  <a16:creationId xmlns:a16="http://schemas.microsoft.com/office/drawing/2014/main" id="{CA3DD7F1-BDF8-A747-9677-A382EC1E77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DD6DDF9-3FE7-4C4F-BA7B-A22655D17199}"/>
              </a:ext>
            </a:extLst>
          </p:cNvPr>
          <p:cNvCxnSpPr>
            <a:cxnSpLocks/>
          </p:cNvCxnSpPr>
          <p:nvPr/>
        </p:nvCxnSpPr>
        <p:spPr bwMode="auto">
          <a:xfrm>
            <a:off x="699508" y="5491666"/>
            <a:ext cx="538469" cy="33176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AF4987A-78E8-9D46-A1FD-E43647023B15}"/>
              </a:ext>
            </a:extLst>
          </p:cNvPr>
          <p:cNvSpPr txBox="1"/>
          <p:nvPr/>
        </p:nvSpPr>
        <p:spPr>
          <a:xfrm>
            <a:off x="108412" y="512233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B84B9C-15C6-BD40-B72C-3BBC0A7F32DB}"/>
              </a:ext>
            </a:extLst>
          </p:cNvPr>
          <p:cNvCxnSpPr>
            <a:cxnSpLocks/>
          </p:cNvCxnSpPr>
          <p:nvPr/>
        </p:nvCxnSpPr>
        <p:spPr bwMode="auto">
          <a:xfrm flipH="1">
            <a:off x="8357529" y="5453518"/>
            <a:ext cx="401997" cy="3763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81F8F45-51AA-DA42-8406-41C7ED88FD31}"/>
              </a:ext>
            </a:extLst>
          </p:cNvPr>
          <p:cNvSpPr txBox="1"/>
          <p:nvPr/>
        </p:nvSpPr>
        <p:spPr>
          <a:xfrm>
            <a:off x="7856468" y="508418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6290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Can take linear time in total number of blocks (allocated and free)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In practice it can cause “splinters” at beginning of list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Next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Like first fit, but search list starting where previous search finished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Should often be faster than first fit: avoids re-scanning unhelpful blocks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Some research suggests that fragmentation is worse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Best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the list, choose the </a:t>
            </a:r>
            <a:r>
              <a:rPr lang="en-GB" sz="1800" b="1" i="1" dirty="0">
                <a:solidFill>
                  <a:srgbClr val="C00000"/>
                </a:solidFill>
              </a:rPr>
              <a:t>best</a:t>
            </a:r>
            <a:r>
              <a:rPr lang="en-GB" sz="1800" b="0" dirty="0"/>
              <a:t> free block: fits, with fewest bytes left over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Keeps fragments small—usually improves memory utilization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Will typically run slower than first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Still a greedy algorithm.  No guarantee of optimality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601130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Total Overheads (for this benchmark)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Perfect Fit: 	1.6%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Best Fit:	8.3%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First Fit:	11.9%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Next Fit:	21.6%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E1ED6-C2CD-7F43-8615-53B28668C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33484"/>
            <a:ext cx="5659166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00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Allocating in Free Block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in a free block: </a:t>
            </a:r>
            <a:r>
              <a:rPr lang="en-GB" i="1" dirty="0">
                <a:solidFill>
                  <a:srgbClr val="C00000"/>
                </a:solidFill>
              </a:rPr>
              <a:t>splitting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Since allocated space might be smaller than free space, we might want to split the block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0574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3622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6670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9718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2766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5814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8862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1910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8006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1054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4102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7150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019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3246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6294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4495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34290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4648200" y="2514600"/>
            <a:ext cx="1828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2766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5814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8862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41910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48006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1054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54102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7150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60198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63246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66294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44958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34290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4638408" y="3054651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482833" y="3208638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22098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715000" y="42362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4572000" y="40139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5867400" y="409015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20574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23622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26670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29718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7" name="Freeform 45"/>
          <p:cNvSpPr>
            <a:spLocks/>
          </p:cNvSpPr>
          <p:nvPr/>
        </p:nvSpPr>
        <p:spPr bwMode="auto">
          <a:xfrm>
            <a:off x="22098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442113" y="3685639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52600" y="275669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752600" y="424553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934200" y="2751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934200" y="4250789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2" name="Freeform 40"/>
          <p:cNvSpPr>
            <a:spLocks/>
          </p:cNvSpPr>
          <p:nvPr/>
        </p:nvSpPr>
        <p:spPr bwMode="auto">
          <a:xfrm>
            <a:off x="6492766" y="408380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Freeform 40"/>
          <p:cNvSpPr>
            <a:spLocks/>
          </p:cNvSpPr>
          <p:nvPr/>
        </p:nvSpPr>
        <p:spPr bwMode="auto">
          <a:xfrm>
            <a:off x="6492766" y="2578372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51240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Splitting Free Block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033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Warning: This code is incomplete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C2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95400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77081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533400"/>
            <a:ext cx="72009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Freeing a Block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4341812"/>
          </a:xfrm>
          <a:ln/>
        </p:spPr>
        <p:txBody>
          <a:bodyPr/>
          <a:lstStyle/>
          <a:p>
            <a:pPr marL="346075" indent="-346075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Simplest implementation: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Need only clear the “allocated” flag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But can lead to “false fragmentation” </a:t>
            </a:r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>
            <a:off x="2133600" y="3167513"/>
            <a:ext cx="4876800" cy="541638"/>
            <a:chOff x="2133600" y="3167513"/>
            <a:chExt cx="4876800" cy="541638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3528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36576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39624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42672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48768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51816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54864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5791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6096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64008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67056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45720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35052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4648200" y="31675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5943600" y="32437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21336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24384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2743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3048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22860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25500" y="3707564"/>
            <a:ext cx="6184900" cy="1016836"/>
            <a:chOff x="825500" y="3707564"/>
            <a:chExt cx="6184900" cy="1016836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825500" y="3863139"/>
              <a:ext cx="1045777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free(p)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573588" y="3785351"/>
              <a:ext cx="305190" cy="3296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p</a:t>
              </a: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 flipV="1">
              <a:off x="4724400" y="3707564"/>
              <a:ext cx="1588" cy="155575"/>
            </a:xfrm>
            <a:prstGeom prst="line">
              <a:avLst/>
            </a:prstGeom>
            <a:noFill/>
            <a:ln w="2556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2133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2438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2743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3048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33528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36576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39624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42672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>
              <a:off x="64008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  <a:endParaRPr lang="en-GB" sz="1600" b="1" dirty="0">
                <a:latin typeface="Calibri" pitchFamily="34" charset="0"/>
              </a:endParaRPr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67056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35052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22860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>
              <a:off x="48768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Rectangle 41"/>
            <p:cNvSpPr>
              <a:spLocks noChangeArrowheads="1"/>
            </p:cNvSpPr>
            <p:nvPr/>
          </p:nvSpPr>
          <p:spPr bwMode="auto">
            <a:xfrm>
              <a:off x="5181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Rectangle 42"/>
            <p:cNvSpPr>
              <a:spLocks noChangeArrowheads="1"/>
            </p:cNvSpPr>
            <p:nvPr/>
          </p:nvSpPr>
          <p:spPr bwMode="auto">
            <a:xfrm>
              <a:off x="5486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Rectangle 43"/>
            <p:cNvSpPr>
              <a:spLocks noChangeArrowheads="1"/>
            </p:cNvSpPr>
            <p:nvPr/>
          </p:nvSpPr>
          <p:spPr bwMode="auto">
            <a:xfrm>
              <a:off x="5791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Rectangle 44"/>
            <p:cNvSpPr>
              <a:spLocks noChangeArrowheads="1"/>
            </p:cNvSpPr>
            <p:nvPr/>
          </p:nvSpPr>
          <p:spPr bwMode="auto">
            <a:xfrm>
              <a:off x="6096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Rectangle 45"/>
            <p:cNvSpPr>
              <a:spLocks noChangeArrowheads="1"/>
            </p:cNvSpPr>
            <p:nvPr/>
          </p:nvSpPr>
          <p:spPr bwMode="auto">
            <a:xfrm>
              <a:off x="4572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22" name="Text Box 46"/>
            <p:cNvSpPr txBox="1">
              <a:spLocks noChangeArrowheads="1"/>
            </p:cNvSpPr>
            <p:nvPr/>
          </p:nvSpPr>
          <p:spPr bwMode="auto">
            <a:xfrm>
              <a:off x="5776913" y="4388601"/>
              <a:ext cx="390148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4648200" y="41581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5943600" y="42343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841375" y="4967828"/>
            <a:ext cx="1786364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malloc(5*SIZ)</a:t>
            </a: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2728743" y="4890302"/>
            <a:ext cx="925616" cy="471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C00000"/>
                </a:solidFill>
                <a:latin typeface="Calibri" pitchFamily="34" charset="0"/>
              </a:rPr>
              <a:t>Yike</a:t>
            </a:r>
            <a:r>
              <a:rPr lang="en-GB" b="1" i="1" dirty="0">
                <a:solidFill>
                  <a:srgbClr val="C00000"/>
                </a:solidFill>
                <a:latin typeface="Calibri" pitchFamily="34" charset="0"/>
              </a:rPr>
              <a:t>s!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34000" y="5079753"/>
            <a:ext cx="37561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There is enough contiguous</a:t>
            </a:r>
          </a:p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free space, but the allocator</a:t>
            </a:r>
            <a:br>
              <a:rPr lang="en-GB" i="1" dirty="0">
                <a:solidFill>
                  <a:srgbClr val="C00000"/>
                </a:solidFill>
                <a:latin typeface="+mj-lt"/>
              </a:rPr>
            </a:br>
            <a:r>
              <a:rPr lang="en-GB" i="1" dirty="0">
                <a:solidFill>
                  <a:srgbClr val="C00000"/>
                </a:solidFill>
                <a:latin typeface="+mj-lt"/>
              </a:rPr>
              <a:t>won’t be able to find it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828410" y="340276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822066" y="438671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7010400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010400" y="43949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>
            <a:off x="6555828" y="323929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Freeform 40"/>
          <p:cNvSpPr>
            <a:spLocks/>
          </p:cNvSpPr>
          <p:nvPr/>
        </p:nvSpPr>
        <p:spPr bwMode="auto">
          <a:xfrm>
            <a:off x="6566338" y="421613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27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5" grpId="0"/>
      <p:bldP spid="24626" grpId="0"/>
      <p:bldP spid="53" grpId="0"/>
      <p:bldP spid="56" grpId="0" animBg="1"/>
      <p:bldP spid="58" grpId="0" animBg="1"/>
      <p:bldP spid="6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9689" y="1220788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next/previous blocks, if they are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400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6" name="Freeform 15"/>
          <p:cNvSpPr>
            <a:spLocks/>
          </p:cNvSpPr>
          <p:nvPr/>
        </p:nvSpPr>
        <p:spPr bwMode="auto">
          <a:xfrm>
            <a:off x="37338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Freeform 32"/>
          <p:cNvSpPr>
            <a:spLocks/>
          </p:cNvSpPr>
          <p:nvPr/>
        </p:nvSpPr>
        <p:spPr bwMode="auto">
          <a:xfrm>
            <a:off x="37338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09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B114-33A5-4BDA-9547-22196B48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week: Understanding this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D9DEB-67FF-4489-B9AF-C064EB612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causes this error?  Why does it matter?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$ ./mm-corrupt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*** Error in `./mm-corrupt': free(): invalid next size (fast): 0x0000000000ffe010 ***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=======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Backtrace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=========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/lib/x86_64-linux-gnu/libc.so.6(+0x777f5)[0x7f043efe67f5]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/lib/x86_64-linux-gnu/libc.so.6(+0x8038a)[0x7f043efef38a]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/lib/x86_64-linux-gnu/libc.so.6(cfree+0x4c)[0x7f043eff358c]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./mm-corrupt[0x400795]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/lib/x86_64-linux-gnu/libc.so.6(__libc_start_main+0xf0)[0x7f043ef8f840]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./mm-corrupt[0x400629]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======= Memory map: ========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24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7795" y="1219200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 block, if it is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coalesce with </a:t>
            </a:r>
            <a:r>
              <a:rPr lang="en-GB" i="1" dirty="0"/>
              <a:t>previous</a:t>
            </a:r>
            <a:r>
              <a:rPr lang="en-GB" dirty="0"/>
              <a:t> block?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know where it starts?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can we determine whether its allocated?</a:t>
            </a:r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7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Bidirectional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sz="2000" b="0" dirty="0"/>
              <a:t>[Knuth73]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11500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4703913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11500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83175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483100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109913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483100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296937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590800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788680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590800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Canvas &gt; Day 12 – Malloc Basics</a:t>
            </a:r>
          </a:p>
        </p:txBody>
      </p:sp>
    </p:spTree>
    <p:extLst>
      <p:ext uri="{BB962C8B-B14F-4D97-AF65-F5344CB8AC3E}">
        <p14:creationId xmlns:p14="http://schemas.microsoft.com/office/powerpoint/2010/main" val="3643781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current block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8E4D1A2-31A5-0748-A715-0551BB06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277224"/>
            <a:ext cx="7644714" cy="1818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D4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5C4E34-B263-EB45-B767-302AD6D3EEC0}"/>
              </a:ext>
            </a:extLst>
          </p:cNvPr>
          <p:cNvGrpSpPr/>
          <p:nvPr/>
        </p:nvGrpSpPr>
        <p:grpSpPr>
          <a:xfrm>
            <a:off x="1410595" y="1981200"/>
            <a:ext cx="4279691" cy="369332"/>
            <a:chOff x="1410595" y="1732003"/>
            <a:chExt cx="4279691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B6B2081-4EBC-4A4F-8E1C-61D12C281F7D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0BE3A3-2871-444E-A0C5-1CCD98BFF525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BB4ACD-476A-2A43-BC68-13B00F3202F8}"/>
              </a:ext>
            </a:extLst>
          </p:cNvPr>
          <p:cNvGrpSpPr/>
          <p:nvPr/>
        </p:nvGrpSpPr>
        <p:grpSpPr>
          <a:xfrm>
            <a:off x="4039660" y="2286000"/>
            <a:ext cx="1650626" cy="369332"/>
            <a:chOff x="4039660" y="1985054"/>
            <a:chExt cx="1650626" cy="36933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7758980-8404-964F-9C52-DAA177093E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39660" y="2209800"/>
              <a:ext cx="1650626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lg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66BEA5-C711-C34A-ACCC-11E382FBE587}"/>
                </a:ext>
              </a:extLst>
            </p:cNvPr>
            <p:cNvSpPr txBox="1"/>
            <p:nvPr/>
          </p:nvSpPr>
          <p:spPr>
            <a:xfrm>
              <a:off x="4572000" y="1985054"/>
              <a:ext cx="6580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dsize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629C0F-CE1B-6746-B3D3-CF08D0D2D97C}"/>
              </a:ext>
            </a:extLst>
          </p:cNvPr>
          <p:cNvGrpSpPr/>
          <p:nvPr/>
        </p:nvGrpSpPr>
        <p:grpSpPr>
          <a:xfrm>
            <a:off x="597109" y="1739817"/>
            <a:ext cx="4279691" cy="369332"/>
            <a:chOff x="1410595" y="1732003"/>
            <a:chExt cx="4279691" cy="36933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C587E4F-4D88-3A4A-B25E-8A5D7554CA71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9530BC-7436-8844-A9C4-9FDA00CE055C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632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previous block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CBDA5E7-A8BE-4940-884E-202D7E21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424029"/>
            <a:ext cx="7644714" cy="107939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find_prev_footer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>
                <a:solidFill>
                  <a:srgbClr val="E033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&amp;(block-&gt;header) - 1;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758980-8404-964F-9C52-DAA177093E99}"/>
              </a:ext>
            </a:extLst>
          </p:cNvPr>
          <p:cNvCxnSpPr>
            <a:cxnSpLocks/>
          </p:cNvCxnSpPr>
          <p:nvPr/>
        </p:nvCxnSpPr>
        <p:spPr bwMode="auto">
          <a:xfrm>
            <a:off x="4063314" y="1975437"/>
            <a:ext cx="81348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66BEA5-C711-C34A-ACCC-11E382FBE587}"/>
              </a:ext>
            </a:extLst>
          </p:cNvPr>
          <p:cNvSpPr txBox="1"/>
          <p:nvPr/>
        </p:nvSpPr>
        <p:spPr>
          <a:xfrm>
            <a:off x="4045069" y="2110092"/>
            <a:ext cx="8499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 word</a:t>
            </a:r>
          </a:p>
        </p:txBody>
      </p:sp>
    </p:spTree>
    <p:extLst>
      <p:ext uri="{BB962C8B-B14F-4D97-AF65-F5344CB8AC3E}">
        <p14:creationId xmlns:p14="http://schemas.microsoft.com/office/powerpoint/2010/main" val="28694127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Splitting Free Block: Full Version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3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00912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31631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44500" y="569913"/>
            <a:ext cx="7023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438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438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438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62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962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962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486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486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486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010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7010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7010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68176" y="2749550"/>
            <a:ext cx="1284624" cy="638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B</a:t>
            </a:r>
            <a:r>
              <a:rPr lang="en-GB" sz="1800" b="1" dirty="0">
                <a:latin typeface="Calibri" pitchFamily="34" charset="0"/>
              </a:rPr>
              <a:t>lock being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freed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828800" y="3048000"/>
            <a:ext cx="4572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590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1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114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2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638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3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162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4</a:t>
            </a:r>
          </a:p>
        </p:txBody>
      </p:sp>
    </p:spTree>
    <p:extLst>
      <p:ext uri="{BB962C8B-B14F-4D97-AF65-F5344CB8AC3E}">
        <p14:creationId xmlns:p14="http://schemas.microsoft.com/office/powerpoint/2010/main" val="3833294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483417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1)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44196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44196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57150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44196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57150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44196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44196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2" name="Rectangle 40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Rectangle 42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7223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5334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2)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733800" y="1905000"/>
            <a:ext cx="2514600" cy="2743200"/>
            <a:chOff x="3733800" y="1905000"/>
            <a:chExt cx="2514600" cy="2743200"/>
          </a:xfrm>
        </p:grpSpPr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45720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698" name="Rectangle 2"/>
            <p:cNvSpPr>
              <a:spLocks noChangeArrowheads="1"/>
            </p:cNvSpPr>
            <p:nvPr/>
          </p:nvSpPr>
          <p:spPr bwMode="auto">
            <a:xfrm>
              <a:off x="58674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45720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45720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45720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58674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4572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4572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5867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4572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4572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5867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3733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4572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4572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8420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3)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3507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concepts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847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4)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21336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Rectangle 27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Rectangle 31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27432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495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8DD5-9A08-1346-BACB-69A1B526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3D4E-D4BC-8C42-9022-4792FBB6E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75" y="3635193"/>
            <a:ext cx="7896225" cy="1685925"/>
          </a:xfrm>
        </p:spPr>
        <p:txBody>
          <a:bodyPr/>
          <a:lstStyle/>
          <a:p>
            <a:r>
              <a:rPr lang="en-US" dirty="0"/>
              <a:t>Dummy footer before first header</a:t>
            </a:r>
          </a:p>
          <a:p>
            <a:pPr lvl="1"/>
            <a:r>
              <a:rPr lang="en-US" dirty="0"/>
              <a:t>Marked as allocated</a:t>
            </a:r>
          </a:p>
          <a:p>
            <a:pPr lvl="1"/>
            <a:r>
              <a:rPr lang="en-US" dirty="0"/>
              <a:t>Prevents accidental coalescing when freeing first block</a:t>
            </a:r>
          </a:p>
          <a:p>
            <a:r>
              <a:rPr lang="en-US" dirty="0"/>
              <a:t>Dummy header after last footer</a:t>
            </a:r>
          </a:p>
          <a:p>
            <a:pPr lvl="1"/>
            <a:r>
              <a:rPr lang="en-US" dirty="0"/>
              <a:t>Prevents accidental coalescing when freeing final block</a:t>
            </a:r>
          </a:p>
        </p:txBody>
      </p:sp>
      <p:sp>
        <p:nvSpPr>
          <p:cNvPr id="4" name="Text Box 404">
            <a:extLst>
              <a:ext uri="{FF2B5EF4-FFF2-40B4-BE49-F238E27FC236}">
                <a16:creationId xmlns:a16="http://schemas.microsoft.com/office/drawing/2014/main" id="{70379A58-8BD0-CC4A-916C-02C12D14A1C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-5217" y="1524583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5" name="Rectangle 432">
            <a:extLst>
              <a:ext uri="{FF2B5EF4-FFF2-40B4-BE49-F238E27FC236}">
                <a16:creationId xmlns:a16="http://schemas.microsoft.com/office/drawing/2014/main" id="{65CF36F6-5BFE-EE4A-83F7-E01904D948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710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>
            <a:extLst>
              <a:ext uri="{FF2B5EF4-FFF2-40B4-BE49-F238E27FC236}">
                <a16:creationId xmlns:a16="http://schemas.microsoft.com/office/drawing/2014/main" id="{85DCB663-026A-964B-964B-41EC599C4B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>
            <a:extLst>
              <a:ext uri="{FF2B5EF4-FFF2-40B4-BE49-F238E27FC236}">
                <a16:creationId xmlns:a16="http://schemas.microsoft.com/office/drawing/2014/main" id="{A4E1FF19-352F-1642-B31D-727FC27459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7062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>
            <a:extLst>
              <a:ext uri="{FF2B5EF4-FFF2-40B4-BE49-F238E27FC236}">
                <a16:creationId xmlns:a16="http://schemas.microsoft.com/office/drawing/2014/main" id="{FC3B16EE-027C-8742-979E-F6F3C4991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7190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>
            <a:extLst>
              <a:ext uri="{FF2B5EF4-FFF2-40B4-BE49-F238E27FC236}">
                <a16:creationId xmlns:a16="http://schemas.microsoft.com/office/drawing/2014/main" id="{62AA4D0B-A54E-0C4B-B2D5-EC71988831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7095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>
            <a:extLst>
              <a:ext uri="{FF2B5EF4-FFF2-40B4-BE49-F238E27FC236}">
                <a16:creationId xmlns:a16="http://schemas.microsoft.com/office/drawing/2014/main" id="{F6F3E9E2-97AF-8840-BF4C-E85BAAF50D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642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>
            <a:extLst>
              <a:ext uri="{FF2B5EF4-FFF2-40B4-BE49-F238E27FC236}">
                <a16:creationId xmlns:a16="http://schemas.microsoft.com/office/drawing/2014/main" id="{1933AEAE-FFEF-D640-9D5A-4D3A4ED60F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1897" y="1778164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>
            <a:extLst>
              <a:ext uri="{FF2B5EF4-FFF2-40B4-BE49-F238E27FC236}">
                <a16:creationId xmlns:a16="http://schemas.microsoft.com/office/drawing/2014/main" id="{CC10959E-213F-B643-9E2B-0C00B89AAC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78405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>
            <a:extLst>
              <a:ext uri="{FF2B5EF4-FFF2-40B4-BE49-F238E27FC236}">
                <a16:creationId xmlns:a16="http://schemas.microsoft.com/office/drawing/2014/main" id="{F10957A9-FEF0-BD48-AA85-095325CE5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171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>
            <a:extLst>
              <a:ext uri="{FF2B5EF4-FFF2-40B4-BE49-F238E27FC236}">
                <a16:creationId xmlns:a16="http://schemas.microsoft.com/office/drawing/2014/main" id="{2410FEC7-0143-9143-BC10-C1FD9957F7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67641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>
            <a:extLst>
              <a:ext uri="{FF2B5EF4-FFF2-40B4-BE49-F238E27FC236}">
                <a16:creationId xmlns:a16="http://schemas.microsoft.com/office/drawing/2014/main" id="{1C501B21-E9F8-0946-8F20-01AF3592BC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0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>
            <a:extLst>
              <a:ext uri="{FF2B5EF4-FFF2-40B4-BE49-F238E27FC236}">
                <a16:creationId xmlns:a16="http://schemas.microsoft.com/office/drawing/2014/main" id="{D251DC28-6B82-C24B-99F3-30AD007101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687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>
            <a:extLst>
              <a:ext uri="{FF2B5EF4-FFF2-40B4-BE49-F238E27FC236}">
                <a16:creationId xmlns:a16="http://schemas.microsoft.com/office/drawing/2014/main" id="{B445F971-1EBE-BE44-A4DB-E6905D751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7263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>
            <a:extLst>
              <a:ext uri="{FF2B5EF4-FFF2-40B4-BE49-F238E27FC236}">
                <a16:creationId xmlns:a16="http://schemas.microsoft.com/office/drawing/2014/main" id="{145855D7-E2E9-574E-82AA-A4D88BC143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2733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>
            <a:extLst>
              <a:ext uri="{FF2B5EF4-FFF2-40B4-BE49-F238E27FC236}">
                <a16:creationId xmlns:a16="http://schemas.microsoft.com/office/drawing/2014/main" id="{5221A83E-4D2E-F34A-8478-815505111E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2935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>
            <a:extLst>
              <a:ext uri="{FF2B5EF4-FFF2-40B4-BE49-F238E27FC236}">
                <a16:creationId xmlns:a16="http://schemas.microsoft.com/office/drawing/2014/main" id="{BBFBFBB4-11AD-1947-86CB-5BD09049B56F}"/>
              </a:ext>
            </a:extLst>
          </p:cNvPr>
          <p:cNvSpPr>
            <a:spLocks noChangeAspect="1"/>
          </p:cNvSpPr>
          <p:nvPr/>
        </p:nvSpPr>
        <p:spPr bwMode="auto">
          <a:xfrm>
            <a:off x="1483413" y="1244451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>
            <a:extLst>
              <a:ext uri="{FF2B5EF4-FFF2-40B4-BE49-F238E27FC236}">
                <a16:creationId xmlns:a16="http://schemas.microsoft.com/office/drawing/2014/main" id="{E7E27105-3F30-1349-9529-33BC6F457719}"/>
              </a:ext>
            </a:extLst>
          </p:cNvPr>
          <p:cNvSpPr>
            <a:spLocks noChangeAspect="1"/>
          </p:cNvSpPr>
          <p:nvPr/>
        </p:nvSpPr>
        <p:spPr bwMode="auto">
          <a:xfrm>
            <a:off x="2361289" y="1244451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>
            <a:extLst>
              <a:ext uri="{FF2B5EF4-FFF2-40B4-BE49-F238E27FC236}">
                <a16:creationId xmlns:a16="http://schemas.microsoft.com/office/drawing/2014/main" id="{9AE16E60-6A81-B641-B27D-844EA77B98AD}"/>
              </a:ext>
            </a:extLst>
          </p:cNvPr>
          <p:cNvSpPr>
            <a:spLocks noChangeAspect="1"/>
          </p:cNvSpPr>
          <p:nvPr/>
        </p:nvSpPr>
        <p:spPr bwMode="auto">
          <a:xfrm>
            <a:off x="3885212" y="1226511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>
            <a:extLst>
              <a:ext uri="{FF2B5EF4-FFF2-40B4-BE49-F238E27FC236}">
                <a16:creationId xmlns:a16="http://schemas.microsoft.com/office/drawing/2014/main" id="{33CB287F-1B5B-AD4E-9DA2-79CC4797FA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86498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>
            <a:extLst>
              <a:ext uri="{FF2B5EF4-FFF2-40B4-BE49-F238E27FC236}">
                <a16:creationId xmlns:a16="http://schemas.microsoft.com/office/drawing/2014/main" id="{3806F205-1FF0-A44A-A147-72850810EA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6122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06">
            <a:extLst>
              <a:ext uri="{FF2B5EF4-FFF2-40B4-BE49-F238E27FC236}">
                <a16:creationId xmlns:a16="http://schemas.microsoft.com/office/drawing/2014/main" id="{8AFED5CD-76BE-A84F-A5B8-4359C76870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5921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7">
            <a:extLst>
              <a:ext uri="{FF2B5EF4-FFF2-40B4-BE49-F238E27FC236}">
                <a16:creationId xmlns:a16="http://schemas.microsoft.com/office/drawing/2014/main" id="{BF3DF15B-AB87-A440-A3E7-8CB2F92390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8895" y="1775921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410">
            <a:extLst>
              <a:ext uri="{FF2B5EF4-FFF2-40B4-BE49-F238E27FC236}">
                <a16:creationId xmlns:a16="http://schemas.microsoft.com/office/drawing/2014/main" id="{FFC3387C-27D5-3B4A-A2A3-72DAE5B6DCF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54432" y="1226511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28" name="Line 411">
            <a:extLst>
              <a:ext uri="{FF2B5EF4-FFF2-40B4-BE49-F238E27FC236}">
                <a16:creationId xmlns:a16="http://schemas.microsoft.com/office/drawing/2014/main" id="{30FC193B-1327-D740-814D-75DA319C2EF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797062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9" name="Line 413">
            <a:extLst>
              <a:ext uri="{FF2B5EF4-FFF2-40B4-BE49-F238E27FC236}">
                <a16:creationId xmlns:a16="http://schemas.microsoft.com/office/drawing/2014/main" id="{4018F795-EDF6-4540-9E97-A8D29BDC63B8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574365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4">
            <a:extLst>
              <a:ext uri="{FF2B5EF4-FFF2-40B4-BE49-F238E27FC236}">
                <a16:creationId xmlns:a16="http://schemas.microsoft.com/office/drawing/2014/main" id="{773CF921-093C-6743-AC42-D6BA06F923C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365306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5">
            <a:extLst>
              <a:ext uri="{FF2B5EF4-FFF2-40B4-BE49-F238E27FC236}">
                <a16:creationId xmlns:a16="http://schemas.microsoft.com/office/drawing/2014/main" id="{43F677CB-EB84-3F47-9407-474C1C08988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18352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6">
            <a:extLst>
              <a:ext uri="{FF2B5EF4-FFF2-40B4-BE49-F238E27FC236}">
                <a16:creationId xmlns:a16="http://schemas.microsoft.com/office/drawing/2014/main" id="{E964BF6B-8692-CD40-B179-3EB046D10D8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97446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7">
            <a:extLst>
              <a:ext uri="{FF2B5EF4-FFF2-40B4-BE49-F238E27FC236}">
                <a16:creationId xmlns:a16="http://schemas.microsoft.com/office/drawing/2014/main" id="{9D68AA1E-A2C8-F646-9F03-ED2D320AD54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751763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8">
            <a:extLst>
              <a:ext uri="{FF2B5EF4-FFF2-40B4-BE49-F238E27FC236}">
                <a16:creationId xmlns:a16="http://schemas.microsoft.com/office/drawing/2014/main" id="{6A944FE4-C051-494E-B04E-922C5FA9E7C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306369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9">
            <a:extLst>
              <a:ext uri="{FF2B5EF4-FFF2-40B4-BE49-F238E27FC236}">
                <a16:creationId xmlns:a16="http://schemas.microsoft.com/office/drawing/2014/main" id="{DC00F17B-813B-B348-9157-A45A9CF5779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019759" y="233205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20">
            <a:extLst>
              <a:ext uri="{FF2B5EF4-FFF2-40B4-BE49-F238E27FC236}">
                <a16:creationId xmlns:a16="http://schemas.microsoft.com/office/drawing/2014/main" id="{CB834BE8-501D-F948-87D4-3CDEE16B948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09731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Rectangle 421">
            <a:extLst>
              <a:ext uri="{FF2B5EF4-FFF2-40B4-BE49-F238E27FC236}">
                <a16:creationId xmlns:a16="http://schemas.microsoft.com/office/drawing/2014/main" id="{2ED9BF4C-0EFC-3E4A-B6CD-ECE79F8B48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81969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409">
            <a:extLst>
              <a:ext uri="{FF2B5EF4-FFF2-40B4-BE49-F238E27FC236}">
                <a16:creationId xmlns:a16="http://schemas.microsoft.com/office/drawing/2014/main" id="{D39476AC-AEAE-1842-AE50-717C56E4FF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07491" y="1775921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reeform 422">
            <a:extLst>
              <a:ext uri="{FF2B5EF4-FFF2-40B4-BE49-F238E27FC236}">
                <a16:creationId xmlns:a16="http://schemas.microsoft.com/office/drawing/2014/main" id="{CC3ED302-C35A-7E49-9F7E-6A11209FE3A2}"/>
              </a:ext>
            </a:extLst>
          </p:cNvPr>
          <p:cNvSpPr>
            <a:spLocks noChangeAspect="1"/>
          </p:cNvSpPr>
          <p:nvPr/>
        </p:nvSpPr>
        <p:spPr bwMode="auto">
          <a:xfrm>
            <a:off x="7038746" y="1219783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423" descr="Wide upward diagonal">
            <a:extLst>
              <a:ext uri="{FF2B5EF4-FFF2-40B4-BE49-F238E27FC236}">
                <a16:creationId xmlns:a16="http://schemas.microsoft.com/office/drawing/2014/main" id="{6E5B736B-0C4C-EF47-B697-7B1EBCAAB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3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1" name="Rectangle 426">
            <a:extLst>
              <a:ext uri="{FF2B5EF4-FFF2-40B4-BE49-F238E27FC236}">
                <a16:creationId xmlns:a16="http://schemas.microsoft.com/office/drawing/2014/main" id="{2F92AD51-900A-C640-8BAC-5E957811C9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2" y="1775921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33">
            <a:extLst>
              <a:ext uri="{FF2B5EF4-FFF2-40B4-BE49-F238E27FC236}">
                <a16:creationId xmlns:a16="http://schemas.microsoft.com/office/drawing/2014/main" id="{9FC076A2-AB26-C042-81A8-81FAB3F32E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20543" y="1760223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08">
            <a:extLst>
              <a:ext uri="{FF2B5EF4-FFF2-40B4-BE49-F238E27FC236}">
                <a16:creationId xmlns:a16="http://schemas.microsoft.com/office/drawing/2014/main" id="{9CA9E588-D406-E340-A6C7-F28E5C5C40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4413" y="1775921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434">
            <a:extLst>
              <a:ext uri="{FF2B5EF4-FFF2-40B4-BE49-F238E27FC236}">
                <a16:creationId xmlns:a16="http://schemas.microsoft.com/office/drawing/2014/main" id="{C4ABADE9-D0AD-F94B-9CDC-DD43B96C35E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51543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45" name="Text Box 410">
            <a:extLst>
              <a:ext uri="{FF2B5EF4-FFF2-40B4-BE49-F238E27FC236}">
                <a16:creationId xmlns:a16="http://schemas.microsoft.com/office/drawing/2014/main" id="{5AE69997-1C5E-6340-8D28-385793BBD54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5647" y="1205607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sp>
        <p:nvSpPr>
          <p:cNvPr id="46" name="Rectangle 423" descr="Wide upward diagonal">
            <a:extLst>
              <a:ext uri="{FF2B5EF4-FFF2-40B4-BE49-F238E27FC236}">
                <a16:creationId xmlns:a16="http://schemas.microsoft.com/office/drawing/2014/main" id="{F6A21A00-474C-7849-9D1A-637265ADA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7209" y="1788336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7" name="Rectangle 426">
            <a:extLst>
              <a:ext uri="{FF2B5EF4-FFF2-40B4-BE49-F238E27FC236}">
                <a16:creationId xmlns:a16="http://schemas.microsoft.com/office/drawing/2014/main" id="{35726C7D-745A-054F-88CB-EB57C2C1AC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6696" y="1775921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A88F2D0-8D5B-2F4E-835D-DE638114E024}"/>
              </a:ext>
            </a:extLst>
          </p:cNvPr>
          <p:cNvCxnSpPr>
            <a:cxnSpLocks/>
          </p:cNvCxnSpPr>
          <p:nvPr/>
        </p:nvCxnSpPr>
        <p:spPr bwMode="auto">
          <a:xfrm flipV="1">
            <a:off x="1483413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611ABE7-6692-7341-9CF1-20DC15B80F5D}"/>
              </a:ext>
            </a:extLst>
          </p:cNvPr>
          <p:cNvSpPr txBox="1"/>
          <p:nvPr/>
        </p:nvSpPr>
        <p:spPr>
          <a:xfrm>
            <a:off x="1031378" y="3035665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C692D83-1A91-DB45-955C-75E806CAD3E3}"/>
              </a:ext>
            </a:extLst>
          </p:cNvPr>
          <p:cNvCxnSpPr>
            <a:cxnSpLocks/>
          </p:cNvCxnSpPr>
          <p:nvPr/>
        </p:nvCxnSpPr>
        <p:spPr bwMode="auto">
          <a:xfrm flipV="1">
            <a:off x="8531986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4C9BBE3-A676-3C4A-842C-C7153FE48D18}"/>
              </a:ext>
            </a:extLst>
          </p:cNvPr>
          <p:cNvSpPr txBox="1"/>
          <p:nvPr/>
        </p:nvSpPr>
        <p:spPr>
          <a:xfrm>
            <a:off x="7481664" y="303316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187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Malloc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0369"/>
            <a:ext cx="6229888" cy="47727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==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60248-76CD-3D40-929E-DAC935F3F2C7}"/>
              </a:ext>
            </a:extLst>
          </p:cNvPr>
          <p:cNvSpPr/>
          <p:nvPr/>
        </p:nvSpPr>
        <p:spPr>
          <a:xfrm>
            <a:off x="6275033" y="19050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(n, m)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*((n+m-1)/m)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935632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Free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28406"/>
            <a:ext cx="5489301" cy="25567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payload_to_header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coalesce_block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031854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Boundary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r>
              <a:rPr lang="en-US" dirty="0"/>
              <a:t>Internal fragmentation</a:t>
            </a:r>
          </a:p>
          <a:p>
            <a:endParaRPr lang="en-US" dirty="0"/>
          </a:p>
          <a:p>
            <a:r>
              <a:rPr lang="en-US" dirty="0"/>
              <a:t>Can it be optimized?</a:t>
            </a:r>
          </a:p>
          <a:p>
            <a:pPr lvl="1"/>
            <a:r>
              <a:rPr lang="en-US" dirty="0"/>
              <a:t>Which blocks need the footer tag?</a:t>
            </a:r>
          </a:p>
          <a:p>
            <a:pPr lvl="1"/>
            <a:r>
              <a:rPr lang="en-US" dirty="0"/>
              <a:t>What does that mean?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F57139-4973-46EF-A295-D3149FB01D9D}"/>
              </a:ext>
            </a:extLst>
          </p:cNvPr>
          <p:cNvGrpSpPr/>
          <p:nvPr/>
        </p:nvGrpSpPr>
        <p:grpSpPr>
          <a:xfrm>
            <a:off x="6172200" y="1981200"/>
            <a:ext cx="1677987" cy="2042584"/>
            <a:chOff x="3109913" y="4275288"/>
            <a:chExt cx="1677987" cy="204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7B472C-40D0-47BD-A8FD-125D3963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275288"/>
              <a:ext cx="1370013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C049783-DB1F-4D16-B893-899494DC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656288"/>
              <a:ext cx="1676400" cy="1285875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P</a:t>
              </a:r>
              <a:r>
                <a:rPr lang="en-GB" sz="1600" b="1" dirty="0">
                  <a:latin typeface="Calibri" pitchFamily="34" charset="0"/>
                </a:rPr>
                <a:t>ayload and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padding</a:t>
              </a: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C930DBF7-B355-470B-A8F1-628DEE31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275288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8B5133E-3153-4C43-89E6-96984164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5936872"/>
              <a:ext cx="1370012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8E78BD71-016E-4E92-8921-292A900FF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5936872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2383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444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349469" y="381000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Summary of Key Allocator Policies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6800"/>
            <a:ext cx="8307387" cy="54975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Placement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next-fit, best-fit, etc.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Trades off lower throughput for less fragmentation	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Interesting observation</a:t>
            </a:r>
            <a:r>
              <a:rPr lang="en-GB" b="1" dirty="0">
                <a:solidFill>
                  <a:srgbClr val="C00000"/>
                </a:solidFill>
              </a:rPr>
              <a:t>: </a:t>
            </a:r>
            <a:r>
              <a:rPr lang="en-GB" dirty="0"/>
              <a:t>segregated free lists (next lecture) approximate a best fit placement policy without having to search entire free list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Splitting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do we go ahead and split free blocks?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much internal fragmentation are we willing to tolerate?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Immediate coalescing: </a:t>
            </a:r>
            <a:r>
              <a:rPr lang="en-GB" dirty="0"/>
              <a:t>coalesce each time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is called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Deferred coalescing: </a:t>
            </a:r>
            <a:r>
              <a:rPr lang="en-GB" dirty="0"/>
              <a:t>try to improve performance of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by deferring coalescing until needed.</a:t>
            </a:r>
          </a:p>
        </p:txBody>
      </p:sp>
    </p:spTree>
    <p:extLst>
      <p:ext uri="{BB962C8B-B14F-4D97-AF65-F5344CB8AC3E}">
        <p14:creationId xmlns:p14="http://schemas.microsoft.com/office/powerpoint/2010/main" val="33077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Lists: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depend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 or best-fit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 </a:t>
            </a:r>
            <a:r>
              <a:rPr lang="en-GB" dirty="0">
                <a:latin typeface="Courier New" pitchFamily="49" charset="0"/>
              </a:rPr>
              <a:t>malloc/free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34465611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Memory Allocation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71637"/>
            <a:ext cx="7896225" cy="4348163"/>
          </a:xfrm>
        </p:spPr>
        <p:txBody>
          <a:bodyPr/>
          <a:lstStyle/>
          <a:p>
            <a:r>
              <a:rPr lang="en-US" dirty="0"/>
              <a:t>Allocator maintains heap as collection of variable sized </a:t>
            </a:r>
            <a:r>
              <a:rPr lang="en-US" i="1" dirty="0">
                <a:solidFill>
                  <a:srgbClr val="99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990000"/>
                </a:solidFill>
              </a:rPr>
              <a:t>allocated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i="1" dirty="0">
                <a:solidFill>
                  <a:srgbClr val="990000"/>
                </a:solidFill>
              </a:rPr>
              <a:t>free</a:t>
            </a:r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Explicit allocator</a:t>
            </a:r>
            <a:r>
              <a:rPr lang="en-US" b="1" dirty="0"/>
              <a:t>:  </a:t>
            </a:r>
            <a:r>
              <a:rPr lang="en-US" dirty="0"/>
              <a:t>application allocates and frees space </a:t>
            </a:r>
          </a:p>
          <a:p>
            <a:pPr lvl="2"/>
            <a:r>
              <a:rPr lang="en-US" dirty="0"/>
              <a:t>E.g.,  </a:t>
            </a:r>
            <a:r>
              <a:rPr lang="en-US" b="1" dirty="0" err="1">
                <a:latin typeface="Courier New"/>
                <a:cs typeface="Courier New"/>
              </a:rPr>
              <a:t>malloc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Implicit allocator:</a:t>
            </a:r>
            <a:r>
              <a:rPr lang="en-US" dirty="0"/>
              <a:t> application allocates, but does not free space</a:t>
            </a:r>
          </a:p>
          <a:p>
            <a:pPr lvl="2"/>
            <a:r>
              <a:rPr lang="en-US" dirty="0"/>
              <a:t>E.g.,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and garbage collection in Java</a:t>
            </a:r>
          </a:p>
          <a:p>
            <a:endParaRPr lang="en-US" dirty="0"/>
          </a:p>
          <a:p>
            <a:r>
              <a:rPr lang="en-US" dirty="0"/>
              <a:t>Will discuss simple explicit memory allocation today</a:t>
            </a:r>
          </a:p>
        </p:txBody>
      </p:sp>
    </p:spTree>
    <p:extLst>
      <p:ext uri="{BB962C8B-B14F-4D97-AF65-F5344CB8AC3E}">
        <p14:creationId xmlns:p14="http://schemas.microsoft.com/office/powerpoint/2010/main" val="131287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24248" y="417513"/>
            <a:ext cx="5943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Package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126524"/>
            <a:ext cx="8624887" cy="5486400"/>
          </a:xfrm>
          <a:ln/>
        </p:spPr>
        <p:txBody>
          <a:bodyPr/>
          <a:lstStyle/>
          <a:p>
            <a:pPr marL="346075" indent="-346075">
              <a:lnSpc>
                <a:spcPct val="94000"/>
              </a:lnSpc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#include &lt;</a:t>
            </a:r>
            <a:r>
              <a:rPr lang="en-GB" sz="2000" dirty="0" err="1">
                <a:latin typeface="Courier New" pitchFamily="49" charset="0"/>
              </a:rPr>
              <a:t>stdlib.h</a:t>
            </a:r>
            <a:r>
              <a:rPr lang="en-GB" sz="2000" dirty="0">
                <a:latin typeface="Courier New" pitchFamily="49" charset="0"/>
              </a:rPr>
              <a:t>&gt;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*</a:t>
            </a:r>
            <a:r>
              <a:rPr lang="en-GB" sz="2000" dirty="0" err="1">
                <a:latin typeface="Courier New" pitchFamily="49" charset="0"/>
              </a:rPr>
              <a:t>malloc</a:t>
            </a:r>
            <a:r>
              <a:rPr lang="en-GB" sz="2000" dirty="0">
                <a:latin typeface="Courier New" pitchFamily="49" charset="0"/>
              </a:rPr>
              <a:t>(</a:t>
            </a:r>
            <a:r>
              <a:rPr lang="en-GB" sz="2000" dirty="0" err="1">
                <a:latin typeface="Courier New" pitchFamily="49" charset="0"/>
              </a:rPr>
              <a:t>size_t</a:t>
            </a:r>
            <a:r>
              <a:rPr lang="en-GB" sz="2000" dirty="0">
                <a:latin typeface="Courier New" pitchFamily="49" charset="0"/>
              </a:rPr>
              <a:t> size)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Successful: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a pointer to a memory block of at least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GB" dirty="0"/>
              <a:t> bytes</a:t>
            </a:r>
            <a:br>
              <a:rPr lang="en-GB" dirty="0"/>
            </a:br>
            <a:r>
              <a:rPr lang="en-GB" dirty="0"/>
              <a:t>aligned to a 16-byte boundary (on x86-64)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If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 == 0</a:t>
            </a:r>
            <a:r>
              <a:rPr lang="en-GB" dirty="0"/>
              <a:t>, returns NULL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Unsuccessful: returns NULL (0) and sets </a:t>
            </a:r>
            <a:r>
              <a:rPr lang="en-GB" b="1" dirty="0" err="1">
                <a:latin typeface="Courier New"/>
                <a:cs typeface="Courier New"/>
              </a:rPr>
              <a:t>errno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to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ENOMEM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free(void *p)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the block pointed at by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to pool of available memory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must come from a previous call to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dirty="0">
                <a:cs typeface="Calibri" panose="020F0502020204030204" pitchFamily="34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calloc</a:t>
            </a:r>
            <a:r>
              <a:rPr lang="en-GB" dirty="0">
                <a:cs typeface="Calibri" panose="020F0502020204030204" pitchFamily="34" charset="0"/>
              </a:rPr>
              <a:t>, or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realloc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cs typeface="Calibri" panose="020F0502020204030204" pitchFamily="34" charset="0"/>
              </a:rPr>
              <a:t>Other functions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calloc</a:t>
            </a:r>
            <a:r>
              <a:rPr lang="en-GB" b="1" dirty="0"/>
              <a:t>:</a:t>
            </a:r>
            <a:r>
              <a:rPr lang="en-GB" dirty="0"/>
              <a:t> Version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that initializes allocated block to zero. 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realloc</a:t>
            </a:r>
            <a:r>
              <a:rPr lang="en-GB" b="1" dirty="0">
                <a:latin typeface="Courier New"/>
                <a:cs typeface="Courier New"/>
              </a:rPr>
              <a:t>:</a:t>
            </a:r>
            <a:r>
              <a:rPr lang="en-GB" dirty="0"/>
              <a:t> Changes the size of a previously allocated block.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sbrk</a:t>
            </a:r>
            <a:r>
              <a:rPr lang="en-GB" b="1" dirty="0"/>
              <a:t>:</a:t>
            </a:r>
            <a:r>
              <a:rPr lang="en-GB" dirty="0"/>
              <a:t> Used internally by allocators to grow or shrink the heap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567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07772" y="398978"/>
            <a:ext cx="5943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Example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80772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r-FR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block of n longs */</a:t>
            </a:r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 = 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malloc(n * </a:t>
            </a:r>
            <a:r>
              <a:rPr lang="en-US" sz="1600" dirty="0" err="1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(p == </a:t>
            </a:r>
            <a:r>
              <a:rPr lang="en-US" sz="1600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perror(</a:t>
            </a:r>
            <a:r>
              <a:rPr lang="fi-FI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"malloc</a:t>
            </a:r>
            <a:r>
              <a:rPr lang="fi-FI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exit(0);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(i=0; i&lt;n;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p[i] = i;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Do </a:t>
            </a:r>
            <a:r>
              <a:rPr lang="da-DK" sz="1600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something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with p */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 . .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Return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the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da-DK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free(p);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3819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27625</TotalTime>
  <Words>4355</Words>
  <Application>Microsoft Office PowerPoint</Application>
  <PresentationFormat>On-screen Show (4:3)</PresentationFormat>
  <Paragraphs>1182</Paragraphs>
  <Slides>61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Dynamic Memory Allocation:  Basic Concepts  18-213/18-613:  Introduction to Computer Systems  12th Lecture, June 13, 2022</vt:lpstr>
      <vt:lpstr>Announcements</vt:lpstr>
      <vt:lpstr>This week: Understanding this Error</vt:lpstr>
      <vt:lpstr>Today</vt:lpstr>
      <vt:lpstr>Dynamic Memory Allocation </vt:lpstr>
      <vt:lpstr>Dynamic Memory Allocation</vt:lpstr>
      <vt:lpstr>The malloc Package</vt:lpstr>
      <vt:lpstr>malloc Example</vt:lpstr>
      <vt:lpstr>Sample Implementation</vt:lpstr>
      <vt:lpstr>Visualization Conventions</vt:lpstr>
      <vt:lpstr>Allocation Example (Conceptual)</vt:lpstr>
      <vt:lpstr>Constraints</vt:lpstr>
      <vt:lpstr>Performance Goal: Throughput</vt:lpstr>
      <vt:lpstr>Performance Goal: Minimize Overhead</vt:lpstr>
      <vt:lpstr>Benchmark Example</vt:lpstr>
      <vt:lpstr>Benchmark Visualization</vt:lpstr>
      <vt:lpstr>Full Benchmark Behavior</vt:lpstr>
      <vt:lpstr>Fragmentation</vt:lpstr>
      <vt:lpstr>Internal Fragmentation</vt:lpstr>
      <vt:lpstr>Internal Fragmentation Effect</vt:lpstr>
      <vt:lpstr>External Fragmentation</vt:lpstr>
      <vt:lpstr>External Fragmentation Effect</vt:lpstr>
      <vt:lpstr>Implementation Issues</vt:lpstr>
      <vt:lpstr>Knowing How Much to Free</vt:lpstr>
      <vt:lpstr>Keeping Track of Free Blocks</vt:lpstr>
      <vt:lpstr>Today</vt:lpstr>
      <vt:lpstr>Method 1: Implicit Free List</vt:lpstr>
      <vt:lpstr>Detailed Implicit Free List Example</vt:lpstr>
      <vt:lpstr>Implicit List: Data Structures</vt:lpstr>
      <vt:lpstr>Implicit List: Header access</vt:lpstr>
      <vt:lpstr>Implicit List: Traversing list</vt:lpstr>
      <vt:lpstr>Implicit List: Finding a Free Block</vt:lpstr>
      <vt:lpstr>Implicit List: Finding a Free Block</vt:lpstr>
      <vt:lpstr>Comparing Strategies</vt:lpstr>
      <vt:lpstr>Implicit List: Allocating in Free Block</vt:lpstr>
      <vt:lpstr>Implicit List: Splitting Free Block</vt:lpstr>
      <vt:lpstr>Implicit List: Freeing a Block</vt:lpstr>
      <vt:lpstr>Implicit List: Coalescing</vt:lpstr>
      <vt:lpstr>Implicit List: Coalescing</vt:lpstr>
      <vt:lpstr>Implicit List: Bidirectional Coalescing </vt:lpstr>
      <vt:lpstr>Quiz Time!</vt:lpstr>
      <vt:lpstr>Implementation with Footers</vt:lpstr>
      <vt:lpstr>Implementation with Footers</vt:lpstr>
      <vt:lpstr>Splitting Free Block: Full Version</vt:lpstr>
      <vt:lpstr>Constant Time Coalescing</vt:lpstr>
      <vt:lpstr>Constant Time Coalescing (Case 1)</vt:lpstr>
      <vt:lpstr>Constant Time Coalescing (Case 2)</vt:lpstr>
      <vt:lpstr>Constant Time Coalescing (Case 3)</vt:lpstr>
      <vt:lpstr>Constant Time Coalescing (Case 4)</vt:lpstr>
      <vt:lpstr>Heap Structure</vt:lpstr>
      <vt:lpstr>Top-Level Malloc Code</vt:lpstr>
      <vt:lpstr>Top-Level Free Code</vt:lpstr>
      <vt:lpstr>Disadvantages of Boundary Tags</vt:lpstr>
      <vt:lpstr>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Summary of Key Allocator Policies</vt:lpstr>
      <vt:lpstr>Implicit Lists: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714</cp:revision>
  <cp:lastPrinted>2019-10-16T16:43:26Z</cp:lastPrinted>
  <dcterms:created xsi:type="dcterms:W3CDTF">2012-10-04T19:17:13Z</dcterms:created>
  <dcterms:modified xsi:type="dcterms:W3CDTF">2023-06-13T13:30:35Z</dcterms:modified>
</cp:coreProperties>
</file>