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542" r:id="rId2"/>
    <p:sldId id="1159" r:id="rId3"/>
    <p:sldId id="1254" r:id="rId4"/>
    <p:sldId id="1200" r:id="rId5"/>
    <p:sldId id="1201" r:id="rId6"/>
    <p:sldId id="1202" r:id="rId7"/>
    <p:sldId id="1203" r:id="rId8"/>
    <p:sldId id="1204" r:id="rId9"/>
    <p:sldId id="1242" r:id="rId10"/>
    <p:sldId id="1205" r:id="rId11"/>
    <p:sldId id="1206" r:id="rId12"/>
    <p:sldId id="1207" r:id="rId13"/>
    <p:sldId id="1168" r:id="rId14"/>
    <p:sldId id="1169" r:id="rId15"/>
    <p:sldId id="1170" r:id="rId16"/>
    <p:sldId id="1196" r:id="rId17"/>
    <p:sldId id="1241" r:id="rId18"/>
    <p:sldId id="1235" r:id="rId19"/>
    <p:sldId id="1178" r:id="rId20"/>
    <p:sldId id="1179" r:id="rId21"/>
    <p:sldId id="1180" r:id="rId22"/>
    <p:sldId id="1245" r:id="rId23"/>
    <p:sldId id="1199" r:id="rId24"/>
    <p:sldId id="1240" r:id="rId25"/>
    <p:sldId id="1247" r:id="rId26"/>
    <p:sldId id="1250" r:id="rId27"/>
    <p:sldId id="1172" r:id="rId28"/>
    <p:sldId id="1173" r:id="rId29"/>
    <p:sldId id="1176" r:id="rId30"/>
    <p:sldId id="1187" r:id="rId31"/>
    <p:sldId id="1181" r:id="rId32"/>
    <p:sldId id="1182" r:id="rId33"/>
    <p:sldId id="1183" r:id="rId34"/>
    <p:sldId id="1184" r:id="rId35"/>
    <p:sldId id="1236" r:id="rId36"/>
    <p:sldId id="1185" r:id="rId37"/>
    <p:sldId id="1186" r:id="rId38"/>
    <p:sldId id="1208" r:id="rId39"/>
    <p:sldId id="1209" r:id="rId40"/>
    <p:sldId id="1238" r:id="rId41"/>
    <p:sldId id="1246" r:id="rId42"/>
    <p:sldId id="1210" r:id="rId43"/>
    <p:sldId id="1251" r:id="rId44"/>
    <p:sldId id="1252" r:id="rId45"/>
    <p:sldId id="1253" r:id="rId46"/>
    <p:sldId id="1211" r:id="rId47"/>
    <p:sldId id="1212" r:id="rId48"/>
    <p:sldId id="1244" r:id="rId49"/>
    <p:sldId id="1231" r:id="rId50"/>
    <p:sldId id="1223" r:id="rId51"/>
    <p:sldId id="1224" r:id="rId52"/>
    <p:sldId id="1225" r:id="rId53"/>
    <p:sldId id="1233" r:id="rId54"/>
    <p:sldId id="1215" r:id="rId55"/>
    <p:sldId id="1216" r:id="rId56"/>
    <p:sldId id="1218" r:id="rId57"/>
    <p:sldId id="1219" r:id="rId58"/>
    <p:sldId id="1220" r:id="rId59"/>
    <p:sldId id="1221" r:id="rId60"/>
    <p:sldId id="1234" r:id="rId61"/>
    <p:sldId id="1222" r:id="rId62"/>
    <p:sldId id="1230" r:id="rId63"/>
    <p:sldId id="1243" r:id="rId64"/>
  </p:sldIdLst>
  <p:sldSz cx="9144000" cy="6858000" type="screen4x3"/>
  <p:notesSz cx="7302500" cy="9586913"/>
  <p:custDataLst>
    <p:tags r:id="rId6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E6E6E6"/>
    <a:srgbClr val="F7F5CD"/>
    <a:srgbClr val="DEDFF5"/>
    <a:srgbClr val="DBF2DA"/>
    <a:srgbClr val="990000"/>
    <a:srgbClr val="F6F5BD"/>
    <a:srgbClr val="D5F1CF"/>
    <a:srgbClr val="F1C7C7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87322" autoAdjust="0"/>
  </p:normalViewPr>
  <p:slideViewPr>
    <p:cSldViewPr snapToObjects="1">
      <p:cViewPr varScale="1">
        <p:scale>
          <a:sx n="93" d="100"/>
          <a:sy n="93" d="100"/>
        </p:scale>
        <p:origin x="759" y="51"/>
      </p:cViewPr>
      <p:guideLst>
        <p:guide orient="horz" pos="2160"/>
        <p:guide pos="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56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gs" Target="tags/tag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48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156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53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92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522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967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57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996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</a:t>
            </a:r>
          </a:p>
          <a:p>
            <a:endParaRPr lang="en-US" dirty="0"/>
          </a:p>
          <a:p>
            <a:r>
              <a:rPr lang="en-US" dirty="0" err="1"/>
              <a:t>incr</a:t>
            </a:r>
            <a:r>
              <a:rPr lang="en-US" dirty="0"/>
              <a:t>, foo, main, </a:t>
            </a:r>
            <a:r>
              <a:rPr lang="en-US" dirty="0" err="1"/>
              <a:t>printf</a:t>
            </a:r>
            <a:endParaRPr lang="en-US" dirty="0"/>
          </a:p>
          <a:p>
            <a:endParaRPr lang="en-US" dirty="0"/>
          </a:p>
          <a:p>
            <a:r>
              <a:rPr lang="en-US" dirty="0"/>
              <a:t>Can actually make a case for “%d\n”: it’s a global</a:t>
            </a:r>
            <a:r>
              <a:rPr lang="en-US" baseline="0" dirty="0"/>
              <a:t> constant string (in read only section) so it will have a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7210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static-</a:t>
            </a:r>
            <a:r>
              <a:rPr lang="en-US" baseline="0" err="1"/>
              <a:t>local.o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</a:t>
            </a:r>
            <a:r>
              <a:rPr lang="en-US" baseline="0" err="1"/>
              <a:t>rd</a:t>
            </a:r>
            <a:r>
              <a:rPr lang="en-US" baseline="0"/>
              <a:t> static-</a:t>
            </a:r>
            <a:r>
              <a:rPr lang="en-US" baseline="0" err="1"/>
              <a:t>local.o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5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96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065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If you are not aware of these rules, you can run into very nasty,</a:t>
            </a:r>
            <a:r>
              <a:rPr lang="en-US" baseline="0"/>
              <a:t> difficult problems.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555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87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Try:</a:t>
            </a:r>
          </a:p>
          <a:p>
            <a:endParaRPr lang="en-US" dirty="0"/>
          </a:p>
          <a:p>
            <a:r>
              <a:rPr lang="en-US" dirty="0" err="1"/>
              <a:t>objdump</a:t>
            </a:r>
            <a:r>
              <a:rPr lang="en-US" baseline="0" dirty="0"/>
              <a:t> –t mismatch-</a:t>
            </a:r>
            <a:r>
              <a:rPr lang="en-US" baseline="0" dirty="0" err="1"/>
              <a:t>main.o</a:t>
            </a:r>
            <a:endParaRPr lang="en-US" baseline="0" dirty="0"/>
          </a:p>
          <a:p>
            <a:r>
              <a:rPr lang="en-US" baseline="0" dirty="0" err="1"/>
              <a:t>objdump</a:t>
            </a:r>
            <a:r>
              <a:rPr lang="en-US" baseline="0" dirty="0"/>
              <a:t> –t mismatch-</a:t>
            </a:r>
            <a:r>
              <a:rPr lang="en-US" baseline="0" dirty="0" err="1"/>
              <a:t>variable.o</a:t>
            </a: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830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968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691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776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System code including code</a:t>
            </a:r>
            <a:r>
              <a:rPr lang="en-US" baseline="0"/>
              <a:t> that runs before and after main.  Sets up </a:t>
            </a:r>
            <a:r>
              <a:rPr lang="en-US" baseline="0" err="1"/>
              <a:t>argc</a:t>
            </a:r>
            <a:r>
              <a:rPr lang="en-US" baseline="0"/>
              <a:t>/v and takes the return value</a:t>
            </a:r>
          </a:p>
          <a:p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</a:t>
            </a:r>
            <a:r>
              <a:rPr lang="en-US" baseline="0" err="1"/>
              <a:t>prog</a:t>
            </a:r>
            <a:endParaRPr lang="en-US" baseline="0"/>
          </a:p>
          <a:p>
            <a:endParaRPr lang="en-US" baseline="0"/>
          </a:p>
          <a:p>
            <a:r>
              <a:rPr lang="en-US" baseline="0"/>
              <a:t>generates LOTS of stuff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812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What are the </a:t>
            </a:r>
            <a:r>
              <a:rPr lang="en-US" err="1"/>
              <a:t>globals</a:t>
            </a:r>
            <a:r>
              <a:rPr lang="en-US"/>
              <a:t>?  Where are they (address / section)?</a:t>
            </a:r>
            <a:r>
              <a:rPr lang="en-US" baseline="0"/>
              <a:t>  … Then click.</a:t>
            </a:r>
          </a:p>
          <a:p>
            <a:endParaRPr lang="en-US" baseline="0"/>
          </a:p>
          <a:p>
            <a:r>
              <a:rPr lang="en-US" baseline="0"/>
              <a:t>PC32, PC relative to next RIP – 0x4 for the offset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949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71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230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…</a:t>
            </a:r>
          </a:p>
          <a:p>
            <a:r>
              <a:rPr lang="en-US"/>
              <a:t>Large heap in the high addresses (</a:t>
            </a:r>
            <a:r>
              <a:rPr lang="en-US" err="1"/>
              <a:t>mmap</a:t>
            </a:r>
            <a:r>
              <a:rPr 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60777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68338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5186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867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The convention</a:t>
            </a:r>
            <a:r>
              <a:rPr lang="en-US" baseline="0"/>
              <a:t> is that libraries are always prefixed with “lib”</a:t>
            </a:r>
          </a:p>
          <a:p>
            <a:r>
              <a:rPr lang="en-US"/>
              <a:t> $(CC) $(CFLAGS) -o </a:t>
            </a:r>
            <a:r>
              <a:rPr lang="en-US" err="1"/>
              <a:t>csim</a:t>
            </a:r>
            <a:r>
              <a:rPr lang="en-US"/>
              <a:t> </a:t>
            </a:r>
            <a:r>
              <a:rPr lang="en-US" err="1"/>
              <a:t>csim.c</a:t>
            </a:r>
            <a:r>
              <a:rPr lang="en-US"/>
              <a:t> </a:t>
            </a:r>
            <a:r>
              <a:rPr lang="en-US" err="1"/>
              <a:t>cachelab.c</a:t>
            </a:r>
            <a:r>
              <a:rPr lang="en-US"/>
              <a:t> -lm</a:t>
            </a:r>
          </a:p>
        </p:txBody>
      </p:sp>
    </p:spTree>
    <p:extLst>
      <p:ext uri="{BB962C8B-B14F-4D97-AF65-F5344CB8AC3E}">
        <p14:creationId xmlns:p14="http://schemas.microsoft.com/office/powerpoint/2010/main" val="59657694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Try</a:t>
            </a:r>
            <a:r>
              <a:rPr lang="en-US" baseline="0" dirty="0"/>
              <a:t>:</a:t>
            </a:r>
          </a:p>
          <a:p>
            <a:endParaRPr lang="en-US" baseline="0" dirty="0"/>
          </a:p>
          <a:p>
            <a:r>
              <a:rPr lang="en-US" baseline="0" dirty="0" err="1"/>
              <a:t>objdump</a:t>
            </a:r>
            <a:r>
              <a:rPr lang="en-US" baseline="0" dirty="0"/>
              <a:t> –t main2.o</a:t>
            </a:r>
          </a:p>
          <a:p>
            <a:r>
              <a:rPr lang="en-US" baseline="0" dirty="0" err="1"/>
              <a:t>objdump</a:t>
            </a:r>
            <a:r>
              <a:rPr lang="en-US" baseline="0" dirty="0"/>
              <a:t> –</a:t>
            </a:r>
            <a:r>
              <a:rPr lang="en-US" baseline="0" dirty="0" err="1"/>
              <a:t>rd</a:t>
            </a:r>
            <a:r>
              <a:rPr lang="en-US" baseline="0" dirty="0"/>
              <a:t> main2.o</a:t>
            </a:r>
          </a:p>
          <a:p>
            <a:r>
              <a:rPr lang="en-US" baseline="0" dirty="0" err="1"/>
              <a:t>objdump</a:t>
            </a:r>
            <a:r>
              <a:rPr lang="en-US" baseline="0" dirty="0"/>
              <a:t> –t </a:t>
            </a:r>
            <a:r>
              <a:rPr lang="en-US" baseline="0" dirty="0" err="1"/>
              <a:t>libvector.a</a:t>
            </a:r>
            <a:endParaRPr lang="en-US" baseline="0" dirty="0"/>
          </a:p>
          <a:p>
            <a:r>
              <a:rPr lang="en-US" baseline="0" dirty="0" err="1"/>
              <a:t>objdump</a:t>
            </a:r>
            <a:r>
              <a:rPr lang="en-US" baseline="0" dirty="0"/>
              <a:t> –</a:t>
            </a:r>
            <a:r>
              <a:rPr lang="en-US" baseline="0" dirty="0" err="1"/>
              <a:t>rd</a:t>
            </a:r>
            <a:r>
              <a:rPr lang="en-US" baseline="0" dirty="0"/>
              <a:t> </a:t>
            </a:r>
            <a:r>
              <a:rPr lang="en-US" baseline="0" dirty="0" err="1"/>
              <a:t>libvector.a</a:t>
            </a:r>
            <a:endParaRPr lang="en-US" baseline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750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3219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2205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04485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1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3261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Partially linked still has relocatable entries</a:t>
            </a:r>
          </a:p>
          <a:p>
            <a:r>
              <a:rPr lang="en-US" dirty="0"/>
              <a:t>Loader</a:t>
            </a:r>
            <a:r>
              <a:rPr lang="en-US" baseline="0" dirty="0"/>
              <a:t> (i.e., the </a:t>
            </a:r>
            <a:r>
              <a:rPr lang="en-US" baseline="0" dirty="0" err="1"/>
              <a:t>execve</a:t>
            </a:r>
            <a:r>
              <a:rPr lang="en-US" baseline="0" dirty="0"/>
              <a:t> </a:t>
            </a:r>
            <a:r>
              <a:rPr lang="en-US" baseline="0" dirty="0" err="1"/>
              <a:t>syscall</a:t>
            </a:r>
            <a:r>
              <a:rPr lang="en-US" baseline="0" dirty="0"/>
              <a:t>, which we will cover later)</a:t>
            </a:r>
          </a:p>
          <a:p>
            <a:endParaRPr lang="en-US" baseline="0" dirty="0"/>
          </a:p>
          <a:p>
            <a:r>
              <a:rPr lang="en-US" baseline="0" dirty="0"/>
              <a:t>Try:</a:t>
            </a:r>
          </a:p>
          <a:p>
            <a:r>
              <a:rPr lang="en-US" baseline="0" dirty="0" err="1"/>
              <a:t>ldd</a:t>
            </a:r>
            <a:r>
              <a:rPr lang="en-US" baseline="0" dirty="0"/>
              <a:t> prog2l</a:t>
            </a:r>
          </a:p>
          <a:p>
            <a:r>
              <a:rPr lang="en-US" baseline="0" dirty="0" err="1"/>
              <a:t>objdump</a:t>
            </a:r>
            <a:r>
              <a:rPr lang="en-US" baseline="0" dirty="0"/>
              <a:t> –t libvector.so</a:t>
            </a:r>
          </a:p>
          <a:p>
            <a:r>
              <a:rPr lang="en-US" baseline="0" dirty="0" err="1"/>
              <a:t>objdump</a:t>
            </a:r>
            <a:r>
              <a:rPr lang="en-US" baseline="0" dirty="0"/>
              <a:t> –</a:t>
            </a:r>
            <a:r>
              <a:rPr lang="en-US" baseline="0" dirty="0" err="1"/>
              <a:t>rd</a:t>
            </a:r>
            <a:r>
              <a:rPr lang="en-US" baseline="0" dirty="0"/>
              <a:t> libvector.so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41154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…</a:t>
            </a:r>
          </a:p>
          <a:p>
            <a:r>
              <a:rPr lang="en-US"/>
              <a:t>RTLD_LAZY – don’t resolve references until requested</a:t>
            </a:r>
          </a:p>
        </p:txBody>
      </p:sp>
    </p:spTree>
    <p:extLst>
      <p:ext uri="{BB962C8B-B14F-4D97-AF65-F5344CB8AC3E}">
        <p14:creationId xmlns:p14="http://schemas.microsoft.com/office/powerpoint/2010/main" val="157636168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8934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Linker</a:t>
            </a:r>
            <a:r>
              <a:rPr lang="en-US" baseline="0" dirty="0"/>
              <a:t> has no information about vector library</a:t>
            </a:r>
            <a:endParaRPr lang="en-US" dirty="0"/>
          </a:p>
          <a:p>
            <a:endParaRPr lang="en-US" baseline="0" dirty="0"/>
          </a:p>
          <a:p>
            <a:r>
              <a:rPr lang="en-US" baseline="0" dirty="0"/>
              <a:t>Try:</a:t>
            </a:r>
          </a:p>
          <a:p>
            <a:r>
              <a:rPr lang="en-US" baseline="0" dirty="0" err="1"/>
              <a:t>ldd</a:t>
            </a:r>
            <a:r>
              <a:rPr lang="en-US" baseline="0" dirty="0"/>
              <a:t> prog2r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41154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0030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technique is used to create the trace that you will use in the </a:t>
            </a:r>
            <a:r>
              <a:rPr lang="en-US" err="1"/>
              <a:t>malloc</a:t>
            </a:r>
            <a:r>
              <a:rPr lang="en-US"/>
              <a:t> lab.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246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 for </a:t>
            </a:r>
            <a:r>
              <a:rPr lang="en-US" dirty="0" err="1"/>
              <a:t>interpositioning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Putting </a:t>
            </a:r>
            <a:r>
              <a:rPr lang="en-US" dirty="0" err="1"/>
              <a:t>malloc.h</a:t>
            </a:r>
            <a:r>
              <a:rPr lang="en-US" baseline="0" dirty="0"/>
              <a:t> in angle brackets is important.  Also, calling it </a:t>
            </a:r>
            <a:r>
              <a:rPr lang="en-US" baseline="0" dirty="0" err="1"/>
              <a:t>malloc.h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5375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Here are the wrapper</a:t>
            </a:r>
            <a:r>
              <a:rPr lang="en-US" baseline="0"/>
              <a:t> functions.</a:t>
            </a:r>
          </a:p>
          <a:p>
            <a:endParaRPr lang="en-US" baseline="0"/>
          </a:p>
          <a:p>
            <a:r>
              <a:rPr lang="en-US" baseline="0"/>
              <a:t>Now, we want the application to call the wrappers, rather than the library functions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8767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Compile-time flags</a:t>
            </a:r>
            <a:r>
              <a:rPr lang="en-US" baseline="0"/>
              <a:t> are important</a:t>
            </a:r>
          </a:p>
          <a:p>
            <a:endParaRPr lang="en-US" baseline="0"/>
          </a:p>
          <a:p>
            <a:r>
              <a:rPr lang="en-US" baseline="0" err="1"/>
              <a:t>mymalloc.c</a:t>
            </a:r>
            <a:r>
              <a:rPr lang="en-US" baseline="0"/>
              <a:t> will use library version of </a:t>
            </a:r>
            <a:r>
              <a:rPr lang="en-US" baseline="0" err="1"/>
              <a:t>malloc.h</a:t>
            </a:r>
            <a:endParaRPr lang="en-US" baseline="0"/>
          </a:p>
          <a:p>
            <a:r>
              <a:rPr lang="en-US" baseline="0" err="1"/>
              <a:t>int.c</a:t>
            </a:r>
            <a:r>
              <a:rPr lang="en-US" baseline="0"/>
              <a:t> will use custom version, which redefines </a:t>
            </a:r>
            <a:r>
              <a:rPr lang="en-US" baseline="0" err="1"/>
              <a:t>malloc</a:t>
            </a:r>
            <a:r>
              <a:rPr lang="en-US" baseline="0"/>
              <a:t>/free to by </a:t>
            </a:r>
            <a:r>
              <a:rPr lang="en-US" baseline="0" err="1"/>
              <a:t>mymalloc</a:t>
            </a:r>
            <a:r>
              <a:rPr lang="en-US" baseline="0"/>
              <a:t>/</a:t>
            </a:r>
            <a:r>
              <a:rPr lang="en-US" baseline="0" err="1"/>
              <a:t>myfree</a:t>
            </a:r>
            <a:endParaRPr lang="en-US" baseline="0"/>
          </a:p>
          <a:p>
            <a:endParaRPr lang="en-US"/>
          </a:p>
          <a:p>
            <a:r>
              <a:rPr lang="en-US"/>
              <a:t>Try disassembling main when</a:t>
            </a:r>
            <a:r>
              <a:rPr lang="en-US" baseline="0"/>
              <a:t> </a:t>
            </a:r>
            <a:r>
              <a:rPr lang="en-US" baseline="0" err="1"/>
              <a:t>gdb</a:t>
            </a:r>
            <a:r>
              <a:rPr lang="en-US" baseline="0"/>
              <a:t> </a:t>
            </a:r>
            <a:r>
              <a:rPr lang="en-US" baseline="0" err="1"/>
              <a:t>intc</a:t>
            </a:r>
            <a:endParaRPr lang="en-US" baseline="0"/>
          </a:p>
          <a:p>
            <a:endParaRPr lang="en-US" baseline="0"/>
          </a:p>
          <a:p>
            <a:r>
              <a:rPr lang="en-US" baseline="0"/>
              <a:t>Run </a:t>
            </a:r>
            <a:r>
              <a:rPr lang="en-US" baseline="0" err="1"/>
              <a:t>intc</a:t>
            </a:r>
            <a:r>
              <a:rPr lang="en-US" baseline="0"/>
              <a:t> multiple times and see how heap gets randomized as a security precaution</a:t>
            </a:r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16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7522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Both </a:t>
            </a:r>
            <a:r>
              <a:rPr lang="en-US" err="1"/>
              <a:t>mymalloc.c</a:t>
            </a:r>
            <a:r>
              <a:rPr lang="en-US" baseline="0"/>
              <a:t> &amp; </a:t>
            </a:r>
            <a:r>
              <a:rPr lang="en-US" baseline="0" err="1"/>
              <a:t>int.c</a:t>
            </a:r>
            <a:r>
              <a:rPr lang="en-US" baseline="0"/>
              <a:t> will get library version of </a:t>
            </a:r>
            <a:r>
              <a:rPr lang="en-US" baseline="0" err="1"/>
              <a:t>malloc.h</a:t>
            </a:r>
            <a:endParaRPr lang="en-US" baseline="0"/>
          </a:p>
          <a:p>
            <a:endParaRPr lang="en-US" baseline="0"/>
          </a:p>
          <a:p>
            <a:r>
              <a:rPr lang="en-US" baseline="0"/>
              <a:t>But, </a:t>
            </a:r>
            <a:r>
              <a:rPr lang="en-US" baseline="0" err="1"/>
              <a:t>interpositioning</a:t>
            </a:r>
            <a:r>
              <a:rPr lang="en-US" baseline="0"/>
              <a:t> trick causes nonstandard symbol resolution</a:t>
            </a:r>
          </a:p>
          <a:p>
            <a:endParaRPr lang="en-US" baseline="0"/>
          </a:p>
          <a:p>
            <a:r>
              <a:rPr lang="en-US" baseline="0"/>
              <a:t>Try disassembling main from within </a:t>
            </a:r>
            <a:r>
              <a:rPr lang="en-US" baseline="0" err="1"/>
              <a:t>gdb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2746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code includes &lt;</a:t>
            </a:r>
            <a:r>
              <a:rPr lang="en-US" err="1"/>
              <a:t>stdlib.h</a:t>
            </a:r>
            <a:r>
              <a:rPr lang="en-US"/>
              <a:t>&gt;, which defines</a:t>
            </a:r>
            <a:r>
              <a:rPr lang="en-US" baseline="0"/>
              <a:t> </a:t>
            </a:r>
            <a:r>
              <a:rPr lang="en-US" baseline="0" err="1"/>
              <a:t>malloc</a:t>
            </a:r>
            <a:r>
              <a:rPr lang="en-US" baseline="0"/>
              <a:t> &amp; free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7022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9227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Disassemble main from within</a:t>
            </a:r>
            <a:r>
              <a:rPr lang="en-US" baseline="0" dirty="0"/>
              <a:t> intr.</a:t>
            </a:r>
          </a:p>
          <a:p>
            <a:endParaRPr lang="en-US" baseline="0" dirty="0"/>
          </a:p>
          <a:p>
            <a:r>
              <a:rPr lang="en-US" baseline="0" dirty="0"/>
              <a:t>See that will have to call dynamic linker to find it.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2006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</a:t>
            </a:r>
            <a:r>
              <a:rPr lang="en-US" baseline="0"/>
              <a:t> to trace other programs, including </a:t>
            </a:r>
            <a:r>
              <a:rPr lang="en-US" baseline="0" err="1"/>
              <a:t>gcc</a:t>
            </a:r>
            <a:r>
              <a:rPr lang="en-US" baseline="0"/>
              <a:t>.</a:t>
            </a:r>
          </a:p>
          <a:p>
            <a:endParaRPr lang="en-US" baseline="0"/>
          </a:p>
          <a:p>
            <a:r>
              <a:rPr lang="en-US" baseline="0"/>
              <a:t>Need to </a:t>
            </a:r>
          </a:p>
          <a:p>
            <a:endParaRPr lang="en-US" baseline="0"/>
          </a:p>
          <a:p>
            <a:r>
              <a:rPr lang="en-US" baseline="0" err="1"/>
              <a:t>setenv</a:t>
            </a:r>
            <a:r>
              <a:rPr lang="en-US" baseline="0"/>
              <a:t> LD_PRELOAD</a:t>
            </a:r>
          </a:p>
          <a:p>
            <a:endParaRPr lang="en-US" baseline="0"/>
          </a:p>
          <a:p>
            <a:r>
              <a:rPr lang="en-US" baseline="0"/>
              <a:t>to turn off feature.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5981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39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25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75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71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</a:t>
            </a:r>
            <a:r>
              <a:rPr lang="en-US" baseline="0" err="1"/>
              <a:t>main.o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</a:t>
            </a:r>
            <a:r>
              <a:rPr lang="en-US" baseline="0" err="1"/>
              <a:t>sum.o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>
                <a:latin typeface="Calibri" pitchFamily="34" charset="0"/>
              </a:rPr>
              <a:t>Bryant</a:t>
            </a:r>
            <a:r>
              <a:rPr lang="en-US" sz="1000" b="0" i="0" baseline="0">
                <a:latin typeface="Calibri" pitchFamily="34" charset="0"/>
              </a:rPr>
              <a:t> and </a:t>
            </a:r>
            <a:r>
              <a:rPr lang="en-US" sz="1000" b="0" i="0" baseline="0" err="1">
                <a:latin typeface="Calibri" pitchFamily="34" charset="0"/>
              </a:rPr>
              <a:t>O’Hallaron</a:t>
            </a:r>
            <a:r>
              <a:rPr lang="en-US" sz="1000" b="0" i="0" baseline="0">
                <a:latin typeface="Calibri" pitchFamily="34" charset="0"/>
              </a:rPr>
              <a:t>, Computer Systems: A Programmer’s Perspective, Third Edition</a:t>
            </a:r>
            <a:endParaRPr lang="en-US" sz="1000" b="0" i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ity.googleblog.com/2016/02/cve-2015-7547-glibc-getaddrinfo-stack.html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Linking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18-213/18-613:</a:t>
            </a:r>
            <a:br>
              <a:rPr lang="en-US" sz="2000" b="0" dirty="0"/>
            </a:br>
            <a:r>
              <a:rPr lang="en-US" sz="2000" b="0" dirty="0"/>
              <a:t>Computer Systems</a:t>
            </a:r>
            <a:br>
              <a:rPr lang="en-US" b="0" dirty="0"/>
            </a:br>
            <a:r>
              <a:rPr lang="en-US" sz="2000" b="0" dirty="0"/>
              <a:t>15</a:t>
            </a:r>
            <a:r>
              <a:rPr lang="en-US" sz="2000" b="0" baseline="30000" dirty="0"/>
              <a:t>th</a:t>
            </a:r>
            <a:r>
              <a:rPr lang="en-US" sz="2000" b="0" dirty="0"/>
              <a:t> Lecture, June 22nd, 2023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Linkers Do? (cont’d)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Step 2: Relocation</a:t>
            </a:r>
          </a:p>
          <a:p>
            <a:pPr lvl="1"/>
            <a:endParaRPr lang="en-US"/>
          </a:p>
          <a:p>
            <a:pPr lvl="1"/>
            <a:r>
              <a:rPr lang="en-US"/>
              <a:t>Merges separate code and data sections into single sections</a:t>
            </a:r>
          </a:p>
          <a:p>
            <a:pPr lvl="1"/>
            <a:endParaRPr lang="en-US"/>
          </a:p>
          <a:p>
            <a:pPr lvl="1"/>
            <a:r>
              <a:rPr lang="en-US"/>
              <a:t>Relocates symbols from their relative locations in the 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o</a:t>
            </a:r>
            <a:r>
              <a:rPr lang="en-US"/>
              <a:t> files to their final absolute memory locations in the executable.</a:t>
            </a:r>
          </a:p>
          <a:p>
            <a:pPr lvl="1"/>
            <a:endParaRPr lang="en-US"/>
          </a:p>
          <a:p>
            <a:pPr lvl="1"/>
            <a:r>
              <a:rPr lang="en-US"/>
              <a:t>Updates all references to these symbols to reflect their new positions.</a:t>
            </a:r>
          </a:p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96875" y="5331767"/>
            <a:ext cx="5978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alibri" pitchFamily="34" charset="0"/>
              </a:rPr>
              <a:t>Let’s look at these two steps in more detail….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Kinds of Object Files (Modules)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Relocatable object file (</a:t>
            </a:r>
            <a:r>
              <a:rPr lang="en-US">
                <a:latin typeface="Courier New"/>
                <a:cs typeface="Courier New"/>
              </a:rPr>
              <a:t>.o</a:t>
            </a:r>
            <a:r>
              <a:rPr lang="en-US"/>
              <a:t> file)</a:t>
            </a:r>
          </a:p>
          <a:p>
            <a:pPr lvl="1"/>
            <a:r>
              <a:rPr lang="en-US"/>
              <a:t>Contains code and data in a form that can be combined with other relocatable object files to form executable object file.</a:t>
            </a:r>
          </a:p>
          <a:p>
            <a:pPr lvl="2"/>
            <a:r>
              <a:rPr lang="en-US"/>
              <a:t>Each 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o</a:t>
            </a:r>
            <a:r>
              <a:rPr lang="en-US"/>
              <a:t> file is produced from exactly one source (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c</a:t>
            </a:r>
            <a:r>
              <a:rPr lang="en-US"/>
              <a:t>) file</a:t>
            </a:r>
          </a:p>
          <a:p>
            <a:endParaRPr lang="en-US"/>
          </a:p>
          <a:p>
            <a:r>
              <a:rPr lang="en-US"/>
              <a:t>Executable object file (</a:t>
            </a:r>
            <a:r>
              <a:rPr lang="en-US" err="1">
                <a:latin typeface="Courier New"/>
                <a:cs typeface="Courier New"/>
              </a:rPr>
              <a:t>a.out</a:t>
            </a:r>
            <a:r>
              <a:rPr lang="en-US"/>
              <a:t> file)</a:t>
            </a:r>
          </a:p>
          <a:p>
            <a:pPr lvl="1"/>
            <a:r>
              <a:rPr lang="en-US"/>
              <a:t>Contains code and data in a form that can be copied directly into memory and then executed.</a:t>
            </a:r>
          </a:p>
          <a:p>
            <a:endParaRPr lang="en-US"/>
          </a:p>
          <a:p>
            <a:r>
              <a:rPr lang="en-US"/>
              <a:t>Shared object file (</a:t>
            </a:r>
            <a:r>
              <a:rPr lang="en-US">
                <a:latin typeface="Courier New"/>
                <a:cs typeface="Courier New"/>
              </a:rPr>
              <a:t>.so </a:t>
            </a:r>
            <a:r>
              <a:rPr lang="en-US"/>
              <a:t>file)</a:t>
            </a:r>
          </a:p>
          <a:p>
            <a:pPr lvl="1"/>
            <a:r>
              <a:rPr lang="en-US"/>
              <a:t>Special type of relocatable object file that can be loaded into memory and linked dynamically, at either load time or run-time.</a:t>
            </a:r>
          </a:p>
          <a:p>
            <a:pPr lvl="1"/>
            <a:r>
              <a:rPr lang="en-US"/>
              <a:t>Called </a:t>
            </a:r>
            <a:r>
              <a:rPr lang="en-US" i="1"/>
              <a:t>Dynamic Link Libraries</a:t>
            </a:r>
            <a:r>
              <a:rPr lang="en-US"/>
              <a:t> (DLLs) by Windows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Executable and Linkable Format (ELF)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Standard binary format for object files</a:t>
            </a:r>
          </a:p>
          <a:p>
            <a:endParaRPr lang="en-US"/>
          </a:p>
          <a:p>
            <a:r>
              <a:rPr lang="en-US"/>
              <a:t>One unified format for </a:t>
            </a:r>
          </a:p>
          <a:p>
            <a:pPr lvl="1"/>
            <a:r>
              <a:rPr lang="en-US"/>
              <a:t>Relocatable object files (</a:t>
            </a:r>
            <a:r>
              <a:rPr lang="en-US">
                <a:latin typeface="Courier New"/>
                <a:cs typeface="Courier New"/>
              </a:rPr>
              <a:t>.o</a:t>
            </a:r>
            <a:r>
              <a:rPr lang="en-US"/>
              <a:t>), </a:t>
            </a:r>
          </a:p>
          <a:p>
            <a:pPr lvl="1"/>
            <a:r>
              <a:rPr lang="en-US"/>
              <a:t>Executable object files </a:t>
            </a:r>
            <a:r>
              <a:rPr lang="en-US">
                <a:latin typeface="Courier New"/>
                <a:cs typeface="Courier New"/>
              </a:rPr>
              <a:t>(</a:t>
            </a:r>
            <a:r>
              <a:rPr lang="en-US" err="1">
                <a:latin typeface="Courier New"/>
                <a:cs typeface="Courier New"/>
              </a:rPr>
              <a:t>a.out</a:t>
            </a:r>
            <a:r>
              <a:rPr lang="en-US"/>
              <a:t>)</a:t>
            </a:r>
          </a:p>
          <a:p>
            <a:pPr lvl="1"/>
            <a:r>
              <a:rPr lang="en-US"/>
              <a:t>Shared object files (</a:t>
            </a:r>
            <a:r>
              <a:rPr lang="en-US">
                <a:latin typeface="Courier New"/>
                <a:cs typeface="Courier New"/>
              </a:rPr>
              <a:t>.so</a:t>
            </a:r>
            <a:r>
              <a:rPr lang="en-US"/>
              <a:t>)</a:t>
            </a:r>
          </a:p>
          <a:p>
            <a:pPr lvl="1"/>
            <a:endParaRPr lang="en-US"/>
          </a:p>
          <a:p>
            <a:r>
              <a:rPr lang="en-US"/>
              <a:t>Generic name: ELF binaries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2286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ELF Object File Format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862012"/>
            <a:ext cx="5576887" cy="5381625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Elf header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Word size, byte ordering, file type (.o, exec, .so), machine type, etc.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Segment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Page size, virtual address memory segments (sections), segment sizes.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.text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rodata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/>
              <a:t>section</a:t>
            </a:r>
          </a:p>
          <a:p>
            <a:pPr lvl="1"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Read only data: jump tables, string constants, ...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.data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Initialized global variables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bss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Uninitialized global variables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“Block Started by Symbol”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solidFill>
                  <a:srgbClr val="C00000"/>
                </a:solidFill>
              </a:rPr>
              <a:t>“Better Save Space”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Has section header but occupies no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ELF Object File Format (cont.)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09688"/>
            <a:ext cx="5272087" cy="5472112"/>
          </a:xfrm>
          <a:ln/>
        </p:spPr>
        <p:txBody>
          <a:bodyPr/>
          <a:lstStyle/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symtab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Symbol 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Procedure and static variable names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Section names and locations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rel.text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.text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instructions that will need to be modified in the executable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Instructions for modifying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rel.data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.data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pointer data that will need to be modified in the merged executable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.debug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Info for symbolic debugging (</a:t>
            </a:r>
            <a:r>
              <a:rPr lang="en-GB" sz="1800" b="1" dirty="0" err="1">
                <a:latin typeface="Courier New" pitchFamily="49" charset="0"/>
              </a:rPr>
              <a:t>gcc</a:t>
            </a:r>
            <a:r>
              <a:rPr lang="en-GB" sz="1800" b="1" dirty="0">
                <a:latin typeface="Courier New" pitchFamily="49" charset="0"/>
              </a:rPr>
              <a:t> -g</a:t>
            </a:r>
            <a:r>
              <a:rPr lang="en-GB" sz="1800" dirty="0"/>
              <a:t>)</a:t>
            </a:r>
          </a:p>
          <a:p>
            <a:pPr>
              <a:lnSpc>
                <a:spcPct val="88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Section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Offsets and sizes of each section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1747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Symbols	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449388"/>
            <a:ext cx="8548687" cy="45704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defined by module </a:t>
            </a:r>
            <a:r>
              <a:rPr lang="en-GB" i="1" dirty="0"/>
              <a:t>m</a:t>
            </a:r>
            <a:r>
              <a:rPr lang="en-GB" dirty="0"/>
              <a:t> that can be referenced by other modules.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e.g.,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C functions and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global variables.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External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 that are referenced by module </a:t>
            </a:r>
            <a:r>
              <a:rPr lang="en-GB" i="1" dirty="0"/>
              <a:t>m</a:t>
            </a:r>
            <a:r>
              <a:rPr lang="en-GB" dirty="0"/>
              <a:t> but defined by some other module.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that are defined and referenced exclusively by module </a:t>
            </a:r>
            <a:r>
              <a:rPr lang="en-GB" i="1" dirty="0"/>
              <a:t>m</a:t>
            </a:r>
            <a:r>
              <a:rPr lang="en-GB" dirty="0"/>
              <a:t>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/>
              <a:t>e.g</a:t>
            </a:r>
            <a:r>
              <a:rPr lang="en-GB" dirty="0"/>
              <a:t>, C functions and global variables defined with the 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attribute.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C00000"/>
                </a:solidFill>
              </a:rPr>
              <a:t>Local linker symbols are </a:t>
            </a:r>
            <a:r>
              <a:rPr lang="en-GB" b="1" i="1" dirty="0">
                <a:solidFill>
                  <a:srgbClr val="C00000"/>
                </a:solidFill>
              </a:rPr>
              <a:t>not</a:t>
            </a:r>
            <a:r>
              <a:rPr lang="en-GB" b="1" dirty="0">
                <a:solidFill>
                  <a:srgbClr val="C00000"/>
                </a:solidFill>
              </a:rPr>
              <a:t> local program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Step 1: Symbol Resolution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8002" y="2702650"/>
            <a:ext cx="436984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argc,char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82093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2704237"/>
            <a:ext cx="4253301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58028" y="4913085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016017" y="1217472"/>
            <a:ext cx="1102549" cy="3217056"/>
            <a:chOff x="1523473" y="689057"/>
            <a:chExt cx="1658620" cy="3217056"/>
          </a:xfrm>
        </p:grpSpPr>
        <p:sp>
          <p:nvSpPr>
            <p:cNvPr id="7" name="TextBox 6"/>
            <p:cNvSpPr txBox="1"/>
            <p:nvPr/>
          </p:nvSpPr>
          <p:spPr>
            <a:xfrm>
              <a:off x="1843265" y="689057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Referencing </a:t>
              </a:r>
            </a:p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12" name="Straight Arrow Connector 11"/>
            <p:cNvCxnSpPr>
              <a:stCxn id="7" idx="2"/>
            </p:cNvCxnSpPr>
            <p:nvPr/>
          </p:nvCxnSpPr>
          <p:spPr bwMode="auto">
            <a:xfrm flipH="1">
              <a:off x="1523473" y="1335388"/>
              <a:ext cx="989206" cy="2570725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132131" y="4120568"/>
            <a:ext cx="992579" cy="1936469"/>
            <a:chOff x="132131" y="3397531"/>
            <a:chExt cx="992579" cy="1936469"/>
          </a:xfrm>
        </p:grpSpPr>
        <p:sp>
          <p:nvSpPr>
            <p:cNvPr id="14" name="TextBox 13"/>
            <p:cNvSpPr txBox="1"/>
            <p:nvPr/>
          </p:nvSpPr>
          <p:spPr>
            <a:xfrm>
              <a:off x="132131" y="4687669"/>
              <a:ext cx="9925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Defining 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</a:t>
              </a:r>
            </a:p>
          </p:txBody>
        </p:sp>
        <p:cxnSp>
          <p:nvCxnSpPr>
            <p:cNvPr id="15" name="Straight Arrow Connector 14"/>
            <p:cNvCxnSpPr>
              <a:stCxn id="14" idx="0"/>
            </p:cNvCxnSpPr>
            <p:nvPr/>
          </p:nvCxnSpPr>
          <p:spPr bwMode="auto">
            <a:xfrm flipV="1">
              <a:off x="628421" y="3397531"/>
              <a:ext cx="395906" cy="1290138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oup 55"/>
          <p:cNvGrpSpPr/>
          <p:nvPr/>
        </p:nvGrpSpPr>
        <p:grpSpPr>
          <a:xfrm>
            <a:off x="994380" y="4648201"/>
            <a:ext cx="1643599" cy="2018436"/>
            <a:chOff x="994380" y="3886202"/>
            <a:chExt cx="1643599" cy="2057398"/>
          </a:xfrm>
        </p:grpSpPr>
        <p:sp>
          <p:nvSpPr>
            <p:cNvPr id="28" name="TextBox 27"/>
            <p:cNvSpPr txBox="1"/>
            <p:nvPr/>
          </p:nvSpPr>
          <p:spPr>
            <a:xfrm>
              <a:off x="994380" y="5297269"/>
              <a:ext cx="16435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err="1">
                  <a:solidFill>
                    <a:srgbClr val="990000"/>
                  </a:solidFill>
                  <a:latin typeface="Courier New"/>
                  <a:cs typeface="Courier New"/>
                </a:rPr>
                <a:t>val</a:t>
              </a:r>
              <a:endParaRPr lang="en-US" sz="1800">
                <a:solidFill>
                  <a:srgbClr val="99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32" name="Straight Arrow Connector 31"/>
            <p:cNvCxnSpPr>
              <a:stCxn id="28" idx="0"/>
            </p:cNvCxnSpPr>
            <p:nvPr/>
          </p:nvCxnSpPr>
          <p:spPr bwMode="auto">
            <a:xfrm flipH="1" flipV="1">
              <a:off x="1524000" y="3886202"/>
              <a:ext cx="292180" cy="1411067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3" name="Group 6152"/>
          <p:cNvGrpSpPr/>
          <p:nvPr/>
        </p:nvGrpSpPr>
        <p:grpSpPr>
          <a:xfrm>
            <a:off x="2363907" y="4724400"/>
            <a:ext cx="1338828" cy="1642070"/>
            <a:chOff x="2400301" y="4609239"/>
            <a:chExt cx="1900433" cy="1734232"/>
          </a:xfrm>
        </p:grpSpPr>
        <p:sp>
          <p:nvSpPr>
            <p:cNvPr id="42" name="TextBox 41"/>
            <p:cNvSpPr txBox="1"/>
            <p:nvPr/>
          </p:nvSpPr>
          <p:spPr>
            <a:xfrm>
              <a:off x="2961906" y="5697140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Referencing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43" name="Straight Arrow Connector 42"/>
            <p:cNvCxnSpPr>
              <a:stCxn id="42" idx="0"/>
            </p:cNvCxnSpPr>
            <p:nvPr/>
          </p:nvCxnSpPr>
          <p:spPr bwMode="auto">
            <a:xfrm flipH="1" flipV="1">
              <a:off x="2400301" y="4609239"/>
              <a:ext cx="1231019" cy="1087901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4" name="Group 6153"/>
          <p:cNvGrpSpPr/>
          <p:nvPr/>
        </p:nvGrpSpPr>
        <p:grpSpPr>
          <a:xfrm>
            <a:off x="3404589" y="3009038"/>
            <a:ext cx="2173003" cy="3726764"/>
            <a:chOff x="3404589" y="3009038"/>
            <a:chExt cx="2173003" cy="3726764"/>
          </a:xfrm>
        </p:grpSpPr>
        <p:sp>
          <p:nvSpPr>
            <p:cNvPr id="49" name="TextBox 48"/>
            <p:cNvSpPr txBox="1"/>
            <p:nvPr/>
          </p:nvSpPr>
          <p:spPr>
            <a:xfrm>
              <a:off x="3404589" y="6366470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flipV="1">
              <a:off x="4487848" y="3009038"/>
              <a:ext cx="769952" cy="3334433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6324600" y="3605937"/>
            <a:ext cx="2059165" cy="2774265"/>
            <a:chOff x="6324600" y="2882900"/>
            <a:chExt cx="2059165" cy="2774265"/>
          </a:xfrm>
        </p:grpSpPr>
        <p:sp>
          <p:nvSpPr>
            <p:cNvPr id="52" name="TextBox 51"/>
            <p:cNvSpPr txBox="1"/>
            <p:nvPr/>
          </p:nvSpPr>
          <p:spPr>
            <a:xfrm>
              <a:off x="6324600" y="5010834"/>
              <a:ext cx="20591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err="1">
                  <a:solidFill>
                    <a:srgbClr val="990000"/>
                  </a:solidFill>
                  <a:latin typeface="Courier New"/>
                  <a:cs typeface="Courier New"/>
                </a:rPr>
                <a:t>i</a:t>
              </a:r>
              <a:r>
                <a:rPr lang="en-US" sz="1800">
                  <a:solidFill>
                    <a:srgbClr val="990000"/>
                  </a:solidFill>
                  <a:latin typeface="Courier New"/>
                  <a:cs typeface="Courier New"/>
                </a:rPr>
                <a:t> </a:t>
              </a:r>
              <a:r>
                <a:rPr lang="en-US" sz="1800">
                  <a:solidFill>
                    <a:srgbClr val="990000"/>
                  </a:solidFill>
                  <a:latin typeface="Calibri"/>
                  <a:cs typeface="Calibri"/>
                </a:rPr>
                <a:t>or</a:t>
              </a:r>
              <a:r>
                <a:rPr lang="en-US" sz="1800">
                  <a:solidFill>
                    <a:srgbClr val="990000"/>
                  </a:solidFill>
                  <a:latin typeface="Courier New"/>
                  <a:cs typeface="Courier New"/>
                </a:rPr>
                <a:t> s</a:t>
              </a:r>
            </a:p>
          </p:txBody>
        </p:sp>
        <p:cxnSp>
          <p:nvCxnSpPr>
            <p:cNvPr id="53" name="Straight Arrow Connector 52"/>
            <p:cNvCxnSpPr>
              <a:stCxn id="52" idx="0"/>
            </p:cNvCxnSpPr>
            <p:nvPr/>
          </p:nvCxnSpPr>
          <p:spPr bwMode="auto">
            <a:xfrm flipH="1" flipV="1">
              <a:off x="6324600" y="2882900"/>
              <a:ext cx="1029583" cy="2127934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5" name="Group 6154"/>
          <p:cNvGrpSpPr/>
          <p:nvPr/>
        </p:nvGrpSpPr>
        <p:grpSpPr>
          <a:xfrm>
            <a:off x="843015" y="1879705"/>
            <a:ext cx="2173003" cy="1473094"/>
            <a:chOff x="843015" y="1879705"/>
            <a:chExt cx="2173003" cy="1473094"/>
          </a:xfrm>
        </p:grpSpPr>
        <p:sp>
          <p:nvSpPr>
            <p:cNvPr id="71" name="TextBox 70"/>
            <p:cNvSpPr txBox="1"/>
            <p:nvPr/>
          </p:nvSpPr>
          <p:spPr>
            <a:xfrm>
              <a:off x="843015" y="1879705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72" name="Straight Arrow Connector 71"/>
            <p:cNvCxnSpPr>
              <a:stCxn id="71" idx="2"/>
            </p:cNvCxnSpPr>
            <p:nvPr/>
          </p:nvCxnSpPr>
          <p:spPr bwMode="auto">
            <a:xfrm flipH="1">
              <a:off x="894847" y="2249037"/>
              <a:ext cx="1034670" cy="1103762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29200" y="2286000"/>
            <a:ext cx="1358064" cy="258532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incr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foo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a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argc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argv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b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main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printf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Others?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 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077200" cy="990599"/>
          </a:xfrm>
        </p:spPr>
        <p:txBody>
          <a:bodyPr/>
          <a:lstStyle/>
          <a:p>
            <a:pPr marL="0" indent="0">
              <a:buNone/>
            </a:pPr>
            <a:r>
              <a:rPr lang="en-US" sz="2800" i="1" dirty="0"/>
              <a:t>Which </a:t>
            </a:r>
            <a:r>
              <a:rPr lang="en-US" sz="2800" dirty="0"/>
              <a:t>of the following names will be in the symbol table of </a:t>
            </a:r>
            <a:r>
              <a:rPr lang="en-US" sz="2800" dirty="0" err="1">
                <a:latin typeface="Courier"/>
                <a:cs typeface="Courier"/>
              </a:rPr>
              <a:t>symbols.o</a:t>
            </a:r>
            <a:r>
              <a:rPr lang="en-US" sz="2800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2362200"/>
            <a:ext cx="1765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entury Gothic"/>
                <a:cs typeface="Century Gothic"/>
              </a:rPr>
              <a:t>symbols</a:t>
            </a:r>
            <a:r>
              <a:rPr lang="en-US" b="1" dirty="0" err="1">
                <a:latin typeface="Century Gothic"/>
                <a:cs typeface="Century Gothic"/>
              </a:rPr>
              <a:t>.c</a:t>
            </a:r>
            <a:r>
              <a:rPr lang="en-US" b="1" dirty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478" y="2928877"/>
            <a:ext cx="3631122" cy="3139321"/>
          </a:xfrm>
          <a:prstGeom prst="rect">
            <a:avLst/>
          </a:prstGeom>
          <a:noFill/>
          <a:ln>
            <a:solidFill>
              <a:srgbClr val="7F7F7F"/>
            </a:solidFill>
            <a:prstDash val="sysDash"/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 err="1">
                <a:latin typeface="Courier"/>
                <a:cs typeface="Courier"/>
              </a:rPr>
              <a:t>incr</a:t>
            </a:r>
            <a:r>
              <a:rPr lang="en-US" sz="1800" dirty="0">
                <a:latin typeface="Courier"/>
                <a:cs typeface="Courier"/>
              </a:rPr>
              <a:t> = 1;</a:t>
            </a:r>
          </a:p>
          <a:p>
            <a:pPr algn="l"/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static int </a:t>
            </a:r>
            <a:r>
              <a:rPr lang="en-US" sz="1800" dirty="0">
                <a:latin typeface="Courier"/>
                <a:cs typeface="Courier"/>
              </a:rPr>
              <a:t>foo(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>
                <a:latin typeface="Courier"/>
                <a:cs typeface="Courier"/>
              </a:rPr>
              <a:t>a)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>
                <a:latin typeface="Courier"/>
                <a:cs typeface="Courier"/>
              </a:rPr>
              <a:t>b = a + </a:t>
            </a:r>
            <a:r>
              <a:rPr lang="en-US" sz="1800" dirty="0" err="1">
                <a:latin typeface="Courier"/>
                <a:cs typeface="Courier"/>
              </a:rPr>
              <a:t>incr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return b;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}</a:t>
            </a:r>
          </a:p>
          <a:p>
            <a:pPr algn="l"/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main(</a:t>
            </a:r>
            <a:r>
              <a:rPr lang="en-US" sz="1800" dirty="0" err="1">
                <a:latin typeface="Courier"/>
                <a:cs typeface="Courier"/>
              </a:rPr>
              <a:t>int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argc</a:t>
            </a:r>
            <a:r>
              <a:rPr lang="en-US" sz="1800" dirty="0">
                <a:latin typeface="Courier"/>
                <a:cs typeface="Courier"/>
              </a:rPr>
              <a:t>,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       char* </a:t>
            </a:r>
            <a:r>
              <a:rPr lang="en-US" sz="1800" dirty="0" err="1">
                <a:latin typeface="Courier"/>
                <a:cs typeface="Courier"/>
              </a:rPr>
              <a:t>argv</a:t>
            </a:r>
            <a:r>
              <a:rPr lang="en-US" sz="1800" dirty="0">
                <a:latin typeface="Courier"/>
                <a:cs typeface="Courier"/>
              </a:rPr>
              <a:t>[])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 err="1">
                <a:latin typeface="Courier"/>
                <a:cs typeface="Courier"/>
              </a:rPr>
              <a:t>printf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"%d\n"</a:t>
            </a:r>
            <a:r>
              <a:rPr lang="en-US" sz="1800" dirty="0">
                <a:latin typeface="Courier"/>
                <a:cs typeface="Courier"/>
              </a:rPr>
              <a:t>, foo(</a:t>
            </a: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5</a:t>
            </a:r>
            <a:r>
              <a:rPr lang="en-US" sz="1800" dirty="0">
                <a:latin typeface="Courier"/>
                <a:cs typeface="Courier"/>
              </a:rPr>
              <a:t>));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return 0;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03815" y="1828800"/>
            <a:ext cx="1315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latin typeface="Century Gothic"/>
                <a:cs typeface="Century Gothic"/>
              </a:rPr>
              <a:t>Names: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29200" y="2286000"/>
            <a:ext cx="2362200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1800" dirty="0" err="1">
                <a:solidFill>
                  <a:srgbClr val="FF0000"/>
                </a:solidFill>
                <a:latin typeface="Courier"/>
                <a:cs typeface="Courier"/>
              </a:rPr>
              <a:t>incr</a:t>
            </a:r>
            <a:endParaRPr lang="en-US" sz="1800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foo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a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argc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argv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b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main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solidFill>
                  <a:srgbClr val="FF0000"/>
                </a:solidFill>
                <a:latin typeface="Courier"/>
                <a:cs typeface="Courier"/>
              </a:rPr>
              <a:t>printf</a:t>
            </a:r>
            <a:endParaRPr lang="en-US" sz="1800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"%d\n"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D50AD7-B84E-0246-B85D-2DB4820334B6}"/>
              </a:ext>
            </a:extLst>
          </p:cNvPr>
          <p:cNvSpPr txBox="1"/>
          <p:nvPr/>
        </p:nvSpPr>
        <p:spPr>
          <a:xfrm>
            <a:off x="4495800" y="5257800"/>
            <a:ext cx="4182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Can find this with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readelf</a:t>
            </a:r>
            <a:r>
              <a:rPr lang="en-US" sz="1800" dirty="0">
                <a:latin typeface="Calibri" pitchFamily="34" charset="0"/>
              </a:rPr>
              <a:t>: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readelf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–s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symbols.o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8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/>
              <a:t>Local non-static C variables vs. local static C variables</a:t>
            </a:r>
          </a:p>
          <a:p>
            <a:pPr lvl="1"/>
            <a:r>
              <a:rPr lang="en-US" dirty="0"/>
              <a:t>Local non-static C variables: stored on the stack </a:t>
            </a:r>
          </a:p>
          <a:p>
            <a:pPr lvl="1"/>
            <a:r>
              <a:rPr lang="en-US" dirty="0"/>
              <a:t>Local static C variables: stored in either 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bss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or </a:t>
            </a:r>
            <a:r>
              <a:rPr lang="en-US" dirty="0">
                <a:latin typeface="Courier New"/>
                <a:cs typeface="Courier New"/>
              </a:rPr>
              <a:t>.data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81213" y="2574147"/>
            <a:ext cx="3328787" cy="4249498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15;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17;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x++;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g()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19;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 += 14;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h()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 += 27;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3505200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alibri" pitchFamily="34" charset="0"/>
              </a:rPr>
              <a:t>Compiler allocates space in </a:t>
            </a:r>
            <a:r>
              <a:rPr lang="en-US" sz="2000">
                <a:latin typeface="Courier New"/>
                <a:cs typeface="Courier New"/>
              </a:rPr>
              <a:t>.data </a:t>
            </a:r>
            <a:r>
              <a:rPr lang="en-US" sz="2000">
                <a:latin typeface="Calibri" pitchFamily="34" charset="0"/>
              </a:rPr>
              <a:t>for each definition of </a:t>
            </a:r>
            <a:r>
              <a:rPr lang="en-US" sz="2000">
                <a:latin typeface="Courier New"/>
                <a:cs typeface="Courier New"/>
              </a:rPr>
              <a:t>x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Creates local symbols in the symbol table with unique names, e.g., </a:t>
            </a:r>
            <a:r>
              <a:rPr lang="en-US" sz="2000">
                <a:latin typeface="Courier New"/>
                <a:cs typeface="Courier New"/>
              </a:rPr>
              <a:t>x</a:t>
            </a:r>
            <a:r>
              <a:rPr lang="en-US" sz="2000">
                <a:latin typeface="Calibri" pitchFamily="34" charset="0"/>
              </a:rPr>
              <a:t>, </a:t>
            </a:r>
            <a:r>
              <a:rPr lang="en-US" sz="2000">
                <a:latin typeface="Courier New"/>
                <a:cs typeface="Courier New"/>
              </a:rPr>
              <a:t>x.1721</a:t>
            </a:r>
            <a:r>
              <a:rPr lang="en-US" sz="2000">
                <a:latin typeface="Calibri" pitchFamily="34" charset="0"/>
              </a:rPr>
              <a:t> and </a:t>
            </a:r>
            <a:r>
              <a:rPr lang="en-US" sz="2000">
                <a:latin typeface="Courier New"/>
                <a:cs typeface="Courier New"/>
              </a:rPr>
              <a:t>x.1724</a:t>
            </a:r>
            <a:r>
              <a:rPr lang="en-US" sz="2000">
                <a:latin typeface="Calibri" pitchFamily="34" charset="0"/>
              </a:rPr>
              <a:t>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21392" y="6478338"/>
            <a:ext cx="217547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static-</a:t>
            </a: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local.c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58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40266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How Linker Resolves Duplicate Symbol Definitions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754188"/>
            <a:ext cx="8307387" cy="14462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 symbols are either </a:t>
            </a:r>
            <a:r>
              <a:rPr lang="en-GB" i="1" dirty="0"/>
              <a:t>strong</a:t>
            </a:r>
            <a:r>
              <a:rPr lang="en-GB" dirty="0"/>
              <a:t> or </a:t>
            </a:r>
            <a:r>
              <a:rPr lang="en-GB" i="1" dirty="0"/>
              <a:t>weak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Strong</a:t>
            </a:r>
            <a:r>
              <a:rPr lang="en-GB" dirty="0"/>
              <a:t>: procedures and initialized </a:t>
            </a:r>
            <a:r>
              <a:rPr lang="en-GB" dirty="0" err="1"/>
              <a:t>globals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Weak</a:t>
            </a:r>
            <a:r>
              <a:rPr lang="en-GB" dirty="0"/>
              <a:t>: uninitialized </a:t>
            </a:r>
            <a:r>
              <a:rPr lang="en-GB" dirty="0" err="1"/>
              <a:t>globals</a:t>
            </a:r>
            <a:endParaRPr lang="en-GB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Or ones declared with specifier </a:t>
            </a:r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extern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470150" y="3893119"/>
            <a:ext cx="1560340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p1()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981575" y="3893119"/>
            <a:ext cx="1284624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p2()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4622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p1.c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9768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p2.c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242175" y="4391593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327775" y="4572000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7242175" y="3883594"/>
            <a:ext cx="69132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weak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324600" y="4070877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04850" y="4431282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1520825" y="4645594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704850" y="3889415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1520825" y="4072468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584" grpId="0" animBg="1"/>
      <p:bldP spid="24585" grpId="0"/>
      <p:bldP spid="24586" grpId="0" animBg="1"/>
      <p:bldP spid="24587" grpId="0"/>
      <p:bldP spid="24588" grpId="0" animBg="1"/>
      <p:bldP spid="24589" grpId="0"/>
      <p:bldP spid="2459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/>
              <a:t>Midterm exam is due Friday at 11:59pm ET</a:t>
            </a:r>
          </a:p>
          <a:p>
            <a:r>
              <a:rPr lang="en-US" dirty="0"/>
              <a:t>Lab 4 (</a:t>
            </a:r>
            <a:r>
              <a:rPr lang="en-US" dirty="0" err="1"/>
              <a:t>Cachelab</a:t>
            </a:r>
            <a:r>
              <a:rPr lang="en-US" dirty="0"/>
              <a:t>) was due last night</a:t>
            </a:r>
          </a:p>
          <a:p>
            <a:pPr lvl="1"/>
            <a:r>
              <a:rPr lang="en-US" dirty="0"/>
              <a:t>OH was pretty chill, so look like y’all did good</a:t>
            </a:r>
          </a:p>
          <a:p>
            <a:pPr lvl="1"/>
            <a:r>
              <a:rPr lang="en-US" dirty="0"/>
              <a:t>Using late days? We’re still here to help!</a:t>
            </a:r>
          </a:p>
          <a:p>
            <a:r>
              <a:rPr lang="en-US" dirty="0"/>
              <a:t>Next week is summer break</a:t>
            </a:r>
          </a:p>
          <a:p>
            <a:pPr lvl="1"/>
            <a:r>
              <a:rPr lang="en-US" dirty="0"/>
              <a:t>No small group meetings</a:t>
            </a:r>
          </a:p>
          <a:p>
            <a:pPr lvl="1"/>
            <a:r>
              <a:rPr lang="en-US" dirty="0"/>
              <a:t>No classes</a:t>
            </a:r>
          </a:p>
          <a:p>
            <a:pPr lvl="1"/>
            <a:r>
              <a:rPr lang="en-US" dirty="0"/>
              <a:t>No OH (But call or email me if you’d like help)</a:t>
            </a:r>
          </a:p>
          <a:p>
            <a:pPr lvl="1"/>
            <a:r>
              <a:rPr lang="en-US" dirty="0"/>
              <a:t>Very limited Piazza</a:t>
            </a:r>
          </a:p>
          <a:p>
            <a:r>
              <a:rPr lang="en-US" dirty="0"/>
              <a:t>Malloc is released the Monday after break</a:t>
            </a:r>
          </a:p>
          <a:p>
            <a:pPr lvl="1"/>
            <a:r>
              <a:rPr lang="en-US" dirty="0"/>
              <a:t>But, we will “prerelease” it on Friday for those who insist.</a:t>
            </a:r>
          </a:p>
          <a:p>
            <a:r>
              <a:rPr lang="en-US" dirty="0"/>
              <a:t>As always, we’re here to help!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Linker’s Symbol Rules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1: Multiple strong symbols are not allowed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Each item can be defined only once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Otherwise: Linker error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2: Given a strong symbol and multiple weak symbols, choose the strong symbol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References to the weak symbol resolve to the strong symbol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3: If there are multiple weak symbols, pick an arbitrary one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Can override this with </a:t>
            </a:r>
            <a:r>
              <a:rPr lang="en-GB" b="1" err="1">
                <a:latin typeface="Courier New" pitchFamily="49" charset="0"/>
              </a:rPr>
              <a:t>gcc</a:t>
            </a:r>
            <a:r>
              <a:rPr lang="en-GB" b="1">
                <a:latin typeface="Courier New" pitchFamily="49" charset="0"/>
              </a:rPr>
              <a:t> –</a:t>
            </a:r>
            <a:r>
              <a:rPr lang="en-GB" b="1" err="1">
                <a:latin typeface="Courier New" pitchFamily="49" charset="0"/>
              </a:rPr>
              <a:t>fno</a:t>
            </a:r>
            <a:r>
              <a:rPr lang="en-GB" b="1">
                <a:latin typeface="Courier New" pitchFamily="49" charset="0"/>
              </a:rPr>
              <a:t>-common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>
              <a:latin typeface="Courier New" pitchFamily="49" charset="0"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/>
              <a:t>Puzzles on the next slide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0" y="3962400"/>
            <a:ext cx="9144000" cy="11038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0" y="1879599"/>
            <a:ext cx="9144000" cy="109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latin typeface="Calibri" pitchFamily="34" charset="0"/>
            </a:endParaRP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2841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Puzzles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3400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983961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3400" y="3079750"/>
            <a:ext cx="1045777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y;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983961" y="3079750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3400" y="4129088"/>
            <a:ext cx="1169208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83961" y="4129088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" y="5195888"/>
            <a:ext cx="1169208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83961" y="5195888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33400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983961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819525" y="1304925"/>
            <a:ext cx="404743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Link time error: two strong symbols (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p1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94125" y="2159000"/>
            <a:ext cx="439707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References to 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will refer to the same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uninitialized int. Is this what you really want?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824287" y="3194050"/>
            <a:ext cx="361167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might overwrite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Evil!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829050" y="4140200"/>
            <a:ext cx="369663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alibri" panose="020F0502020204030204" pitchFamily="34" charset="0"/>
                <a:ea typeface="msgothic" charset="0"/>
                <a:cs typeface="Calibri" panose="020F0502020204030204" pitchFamily="34" charset="0"/>
              </a:rPr>
              <a:t> 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might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Nasty! 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40266" y="6051550"/>
            <a:ext cx="4459467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Important: Linker does not do type checking.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824287" y="5159375"/>
            <a:ext cx="4654008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References to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will refer to the same initialized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variable.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/>
      <p:bldP spid="26637" grpId="0"/>
      <p:bldP spid="26638" grpId="0"/>
      <p:bldP spid="26639" grpId="0"/>
      <p:bldP spid="26641" grpId="0"/>
      <p:bldP spid="2664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4724400" y="1951672"/>
            <a:ext cx="4267200" cy="284892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noAutofit/>
          </a:bodyPr>
          <a:lstStyle/>
          <a:p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Global strong symbol */</a:t>
            </a:r>
          </a:p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= 3.14;</a:t>
            </a:r>
          </a:p>
          <a:p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is-I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Mismatch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876799"/>
            <a:ext cx="7896225" cy="1457325"/>
          </a:xfrm>
        </p:spPr>
        <p:txBody>
          <a:bodyPr/>
          <a:lstStyle/>
          <a:p>
            <a:r>
              <a:rPr lang="en-US" dirty="0"/>
              <a:t>Compiles without any errors or warnings</a:t>
            </a:r>
          </a:p>
          <a:p>
            <a:r>
              <a:rPr lang="en-US" dirty="0"/>
              <a:t>What gets printed?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2"/>
            <a:ext cx="4584700" cy="2871787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noAutofit/>
          </a:bodyPr>
          <a:lstStyle/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;  </a:t>
            </a:r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Weak symbol */</a:t>
            </a:r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5E34FF"/>
                </a:solidFill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argc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1800" dirty="0" err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argv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[]) 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"%</a:t>
            </a:r>
            <a:r>
              <a:rPr lang="en-US" sz="1800" dirty="0" err="1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ld</a:t>
            </a:r>
            <a:r>
              <a:rPr lang="en-US" sz="1800" dirty="0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\n"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, x);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D03BFF"/>
                </a:solidFill>
                <a:latin typeface="Courier New" charset="0"/>
                <a:ea typeface="Courier New" charset="0"/>
                <a:cs typeface="Courier New" charset="0"/>
              </a:rPr>
              <a:t>return 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0;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2"/>
            <a:ext cx="4267200" cy="147732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Global strong symbol */</a:t>
            </a:r>
          </a:p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= 3.14;</a:t>
            </a:r>
          </a:p>
          <a:p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is-I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096001" y="4433473"/>
            <a:ext cx="2895600" cy="354906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mismatch-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variable.c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2362200" y="4441590"/>
            <a:ext cx="2266950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mismatch-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9830"/>
          <a:stretch/>
        </p:blipFill>
        <p:spPr>
          <a:xfrm>
            <a:off x="3798110" y="5473204"/>
            <a:ext cx="3938833" cy="69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77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Global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if you can</a:t>
            </a:r>
          </a:p>
          <a:p>
            <a:endParaRPr lang="en-US" dirty="0"/>
          </a:p>
          <a:p>
            <a:r>
              <a:rPr lang="en-US" dirty="0"/>
              <a:t>Otherwise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dirty="0"/>
              <a:t>if you can</a:t>
            </a:r>
          </a:p>
          <a:p>
            <a:pPr lvl="1"/>
            <a:r>
              <a:rPr lang="en-US" dirty="0"/>
              <a:t>Initialize if you define a global variable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/>
              <a:t> if you reference an external global variable</a:t>
            </a:r>
          </a:p>
          <a:p>
            <a:pPr lvl="2"/>
            <a:r>
              <a:rPr lang="en-US" dirty="0"/>
              <a:t>Treated as weak symbol</a:t>
            </a:r>
          </a:p>
          <a:p>
            <a:pPr lvl="2"/>
            <a:r>
              <a:rPr lang="en-US" dirty="0"/>
              <a:t>But also causes linker error if not defined in some file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extern</a:t>
            </a:r>
            <a:r>
              <a:rPr lang="en-US" dirty="0"/>
              <a:t> in .h Files (#1)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latin typeface="Courier New"/>
                <a:cs typeface="Courier New"/>
              </a:rPr>
              <a:t>  return g+1;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1430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1332636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792069"/>
            <a:ext cx="1976823" cy="646331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extern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g;</a:t>
            </a: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f();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5500" y="3605213"/>
            <a:ext cx="5285421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stdio.h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r>
              <a:rPr lang="en-US" sz="1800" dirty="0">
                <a:latin typeface="Courier New"/>
                <a:cs typeface="Courier New"/>
              </a:rPr>
              <a:t>#include "</a:t>
            </a:r>
            <a:r>
              <a:rPr lang="en-US" sz="1800" dirty="0" err="1">
                <a:latin typeface="Courier New"/>
                <a:cs typeface="Courier New"/>
              </a:rPr>
              <a:t>global.h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g = 0;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main(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argc</a:t>
            </a:r>
            <a:r>
              <a:rPr lang="en-US" sz="1800" dirty="0">
                <a:latin typeface="Courier New"/>
                <a:cs typeface="Courier New"/>
              </a:rPr>
              <a:t>, char </a:t>
            </a:r>
            <a:r>
              <a:rPr lang="en-US" sz="1800" dirty="0" err="1">
                <a:latin typeface="Courier New"/>
                <a:cs typeface="Courier New"/>
              </a:rPr>
              <a:t>argv</a:t>
            </a:r>
            <a:r>
              <a:rPr lang="en-US" sz="1800" dirty="0">
                <a:latin typeface="Courier New"/>
                <a:cs typeface="Courier New"/>
              </a:rPr>
              <a:t>[]) {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t = f();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("Calling f yields %d\n", t);</a:t>
            </a:r>
          </a:p>
          <a:p>
            <a:r>
              <a:rPr lang="en-US" sz="1800" dirty="0">
                <a:latin typeface="Courier New"/>
                <a:cs typeface="Courier New"/>
              </a:rPr>
              <a:t>  return 0;</a:t>
            </a:r>
          </a:p>
          <a:p>
            <a:r>
              <a:rPr lang="en-US" sz="18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2000" y="3195935"/>
            <a:ext cx="922047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c2.c</a:t>
            </a:r>
          </a:p>
        </p:txBody>
      </p:sp>
    </p:spTree>
    <p:extLst>
      <p:ext uri="{BB962C8B-B14F-4D97-AF65-F5344CB8AC3E}">
        <p14:creationId xmlns:p14="http://schemas.microsoft.com/office/powerpoint/2010/main" val="2966365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.h Files (#2)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latin typeface="Courier New"/>
                <a:cs typeface="Courier New"/>
              </a:rPr>
              <a:t>  return g+1;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1430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912167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393180"/>
            <a:ext cx="3217547" cy="2031325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</a:t>
            </a:r>
            <a:r>
              <a:rPr lang="en-US" sz="1800" err="1">
                <a:latin typeface="Courier New"/>
                <a:cs typeface="Courier New"/>
              </a:rPr>
              <a:t>ifdef</a:t>
            </a:r>
            <a:r>
              <a:rPr lang="en-US" sz="1800">
                <a:latin typeface="Courier New"/>
                <a:cs typeface="Courier New"/>
              </a:rPr>
              <a:t> INITIALIZE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solidFill>
                  <a:srgbClr val="FF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g = 23;</a:t>
            </a:r>
          </a:p>
          <a:p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 static </a:t>
            </a:r>
            <a:r>
              <a:rPr lang="en-US" sz="1800" err="1">
                <a:solidFill>
                  <a:srgbClr val="FF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init = 1;</a:t>
            </a:r>
          </a:p>
          <a:p>
            <a:r>
              <a:rPr lang="en-US" sz="1800">
                <a:latin typeface="Courier New"/>
                <a:cs typeface="Courier New"/>
              </a:rPr>
              <a:t>#else</a:t>
            </a:r>
          </a:p>
          <a:p>
            <a:r>
              <a:rPr lang="en-US" sz="1800">
                <a:latin typeface="Courier New"/>
                <a:cs typeface="Courier New"/>
              </a:rPr>
              <a:t>  extern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g;</a:t>
            </a:r>
          </a:p>
          <a:p>
            <a:r>
              <a:rPr lang="en-US" sz="1800">
                <a:latin typeface="Courier New"/>
                <a:cs typeface="Courier New"/>
              </a:rPr>
              <a:t>  static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init = 0;</a:t>
            </a:r>
          </a:p>
          <a:p>
            <a:r>
              <a:rPr lang="en-US" sz="1800">
                <a:latin typeface="Courier New"/>
                <a:cs typeface="Courier New"/>
              </a:rPr>
              <a:t>#</a:t>
            </a:r>
            <a:r>
              <a:rPr lang="en-US" sz="1800" err="1">
                <a:latin typeface="Courier New"/>
                <a:cs typeface="Courier New"/>
              </a:rPr>
              <a:t>endif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5500" y="3605213"/>
            <a:ext cx="5285421" cy="3139321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#define INITIALIZE</a:t>
            </a:r>
          </a:p>
          <a:p>
            <a:r>
              <a:rPr lang="en-US" sz="1800">
                <a:latin typeface="Courier New"/>
                <a:cs typeface="Courier New"/>
              </a:rPr>
              <a:t>#include &lt;</a:t>
            </a:r>
            <a:r>
              <a:rPr lang="en-US" sz="1800" err="1">
                <a:latin typeface="Courier New"/>
                <a:cs typeface="Courier New"/>
              </a:rPr>
              <a:t>stdio.h</a:t>
            </a:r>
            <a:r>
              <a:rPr lang="en-US" sz="1800">
                <a:latin typeface="Courier New"/>
                <a:cs typeface="Courier New"/>
              </a:rPr>
              <a:t>&gt;</a:t>
            </a:r>
          </a:p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main(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argc</a:t>
            </a:r>
            <a:r>
              <a:rPr lang="en-US" sz="1800">
                <a:latin typeface="Courier New"/>
                <a:cs typeface="Courier New"/>
              </a:rPr>
              <a:t>, char** </a:t>
            </a:r>
            <a:r>
              <a:rPr lang="en-US" sz="1800" err="1">
                <a:latin typeface="Courier New"/>
                <a:cs typeface="Courier New"/>
              </a:rPr>
              <a:t>argv</a:t>
            </a:r>
            <a:r>
              <a:rPr lang="en-US" sz="1800">
                <a:latin typeface="Courier New"/>
                <a:cs typeface="Courier New"/>
              </a:rPr>
              <a:t>) {</a:t>
            </a:r>
          </a:p>
          <a:p>
            <a:r>
              <a:rPr lang="en-US" sz="1800">
                <a:latin typeface="Courier New"/>
                <a:cs typeface="Courier New"/>
              </a:rPr>
              <a:t>  if (</a:t>
            </a:r>
            <a:r>
              <a:rPr lang="en-US" sz="1800" err="1">
                <a:latin typeface="Courier New"/>
                <a:cs typeface="Courier New"/>
              </a:rPr>
              <a:t>init</a:t>
            </a:r>
            <a:r>
              <a:rPr lang="en-US" sz="1800"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latin typeface="Courier New"/>
                <a:cs typeface="Courier New"/>
              </a:rPr>
              <a:t>    // do something, e.g., g=31;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t = f();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latin typeface="Courier New"/>
                <a:cs typeface="Courier New"/>
              </a:rPr>
              <a:t>printf</a:t>
            </a:r>
            <a:r>
              <a:rPr lang="en-US" sz="1800">
                <a:latin typeface="Courier New"/>
                <a:cs typeface="Courier New"/>
              </a:rPr>
              <a:t>("Calling f yields %d\n", t);</a:t>
            </a:r>
          </a:p>
          <a:p>
            <a:r>
              <a:rPr lang="en-US" sz="1800">
                <a:latin typeface="Courier New"/>
                <a:cs typeface="Courier New"/>
              </a:rPr>
              <a:t>  return 0;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2000" y="3195935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c2.c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077686" y="3940628"/>
            <a:ext cx="6882311" cy="838200"/>
            <a:chOff x="1077686" y="3940628"/>
            <a:chExt cx="6882311" cy="838200"/>
          </a:xfrm>
        </p:grpSpPr>
        <p:sp>
          <p:nvSpPr>
            <p:cNvPr id="2" name="Rectangle 1"/>
            <p:cNvSpPr/>
            <p:nvPr/>
          </p:nvSpPr>
          <p:spPr bwMode="auto">
            <a:xfrm>
              <a:off x="3997597" y="3940628"/>
              <a:ext cx="3962400" cy="8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g = 23;</a:t>
              </a:r>
            </a:p>
            <a:p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static </a:t>
              </a:r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</a:t>
              </a:r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init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= 1;</a:t>
              </a:r>
            </a:p>
          </p:txBody>
        </p:sp>
        <p:cxnSp>
          <p:nvCxnSpPr>
            <p:cNvPr id="4" name="Straight Arrow Connector 3"/>
            <p:cNvCxnSpPr>
              <a:stCxn id="2" idx="1"/>
            </p:cNvCxnSpPr>
            <p:nvPr/>
          </p:nvCxnSpPr>
          <p:spPr bwMode="auto">
            <a:xfrm flipH="1">
              <a:off x="1077686" y="4359728"/>
              <a:ext cx="291991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1223023" y="1393180"/>
            <a:ext cx="6882311" cy="838200"/>
            <a:chOff x="1077686" y="3940628"/>
            <a:chExt cx="6882311" cy="83820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3997597" y="3940628"/>
              <a:ext cx="3962400" cy="8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>
                  <a:latin typeface="Courier New"/>
                  <a:cs typeface="Courier New"/>
                </a:rPr>
                <a:t>extern </a:t>
              </a:r>
              <a:r>
                <a:rPr lang="en-US" sz="1800" err="1">
                  <a:latin typeface="Courier New"/>
                  <a:cs typeface="Courier New"/>
                </a:rPr>
                <a:t>int</a:t>
              </a:r>
              <a:r>
                <a:rPr lang="en-US" sz="1800">
                  <a:latin typeface="Courier New"/>
                  <a:cs typeface="Courier New"/>
                </a:rPr>
                <a:t> g;</a:t>
              </a:r>
            </a:p>
            <a:p>
              <a:r>
                <a:rPr lang="en-US" sz="1800">
                  <a:latin typeface="Courier New"/>
                  <a:cs typeface="Courier New"/>
                </a:rPr>
                <a:t>static </a:t>
              </a:r>
              <a:r>
                <a:rPr lang="en-US" sz="1800" err="1">
                  <a:latin typeface="Courier New"/>
                  <a:cs typeface="Courier New"/>
                </a:rPr>
                <a:t>int</a:t>
              </a:r>
              <a:r>
                <a:rPr lang="en-US" sz="1800">
                  <a:latin typeface="Courier New"/>
                  <a:cs typeface="Courier New"/>
                </a:rPr>
                <a:t> </a:t>
              </a:r>
              <a:r>
                <a:rPr lang="en-US" sz="1800" err="1">
                  <a:latin typeface="Courier New"/>
                  <a:cs typeface="Courier New"/>
                </a:rPr>
                <a:t>init</a:t>
              </a:r>
              <a:r>
                <a:rPr lang="en-US" sz="1800">
                  <a:latin typeface="Courier New"/>
                  <a:cs typeface="Courier New"/>
                </a:rPr>
                <a:t> = 0;</a:t>
              </a:r>
            </a:p>
          </p:txBody>
        </p:sp>
        <p:cxnSp>
          <p:nvCxnSpPr>
            <p:cNvPr id="17" name="Straight Arrow Connector 16"/>
            <p:cNvCxnSpPr>
              <a:stCxn id="16" idx="1"/>
            </p:cNvCxnSpPr>
            <p:nvPr/>
          </p:nvCxnSpPr>
          <p:spPr bwMode="auto">
            <a:xfrm flipH="1">
              <a:off x="1077686" y="4359728"/>
              <a:ext cx="291991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1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Linking Example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8002" y="2702650"/>
            <a:ext cx="436984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argc,char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82093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2704237"/>
            <a:ext cx="4253301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58028" y="4913085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245650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465667"/>
            <a:ext cx="7594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Step 2: Relocation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8174" y="370205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14865" y="3395828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8174" y="5032375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sum()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81000" y="4738689"/>
            <a:ext cx="874368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err="1">
                <a:latin typeface="Courier New" pitchFamily="49" charset="0"/>
                <a:ea typeface="msgothic" charset="0"/>
                <a:cs typeface="msgothic" charset="0"/>
              </a:rPr>
              <a:t>sum.o</a:t>
            </a: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08174" y="205740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08174" y="4235450"/>
            <a:ext cx="2278062" cy="322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array[2]={1,2}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08174" y="2590800"/>
            <a:ext cx="2278062" cy="361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System data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389467" y="1306513"/>
            <a:ext cx="3226502" cy="4564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 Object Files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778299" y="211296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778299" y="24780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2778299" y="374173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778299" y="41544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778299" y="510381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38600" y="1306513"/>
            <a:ext cx="4900862" cy="4635499"/>
            <a:chOff x="4038600" y="1306513"/>
            <a:chExt cx="4900862" cy="4635499"/>
          </a:xfrm>
        </p:grpSpPr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5231591" y="2309813"/>
              <a:ext cx="2422525" cy="319087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Headers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5231591" y="29575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main()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5231591" y="34909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sum()</a:t>
              </a: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4948237" y="2136774"/>
              <a:ext cx="309563" cy="363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5231591" y="40243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More system code</a:t>
              </a:r>
            </a:p>
          </p:txBody>
        </p:sp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5105400" y="1306513"/>
              <a:ext cx="2995862" cy="4564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latin typeface="Calibri" pitchFamily="34" charset="0"/>
                  <a:ea typeface="msgothic" charset="0"/>
                  <a:cs typeface="msgothic" charset="0"/>
                </a:rPr>
                <a:t>Executable Object File</a:t>
              </a:r>
            </a:p>
          </p:txBody>
        </p:sp>
        <p:sp>
          <p:nvSpPr>
            <p:cNvPr id="18453" name="AutoShape 21"/>
            <p:cNvSpPr>
              <a:spLocks/>
            </p:cNvSpPr>
            <p:nvPr/>
          </p:nvSpPr>
          <p:spPr bwMode="auto">
            <a:xfrm>
              <a:off x="7772400" y="2628899"/>
              <a:ext cx="304800" cy="1928813"/>
            </a:xfrm>
            <a:prstGeom prst="rightBrace">
              <a:avLst>
                <a:gd name="adj1" fmla="val 59766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Text Box 22"/>
            <p:cNvSpPr txBox="1">
              <a:spLocks noChangeArrowheads="1"/>
            </p:cNvSpPr>
            <p:nvPr/>
          </p:nvSpPr>
          <p:spPr bwMode="auto">
            <a:xfrm>
              <a:off x="8068413" y="3224742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.text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5231591" y="5257800"/>
              <a:ext cx="2422525" cy="684212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.symtab</a:t>
              </a:r>
            </a:p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.debug</a:t>
              </a:r>
            </a:p>
          </p:txBody>
        </p:sp>
        <p:sp>
          <p:nvSpPr>
            <p:cNvPr id="18463" name="AutoShape 31"/>
            <p:cNvSpPr>
              <a:spLocks/>
            </p:cNvSpPr>
            <p:nvPr/>
          </p:nvSpPr>
          <p:spPr bwMode="auto">
            <a:xfrm>
              <a:off x="7730316" y="4557713"/>
              <a:ext cx="304800" cy="676275"/>
            </a:xfrm>
            <a:prstGeom prst="rightBrace">
              <a:avLst>
                <a:gd name="adj1" fmla="val 18490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Text Box 32"/>
            <p:cNvSpPr txBox="1">
              <a:spLocks noChangeArrowheads="1"/>
            </p:cNvSpPr>
            <p:nvPr/>
          </p:nvSpPr>
          <p:spPr bwMode="auto">
            <a:xfrm>
              <a:off x="8068413" y="4696354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.data</a:t>
              </a:r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4038600" y="4106070"/>
              <a:ext cx="836613" cy="1587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36"/>
            <p:cNvSpPr>
              <a:spLocks noChangeShapeType="1"/>
            </p:cNvSpPr>
            <p:nvPr/>
          </p:nvSpPr>
          <p:spPr bwMode="auto">
            <a:xfrm>
              <a:off x="4038600" y="2971800"/>
              <a:ext cx="836613" cy="392113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 flipV="1">
              <a:off x="4038600" y="4849813"/>
              <a:ext cx="836613" cy="409575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5231591" y="2633663"/>
              <a:ext cx="2422525" cy="319087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System code</a:t>
              </a:r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5231590" y="4564063"/>
              <a:ext cx="2422525" cy="3619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System data</a:t>
              </a:r>
            </a:p>
          </p:txBody>
        </p:sp>
        <p:sp>
          <p:nvSpPr>
            <p:cNvPr id="47" name="Rectangle 14"/>
            <p:cNvSpPr>
              <a:spLocks noChangeArrowheads="1"/>
            </p:cNvSpPr>
            <p:nvPr/>
          </p:nvSpPr>
          <p:spPr bwMode="auto">
            <a:xfrm>
              <a:off x="5231591" y="4942682"/>
              <a:ext cx="2422524" cy="32226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err="1">
                  <a:latin typeface="Courier New" pitchFamily="49" charset="0"/>
                  <a:ea typeface="msgothic" charset="0"/>
                  <a:cs typeface="msgothic" charset="0"/>
                </a:rPr>
                <a:t>int</a:t>
              </a: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 array[2]={1,2}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3904" y="445029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Relocation Entries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715000" y="6551633"/>
            <a:ext cx="2933713" cy="306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latin typeface="Calibri" pitchFamily="34" charset="0"/>
                <a:ea typeface="msgothic" charset="0"/>
                <a:cs typeface="msgothic" charset="0"/>
              </a:rPr>
              <a:t>Source: </a:t>
            </a:r>
            <a:r>
              <a:rPr lang="en-GB" sz="1400" b="1" err="1">
                <a:latin typeface="Courier New" pitchFamily="49" charset="0"/>
                <a:ea typeface="msgothic" charset="0"/>
                <a:cs typeface="msgothic" charset="0"/>
              </a:rPr>
              <a:t>objdump</a:t>
            </a:r>
            <a:r>
              <a:rPr lang="en-GB" sz="1400" b="1">
                <a:latin typeface="Courier New" pitchFamily="49" charset="0"/>
                <a:ea typeface="msgothic" charset="0"/>
                <a:cs typeface="msgothic" charset="0"/>
              </a:rPr>
              <a:t> –r –d </a:t>
            </a:r>
            <a:r>
              <a:rPr lang="en-GB" sz="1400" b="1" err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4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3581400"/>
            <a:ext cx="9144000" cy="2790636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0000000000000000 &lt;main&gt;: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0:   48 83 ec 08             sub    $0x8,%rsp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4:   be 02 00 00 00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$0x2,%esi</a:t>
            </a:r>
          </a:p>
          <a:p>
            <a:r>
              <a:rPr lang="sk-SK" sz="1600">
                <a:solidFill>
                  <a:srgbClr val="000000"/>
                </a:solidFill>
                <a:latin typeface="Courier New"/>
                <a:cs typeface="Courier New"/>
              </a:rPr>
              <a:t>   9:   bf 00 00 00 00          mov    $0x0,%edi      </a:t>
            </a:r>
            <a:r>
              <a:rPr lang="sk-SK" sz="1600">
                <a:solidFill>
                  <a:srgbClr val="3366FF"/>
                </a:solidFill>
                <a:latin typeface="Courier New"/>
                <a:cs typeface="Courier New"/>
              </a:rPr>
              <a:t># %edi = &amp;array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600">
                <a:solidFill>
                  <a:srgbClr val="FF0000"/>
                </a:solidFill>
                <a:latin typeface="Courier New"/>
                <a:cs typeface="Courier New"/>
              </a:rPr>
              <a:t>a: R_X86_64_32 array         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Relocation entry</a:t>
            </a:r>
          </a:p>
          <a:p>
            <a:endParaRPr lang="en-US" sz="1600">
              <a:solidFill>
                <a:srgbClr val="3366FF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e:   e8 00 00 00 00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callq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13 &lt;main+0x13&gt;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sum()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600">
                <a:solidFill>
                  <a:srgbClr val="FF0000"/>
                </a:solidFill>
                <a:latin typeface="Courier New"/>
                <a:cs typeface="Courier New"/>
              </a:rPr>
              <a:t>f: R_X86_64_PC32 sum-0x4     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Relocation entry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13:   48 83 c4 08             add    $0x8,%rsp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17:   c3            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067113" y="6014373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18002" y="1219200"/>
            <a:ext cx="4149198" cy="2310506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199906" y="3167984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6" y="152400"/>
            <a:ext cx="8918575" cy="11350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Relocated .text section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3200400"/>
            <a:ext cx="181758" cy="328424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6200" y="1330888"/>
            <a:ext cx="9017001" cy="4526497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00000000004004d0 &lt;main&gt;: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4004d0:       48 83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ec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08       sub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4004d4:       be 02 00 00 00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$0x2,%esi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4004d9: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bf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18 10 60 00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sk-SK" sz="1600" dirty="0">
                <a:solidFill>
                  <a:srgbClr val="7030A0"/>
                </a:solidFill>
                <a:latin typeface="Courier New"/>
                <a:cs typeface="Courier New"/>
              </a:rPr>
              <a:t>$0x601018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,%edi  </a:t>
            </a:r>
            <a:r>
              <a:rPr lang="sk-SK" sz="1600" dirty="0">
                <a:latin typeface="Courier New"/>
                <a:cs typeface="Courier New"/>
              </a:rPr>
              <a:t># %</a:t>
            </a:r>
            <a:r>
              <a:rPr lang="sk-SK" sz="1600" dirty="0" err="1">
                <a:latin typeface="Courier New"/>
                <a:cs typeface="Courier New"/>
              </a:rPr>
              <a:t>edi</a:t>
            </a:r>
            <a:r>
              <a:rPr lang="sk-SK" sz="1600" dirty="0">
                <a:latin typeface="Courier New"/>
                <a:cs typeface="Courier New"/>
              </a:rPr>
              <a:t> = &amp;</a:t>
            </a:r>
            <a:r>
              <a:rPr lang="sk-SK" sz="1600" dirty="0" err="1">
                <a:latin typeface="Courier New"/>
                <a:cs typeface="Courier New"/>
              </a:rPr>
              <a:t>array</a:t>
            </a:r>
            <a:endParaRPr lang="sk-SK" sz="1600" dirty="0"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4004de:       e8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05 00 00 00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callq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4004e8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&lt;sum&gt;    # sum()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3366FF"/>
                </a:solidFill>
                <a:latin typeface="Courier New"/>
                <a:cs typeface="Courier New"/>
              </a:rPr>
              <a:t>4004e3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:       48 83 c4 08       add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4004e7:       c3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00000000004004e8 &lt;sum&gt;: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sk-SK" sz="1600" dirty="0">
                <a:solidFill>
                  <a:srgbClr val="FF0000"/>
                </a:solidFill>
                <a:latin typeface="Courier New"/>
                <a:cs typeface="Courier New"/>
              </a:rPr>
              <a:t>4004e8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:       b8 00 00 00 00   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$0x0,%eax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4004ed:       ba 00 00 00 00   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$0x0,%edx</a:t>
            </a:r>
          </a:p>
          <a:p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 4004f2:       </a:t>
            </a:r>
            <a:r>
              <a:rPr lang="cs-CZ" sz="1600" dirty="0" err="1">
                <a:solidFill>
                  <a:srgbClr val="000000"/>
                </a:solidFill>
                <a:latin typeface="Courier New"/>
                <a:cs typeface="Courier New"/>
              </a:rPr>
              <a:t>eb</a:t>
            </a:r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09                   </a:t>
            </a:r>
            <a:r>
              <a:rPr lang="cs-CZ" sz="1600" dirty="0" err="1">
                <a:solidFill>
                  <a:srgbClr val="000000"/>
                </a:solidFill>
                <a:latin typeface="Courier New"/>
                <a:cs typeface="Courier New"/>
              </a:rPr>
              <a:t>jmp</a:t>
            </a:r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   4004fd &lt;sum+0x15&gt;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4004f4:       48 63 ca               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movslq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%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edx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,%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rcx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4004f7:       03 04 8f                add    (%rdi,%rcx,4),%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eax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4004fa:       83 c2 01                add    $0x1,%edx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4004fd:       39 f2           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cmp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%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esi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,%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edx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4004ff:       7c f3           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jl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4004f4 &lt;sum+0xc&gt;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400501:       f3 c3                   </a:t>
            </a:r>
            <a:r>
              <a:rPr lang="hu-HU" sz="1600" dirty="0" err="1">
                <a:solidFill>
                  <a:srgbClr val="000000"/>
                </a:solidFill>
                <a:latin typeface="Courier New"/>
                <a:cs typeface="Courier New"/>
              </a:rPr>
              <a:t>repz</a:t>
            </a:r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600" dirty="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ro-RO" sz="1600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370" y="5943600"/>
            <a:ext cx="62268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err="1">
                <a:latin typeface="Courier New"/>
                <a:cs typeface="Courier New"/>
              </a:rPr>
              <a:t>callq</a:t>
            </a:r>
            <a:r>
              <a:rPr lang="en-US" sz="2000">
                <a:latin typeface="Calibri" pitchFamily="34" charset="0"/>
              </a:rPr>
              <a:t> instruction uses PC-relative addressing for sum():  </a:t>
            </a:r>
          </a:p>
          <a:p>
            <a:r>
              <a:rPr lang="en-US" sz="2000">
                <a:solidFill>
                  <a:srgbClr val="FF0000"/>
                </a:solidFill>
                <a:latin typeface="Courier New"/>
                <a:cs typeface="Courier New"/>
              </a:rPr>
              <a:t>0x4004e8</a:t>
            </a:r>
            <a:r>
              <a:rPr lang="en-US" sz="2000">
                <a:latin typeface="Calibri" pitchFamily="34" charset="0"/>
              </a:rPr>
              <a:t> = </a:t>
            </a:r>
            <a:r>
              <a:rPr lang="en-US" sz="2000">
                <a:solidFill>
                  <a:srgbClr val="3366FF"/>
                </a:solidFill>
                <a:latin typeface="Courier New"/>
                <a:cs typeface="Courier New"/>
              </a:rPr>
              <a:t>0x4004e3</a:t>
            </a:r>
            <a:r>
              <a:rPr lang="en-US" sz="2000">
                <a:latin typeface="Calibri" pitchFamily="34" charset="0"/>
              </a:rPr>
              <a:t> + </a:t>
            </a:r>
            <a:r>
              <a:rPr lang="en-US" sz="2000">
                <a:solidFill>
                  <a:srgbClr val="00CC99"/>
                </a:solidFill>
                <a:latin typeface="Courier New"/>
                <a:cs typeface="Courier New"/>
              </a:rPr>
              <a:t>0x5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4598" y="6519446"/>
            <a:ext cx="3139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Source: </a:t>
            </a:r>
            <a:r>
              <a:rPr lang="en-US" sz="1600" dirty="0" err="1">
                <a:latin typeface="Courier New"/>
                <a:cs typeface="Courier New"/>
              </a:rPr>
              <a:t>objdump</a:t>
            </a:r>
            <a:r>
              <a:rPr lang="en-US" sz="1600" dirty="0">
                <a:latin typeface="Courier New"/>
                <a:cs typeface="Courier New"/>
              </a:rPr>
              <a:t> -d </a:t>
            </a:r>
            <a:r>
              <a:rPr lang="en-US" sz="1600" dirty="0" err="1">
                <a:latin typeface="Courier New"/>
                <a:cs typeface="Courier New"/>
              </a:rPr>
              <a:t>prog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/>
              <a:t>Linking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Motivation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What it does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How it works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Dynamic linking</a:t>
            </a:r>
          </a:p>
          <a:p>
            <a:r>
              <a:rPr lang="en-US" dirty="0"/>
              <a:t>Case study: Library </a:t>
            </a:r>
            <a:r>
              <a:rPr lang="en-US" dirty="0" err="1"/>
              <a:t>interpositioning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6129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Loading Executable Object Files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646" y="15677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23646" y="19487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Program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3646" y="2939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.text section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3646" y="3701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.data section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23646" y="4082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23646" y="4463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symtab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23646" y="4844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23646" y="59873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relocatables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269568" y="1413296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98806" y="1236452"/>
            <a:ext cx="2285154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686829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686829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686829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686830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686829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6076950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686829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076950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686829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421194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7834221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err="1">
                <a:latin typeface="Courier New" pitchFamily="49" charset="0"/>
                <a:ea typeface="msgothic" charset="0"/>
                <a:cs typeface="msgothic" charset="0"/>
              </a:rPr>
              <a:t>r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sp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7527834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677150" y="899576"/>
            <a:ext cx="1314450" cy="81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invisible to user code</a:t>
            </a: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V="1">
            <a:off x="7543800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7888288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 flipH="1">
            <a:off x="7504113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3810000" y="6172200"/>
            <a:ext cx="920542" cy="269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4686829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Read/write data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4686829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Read-only code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8" name="AutoShape 36"/>
          <p:cNvSpPr>
            <a:spLocks/>
          </p:cNvSpPr>
          <p:nvPr/>
        </p:nvSpPr>
        <p:spPr bwMode="auto">
          <a:xfrm>
            <a:off x="7524750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7677150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323646" y="3320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23646" y="5225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.line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23646" y="2558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ini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 section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323646" y="5606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strtab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5070" y="304800"/>
            <a:ext cx="8831262" cy="1054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Libraries: Packaging a Set of Functions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161" y="1333500"/>
            <a:ext cx="8307387" cy="52959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How to package functions commonly used by programmers?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Math, I/O, memory management, string manipulation, etc.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Awkward, given the linker framework so far: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>
                <a:solidFill>
                  <a:srgbClr val="990000"/>
                </a:solidFill>
              </a:rPr>
              <a:t>Option 1:</a:t>
            </a:r>
            <a:r>
              <a:rPr lang="en-GB"/>
              <a:t> Put all functions into a single source file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Programmers link big object file into their programs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Space and time inefficient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>
                <a:solidFill>
                  <a:srgbClr val="990000"/>
                </a:solidFill>
              </a:rPr>
              <a:t>Option 2:</a:t>
            </a:r>
            <a:r>
              <a:rPr lang="en-GB"/>
              <a:t> Put each function in a separate source file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Programmers explicitly link appropriate binaries into their programs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More efficient, but burdensome on the programmer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Old-Fashioned Solution: Static Libraries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447800"/>
            <a:ext cx="8459787" cy="47672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>
                <a:solidFill>
                  <a:srgbClr val="990000"/>
                </a:solidFill>
              </a:rPr>
              <a:t>Static libraries </a:t>
            </a:r>
            <a:r>
              <a:rPr lang="en-GB"/>
              <a:t>(.</a:t>
            </a:r>
            <a:r>
              <a:rPr lang="en-GB">
                <a:latin typeface="Courier New" pitchFamily="49" charset="0"/>
              </a:rPr>
              <a:t>a</a:t>
            </a:r>
            <a:r>
              <a:rPr lang="en-GB"/>
              <a:t> </a:t>
            </a:r>
            <a:r>
              <a:rPr lang="en-GB">
                <a:solidFill>
                  <a:srgbClr val="000004"/>
                </a:solidFill>
              </a:rPr>
              <a:t>archive files</a:t>
            </a:r>
            <a:r>
              <a:rPr lang="en-GB"/>
              <a:t>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Concatenate related </a:t>
            </a:r>
            <a:r>
              <a:rPr lang="en-GB" err="1"/>
              <a:t>relocatable</a:t>
            </a:r>
            <a:r>
              <a:rPr lang="en-GB"/>
              <a:t> object files into a single file with an index (called an </a:t>
            </a:r>
            <a:r>
              <a:rPr lang="en-GB" i="1"/>
              <a:t>archive</a:t>
            </a:r>
            <a:r>
              <a:rPr lang="en-GB"/>
              <a:t>).</a:t>
            </a:r>
          </a:p>
          <a:p>
            <a:pPr lvl="1"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Enhance linker so that it tries to resolve unresolved external references by looking for the symbols in one or more archives.</a:t>
            </a:r>
          </a:p>
          <a:p>
            <a:pPr lvl="1">
              <a:buSzPct val="75000"/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If an archive member file resolves reference, link it  into the executable.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Creating Static Libraries</a:t>
            </a:r>
          </a:p>
        </p:txBody>
      </p:sp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12954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09600" y="2289869"/>
            <a:ext cx="1371600" cy="360909"/>
          </a:xfrm>
          <a:prstGeom prst="rect">
            <a:avLst/>
          </a:prstGeom>
          <a:solidFill>
            <a:srgbClr val="DEDFF5"/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771525" y="1615181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err="1">
                <a:latin typeface="Courier New" pitchFamily="49" charset="0"/>
                <a:ea typeface="msgothic" charset="0"/>
                <a:cs typeface="msgothic" charset="0"/>
              </a:rPr>
              <a:t>atoi.c</a:t>
            </a: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955675" y="2986781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atoi.o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86000" y="2289869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297113" y="1615181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printf.c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316163" y="2986781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printf.o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29718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12954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29718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2971800" y="3364606"/>
            <a:ext cx="1588" cy="47148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511425" y="4674294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3884613" y="3302694"/>
            <a:ext cx="1298575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1828800" y="3836094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 (</a:t>
            </a:r>
            <a:r>
              <a:rPr lang="en-GB" sz="1800" b="1" err="1">
                <a:latin typeface="Calibri" pitchFamily="34" charset="0"/>
                <a:ea typeface="msgothic" charset="0"/>
                <a:cs typeface="msgothic" charset="0"/>
              </a:rPr>
              <a:t>ar</a:t>
            </a: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886200" y="2159694"/>
            <a:ext cx="436563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...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4572000" y="2300981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4583113" y="1626294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random.c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4602163" y="2997894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random.o</a:t>
            </a:r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5257800" y="1931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5257800" y="2693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1295400" y="3302694"/>
            <a:ext cx="1219200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5095875" y="3759894"/>
            <a:ext cx="3637832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rs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libc.a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atoi.o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600" b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… </a:t>
            </a:r>
            <a:r>
              <a:rPr lang="en-GB" sz="1600" b="1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random.o</a:t>
            </a:r>
            <a:endParaRPr lang="en-GB" sz="1600" b="1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971800" y="4279006"/>
            <a:ext cx="1588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3886200" y="4654714"/>
            <a:ext cx="2971800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C standard library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457200" y="5562600"/>
            <a:ext cx="83073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kern="0" err="1">
                <a:latin typeface="Calibri" pitchFamily="34" charset="0"/>
              </a:rPr>
              <a:t>Archiver</a:t>
            </a:r>
            <a:r>
              <a:rPr lang="en-GB" sz="2000" kern="0">
                <a:latin typeface="Calibri" pitchFamily="34" charset="0"/>
              </a:rPr>
              <a:t> allows incremental updates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sz="2000" kern="0">
                <a:latin typeface="Calibri" pitchFamily="34" charset="0"/>
              </a:rPr>
              <a:t>Recompile function that changes and replace .o file in archive.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kern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048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Commonly Used Libraries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4012" y="1220788"/>
            <a:ext cx="8307387" cy="3152775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err="1">
                <a:latin typeface="Courier New" pitchFamily="49" charset="0"/>
              </a:rPr>
              <a:t>libc.a</a:t>
            </a:r>
            <a:r>
              <a:rPr lang="en-GB" sz="2000"/>
              <a:t> (the C standard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/>
              <a:t>4.6 MB archive of 1496 object files.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/>
              <a:t>I/O, memory allocation, signal handling, string handling, data and time, random numbers, integer math</a:t>
            </a:r>
          </a:p>
          <a:p>
            <a:pPr>
              <a:lnSpc>
                <a:spcPct val="80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err="1">
                <a:latin typeface="Courier New" pitchFamily="49" charset="0"/>
              </a:rPr>
              <a:t>libm.a</a:t>
            </a:r>
            <a:r>
              <a:rPr lang="en-GB" sz="2000"/>
              <a:t> (the C math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/>
              <a:t>2 MB archive of 444 object files.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/>
              <a:t>floating point math (sin, </a:t>
            </a:r>
            <a:r>
              <a:rPr lang="en-GB" sz="1800" err="1"/>
              <a:t>cos</a:t>
            </a:r>
            <a:r>
              <a:rPr lang="en-GB" sz="1800"/>
              <a:t>, tan, log, exp, </a:t>
            </a:r>
            <a:r>
              <a:rPr lang="en-GB" sz="1800" err="1"/>
              <a:t>sqrt</a:t>
            </a:r>
            <a:r>
              <a:rPr lang="en-GB" sz="1800"/>
              <a:t>, …) 	</a:t>
            </a:r>
          </a:p>
          <a:p>
            <a:pPr>
              <a:lnSpc>
                <a:spcPct val="83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/>
          </a:p>
          <a:p>
            <a:pPr>
              <a:lnSpc>
                <a:spcPct val="83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228600" y="3657600"/>
            <a:ext cx="4008126" cy="2872198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–t 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usr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/lib/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fork.o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fprintf.o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fpu_control.o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fputc.o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freopen.o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fscanf.o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fseek.o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fstab.o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754874" y="3677347"/>
            <a:ext cx="4008126" cy="2872198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–t /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usr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/lib/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libm.a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962400" y="838200"/>
            <a:ext cx="4876800" cy="53340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noAutofit/>
          </a:bodyPr>
          <a:lstStyle/>
          <a:p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3452982" cy="1240722"/>
          </a:xfrm>
        </p:spPr>
        <p:txBody>
          <a:bodyPr/>
          <a:lstStyle/>
          <a:p>
            <a:r>
              <a:rPr lang="en-US"/>
              <a:t>Linking with Static Libraries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6694" y="2020989"/>
            <a:ext cx="3517106" cy="3787833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vector.h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[2] = {3, 4};</a:t>
            </a:r>
          </a:p>
          <a:p>
            <a:r>
              <a:rPr lang="nl-NL" sz="16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 err="1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[2];</a:t>
            </a:r>
          </a:p>
          <a:p>
            <a:endParaRPr lang="nl-NL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(int argc, char** argv)</a:t>
            </a:r>
          </a:p>
          <a:p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(x, y, z, 2);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 printf(</a:t>
            </a:r>
            <a:r>
              <a:rPr lang="ro-RO" sz="1600">
                <a:solidFill>
                  <a:srgbClr val="9D206F"/>
                </a:solidFill>
                <a:latin typeface="Courier New"/>
                <a:cs typeface="Courier New"/>
              </a:rPr>
              <a:t>"z = [%d %d]\n”</a:t>
            </a:r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        z[0], z[1]);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0;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04184" y="5257800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169138" y="1817132"/>
            <a:ext cx="4441462" cy="1818063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4A00FF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>
                <a:solidFill>
                  <a:srgbClr val="000000"/>
                </a:solidFill>
                <a:latin typeface="Courier New"/>
                <a:cs typeface="Courier New"/>
              </a:rPr>
              <a:t> (i = 0; i &lt; n; i++)</a:t>
            </a:r>
          </a:p>
          <a:p>
            <a:r>
              <a:rPr lang="es-ES_tradnl" sz="1600">
                <a:solidFill>
                  <a:srgbClr val="000000"/>
                </a:solidFill>
                <a:latin typeface="Courier New"/>
                <a:cs typeface="Courier New"/>
              </a:rPr>
              <a:t>        z[i] = x[i] + y[i];</a:t>
            </a:r>
          </a:p>
          <a:p>
            <a:r>
              <a:rPr lang="es-ES_tradnl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169138" y="3774995"/>
            <a:ext cx="4441462" cy="206428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4A00FF"/>
                </a:solidFill>
                <a:latin typeface="Courier New"/>
                <a:cs typeface="Courier New"/>
              </a:rPr>
              <a:t>multvec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           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r-FR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>
                <a:solidFill>
                  <a:srgbClr val="C200FF"/>
                </a:solidFill>
                <a:latin typeface="Courier New"/>
                <a:cs typeface="Courier New"/>
              </a:rPr>
              <a:t>    for</a:t>
            </a:r>
            <a:r>
              <a:rPr lang="da-DK" sz="1600">
                <a:solidFill>
                  <a:srgbClr val="000000"/>
                </a:solidFill>
                <a:latin typeface="Courier New"/>
                <a:cs typeface="Courier New"/>
              </a:rPr>
              <a:t> (i = 0; i &lt; n; i++)</a:t>
            </a:r>
          </a:p>
          <a:p>
            <a:r>
              <a:rPr lang="es-ES_tradnl" sz="1600">
                <a:solidFill>
                  <a:srgbClr val="000000"/>
                </a:solidFill>
                <a:latin typeface="Courier New"/>
                <a:cs typeface="Courier New"/>
              </a:rPr>
              <a:t>        z[i] = x[i] * y[i];</a:t>
            </a:r>
          </a:p>
          <a:p>
            <a:r>
              <a:rPr lang="es-ES_tradnl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203940" y="5527595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342462" y="3341132"/>
            <a:ext cx="1344338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1200" y="914400"/>
            <a:ext cx="1762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libvector.a</a:t>
            </a:r>
            <a:endParaRPr lang="en-US" sz="180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377690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84162"/>
            <a:ext cx="5614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Linking with Static Libraries</a:t>
            </a:r>
          </a:p>
        </p:txBody>
      </p:sp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698500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4625" y="2992438"/>
            <a:ext cx="2070100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Translators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800" b="1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52400" y="2286000"/>
            <a:ext cx="114676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801813" y="3994150"/>
            <a:ext cx="114676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1241425" y="3681413"/>
            <a:ext cx="815975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344738" y="4291013"/>
            <a:ext cx="762000" cy="304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5353050" y="3263900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3981451" y="3649663"/>
            <a:ext cx="1587" cy="102235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497138" y="4672013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519593" y="5518150"/>
            <a:ext cx="1012890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prog2c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3981450" y="5047191"/>
            <a:ext cx="1588" cy="41433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5577022" y="3886200"/>
            <a:ext cx="3185978" cy="626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and any other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modules called by </a:t>
            </a: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187700" y="3263900"/>
            <a:ext cx="169819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libvector.a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992563" y="3994150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4981575" y="3590397"/>
            <a:ext cx="841375" cy="1066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6929438" y="3206750"/>
            <a:ext cx="1552839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Static libraries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225425" y="3883025"/>
            <a:ext cx="130559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800" b="1" i="1">
              <a:solidFill>
                <a:srgbClr val="C0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object files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4648251" y="5378450"/>
            <a:ext cx="2210134" cy="908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(861,232 bytes)</a:t>
            </a:r>
            <a:endParaRPr lang="en-GB" sz="18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1260475" y="2286000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1882775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328988" y="2289175"/>
            <a:ext cx="1304925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endParaRPr lang="en-GB" sz="1800" b="1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800" b="1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3981451" y="2955925"/>
            <a:ext cx="1587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3429000" y="1874837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>
            <a:off x="4572000" y="1874837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601913" y="1538288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925888" y="1524000"/>
            <a:ext cx="1422483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95600" y="6347379"/>
            <a:ext cx="21755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latin typeface="Calibri" pitchFamily="34" charset="0"/>
              </a:rPr>
              <a:t>“c” for “compile-time”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5487134" y="4724400"/>
            <a:ext cx="3761264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static </a:t>
            </a:r>
            <a:r>
              <a:rPr lang="mr-IN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o prog2c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	      main2.o -L. -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lvector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Using Static Libraries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428750"/>
            <a:ext cx="8307387" cy="41338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Linker’s algorithm for resolving external references: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Scan </a:t>
            </a:r>
            <a:r>
              <a:rPr lang="en-GB" b="1">
                <a:latin typeface="Courier New" pitchFamily="49" charset="0"/>
              </a:rPr>
              <a:t>.o</a:t>
            </a:r>
            <a:r>
              <a:rPr lang="en-GB"/>
              <a:t> files and </a:t>
            </a:r>
            <a:r>
              <a:rPr lang="en-GB" b="1">
                <a:latin typeface="Courier New" pitchFamily="49" charset="0"/>
              </a:rPr>
              <a:t>.a</a:t>
            </a:r>
            <a:r>
              <a:rPr lang="en-GB"/>
              <a:t> files in the command line order.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During the scan, keep a list of the current unresolved references.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As each new </a:t>
            </a:r>
            <a:r>
              <a:rPr lang="en-GB" b="1">
                <a:latin typeface="Courier New" pitchFamily="49" charset="0"/>
              </a:rPr>
              <a:t>.o</a:t>
            </a:r>
            <a:r>
              <a:rPr lang="en-GB"/>
              <a:t> or </a:t>
            </a:r>
            <a:r>
              <a:rPr lang="en-GB" b="1">
                <a:latin typeface="Courier New" pitchFamily="49" charset="0"/>
              </a:rPr>
              <a:t>.a</a:t>
            </a:r>
            <a:r>
              <a:rPr lang="en-GB"/>
              <a:t> file, </a:t>
            </a:r>
            <a:r>
              <a:rPr lang="en-GB" i="1" err="1"/>
              <a:t>obj</a:t>
            </a:r>
            <a:r>
              <a:rPr lang="en-GB"/>
              <a:t>, is encountered, try to resolve each unresolved reference in the list against the symbols defined in </a:t>
            </a:r>
            <a:r>
              <a:rPr lang="en-GB" i="1"/>
              <a:t>obj</a:t>
            </a:r>
            <a:r>
              <a:rPr lang="en-GB"/>
              <a:t>.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If any entries in the unresolved list at end of scan, then error.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Problem: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Command line order matters!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Moral: put libraries at the end of the command line.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990600" y="4995736"/>
            <a:ext cx="6723613" cy="1024064"/>
          </a:xfrm>
          <a:prstGeom prst="rect">
            <a:avLst/>
          </a:prstGeom>
          <a:solidFill>
            <a:srgbClr val="E6E6E6"/>
          </a:solidFill>
          <a:ln w="64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 -static -o prog2c -L. -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lvector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 main2.o 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main2.o: In function `main':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main2.c:(.text+0x19): undefined reference to `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'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collect2: error: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 returned 1 exit status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Modern Solution: Shared Libraries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344613"/>
            <a:ext cx="8307387" cy="497998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Static libraries have the following disadvantages: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Duplication in the stored executables (every function needs </a:t>
            </a:r>
            <a:r>
              <a:rPr lang="en-GB" dirty="0" err="1"/>
              <a:t>libc</a:t>
            </a:r>
            <a:r>
              <a:rPr lang="en-GB" dirty="0"/>
              <a:t>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Duplication in the running executables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Minor bug fixes of system libraries require each application to explicitly relink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Rebuild everything with </a:t>
            </a:r>
            <a:r>
              <a:rPr lang="en-GB" dirty="0" err="1"/>
              <a:t>glibc</a:t>
            </a:r>
            <a:r>
              <a:rPr lang="en-GB" dirty="0"/>
              <a:t>?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hlinkClick r:id="rId3"/>
              </a:rPr>
              <a:t>https://security.googleblog.com/2016/02/cve-2015-7547-glibc-getaddrinfo-stack.html</a:t>
            </a:r>
            <a:endParaRPr lang="en-GB" dirty="0"/>
          </a:p>
          <a:p>
            <a:pPr marL="0" indent="0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solidFill>
                <a:srgbClr val="000004"/>
              </a:solidFill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solidFill>
                  <a:srgbClr val="000004"/>
                </a:solidFill>
              </a:rPr>
              <a:t>Modern solution: </a:t>
            </a:r>
            <a:r>
              <a:rPr lang="en-GB" dirty="0">
                <a:solidFill>
                  <a:srgbClr val="C00000"/>
                </a:solidFill>
              </a:rPr>
              <a:t>shared libraries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Object files that contain code and data that are loaded and linked into an application </a:t>
            </a:r>
            <a:r>
              <a:rPr lang="en-GB" i="1" dirty="0"/>
              <a:t>dynamically, </a:t>
            </a:r>
            <a:r>
              <a:rPr lang="en-GB" dirty="0"/>
              <a:t>at either </a:t>
            </a:r>
            <a:r>
              <a:rPr lang="en-GB" i="1" dirty="0"/>
              <a:t>load-time</a:t>
            </a:r>
            <a:r>
              <a:rPr lang="en-GB" dirty="0"/>
              <a:t> or </a:t>
            </a:r>
            <a:r>
              <a:rPr lang="en-GB" i="1" dirty="0"/>
              <a:t>run-time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Also called: dynamic link libraries, DLLs, </a:t>
            </a:r>
            <a:r>
              <a:rPr lang="en-GB" dirty="0">
                <a:latin typeface="Courier New"/>
                <a:cs typeface="Courier New"/>
              </a:rPr>
              <a:t>.so </a:t>
            </a:r>
            <a:r>
              <a:rPr lang="en-GB" dirty="0"/>
              <a:t>files</a:t>
            </a:r>
          </a:p>
          <a:p>
            <a:pPr lvl="1"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Shared Libraries (cont.)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347" y="1295400"/>
            <a:ext cx="8307387" cy="54864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Dynamic linking can occur when executable is first loaded and run (load-time linking)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Common case for Linux, handled automatically by the dynamic linker (</a:t>
            </a:r>
            <a:r>
              <a:rPr lang="en-GB" b="1" dirty="0">
                <a:latin typeface="Courier New" pitchFamily="49" charset="0"/>
              </a:rPr>
              <a:t>ld-linux.so</a:t>
            </a:r>
            <a:r>
              <a:rPr lang="en-GB" dirty="0">
                <a:latin typeface="Courier New" pitchFamily="49" charset="0"/>
              </a:rPr>
              <a:t>)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C library (</a:t>
            </a:r>
            <a:r>
              <a:rPr lang="en-GB" b="1" dirty="0">
                <a:latin typeface="Courier New" pitchFamily="49" charset="0"/>
              </a:rPr>
              <a:t>libc.so</a:t>
            </a:r>
            <a:r>
              <a:rPr lang="en-GB" dirty="0"/>
              <a:t>) usually dynamically linked</a:t>
            </a:r>
          </a:p>
          <a:p>
            <a:pPr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Dynamic linking can also occur after program has begun </a:t>
            </a:r>
            <a:br>
              <a:rPr lang="en-GB" dirty="0"/>
            </a:br>
            <a:r>
              <a:rPr lang="en-GB" dirty="0"/>
              <a:t>(run-time linking)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Linux, this is done by calls to the </a:t>
            </a:r>
            <a:r>
              <a:rPr lang="en-GB" b="1" dirty="0" err="1">
                <a:latin typeface="Courier New" pitchFamily="49" charset="0"/>
              </a:rPr>
              <a:t>dlopen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dirty="0"/>
              <a:t> interface</a:t>
            </a:r>
            <a:endParaRPr lang="en-GB" dirty="0">
              <a:latin typeface="Courier New" pitchFamily="49" charset="0"/>
            </a:endParaRP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Distributing software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High-performance web servers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Runtime library </a:t>
            </a:r>
            <a:r>
              <a:rPr lang="en-GB" dirty="0" err="1"/>
              <a:t>interpositioning</a:t>
            </a:r>
            <a:endParaRPr lang="en-GB" dirty="0"/>
          </a:p>
          <a:p>
            <a:pPr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Shared library routines can be shared by multiple processes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More on this when we learn about virtual memory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3"/>
            <a:ext cx="4508500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 dirty="0" err="1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 dirty="0">
                <a:solidFill>
                  <a:srgbClr val="C200FF"/>
                </a:solidFill>
                <a:latin typeface="Courier New"/>
                <a:cs typeface="Courier New"/>
              </a:rPr>
              <a:t>    return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 sz="18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99906" y="44429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871984" y="4433473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dynamic libraries are required?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interp</a:t>
            </a:r>
            <a:r>
              <a:rPr lang="en-US" dirty="0"/>
              <a:t> section</a:t>
            </a:r>
          </a:p>
          <a:p>
            <a:pPr lvl="1"/>
            <a:r>
              <a:rPr lang="en-US" dirty="0"/>
              <a:t>Specifies the dynamic linker to use (i.e., </a:t>
            </a:r>
            <a:r>
              <a:rPr lang="en-GB" b="1" dirty="0" err="1">
                <a:latin typeface="Courier New" pitchFamily="49" charset="0"/>
              </a:rPr>
              <a:t>ld-linux.so</a:t>
            </a:r>
            <a:r>
              <a:rPr lang="en-US" dirty="0"/>
              <a:t>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.dynamic</a:t>
            </a:r>
            <a:r>
              <a:rPr lang="en-US" dirty="0"/>
              <a:t> section</a:t>
            </a:r>
          </a:p>
          <a:p>
            <a:pPr lvl="1"/>
            <a:r>
              <a:rPr lang="en-US" dirty="0"/>
              <a:t>Specifies the names, </a:t>
            </a:r>
            <a:r>
              <a:rPr lang="en-US" dirty="0" err="1"/>
              <a:t>etc</a:t>
            </a:r>
            <a:r>
              <a:rPr lang="en-US" dirty="0"/>
              <a:t> of the dynamic libraries to use</a:t>
            </a:r>
          </a:p>
          <a:p>
            <a:pPr lvl="1"/>
            <a:r>
              <a:rPr lang="en-US" dirty="0"/>
              <a:t>Follow an example of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prog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(NEEDED)             Shared library: [libm.so.6]</a:t>
            </a:r>
          </a:p>
          <a:p>
            <a:r>
              <a:rPr lang="en-US" dirty="0"/>
              <a:t>Where are the libraries found?</a:t>
            </a:r>
          </a:p>
          <a:p>
            <a:pPr lvl="1"/>
            <a:r>
              <a:rPr lang="en-US" dirty="0"/>
              <a:t>Use “</a:t>
            </a:r>
            <a:r>
              <a:rPr lang="en-US" b="1" dirty="0" err="1">
                <a:latin typeface="Courier New"/>
                <a:cs typeface="Courier New"/>
              </a:rPr>
              <a:t>ldd</a:t>
            </a:r>
            <a:r>
              <a:rPr lang="en-US" dirty="0"/>
              <a:t>” to find out: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5181600"/>
            <a:ext cx="8451650" cy="1020409"/>
          </a:xfrm>
          <a:prstGeom prst="rect">
            <a:avLst/>
          </a:prstGeom>
          <a:solidFill>
            <a:srgbClr val="E6E6E6"/>
          </a:solidFill>
          <a:ln w="64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ldd</a:t>
            </a:r>
            <a:r>
              <a:rPr lang="en-GB" sz="16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prog</a:t>
            </a:r>
            <a:endParaRPr lang="en-GB" sz="16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dirty="0">
                <a:latin typeface="Courier New" pitchFamily="49" charset="0"/>
                <a:ea typeface="msgothic" charset="0"/>
                <a:cs typeface="msgothic" charset="0"/>
              </a:rPr>
              <a:t>  linux-vdso.so.1 =&gt;  (0x00007ffcf2998000)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dirty="0">
                <a:latin typeface="Courier New" pitchFamily="49" charset="0"/>
                <a:ea typeface="msgothic" charset="0"/>
                <a:cs typeface="msgothic" charset="0"/>
              </a:rPr>
              <a:t>  libc.so.6 =&gt; /lib/x86_64-linux-gnu/libc.so.6 (0x00007f99ad927000)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sz="1600" dirty="0">
                <a:latin typeface="Courier New" pitchFamily="49" charset="0"/>
                <a:ea typeface="msgothic" charset="0"/>
                <a:cs typeface="msgothic" charset="0"/>
              </a:rPr>
              <a:t>  /lib64/ld-linux-x86-64.so.2 (0x00007f99adcef000)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96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Library Example</a:t>
            </a:r>
          </a:p>
        </p:txBody>
      </p:sp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12954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09600" y="2289869"/>
            <a:ext cx="1371600" cy="360909"/>
          </a:xfrm>
          <a:prstGeom prst="rect">
            <a:avLst/>
          </a:prstGeom>
          <a:solidFill>
            <a:srgbClr val="DEDFF5"/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771525" y="1615181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.c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09600" y="2971800"/>
            <a:ext cx="1284624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86000" y="2289869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297113" y="1615181"/>
            <a:ext cx="1422482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316163" y="2986781"/>
            <a:ext cx="1422482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29718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12954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29718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2971800" y="3364606"/>
            <a:ext cx="1588" cy="47148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071942" y="4724400"/>
            <a:ext cx="1836057" cy="359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1828800" y="3810000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ld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1295400" y="3302694"/>
            <a:ext cx="1219200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3962400" y="3276600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-shared -o </a:t>
            </a:r>
            <a:r>
              <a:rPr lang="en-GB" sz="16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</a:t>
            </a:r>
            <a:r>
              <a:rPr lang="en-GB" sz="16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addvec.o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971800" y="4279006"/>
            <a:ext cx="1588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4343400" y="4648200"/>
            <a:ext cx="2971800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Dynamic v</a:t>
            </a: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ector library</a:t>
            </a:r>
          </a:p>
        </p:txBody>
      </p:sp>
      <p:sp>
        <p:nvSpPr>
          <p:cNvPr id="2" name="Rectangle 1"/>
          <p:cNvSpPr/>
          <p:nvPr/>
        </p:nvSpPr>
        <p:spPr>
          <a:xfrm>
            <a:off x="3200400" y="1905000"/>
            <a:ext cx="5867400" cy="352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8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8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8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sz="18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8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Og</a:t>
            </a:r>
            <a:r>
              <a:rPr lang="en-GB" sz="18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sz="18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8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c </a:t>
            </a:r>
            <a:r>
              <a:rPr lang="en-GB" sz="18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r>
              <a:rPr lang="en-GB" sz="18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r>
              <a:rPr lang="en-GB" sz="18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8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fpic</a:t>
            </a:r>
            <a:endParaRPr lang="en-GB" sz="1800" dirty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01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5750"/>
            <a:ext cx="8716962" cy="7810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Dynamic Linking at Load-time</a:t>
            </a:r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262096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454275" y="1657075"/>
            <a:ext cx="167640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Translators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081213" y="1010963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757488" y="2568300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3292475" y="22381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359275" y="1949175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454275" y="3225525"/>
            <a:ext cx="302895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2795691" y="3974825"/>
            <a:ext cx="92054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prog2l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3292475" y="3609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3292475" y="4295500"/>
            <a:ext cx="1588" cy="4572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454275" y="6124300"/>
            <a:ext cx="320040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Dynamic linker 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ld-linux.so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3292475" y="5133700"/>
            <a:ext cx="1588" cy="9906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3292475" y="2847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5254625" y="2542900"/>
            <a:ext cx="260985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Relocation and symbol  table info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5180013" y="25429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352925" y="4844775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5254625" y="5559150"/>
            <a:ext cx="177165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Code and data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5173663" y="54385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-228600" y="3873224"/>
            <a:ext cx="2514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Partially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(8488 bytes)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914400" y="2451355"/>
            <a:ext cx="1371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err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600" b="1" i="1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533400" y="5887233"/>
            <a:ext cx="1752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in memory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378301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3184525" y="1010963"/>
            <a:ext cx="1169209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2454275" y="4749525"/>
            <a:ext cx="165735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execve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4689475" y="1047475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-shared -o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fpic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H="1">
            <a:off x="5715000" y="1574799"/>
            <a:ext cx="460375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724400" y="3581400"/>
            <a:ext cx="3638473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o prog2l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	      main2.o ./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11D86-DD20-4CC1-8FD7-9923287F7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928" y="287924"/>
            <a:ext cx="7592093" cy="762000"/>
          </a:xfrm>
        </p:spPr>
        <p:txBody>
          <a:bodyPr/>
          <a:lstStyle/>
          <a:p>
            <a:r>
              <a:rPr lang="en-US" sz="1800" dirty="0"/>
              <a:t>  Dynamic Linking:</a:t>
            </a:r>
            <a:br>
              <a:rPr lang="en-US" sz="1800" dirty="0"/>
            </a:br>
            <a:r>
              <a:rPr lang="en-US" dirty="0"/>
              <a:t>Global Offset Table(GOT)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92A6F-0F25-41B7-B881-D9BAE4630833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304804" y="4532293"/>
            <a:ext cx="8305795" cy="1569660"/>
          </a:xfrm>
        </p:spPr>
        <p:txBody>
          <a:bodyPr/>
          <a:lstStyle/>
          <a:p>
            <a:r>
              <a:rPr lang="en-US" sz="2000" dirty="0"/>
              <a:t>The GOT is an array of pointers, with one entry per dynamically linked function (and then a few)</a:t>
            </a:r>
          </a:p>
          <a:p>
            <a:r>
              <a:rPr lang="en-US" sz="2000" dirty="0"/>
              <a:t>The dynamic linker populates this table as it links each such function at runtime</a:t>
            </a:r>
          </a:p>
          <a:p>
            <a:r>
              <a:rPr lang="en-US" sz="2000" dirty="0"/>
              <a:t>Calls to dynamically linked functions are made using indirection via the corresponding entry in the GOT</a:t>
            </a:r>
          </a:p>
          <a:p>
            <a:pPr lvl="1"/>
            <a:endParaRPr lang="en-US" dirty="0"/>
          </a:p>
        </p:txBody>
      </p:sp>
      <p:sp>
        <p:nvSpPr>
          <p:cNvPr id="17" name="Rectangle 116">
            <a:extLst>
              <a:ext uri="{FF2B5EF4-FFF2-40B4-BE49-F238E27FC236}">
                <a16:creationId xmlns:a16="http://schemas.microsoft.com/office/drawing/2014/main" id="{95FC221E-B721-464F-9354-0BC335CEB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6575" y="3293477"/>
            <a:ext cx="6197528" cy="1185446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b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600" b="0" i="0" u="none" strike="noStrike" kern="0" cap="none" spc="0" normalizeH="0" baseline="0" noProof="0" dirty="0">
                <a:ln w="6350" cmpd="sng">
                  <a:solidFill>
                    <a:srgbClr val="0000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ＭＳ Ｐゴシック" charset="0"/>
                <a:cs typeface="Courier New"/>
              </a:rPr>
              <a:t> </a:t>
            </a:r>
            <a:endParaRPr kumimoji="0" lang="sk-SK" sz="1400" b="0" i="1" u="none" strike="noStrike" kern="0" cap="none" spc="0" normalizeH="0" baseline="0" noProof="0" dirty="0">
              <a:ln w="6350" cmpd="sng">
                <a:solidFill>
                  <a:srgbClr val="000000"/>
                </a:solidFill>
              </a:ln>
              <a:solidFill>
                <a:srgbClr val="000000"/>
              </a:solidFill>
              <a:effectLst/>
              <a:uLnTx/>
              <a:uFillTx/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18" name="Text Box 119">
            <a:extLst>
              <a:ext uri="{FF2B5EF4-FFF2-40B4-BE49-F238E27FC236}">
                <a16:creationId xmlns:a16="http://schemas.microsoft.com/office/drawing/2014/main" id="{166ED394-BC47-479B-B1F5-B708A642F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155" y="3259723"/>
            <a:ext cx="156274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0" i="1" dirty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Code segment</a:t>
            </a:r>
          </a:p>
        </p:txBody>
      </p:sp>
      <p:sp>
        <p:nvSpPr>
          <p:cNvPr id="19" name="Rectangle 116">
            <a:extLst>
              <a:ext uri="{FF2B5EF4-FFF2-40B4-BE49-F238E27FC236}">
                <a16:creationId xmlns:a16="http://schemas.microsoft.com/office/drawing/2014/main" id="{AD8F11EB-93C6-48D2-A073-F6217550F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6575" y="1159877"/>
            <a:ext cx="6197528" cy="190500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 w="6350" cmpd="sng">
                <a:solidFill>
                  <a:srgbClr val="000000"/>
                </a:solidFill>
              </a:ln>
              <a:solidFill>
                <a:srgbClr val="000000"/>
              </a:solidFill>
              <a:effectLst/>
              <a:uLnTx/>
              <a:uFillTx/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641C2F-2730-4085-8DA6-AF0C345C6AAB}"/>
              </a:ext>
            </a:extLst>
          </p:cNvPr>
          <p:cNvSpPr/>
          <p:nvPr/>
        </p:nvSpPr>
        <p:spPr bwMode="auto">
          <a:xfrm>
            <a:off x="2352775" y="1769477"/>
            <a:ext cx="2463728" cy="1142999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 w="6350" cmpd="sng">
                <a:solidFill>
                  <a:srgbClr val="000000"/>
                </a:solidFill>
              </a:ln>
              <a:solidFill>
                <a:srgbClr val="000000"/>
              </a:solidFill>
              <a:effectLst/>
              <a:uLnTx/>
              <a:uFillTx/>
              <a:latin typeface="Courier New"/>
              <a:ea typeface="ＭＳ Ｐゴシック" charset="0"/>
            </a:endParaRPr>
          </a:p>
        </p:txBody>
      </p:sp>
      <p:sp>
        <p:nvSpPr>
          <p:cNvPr id="21" name="Text Box 119">
            <a:extLst>
              <a:ext uri="{FF2B5EF4-FFF2-40B4-BE49-F238E27FC236}">
                <a16:creationId xmlns:a16="http://schemas.microsoft.com/office/drawing/2014/main" id="{BD6ECBF4-7A57-4D12-AEF1-8A1DDBA88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150" y="1464677"/>
            <a:ext cx="24731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Global offset table (GOT)</a:t>
            </a:r>
          </a:p>
        </p:txBody>
      </p:sp>
      <p:sp>
        <p:nvSpPr>
          <p:cNvPr id="22" name="Text Box 119">
            <a:extLst>
              <a:ext uri="{FF2B5EF4-FFF2-40B4-BE49-F238E27FC236}">
                <a16:creationId xmlns:a16="http://schemas.microsoft.com/office/drawing/2014/main" id="{49CD8256-6730-409E-8F5C-069EE95C4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062" y="1092369"/>
            <a:ext cx="15056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0" i="1" dirty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Data segment</a:t>
            </a:r>
          </a:p>
        </p:txBody>
      </p:sp>
      <p:sp>
        <p:nvSpPr>
          <p:cNvPr id="23" name="Text Box 119">
            <a:extLst>
              <a:ext uri="{FF2B5EF4-FFF2-40B4-BE49-F238E27FC236}">
                <a16:creationId xmlns:a16="http://schemas.microsoft.com/office/drawing/2014/main" id="{9A877FC3-B2AA-4B02-813B-811D37E69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3" y="2726323"/>
            <a:ext cx="1752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Fixed distance of </a:t>
            </a:r>
            <a:r>
              <a:rPr lang="en-US" sz="1600" b="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0x2008b9</a:t>
            </a:r>
            <a:r>
              <a:rPr lang="en-US" sz="1600" b="0" dirty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 bytes </a:t>
            </a:r>
            <a:r>
              <a:rPr lang="en-US" sz="1600" b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at run time </a:t>
            </a:r>
            <a:r>
              <a:rPr lang="en-US" sz="1600" b="0" dirty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between </a:t>
            </a:r>
            <a:r>
              <a:rPr lang="en-US" sz="1600" b="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GOT[3]</a:t>
            </a:r>
            <a:r>
              <a:rPr lang="en-US" sz="1600" b="0" dirty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 and </a:t>
            </a:r>
            <a:r>
              <a:rPr lang="en-US" sz="1600" b="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addl</a:t>
            </a:r>
            <a:r>
              <a:rPr lang="en-US" sz="1600" b="0" dirty="0">
                <a:solidFill>
                  <a:srgbClr val="000000"/>
                </a:solidFill>
                <a:latin typeface="Helvetica" charset="0"/>
                <a:ea typeface="ＭＳ Ｐゴシック" charset="0"/>
              </a:rPr>
              <a:t> instruction.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D07C81B-5A63-4E37-B9A1-73013BF6CD19}"/>
              </a:ext>
            </a:extLst>
          </p:cNvPr>
          <p:cNvCxnSpPr/>
          <p:nvPr/>
        </p:nvCxnSpPr>
        <p:spPr bwMode="auto">
          <a:xfrm flipH="1">
            <a:off x="1768503" y="4326523"/>
            <a:ext cx="838200" cy="0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98EA63D-10F6-4C11-BDE1-1C48B8E0A0BD}"/>
              </a:ext>
            </a:extLst>
          </p:cNvPr>
          <p:cNvCxnSpPr/>
          <p:nvPr/>
        </p:nvCxnSpPr>
        <p:spPr bwMode="auto">
          <a:xfrm flipV="1">
            <a:off x="1768503" y="2726323"/>
            <a:ext cx="0" cy="1600200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A776964-EDF8-4528-BA51-F6AC13A36C5B}"/>
              </a:ext>
            </a:extLst>
          </p:cNvPr>
          <p:cNvCxnSpPr/>
          <p:nvPr/>
        </p:nvCxnSpPr>
        <p:spPr bwMode="auto">
          <a:xfrm>
            <a:off x="1768503" y="2726323"/>
            <a:ext cx="533400" cy="0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113E2E2-5FA0-4117-B2E8-50F824D32683}"/>
              </a:ext>
            </a:extLst>
          </p:cNvPr>
          <p:cNvCxnSpPr/>
          <p:nvPr/>
        </p:nvCxnSpPr>
        <p:spPr bwMode="auto">
          <a:xfrm>
            <a:off x="3902103" y="2760077"/>
            <a:ext cx="1371600" cy="1261646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0278534-61A6-4737-ADA3-1A6405D028D9}"/>
              </a:ext>
            </a:extLst>
          </p:cNvPr>
          <p:cNvSpPr txBox="1"/>
          <p:nvPr/>
        </p:nvSpPr>
        <p:spPr>
          <a:xfrm>
            <a:off x="2378103" y="1801505"/>
            <a:ext cx="205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GOT[0]: …</a:t>
            </a:r>
          </a:p>
          <a:p>
            <a:r>
              <a:rPr lang="en-US" sz="1600" b="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GOT[1]: …</a:t>
            </a:r>
          </a:p>
          <a:p>
            <a:r>
              <a:rPr lang="en-US" sz="1600" b="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GOT[2]: …</a:t>
            </a:r>
          </a:p>
          <a:p>
            <a:r>
              <a:rPr lang="en-US" sz="1600" b="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GOT[3]: &amp;</a:t>
            </a:r>
            <a:r>
              <a:rPr lang="en-US" sz="1600" b="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addcnt</a:t>
            </a:r>
            <a:endParaRPr lang="en-US" sz="1600" b="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24499D6-38D6-42FE-BC1A-5ABFD3EA058D}"/>
              </a:ext>
            </a:extLst>
          </p:cNvPr>
          <p:cNvSpPr txBox="1"/>
          <p:nvPr/>
        </p:nvSpPr>
        <p:spPr>
          <a:xfrm>
            <a:off x="2225703" y="3630305"/>
            <a:ext cx="647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</a:t>
            </a:r>
            <a:r>
              <a:rPr lang="en-US" sz="1600" b="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addvec</a:t>
            </a:r>
            <a:r>
              <a:rPr lang="en-US" sz="1600" b="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:</a:t>
            </a:r>
          </a:p>
          <a:p>
            <a:r>
              <a:rPr lang="en-US" sz="1600" b="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</a:t>
            </a:r>
            <a:r>
              <a:rPr lang="en-US" sz="1600" b="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mov</a:t>
            </a:r>
            <a:r>
              <a:rPr lang="en-US" sz="1600" b="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0x2008b9(%rip),%</a:t>
            </a:r>
            <a:r>
              <a:rPr lang="en-US" sz="1600" b="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rax</a:t>
            </a:r>
            <a:r>
              <a:rPr lang="en-US" sz="1600" b="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# %</a:t>
            </a:r>
            <a:r>
              <a:rPr lang="en-US" sz="1600" b="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rax</a:t>
            </a:r>
            <a:r>
              <a:rPr lang="en-US" sz="1600" b="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=*GOT[3]=&amp;</a:t>
            </a:r>
            <a:r>
              <a:rPr lang="en-US" sz="1600" b="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addcnt</a:t>
            </a:r>
            <a:endParaRPr lang="en-US" sz="1600" b="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  <a:p>
            <a:r>
              <a:rPr lang="en-US" sz="1600" b="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</a:t>
            </a:r>
            <a:r>
              <a:rPr lang="en-US" sz="1600" b="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addl</a:t>
            </a:r>
            <a:r>
              <a:rPr lang="en-US" sz="1600" b="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$0x1,(%</a:t>
            </a:r>
            <a:r>
              <a:rPr lang="en-US" sz="1600" b="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rax</a:t>
            </a:r>
            <a:r>
              <a:rPr lang="en-US" sz="1600" b="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)         # </a:t>
            </a:r>
            <a:r>
              <a:rPr lang="en-US" sz="1600" b="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addcnt</a:t>
            </a:r>
            <a:r>
              <a:rPr lang="en-US" sz="1600" b="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</a:t>
            </a:r>
          </a:p>
          <a:p>
            <a:endParaRPr lang="en-US" sz="1600" b="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2927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3AD93-6A6C-49E7-8709-BA3B8DA2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  Dynamic Linking:</a:t>
            </a:r>
            <a:br>
              <a:rPr lang="en-US" sz="1800" dirty="0"/>
            </a:br>
            <a:r>
              <a:rPr lang="en-US" dirty="0"/>
              <a:t>Procedure Linkage Table (PLT): Initial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34D0F-185D-437F-A9DC-48C5DC0F018A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357018" y="4800601"/>
            <a:ext cx="8253582" cy="1524000"/>
          </a:xfrm>
        </p:spPr>
        <p:txBody>
          <a:bodyPr/>
          <a:lstStyle/>
          <a:p>
            <a:r>
              <a:rPr lang="en-US" sz="2000" dirty="0"/>
              <a:t>Initially, all entries in the GOT point right back to the next instruction in the PLT</a:t>
            </a:r>
          </a:p>
          <a:p>
            <a:endParaRPr lang="en-US" sz="2000" dirty="0"/>
          </a:p>
          <a:p>
            <a:r>
              <a:rPr lang="en-US" sz="2000" dirty="0"/>
              <a:t>This instruction, and the one that follows it, call the dynamic linker, which in turn maps in the function and adjusts the GOT to point to it </a:t>
            </a:r>
          </a:p>
        </p:txBody>
      </p:sp>
      <p:pic>
        <p:nvPicPr>
          <p:cNvPr id="106" name="Picture 105">
            <a:extLst>
              <a:ext uri="{FF2B5EF4-FFF2-40B4-BE49-F238E27FC236}">
                <a16:creationId xmlns:a16="http://schemas.microsoft.com/office/drawing/2014/main" id="{7C89CC8E-C197-444D-A6F4-415B5E255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0"/>
            <a:ext cx="3584376" cy="2057400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3ABF31E5-79EE-4958-87D2-980D91A7D9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2895" y="1524000"/>
            <a:ext cx="5538516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6307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2CF38-C941-4D9B-A940-4D1897E0B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026" y="435678"/>
            <a:ext cx="8896974" cy="762000"/>
          </a:xfrm>
        </p:spPr>
        <p:txBody>
          <a:bodyPr/>
          <a:lstStyle/>
          <a:p>
            <a:r>
              <a:rPr lang="en-US" sz="1800" dirty="0"/>
              <a:t> Dynamic Linking:</a:t>
            </a:r>
            <a:br>
              <a:rPr lang="en-US" sz="1800" dirty="0"/>
            </a:br>
            <a:r>
              <a:rPr lang="en-US" dirty="0"/>
              <a:t>Procedure Linkage Table (PLT): Steady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79A7A-28B5-440E-A5F3-8255BD816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800600"/>
            <a:ext cx="7683500" cy="1533524"/>
          </a:xfrm>
        </p:spPr>
        <p:txBody>
          <a:bodyPr/>
          <a:lstStyle/>
          <a:p>
            <a:r>
              <a:rPr lang="en-US" sz="2000" dirty="0"/>
              <a:t>Once the dynamic linker is done, the GOT contains the address of the function </a:t>
            </a:r>
          </a:p>
          <a:p>
            <a:r>
              <a:rPr lang="en-US" sz="2000" dirty="0"/>
              <a:t>The dynamic linker calls the newly linked function</a:t>
            </a:r>
          </a:p>
          <a:p>
            <a:r>
              <a:rPr lang="en-US" sz="2000" dirty="0"/>
              <a:t>Subsequent calls will succeed without the intervention of the dynamic linker.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F86D6C-17D8-4616-A915-3CC81EB78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026" y="1280728"/>
            <a:ext cx="3589734" cy="2057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C76040F-BA59-46C1-BD22-CA197D8834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1371600"/>
            <a:ext cx="5052098" cy="320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2006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API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04800" y="1323975"/>
            <a:ext cx="8686800" cy="526516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stdlib.h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dlfcn.h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r>
              <a:rPr lang="fr-FR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>
                <a:solidFill>
                  <a:srgbClr val="C1651C"/>
                </a:solidFill>
                <a:latin typeface="Courier New"/>
                <a:cs typeface="Courier New"/>
              </a:rPr>
              <a:t>y</a:t>
            </a:r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[2] = {3, 4};</a:t>
            </a:r>
          </a:p>
          <a:p>
            <a:r>
              <a:rPr lang="nl-NL" sz="16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 err="1">
                <a:solidFill>
                  <a:srgbClr val="C1651C"/>
                </a:solidFill>
                <a:latin typeface="Courier New"/>
                <a:cs typeface="Courier New"/>
              </a:rPr>
              <a:t>z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[2];</a:t>
            </a:r>
          </a:p>
          <a:p>
            <a:endParaRPr lang="nl-NL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l-NL" sz="16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(int argc, char** argv)</a:t>
            </a:r>
          </a:p>
          <a:p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60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nl-NL" sz="1600">
                <a:solidFill>
                  <a:srgbClr val="C1651C"/>
                </a:solidFill>
                <a:latin typeface="Courier New"/>
                <a:cs typeface="Courier New"/>
              </a:rPr>
              <a:t>handle</a:t>
            </a:r>
            <a:r>
              <a:rPr lang="nl-NL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(*</a:t>
            </a:r>
            <a:r>
              <a:rPr lang="fi-FI" sz="1600" err="1">
                <a:solidFill>
                  <a:srgbClr val="C1651C"/>
                </a:solidFill>
                <a:latin typeface="Courier New"/>
                <a:cs typeface="Courier New"/>
              </a:rPr>
              <a:t>addvec</a:t>
            </a:r>
            <a:r>
              <a:rPr lang="fi-FI" sz="1600" err="1">
                <a:solidFill>
                  <a:srgbClr val="000000"/>
                </a:solidFill>
                <a:latin typeface="Courier New"/>
                <a:cs typeface="Courier New"/>
              </a:rPr>
              <a:t>)(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*,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*,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*,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i-FI" sz="1600" err="1">
                <a:solidFill>
                  <a:srgbClr val="C1651C"/>
                </a:solidFill>
                <a:latin typeface="Courier New"/>
                <a:cs typeface="Courier New"/>
              </a:rPr>
              <a:t>error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i-FI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Dynamically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load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shared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library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that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contains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600" err="1">
                <a:solidFill>
                  <a:srgbClr val="CB2418"/>
                </a:solidFill>
                <a:latin typeface="Courier New"/>
                <a:cs typeface="Courier New"/>
              </a:rPr>
              <a:t>addvec</a:t>
            </a:r>
            <a:r>
              <a:rPr lang="fi-FI" sz="1600">
                <a:solidFill>
                  <a:srgbClr val="CB2418"/>
                </a:solidFill>
                <a:latin typeface="Courier New"/>
                <a:cs typeface="Courier New"/>
              </a:rPr>
              <a:t>() */</a:t>
            </a:r>
            <a:endParaRPr lang="fi-FI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err="1">
                <a:solidFill>
                  <a:srgbClr val="000000"/>
                </a:solidFill>
                <a:latin typeface="Courier New"/>
                <a:cs typeface="Courier New"/>
              </a:rPr>
              <a:t>handle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err="1">
                <a:solidFill>
                  <a:srgbClr val="000000"/>
                </a:solidFill>
                <a:latin typeface="Courier New"/>
                <a:cs typeface="Courier New"/>
              </a:rPr>
              <a:t>dlopen(</a:t>
            </a:r>
            <a:r>
              <a:rPr lang="fi-FI" sz="1600" err="1">
                <a:solidFill>
                  <a:srgbClr val="9D206F"/>
                </a:solidFill>
                <a:latin typeface="Courier New"/>
                <a:cs typeface="Courier New"/>
              </a:rPr>
              <a:t>"./libvector.so</a:t>
            </a:r>
            <a:r>
              <a:rPr lang="fi-FI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, RTLD_LAZY);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(!handle) {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());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exit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(1);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. . 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910428" y="6198631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API (cont’d)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10981" y="1371600"/>
            <a:ext cx="7964237" cy="5004167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latin typeface="Courier New"/>
                <a:ea typeface="msgothic" charset="0"/>
                <a:cs typeface="Courier New"/>
              </a:rPr>
              <a:t>    ...</a:t>
            </a: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Get a pointer to the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() function we just loaded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dlsym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(handle,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((error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()) != </a:t>
            </a:r>
            <a:r>
              <a:rPr lang="en-US" sz="160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error);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Now we can call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() just like any other function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addvec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(x, y, z, 2);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 printf(</a:t>
            </a:r>
            <a:r>
              <a:rPr lang="ro-RO" sz="1600">
                <a:solidFill>
                  <a:srgbClr val="9D206F"/>
                </a:solidFill>
                <a:latin typeface="Courier New"/>
                <a:cs typeface="Courier New"/>
              </a:rPr>
              <a:t>"z = [%d %d]\n"</a:t>
            </a:r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, z[0], z[1]);</a:t>
            </a:r>
          </a:p>
          <a:p>
            <a:endParaRPr lang="ro-RO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>
                <a:solidFill>
                  <a:srgbClr val="CB2418"/>
                </a:solidFill>
                <a:latin typeface="Courier New"/>
                <a:cs typeface="Courier New"/>
              </a:rPr>
              <a:t>/* Unload the shared library */</a:t>
            </a:r>
            <a:endParaRPr lang="ro-RO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dlclose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(handle) &lt; 0) {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());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err="1">
                <a:solidFill>
                  <a:srgbClr val="000000"/>
                </a:solidFill>
                <a:latin typeface="Courier New"/>
                <a:cs typeface="Courier New"/>
              </a:rPr>
              <a:t>exit</a:t>
            </a:r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(1);</a:t>
            </a:r>
          </a:p>
          <a:p>
            <a:r>
              <a:rPr lang="pl-PL" sz="16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0;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GB" sz="160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05628" y="6019800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5750"/>
            <a:ext cx="8716962" cy="7810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API</a:t>
            </a:r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262096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454275" y="1657075"/>
            <a:ext cx="167640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Translators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205396" y="1010963"/>
            <a:ext cx="797411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dll.c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881671" y="2568300"/>
            <a:ext cx="797411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dll.o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3292475" y="22381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668906" y="2132047"/>
            <a:ext cx="104367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454275" y="3225525"/>
            <a:ext cx="302895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2795691" y="3822586"/>
            <a:ext cx="92054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prog2r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3292475" y="3609700"/>
            <a:ext cx="0" cy="2003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3292475" y="4151010"/>
            <a:ext cx="0" cy="19239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454275" y="5112485"/>
            <a:ext cx="320040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Dynamic linker 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ld-linux.so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3292475" y="4941777"/>
            <a:ext cx="1588" cy="168299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3292475" y="2847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5254625" y="2542900"/>
            <a:ext cx="260985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Relocation and symbol  table info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5180013" y="25429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645052" y="4114800"/>
            <a:ext cx="104367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5254625" y="4551110"/>
            <a:ext cx="177165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Code and data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5173663" y="443046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152400" y="4191000"/>
            <a:ext cx="2133600" cy="1059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Partially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(8784 bytes)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i="1" dirty="0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914400" y="2451355"/>
            <a:ext cx="1371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err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600" b="1" i="1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533400" y="5098830"/>
            <a:ext cx="1752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in memory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378301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3184525" y="1010963"/>
            <a:ext cx="1169209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2454275" y="4343400"/>
            <a:ext cx="165735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execve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4689475" y="1047475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-shared -o libvector.so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fpic</a:t>
            </a:r>
            <a:endParaRPr lang="en-GB" sz="1600" b="1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>
            <a:off x="7543799" y="2362200"/>
            <a:ext cx="0" cy="3276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 type="none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2454274" y="5454479"/>
            <a:ext cx="3200401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Call to dynamic linker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via 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dlopen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0" name="Line 27"/>
          <p:cNvSpPr>
            <a:spLocks noChangeShapeType="1"/>
          </p:cNvSpPr>
          <p:nvPr/>
        </p:nvSpPr>
        <p:spPr bwMode="auto">
          <a:xfrm flipH="1">
            <a:off x="5654675" y="5638800"/>
            <a:ext cx="1889124" cy="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6693050" y="2033776"/>
            <a:ext cx="1659326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2" name="Text Box 26"/>
          <p:cNvSpPr txBox="1">
            <a:spLocks noChangeArrowheads="1"/>
          </p:cNvSpPr>
          <p:nvPr/>
        </p:nvSpPr>
        <p:spPr bwMode="auto">
          <a:xfrm>
            <a:off x="3581400" y="3581400"/>
            <a:ext cx="4008126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-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rdynamic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mr-IN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–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o prog2r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	     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dll.o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ldl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7544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 Summary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Linking is a technique that allows programs to be constructed from multiple object files</a:t>
            </a:r>
          </a:p>
          <a:p>
            <a:endParaRPr lang="en-US" dirty="0"/>
          </a:p>
          <a:p>
            <a:r>
              <a:rPr lang="en-US" dirty="0"/>
              <a:t>Linking can happen at different times in a program’s lifetime:</a:t>
            </a:r>
          </a:p>
          <a:p>
            <a:pPr lvl="1"/>
            <a:r>
              <a:rPr lang="en-US" dirty="0"/>
              <a:t>Compile time (when a program is compiled)</a:t>
            </a:r>
          </a:p>
          <a:p>
            <a:pPr lvl="1"/>
            <a:r>
              <a:rPr lang="en-US" dirty="0"/>
              <a:t>Load time (when a program is loaded into memory)</a:t>
            </a:r>
          </a:p>
          <a:p>
            <a:pPr lvl="1"/>
            <a:r>
              <a:rPr lang="en-US" dirty="0"/>
              <a:t>Run time (while a program is executing)</a:t>
            </a:r>
          </a:p>
          <a:p>
            <a:pPr lvl="1"/>
            <a:endParaRPr lang="en-US" dirty="0"/>
          </a:p>
          <a:p>
            <a:r>
              <a:rPr lang="en-US" dirty="0"/>
              <a:t>Understanding linking can help you avoid nasty errors and make you a better programmer</a:t>
            </a:r>
          </a:p>
        </p:txBody>
      </p:sp>
    </p:spTree>
    <p:extLst>
      <p:ext uri="{BB962C8B-B14F-4D97-AF65-F5344CB8AC3E}">
        <p14:creationId xmlns:p14="http://schemas.microsoft.com/office/powerpoint/2010/main" val="1592407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219200"/>
            <a:ext cx="7772400" cy="1143000"/>
          </a:xfrm>
          <a:solidFill>
            <a:srgbClr val="E0E0E0"/>
          </a:solidFill>
          <a:ln>
            <a:solidFill>
              <a:srgbClr val="000004"/>
            </a:solidFill>
          </a:ln>
        </p:spPr>
        <p:txBody>
          <a:bodyPr/>
          <a:lstStyle/>
          <a:p>
            <a:r>
              <a:rPr lang="en-US" sz="2000">
                <a:latin typeface="Calibri"/>
                <a:cs typeface="Calibri"/>
              </a:rPr>
              <a:t>Programs are translated and linked using a </a:t>
            </a:r>
            <a:r>
              <a:rPr lang="en-US" sz="2000" i="1">
                <a:latin typeface="Calibri"/>
                <a:cs typeface="Calibri"/>
              </a:rPr>
              <a:t>compiler driver</a:t>
            </a:r>
            <a:r>
              <a:rPr lang="en-US" sz="2000">
                <a:latin typeface="Calibri"/>
                <a:cs typeface="Calibri"/>
              </a:rPr>
              <a:t>:</a:t>
            </a:r>
          </a:p>
          <a:p>
            <a:pPr lvl="1"/>
            <a:r>
              <a:rPr lang="en-US" sz="1800" err="1">
                <a:latin typeface="Courier New" charset="0"/>
              </a:rPr>
              <a:t>linux</a:t>
            </a:r>
            <a:r>
              <a:rPr lang="en-US" sz="1800">
                <a:latin typeface="Courier New" charset="0"/>
              </a:rPr>
              <a:t>&gt; </a:t>
            </a:r>
            <a:r>
              <a:rPr lang="en-US" sz="1800" i="1" err="1">
                <a:latin typeface="Courier New" charset="0"/>
              </a:rPr>
              <a:t>gcc</a:t>
            </a:r>
            <a:r>
              <a:rPr lang="en-US" sz="1800" i="1">
                <a:latin typeface="Courier New" charset="0"/>
              </a:rPr>
              <a:t> -</a:t>
            </a:r>
            <a:r>
              <a:rPr lang="en-US" sz="1800" i="1" err="1">
                <a:latin typeface="Courier New" charset="0"/>
              </a:rPr>
              <a:t>Og</a:t>
            </a:r>
            <a:r>
              <a:rPr lang="en-US" sz="1800" i="1">
                <a:latin typeface="Courier New" charset="0"/>
              </a:rPr>
              <a:t> -o </a:t>
            </a:r>
            <a:r>
              <a:rPr lang="en-US" sz="1800" i="1" err="1">
                <a:latin typeface="Courier New" charset="0"/>
              </a:rPr>
              <a:t>prog</a:t>
            </a:r>
            <a:r>
              <a:rPr lang="en-US" sz="1800" i="1">
                <a:latin typeface="Courier New" charset="0"/>
              </a:rPr>
              <a:t> </a:t>
            </a:r>
            <a:r>
              <a:rPr lang="en-US" sz="1800" i="1" err="1">
                <a:latin typeface="Courier New" charset="0"/>
              </a:rPr>
              <a:t>main.c</a:t>
            </a:r>
            <a:r>
              <a:rPr lang="en-US" sz="1800" i="1">
                <a:latin typeface="Courier New" charset="0"/>
              </a:rPr>
              <a:t> </a:t>
            </a:r>
            <a:r>
              <a:rPr lang="en-US" sz="1800" i="1" err="1">
                <a:latin typeface="Courier New" charset="0"/>
              </a:rPr>
              <a:t>sum.c</a:t>
            </a:r>
            <a:endParaRPr lang="en-US" sz="1800" i="1">
              <a:latin typeface="Courier New" charset="0"/>
            </a:endParaRPr>
          </a:p>
          <a:p>
            <a:pPr lvl="1"/>
            <a:r>
              <a:rPr lang="en-US" sz="1800" err="1">
                <a:latin typeface="Courier New" charset="0"/>
              </a:rPr>
              <a:t>linux</a:t>
            </a:r>
            <a:r>
              <a:rPr lang="en-US" sz="1800">
                <a:latin typeface="Courier New" charset="0"/>
              </a:rPr>
              <a:t>&gt; </a:t>
            </a:r>
            <a:r>
              <a:rPr lang="en-US" sz="1800" i="1">
                <a:latin typeface="Courier New" charset="0"/>
              </a:rPr>
              <a:t>./</a:t>
            </a:r>
            <a:r>
              <a:rPr lang="en-US" sz="1800" i="1" err="1">
                <a:latin typeface="Courier New" charset="0"/>
              </a:rPr>
              <a:t>prog</a:t>
            </a:r>
            <a:endParaRPr lang="en-US" sz="1800" i="1">
              <a:latin typeface="Courier New" charset="0"/>
            </a:endParaRP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2667000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2057400" y="5097463"/>
            <a:ext cx="2971800" cy="366767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Linker (ld)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1828800" y="3409950"/>
            <a:ext cx="175260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>
                <a:latin typeface="Calibri"/>
                <a:cs typeface="Calibri"/>
              </a:rPr>
              <a:t>(</a:t>
            </a:r>
            <a:r>
              <a:rPr lang="en-US" sz="1800" err="1">
                <a:latin typeface="Calibri"/>
                <a:cs typeface="Calibri"/>
              </a:rPr>
              <a:t>cpp</a:t>
            </a:r>
            <a:r>
              <a:rPr lang="en-US" sz="180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2133600" y="26670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main.c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2268538" y="43434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main.o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3733800" y="3409950"/>
            <a:ext cx="179705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>
                <a:latin typeface="Calibri"/>
                <a:cs typeface="Calibri"/>
              </a:rPr>
              <a:t>(</a:t>
            </a:r>
            <a:r>
              <a:rPr lang="en-US" sz="1800" err="1">
                <a:latin typeface="Calibri"/>
                <a:cs typeface="Calibri"/>
              </a:rPr>
              <a:t>cpp</a:t>
            </a:r>
            <a:r>
              <a:rPr lang="en-US" sz="180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4191000" y="26670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sum.c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4268300" y="43434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err="1">
                <a:latin typeface="Courier New"/>
                <a:cs typeface="Courier New"/>
              </a:rPr>
              <a:t>sum.o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3200400" y="5789613"/>
            <a:ext cx="73875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prog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4659313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2667000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4659313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4659313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3559175" y="54895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>
            <a:off x="2667000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1" name="Text Box 19"/>
          <p:cNvSpPr txBox="1">
            <a:spLocks noChangeArrowheads="1"/>
          </p:cNvSpPr>
          <p:nvPr/>
        </p:nvSpPr>
        <p:spPr bwMode="auto">
          <a:xfrm>
            <a:off x="5683250" y="2719388"/>
            <a:ext cx="132114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Source files</a:t>
            </a:r>
          </a:p>
        </p:txBody>
      </p:sp>
      <p:sp>
        <p:nvSpPr>
          <p:cNvPr id="228372" name="Text Box 20"/>
          <p:cNvSpPr txBox="1">
            <a:spLocks noChangeArrowheads="1"/>
          </p:cNvSpPr>
          <p:nvPr/>
        </p:nvSpPr>
        <p:spPr bwMode="auto">
          <a:xfrm>
            <a:off x="5619750" y="4264025"/>
            <a:ext cx="240463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Separately compiled</a:t>
            </a:r>
          </a:p>
          <a:p>
            <a:r>
              <a:rPr lang="en-US" sz="1800" i="1" u="sng">
                <a:solidFill>
                  <a:srgbClr val="C00000"/>
                </a:solidFill>
                <a:latin typeface="Calibri"/>
                <a:cs typeface="Calibri"/>
              </a:rPr>
              <a:t>relocatable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 object files</a:t>
            </a:r>
          </a:p>
        </p:txBody>
      </p:sp>
      <p:sp>
        <p:nvSpPr>
          <p:cNvPr id="228373" name="Text Box 21"/>
          <p:cNvSpPr txBox="1">
            <a:spLocks noChangeArrowheads="1"/>
          </p:cNvSpPr>
          <p:nvPr/>
        </p:nvSpPr>
        <p:spPr bwMode="auto">
          <a:xfrm>
            <a:off x="3999592" y="5607050"/>
            <a:ext cx="407760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Fully linked </a:t>
            </a:r>
            <a:r>
              <a:rPr lang="en-US" sz="1800" i="1" u="sng">
                <a:solidFill>
                  <a:srgbClr val="C00000"/>
                </a:solidFill>
                <a:latin typeface="Calibri"/>
                <a:cs typeface="Calibri"/>
              </a:rPr>
              <a:t>executable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 object file</a:t>
            </a:r>
          </a:p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(contains code and data for all functions</a:t>
            </a:r>
          </a:p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defined in </a:t>
            </a:r>
            <a:r>
              <a:rPr lang="en-US" sz="1800" i="1" err="1">
                <a:solidFill>
                  <a:srgbClr val="C00000"/>
                </a:solidFill>
                <a:latin typeface="Courier New"/>
                <a:cs typeface="Courier New"/>
              </a:rPr>
              <a:t>main.c</a:t>
            </a:r>
            <a:r>
              <a:rPr lang="en-US" sz="1800" i="1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lang="en-US" sz="1800" i="1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 err="1">
                <a:solidFill>
                  <a:srgbClr val="C00000"/>
                </a:solidFill>
                <a:latin typeface="Courier New"/>
                <a:cs typeface="Courier New"/>
              </a:rPr>
              <a:t>sum.c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71" grpId="0"/>
      <p:bldP spid="228372" grpId="0"/>
      <p:bldP spid="22837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1">
                    <a:lumMod val="75000"/>
                  </a:schemeClr>
                </a:solidFill>
              </a:rPr>
              <a:t>Linking</a:t>
            </a:r>
          </a:p>
          <a:p>
            <a:r>
              <a:rPr lang="en-US"/>
              <a:t>Case study: Library </a:t>
            </a:r>
            <a:r>
              <a:rPr lang="en-US" err="1"/>
              <a:t>interpositioning</a:t>
            </a:r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 Study: Library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Documented in Section 7.13 of book</a:t>
            </a:r>
          </a:p>
          <a:p>
            <a:r>
              <a:rPr lang="en-GB" dirty="0"/>
              <a:t>Library </a:t>
            </a:r>
            <a:r>
              <a:rPr lang="en-GB" dirty="0" err="1"/>
              <a:t>interpositioning</a:t>
            </a:r>
            <a:r>
              <a:rPr lang="en-GB" dirty="0"/>
              <a:t>: powerful linking technique that allows programmers to intercept calls to arbitrary functions</a:t>
            </a:r>
          </a:p>
          <a:p>
            <a:r>
              <a:rPr lang="en-GB" dirty="0" err="1"/>
              <a:t>Interpositioning</a:t>
            </a:r>
            <a:r>
              <a:rPr lang="en-GB" dirty="0"/>
              <a:t> can occur at:</a:t>
            </a:r>
          </a:p>
          <a:p>
            <a:pPr lvl="1"/>
            <a:r>
              <a:rPr lang="en-GB" dirty="0"/>
              <a:t>Compile time: When the source code is compiled	</a:t>
            </a:r>
          </a:p>
          <a:p>
            <a:pPr lvl="1"/>
            <a:r>
              <a:rPr lang="en-GB" dirty="0"/>
              <a:t>Link time: When the relocatable object files are statically linked to form an executable object file</a:t>
            </a:r>
          </a:p>
          <a:p>
            <a:pPr lvl="1"/>
            <a:r>
              <a:rPr lang="en-GB" dirty="0"/>
              <a:t>Load/run time: When an executable object file is loaded into memory, dynamically linked, and then executed.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</a:t>
            </a:r>
            <a:r>
              <a:rPr lang="en-US" err="1"/>
              <a:t>Interpositioning</a:t>
            </a:r>
            <a:r>
              <a:rPr lang="en-US"/>
              <a:t>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Security</a:t>
            </a:r>
          </a:p>
          <a:p>
            <a:pPr lvl="1"/>
            <a:r>
              <a:rPr lang="en-GB"/>
              <a:t>Confinement (sandboxing)</a:t>
            </a:r>
          </a:p>
          <a:p>
            <a:pPr lvl="1"/>
            <a:r>
              <a:rPr lang="en-GB"/>
              <a:t>Behind the scenes encryption</a:t>
            </a:r>
          </a:p>
          <a:p>
            <a:r>
              <a:rPr lang="en-US"/>
              <a:t>Debugging</a:t>
            </a:r>
          </a:p>
          <a:p>
            <a:pPr lvl="1"/>
            <a:r>
              <a:rPr lang="en-US"/>
              <a:t>In 2014, two Facebook engineers debugged a treacherous 1-year old bug in their iPhone app using </a:t>
            </a:r>
            <a:r>
              <a:rPr lang="en-US" err="1"/>
              <a:t>interpositioning</a:t>
            </a:r>
            <a:endParaRPr lang="en-US"/>
          </a:p>
          <a:p>
            <a:pPr lvl="1"/>
            <a:r>
              <a:rPr lang="en-US"/>
              <a:t>Code in the SPDY networking stack was writing to the wrong location</a:t>
            </a:r>
          </a:p>
          <a:p>
            <a:pPr lvl="1"/>
            <a:r>
              <a:rPr lang="en-US"/>
              <a:t>Solved by intercepting calls to </a:t>
            </a:r>
            <a:r>
              <a:rPr lang="en-US" err="1"/>
              <a:t>Posix</a:t>
            </a:r>
            <a:r>
              <a:rPr lang="en-US"/>
              <a:t> write functions (write, </a:t>
            </a:r>
            <a:r>
              <a:rPr lang="en-US" err="1"/>
              <a:t>writev</a:t>
            </a:r>
            <a:r>
              <a:rPr lang="en-US"/>
              <a:t>, </a:t>
            </a:r>
            <a:r>
              <a:rPr lang="en-US" err="1"/>
              <a:t>pwrite</a:t>
            </a:r>
            <a:r>
              <a:rPr lang="en-US"/>
              <a:t>)</a:t>
            </a:r>
          </a:p>
          <a:p>
            <a:pPr marL="457200" lvl="1" indent="0">
              <a:buNone/>
            </a:pPr>
            <a:endParaRPr lang="en-US"/>
          </a:p>
          <a:p>
            <a:pPr marL="457200" lvl="1" indent="0">
              <a:buNone/>
            </a:pPr>
            <a:r>
              <a:rPr lang="en-US" sz="1600"/>
              <a:t>Source:  Facebook engineering blog post at: </a:t>
            </a:r>
          </a:p>
          <a:p>
            <a:pPr marL="457200" lvl="1" indent="0">
              <a:buNone/>
            </a:pPr>
            <a:r>
              <a:rPr lang="en-US" sz="1600" u="sng">
                <a:solidFill>
                  <a:srgbClr val="C00000"/>
                </a:solidFill>
                <a:latin typeface="Calibri"/>
                <a:cs typeface="Calibri"/>
              </a:rPr>
              <a:t>https://</a:t>
            </a:r>
            <a:r>
              <a:rPr lang="en-US" sz="1600" u="sng" err="1">
                <a:solidFill>
                  <a:srgbClr val="C00000"/>
                </a:solidFill>
                <a:latin typeface="Calibri"/>
                <a:cs typeface="Calibri"/>
              </a:rPr>
              <a:t>code.facebook.com</a:t>
            </a:r>
            <a:r>
              <a:rPr lang="en-US" sz="1600" u="sng">
                <a:solidFill>
                  <a:srgbClr val="C00000"/>
                </a:solidFill>
                <a:latin typeface="Calibri"/>
                <a:cs typeface="Calibri"/>
              </a:rPr>
              <a:t>/posts/313033472212144/debugging-file-corruption-on-</a:t>
            </a:r>
            <a:r>
              <a:rPr lang="en-US" sz="1600" u="sng" err="1">
                <a:solidFill>
                  <a:srgbClr val="C00000"/>
                </a:solidFill>
                <a:latin typeface="Calibri"/>
                <a:cs typeface="Calibri"/>
              </a:rPr>
              <a:t>ios</a:t>
            </a:r>
            <a:r>
              <a:rPr lang="en-US" sz="1600" u="sng">
                <a:solidFill>
                  <a:srgbClr val="C00000"/>
                </a:solidFill>
                <a:latin typeface="Calibri"/>
                <a:cs typeface="Calibri"/>
              </a:rPr>
              <a:t>/</a:t>
            </a:r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</a:t>
            </a:r>
            <a:r>
              <a:rPr lang="en-US" err="1"/>
              <a:t>Interpositioning</a:t>
            </a:r>
            <a:r>
              <a:rPr lang="en-US"/>
              <a:t>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GB" dirty="0"/>
              <a:t>Monitoring and Profiling</a:t>
            </a:r>
          </a:p>
          <a:p>
            <a:pPr lvl="1"/>
            <a:r>
              <a:rPr lang="en-GB" dirty="0"/>
              <a:t>Count number of calls to functions</a:t>
            </a:r>
          </a:p>
          <a:p>
            <a:pPr lvl="1"/>
            <a:r>
              <a:rPr lang="en-GB" dirty="0"/>
              <a:t>Characterize call sites and arguments to functions</a:t>
            </a:r>
          </a:p>
          <a:p>
            <a:pPr lvl="1"/>
            <a:r>
              <a:rPr lang="en-GB" dirty="0" err="1"/>
              <a:t>Malloc</a:t>
            </a:r>
            <a:r>
              <a:rPr lang="en-GB" dirty="0"/>
              <a:t> tracing</a:t>
            </a:r>
          </a:p>
          <a:p>
            <a:pPr lvl="2"/>
            <a:r>
              <a:rPr lang="en-GB" dirty="0"/>
              <a:t>Detecting memory leaks</a:t>
            </a:r>
          </a:p>
          <a:p>
            <a:pPr lvl="2"/>
            <a:r>
              <a:rPr lang="en-GB" b="1" dirty="0">
                <a:solidFill>
                  <a:srgbClr val="C00000"/>
                </a:solidFill>
              </a:rPr>
              <a:t>Generating address traces</a:t>
            </a:r>
          </a:p>
          <a:p>
            <a:r>
              <a:rPr lang="en-GB" dirty="0"/>
              <a:t>Error Checking</a:t>
            </a:r>
          </a:p>
          <a:p>
            <a:pPr lvl="1"/>
            <a:r>
              <a:rPr lang="en-GB" dirty="0"/>
              <a:t>C Programming Lab used customized versions of malloc/free to do careful error checking</a:t>
            </a:r>
          </a:p>
          <a:p>
            <a:pPr lvl="1"/>
            <a:r>
              <a:rPr lang="en-GB" dirty="0"/>
              <a:t>Other labs (malloc, shell, proxy) also use </a:t>
            </a:r>
            <a:r>
              <a:rPr lang="en-GB" dirty="0" err="1"/>
              <a:t>interpositioning</a:t>
            </a:r>
            <a:r>
              <a:rPr lang="en-GB" dirty="0"/>
              <a:t> to enhance checking capabilities</a:t>
            </a:r>
          </a:p>
          <a:p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405626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program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410522"/>
            <a:ext cx="4114800" cy="2323278"/>
          </a:xfrm>
        </p:spPr>
        <p:txBody>
          <a:bodyPr/>
          <a:lstStyle/>
          <a:p>
            <a:r>
              <a:rPr lang="en-US"/>
              <a:t>Goal: trace the addresses and sizes of the allocated and freed blocks, without breaking the program, and without modifying the source code. </a:t>
            </a:r>
          </a:p>
          <a:p>
            <a:endParaRPr lang="en-US"/>
          </a:p>
          <a:p>
            <a:r>
              <a:rPr lang="en-US"/>
              <a:t>Three solutions: interpose on the library </a:t>
            </a:r>
            <a:r>
              <a:rPr lang="en-US" err="1">
                <a:latin typeface="Courier New"/>
                <a:cs typeface="Courier New"/>
              </a:rPr>
              <a:t>malloc</a:t>
            </a:r>
            <a:r>
              <a:rPr lang="en-US"/>
              <a:t> and </a:t>
            </a:r>
            <a:r>
              <a:rPr lang="en-US">
                <a:latin typeface="Courier New"/>
                <a:cs typeface="Courier New"/>
              </a:rPr>
              <a:t>free</a:t>
            </a:r>
            <a:r>
              <a:rPr lang="en-US"/>
              <a:t> functions at compile time, link time, and load/run time. 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" y="1197678"/>
            <a:ext cx="4648199" cy="4249498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#include &lt;</a:t>
            </a:r>
            <a:r>
              <a:rPr lang="en-US" sz="1800" err="1">
                <a:latin typeface="Courier New"/>
                <a:cs typeface="Courier New"/>
              </a:rPr>
              <a:t>stdio.h</a:t>
            </a:r>
            <a:r>
              <a:rPr lang="en-US" sz="1800">
                <a:latin typeface="Courier New"/>
                <a:cs typeface="Courier New"/>
              </a:rPr>
              <a:t>&gt;</a:t>
            </a:r>
          </a:p>
          <a:p>
            <a:r>
              <a:rPr lang="en-US" sz="1800">
                <a:latin typeface="Courier New"/>
                <a:cs typeface="Courier New"/>
              </a:rPr>
              <a:t>#include 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</a:p>
          <a:p>
            <a:r>
              <a:rPr lang="en-US" sz="1800">
                <a:latin typeface="Courier New"/>
                <a:cs typeface="Courier New"/>
              </a:rPr>
              <a:t>#include &lt;</a:t>
            </a:r>
            <a:r>
              <a:rPr lang="en-US" sz="1800" err="1">
                <a:latin typeface="Courier New"/>
                <a:cs typeface="Courier New"/>
              </a:rPr>
              <a:t>stdlib.h</a:t>
            </a:r>
            <a:r>
              <a:rPr lang="en-US" sz="1800">
                <a:latin typeface="Courier New"/>
                <a:cs typeface="Courier New"/>
              </a:rPr>
              <a:t>&gt;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main(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argc</a:t>
            </a:r>
            <a:r>
              <a:rPr lang="en-US" sz="1800">
                <a:latin typeface="Courier New"/>
                <a:cs typeface="Courier New"/>
              </a:rPr>
              <a:t>,</a:t>
            </a:r>
          </a:p>
          <a:p>
            <a:r>
              <a:rPr lang="en-US" sz="1800">
                <a:latin typeface="Courier New"/>
                <a:cs typeface="Courier New"/>
              </a:rPr>
              <a:t>         char *</a:t>
            </a:r>
            <a:r>
              <a:rPr lang="en-US" sz="1800" err="1">
                <a:latin typeface="Courier New"/>
                <a:cs typeface="Courier New"/>
              </a:rPr>
              <a:t>argv</a:t>
            </a:r>
            <a:r>
              <a:rPr lang="en-US" sz="1800">
                <a:latin typeface="Courier New"/>
                <a:cs typeface="Courier New"/>
              </a:rPr>
              <a:t>[])</a:t>
            </a:r>
          </a:p>
          <a:p>
            <a:r>
              <a:rPr lang="en-US" sz="1800">
                <a:latin typeface="Courier New"/>
                <a:cs typeface="Courier New"/>
              </a:rPr>
              <a:t>{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i</a:t>
            </a:r>
            <a:r>
              <a:rPr lang="en-US" sz="1800">
                <a:latin typeface="Courier New"/>
                <a:cs typeface="Courier New"/>
              </a:rPr>
              <a:t>;</a:t>
            </a:r>
          </a:p>
          <a:p>
            <a:r>
              <a:rPr lang="en-US" sz="1800">
                <a:latin typeface="Courier New"/>
                <a:cs typeface="Courier New"/>
              </a:rPr>
              <a:t>  for (</a:t>
            </a:r>
            <a:r>
              <a:rPr lang="en-US" sz="1800" err="1">
                <a:latin typeface="Courier New"/>
                <a:cs typeface="Courier New"/>
              </a:rPr>
              <a:t>i</a:t>
            </a:r>
            <a:r>
              <a:rPr lang="en-US" sz="1800">
                <a:latin typeface="Courier New"/>
                <a:cs typeface="Courier New"/>
              </a:rPr>
              <a:t> = 1; </a:t>
            </a:r>
            <a:r>
              <a:rPr lang="en-US" sz="1800" err="1">
                <a:latin typeface="Courier New"/>
                <a:cs typeface="Courier New"/>
              </a:rPr>
              <a:t>i</a:t>
            </a:r>
            <a:r>
              <a:rPr lang="en-US" sz="1800">
                <a:latin typeface="Courier New"/>
                <a:cs typeface="Courier New"/>
              </a:rPr>
              <a:t> &lt; </a:t>
            </a:r>
            <a:r>
              <a:rPr lang="en-US" sz="1800" err="1">
                <a:latin typeface="Courier New"/>
                <a:cs typeface="Courier New"/>
              </a:rPr>
              <a:t>argc</a:t>
            </a:r>
            <a:r>
              <a:rPr lang="en-US" sz="1800">
                <a:latin typeface="Courier New"/>
                <a:cs typeface="Courier New"/>
              </a:rPr>
              <a:t>; </a:t>
            </a:r>
            <a:r>
              <a:rPr lang="en-US" sz="1800" err="1">
                <a:latin typeface="Courier New"/>
                <a:cs typeface="Courier New"/>
              </a:rPr>
              <a:t>i</a:t>
            </a:r>
            <a:r>
              <a:rPr lang="en-US" sz="1800">
                <a:latin typeface="Courier New"/>
                <a:cs typeface="Courier New"/>
              </a:rPr>
              <a:t>++) {</a:t>
            </a:r>
          </a:p>
          <a:p>
            <a:r>
              <a:rPr lang="en-US" sz="1800">
                <a:latin typeface="Courier New"/>
                <a:cs typeface="Courier New"/>
              </a:rPr>
              <a:t>    void *p = </a:t>
            </a:r>
          </a:p>
          <a:p>
            <a:r>
              <a:rPr lang="en-US" sz="1800">
                <a:latin typeface="Courier New"/>
                <a:cs typeface="Courier New"/>
              </a:rPr>
              <a:t>          </a:t>
            </a:r>
            <a:r>
              <a:rPr lang="en-US" sz="1800" err="1">
                <a:latin typeface="Courier New"/>
                <a:cs typeface="Courier New"/>
              </a:rPr>
              <a:t>malloc</a:t>
            </a:r>
            <a:r>
              <a:rPr lang="en-US" sz="1800">
                <a:latin typeface="Courier New"/>
                <a:cs typeface="Courier New"/>
              </a:rPr>
              <a:t>(</a:t>
            </a:r>
            <a:r>
              <a:rPr lang="en-US" sz="1800" err="1">
                <a:latin typeface="Courier New"/>
                <a:cs typeface="Courier New"/>
              </a:rPr>
              <a:t>atoi</a:t>
            </a:r>
            <a:r>
              <a:rPr lang="en-US" sz="1800">
                <a:latin typeface="Courier New"/>
                <a:cs typeface="Courier New"/>
              </a:rPr>
              <a:t>(</a:t>
            </a:r>
            <a:r>
              <a:rPr lang="en-US" sz="1800" err="1">
                <a:latin typeface="Courier New"/>
                <a:cs typeface="Courier New"/>
              </a:rPr>
              <a:t>argv</a:t>
            </a:r>
            <a:r>
              <a:rPr lang="en-US" sz="1800">
                <a:latin typeface="Courier New"/>
                <a:cs typeface="Courier New"/>
              </a:rPr>
              <a:t>[</a:t>
            </a:r>
            <a:r>
              <a:rPr lang="en-US" sz="1800" err="1">
                <a:latin typeface="Courier New"/>
                <a:cs typeface="Courier New"/>
              </a:rPr>
              <a:t>i</a:t>
            </a:r>
            <a:r>
              <a:rPr lang="en-US" sz="1800">
                <a:latin typeface="Courier New"/>
                <a:cs typeface="Courier New"/>
              </a:rPr>
              <a:t>]));</a:t>
            </a:r>
          </a:p>
          <a:p>
            <a:r>
              <a:rPr lang="en-US" sz="1800">
                <a:latin typeface="Courier New"/>
                <a:cs typeface="Courier New"/>
              </a:rPr>
              <a:t>    free(p);</a:t>
            </a:r>
          </a:p>
          <a:p>
            <a:r>
              <a:rPr lang="en-US" sz="1800">
                <a:latin typeface="Courier New"/>
                <a:cs typeface="Courier New"/>
              </a:rPr>
              <a:t>  }</a:t>
            </a:r>
          </a:p>
          <a:p>
            <a:r>
              <a:rPr lang="en-US" sz="1800">
                <a:latin typeface="Courier New"/>
                <a:cs typeface="Courier New"/>
              </a:rPr>
              <a:t>  return(0); 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3324" y="5077844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err="1">
                <a:solidFill>
                  <a:srgbClr val="7F7F7F"/>
                </a:solidFill>
                <a:latin typeface="Courier New"/>
                <a:cs typeface="Courier New"/>
              </a:rPr>
              <a:t>int.c</a:t>
            </a:r>
            <a:endParaRPr lang="en-US" sz="180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Compile-time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57018" y="1149488"/>
            <a:ext cx="8558382" cy="5355313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800" dirty="0" err="1">
                <a:solidFill>
                  <a:srgbClr val="926492"/>
                </a:solidFill>
                <a:latin typeface="Courier New"/>
                <a:cs typeface="Courier New"/>
              </a:rPr>
              <a:t>ifdef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COMPILETIME</a:t>
            </a:r>
          </a:p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Courier New"/>
                <a:cs typeface="Courier New"/>
              </a:rPr>
              <a:t>malloc.h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800" dirty="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 wrapper function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 err="1">
                <a:solidFill>
                  <a:srgbClr val="4A00FF"/>
                </a:solidFill>
                <a:latin typeface="Courier New"/>
                <a:cs typeface="Courier New"/>
              </a:rPr>
              <a:t>mymalloc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malloc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(size);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800" dirty="0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(%d)=%p\n"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it-IT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it-IT" sz="1800" dirty="0" err="1">
                <a:solidFill>
                  <a:srgbClr val="000000"/>
                </a:solidFill>
                <a:latin typeface="Courier New"/>
                <a:cs typeface="Courier New"/>
              </a:rPr>
              <a:t>size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it-IT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sz="1800" dirty="0" err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t-IT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t-IT" sz="1800" dirty="0">
                <a:solidFill>
                  <a:srgbClr val="CB2418"/>
                </a:solidFill>
                <a:latin typeface="Courier New"/>
                <a:cs typeface="Courier New"/>
              </a:rPr>
              <a:t>/* free </a:t>
            </a:r>
            <a:r>
              <a:rPr lang="it-IT" sz="1800" dirty="0" err="1">
                <a:solidFill>
                  <a:srgbClr val="CB2418"/>
                </a:solidFill>
                <a:latin typeface="Courier New"/>
                <a:cs typeface="Courier New"/>
              </a:rPr>
              <a:t>wrapper</a:t>
            </a:r>
            <a:r>
              <a:rPr lang="it-IT" sz="18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it-IT" sz="1800" dirty="0" err="1">
                <a:solidFill>
                  <a:srgbClr val="CB2418"/>
                </a:solidFill>
                <a:latin typeface="Courier New"/>
                <a:cs typeface="Courier New"/>
              </a:rPr>
              <a:t>function</a:t>
            </a:r>
            <a:r>
              <a:rPr lang="it-IT" sz="18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it-IT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t-IT" sz="18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800" dirty="0" err="1">
                <a:solidFill>
                  <a:srgbClr val="4A00FF"/>
                </a:solidFill>
                <a:latin typeface="Courier New"/>
                <a:cs typeface="Courier New"/>
              </a:rPr>
              <a:t>myfree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it-IT" sz="18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it-IT" sz="18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it-IT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free(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"free(%p)\n"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800" dirty="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800" dirty="0" err="1">
                <a:solidFill>
                  <a:srgbClr val="926492"/>
                </a:solidFill>
                <a:latin typeface="Courier New"/>
                <a:cs typeface="Courier New"/>
              </a:rPr>
              <a:t>endif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32024" y="6128417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Compile-time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57018" y="1219200"/>
            <a:ext cx="8558382" cy="1754327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>
                <a:solidFill>
                  <a:srgbClr val="926492"/>
                </a:solidFill>
                <a:latin typeface="Courier New"/>
                <a:cs typeface="Courier New"/>
              </a:rPr>
              <a:t>#define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4A00FF"/>
                </a:solidFill>
                <a:latin typeface="Courier New"/>
                <a:cs typeface="Courier New"/>
              </a:rPr>
              <a:t>malloc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mymalloc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(size)</a:t>
            </a:r>
          </a:p>
          <a:p>
            <a:r>
              <a:rPr lang="en-US" sz="1800">
                <a:solidFill>
                  <a:srgbClr val="926492"/>
                </a:solidFill>
                <a:latin typeface="Courier New"/>
                <a:cs typeface="Courier New"/>
              </a:rPr>
              <a:t>#define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free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myfree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err="1">
                <a:solidFill>
                  <a:srgbClr val="4A00FF"/>
                </a:solidFill>
                <a:latin typeface="Courier New"/>
                <a:cs typeface="Courier New"/>
              </a:rPr>
              <a:t>mymalloc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4A00FF"/>
                </a:solidFill>
                <a:latin typeface="Courier New"/>
                <a:cs typeface="Courier New"/>
              </a:rPr>
              <a:t>myfree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2558" y="2603601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err="1">
                <a:solidFill>
                  <a:srgbClr val="7F7F7F"/>
                </a:solidFill>
                <a:latin typeface="Courier New"/>
                <a:cs typeface="Courier New"/>
              </a:rPr>
              <a:t>malloc.h</a:t>
            </a:r>
            <a:endParaRPr lang="en-US" sz="180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017" y="3048000"/>
            <a:ext cx="7592093" cy="3693319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linux</a:t>
            </a:r>
            <a:r>
              <a:rPr lang="en-US" sz="1800">
                <a:latin typeface="Courier New"/>
                <a:cs typeface="Courier New"/>
              </a:rPr>
              <a:t>&gt; make </a:t>
            </a:r>
            <a:r>
              <a:rPr lang="en-US" sz="1800" err="1">
                <a:latin typeface="Courier New"/>
                <a:cs typeface="Courier New"/>
              </a:rPr>
              <a:t>intc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>
                <a:latin typeface="Courier New"/>
                <a:cs typeface="Courier New"/>
              </a:rPr>
              <a:t> -Wall -DCOMPILETIME -c </a:t>
            </a:r>
            <a:r>
              <a:rPr lang="en-US" sz="1800" b="0" err="1">
                <a:latin typeface="Courier New"/>
                <a:cs typeface="Courier New"/>
              </a:rPr>
              <a:t>mymalloc.c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>
                <a:latin typeface="Courier New"/>
                <a:cs typeface="Courier New"/>
              </a:rPr>
              <a:t> -Wall </a:t>
            </a:r>
            <a:r>
              <a:rPr lang="en-US" sz="1800" b="0">
                <a:solidFill>
                  <a:srgbClr val="C00000"/>
                </a:solidFill>
                <a:latin typeface="Courier New"/>
                <a:cs typeface="Courier New"/>
              </a:rPr>
              <a:t>-I.</a:t>
            </a:r>
            <a:r>
              <a:rPr lang="en-US" sz="1800" b="0">
                <a:latin typeface="Courier New"/>
                <a:cs typeface="Courier New"/>
              </a:rPr>
              <a:t> -o </a:t>
            </a:r>
            <a:r>
              <a:rPr lang="en-US" sz="1800" b="0" err="1">
                <a:latin typeface="Courier New"/>
                <a:cs typeface="Courier New"/>
              </a:rPr>
              <a:t>intc</a:t>
            </a:r>
            <a:r>
              <a:rPr lang="en-US" sz="1800" b="0">
                <a:latin typeface="Courier New"/>
                <a:cs typeface="Courier New"/>
              </a:rPr>
              <a:t> </a:t>
            </a:r>
            <a:r>
              <a:rPr lang="en-US" sz="1800" b="0" err="1">
                <a:latin typeface="Courier New"/>
                <a:cs typeface="Courier New"/>
              </a:rPr>
              <a:t>int.c</a:t>
            </a:r>
            <a:r>
              <a:rPr lang="en-US" sz="1800" b="0">
                <a:latin typeface="Courier New"/>
                <a:cs typeface="Courier New"/>
              </a:rPr>
              <a:t> </a:t>
            </a:r>
            <a:r>
              <a:rPr lang="en-US" sz="1800" b="0" err="1">
                <a:latin typeface="Courier New"/>
                <a:cs typeface="Courier New"/>
              </a:rPr>
              <a:t>mymalloc.o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linux</a:t>
            </a:r>
            <a:r>
              <a:rPr lang="en-US" sz="1800">
                <a:latin typeface="Courier New"/>
                <a:cs typeface="Courier New"/>
              </a:rPr>
              <a:t>&gt; make </a:t>
            </a:r>
            <a:r>
              <a:rPr lang="en-US" sz="1800" err="1">
                <a:latin typeface="Courier New"/>
                <a:cs typeface="Courier New"/>
              </a:rPr>
              <a:t>runc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>
                <a:latin typeface="Courier New"/>
                <a:cs typeface="Courier New"/>
              </a:rPr>
              <a:t>./</a:t>
            </a:r>
            <a:r>
              <a:rPr lang="en-US" sz="1800" b="0" err="1">
                <a:latin typeface="Courier New"/>
                <a:cs typeface="Courier New"/>
              </a:rPr>
              <a:t>intc</a:t>
            </a:r>
            <a:r>
              <a:rPr lang="en-US" sz="1800" b="0">
                <a:latin typeface="Courier New"/>
                <a:cs typeface="Courier New"/>
              </a:rPr>
              <a:t> 10 100 1000</a:t>
            </a:r>
          </a:p>
          <a:p>
            <a:r>
              <a:rPr lang="en-US" sz="1800" b="0" err="1">
                <a:latin typeface="Courier New"/>
                <a:cs typeface="Courier New"/>
              </a:rPr>
              <a:t>malloc</a:t>
            </a:r>
            <a:r>
              <a:rPr lang="en-US" sz="1800" b="0">
                <a:latin typeface="Courier New"/>
                <a:cs typeface="Courier New"/>
              </a:rPr>
              <a:t>(10)=0x1ba7010</a:t>
            </a:r>
          </a:p>
          <a:p>
            <a:r>
              <a:rPr lang="en-US" sz="1800" b="0">
                <a:latin typeface="Courier New"/>
                <a:cs typeface="Courier New"/>
              </a:rPr>
              <a:t>free(0x1ba7010)</a:t>
            </a:r>
          </a:p>
          <a:p>
            <a:r>
              <a:rPr lang="en-US" sz="1800" b="0" err="1">
                <a:latin typeface="Courier New"/>
                <a:cs typeface="Courier New"/>
              </a:rPr>
              <a:t>malloc</a:t>
            </a:r>
            <a:r>
              <a:rPr lang="en-US" sz="1800" b="0">
                <a:latin typeface="Courier New"/>
                <a:cs typeface="Courier New"/>
              </a:rPr>
              <a:t>(100)=0x1ba7030</a:t>
            </a:r>
          </a:p>
          <a:p>
            <a:r>
              <a:rPr lang="en-US" sz="1800" b="0">
                <a:latin typeface="Courier New"/>
                <a:cs typeface="Courier New"/>
              </a:rPr>
              <a:t>free(0x1ba7030)</a:t>
            </a:r>
          </a:p>
          <a:p>
            <a:r>
              <a:rPr lang="en-US" sz="1800" b="0" err="1">
                <a:latin typeface="Courier New"/>
                <a:cs typeface="Courier New"/>
              </a:rPr>
              <a:t>malloc</a:t>
            </a:r>
            <a:r>
              <a:rPr lang="en-US" sz="1800" b="0">
                <a:latin typeface="Courier New"/>
                <a:cs typeface="Courier New"/>
              </a:rPr>
              <a:t>(1000)=0x1ba70a0</a:t>
            </a:r>
          </a:p>
          <a:p>
            <a:r>
              <a:rPr lang="en-US" sz="1800" b="0">
                <a:latin typeface="Courier New"/>
                <a:cs typeface="Courier New"/>
              </a:rPr>
              <a:t>free(0x1ba70a0)</a:t>
            </a:r>
          </a:p>
          <a:p>
            <a:r>
              <a:rPr lang="en-US" sz="1800" err="1">
                <a:latin typeface="Courier New"/>
                <a:cs typeface="Courier New"/>
              </a:rPr>
              <a:t>linux</a:t>
            </a:r>
            <a:r>
              <a:rPr lang="en-US" sz="1800">
                <a:latin typeface="Courier New"/>
                <a:cs typeface="Courier New"/>
              </a:rPr>
              <a:t>&gt;</a:t>
            </a:r>
          </a:p>
          <a:p>
            <a:endParaRPr lang="en-US" sz="180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91789" y="5791200"/>
            <a:ext cx="3406514" cy="369332"/>
          </a:xfrm>
          <a:prstGeom prst="rect">
            <a:avLst/>
          </a:prstGeom>
          <a:solidFill>
            <a:srgbClr val="D5F1C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2362200" y="3886200"/>
            <a:ext cx="1529589" cy="1905000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7298303" y="2973528"/>
            <a:ext cx="1007497" cy="281767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114800" y="4267200"/>
            <a:ext cx="3406514" cy="646331"/>
          </a:xfrm>
          <a:prstGeom prst="rect">
            <a:avLst/>
          </a:prstGeom>
          <a:solidFill>
            <a:srgbClr val="D5F1CF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  <a:p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usr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/include/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endParaRPr lang="en-US" sz="1800">
              <a:solidFill>
                <a:srgbClr val="C00000"/>
              </a:solidFill>
              <a:latin typeface="Courier New"/>
              <a:cs typeface="Courier New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2362200" y="3657600"/>
            <a:ext cx="1752600" cy="609600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152400"/>
            <a:ext cx="7592093" cy="762000"/>
          </a:xfrm>
        </p:spPr>
        <p:txBody>
          <a:bodyPr/>
          <a:lstStyle/>
          <a:p>
            <a:r>
              <a:rPr lang="en-US"/>
              <a:t>Link-time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57018" y="838200"/>
            <a:ext cx="8558382" cy="5909311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800" err="1">
                <a:solidFill>
                  <a:srgbClr val="926492"/>
                </a:solidFill>
                <a:latin typeface="Courier New"/>
                <a:cs typeface="Courier New"/>
              </a:rPr>
              <a:t>ifdef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LINKTIME</a:t>
            </a:r>
          </a:p>
          <a:p>
            <a:r>
              <a:rPr lang="en-US" sz="18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80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8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sz="1800" err="1">
                <a:solidFill>
                  <a:srgbClr val="4A00FF"/>
                </a:solidFill>
                <a:latin typeface="Courier New"/>
                <a:cs typeface="Courier New"/>
              </a:rPr>
              <a:t>real_malloc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sz="1800" err="1">
                <a:solidFill>
                  <a:srgbClr val="4A00FF"/>
                </a:solidFill>
                <a:latin typeface="Courier New"/>
                <a:cs typeface="Courier New"/>
              </a:rPr>
              <a:t>real_free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80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800">
                <a:solidFill>
                  <a:srgbClr val="CB2418"/>
                </a:solidFill>
                <a:latin typeface="Courier New"/>
                <a:cs typeface="Courier New"/>
              </a:rPr>
              <a:t> wrapper function */</a:t>
            </a:r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sz="1800" err="1">
                <a:solidFill>
                  <a:srgbClr val="4A00FF"/>
                </a:solidFill>
                <a:latin typeface="Courier New"/>
                <a:cs typeface="Courier New"/>
              </a:rPr>
              <a:t>wrap_malloc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= __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real_malloc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(size); </a:t>
            </a:r>
            <a:r>
              <a:rPr lang="en-US" sz="1800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sz="180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8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80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800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 sz="1800">
                <a:solidFill>
                  <a:srgbClr val="9D206F"/>
                </a:solidFill>
                <a:latin typeface="Courier New"/>
                <a:cs typeface="Courier New"/>
              </a:rPr>
              <a:t>(%d) = %p\n"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)size,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>
                <a:solidFill>
                  <a:srgbClr val="CB2418"/>
                </a:solidFill>
                <a:latin typeface="Courier New"/>
                <a:cs typeface="Courier New"/>
              </a:rPr>
              <a:t>/* free wrapper function */</a:t>
            </a:r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__</a:t>
            </a:r>
            <a:r>
              <a:rPr lang="en-US" sz="1800" err="1">
                <a:solidFill>
                  <a:srgbClr val="4A00FF"/>
                </a:solidFill>
                <a:latin typeface="Courier New"/>
                <a:cs typeface="Courier New"/>
              </a:rPr>
              <a:t>wrap_free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__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real_free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800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sz="180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800">
                <a:solidFill>
                  <a:srgbClr val="CB2418"/>
                </a:solidFill>
                <a:latin typeface="Courier New"/>
                <a:cs typeface="Courier New"/>
              </a:rPr>
              <a:t> free */</a:t>
            </a:r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>
                <a:solidFill>
                  <a:srgbClr val="9D206F"/>
                </a:solidFill>
                <a:latin typeface="Courier New"/>
                <a:cs typeface="Courier New"/>
              </a:rPr>
              <a:t>"free(%p)\n"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80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800" err="1">
                <a:solidFill>
                  <a:srgbClr val="926492"/>
                </a:solidFill>
                <a:latin typeface="Courier New"/>
                <a:cs typeface="Courier New"/>
              </a:rPr>
              <a:t>endif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5514" y="63362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191000"/>
            <a:ext cx="8305799" cy="2438400"/>
          </a:xfrm>
        </p:spPr>
        <p:txBody>
          <a:bodyPr/>
          <a:lstStyle/>
          <a:p>
            <a:r>
              <a:rPr lang="en-US"/>
              <a:t>The “</a:t>
            </a:r>
            <a:r>
              <a:rPr lang="en-US">
                <a:latin typeface="Courier New" pitchFamily="49" charset="0"/>
                <a:cs typeface="Courier New" pitchFamily="49" charset="0"/>
              </a:rPr>
              <a:t>-</a:t>
            </a:r>
            <a:r>
              <a:rPr lang="en-US" err="1">
                <a:latin typeface="Courier New" pitchFamily="49" charset="0"/>
                <a:cs typeface="Courier New" pitchFamily="49" charset="0"/>
              </a:rPr>
              <a:t>Wl</a:t>
            </a:r>
            <a:r>
              <a:rPr lang="en-US"/>
              <a:t>” flag passes argument to linker, replacing each comma with a space. </a:t>
            </a:r>
          </a:p>
          <a:p>
            <a:r>
              <a:rPr lang="en-US"/>
              <a:t>The  “</a:t>
            </a:r>
            <a:r>
              <a:rPr lang="en-US">
                <a:latin typeface="Courier New"/>
                <a:cs typeface="Courier New"/>
              </a:rPr>
              <a:t>--</a:t>
            </a:r>
            <a:r>
              <a:rPr lang="en-US" err="1">
                <a:latin typeface="Courier New"/>
                <a:cs typeface="Courier New"/>
              </a:rPr>
              <a:t>wrap,malloc</a:t>
            </a:r>
            <a:r>
              <a:rPr lang="en-US"/>
              <a:t> ”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 err="1">
                <a:latin typeface="Courier New"/>
                <a:cs typeface="Courier New"/>
              </a:rPr>
              <a:t>arg</a:t>
            </a:r>
            <a:r>
              <a:rPr lang="en-US">
                <a:latin typeface="Courier New"/>
                <a:cs typeface="Courier New"/>
              </a:rPr>
              <a:t> </a:t>
            </a:r>
            <a:r>
              <a:rPr lang="en-US"/>
              <a:t>instructs linker to resolve references in a special way:</a:t>
            </a:r>
          </a:p>
          <a:p>
            <a:pPr lvl="1"/>
            <a:r>
              <a:rPr lang="en-US"/>
              <a:t>Refs to </a:t>
            </a:r>
            <a:r>
              <a:rPr lang="en-US" err="1">
                <a:latin typeface="Courier New"/>
                <a:cs typeface="Courier New"/>
              </a:rPr>
              <a:t>malloc</a:t>
            </a:r>
            <a:r>
              <a:rPr lang="en-US"/>
              <a:t> should be resolved as </a:t>
            </a:r>
            <a:r>
              <a:rPr lang="en-US">
                <a:latin typeface="Courier New"/>
                <a:cs typeface="Courier New"/>
              </a:rPr>
              <a:t>__</a:t>
            </a:r>
            <a:r>
              <a:rPr lang="en-US" err="1">
                <a:latin typeface="Courier New"/>
                <a:cs typeface="Courier New"/>
              </a:rPr>
              <a:t>wrap_malloc</a:t>
            </a:r>
            <a:endParaRPr lang="en-US">
              <a:latin typeface="Courier New"/>
              <a:cs typeface="Courier New"/>
            </a:endParaRPr>
          </a:p>
          <a:p>
            <a:pPr lvl="1"/>
            <a:r>
              <a:rPr lang="en-US">
                <a:latin typeface="Calibri"/>
                <a:cs typeface="Calibri"/>
              </a:rPr>
              <a:t>Refs to </a:t>
            </a:r>
            <a:r>
              <a:rPr lang="en-US">
                <a:cs typeface="Courier New"/>
              </a:rPr>
              <a:t> </a:t>
            </a:r>
            <a:r>
              <a:rPr lang="en-US"/>
              <a:t> </a:t>
            </a:r>
            <a:r>
              <a:rPr lang="en-US">
                <a:latin typeface="Courier New"/>
                <a:cs typeface="Courier New"/>
              </a:rPr>
              <a:t>__</a:t>
            </a:r>
            <a:r>
              <a:rPr lang="en-US" err="1">
                <a:latin typeface="Courier New"/>
                <a:cs typeface="Courier New"/>
              </a:rPr>
              <a:t>real_malloc</a:t>
            </a:r>
            <a:r>
              <a:rPr lang="en-US"/>
              <a:t> should be resolved as </a:t>
            </a:r>
            <a:r>
              <a:rPr lang="en-US" err="1">
                <a:latin typeface="Courier New"/>
                <a:cs typeface="Courier New"/>
              </a:rPr>
              <a:t>malloc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7018" y="1300877"/>
            <a:ext cx="8710782" cy="2862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linux</a:t>
            </a:r>
            <a:r>
              <a:rPr lang="en-US" sz="1800">
                <a:latin typeface="Courier New"/>
                <a:cs typeface="Courier New"/>
              </a:rPr>
              <a:t>&gt; make </a:t>
            </a:r>
            <a:r>
              <a:rPr lang="en-US" sz="1800" err="1">
                <a:latin typeface="Courier New"/>
                <a:cs typeface="Courier New"/>
              </a:rPr>
              <a:t>intl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>
                <a:latin typeface="Courier New"/>
                <a:cs typeface="Courier New"/>
              </a:rPr>
              <a:t> -Wall -DLINKTIME -c </a:t>
            </a:r>
            <a:r>
              <a:rPr lang="en-US" sz="1800" b="0" err="1">
                <a:latin typeface="Courier New"/>
                <a:cs typeface="Courier New"/>
              </a:rPr>
              <a:t>mymalloc.c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>
                <a:latin typeface="Courier New"/>
                <a:cs typeface="Courier New"/>
              </a:rPr>
              <a:t> -Wall -c </a:t>
            </a:r>
            <a:r>
              <a:rPr lang="en-US" sz="1800" b="0" err="1">
                <a:latin typeface="Courier New"/>
                <a:cs typeface="Courier New"/>
              </a:rPr>
              <a:t>int.c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>
                <a:latin typeface="Courier New"/>
                <a:cs typeface="Courier New"/>
              </a:rPr>
              <a:t> -Wall -</a:t>
            </a:r>
            <a:r>
              <a:rPr lang="en-US" sz="1800" b="0" err="1">
                <a:latin typeface="Courier New"/>
                <a:cs typeface="Courier New"/>
              </a:rPr>
              <a:t>Wl</a:t>
            </a:r>
            <a:r>
              <a:rPr lang="en-US" sz="1800" b="0">
                <a:latin typeface="Courier New"/>
                <a:cs typeface="Courier New"/>
              </a:rPr>
              <a:t>,--</a:t>
            </a:r>
            <a:r>
              <a:rPr lang="en-US" sz="1800" b="0" err="1">
                <a:latin typeface="Courier New"/>
                <a:cs typeface="Courier New"/>
              </a:rPr>
              <a:t>wrap,malloc</a:t>
            </a:r>
            <a:r>
              <a:rPr lang="en-US" sz="1800" b="0">
                <a:latin typeface="Courier New"/>
                <a:cs typeface="Courier New"/>
              </a:rPr>
              <a:t> -</a:t>
            </a:r>
            <a:r>
              <a:rPr lang="en-US" sz="1800" b="0" err="1">
                <a:latin typeface="Courier New"/>
                <a:cs typeface="Courier New"/>
              </a:rPr>
              <a:t>Wl</a:t>
            </a:r>
            <a:r>
              <a:rPr lang="en-US" sz="1800" b="0">
                <a:latin typeface="Courier New"/>
                <a:cs typeface="Courier New"/>
              </a:rPr>
              <a:t>,--</a:t>
            </a:r>
            <a:r>
              <a:rPr lang="en-US" sz="1800" b="0" err="1">
                <a:latin typeface="Courier New"/>
                <a:cs typeface="Courier New"/>
              </a:rPr>
              <a:t>wrap,free</a:t>
            </a:r>
            <a:r>
              <a:rPr lang="en-US" sz="1800" b="0">
                <a:latin typeface="Courier New"/>
                <a:cs typeface="Courier New"/>
              </a:rPr>
              <a:t> -o </a:t>
            </a:r>
            <a:r>
              <a:rPr lang="en-US" sz="1800" b="0" err="1">
                <a:latin typeface="Courier New"/>
                <a:cs typeface="Courier New"/>
              </a:rPr>
              <a:t>intl</a:t>
            </a:r>
            <a:r>
              <a:rPr lang="en-US" sz="1800" b="0">
                <a:latin typeface="Courier New"/>
                <a:cs typeface="Courier New"/>
              </a:rPr>
              <a:t> \</a:t>
            </a:r>
          </a:p>
          <a:p>
            <a:r>
              <a:rPr lang="en-US" sz="1800" b="0">
                <a:latin typeface="Courier New"/>
                <a:cs typeface="Courier New"/>
              </a:rPr>
              <a:t>    </a:t>
            </a:r>
            <a:r>
              <a:rPr lang="en-US" sz="1800" b="0" err="1">
                <a:latin typeface="Courier New"/>
                <a:cs typeface="Courier New"/>
              </a:rPr>
              <a:t>int.o</a:t>
            </a:r>
            <a:r>
              <a:rPr lang="en-US" sz="1800" b="0">
                <a:latin typeface="Courier New"/>
                <a:cs typeface="Courier New"/>
              </a:rPr>
              <a:t> </a:t>
            </a:r>
            <a:r>
              <a:rPr lang="en-US" sz="1800" b="0" err="1">
                <a:latin typeface="Courier New"/>
                <a:cs typeface="Courier New"/>
              </a:rPr>
              <a:t>mymalloc.o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linux</a:t>
            </a:r>
            <a:r>
              <a:rPr lang="en-US" sz="1800">
                <a:latin typeface="Courier New"/>
                <a:cs typeface="Courier New"/>
              </a:rPr>
              <a:t>&gt; make </a:t>
            </a:r>
            <a:r>
              <a:rPr lang="en-US" sz="1800" err="1">
                <a:latin typeface="Courier New"/>
                <a:cs typeface="Courier New"/>
              </a:rPr>
              <a:t>runl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>
                <a:latin typeface="Courier New"/>
                <a:cs typeface="Courier New"/>
              </a:rPr>
              <a:t>./</a:t>
            </a:r>
            <a:r>
              <a:rPr lang="en-US" sz="1800" b="0" err="1">
                <a:latin typeface="Courier New"/>
                <a:cs typeface="Courier New"/>
              </a:rPr>
              <a:t>intl</a:t>
            </a:r>
            <a:r>
              <a:rPr lang="en-US" sz="1800" b="0">
                <a:latin typeface="Courier New"/>
                <a:cs typeface="Courier New"/>
              </a:rPr>
              <a:t> 10 100 1000</a:t>
            </a:r>
          </a:p>
          <a:p>
            <a:r>
              <a:rPr lang="fi-FI" sz="1800" b="0">
                <a:latin typeface="Courier New"/>
                <a:cs typeface="Courier New"/>
              </a:rPr>
              <a:t>malloc(10) = 0x91a010</a:t>
            </a:r>
          </a:p>
          <a:p>
            <a:r>
              <a:rPr lang="en-US" sz="1800" b="0">
                <a:latin typeface="Courier New"/>
                <a:cs typeface="Courier New"/>
              </a:rPr>
              <a:t>free(0x91a010)</a:t>
            </a:r>
          </a:p>
          <a:p>
            <a:r>
              <a:rPr lang="en-US" sz="1800">
                <a:latin typeface="Courier New"/>
                <a:cs typeface="Courier New"/>
              </a:rPr>
              <a:t>. . 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45780" y="1346760"/>
            <a:ext cx="3406514" cy="646331"/>
          </a:xfrm>
          <a:prstGeom prst="rect">
            <a:avLst/>
          </a:prstGeom>
          <a:solidFill>
            <a:srgbClr val="D5F1C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  <a:p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usr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/include/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endParaRPr lang="en-US" sz="1800">
              <a:solidFill>
                <a:srgbClr val="C00000"/>
              </a:solidFill>
              <a:latin typeface="Courier New"/>
              <a:cs typeface="Courier New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048000" y="1981200"/>
            <a:ext cx="2597780" cy="112932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3048000" y="1524000"/>
            <a:ext cx="2597780" cy="112932"/>
          </a:xfrm>
          <a:prstGeom prst="straightConnector1">
            <a:avLst/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399" y="914400"/>
            <a:ext cx="8915401" cy="5262980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600" err="1">
                <a:solidFill>
                  <a:srgbClr val="926492"/>
                </a:solidFill>
                <a:latin typeface="Courier New"/>
                <a:cs typeface="Courier New"/>
              </a:rPr>
              <a:t>ifdef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RUNTIME</a:t>
            </a: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#define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_GNU_SOURCE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stdio.h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stdlib.h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&lt;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dlfcn.h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&gt;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wrapper function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err="1">
                <a:solidFill>
                  <a:srgbClr val="4A00FF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*(*</a:t>
            </a:r>
            <a:r>
              <a:rPr lang="en-US" sz="1600" err="1">
                <a:solidFill>
                  <a:srgbClr val="C1651C"/>
                </a:solidFill>
                <a:latin typeface="Courier New"/>
                <a:cs typeface="Courier New"/>
              </a:rPr>
              <a:t>mallocp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size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>
                <a:solidFill>
                  <a:srgbClr val="C1651C"/>
                </a:solidFill>
                <a:latin typeface="Courier New"/>
                <a:cs typeface="Courier New"/>
              </a:rPr>
              <a:t>error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mallocp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dlsym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(RTLD_NEXT,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Get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of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((error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()) != </a:t>
            </a:r>
            <a:r>
              <a:rPr lang="en-US" sz="160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fputs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(error,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mallocp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(size);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err="1">
                <a:solidFill>
                  <a:srgbClr val="9D206F"/>
                </a:solidFill>
                <a:latin typeface="Courier New"/>
                <a:cs typeface="Courier New"/>
              </a:rPr>
              <a:t>malloc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(%d) = %p\n"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)size,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304800"/>
            <a:ext cx="3657599" cy="1219200"/>
          </a:xfr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en-US"/>
              <a:t>Load/Run-time </a:t>
            </a:r>
            <a:br>
              <a:rPr lang="en-US"/>
            </a:br>
            <a:r>
              <a:rPr lang="en-US" err="1"/>
              <a:t>Interpositioning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66627" y="5766890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1669924"/>
            <a:ext cx="2816584" cy="646331"/>
          </a:xfrm>
          <a:prstGeom prst="rect">
            <a:avLst/>
          </a:prstGeom>
          <a:solidFill>
            <a:srgbClr val="DEDFF5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Observe that DON’T have </a:t>
            </a:r>
          </a:p>
          <a:p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#include &lt;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</a:t>
            </a:r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Reason 1: Modularity</a:t>
            </a:r>
          </a:p>
          <a:p>
            <a:endParaRPr lang="en-US"/>
          </a:p>
          <a:p>
            <a:pPr lvl="1"/>
            <a:r>
              <a:rPr lang="en-US"/>
              <a:t>Program can be written as a collection of smaller source files, rather than one monolithic mass.</a:t>
            </a:r>
          </a:p>
          <a:p>
            <a:pPr lvl="1"/>
            <a:endParaRPr lang="en-US"/>
          </a:p>
          <a:p>
            <a:pPr lvl="1"/>
            <a:r>
              <a:rPr lang="en-US"/>
              <a:t>Can build libraries of common functions (more on this later)</a:t>
            </a:r>
          </a:p>
          <a:p>
            <a:pPr lvl="2"/>
            <a:r>
              <a:rPr lang="en-US"/>
              <a:t>e.g., Math library, standard C library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Load/Run-time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1524000"/>
            <a:ext cx="8763000" cy="4524316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free wrapper function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>
                <a:solidFill>
                  <a:srgbClr val="4A00FF"/>
                </a:solidFill>
                <a:latin typeface="Courier New"/>
                <a:cs typeface="Courier New"/>
              </a:rPr>
              <a:t>free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(*</a:t>
            </a:r>
            <a:r>
              <a:rPr lang="fi-FI" sz="1600" err="1">
                <a:solidFill>
                  <a:srgbClr val="C1651C"/>
                </a:solidFill>
                <a:latin typeface="Courier New"/>
                <a:cs typeface="Courier New"/>
              </a:rPr>
              <a:t>freep</a:t>
            </a:r>
            <a:r>
              <a:rPr lang="fi-FI" sz="1600" err="1">
                <a:solidFill>
                  <a:srgbClr val="000000"/>
                </a:solidFill>
                <a:latin typeface="Courier New"/>
                <a:cs typeface="Courier New"/>
              </a:rPr>
              <a:t>)(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*) = </a:t>
            </a:r>
            <a:r>
              <a:rPr lang="fi-FI" sz="160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i-FI" sz="1600" err="1">
                <a:solidFill>
                  <a:srgbClr val="C1651C"/>
                </a:solidFill>
                <a:latin typeface="Courier New"/>
                <a:cs typeface="Courier New"/>
              </a:rPr>
              <a:t>error</a:t>
            </a:r>
            <a:r>
              <a:rPr lang="fi-FI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i-FI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is-I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freep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dlsym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(RTLD_NEXT, 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"free"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Get address of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free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((error =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dlerror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()) != </a:t>
            </a:r>
            <a:r>
              <a:rPr lang="en-US" sz="160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fputs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(error,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freep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/* Call </a:t>
            </a:r>
            <a:r>
              <a:rPr lang="en-US" sz="1600" err="1">
                <a:solidFill>
                  <a:srgbClr val="CB2418"/>
                </a:solidFill>
                <a:latin typeface="Courier New"/>
                <a:cs typeface="Courier New"/>
              </a:rPr>
              <a:t>libc</a:t>
            </a:r>
            <a:r>
              <a:rPr lang="en-US" sz="1600">
                <a:solidFill>
                  <a:srgbClr val="CB2418"/>
                </a:solidFill>
                <a:latin typeface="Courier New"/>
                <a:cs typeface="Courier New"/>
              </a:rPr>
              <a:t> free */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>
                <a:solidFill>
                  <a:srgbClr val="9D206F"/>
                </a:solidFill>
                <a:latin typeface="Courier New"/>
                <a:cs typeface="Courier New"/>
              </a:rPr>
              <a:t>"free(%p)\n"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600">
                <a:solidFill>
                  <a:srgbClr val="926492"/>
                </a:solidFill>
                <a:latin typeface="Courier New"/>
                <a:cs typeface="Courier New"/>
              </a:rPr>
              <a:t>#</a:t>
            </a:r>
            <a:r>
              <a:rPr lang="en-US" sz="1600" err="1">
                <a:solidFill>
                  <a:srgbClr val="926492"/>
                </a:solidFill>
                <a:latin typeface="Courier New"/>
                <a:cs typeface="Courier New"/>
              </a:rPr>
              <a:t>endif</a:t>
            </a:r>
            <a:endParaRPr lang="en-US" sz="160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2114" y="59552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570422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Load/Run-time </a:t>
            </a:r>
            <a:r>
              <a:rPr lang="en-US" err="1"/>
              <a:t>Interpositioning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114800"/>
            <a:ext cx="8991599" cy="23622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The LD_PRELOAD </a:t>
            </a:r>
            <a:r>
              <a:rPr lang="en-US" dirty="0"/>
              <a:t>environment variable tells the dynamic linker to resolve unresolved refs (e.g., to </a:t>
            </a:r>
            <a:r>
              <a:rPr lang="en-US" dirty="0">
                <a:latin typeface="Courier New"/>
                <a:cs typeface="Courier New"/>
              </a:rPr>
              <a:t>malloc)</a:t>
            </a:r>
            <a:r>
              <a:rPr lang="en-US" dirty="0"/>
              <a:t>by looking in </a:t>
            </a:r>
            <a:r>
              <a:rPr lang="en-US" dirty="0" err="1">
                <a:latin typeface="Courier New"/>
                <a:cs typeface="Courier New"/>
              </a:rPr>
              <a:t>mymalloc.so</a:t>
            </a:r>
            <a:r>
              <a:rPr lang="en-US" dirty="0"/>
              <a:t> first.</a:t>
            </a:r>
          </a:p>
          <a:p>
            <a:r>
              <a:rPr lang="en-US" dirty="0"/>
              <a:t>Type into (some) shells as:</a:t>
            </a:r>
          </a:p>
          <a:p>
            <a:pPr marL="57150" indent="0">
              <a:buNone/>
            </a:pPr>
            <a:r>
              <a:rPr lang="en-US" sz="2000" b="0" dirty="0">
                <a:latin typeface="Courier New"/>
                <a:cs typeface="Courier New"/>
              </a:rPr>
              <a:t>env LD_PRELOAD=./</a:t>
            </a:r>
            <a:r>
              <a:rPr lang="en-US" sz="2000" b="0" dirty="0" err="1">
                <a:latin typeface="Courier New"/>
                <a:cs typeface="Courier New"/>
              </a:rPr>
              <a:t>mymalloc.so</a:t>
            </a:r>
            <a:r>
              <a:rPr lang="en-US" sz="2000" b="0" dirty="0">
                <a:latin typeface="Courier New"/>
                <a:cs typeface="Courier New"/>
              </a:rPr>
              <a:t> ./</a:t>
            </a:r>
            <a:r>
              <a:rPr lang="en-US" sz="2000" b="0" dirty="0" err="1">
                <a:latin typeface="Courier New"/>
                <a:cs typeface="Courier New"/>
              </a:rPr>
              <a:t>intr</a:t>
            </a:r>
            <a:r>
              <a:rPr lang="en-US" sz="2000" b="0" dirty="0">
                <a:latin typeface="Courier New"/>
                <a:cs typeface="Courier New"/>
              </a:rPr>
              <a:t> 10 100 1000)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2" y="1300877"/>
            <a:ext cx="8991598" cy="2585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linux</a:t>
            </a:r>
            <a:r>
              <a:rPr lang="en-US" sz="1800">
                <a:latin typeface="Courier New"/>
                <a:cs typeface="Courier New"/>
              </a:rPr>
              <a:t>&gt; make </a:t>
            </a:r>
            <a:r>
              <a:rPr lang="en-US" sz="1800" err="1">
                <a:latin typeface="Courier New"/>
                <a:cs typeface="Courier New"/>
              </a:rPr>
              <a:t>intr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>
                <a:latin typeface="Courier New"/>
                <a:cs typeface="Courier New"/>
              </a:rPr>
              <a:t> -Wall -DRUNTIME -shared -</a:t>
            </a:r>
            <a:r>
              <a:rPr lang="en-US" sz="1800" b="0" err="1">
                <a:latin typeface="Courier New"/>
                <a:cs typeface="Courier New"/>
              </a:rPr>
              <a:t>fpic</a:t>
            </a:r>
            <a:r>
              <a:rPr lang="en-US" sz="1800" b="0">
                <a:latin typeface="Courier New"/>
                <a:cs typeface="Courier New"/>
              </a:rPr>
              <a:t> -o </a:t>
            </a:r>
            <a:r>
              <a:rPr lang="en-US" sz="1800" b="0" err="1">
                <a:latin typeface="Courier New"/>
                <a:cs typeface="Courier New"/>
              </a:rPr>
              <a:t>mymalloc.so</a:t>
            </a:r>
            <a:r>
              <a:rPr lang="en-US" sz="1800" b="0">
                <a:latin typeface="Courier New"/>
                <a:cs typeface="Courier New"/>
              </a:rPr>
              <a:t> </a:t>
            </a:r>
            <a:r>
              <a:rPr lang="en-US" sz="1800" b="0" err="1">
                <a:latin typeface="Courier New"/>
                <a:cs typeface="Courier New"/>
              </a:rPr>
              <a:t>mymalloc.c</a:t>
            </a:r>
            <a:r>
              <a:rPr lang="en-US" sz="1800" b="0">
                <a:latin typeface="Courier New"/>
                <a:cs typeface="Courier New"/>
              </a:rPr>
              <a:t> -</a:t>
            </a:r>
            <a:r>
              <a:rPr lang="en-US" sz="1800" b="0" err="1">
                <a:latin typeface="Courier New"/>
                <a:cs typeface="Courier New"/>
              </a:rPr>
              <a:t>ldl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b="0" err="1">
                <a:latin typeface="Courier New"/>
                <a:cs typeface="Courier New"/>
              </a:rPr>
              <a:t>gcc</a:t>
            </a:r>
            <a:r>
              <a:rPr lang="en-US" sz="1800" b="0">
                <a:latin typeface="Courier New"/>
                <a:cs typeface="Courier New"/>
              </a:rPr>
              <a:t> -Wall -o </a:t>
            </a:r>
            <a:r>
              <a:rPr lang="en-US" sz="1800" b="0" err="1">
                <a:latin typeface="Courier New"/>
                <a:cs typeface="Courier New"/>
              </a:rPr>
              <a:t>intr</a:t>
            </a:r>
            <a:r>
              <a:rPr lang="en-US" sz="1800" b="0">
                <a:latin typeface="Courier New"/>
                <a:cs typeface="Courier New"/>
              </a:rPr>
              <a:t> </a:t>
            </a:r>
            <a:r>
              <a:rPr lang="en-US" sz="1800" b="0" err="1">
                <a:latin typeface="Courier New"/>
                <a:cs typeface="Courier New"/>
              </a:rPr>
              <a:t>int.c</a:t>
            </a:r>
            <a:endParaRPr lang="en-US" sz="1800" b="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linux</a:t>
            </a:r>
            <a:r>
              <a:rPr lang="en-US" sz="1800">
                <a:latin typeface="Courier New"/>
                <a:cs typeface="Courier New"/>
              </a:rPr>
              <a:t>&gt; make </a:t>
            </a:r>
            <a:r>
              <a:rPr lang="en-US" sz="1800" err="1">
                <a:latin typeface="Courier New"/>
                <a:cs typeface="Courier New"/>
              </a:rPr>
              <a:t>runr</a:t>
            </a:r>
            <a:endParaRPr lang="en-US" sz="1800">
              <a:latin typeface="Courier New"/>
              <a:cs typeface="Courier New"/>
            </a:endParaRPr>
          </a:p>
          <a:p>
            <a:r>
              <a:rPr lang="en-US" sz="1800" b="0">
                <a:latin typeface="Courier New"/>
                <a:cs typeface="Courier New"/>
              </a:rPr>
              <a:t>(LD_PRELOAD="./</a:t>
            </a:r>
            <a:r>
              <a:rPr lang="en-US" sz="1800" b="0" err="1">
                <a:latin typeface="Courier New"/>
                <a:cs typeface="Courier New"/>
              </a:rPr>
              <a:t>mymalloc.so</a:t>
            </a:r>
            <a:r>
              <a:rPr lang="en-US" sz="1800" b="0">
                <a:latin typeface="Courier New"/>
                <a:cs typeface="Courier New"/>
              </a:rPr>
              <a:t>" ./</a:t>
            </a:r>
            <a:r>
              <a:rPr lang="en-US" sz="1800" b="0" err="1">
                <a:latin typeface="Courier New"/>
                <a:cs typeface="Courier New"/>
              </a:rPr>
              <a:t>intr</a:t>
            </a:r>
            <a:r>
              <a:rPr lang="en-US" sz="1800" b="0">
                <a:latin typeface="Courier New"/>
                <a:cs typeface="Courier New"/>
              </a:rPr>
              <a:t> 10 100 1000)</a:t>
            </a:r>
          </a:p>
          <a:p>
            <a:r>
              <a:rPr lang="fi-FI" sz="1800" b="0">
                <a:latin typeface="Courier New"/>
                <a:cs typeface="Courier New"/>
              </a:rPr>
              <a:t>malloc(10) = 0x91a010</a:t>
            </a:r>
          </a:p>
          <a:p>
            <a:r>
              <a:rPr lang="en-US" sz="1800" b="0">
                <a:latin typeface="Courier New"/>
                <a:cs typeface="Courier New"/>
              </a:rPr>
              <a:t>free(0x91a010)</a:t>
            </a:r>
          </a:p>
          <a:p>
            <a:r>
              <a:rPr lang="en-US" sz="1800">
                <a:latin typeface="Courier New"/>
                <a:cs typeface="Courier New"/>
              </a:rPr>
              <a:t>. . . </a:t>
            </a:r>
          </a:p>
          <a:p>
            <a:r>
              <a:rPr lang="en-US" sz="1800" err="1">
                <a:latin typeface="Courier New"/>
                <a:cs typeface="Courier New"/>
              </a:rPr>
              <a:t>linux</a:t>
            </a:r>
            <a:r>
              <a:rPr lang="en-US" sz="1800">
                <a:latin typeface="Courier New"/>
                <a:cs typeface="Courier New"/>
              </a:rPr>
              <a:t>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0" y="2895600"/>
            <a:ext cx="3406514" cy="646331"/>
          </a:xfrm>
          <a:prstGeom prst="rect">
            <a:avLst/>
          </a:prstGeom>
          <a:solidFill>
            <a:srgbClr val="D5F1C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Search for 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&lt;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&gt;</a:t>
            </a:r>
            <a:r>
              <a:rPr lang="en-US" sz="1800">
                <a:solidFill>
                  <a:srgbClr val="C00000"/>
                </a:solidFill>
                <a:latin typeface="Calibri" pitchFamily="34" charset="0"/>
              </a:rPr>
              <a:t> leads to</a:t>
            </a:r>
          </a:p>
          <a:p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/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usr</a:t>
            </a:r>
            <a:r>
              <a:rPr lang="en-US" sz="1800">
                <a:solidFill>
                  <a:srgbClr val="C00000"/>
                </a:solidFill>
                <a:latin typeface="Courier New"/>
                <a:cs typeface="Courier New"/>
              </a:rPr>
              <a:t>/include/</a:t>
            </a:r>
            <a:r>
              <a:rPr lang="en-US" sz="1800" err="1">
                <a:solidFill>
                  <a:srgbClr val="C00000"/>
                </a:solidFill>
                <a:latin typeface="Courier New"/>
                <a:cs typeface="Courier New"/>
              </a:rPr>
              <a:t>malloc.h</a:t>
            </a:r>
            <a:endParaRPr lang="en-US" sz="1800">
              <a:solidFill>
                <a:srgbClr val="C00000"/>
              </a:solidFill>
              <a:latin typeface="Courier New"/>
              <a:cs typeface="Courier New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3581400" y="2057400"/>
            <a:ext cx="1371600" cy="8382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Interpositioning</a:t>
            </a:r>
            <a:r>
              <a:rPr lang="en-US"/>
              <a:t>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 Time</a:t>
            </a:r>
          </a:p>
          <a:p>
            <a:pPr lvl="1"/>
            <a:r>
              <a:rPr lang="en-US" dirty="0"/>
              <a:t>Apparent calls to </a:t>
            </a:r>
            <a:r>
              <a:rPr lang="en-US" b="1" dirty="0">
                <a:latin typeface="Courier New"/>
                <a:cs typeface="Courier New"/>
              </a:rPr>
              <a:t>mallo</a:t>
            </a:r>
            <a:r>
              <a:rPr lang="en-US" dirty="0"/>
              <a:t>c/</a:t>
            </a:r>
            <a:r>
              <a:rPr lang="en-US" b="1" dirty="0">
                <a:latin typeface="Courier New"/>
                <a:cs typeface="Courier New"/>
              </a:rPr>
              <a:t>free</a:t>
            </a:r>
            <a:r>
              <a:rPr lang="en-US" dirty="0"/>
              <a:t> get macro-expanded into calls to </a:t>
            </a:r>
            <a:r>
              <a:rPr lang="en-US" b="1" dirty="0" err="1">
                <a:latin typeface="Courier New"/>
                <a:cs typeface="Courier New"/>
              </a:rPr>
              <a:t>mymalloc</a:t>
            </a:r>
            <a:r>
              <a:rPr lang="en-US" dirty="0"/>
              <a:t>/</a:t>
            </a:r>
            <a:r>
              <a:rPr lang="en-US" b="1" dirty="0" err="1">
                <a:latin typeface="Courier New"/>
                <a:cs typeface="Courier New"/>
              </a:rPr>
              <a:t>myfree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dirty="0"/>
              <a:t>Simple approach.  Must have access to source &amp; recompile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dirty="0"/>
              <a:t>Link Time</a:t>
            </a:r>
          </a:p>
          <a:p>
            <a:pPr lvl="1"/>
            <a:r>
              <a:rPr lang="en-US" dirty="0"/>
              <a:t>Use linker trick to have special name resolutions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malloc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__</a:t>
            </a:r>
            <a:r>
              <a:rPr lang="en-US" b="1" dirty="0" err="1">
                <a:latin typeface="Courier New"/>
                <a:cs typeface="Courier New"/>
                <a:sym typeface="Wingdings" pitchFamily="2" charset="2"/>
              </a:rPr>
              <a:t>wrap_malloc</a:t>
            </a:r>
            <a:endParaRPr lang="en-US" b="1" dirty="0">
              <a:latin typeface="Courier New"/>
              <a:cs typeface="Courier New"/>
              <a:sym typeface="Wingdings" pitchFamily="2" charset="2"/>
            </a:endParaRPr>
          </a:p>
          <a:p>
            <a:pPr lvl="2"/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__</a:t>
            </a:r>
            <a:r>
              <a:rPr lang="en-US" b="1" dirty="0" err="1">
                <a:latin typeface="Courier New"/>
                <a:cs typeface="Courier New"/>
                <a:sym typeface="Wingdings" pitchFamily="2" charset="2"/>
              </a:rPr>
              <a:t>real_malloc</a:t>
            </a:r>
            <a:r>
              <a:rPr lang="en-US" dirty="0">
                <a:sym typeface="Wingdings" pitchFamily="2" charset="2"/>
              </a:rPr>
              <a:t>  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malloc</a:t>
            </a:r>
          </a:p>
          <a:p>
            <a:r>
              <a:rPr lang="en-US" dirty="0">
                <a:sym typeface="Wingdings" pitchFamily="2" charset="2"/>
              </a:rPr>
              <a:t>Load/Run Time</a:t>
            </a:r>
          </a:p>
          <a:p>
            <a:pPr lvl="1"/>
            <a:r>
              <a:rPr lang="en-US" dirty="0">
                <a:sym typeface="Wingdings" pitchFamily="2" charset="2"/>
              </a:rPr>
              <a:t>Implement custom version of 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malloc</a:t>
            </a:r>
            <a:r>
              <a:rPr lang="en-US" dirty="0">
                <a:sym typeface="Wingdings" pitchFamily="2" charset="2"/>
              </a:rPr>
              <a:t>/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free</a:t>
            </a:r>
            <a:r>
              <a:rPr lang="en-US" dirty="0">
                <a:sym typeface="Wingdings" pitchFamily="2" charset="2"/>
              </a:rPr>
              <a:t> that use dynamic linking to load library 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malloc</a:t>
            </a:r>
            <a:r>
              <a:rPr lang="en-US" dirty="0">
                <a:sym typeface="Wingdings" pitchFamily="2" charset="2"/>
              </a:rPr>
              <a:t>/</a:t>
            </a:r>
            <a:r>
              <a:rPr lang="en-US" b="1" dirty="0">
                <a:latin typeface="Courier New"/>
                <a:cs typeface="Courier New"/>
                <a:sym typeface="Wingdings" pitchFamily="2" charset="2"/>
              </a:rPr>
              <a:t>free</a:t>
            </a:r>
            <a:r>
              <a:rPr lang="en-US" dirty="0">
                <a:sym typeface="Wingdings" pitchFamily="2" charset="2"/>
              </a:rPr>
              <a:t> under different names</a:t>
            </a:r>
          </a:p>
          <a:p>
            <a:pPr lvl="1"/>
            <a:r>
              <a:rPr lang="en-US" dirty="0">
                <a:sym typeface="Wingdings" pitchFamily="2" charset="2"/>
              </a:rPr>
              <a:t>Can use with ANY dynamically linked binary</a:t>
            </a:r>
          </a:p>
          <a:p>
            <a:pPr marL="57150" indent="0">
              <a:buNone/>
            </a:pPr>
            <a:r>
              <a:rPr lang="en-US" sz="1800" b="0" dirty="0">
                <a:latin typeface="Courier New"/>
                <a:cs typeface="Courier New"/>
              </a:rPr>
              <a:t>env LD_PRELOAD=./</a:t>
            </a:r>
            <a:r>
              <a:rPr lang="en-US" sz="1800" b="0" dirty="0" err="1">
                <a:latin typeface="Courier New"/>
                <a:cs typeface="Courier New"/>
              </a:rPr>
              <a:t>mymalloc.so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–c </a:t>
            </a:r>
            <a:r>
              <a:rPr lang="en-US" sz="1800" b="0" dirty="0" err="1">
                <a:latin typeface="Courier New"/>
                <a:cs typeface="Courier New"/>
              </a:rPr>
              <a:t>int.c</a:t>
            </a:r>
            <a:r>
              <a:rPr lang="en-US" sz="1800" b="0" dirty="0">
                <a:latin typeface="Courier New"/>
                <a:cs typeface="Courier New"/>
              </a:rPr>
              <a:t>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Usually: Just happens, no big deal</a:t>
            </a:r>
          </a:p>
          <a:p>
            <a:r>
              <a:rPr lang="en-US"/>
              <a:t>Sometimes: Strange errors</a:t>
            </a:r>
          </a:p>
          <a:p>
            <a:pPr lvl="1"/>
            <a:r>
              <a:rPr lang="en-US"/>
              <a:t>Bad symbol resolution</a:t>
            </a:r>
          </a:p>
          <a:p>
            <a:pPr lvl="1"/>
            <a:r>
              <a:rPr lang="en-US"/>
              <a:t>Ordering dependence of linked .o, .a, and .so files</a:t>
            </a:r>
          </a:p>
          <a:p>
            <a:r>
              <a:rPr lang="en-US"/>
              <a:t>For power users:</a:t>
            </a:r>
          </a:p>
          <a:p>
            <a:pPr lvl="1"/>
            <a:r>
              <a:rPr lang="en-US" err="1"/>
              <a:t>Interpositioning</a:t>
            </a:r>
            <a:r>
              <a:rPr lang="en-US"/>
              <a:t> to trace programs with &amp; without source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86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 (cont)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Reason 2: Efficiency</a:t>
            </a:r>
          </a:p>
          <a:p>
            <a:pPr lvl="1"/>
            <a:r>
              <a:rPr lang="en-US" dirty="0"/>
              <a:t>Time: Separate compilation</a:t>
            </a:r>
          </a:p>
          <a:p>
            <a:pPr lvl="2"/>
            <a:r>
              <a:rPr lang="en-US" dirty="0"/>
              <a:t>Change one source file, compile, and then relink.</a:t>
            </a:r>
          </a:p>
          <a:p>
            <a:pPr lvl="2"/>
            <a:r>
              <a:rPr lang="en-US" dirty="0"/>
              <a:t>No need to recompile other source files.</a:t>
            </a:r>
          </a:p>
          <a:p>
            <a:pPr lvl="2"/>
            <a:r>
              <a:rPr lang="en-US" dirty="0"/>
              <a:t>Can compile multiple files concurrently.</a:t>
            </a:r>
          </a:p>
          <a:p>
            <a:pPr lvl="1"/>
            <a:r>
              <a:rPr lang="en-US" dirty="0"/>
              <a:t>Space: Libraries </a:t>
            </a:r>
          </a:p>
          <a:p>
            <a:pPr lvl="2"/>
            <a:r>
              <a:rPr lang="en-US" dirty="0"/>
              <a:t>Common functions can be aggregated into a single file...</a:t>
            </a:r>
          </a:p>
          <a:p>
            <a:pPr lvl="2"/>
            <a:r>
              <a:rPr lang="en-US" b="1" dirty="0"/>
              <a:t>Option 1: </a:t>
            </a:r>
            <a:r>
              <a:rPr lang="en-US" b="1" i="1" dirty="0"/>
              <a:t>Static Linking</a:t>
            </a:r>
          </a:p>
          <a:p>
            <a:pPr lvl="3"/>
            <a:r>
              <a:rPr lang="en-US" dirty="0"/>
              <a:t>Executable files and running memory images contain only the library code they actually use</a:t>
            </a:r>
          </a:p>
          <a:p>
            <a:pPr lvl="2"/>
            <a:r>
              <a:rPr lang="en-US" b="1" dirty="0"/>
              <a:t>Option 2: </a:t>
            </a:r>
            <a:r>
              <a:rPr lang="en-US" b="1" i="1" dirty="0"/>
              <a:t>Dynamic linking</a:t>
            </a:r>
          </a:p>
          <a:p>
            <a:pPr lvl="3"/>
            <a:r>
              <a:rPr lang="en-US" dirty="0"/>
              <a:t>Executable files contain no library code</a:t>
            </a:r>
          </a:p>
          <a:p>
            <a:pPr lvl="3"/>
            <a:r>
              <a:rPr lang="en-US" dirty="0"/>
              <a:t>During execution, single copy of library code can be shared across all executing processes</a:t>
            </a:r>
          </a:p>
          <a:p>
            <a:pPr marL="1371600" lvl="3" indent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04813" y="457200"/>
            <a:ext cx="6986587" cy="781050"/>
          </a:xfrm>
        </p:spPr>
        <p:txBody>
          <a:bodyPr/>
          <a:lstStyle/>
          <a:p>
            <a:r>
              <a:rPr lang="en-US"/>
              <a:t>What Do Linkers Do?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49388"/>
            <a:ext cx="8853487" cy="5484812"/>
          </a:xfrm>
        </p:spPr>
        <p:txBody>
          <a:bodyPr/>
          <a:lstStyle/>
          <a:p>
            <a:r>
              <a:rPr lang="en-US"/>
              <a:t>Step 1: Symbol resolution</a:t>
            </a:r>
          </a:p>
          <a:p>
            <a:pPr lvl="1"/>
            <a:endParaRPr lang="en-US"/>
          </a:p>
          <a:p>
            <a:pPr lvl="1"/>
            <a:r>
              <a:rPr lang="en-US"/>
              <a:t>Programs define and reference </a:t>
            </a:r>
            <a:r>
              <a:rPr lang="en-US" i="1"/>
              <a:t>symbols</a:t>
            </a:r>
            <a:r>
              <a:rPr lang="en-US"/>
              <a:t> (global variables and functions):</a:t>
            </a:r>
          </a:p>
          <a:p>
            <a:pPr lvl="2"/>
            <a:r>
              <a:rPr lang="en-US" sz="1800" b="1">
                <a:latin typeface="Courier New" charset="0"/>
              </a:rPr>
              <a:t>void swap() {…}   /* define symbol swap */</a:t>
            </a:r>
          </a:p>
          <a:p>
            <a:pPr lvl="2"/>
            <a:r>
              <a:rPr lang="en-US" sz="1800" b="1">
                <a:latin typeface="Courier New" charset="0"/>
              </a:rPr>
              <a:t>swap();           /* reference symbol swap */</a:t>
            </a:r>
          </a:p>
          <a:p>
            <a:pPr lvl="2"/>
            <a:r>
              <a:rPr lang="en-US" sz="1800" b="1" err="1">
                <a:latin typeface="Courier New" charset="0"/>
              </a:rPr>
              <a:t>int</a:t>
            </a:r>
            <a:r>
              <a:rPr lang="en-US" sz="1800" b="1">
                <a:latin typeface="Courier New" charset="0"/>
              </a:rPr>
              <a:t> *</a:t>
            </a:r>
            <a:r>
              <a:rPr lang="en-US" sz="1800" b="1" err="1">
                <a:latin typeface="Courier New" charset="0"/>
              </a:rPr>
              <a:t>xp</a:t>
            </a:r>
            <a:r>
              <a:rPr lang="en-US" sz="1800" b="1">
                <a:latin typeface="Courier New" charset="0"/>
              </a:rPr>
              <a:t> = &amp;</a:t>
            </a:r>
            <a:r>
              <a:rPr lang="en-US" sz="1800" b="1" err="1">
                <a:latin typeface="Courier New" charset="0"/>
              </a:rPr>
              <a:t>x</a:t>
            </a:r>
            <a:r>
              <a:rPr lang="en-US" sz="1800" b="1">
                <a:latin typeface="Courier New" charset="0"/>
              </a:rPr>
              <a:t>;     /* define symbol </a:t>
            </a:r>
            <a:r>
              <a:rPr lang="en-US" sz="1800" b="1" err="1">
                <a:latin typeface="Courier New" charset="0"/>
              </a:rPr>
              <a:t>xp</a:t>
            </a:r>
            <a:r>
              <a:rPr lang="en-US" sz="1800" b="1">
                <a:latin typeface="Courier New" charset="0"/>
              </a:rPr>
              <a:t>, reference </a:t>
            </a:r>
            <a:r>
              <a:rPr lang="en-US" sz="1800" b="1" err="1">
                <a:latin typeface="Courier New" charset="0"/>
              </a:rPr>
              <a:t>x</a:t>
            </a:r>
            <a:r>
              <a:rPr lang="en-US" sz="1800" b="1">
                <a:latin typeface="Courier New" charset="0"/>
              </a:rPr>
              <a:t> */</a:t>
            </a:r>
            <a:endParaRPr lang="en-US" sz="1800" b="1"/>
          </a:p>
          <a:p>
            <a:pPr lvl="1"/>
            <a:endParaRPr lang="en-US"/>
          </a:p>
          <a:p>
            <a:pPr lvl="1"/>
            <a:r>
              <a:rPr lang="en-US"/>
              <a:t>Symbol definitions are stored in object file (by assembler) in </a:t>
            </a:r>
            <a:r>
              <a:rPr lang="en-US" i="1"/>
              <a:t>symbol table</a:t>
            </a:r>
            <a:r>
              <a:rPr lang="en-US"/>
              <a:t>.</a:t>
            </a:r>
          </a:p>
          <a:p>
            <a:pPr lvl="2"/>
            <a:r>
              <a:rPr lang="en-US"/>
              <a:t>Symbol table is an array of entries</a:t>
            </a:r>
            <a:endParaRPr lang="en-US">
              <a:latin typeface="Courier New"/>
              <a:cs typeface="Courier New"/>
            </a:endParaRPr>
          </a:p>
          <a:p>
            <a:pPr lvl="2"/>
            <a:r>
              <a:rPr lang="en-US"/>
              <a:t>Each entry includes name, size, and location of symbol.</a:t>
            </a:r>
          </a:p>
          <a:p>
            <a:pPr lvl="1"/>
            <a:endParaRPr lang="en-US"/>
          </a:p>
          <a:p>
            <a:pPr lvl="1"/>
            <a:r>
              <a:rPr lang="en-US" b="1">
                <a:solidFill>
                  <a:srgbClr val="FF0000"/>
                </a:solidFill>
              </a:rPr>
              <a:t>During symbol resolution step, the linker associates each symbol reference with exactly one symbol definition.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Symbols in Example 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3"/>
            <a:ext cx="4508500" cy="2862323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sum(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*a,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n);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hu-HU" sz="1800">
                <a:latin typeface="Courier New"/>
                <a:cs typeface="Courier New"/>
              </a:rPr>
              <a:t>int </a:t>
            </a:r>
            <a:r>
              <a:rPr lang="hu-HU" sz="1800">
                <a:solidFill>
                  <a:schemeClr val="accent2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3333CC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latin typeface="Courier New"/>
                <a:cs typeface="Courier New"/>
              </a:rPr>
              <a:t>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argc</a:t>
            </a:r>
            <a:r>
              <a:rPr lang="en-US" sz="1800">
                <a:latin typeface="Courier New"/>
                <a:cs typeface="Courier New"/>
              </a:rPr>
              <a:t>, char** </a:t>
            </a:r>
            <a:r>
              <a:rPr lang="en-US" sz="1800" err="1">
                <a:latin typeface="Courier New"/>
                <a:cs typeface="Courier New"/>
              </a:rPr>
              <a:t>argv</a:t>
            </a:r>
            <a:r>
              <a:rPr lang="en-US" sz="1800"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latin typeface="Courier New"/>
                <a:cs typeface="Courier New"/>
              </a:rPr>
              <a:t>    </a:t>
            </a:r>
            <a:r>
              <a:rPr lang="fr-FR" sz="1800" err="1">
                <a:latin typeface="Courier New"/>
                <a:cs typeface="Courier New"/>
              </a:rPr>
              <a:t>int</a:t>
            </a:r>
            <a:r>
              <a:rPr lang="fr-FR" sz="1800">
                <a:latin typeface="Courier New"/>
                <a:cs typeface="Courier New"/>
              </a:rPr>
              <a:t> val = </a:t>
            </a:r>
            <a:r>
              <a:rPr lang="fr-FR" sz="1800" err="1">
                <a:solidFill>
                  <a:srgbClr val="C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latin typeface="Courier New"/>
                <a:cs typeface="Courier New"/>
              </a:rPr>
              <a:t>(</a:t>
            </a:r>
            <a:r>
              <a:rPr lang="fr-FR" sz="1800" err="1">
                <a:latin typeface="Courier New"/>
                <a:cs typeface="Courier New"/>
              </a:rPr>
              <a:t>array</a:t>
            </a:r>
            <a:r>
              <a:rPr lang="fr-FR" sz="1800"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latin typeface="Courier New"/>
                <a:cs typeface="Courier New"/>
              </a:rPr>
              <a:t>    return val;</a:t>
            </a:r>
          </a:p>
          <a:p>
            <a:r>
              <a:rPr lang="fr-FR" sz="1800">
                <a:latin typeface="Courier New"/>
                <a:cs typeface="Courier New"/>
              </a:rPr>
              <a:t>}</a:t>
            </a:r>
          </a:p>
          <a:p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3333CC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*a,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n)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i, s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for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return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 sz="18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99906" y="44429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871984" y="4433473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685800" y="25146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73497" y="30480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181600" y="1924613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930436" y="35814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cxnSp>
        <p:nvCxnSpPr>
          <p:cNvPr id="4" name="Straight Connector 3"/>
          <p:cNvCxnSpPr>
            <a:stCxn id="2" idx="7"/>
          </p:cNvCxnSpPr>
          <p:nvPr/>
        </p:nvCxnSpPr>
        <p:spPr bwMode="auto">
          <a:xfrm flipV="1">
            <a:off x="1401248" y="1600200"/>
            <a:ext cx="2484952" cy="9701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9" idx="7"/>
          </p:cNvCxnSpPr>
          <p:nvPr/>
        </p:nvCxnSpPr>
        <p:spPr bwMode="auto">
          <a:xfrm flipV="1">
            <a:off x="1388945" y="1600200"/>
            <a:ext cx="2878255" cy="15035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0" idx="1"/>
          </p:cNvCxnSpPr>
          <p:nvPr/>
        </p:nvCxnSpPr>
        <p:spPr bwMode="auto">
          <a:xfrm flipH="1" flipV="1">
            <a:off x="4495800" y="1600200"/>
            <a:ext cx="808552" cy="380209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652169" y="1233496"/>
            <a:ext cx="1230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>
                <a:latin typeface="Calibri" pitchFamily="34" charset="0"/>
              </a:rPr>
              <a:t>Definitions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88908" y="496632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>
                <a:latin typeface="Calibri" pitchFamily="34" charset="0"/>
              </a:rPr>
              <a:t>Reference</a:t>
            </a:r>
          </a:p>
        </p:txBody>
      </p:sp>
      <p:cxnSp>
        <p:nvCxnSpPr>
          <p:cNvPr id="22" name="Straight Connector 21"/>
          <p:cNvCxnSpPr>
            <a:stCxn id="11" idx="5"/>
          </p:cNvCxnSpPr>
          <p:nvPr/>
        </p:nvCxnSpPr>
        <p:spPr bwMode="auto">
          <a:xfrm>
            <a:off x="2645884" y="3906604"/>
            <a:ext cx="1341952" cy="1046396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555571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26570</TotalTime>
  <Words>6925</Words>
  <Application>Microsoft Office PowerPoint</Application>
  <PresentationFormat>On-screen Show (4:3)</PresentationFormat>
  <Paragraphs>1220</Paragraphs>
  <Slides>63</Slides>
  <Notes>55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74" baseType="lpstr">
      <vt:lpstr>Arial</vt:lpstr>
      <vt:lpstr>Arial Narrow</vt:lpstr>
      <vt:lpstr>Calibri</vt:lpstr>
      <vt:lpstr>Century Gothic</vt:lpstr>
      <vt:lpstr>Courier</vt:lpstr>
      <vt:lpstr>Courier New</vt:lpstr>
      <vt:lpstr>Helvetica</vt:lpstr>
      <vt:lpstr>Times New Roman</vt:lpstr>
      <vt:lpstr>Wingdings</vt:lpstr>
      <vt:lpstr>Wingdings 2</vt:lpstr>
      <vt:lpstr>template2007</vt:lpstr>
      <vt:lpstr>Linking  18-213/18-613: Computer Systems 15th Lecture, June 22nd, 2023</vt:lpstr>
      <vt:lpstr>Announcements</vt:lpstr>
      <vt:lpstr>Today</vt:lpstr>
      <vt:lpstr>Example C Program</vt:lpstr>
      <vt:lpstr>Linking</vt:lpstr>
      <vt:lpstr>Why Linkers?</vt:lpstr>
      <vt:lpstr>Why Linkers? (cont)</vt:lpstr>
      <vt:lpstr>What Do Linkers Do?</vt:lpstr>
      <vt:lpstr>Symbols in Example C Program</vt:lpstr>
      <vt:lpstr>What Do Linkers Do? (cont’d)</vt:lpstr>
      <vt:lpstr>Three Kinds of Object Files (Modules)</vt:lpstr>
      <vt:lpstr>Executable and Linkable Format (ELF)</vt:lpstr>
      <vt:lpstr>ELF Object File Format</vt:lpstr>
      <vt:lpstr>ELF Object File Format (cont.)</vt:lpstr>
      <vt:lpstr>Linker Symbols </vt:lpstr>
      <vt:lpstr>Step 1: Symbol Resolution</vt:lpstr>
      <vt:lpstr>Symbol Identification</vt:lpstr>
      <vt:lpstr>Local Symbols</vt:lpstr>
      <vt:lpstr>How Linker Resolves Duplicate Symbol Definitions</vt:lpstr>
      <vt:lpstr>Linker’s Symbol Rules</vt:lpstr>
      <vt:lpstr>Linker Puzzles</vt:lpstr>
      <vt:lpstr>Type Mismatch Example</vt:lpstr>
      <vt:lpstr>Global Variables</vt:lpstr>
      <vt:lpstr>Use of extern in .h Files (#1)</vt:lpstr>
      <vt:lpstr>Use of .h Files (#2)</vt:lpstr>
      <vt:lpstr>Linking Example</vt:lpstr>
      <vt:lpstr>Step 2: Relocation</vt:lpstr>
      <vt:lpstr>Relocation Entries</vt:lpstr>
      <vt:lpstr>Relocated .text section</vt:lpstr>
      <vt:lpstr>Loading Executable Object Files</vt:lpstr>
      <vt:lpstr>Libraries: Packaging a Set of Functions</vt:lpstr>
      <vt:lpstr>Old-Fashioned Solution: Static Libraries</vt:lpstr>
      <vt:lpstr>Creating Static Libraries</vt:lpstr>
      <vt:lpstr>Commonly Used Libraries</vt:lpstr>
      <vt:lpstr>Linking with Static Libraries</vt:lpstr>
      <vt:lpstr>Linking with Static Libraries</vt:lpstr>
      <vt:lpstr>Using Static Libraries</vt:lpstr>
      <vt:lpstr>Modern Solution: Shared Libraries</vt:lpstr>
      <vt:lpstr>Shared Libraries (cont.)</vt:lpstr>
      <vt:lpstr>What dynamic libraries are required?</vt:lpstr>
      <vt:lpstr>Dynamic Library Example</vt:lpstr>
      <vt:lpstr>Dynamic Linking at Load-time</vt:lpstr>
      <vt:lpstr>  Dynamic Linking: Global Offset Table(GOT)</vt:lpstr>
      <vt:lpstr>  Dynamic Linking: Procedure Linkage Table (PLT): Initial</vt:lpstr>
      <vt:lpstr> Dynamic Linking: Procedure Linkage Table (PLT): Steady State</vt:lpstr>
      <vt:lpstr>Dynamic Linking API</vt:lpstr>
      <vt:lpstr>Dynamic Linking API (cont’d)</vt:lpstr>
      <vt:lpstr>Dynamic Linking API</vt:lpstr>
      <vt:lpstr>Linking Summary </vt:lpstr>
      <vt:lpstr>Today</vt:lpstr>
      <vt:lpstr>Case Study: Library Interpositioning</vt:lpstr>
      <vt:lpstr>Some Interpositioning Applications</vt:lpstr>
      <vt:lpstr>Some Interpositioning Applications</vt:lpstr>
      <vt:lpstr>Example program  </vt:lpstr>
      <vt:lpstr>Compile-time Interpositioning</vt:lpstr>
      <vt:lpstr>Compile-time Interpositioning</vt:lpstr>
      <vt:lpstr>Link-time Interpositioning</vt:lpstr>
      <vt:lpstr>Link-time Interpositioning</vt:lpstr>
      <vt:lpstr>Load/Run-time  Interpositioning</vt:lpstr>
      <vt:lpstr>Load/Run-time Interpositioning</vt:lpstr>
      <vt:lpstr>Load/Run-time Interpositioning</vt:lpstr>
      <vt:lpstr>Interpositioning Recap</vt:lpstr>
      <vt:lpstr>Linking 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Gregory Kesden</cp:lastModifiedBy>
  <cp:revision>677</cp:revision>
  <cp:lastPrinted>2017-10-10T16:05:23Z</cp:lastPrinted>
  <dcterms:created xsi:type="dcterms:W3CDTF">2012-10-04T19:17:13Z</dcterms:created>
  <dcterms:modified xsi:type="dcterms:W3CDTF">2023-06-22T13:27:42Z</dcterms:modified>
</cp:coreProperties>
</file>