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179" r:id="rId2"/>
    <p:sldId id="1476" r:id="rId3"/>
    <p:sldId id="1202" r:id="rId4"/>
    <p:sldId id="1204" r:id="rId5"/>
    <p:sldId id="1205" r:id="rId6"/>
    <p:sldId id="1206" r:id="rId7"/>
    <p:sldId id="1276" r:id="rId8"/>
    <p:sldId id="1207" r:id="rId9"/>
    <p:sldId id="1208" r:id="rId10"/>
    <p:sldId id="1286" r:id="rId11"/>
    <p:sldId id="1209" r:id="rId12"/>
    <p:sldId id="1210" r:id="rId13"/>
    <p:sldId id="1262" r:id="rId14"/>
    <p:sldId id="1285" r:id="rId15"/>
    <p:sldId id="1211" r:id="rId16"/>
    <p:sldId id="1212" r:id="rId17"/>
    <p:sldId id="1213" r:id="rId18"/>
    <p:sldId id="1277" r:id="rId19"/>
    <p:sldId id="1249" r:id="rId20"/>
    <p:sldId id="1250" r:id="rId21"/>
    <p:sldId id="1253" r:id="rId22"/>
    <p:sldId id="1254" r:id="rId23"/>
    <p:sldId id="1263" r:id="rId24"/>
    <p:sldId id="1264" r:id="rId25"/>
    <p:sldId id="1274" r:id="rId26"/>
    <p:sldId id="1255" r:id="rId27"/>
    <p:sldId id="1216" r:id="rId28"/>
    <p:sldId id="1217" r:id="rId29"/>
    <p:sldId id="1218" r:id="rId30"/>
    <p:sldId id="1278" r:id="rId31"/>
    <p:sldId id="1265" r:id="rId32"/>
    <p:sldId id="1266" r:id="rId33"/>
    <p:sldId id="1267" r:id="rId34"/>
    <p:sldId id="1268" r:id="rId35"/>
    <p:sldId id="1477" r:id="rId36"/>
    <p:sldId id="1269" r:id="rId37"/>
    <p:sldId id="1270" r:id="rId38"/>
    <p:sldId id="1261" r:id="rId39"/>
    <p:sldId id="1288" r:id="rId40"/>
    <p:sldId id="1431" r:id="rId41"/>
    <p:sldId id="1220" r:id="rId42"/>
    <p:sldId id="1284" r:id="rId43"/>
    <p:sldId id="1271" r:id="rId44"/>
    <p:sldId id="1272" r:id="rId45"/>
    <p:sldId id="1273" r:id="rId46"/>
    <p:sldId id="1221" r:id="rId47"/>
    <p:sldId id="1238" r:id="rId48"/>
    <p:sldId id="1239" r:id="rId49"/>
    <p:sldId id="1290" r:id="rId50"/>
    <p:sldId id="1226" r:id="rId51"/>
    <p:sldId id="1279" r:id="rId52"/>
    <p:sldId id="1228" r:id="rId53"/>
    <p:sldId id="1229" r:id="rId54"/>
    <p:sldId id="1280" r:id="rId55"/>
    <p:sldId id="1230" r:id="rId56"/>
    <p:sldId id="1231" r:id="rId57"/>
    <p:sldId id="1232" r:id="rId58"/>
    <p:sldId id="1233" r:id="rId59"/>
    <p:sldId id="1246" r:id="rId60"/>
    <p:sldId id="1275" r:id="rId61"/>
    <p:sldId id="1430" r:id="rId62"/>
    <p:sldId id="1472" r:id="rId63"/>
    <p:sldId id="1473" r:id="rId64"/>
    <p:sldId id="1429" r:id="rId65"/>
    <p:sldId id="1235" r:id="rId66"/>
    <p:sldId id="1236" r:id="rId67"/>
    <p:sldId id="1287" r:id="rId68"/>
    <p:sldId id="1281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D8D"/>
    <a:srgbClr val="DED8C4"/>
    <a:srgbClr val="E9E1C9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5903" autoAdjust="0"/>
  </p:normalViewPr>
  <p:slideViewPr>
    <p:cSldViewPr snapToObjects="1">
      <p:cViewPr varScale="1">
        <p:scale>
          <a:sx n="92" d="100"/>
          <a:sy n="92" d="100"/>
        </p:scale>
        <p:origin x="948" y="5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6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4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options after exception handler completes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05828" y="1706591"/>
            <a:ext cx="8458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	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    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ff ff    cmp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July 11th, 2023</a:t>
            </a: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Exceptional Control Flow				</a:t>
            </a:r>
            <a:r>
              <a:rPr lang="en-US" dirty="0">
                <a:solidFill>
                  <a:srgbClr val="7F7F7F"/>
                </a:solidFill>
              </a:rPr>
              <a:t>CSAPP  8 </a:t>
            </a:r>
            <a:endParaRPr lang="en-US" dirty="0"/>
          </a:p>
          <a:p>
            <a:r>
              <a:rPr lang="en-US" dirty="0">
                <a:solidFill>
                  <a:srgbClr val="7F7F7F"/>
                </a:solidFill>
              </a:rPr>
              <a:t>Exceptions						CSAPP 8.1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						CSAPP 8.2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					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CSAPP 8.3-8.4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2AA0-F447-498A-860B-7CA8550A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Lifecycle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10116-A92E-4DBA-B79E-8A95F1E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1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6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each CPU core simply reads and executes (interprets) a sequence of instructions, one at a time 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233A-95CC-43B2-B500-D5D0DBFF050D}"/>
              </a:ext>
            </a:extLst>
          </p:cNvPr>
          <p:cNvSpPr txBox="1"/>
          <p:nvPr/>
        </p:nvSpPr>
        <p:spPr>
          <a:xfrm>
            <a:off x="5714104" y="553824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800" b="0" dirty="0">
                <a:latin typeface="Calibri" pitchFamily="34" charset="0"/>
              </a:rPr>
              <a:t> Externally, from an architectural</a:t>
            </a:r>
          </a:p>
          <a:p>
            <a:r>
              <a:rPr lang="en-US" sz="1800" b="0" dirty="0">
                <a:latin typeface="Calibri" pitchFamily="34" charset="0"/>
              </a:rPr>
              <a:t>   viewpoint (internally, the CPU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may use parallel out-of-order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   execution)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197350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197350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1973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19735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3916876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3914396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656812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638261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661724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124200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35AD-5A5B-4C95-9263-9787122A7D9E}"/>
              </a:ext>
            </a:extLst>
          </p:cNvPr>
          <p:cNvGrpSpPr/>
          <p:nvPr/>
        </p:nvGrpSpPr>
        <p:grpSpPr>
          <a:xfrm>
            <a:off x="5709045" y="4871482"/>
            <a:ext cx="3153718" cy="1371600"/>
            <a:chOff x="5709045" y="5181600"/>
            <a:chExt cx="3153718" cy="1371600"/>
          </a:xfrm>
        </p:grpSpPr>
        <p:sp>
          <p:nvSpPr>
            <p:cNvPr id="74" name="TextBox 73"/>
            <p:cNvSpPr txBox="1"/>
            <p:nvPr/>
          </p:nvSpPr>
          <p:spPr>
            <a:xfrm>
              <a:off x="5709045" y="6183868"/>
              <a:ext cx="2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6503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991310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85186" y="6183868"/>
              <a:ext cx="28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8245" y="61838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54465" y="6183868"/>
              <a:ext cx="30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d</a:t>
              </a:r>
            </a:p>
          </p:txBody>
        </p:sp>
        <p:cxnSp>
          <p:nvCxnSpPr>
            <p:cNvPr id="80" name="Curved Connector 79"/>
            <p:cNvCxnSpPr>
              <a:cxnSpLocks/>
            </p:cNvCxnSpPr>
            <p:nvPr/>
          </p:nvCxnSpPr>
          <p:spPr bwMode="auto">
            <a:xfrm rot="5400000" flipH="1" flipV="1">
              <a:off x="6138829" y="5903394"/>
              <a:ext cx="12700" cy="560949"/>
            </a:xfrm>
            <a:prstGeom prst="curvedConnector3">
              <a:avLst>
                <a:gd name="adj1" fmla="val 330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Curved Connector 80"/>
            <p:cNvCxnSpPr>
              <a:cxnSpLocks/>
            </p:cNvCxnSpPr>
            <p:nvPr/>
          </p:nvCxnSpPr>
          <p:spPr bwMode="auto">
            <a:xfrm rot="5400000" flipH="1" flipV="1">
              <a:off x="7282441" y="5320731"/>
              <a:ext cx="12700" cy="1726275"/>
            </a:xfrm>
            <a:prstGeom prst="curvedConnector3">
              <a:avLst>
                <a:gd name="adj1" fmla="val 3500000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2" name="Curved Connector 81"/>
            <p:cNvCxnSpPr>
              <a:stCxn id="76" idx="0"/>
              <a:endCxn id="78" idx="0"/>
            </p:cNvCxnSpPr>
            <p:nvPr/>
          </p:nvCxnSpPr>
          <p:spPr bwMode="auto">
            <a:xfrm rot="16200000" flipV="1">
              <a:off x="7602314" y="5640604"/>
              <a:ext cx="12700" cy="1086528"/>
            </a:xfrm>
            <a:prstGeom prst="curvedConnector3">
              <a:avLst>
                <a:gd name="adj1" fmla="val 4200000"/>
              </a:avLst>
            </a:prstGeom>
            <a:noFill/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3" name="Curved Connector 82"/>
            <p:cNvCxnSpPr>
              <a:cxnSpLocks/>
            </p:cNvCxnSpPr>
            <p:nvPr/>
          </p:nvCxnSpPr>
          <p:spPr bwMode="auto">
            <a:xfrm rot="5400000" flipH="1" flipV="1">
              <a:off x="7022561" y="5580612"/>
              <a:ext cx="12700" cy="1206513"/>
            </a:xfrm>
            <a:prstGeom prst="curvedConnector3">
              <a:avLst>
                <a:gd name="adj1" fmla="val 3600000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Curved Connector 83"/>
            <p:cNvCxnSpPr>
              <a:cxnSpLocks/>
            </p:cNvCxnSpPr>
            <p:nvPr/>
          </p:nvCxnSpPr>
          <p:spPr bwMode="auto">
            <a:xfrm rot="5400000" flipH="1" flipV="1">
              <a:off x="8117275" y="5692410"/>
              <a:ext cx="12700" cy="982917"/>
            </a:xfrm>
            <a:prstGeom prst="curvedConnector3">
              <a:avLst>
                <a:gd name="adj1" fmla="val 3900000"/>
              </a:avLst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5759349" y="5181600"/>
              <a:ext cx="310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Feasible or Infeasible?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82C6F2-3601-4E07-8C09-3E3C95D6D927}"/>
              </a:ext>
            </a:extLst>
          </p:cNvPr>
          <p:cNvSpPr txBox="1"/>
          <p:nvPr/>
        </p:nvSpPr>
        <p:spPr>
          <a:xfrm>
            <a:off x="5681058" y="6324600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Infeasible: not a topological sort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19107" y="4129849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332" y="4114800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9E31C7-AED9-4681-91F8-7918C46BEE34}"/>
              </a:ext>
            </a:extLst>
          </p:cNvPr>
          <p:cNvSpPr txBox="1"/>
          <p:nvPr/>
        </p:nvSpPr>
        <p:spPr>
          <a:xfrm>
            <a:off x="4342900" y="6139934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92EB2-1905-4049-B792-DEA3899F6AA4}"/>
              </a:ext>
            </a:extLst>
          </p:cNvPr>
          <p:cNvSpPr txBox="1"/>
          <p:nvPr/>
        </p:nvSpPr>
        <p:spPr>
          <a:xfrm>
            <a:off x="6804446" y="6139934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778288" y="4278432"/>
            <a:ext cx="23657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25475" y="4276371"/>
            <a:ext cx="23015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or Infeasible?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63E45-CAF6-4FAF-82FB-9BA550CD63DC}"/>
              </a:ext>
            </a:extLst>
          </p:cNvPr>
          <p:cNvSpPr txBox="1"/>
          <p:nvPr/>
        </p:nvSpPr>
        <p:spPr>
          <a:xfrm>
            <a:off x="4305410" y="6307696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Infeasible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AAF1CB-4857-44A8-800E-D007FE932D99}"/>
              </a:ext>
            </a:extLst>
          </p:cNvPr>
          <p:cNvSpPr txBox="1"/>
          <p:nvPr/>
        </p:nvSpPr>
        <p:spPr>
          <a:xfrm>
            <a:off x="6759390" y="6307696"/>
            <a:ext cx="9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AB8D8D"/>
                </a:solidFill>
                <a:latin typeface="Calibri" pitchFamily="34" charset="0"/>
              </a:rPr>
              <a:t>Feasible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686800" cy="3146425"/>
          </a:xfrm>
        </p:spPr>
        <p:txBody>
          <a:bodyPr/>
          <a:lstStyle/>
          <a:p>
            <a:r>
              <a:rPr lang="en-US" sz="3200" dirty="0"/>
              <a:t>Quiz Time!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Day 17 – ECF / Exceptions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2396007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17323</TotalTime>
  <Words>5807</Words>
  <Application>Microsoft Office PowerPoint</Application>
  <PresentationFormat>On-screen Show (4:3)</PresentationFormat>
  <Paragraphs>1343</Paragraphs>
  <Slides>68</Slides>
  <Notes>48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18-213/18-613: Introduction to Computer Systems 18th Lecture, July 11th, 2023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Process Lifecycle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      Day 17 – ECF / Exceptions and Processes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  <vt:lpstr>Making fork More Nondeterministic</vt:lpstr>
      <vt:lpstr>Variable delay fork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684</cp:revision>
  <cp:lastPrinted>1999-09-20T15:19:18Z</cp:lastPrinted>
  <dcterms:created xsi:type="dcterms:W3CDTF">2011-10-11T15:51:12Z</dcterms:created>
  <dcterms:modified xsi:type="dcterms:W3CDTF">2023-07-11T13:35:38Z</dcterms:modified>
</cp:coreProperties>
</file>