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605" r:id="rId2"/>
    <p:sldId id="542" r:id="rId3"/>
    <p:sldId id="1704" r:id="rId4"/>
    <p:sldId id="1726" r:id="rId5"/>
    <p:sldId id="1590" r:id="rId6"/>
    <p:sldId id="1581" r:id="rId7"/>
    <p:sldId id="1584" r:id="rId8"/>
    <p:sldId id="1585" r:id="rId9"/>
    <p:sldId id="1673" r:id="rId10"/>
    <p:sldId id="1695" r:id="rId11"/>
    <p:sldId id="1691" r:id="rId12"/>
    <p:sldId id="1690" r:id="rId13"/>
    <p:sldId id="1606" r:id="rId14"/>
    <p:sldId id="1725" r:id="rId15"/>
    <p:sldId id="1706" r:id="rId16"/>
    <p:sldId id="1724" r:id="rId17"/>
    <p:sldId id="1676" r:id="rId18"/>
    <p:sldId id="1677" r:id="rId19"/>
    <p:sldId id="1678" r:id="rId20"/>
    <p:sldId id="1679" r:id="rId21"/>
    <p:sldId id="1680" r:id="rId22"/>
    <p:sldId id="1681" r:id="rId23"/>
    <p:sldId id="1682" r:id="rId24"/>
    <p:sldId id="1683" r:id="rId25"/>
    <p:sldId id="1684" r:id="rId26"/>
    <p:sldId id="1685" r:id="rId27"/>
    <p:sldId id="1687" r:id="rId28"/>
    <p:sldId id="1697" r:id="rId29"/>
    <p:sldId id="1665" r:id="rId30"/>
    <p:sldId id="1663" r:id="rId31"/>
    <p:sldId id="1664" r:id="rId32"/>
    <p:sldId id="1667" r:id="rId33"/>
    <p:sldId id="1666" r:id="rId34"/>
    <p:sldId id="1668" r:id="rId35"/>
    <p:sldId id="1669" r:id="rId36"/>
    <p:sldId id="1607" r:id="rId37"/>
    <p:sldId id="1608" r:id="rId38"/>
    <p:sldId id="1727" r:id="rId39"/>
    <p:sldId id="1621" r:id="rId40"/>
    <p:sldId id="1622" r:id="rId41"/>
    <p:sldId id="1623" r:id="rId42"/>
    <p:sldId id="1624" r:id="rId43"/>
    <p:sldId id="1627" r:id="rId44"/>
    <p:sldId id="1630" r:id="rId45"/>
    <p:sldId id="1708" r:id="rId46"/>
    <p:sldId id="1625" r:id="rId47"/>
    <p:sldId id="1626" r:id="rId48"/>
    <p:sldId id="1700" r:id="rId49"/>
    <p:sldId id="1728" r:id="rId50"/>
    <p:sldId id="1635" r:id="rId51"/>
    <p:sldId id="1636" r:id="rId52"/>
    <p:sldId id="1637" r:id="rId53"/>
    <p:sldId id="1729" r:id="rId54"/>
    <p:sldId id="1638" r:id="rId55"/>
    <p:sldId id="1639" r:id="rId56"/>
    <p:sldId id="1640" r:id="rId57"/>
    <p:sldId id="1641" r:id="rId58"/>
    <p:sldId id="1642" r:id="rId59"/>
    <p:sldId id="1643" r:id="rId60"/>
    <p:sldId id="1644" r:id="rId61"/>
    <p:sldId id="1645" r:id="rId62"/>
    <p:sldId id="1646" r:id="rId63"/>
    <p:sldId id="1649" r:id="rId64"/>
    <p:sldId id="1651" r:id="rId65"/>
    <p:sldId id="1650" r:id="rId66"/>
    <p:sldId id="1730" r:id="rId67"/>
    <p:sldId id="1633" r:id="rId68"/>
    <p:sldId id="1634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98F88-378D-4324-9708-8D9A7639EE17}" v="33" dt="2020-11-17T05:27:37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379" autoAdjust="0"/>
  </p:normalViewPr>
  <p:slideViewPr>
    <p:cSldViewPr snapToObjects="1">
      <p:cViewPr varScale="1">
        <p:scale>
          <a:sx n="85" d="100"/>
          <a:sy n="85" d="100"/>
        </p:scale>
        <p:origin x="1143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23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hosts can have many IP addresses, so this code ought to be making listening sockets for all the addresses returned by </a:t>
            </a:r>
            <a:r>
              <a:rPr lang="en-US" dirty="0" err="1"/>
              <a:t>getaddrinfo</a:t>
            </a:r>
            <a:r>
              <a:rPr lang="en-US" dirty="0"/>
              <a:t>, not just the first one where bind works.</a:t>
            </a:r>
            <a:br>
              <a:rPr lang="en-US" dirty="0"/>
            </a:br>
            <a:r>
              <a:rPr lang="en-US" dirty="0"/>
              <a:t>We don’t do that in this example because then we would have to have a way of returning many socket descriptors from this function, and the code calling accept() would have to be more complicated as well.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43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88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14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5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some of them are a bit goofy.  Or just overly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498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0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pPr indent="0"/>
            <a:r>
              <a:rPr lang="en-US" dirty="0"/>
              <a:t>Representing a Socket:</a:t>
            </a:r>
            <a:br>
              <a:rPr lang="en-US" dirty="0"/>
            </a:br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575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442325" cy="52673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is the modern way to convert string representations of hostnames, host addresses, ports, and service names to socket address structures.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gethostbyname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getservbyname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  <a:endParaRPr lang="en-US" dirty="0">
              <a:latin typeface="+mn-lt"/>
            </a:endParaRP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Reentrant (can be safely used by threaded programs).</a:t>
            </a:r>
          </a:p>
          <a:p>
            <a:pPr lvl="1"/>
            <a:r>
              <a:rPr lang="en-US" dirty="0"/>
              <a:t>Allows us to write portable protocol-independent code</a:t>
            </a:r>
          </a:p>
          <a:p>
            <a:pPr lvl="2"/>
            <a:r>
              <a:rPr lang="en-US" dirty="0"/>
              <a:t>Works with both IPv4 and IPv6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Somewhat complex</a:t>
            </a:r>
          </a:p>
          <a:p>
            <a:pPr lvl="1"/>
            <a:r>
              <a:rPr lang="en-US" dirty="0"/>
              <a:t>Fortunately, a small number of usage patterns suffice in most cases.</a:t>
            </a:r>
          </a:p>
        </p:txBody>
      </p:sp>
    </p:spTree>
    <p:extLst>
      <p:ext uri="{BB962C8B-B14F-4D97-AF65-F5344CB8AC3E}">
        <p14:creationId xmlns:p14="http://schemas.microsoft.com/office/powerpoint/2010/main" val="135029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US" dirty="0">
                <a:latin typeface="+mn-lt"/>
                <a:cs typeface="Courier New"/>
              </a:rPr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30194"/>
            <a:ext cx="8442325" cy="5419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</a:t>
            </a:r>
            <a:r>
              <a:rPr lang="en-US" dirty="0">
                <a:latin typeface="Courier New"/>
                <a:cs typeface="Courier New"/>
              </a:rPr>
              <a:t>host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service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returns </a:t>
            </a:r>
            <a:r>
              <a:rPr lang="en-US" dirty="0">
                <a:latin typeface="Courier New"/>
                <a:cs typeface="Courier New"/>
              </a:rPr>
              <a:t>result</a:t>
            </a:r>
            <a:r>
              <a:rPr lang="en-US" dirty="0"/>
              <a:t> that points to a linked list of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structs</a:t>
            </a:r>
            <a:r>
              <a:rPr lang="en-US" dirty="0"/>
              <a:t>, each of which points to a corresponding socket address </a:t>
            </a:r>
            <a:r>
              <a:rPr lang="en-US" dirty="0" err="1"/>
              <a:t>struct</a:t>
            </a:r>
            <a:r>
              <a:rPr lang="en-US" dirty="0"/>
              <a:t>, and which contains arguments for the sockets interface functions.</a:t>
            </a:r>
          </a:p>
          <a:p>
            <a:r>
              <a:rPr lang="en-US" dirty="0"/>
              <a:t>Helper functions: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freeadderinfo</a:t>
            </a:r>
            <a:r>
              <a:rPr lang="en-US" dirty="0"/>
              <a:t> frees the entire linked list.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gai_strerror</a:t>
            </a:r>
            <a:r>
              <a:rPr lang="en-US" dirty="0"/>
              <a:t> converts error code to an error message.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595497"/>
            <a:ext cx="8915400" cy="22145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*host,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Hostname or address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*service,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Port or service name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*hints,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Input parameters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**result);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Output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freeaddrinfo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*result);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Free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</a:t>
            </a:r>
            <a:r>
              <a:rPr lang="en-US" sz="1600" dirty="0" err="1">
                <a:latin typeface="Courier New" pitchFamily="49" charset="0"/>
              </a:rPr>
              <a:t>gai_strerror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errcode</a:t>
            </a:r>
            <a:r>
              <a:rPr lang="en-US" sz="1600" dirty="0">
                <a:latin typeface="Courier New" pitchFamily="49" charset="0"/>
              </a:rPr>
              <a:t>);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Return error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msg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99312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686550" cy="5715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1295400"/>
            <a:ext cx="6331744" cy="1376901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is the inverse of </a:t>
            </a:r>
            <a:r>
              <a:rPr lang="en-US" dirty="0" err="1"/>
              <a:t>getaddrinfo</a:t>
            </a:r>
            <a:r>
              <a:rPr lang="en-US" dirty="0"/>
              <a:t>, converting a socket address to the corresponding host and service.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gethostbyaddr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getservbyport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Reentrant and protocol independent. </a:t>
            </a:r>
            <a:endParaRPr lang="en-US" dirty="0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14450" y="3535487"/>
            <a:ext cx="6457950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/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getnameinfo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SA *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sa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socklen_t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salen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/* In: socket </a:t>
            </a:r>
            <a:r>
              <a:rPr lang="en-US" sz="1200" dirty="0" err="1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  <a:endParaRPr lang="en-US" sz="1200" dirty="0">
              <a:solidFill>
                <a:srgbClr val="000000"/>
              </a:solidFill>
              <a:latin typeface="Courier New" pitchFamily="49" charset="0"/>
            </a:endParaRPr>
          </a:p>
          <a:p>
            <a:pPr defTabSz="685800"/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               char *host,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size_t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hostlen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  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/* Out: host */</a:t>
            </a:r>
          </a:p>
          <a:p>
            <a:pPr defTabSz="685800"/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               char *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serv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size_t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servlen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  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/* Out: service */</a:t>
            </a:r>
            <a:endParaRPr lang="en-US" sz="1200" dirty="0">
              <a:solidFill>
                <a:srgbClr val="000000"/>
              </a:solidFill>
              <a:latin typeface="Courier New" pitchFamily="49" charset="0"/>
            </a:endParaRPr>
          </a:p>
          <a:p>
            <a:pPr defTabSz="685800"/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              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flags);                   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/* optional flags */</a:t>
            </a:r>
            <a:endParaRPr lang="en-US" sz="12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0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sz="2000" b="0" dirty="0"/>
            </a:br>
            <a:r>
              <a:rPr lang="en-US" sz="2000" b="0" dirty="0"/>
              <a:t>23th Lecture, </a:t>
            </a:r>
            <a:r>
              <a:rPr lang="en-US" sz="2000" b="0"/>
              <a:t>Jul 27nd</a:t>
            </a:r>
            <a:r>
              <a:rPr lang="en-US" sz="2000" b="0" dirty="0"/>
              <a:t>, 2023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519" y="22098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994" y="15906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25919" y="54864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B12756-E6A7-43FC-B081-E65C3E13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B80F95-625F-4219-8BDE-B55B31C4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56439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701FC-000A-431A-AB98-9052C9706C1E}"/>
              </a:ext>
            </a:extLst>
          </p:cNvPr>
          <p:cNvSpPr txBox="1"/>
          <p:nvPr/>
        </p:nvSpPr>
        <p:spPr>
          <a:xfrm>
            <a:off x="165462" y="5715000"/>
            <a:ext cx="820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a production-grade server would make listening sockets for </a:t>
            </a:r>
            <a:r>
              <a:rPr lang="en-US" i="1" dirty="0"/>
              <a:t>all</a:t>
            </a:r>
            <a:r>
              <a:rPr lang="en-US" dirty="0"/>
              <a:t> the addresses returned by 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/>
              <a:t>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E09600-1088-4313-91E1-A990C72A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13179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562600"/>
            <a:ext cx="8307387" cy="9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5DF5F7-637F-4369-8FB9-2436D70C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865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/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756484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</a:t>
            </a:r>
          </a:p>
          <a:p>
            <a:pPr lvl="1"/>
            <a:r>
              <a:rPr lang="en-US" sz="1800" dirty="0"/>
              <a:t>HTTP/2 is so different that it might as well be a new protocol.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1349911" y="6190395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/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284832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 lvl="1">
              <a:tabLst>
                <a:tab pos="4403725" algn="l"/>
              </a:tabLst>
            </a:pPr>
            <a:r>
              <a:rPr lang="en-US" dirty="0"/>
              <a:t>Content is identified by its URL (Uniform Resource Locator)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823325" cy="4972050"/>
          </a:xfrm>
        </p:spPr>
        <p:txBody>
          <a:bodyPr lIns="91294" tIns="45647" rIns="91294" bIns="45647"/>
          <a:lstStyle/>
          <a:p>
            <a:r>
              <a:rPr lang="en-US" i="1" dirty="0"/>
              <a:t>Static content</a:t>
            </a:r>
            <a:r>
              <a:rPr lang="en-US" dirty="0"/>
              <a:t>: content stored in files and retrieved in response to an HTTP request</a:t>
            </a:r>
          </a:p>
          <a:p>
            <a:pPr lvl="1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Request identifies which content file</a:t>
            </a:r>
          </a:p>
          <a:p>
            <a:r>
              <a:rPr lang="en-US" i="1" dirty="0"/>
              <a:t>Dynamic content</a:t>
            </a:r>
            <a:r>
              <a:rPr lang="en-US" dirty="0"/>
              <a:t>: content produced on-the-fly in response to an HTTP request</a:t>
            </a:r>
          </a:p>
          <a:p>
            <a:pPr lvl="1"/>
            <a:r>
              <a:rPr lang="en-US" dirty="0"/>
              <a:t>Example: content produced by a program executed by the server on behalf of the client</a:t>
            </a:r>
          </a:p>
          <a:p>
            <a:pPr lvl="1"/>
            <a:r>
              <a:rPr lang="en-US" dirty="0"/>
              <a:t>Request identifies file containing executable code</a:t>
            </a:r>
          </a:p>
          <a:p>
            <a:r>
              <a:rPr lang="en-US" dirty="0"/>
              <a:t>Any URL can refer to either static or dynamic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289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 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A7A-4FD7-4974-9CBA-3AB28BB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HTTP response codes</a:t>
            </a:r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6FA7141B-4BEE-4AD6-93AC-F37A11644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428155"/>
            <a:ext cx="3871912" cy="4839890"/>
          </a:xfrm>
        </p:spPr>
      </p:pic>
      <p:pic>
        <p:nvPicPr>
          <p:cNvPr id="14" name="Content Placeholder 13" descr="A picture containing text, cat, screen, display&#10;&#10;Description automatically generated">
            <a:extLst>
              <a:ext uri="{FF2B5EF4-FFF2-40B4-BE49-F238E27FC236}">
                <a16:creationId xmlns:a16="http://schemas.microsoft.com/office/drawing/2014/main" id="{04BD1418-3C01-4347-8C36-DF717D0A7A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362075"/>
            <a:ext cx="3012281" cy="2409825"/>
          </a:xfrm>
        </p:spPr>
      </p:pic>
      <p:pic>
        <p:nvPicPr>
          <p:cNvPr id="12" name="Content Placeholder 11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630ED00-BE6B-43DC-8C5D-B6EDE382E6D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924300"/>
            <a:ext cx="3012281" cy="2409825"/>
          </a:xfrm>
        </p:spPr>
      </p:pic>
    </p:spTree>
    <p:extLst>
      <p:ext uri="{BB962C8B-B14F-4D97-AF65-F5344CB8AC3E}">
        <p14:creationId xmlns:p14="http://schemas.microsoft.com/office/powerpoint/2010/main" val="3268141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/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429473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6170069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6170069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/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616981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Recall: 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8065" y="3586877"/>
            <a:ext cx="6994335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'&amp;'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39231791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216919340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676650" y="380841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16338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24025" y="3170238"/>
            <a:ext cx="2316163" cy="738187"/>
            <a:chOff x="1724025" y="3170238"/>
            <a:chExt cx="2316163" cy="738187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724025" y="3419475"/>
              <a:ext cx="2157413" cy="488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06938" y="3657600"/>
            <a:ext cx="3187700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4114800"/>
            <a:ext cx="3221038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3" y="3667125"/>
            <a:ext cx="2097087" cy="61595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4443413"/>
            <a:ext cx="3130550" cy="685800"/>
            <a:chOff x="533400" y="4443413"/>
            <a:chExt cx="3130550" cy="685800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552575" y="4443413"/>
              <a:ext cx="2111375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533400" y="448945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3" y="4705350"/>
            <a:ext cx="2063751" cy="704850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236663" y="6183313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643563" y="4792663"/>
            <a:ext cx="169227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Slower more </a:t>
            </a:r>
          </a:p>
          <a:p>
            <a:r>
              <a:rPr lang="en-US" sz="1800"/>
              <a:t>expensive</a:t>
            </a:r>
          </a:p>
          <a:p>
            <a:r>
              <a:rPr lang="en-US" sz="180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248465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</a:t>
            </a:r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9431" y="1362075"/>
            <a:ext cx="7896225" cy="4972050"/>
          </a:xfrm>
        </p:spPr>
        <p:txBody>
          <a:bodyPr/>
          <a:lstStyle/>
          <a:p>
            <a:r>
              <a:rPr lang="en-US" dirty="0"/>
              <a:t>Set of system-level functions used in conjunction with Unix I/O to build network applications. </a:t>
            </a:r>
          </a:p>
          <a:p>
            <a:endParaRPr lang="en-US" dirty="0"/>
          </a:p>
          <a:p>
            <a:r>
              <a:rPr lang="en-US" dirty="0"/>
              <a:t>Created in the early 80’s as part of the original Berkeley distribution of Unix that contained an early version of the Internet protocols.</a:t>
            </a:r>
          </a:p>
          <a:p>
            <a:endParaRPr lang="en-US" dirty="0"/>
          </a:p>
          <a:p>
            <a:r>
              <a:rPr lang="en-US" dirty="0"/>
              <a:t>Available on all modern systems	</a:t>
            </a:r>
          </a:p>
          <a:p>
            <a:pPr lvl="1"/>
            <a:r>
              <a:rPr lang="en-US" dirty="0"/>
              <a:t>Unix variants, Windows, OS X, IOS, Android, 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5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461945"/>
            <a:ext cx="8716962" cy="781050"/>
          </a:xfrm>
        </p:spPr>
        <p:txBody>
          <a:bodyPr/>
          <a:lstStyle/>
          <a:p>
            <a:pPr indent="0"/>
            <a:r>
              <a:rPr lang="en-US" dirty="0"/>
              <a:t>Representing a socket:</a:t>
            </a:r>
            <a:br>
              <a:rPr lang="en-US" dirty="0"/>
            </a:br>
            <a:r>
              <a:rPr lang="en-US" dirty="0"/>
              <a:t>Generic Socket Address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1514"/>
            <a:ext cx="8716962" cy="1120309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219200" y="2550720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0164" y="3919912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4849" y="4463172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409597" y="48430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0537" y="915075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28460</TotalTime>
  <Words>6265</Words>
  <Application>Microsoft Office PowerPoint</Application>
  <PresentationFormat>On-screen Show (4:3)</PresentationFormat>
  <Paragraphs>1103</Paragraphs>
  <Slides>68</Slides>
  <Notes>54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Narrow</vt:lpstr>
      <vt:lpstr>Calibri</vt:lpstr>
      <vt:lpstr>Consolas</vt:lpstr>
      <vt:lpstr>Courier New</vt:lpstr>
      <vt:lpstr>Gill Sans MT</vt:lpstr>
      <vt:lpstr>Gill Sans MT Condensed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  18-213/18-613: Introduction to Computer Systems  23th Lecture, Jul 27nd, 2023</vt:lpstr>
      <vt:lpstr>Today</vt:lpstr>
      <vt:lpstr>Today</vt:lpstr>
      <vt:lpstr>Recall: Anatomy of a Connection</vt:lpstr>
      <vt:lpstr>Recall: Using Ports to Identify Services</vt:lpstr>
      <vt:lpstr>Sockets Interface</vt:lpstr>
      <vt:lpstr>Sockets</vt:lpstr>
      <vt:lpstr>Representing a socket: Generic Socket Address</vt:lpstr>
      <vt:lpstr>Representing a Socket: Socket Address Structures</vt:lpstr>
      <vt:lpstr>Echo Server + Client Structure</vt:lpstr>
      <vt:lpstr>Sockets Interface</vt:lpstr>
      <vt:lpstr>Host and Service Conversion: getaddrinfo</vt:lpstr>
      <vt:lpstr>Host and Service Conversion: getaddrinfo</vt:lpstr>
      <vt:lpstr>getaddrinfo</vt:lpstr>
      <vt:lpstr>Host and Service Conversion: getnameinfo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Connected vs. Listening Descriptors</vt:lpstr>
      <vt:lpstr>Sockets Interface</vt:lpstr>
      <vt:lpstr>Sockets Interface</vt:lpstr>
      <vt:lpstr>Putting It Together: open_clientfd</vt:lpstr>
      <vt:lpstr>Putting It Together: open_clientfd</vt:lpstr>
      <vt:lpstr>Sockets Interface</vt:lpstr>
      <vt:lpstr>Putting It Together: open_listenfd</vt:lpstr>
      <vt:lpstr>Putting It Together: open_listenfd</vt:lpstr>
      <vt:lpstr>Putting It Together: open_listenfd</vt:lpstr>
      <vt:lpstr>Testing Servers Using telnet</vt:lpstr>
      <vt:lpstr>Testing the Echo Server With telnet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Many more HTTP response codes</vt:lpstr>
      <vt:lpstr>Example HTTP Transaction</vt:lpstr>
      <vt:lpstr>Example HTTP Transaction, Take 2</vt:lpstr>
      <vt:lpstr>Example HTTP(S) Transaction, Take 3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Today</vt:lpstr>
      <vt:lpstr>Proxies</vt:lpstr>
      <vt:lpstr>Why Proxies?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Gregory M Kesden</cp:lastModifiedBy>
  <cp:revision>990</cp:revision>
  <cp:lastPrinted>2012-11-08T08:32:40Z</cp:lastPrinted>
  <dcterms:created xsi:type="dcterms:W3CDTF">2012-11-08T08:32:21Z</dcterms:created>
  <dcterms:modified xsi:type="dcterms:W3CDTF">2023-07-28T01:59:10Z</dcterms:modified>
  <cp:category/>
</cp:coreProperties>
</file>