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529" r:id="rId2"/>
    <p:sldId id="1386" r:id="rId3"/>
    <p:sldId id="1528" r:id="rId4"/>
    <p:sldId id="569" r:id="rId5"/>
    <p:sldId id="693" r:id="rId6"/>
    <p:sldId id="694" r:id="rId7"/>
    <p:sldId id="695" r:id="rId8"/>
    <p:sldId id="696" r:id="rId9"/>
    <p:sldId id="662" r:id="rId10"/>
    <p:sldId id="672" r:id="rId11"/>
    <p:sldId id="674" r:id="rId12"/>
    <p:sldId id="675" r:id="rId13"/>
    <p:sldId id="676" r:id="rId14"/>
    <p:sldId id="686" r:id="rId15"/>
    <p:sldId id="687" r:id="rId16"/>
    <p:sldId id="673" r:id="rId17"/>
    <p:sldId id="688" r:id="rId18"/>
    <p:sldId id="697" r:id="rId19"/>
    <p:sldId id="1527" r:id="rId20"/>
    <p:sldId id="698" r:id="rId21"/>
    <p:sldId id="699" r:id="rId22"/>
    <p:sldId id="620" r:id="rId23"/>
    <p:sldId id="628" r:id="rId24"/>
    <p:sldId id="689" r:id="rId25"/>
    <p:sldId id="690" r:id="rId26"/>
    <p:sldId id="629" r:id="rId27"/>
    <p:sldId id="632" r:id="rId28"/>
    <p:sldId id="631" r:id="rId29"/>
    <p:sldId id="630" r:id="rId30"/>
    <p:sldId id="633" r:id="rId31"/>
    <p:sldId id="621" r:id="rId32"/>
    <p:sldId id="635" r:id="rId33"/>
    <p:sldId id="636" r:id="rId34"/>
    <p:sldId id="637" r:id="rId35"/>
    <p:sldId id="623" r:id="rId36"/>
    <p:sldId id="638" r:id="rId37"/>
    <p:sldId id="639" r:id="rId38"/>
    <p:sldId id="640" r:id="rId39"/>
    <p:sldId id="691" r:id="rId40"/>
    <p:sldId id="624" r:id="rId41"/>
    <p:sldId id="626" r:id="rId42"/>
    <p:sldId id="627" r:id="rId43"/>
    <p:sldId id="643" r:id="rId44"/>
    <p:sldId id="641" r:id="rId45"/>
    <p:sldId id="642" r:id="rId46"/>
    <p:sldId id="679" r:id="rId47"/>
    <p:sldId id="680" r:id="rId48"/>
    <p:sldId id="681" r:id="rId49"/>
    <p:sldId id="682" r:id="rId50"/>
    <p:sldId id="645" r:id="rId51"/>
    <p:sldId id="683" r:id="rId52"/>
    <p:sldId id="652" r:id="rId53"/>
    <p:sldId id="651" r:id="rId54"/>
    <p:sldId id="653" r:id="rId55"/>
    <p:sldId id="657" r:id="rId56"/>
    <p:sldId id="1532" r:id="rId57"/>
    <p:sldId id="658" r:id="rId58"/>
    <p:sldId id="684" r:id="rId59"/>
    <p:sldId id="685" r:id="rId60"/>
    <p:sldId id="659" r:id="rId61"/>
  </p:sldIdLst>
  <p:sldSz cx="9144000" cy="6858000" type="screen4x3"/>
  <p:notesSz cx="7302500" cy="9586913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7" autoAdjust="0"/>
    <p:restoredTop sz="94626" autoAdjust="0"/>
  </p:normalViewPr>
  <p:slideViewPr>
    <p:cSldViewPr snapToObjects="1">
      <p:cViewPr varScale="1">
        <p:scale>
          <a:sx n="91" d="100"/>
          <a:sy n="91" d="100"/>
        </p:scale>
        <p:origin x="1074" y="57"/>
      </p:cViewPr>
      <p:guideLst>
        <p:guide orient="horz" pos="2592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 *over what*?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0386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914400" y="1447800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a:2 and b:200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80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35" name="TextBox 34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3" name="Arc 42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34" name="TextBox 33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19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2" name="Arc 41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E-tagged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</a:t>
            </a:r>
            <a:r>
              <a:rPr lang="en-US" i="1" dirty="0"/>
              <a:t>both</a:t>
            </a:r>
            <a:r>
              <a:rPr lang="en-US" dirty="0"/>
              <a:t>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i="1" dirty="0"/>
              <a:t>either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or Wb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344327" y="1042610"/>
            <a:ext cx="2006190" cy="1563888"/>
            <a:chOff x="5759932" y="874512"/>
            <a:chExt cx="2006190" cy="156388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759932" y="87451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90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</a:t>
            </a:r>
            <a:r>
              <a:rPr lang="en-US" i="1" dirty="0"/>
              <a:t>operation reordering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1826" y="6071785"/>
            <a:ext cx="90914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Arch lets reads finish before writes b/c single thread accesses different memory locations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9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344CEF-12A4-48C3-ABEC-18546B33A4E8}"/>
              </a:ext>
            </a:extLst>
          </p:cNvPr>
          <p:cNvCxnSpPr/>
          <p:nvPr/>
        </p:nvCxnSpPr>
        <p:spPr bwMode="auto">
          <a:xfrm rot="5400000" flipH="1" flipV="1">
            <a:off x="1200987" y="4653258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4375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6629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02575" y="3631315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6167437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</a:t>
            </a:r>
            <a:r>
              <a:rPr lang="en-US" kern="0" dirty="0" err="1"/>
              <a:t>Rb</a:t>
            </a:r>
            <a:r>
              <a:rPr lang="en-US" kern="0" dirty="0"/>
              <a:t> and Wb &amp; 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B540F-4756-4152-937E-7B9B47D2DC7F}"/>
              </a:ext>
            </a:extLst>
          </p:cNvPr>
          <p:cNvSpPr/>
          <p:nvPr/>
        </p:nvSpPr>
        <p:spPr bwMode="auto">
          <a:xfrm>
            <a:off x="391179" y="3783715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Write Buffer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DF0410-215D-4301-9349-514644051538}"/>
              </a:ext>
            </a:extLst>
          </p:cNvPr>
          <p:cNvCxnSpPr/>
          <p:nvPr/>
        </p:nvCxnSpPr>
        <p:spPr bwMode="auto">
          <a:xfrm rot="5400000" flipH="1" flipV="1">
            <a:off x="3734513" y="465405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9A8FB-D146-4832-8230-7100A4540FB8}"/>
              </a:ext>
            </a:extLst>
          </p:cNvPr>
          <p:cNvCxnSpPr/>
          <p:nvPr/>
        </p:nvCxnSpPr>
        <p:spPr bwMode="auto">
          <a:xfrm rot="5400000" flipH="1" flipV="1">
            <a:off x="3736101" y="3632109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41ED208-01BB-4C04-BCD2-7C9EA4682DA9}"/>
              </a:ext>
            </a:extLst>
          </p:cNvPr>
          <p:cNvSpPr/>
          <p:nvPr/>
        </p:nvSpPr>
        <p:spPr bwMode="auto">
          <a:xfrm>
            <a:off x="2924705" y="3784509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Write Buffer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40430" y="4258248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86263" y="422405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6C36A1-2B89-42E6-82C7-F995BB5440AD}"/>
              </a:ext>
            </a:extLst>
          </p:cNvPr>
          <p:cNvSpPr/>
          <p:nvPr/>
        </p:nvSpPr>
        <p:spPr bwMode="auto">
          <a:xfrm>
            <a:off x="3409108" y="2875887"/>
            <a:ext cx="677598" cy="32451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38ABC0-DD60-4D9A-BD83-42064E264344}"/>
              </a:ext>
            </a:extLst>
          </p:cNvPr>
          <p:cNvCxnSpPr>
            <a:cxnSpLocks/>
            <a:stCxn id="5" idx="3"/>
            <a:endCxn id="46" idx="2"/>
          </p:cNvCxnSpPr>
          <p:nvPr/>
        </p:nvCxnSpPr>
        <p:spPr bwMode="auto">
          <a:xfrm flipV="1">
            <a:off x="2209800" y="3200401"/>
            <a:ext cx="1538107" cy="220979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09298E-D780-4E9E-9FD3-34B33BDA7557}"/>
              </a:ext>
            </a:extLst>
          </p:cNvPr>
          <p:cNvCxnSpPr>
            <a:cxnSpLocks/>
            <a:stCxn id="6" idx="0"/>
            <a:endCxn id="50" idx="2"/>
          </p:cNvCxnSpPr>
          <p:nvPr/>
        </p:nvCxnSpPr>
        <p:spPr bwMode="auto">
          <a:xfrm flipH="1" flipV="1">
            <a:off x="1698669" y="3188052"/>
            <a:ext cx="1692231" cy="206974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599914-E202-4B2C-BE29-D3F1101E32D1}"/>
              </a:ext>
            </a:extLst>
          </p:cNvPr>
          <p:cNvSpPr/>
          <p:nvPr/>
        </p:nvSpPr>
        <p:spPr bwMode="auto">
          <a:xfrm>
            <a:off x="1355769" y="2883252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F739EE4-3C21-40EB-A949-BE8175606057}"/>
              </a:ext>
            </a:extLst>
          </p:cNvPr>
          <p:cNvSpPr txBox="1">
            <a:spLocks/>
          </p:cNvSpPr>
          <p:nvPr/>
        </p:nvSpPr>
        <p:spPr bwMode="auto">
          <a:xfrm>
            <a:off x="5015012" y="3645640"/>
            <a:ext cx="4055667" cy="16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Why Reordered? Writes take long time.  Buffer write, let read go ahead. </a:t>
            </a:r>
            <a:r>
              <a:rPr lang="en-US" i="1" kern="0" dirty="0"/>
              <a:t>Instruction-level parallelism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2976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Thread 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August 3</a:t>
            </a:r>
            <a:r>
              <a:rPr lang="en-US" sz="2000" b="0" baseline="30000" dirty="0"/>
              <a:t>th</a:t>
            </a:r>
            <a:r>
              <a:rPr lang="en-US" sz="2000" b="0" dirty="0"/>
              <a:t>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Hyperthreading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Consistency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 </a:t>
            </a:r>
            <a:r>
              <a:rPr lang="en-US" dirty="0">
                <a:solidFill>
                  <a:srgbClr val="7F7F7F"/>
                </a:solidFill>
              </a:rPr>
              <a:t>CSAPP 12.6</a:t>
            </a:r>
            <a:endParaRPr lang="en-US" dirty="0"/>
          </a:p>
          <a:p>
            <a:r>
              <a:rPr lang="en-US" dirty="0"/>
              <a:t>Consistency Models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  <a:p>
            <a:r>
              <a:rPr lang="en-US" dirty="0"/>
              <a:t>Thread-Level Parallelism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27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Coherence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</a:t>
            </a:r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 err="1"/>
              <a:t>Hyperthreading</a:t>
            </a:r>
            <a:endParaRPr lang="en-US" dirty="0"/>
          </a:p>
          <a:p>
            <a:pPr lvl="2"/>
            <a:r>
              <a:rPr lang="en-US" dirty="0"/>
              <a:t>Efficient execution of multiple threads on single core</a:t>
            </a:r>
          </a:p>
          <a:p>
            <a:r>
              <a:rPr lang="en-US" dirty="0"/>
              <a:t>Consistency Models				</a:t>
            </a:r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r>
              <a:rPr lang="en-US" dirty="0"/>
              <a:t>Thread-Level Parallelism				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793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6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1909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26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85185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 (if size of part &gt; 1)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959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Serial fraction: Fraction of input at which do serial sort</a:t>
            </a:r>
          </a:p>
          <a:p>
            <a:r>
              <a:rPr lang="en-US" dirty="0"/>
              <a:t>Sort 2</a:t>
            </a:r>
            <a:r>
              <a:rPr lang="en-US" baseline="30000" dirty="0"/>
              <a:t>27</a:t>
            </a:r>
            <a:r>
              <a:rPr lang="en-US" dirty="0"/>
              <a:t> (134,217,728) random values</a:t>
            </a:r>
          </a:p>
          <a:p>
            <a:r>
              <a:rPr lang="en-US" dirty="0"/>
              <a:t>Best speedup = 6.84X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Serial Fraction too small: Not enough parallelism</a:t>
            </a:r>
          </a:p>
          <a:p>
            <a:pPr lvl="1"/>
            <a:r>
              <a:rPr lang="en-US" dirty="0"/>
              <a:t>Serial Fraction too large: Thread overhead too high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  <p:pic>
        <p:nvPicPr>
          <p:cNvPr id="4" name="Picture 2" descr="https://upload.wikimedia.org/wikipedia/commons/thumb/e/ea/AmdahlsLaw.svg/400px-AmdahlsLaw.svg.png">
            <a:extLst>
              <a:ext uri="{FF2B5EF4-FFF2-40B4-BE49-F238E27FC236}">
                <a16:creationId xmlns:a16="http://schemas.microsoft.com/office/drawing/2014/main" id="{126A0230-2B86-407D-BB44-A9907920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248400" cy="48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081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445070"/>
            <a:ext cx="7591425" cy="762000"/>
          </a:xfrm>
        </p:spPr>
        <p:txBody>
          <a:bodyPr/>
          <a:lstStyle/>
          <a:p>
            <a:r>
              <a:rPr lang="en-US" dirty="0"/>
              <a:t>Parallelizing Partitioning Step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" y="2892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929" y="2890012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68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304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640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976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362200" y="2895600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352801" y="2892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24399" y="2892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045074" y="2892806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10400" y="2892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489950" y="2890012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265" y="2253734"/>
            <a:ext cx="381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Parallel partitioning based on global p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5178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803295" y="5178806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19175" y="5178806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230167" y="5178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009775" y="5178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73167" y="5181600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30450" y="5178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185150" y="5178806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2425" y="45720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Reassemble into partitions</a:t>
            </a:r>
          </a:p>
        </p:txBody>
      </p:sp>
    </p:spTree>
    <p:extLst>
      <p:ext uri="{BB962C8B-B14F-4D97-AF65-F5344CB8AC3E}">
        <p14:creationId xmlns:p14="http://schemas.microsoft.com/office/powerpoint/2010/main" val="13073748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Parallel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not obtain speedup</a:t>
            </a:r>
          </a:p>
          <a:p>
            <a:r>
              <a:rPr lang="en-US" dirty="0"/>
              <a:t>Speculate: Too much data copying</a:t>
            </a:r>
          </a:p>
          <a:p>
            <a:pPr lvl="1"/>
            <a:r>
              <a:rPr lang="en-US" dirty="0"/>
              <a:t>Could not do everything within source array</a:t>
            </a:r>
          </a:p>
          <a:p>
            <a:pPr lvl="1"/>
            <a:r>
              <a:rPr lang="en-US" dirty="0"/>
              <a:t>Set up temporary space for reassembling partition</a:t>
            </a:r>
          </a:p>
        </p:txBody>
      </p:sp>
    </p:spTree>
    <p:extLst>
      <p:ext uri="{BB962C8B-B14F-4D97-AF65-F5344CB8AC3E}">
        <p14:creationId xmlns:p14="http://schemas.microsoft.com/office/powerpoint/2010/main" val="407151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 dirty="0"/>
              <a:t>Sharing 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/>
              <a:t>Hyperthreading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</a:t>
            </a:r>
          </a:p>
          <a:p>
            <a:r>
              <a:rPr lang="en-US" dirty="0"/>
              <a:t>K copies of all registers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2x </a:t>
            </a:r>
            <a:r>
              <a:rPr lang="en-US" dirty="0" err="1"/>
              <a:t>hyperthreading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N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25360</TotalTime>
  <Words>4201</Words>
  <Application>Microsoft Office PowerPoint</Application>
  <PresentationFormat>On-screen Show (4:3)</PresentationFormat>
  <Paragraphs>886</Paragraphs>
  <Slides>60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Thread Level Parallelism  18-213/18-613: Introduction to Computer Systems 26th Lecture, August 3th, 2023</vt:lpstr>
      <vt:lpstr>Today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Memory Consistency</vt:lpstr>
      <vt:lpstr>Non-Coherent Cache Scenario</vt:lpstr>
      <vt:lpstr>Snoopy Caches</vt:lpstr>
      <vt:lpstr>Snoopy Caches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Non-Sequentially Consistent Scenario</vt:lpstr>
      <vt:lpstr>Memory Models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False Sharing</vt:lpstr>
      <vt:lpstr>False Sharing Performance</vt:lpstr>
      <vt:lpstr>Thread Function: Register Accumulation</vt:lpstr>
      <vt:lpstr>Register Accumulation Performance</vt:lpstr>
      <vt:lpstr>Lessons learned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Thread Structure: Sorting Tasks</vt:lpstr>
      <vt:lpstr>Small Sort Task Operation</vt:lpstr>
      <vt:lpstr>Large Sort Task Operation</vt:lpstr>
      <vt:lpstr>Top-Level Function (Simplified)</vt:lpstr>
      <vt:lpstr>Recursive sort routine (Simplified)</vt:lpstr>
      <vt:lpstr>Sort task thread (Simplified)</vt:lpstr>
      <vt:lpstr>Parallel Quicksort Performance</vt:lpstr>
      <vt:lpstr>Parallel Quicksort Performance</vt:lpstr>
      <vt:lpstr>Amdahl’s Law</vt:lpstr>
      <vt:lpstr>Amdahl’s Law Example</vt:lpstr>
      <vt:lpstr>Amdahl’s Law Example</vt:lpstr>
      <vt:lpstr>Amdahl’s Law &amp; Parallel Quicksort</vt:lpstr>
      <vt:lpstr>Parallelizing Partitioning Step</vt:lpstr>
      <vt:lpstr>Experience with Parallel Partitioning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862</cp:revision>
  <cp:lastPrinted>2013-11-26T18:14:22Z</cp:lastPrinted>
  <dcterms:created xsi:type="dcterms:W3CDTF">2012-11-29T15:32:24Z</dcterms:created>
  <dcterms:modified xsi:type="dcterms:W3CDTF">2023-08-03T13:23:40Z</dcterms:modified>
</cp:coreProperties>
</file>