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968" r:id="rId2"/>
    <p:sldId id="858" r:id="rId3"/>
    <p:sldId id="663" r:id="rId4"/>
    <p:sldId id="829" r:id="rId5"/>
    <p:sldId id="970" r:id="rId6"/>
    <p:sldId id="839" r:id="rId7"/>
    <p:sldId id="842" r:id="rId8"/>
    <p:sldId id="972" r:id="rId9"/>
    <p:sldId id="971" r:id="rId10"/>
    <p:sldId id="852" r:id="rId11"/>
    <p:sldId id="860" r:id="rId12"/>
    <p:sldId id="820" r:id="rId13"/>
    <p:sldId id="929" r:id="rId14"/>
    <p:sldId id="859" r:id="rId15"/>
    <p:sldId id="945" r:id="rId16"/>
    <p:sldId id="823" r:id="rId17"/>
    <p:sldId id="825" r:id="rId18"/>
    <p:sldId id="975" r:id="rId19"/>
    <p:sldId id="826" r:id="rId20"/>
    <p:sldId id="2302" r:id="rId21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216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Gridworld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-0.04,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1</a:t>
            </a:r>
          </a:p>
        </p:txBody>
      </p:sp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1A412-D5A1-41A2-B7B9-528EAF8B3EB9}"/>
              </a:ext>
            </a:extLst>
          </p:cNvPr>
          <p:cNvGrpSpPr/>
          <p:nvPr/>
        </p:nvGrpSpPr>
        <p:grpSpPr>
          <a:xfrm>
            <a:off x="5976096" y="2561004"/>
            <a:ext cx="2343311" cy="1772721"/>
            <a:chOff x="5976096" y="2561004"/>
            <a:chExt cx="2343311" cy="1772721"/>
          </a:xfrm>
        </p:grpSpPr>
        <p:pic>
          <p:nvPicPr>
            <p:cNvPr id="172339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1141"/>
            <a:stretch>
              <a:fillRect/>
            </a:stretch>
          </p:blipFill>
          <p:spPr bwMode="auto">
            <a:xfrm>
              <a:off x="5976096" y="2561004"/>
              <a:ext cx="2343311" cy="17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E9F158-C702-4F90-A4CA-7B21B68ED6C4}"/>
                </a:ext>
              </a:extLst>
            </p:cNvPr>
            <p:cNvSpPr/>
            <p:nvPr/>
          </p:nvSpPr>
          <p:spPr>
            <a:xfrm>
              <a:off x="7799897" y="2696877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E4E3C5-F409-4480-BD17-89C2609F0DF4}"/>
                </a:ext>
              </a:extLst>
            </p:cNvPr>
            <p:cNvSpPr/>
            <p:nvPr/>
          </p:nvSpPr>
          <p:spPr>
            <a:xfrm>
              <a:off x="7799897" y="326517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A677F-2DFD-4F9F-ABF6-6D78D5F74325}"/>
              </a:ext>
            </a:extLst>
          </p:cNvPr>
          <p:cNvGrpSpPr/>
          <p:nvPr/>
        </p:nvGrpSpPr>
        <p:grpSpPr>
          <a:xfrm>
            <a:off x="5973936" y="4721153"/>
            <a:ext cx="2345471" cy="1780796"/>
            <a:chOff x="5973936" y="4721153"/>
            <a:chExt cx="2345471" cy="1780796"/>
          </a:xfrm>
        </p:grpSpPr>
        <p:pic>
          <p:nvPicPr>
            <p:cNvPr id="17233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050"/>
            <a:stretch>
              <a:fillRect/>
            </a:stretch>
          </p:blipFill>
          <p:spPr bwMode="auto">
            <a:xfrm>
              <a:off x="5973936" y="4721153"/>
              <a:ext cx="2345471" cy="178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E094D3-A43B-48AD-B532-9379489C4EFD}"/>
                </a:ext>
              </a:extLst>
            </p:cNvPr>
            <p:cNvSpPr/>
            <p:nvPr/>
          </p:nvSpPr>
          <p:spPr>
            <a:xfrm>
              <a:off x="7807779" y="486997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4F42F4-AAC1-416A-8A33-90993AE4D231}"/>
                </a:ext>
              </a:extLst>
            </p:cNvPr>
            <p:cNvSpPr/>
            <p:nvPr/>
          </p:nvSpPr>
          <p:spPr>
            <a:xfrm>
              <a:off x="7807779" y="5438266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B991A-B78A-4ADF-A32F-E926F3AA430C}"/>
              </a:ext>
            </a:extLst>
          </p:cNvPr>
          <p:cNvGrpSpPr/>
          <p:nvPr/>
        </p:nvGrpSpPr>
        <p:grpSpPr>
          <a:xfrm>
            <a:off x="9440512" y="2542338"/>
            <a:ext cx="2370358" cy="1788872"/>
            <a:chOff x="9440512" y="2542338"/>
            <a:chExt cx="2370358" cy="1788872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40512" y="2542338"/>
              <a:ext cx="2370358" cy="17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E23BB-CC2F-465D-B9CE-0E1E8C11B60A}"/>
                </a:ext>
              </a:extLst>
            </p:cNvPr>
            <p:cNvSpPr/>
            <p:nvPr/>
          </p:nvSpPr>
          <p:spPr>
            <a:xfrm>
              <a:off x="11281926" y="268772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8B69F-6914-409A-9F4E-81BA606D7A17}"/>
                </a:ext>
              </a:extLst>
            </p:cNvPr>
            <p:cNvSpPr/>
            <p:nvPr/>
          </p:nvSpPr>
          <p:spPr>
            <a:xfrm>
              <a:off x="11281926" y="3256015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681AD-279A-4615-9F3D-C115E704741E}"/>
              </a:ext>
            </a:extLst>
          </p:cNvPr>
          <p:cNvGrpSpPr/>
          <p:nvPr/>
        </p:nvGrpSpPr>
        <p:grpSpPr>
          <a:xfrm>
            <a:off x="9440512" y="4728328"/>
            <a:ext cx="2334296" cy="1780797"/>
            <a:chOff x="9440512" y="4728328"/>
            <a:chExt cx="2334296" cy="1780797"/>
          </a:xfrm>
        </p:grpSpPr>
        <p:pic>
          <p:nvPicPr>
            <p:cNvPr id="17233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r="1521"/>
            <a:stretch>
              <a:fillRect/>
            </a:stretch>
          </p:blipFill>
          <p:spPr bwMode="auto">
            <a:xfrm>
              <a:off x="9440512" y="4728328"/>
              <a:ext cx="2334296" cy="178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7581-7EBD-4B9F-8EE2-32CCC524F4F6}"/>
                </a:ext>
              </a:extLst>
            </p:cNvPr>
            <p:cNvSpPr/>
            <p:nvPr/>
          </p:nvSpPr>
          <p:spPr>
            <a:xfrm>
              <a:off x="11273200" y="4879088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B44B5-45C7-4162-A259-90CDD7D44535}"/>
                </a:ext>
              </a:extLst>
            </p:cNvPr>
            <p:cNvSpPr/>
            <p:nvPr/>
          </p:nvSpPr>
          <p:spPr>
            <a:xfrm>
              <a:off x="11273200" y="544738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up Graph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Jump to previous slides</a:t>
            </a: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Example: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GridWorld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Policies: Mapping states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chemeClr val="tx1"/>
                    </a:solidFill>
                  </a:rPr>
                  <a:t> actions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09A97C52-F616-4F2E-0CDF-2FC5AF08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5924" y="2175307"/>
            <a:ext cx="2289587" cy="133857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Outline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2C0ED7-2ED0-4BA3-E159-8ED03FA6E386}"/>
              </a:ext>
            </a:extLst>
          </p:cNvPr>
          <p:cNvGrpSpPr/>
          <p:nvPr/>
        </p:nvGrpSpPr>
        <p:grpSpPr>
          <a:xfrm>
            <a:off x="7126943" y="222902"/>
            <a:ext cx="2076225" cy="1379988"/>
            <a:chOff x="8176798" y="2504920"/>
            <a:chExt cx="3405602" cy="206538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D92E4B8-E65F-0012-23F9-76E17508F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5" t="35396"/>
            <a:stretch/>
          </p:blipFill>
          <p:spPr bwMode="auto">
            <a:xfrm>
              <a:off x="8176798" y="2504920"/>
              <a:ext cx="3405602" cy="2065380"/>
            </a:xfrm>
            <a:prstGeom prst="rect">
              <a:avLst/>
            </a:prstGeom>
            <a:noFill/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1FA999F9-3CC6-4FB5-D9DC-522F7B151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95493" y="3773691"/>
              <a:ext cx="644560" cy="344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F86B345-C22D-783F-AD2D-E3DD830BF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1169" y="3796515"/>
              <a:ext cx="718457" cy="30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7FC2E76-2014-B651-754B-2FAE02665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09689" y="2524332"/>
              <a:ext cx="639299" cy="11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Users\Dan\Dropbox\Office\CS 188\Ketrina Art\MDPs\AgentTopDown.png">
              <a:extLst>
                <a:ext uri="{FF2B5EF4-FFF2-40B4-BE49-F238E27FC236}">
                  <a16:creationId xmlns:a16="http://schemas.microsoft.com/office/drawing/2014/main" id="{C3D396E4-E998-BA31-A097-4155D0F1A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71422" y="3581400"/>
              <a:ext cx="815578" cy="76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4154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Expectimax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tree 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action do we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8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10395</TotalTime>
  <Words>1183</Words>
  <Application>Microsoft Office PowerPoint</Application>
  <PresentationFormat>Widescreen</PresentationFormat>
  <Paragraphs>244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Wingdings</vt:lpstr>
      <vt:lpstr>Cambria Math</vt:lpstr>
      <vt:lpstr>Courier New</vt:lpstr>
      <vt:lpstr>Arial</vt:lpstr>
      <vt:lpstr>Calibri</vt:lpstr>
      <vt:lpstr>Office Theme</vt:lpstr>
      <vt:lpstr>Warm-up as You Log In</vt:lpstr>
      <vt:lpstr>Finish up Graph Plan</vt:lpstr>
      <vt:lpstr>AI: Representation and Problem Solving </vt:lpstr>
      <vt:lpstr>Minimax Notation</vt:lpstr>
      <vt:lpstr>Expectations</vt:lpstr>
      <vt:lpstr>Previous Poll</vt:lpstr>
      <vt:lpstr>Expectimax Notation</vt:lpstr>
      <vt:lpstr>Warm-up as You Log In</vt:lpstr>
      <vt:lpstr>MDP Notation</vt:lpstr>
      <vt:lpstr>MDP Notation</vt:lpstr>
      <vt:lpstr>Non-Deterministic Search</vt:lpstr>
      <vt:lpstr>Example: Grid World</vt:lpstr>
      <vt:lpstr>Grid World Actions</vt:lpstr>
      <vt:lpstr>Markov Decision Processes</vt:lpstr>
      <vt:lpstr>Demo of Gridworld</vt:lpstr>
      <vt:lpstr>What is Markov about MDPs?</vt:lpstr>
      <vt:lpstr>Policies</vt:lpstr>
      <vt:lpstr>Poll 1</vt:lpstr>
      <vt:lpstr>Optimal Policies</vt:lpstr>
      <vt:lpstr>MDP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955</cp:revision>
  <cp:lastPrinted>2018-11-27T13:42:27Z</cp:lastPrinted>
  <dcterms:created xsi:type="dcterms:W3CDTF">2018-10-11T11:39:27Z</dcterms:created>
  <dcterms:modified xsi:type="dcterms:W3CDTF">2024-10-10T17:42:40Z</dcterms:modified>
</cp:coreProperties>
</file>