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0"/>
  </p:notesMasterIdLst>
  <p:handoutMasterIdLst>
    <p:handoutMasterId r:id="rId181"/>
  </p:handoutMasterIdLst>
  <p:sldIdLst>
    <p:sldId id="1765" r:id="rId2"/>
    <p:sldId id="2185" r:id="rId3"/>
    <p:sldId id="2478" r:id="rId4"/>
    <p:sldId id="2480" r:id="rId5"/>
    <p:sldId id="2479" r:id="rId6"/>
    <p:sldId id="2482" r:id="rId7"/>
    <p:sldId id="2484" r:id="rId8"/>
    <p:sldId id="2485" r:id="rId9"/>
    <p:sldId id="2486" r:id="rId10"/>
    <p:sldId id="2487" r:id="rId11"/>
    <p:sldId id="2488" r:id="rId12"/>
    <p:sldId id="783" r:id="rId13"/>
    <p:sldId id="796" r:id="rId14"/>
    <p:sldId id="795" r:id="rId15"/>
    <p:sldId id="794" r:id="rId16"/>
    <p:sldId id="793" r:id="rId17"/>
    <p:sldId id="792" r:id="rId18"/>
    <p:sldId id="791" r:id="rId19"/>
    <p:sldId id="790" r:id="rId20"/>
    <p:sldId id="789" r:id="rId21"/>
    <p:sldId id="788" r:id="rId22"/>
    <p:sldId id="787" r:id="rId23"/>
    <p:sldId id="786" r:id="rId24"/>
    <p:sldId id="785" r:id="rId25"/>
    <p:sldId id="784" r:id="rId26"/>
    <p:sldId id="395" r:id="rId27"/>
    <p:sldId id="2489" r:id="rId28"/>
    <p:sldId id="2490" r:id="rId29"/>
    <p:sldId id="2491" r:id="rId30"/>
    <p:sldId id="2492" r:id="rId31"/>
    <p:sldId id="2493" r:id="rId32"/>
    <p:sldId id="2186" r:id="rId33"/>
    <p:sldId id="2494" r:id="rId34"/>
    <p:sldId id="2496" r:id="rId35"/>
    <p:sldId id="2497" r:id="rId36"/>
    <p:sldId id="2498" r:id="rId37"/>
    <p:sldId id="2499" r:id="rId38"/>
    <p:sldId id="2500" r:id="rId39"/>
    <p:sldId id="2501" r:id="rId40"/>
    <p:sldId id="2502" r:id="rId41"/>
    <p:sldId id="2503" r:id="rId42"/>
    <p:sldId id="2504" r:id="rId43"/>
    <p:sldId id="2505" r:id="rId44"/>
    <p:sldId id="2506" r:id="rId45"/>
    <p:sldId id="2507" r:id="rId46"/>
    <p:sldId id="2508" r:id="rId47"/>
    <p:sldId id="2509" r:id="rId48"/>
    <p:sldId id="2510" r:id="rId49"/>
    <p:sldId id="2511" r:id="rId50"/>
    <p:sldId id="2512" r:id="rId51"/>
    <p:sldId id="2513" r:id="rId52"/>
    <p:sldId id="2514" r:id="rId53"/>
    <p:sldId id="2515" r:id="rId54"/>
    <p:sldId id="2517" r:id="rId55"/>
    <p:sldId id="2516" r:id="rId56"/>
    <p:sldId id="2518" r:id="rId57"/>
    <p:sldId id="2520" r:id="rId58"/>
    <p:sldId id="2521" r:id="rId59"/>
    <p:sldId id="2522" r:id="rId60"/>
    <p:sldId id="2523" r:id="rId61"/>
    <p:sldId id="2524" r:id="rId62"/>
    <p:sldId id="2525" r:id="rId63"/>
    <p:sldId id="2526" r:id="rId64"/>
    <p:sldId id="2527" r:id="rId65"/>
    <p:sldId id="2528" r:id="rId66"/>
    <p:sldId id="2529" r:id="rId67"/>
    <p:sldId id="2530" r:id="rId68"/>
    <p:sldId id="2531" r:id="rId69"/>
    <p:sldId id="2532" r:id="rId70"/>
    <p:sldId id="2533" r:id="rId71"/>
    <p:sldId id="2534" r:id="rId72"/>
    <p:sldId id="2535" r:id="rId73"/>
    <p:sldId id="2536" r:id="rId74"/>
    <p:sldId id="2537" r:id="rId75"/>
    <p:sldId id="2539" r:id="rId76"/>
    <p:sldId id="2540" r:id="rId77"/>
    <p:sldId id="2541" r:id="rId78"/>
    <p:sldId id="2542" r:id="rId79"/>
    <p:sldId id="2543" r:id="rId80"/>
    <p:sldId id="2544" r:id="rId81"/>
    <p:sldId id="2545" r:id="rId82"/>
    <p:sldId id="2546" r:id="rId83"/>
    <p:sldId id="2547" r:id="rId84"/>
    <p:sldId id="2548" r:id="rId85"/>
    <p:sldId id="2549" r:id="rId86"/>
    <p:sldId id="2550" r:id="rId87"/>
    <p:sldId id="2551" r:id="rId88"/>
    <p:sldId id="2552" r:id="rId89"/>
    <p:sldId id="2553" r:id="rId90"/>
    <p:sldId id="2554" r:id="rId91"/>
    <p:sldId id="2555" r:id="rId92"/>
    <p:sldId id="2556" r:id="rId93"/>
    <p:sldId id="2557" r:id="rId94"/>
    <p:sldId id="2558" r:id="rId95"/>
    <p:sldId id="2559" r:id="rId96"/>
    <p:sldId id="2560" r:id="rId97"/>
    <p:sldId id="2561" r:id="rId98"/>
    <p:sldId id="2562" r:id="rId99"/>
    <p:sldId id="2563" r:id="rId100"/>
    <p:sldId id="2564" r:id="rId101"/>
    <p:sldId id="2565" r:id="rId102"/>
    <p:sldId id="2566" r:id="rId103"/>
    <p:sldId id="2567" r:id="rId104"/>
    <p:sldId id="2568" r:id="rId105"/>
    <p:sldId id="2569" r:id="rId106"/>
    <p:sldId id="2571" r:id="rId107"/>
    <p:sldId id="2572" r:id="rId108"/>
    <p:sldId id="2188" r:id="rId109"/>
    <p:sldId id="2575" r:id="rId110"/>
    <p:sldId id="2576" r:id="rId111"/>
    <p:sldId id="2577" r:id="rId112"/>
    <p:sldId id="2578" r:id="rId113"/>
    <p:sldId id="2579" r:id="rId114"/>
    <p:sldId id="2580" r:id="rId115"/>
    <p:sldId id="2581" r:id="rId116"/>
    <p:sldId id="2582" r:id="rId117"/>
    <p:sldId id="2583" r:id="rId118"/>
    <p:sldId id="2584" r:id="rId119"/>
    <p:sldId id="2585" r:id="rId120"/>
    <p:sldId id="2586" r:id="rId121"/>
    <p:sldId id="2587" r:id="rId122"/>
    <p:sldId id="2588" r:id="rId123"/>
    <p:sldId id="2589" r:id="rId124"/>
    <p:sldId id="2590" r:id="rId125"/>
    <p:sldId id="2594" r:id="rId126"/>
    <p:sldId id="2593" r:id="rId127"/>
    <p:sldId id="2592" r:id="rId128"/>
    <p:sldId id="2189" r:id="rId129"/>
    <p:sldId id="2595" r:id="rId130"/>
    <p:sldId id="2596" r:id="rId131"/>
    <p:sldId id="2597" r:id="rId132"/>
    <p:sldId id="2598" r:id="rId133"/>
    <p:sldId id="2599" r:id="rId134"/>
    <p:sldId id="2190" r:id="rId135"/>
    <p:sldId id="2604" r:id="rId136"/>
    <p:sldId id="2615" r:id="rId137"/>
    <p:sldId id="2616" r:id="rId138"/>
    <p:sldId id="2617" r:id="rId139"/>
    <p:sldId id="2618" r:id="rId140"/>
    <p:sldId id="2619" r:id="rId141"/>
    <p:sldId id="2620" r:id="rId142"/>
    <p:sldId id="2621" r:id="rId143"/>
    <p:sldId id="2622" r:id="rId144"/>
    <p:sldId id="2624" r:id="rId145"/>
    <p:sldId id="2625" r:id="rId146"/>
    <p:sldId id="2626" r:id="rId147"/>
    <p:sldId id="2607" r:id="rId148"/>
    <p:sldId id="2627" r:id="rId149"/>
    <p:sldId id="2628" r:id="rId150"/>
    <p:sldId id="2630" r:id="rId151"/>
    <p:sldId id="2191" r:id="rId152"/>
    <p:sldId id="2610" r:id="rId153"/>
    <p:sldId id="2611" r:id="rId154"/>
    <p:sldId id="2632" r:id="rId155"/>
    <p:sldId id="2633" r:id="rId156"/>
    <p:sldId id="2634" r:id="rId157"/>
    <p:sldId id="2635" r:id="rId158"/>
    <p:sldId id="2636" r:id="rId159"/>
    <p:sldId id="2637" r:id="rId160"/>
    <p:sldId id="2639" r:id="rId161"/>
    <p:sldId id="2640" r:id="rId162"/>
    <p:sldId id="2641" r:id="rId163"/>
    <p:sldId id="2642" r:id="rId164"/>
    <p:sldId id="2643" r:id="rId165"/>
    <p:sldId id="2644" r:id="rId166"/>
    <p:sldId id="2645" r:id="rId167"/>
    <p:sldId id="2646" r:id="rId168"/>
    <p:sldId id="2647" r:id="rId169"/>
    <p:sldId id="2648" r:id="rId170"/>
    <p:sldId id="2649" r:id="rId171"/>
    <p:sldId id="2650" r:id="rId172"/>
    <p:sldId id="2651" r:id="rId173"/>
    <p:sldId id="2652" r:id="rId174"/>
    <p:sldId id="2653" r:id="rId175"/>
    <p:sldId id="2655" r:id="rId176"/>
    <p:sldId id="733" r:id="rId177"/>
    <p:sldId id="421" r:id="rId178"/>
    <p:sldId id="2573" r:id="rId17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5FF"/>
    <a:srgbClr val="0000FF"/>
    <a:srgbClr val="FF0000"/>
    <a:srgbClr val="20DF29"/>
    <a:srgbClr val="E8E99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1762" autoAdjust="0"/>
  </p:normalViewPr>
  <p:slideViewPr>
    <p:cSldViewPr>
      <p:cViewPr varScale="1">
        <p:scale>
          <a:sx n="90" d="100"/>
          <a:sy n="90" d="100"/>
        </p:scale>
        <p:origin x="1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28"/>
    </p:cViewPr>
  </p:sorterViewPr>
  <p:notesViewPr>
    <p:cSldViewPr snapToGrid="0" snapToObjects="1">
      <p:cViewPr varScale="1">
        <p:scale>
          <a:sx n="42" d="100"/>
          <a:sy n="42" d="100"/>
        </p:scale>
        <p:origin x="-2232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5E2060-F184-4021-99D0-835A7FCC6F25}" type="datetimeFigureOut">
              <a:rPr lang="en-US" smtClean="0">
                <a:latin typeface="Optima" panose="02000503060000020004" pitchFamily="2" charset="0"/>
              </a:rPr>
              <a:t>2/5/19</a:t>
            </a:fld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80224-0279-41B8-A61C-781D298DC0EE}" type="slidenum">
              <a:rPr lang="en-US" smtClean="0">
                <a:latin typeface="Optima" panose="02000503060000020004" pitchFamily="2" charset="0"/>
              </a:rPr>
              <a:t>‹#›</a:t>
            </a:fld>
            <a:endParaRPr lang="en-US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Optima" panose="0200050306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Optima" panose="02000503060000020004" pitchFamily="2" charset="0"/>
              </a:defRPr>
            </a:lvl1pPr>
          </a:lstStyle>
          <a:p>
            <a:fld id="{0365F8E4-B9E6-2B4F-BFC1-EA81C899571B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Optima" panose="0200050306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Optima" panose="02000503060000020004" pitchFamily="2" charset="0"/>
              </a:defRPr>
            </a:lvl1pPr>
          </a:lstStyle>
          <a:p>
            <a:fld id="{C25E5663-0004-3649-B9EC-01B1CEAF3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Optima" panose="02000503060000020004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Optima" panose="02000503060000020004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Optima" panose="02000503060000020004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Optima" panose="02000503060000020004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Optima" panose="02000503060000020004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E5663-0004-3649-B9EC-01B1CEAF3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4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E5663-0004-3649-B9EC-01B1CEAF3D3F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2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E5663-0004-3649-B9EC-01B1CEAF3D3F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8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E5663-0004-3649-B9EC-01B1CEAF3D3F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7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E5663-0004-3649-B9EC-01B1CEAF3D3F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9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E5663-0004-3649-B9EC-01B1CEAF3D3F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4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170B-C5FE-9245-9AA3-F95DB406E0C5}" type="datetime1">
              <a:rPr lang="en-US" smtClean="0"/>
              <a:t>2/5/19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A77C0C2-C5DC-F54E-A184-AC89D36C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E140-4086-C243-A40C-5E3D39180054}" type="datetime1">
              <a:rPr lang="en-US" smtClean="0"/>
              <a:t>2/5/19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CC384F-1C3A-6849-B845-CB3955B95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8A98-B4A7-DC4D-8AA9-9CD76EA8B403}" type="datetime1">
              <a:rPr lang="en-US" smtClean="0"/>
              <a:t>2/5/19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25CF669-E72B-0140-BCDE-8A2C24F99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ima"/>
                <a:cs typeface="Opti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71D9-068B-234E-A809-21C1825B2C11}" type="datetime1">
              <a:rPr lang="en-US" smtClean="0"/>
              <a:t>2/5/19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57FBDC7-9176-B148-9008-7CA0ECB9E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75F1-2EFF-3943-8D2B-F551E7FCE229}" type="datetime1">
              <a:rPr lang="en-US" smtClean="0"/>
              <a:t>2/5/19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78CB144-0B66-D049-9512-4AADBCC45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3DF-30B2-C54D-9B78-21FFD7418125}" type="datetime1">
              <a:rPr lang="en-US" smtClean="0"/>
              <a:t>2/5/19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2353DBB-F8BD-7B41-843B-E6E35CA48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6372-BDDD-184F-B61C-71AC451E76B9}" type="datetime1">
              <a:rPr lang="en-US" smtClean="0"/>
              <a:t>2/5/19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E773756-070B-F141-865D-AB9510B374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D85E-6C9E-0D4F-A574-F8CCAB794EA6}" type="datetime1">
              <a:rPr lang="en-US" smtClean="0"/>
              <a:t>2/5/19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D74B95A-B9FF-4643-B1EB-0C1BCAAA8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F67F-022A-B442-AA60-E9649AA3307B}" type="datetime1">
              <a:rPr lang="en-US" smtClean="0"/>
              <a:t>2/5/19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D5446E-824E-3844-9090-E8D51A6C1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27E-080E-744F-AB6A-B89356F2E127}" type="datetime1">
              <a:rPr lang="en-US" smtClean="0"/>
              <a:t>2/5/19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6EB9B91-5D91-A042-9861-95A557F46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BEC-7EC3-C64F-AD16-F60DAC353CBF}" type="datetime1">
              <a:rPr lang="en-US" smtClean="0"/>
              <a:t>2/5/19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201A29D-A36A-5B48-8863-F382600DF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E542E599-392A-EC4E-98AF-566C0B0E9C30}" type="datetime1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7229CBFC-069A-41FB-B401-5CDE78327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657C997-6DDD-5C46-97DB-726BF4391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900" y="6416675"/>
            <a:ext cx="6172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257800"/>
            <a:ext cx="9144000" cy="175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i="0" dirty="0">
                <a:latin typeface="Optima" panose="02000503060000020004" pitchFamily="2" charset="0"/>
              </a:rPr>
              <a:t>Phillip </a:t>
            </a:r>
            <a:r>
              <a:rPr lang="en-US" sz="2800" b="0" i="0" dirty="0" err="1">
                <a:latin typeface="Optima" panose="02000503060000020004" pitchFamily="2" charset="0"/>
              </a:rPr>
              <a:t>Compeau</a:t>
            </a:r>
            <a:r>
              <a:rPr lang="en-US" sz="2800" b="0" i="0" dirty="0">
                <a:latin typeface="Optima" panose="02000503060000020004" pitchFamily="2" charset="0"/>
              </a:rPr>
              <a:t> and Pavel Pevzner</a:t>
            </a:r>
          </a:p>
          <a:p>
            <a:pPr marL="0" indent="0" algn="ctr">
              <a:buNone/>
            </a:pPr>
            <a:r>
              <a:rPr lang="en-US" sz="2800" b="0" i="1" dirty="0">
                <a:latin typeface="Optima" panose="02000503060000020004" pitchFamily="2" charset="0"/>
              </a:rPr>
              <a:t>Bioinformatics Algorithms: An Active Learning Approach</a:t>
            </a:r>
          </a:p>
          <a:p>
            <a:pPr marL="0" indent="0" algn="ctr">
              <a:buNone/>
            </a:pPr>
            <a:r>
              <a:rPr lang="en-US" sz="2000" b="0" i="0" dirty="0">
                <a:latin typeface="Optima" panose="02000503060000020004" pitchFamily="2" charset="0"/>
              </a:rPr>
              <a:t>© 2018 by </a:t>
            </a:r>
            <a:r>
              <a:rPr lang="en-US" sz="2000" b="0" i="0" dirty="0" err="1">
                <a:latin typeface="Optima" panose="02000503060000020004" pitchFamily="2" charset="0"/>
              </a:rPr>
              <a:t>Compeau</a:t>
            </a:r>
            <a:r>
              <a:rPr lang="en-US" sz="2000" b="0" i="0" dirty="0">
                <a:latin typeface="Optima" panose="02000503060000020004" pitchFamily="2" charset="0"/>
              </a:rPr>
              <a:t> and Pevzner. All rights reserved. </a:t>
            </a:r>
            <a:r>
              <a:rPr lang="en-US" sz="2800" b="0" i="0" dirty="0">
                <a:latin typeface="Optima" panose="02000503060000020004" pitchFamily="2" charset="0"/>
              </a:rPr>
              <a:t> </a:t>
            </a:r>
          </a:p>
          <a:p>
            <a:endParaRPr lang="en-US" sz="2800" dirty="0">
              <a:latin typeface="Optima" panose="0200050306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130425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i="0" dirty="0">
                <a:latin typeface="Optima" panose="02000503060000020004" pitchFamily="2" charset="0"/>
                <a:cs typeface="Arial" pitchFamily="34" charset="0"/>
              </a:rPr>
              <a:t>How Do We Locate Disease-Causing Mutations?</a:t>
            </a:r>
            <a:br>
              <a:rPr lang="en-US" altLang="en-US" sz="3200" i="0" dirty="0">
                <a:latin typeface="Optima" panose="02000503060000020004" pitchFamily="2" charset="0"/>
                <a:cs typeface="Arial" pitchFamily="34" charset="0"/>
              </a:rPr>
            </a:br>
            <a:r>
              <a:rPr lang="en-US" altLang="en-US" sz="3200" b="0" i="1" dirty="0">
                <a:solidFill>
                  <a:schemeClr val="accent1"/>
                </a:solidFill>
                <a:latin typeface="Optima" panose="02000503060000020004" pitchFamily="2" charset="0"/>
              </a:rPr>
              <a:t>Combinatorial Pattern Matching</a:t>
            </a:r>
          </a:p>
          <a:p>
            <a:r>
              <a:rPr lang="en-US" sz="3200" dirty="0">
                <a:latin typeface="Optima" panose="02000503060000020004" pitchFamily="2" charset="0"/>
              </a:rPr>
              <a:t>Part 2</a:t>
            </a:r>
            <a:endParaRPr lang="en-US" sz="3200" b="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6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15-CF42-A448-A318-17E464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Repeats to Runs?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3B15-CD55-5A44-B492-D31F9E435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49720-341B-A344-9B33-7346F776F57C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7C3DA-AB68-3947-A6A4-7E829B6F8B4C}"/>
              </a:ext>
            </a:extLst>
          </p:cNvPr>
          <p:cNvSpPr txBox="1"/>
          <p:nvPr/>
        </p:nvSpPr>
        <p:spPr>
          <a:xfrm>
            <a:off x="4800600" y="2514600"/>
            <a:ext cx="402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Optima" panose="02000503060000020004" pitchFamily="2" charset="0"/>
              </a:rPr>
              <a:t>Convert repeats to runs?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B52A9D-8B0A-9241-BC6C-FECC37B89A5A}"/>
              </a:ext>
            </a:extLst>
          </p:cNvPr>
          <p:cNvCxnSpPr>
            <a:cxnSpLocks/>
          </p:cNvCxnSpPr>
          <p:nvPr/>
        </p:nvCxnSpPr>
        <p:spPr>
          <a:xfrm>
            <a:off x="463545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ADB1B7C-FA21-AE46-BF6B-B76EA0FE4D13}"/>
              </a:ext>
            </a:extLst>
          </p:cNvPr>
          <p:cNvSpPr txBox="1">
            <a:spLocks/>
          </p:cNvSpPr>
          <p:nvPr/>
        </p:nvSpPr>
        <p:spPr>
          <a:xfrm>
            <a:off x="313707" y="2078464"/>
            <a:ext cx="3581397" cy="182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One way we could convert repeats into runs would be to sort </a:t>
            </a:r>
            <a:r>
              <a:rPr lang="en-US" sz="2800" i="1" dirty="0"/>
              <a:t>Text </a:t>
            </a:r>
            <a:r>
              <a:rPr lang="en-US" sz="2800" dirty="0"/>
              <a:t>lexicographically.</a:t>
            </a:r>
            <a:endParaRPr lang="en-US" sz="2800" i="1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A3980AA-5878-AC40-9053-095099A79CC5}"/>
              </a:ext>
            </a:extLst>
          </p:cNvPr>
          <p:cNvSpPr txBox="1">
            <a:spLocks/>
          </p:cNvSpPr>
          <p:nvPr/>
        </p:nvSpPr>
        <p:spPr>
          <a:xfrm>
            <a:off x="520650" y="4506585"/>
            <a:ext cx="822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Checkpoint: </a:t>
            </a:r>
            <a:r>
              <a:rPr lang="en-US" sz="2800" dirty="0"/>
              <a:t>What is wrong with sorting </a:t>
            </a:r>
            <a:r>
              <a:rPr lang="en-US" sz="2800"/>
              <a:t>the string?</a:t>
            </a:r>
            <a:endParaRPr lang="en-US" sz="2800" i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1C0039C-C9A3-1E43-8B30-C5677E5AF85F}"/>
              </a:ext>
            </a:extLst>
          </p:cNvPr>
          <p:cNvSpPr txBox="1">
            <a:spLocks/>
          </p:cNvSpPr>
          <p:nvPr/>
        </p:nvSpPr>
        <p:spPr>
          <a:xfrm>
            <a:off x="520650" y="5422845"/>
            <a:ext cx="8229600" cy="993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</a:rPr>
              <a:t>Answer: </a:t>
            </a:r>
            <a:r>
              <a:rPr lang="en-US" sz="2800" dirty="0"/>
              <a:t>There is no way to “undo” the compression to recover </a:t>
            </a:r>
            <a:r>
              <a:rPr lang="en-US" sz="2800" i="1" dirty="0"/>
              <a:t>Text</a:t>
            </a:r>
            <a:r>
              <a:rPr lang="en-US" sz="2800" dirty="0"/>
              <a:t>. </a:t>
            </a:r>
            <a:endParaRPr lang="en-US" sz="28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50FA7-5669-0B4D-8FB9-2CA3D77EF12D}"/>
              </a:ext>
            </a:extLst>
          </p:cNvPr>
          <p:cNvSpPr txBox="1"/>
          <p:nvPr/>
        </p:nvSpPr>
        <p:spPr>
          <a:xfrm>
            <a:off x="4089791" y="3512756"/>
            <a:ext cx="10913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78336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7642F3-9453-CC4C-A46E-CF494EDE7351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344800-FE74-2D42-95C3-F176FDC2C9AE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C28659-59CC-4546-808F-926B80CB7F59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7716AD-0B10-314B-A198-154FB5A9EF57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13DF67-256E-A943-B14B-D57B3A0D95D9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9D30FA-A87F-8D42-A6D9-5942A1BDA727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AAE7C5-507C-D843-A62B-A14CDD8B0E08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A99D3-E238-EB4E-B3B0-D4785CD61377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502785-1C35-7441-A66C-5AF367031444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3F1D82-E404-CB41-83E5-BA8CE85F44BB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9535B8-4D17-E544-8B9C-4C0D026E3D48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3B467C-03C0-354C-A6ED-0224389B4F45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6D43D5-0D14-1945-BAC1-2811BB5902FA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3E30E595-83C1-E248-91F2-D87D66F178B1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D19240C2-D718-744A-93FE-261ADD37B9CA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9CB449-C795-A442-A839-1EF2DC181246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4B3909-CA29-CE4A-A916-24D81CA00258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215054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A6FA0-4083-5043-9D29-CC8E8EE8547E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1DF8A1-16AD-B340-A1E5-FE2BB8B9A879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100CA-D61D-4447-B997-A87A56AF1221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F0D8C7-B42E-3543-BAB5-37BEE03E7393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0CB46B-FA30-9940-9F24-FB4F114B41DF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79CC3B-84E0-1445-8311-850A49E28E48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F239A7-AA91-6540-A37B-65A9E161D0A9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E0CF1-F22E-C54D-907B-75E333E3BAC6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B5DDE-9680-1848-AD16-29A79A94F013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0F4259-AD49-9343-8564-540C1C1BF602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8EFDC-0F19-6246-B5D8-616CA8986FE8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C277A2-0B9D-8F48-B13B-FD4B9AA5240E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B42ADF-28C4-AD4B-A230-859289520B81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8D150570-DF80-4748-AA4A-D614AF35925E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3962B1B6-E1F0-8C46-BEE7-DFED6E4235EF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322560-AB46-7843-90E8-6229CB6CC412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68FCF1-F031-9241-B76D-08747BB6F0BD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850022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7970FD-E16E-9148-9C3C-0A43177302E4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58D6FD-97A7-684B-B3AD-A158EBA410D1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A24939-E206-F64D-BF37-4FF6433F6276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876AF6-72B3-374B-AEC2-78D4A5C52B60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5BCA4C-BF5D-DB4B-A215-EAB2DD549A54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F33623-5352-1E48-A226-0460F61E8F4B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5C911A-87C7-0241-9A1B-700DD9684EBD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798B47-D2E6-3A40-90C2-6D555DE2EEF0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ED2739-9C4A-3344-9D10-28B0CE56A70A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F3D1B7-7B45-3D4A-88B9-4CCFAEB55D00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C76A50-DCB1-B240-883F-14BE49DF2F12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CFFFBF-2854-4D4A-9148-1C649041D9FC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22A575-69CF-CC4E-99F2-9272C2079851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A7339057-8A3B-A745-B068-3BD318F05550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22FD93A8-CB4C-304C-A13B-01D1A30EE24E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EBE9A9-D86B-1C4E-9E88-73DEFB9D469D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C88486-39AB-4C41-8CCB-4CD882417B25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327116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BEF6AD-9A4C-1D44-86E7-541B36531A5A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247396-9F8B-B24A-80A5-DF0BE397883F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EB2E56-0EDA-F64C-B742-E2D97A51ED10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1EC87C-BDFF-F14D-B945-AD156074C2B4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D679A1-CB72-7344-A370-C297ABAA2A0F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417F7C-50DE-6D4C-B1E3-110D06D87B2F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30B105-A9C2-D545-84E0-DDAA45D77CF9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7DD39E-6912-6249-B08F-73246AE1844D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6C257D-065C-DC49-AC82-A6F59644F8DD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9DD8C1-6422-9F47-9A2E-D39EDE81FCED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0771D4-9502-6A4F-9BDF-1E8069CDB16F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9FFD58-9A21-2545-9147-7A9AAC5606F7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A5478D-371C-124B-8946-123BB14F8F50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30325BCC-EEF9-4C4F-8651-A5C340654095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A3D1B1FD-C182-2C49-BD4F-98364293095E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9B64F5-E4B1-C749-8607-EDC6700BD076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E567B6-510A-6A42-9C70-B547E98A99E9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34645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E294E3-F0DD-ED44-BE69-F92EF9FDD31C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912002-32C8-894F-A8CA-2D5A31CBA546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0BA30D-D5C6-344B-A340-DD88C69E3321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61C1D5-9BCD-0846-BB03-03D354C4FCDC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2281AF-AE18-7D4C-8B21-87B453808A0E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B5ECFF-91C0-7C4F-932A-FD623200F596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9C8DAC-49E6-904F-97CE-1A4772525341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46C89B-7275-1940-B48E-A45A49429BCF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42F7E8-69CE-0E46-BF1F-0C7AFB3C37B2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BE6206-50F1-BE44-AD76-DA65C2A9A39B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B6798D-9053-A544-8DC9-57DBFA76FDF3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96D783-F4D2-6A42-ABA3-026B1C3E27EB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9B970-80A9-8D49-8AC6-355E84D245F1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93A1F10C-4613-0D4B-BE55-5AA20335CB87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BF92BEE3-C0D6-BE48-AAD4-50460DDB55EC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9712B6-5227-5541-AC41-847B46DB5B46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FE6437-E08F-514E-9574-25D74D9CD42B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599680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E294E3-F0DD-ED44-BE69-F92EF9FDD31C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912002-32C8-894F-A8CA-2D5A31CBA546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0BA30D-D5C6-344B-A340-DD88C69E3321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61C1D5-9BCD-0846-BB03-03D354C4FCDC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2281AF-AE18-7D4C-8B21-87B453808A0E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B5ECFF-91C0-7C4F-932A-FD623200F596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9C8DAC-49E6-904F-97CE-1A4772525341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46C89B-7275-1940-B48E-A45A49429BCF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42F7E8-69CE-0E46-BF1F-0C7AFB3C37B2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BE6206-50F1-BE44-AD76-DA65C2A9A39B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B6798D-9053-A544-8DC9-57DBFA76FDF3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96D783-F4D2-6A42-ABA3-026B1C3E27EB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9B970-80A9-8D49-8AC6-355E84D245F1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93A1F10C-4613-0D4B-BE55-5AA20335CB87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BF92BEE3-C0D6-BE48-AAD4-50460DDB55EC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9712B6-5227-5541-AC41-847B46DB5B46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FE6437-E08F-514E-9574-25D74D9CD42B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230DDE3-96F7-B347-863B-B1ED7B9D9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5710982"/>
            <a:ext cx="4038600" cy="46166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Memory: 2|</a:t>
            </a:r>
            <a:r>
              <a:rPr lang="en-US" sz="2400" i="1" dirty="0"/>
              <a:t>Text</a:t>
            </a:r>
            <a:r>
              <a:rPr lang="en-US" sz="2400" dirty="0"/>
              <a:t>| = O(|</a:t>
            </a:r>
            <a:r>
              <a:rPr lang="en-US" sz="2400" i="1" dirty="0"/>
              <a:t>Text</a:t>
            </a:r>
            <a:r>
              <a:rPr lang="en-US" sz="2400" dirty="0"/>
              <a:t>|).</a:t>
            </a:r>
          </a:p>
        </p:txBody>
      </p:sp>
    </p:spTree>
    <p:extLst>
      <p:ext uri="{BB962C8B-B14F-4D97-AF65-F5344CB8AC3E}">
        <p14:creationId xmlns:p14="http://schemas.microsoft.com/office/powerpoint/2010/main" val="27482059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CD5C-AB0E-2543-A9E5-16581AD7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We Can Decompress BWT 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8F190-CCE8-6743-8CB2-1008755B6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2BED2-5E6B-AC45-9A03-288E97435A63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956B7-5797-BC4E-83EA-4DA6EF51DB84}"/>
              </a:ext>
            </a:extLst>
          </p:cNvPr>
          <p:cNvSpPr txBox="1"/>
          <p:nvPr/>
        </p:nvSpPr>
        <p:spPr>
          <a:xfrm>
            <a:off x="3760374" y="3512756"/>
            <a:ext cx="1750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833AC-0658-7847-9D94-1D8DCEE26652}"/>
              </a:ext>
            </a:extLst>
          </p:cNvPr>
          <p:cNvSpPr txBox="1"/>
          <p:nvPr/>
        </p:nvSpPr>
        <p:spPr>
          <a:xfrm>
            <a:off x="3382063" y="5420380"/>
            <a:ext cx="250677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RLE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))</a:t>
            </a:r>
            <a:endParaRPr lang="en-US" sz="2800" i="1" dirty="0">
              <a:latin typeface="Optima" panose="0200050306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FB37-2A60-1843-AB05-02A41B486943}"/>
              </a:ext>
            </a:extLst>
          </p:cNvPr>
          <p:cNvSpPr txBox="1"/>
          <p:nvPr/>
        </p:nvSpPr>
        <p:spPr>
          <a:xfrm>
            <a:off x="4800600" y="4429780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D999B-5B0F-3D4F-ABA6-D8E009AA7994}"/>
              </a:ext>
            </a:extLst>
          </p:cNvPr>
          <p:cNvSpPr txBox="1"/>
          <p:nvPr/>
        </p:nvSpPr>
        <p:spPr>
          <a:xfrm>
            <a:off x="4800600" y="2514600"/>
            <a:ext cx="37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Convert repeats to runs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FF2CEE-03DB-B444-8C57-21D06CEC49A8}"/>
              </a:ext>
            </a:extLst>
          </p:cNvPr>
          <p:cNvCxnSpPr>
            <a:cxnSpLocks/>
          </p:cNvCxnSpPr>
          <p:nvPr/>
        </p:nvCxnSpPr>
        <p:spPr>
          <a:xfrm>
            <a:off x="4786229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9DDBB3-30E2-2047-B84E-A5B8A5A97CED}"/>
              </a:ext>
            </a:extLst>
          </p:cNvPr>
          <p:cNvCxnSpPr>
            <a:cxnSpLocks/>
          </p:cNvCxnSpPr>
          <p:nvPr/>
        </p:nvCxnSpPr>
        <p:spPr>
          <a:xfrm flipV="1">
            <a:off x="4419600" y="2313862"/>
            <a:ext cx="0" cy="101035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83305B-4FBF-A34A-A68B-F6973061476E}"/>
              </a:ext>
            </a:extLst>
          </p:cNvPr>
          <p:cNvCxnSpPr>
            <a:cxnSpLocks/>
          </p:cNvCxnSpPr>
          <p:nvPr/>
        </p:nvCxnSpPr>
        <p:spPr>
          <a:xfrm>
            <a:off x="4786229" y="4191000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F42B6-AA02-4448-973E-22CAF6A20BA3}"/>
              </a:ext>
            </a:extLst>
          </p:cNvPr>
          <p:cNvCxnSpPr>
            <a:cxnSpLocks/>
          </p:cNvCxnSpPr>
          <p:nvPr/>
        </p:nvCxnSpPr>
        <p:spPr>
          <a:xfrm flipV="1">
            <a:off x="4419600" y="4191000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BE1D4F-FA9D-C846-8E86-71EFEADA21DA}"/>
              </a:ext>
            </a:extLst>
          </p:cNvPr>
          <p:cNvSpPr txBox="1"/>
          <p:nvPr/>
        </p:nvSpPr>
        <p:spPr>
          <a:xfrm>
            <a:off x="3290120" y="4503356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EASY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2E799-C502-494F-ABE8-88499BF363A0}"/>
              </a:ext>
            </a:extLst>
          </p:cNvPr>
          <p:cNvSpPr txBox="1"/>
          <p:nvPr/>
        </p:nvSpPr>
        <p:spPr>
          <a:xfrm>
            <a:off x="2199465" y="2618414"/>
            <a:ext cx="210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2"/>
                </a:solidFill>
                <a:latin typeface="Optima" panose="02000503060000020004" pitchFamily="2" charset="0"/>
              </a:rPr>
              <a:t>It’s possible!</a:t>
            </a:r>
          </a:p>
        </p:txBody>
      </p:sp>
    </p:spTree>
    <p:extLst>
      <p:ext uri="{BB962C8B-B14F-4D97-AF65-F5344CB8AC3E}">
        <p14:creationId xmlns:p14="http://schemas.microsoft.com/office/powerpoint/2010/main" val="40504314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CD5C-AB0E-2543-A9E5-16581AD7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1762727"/>
          </a:xfrm>
        </p:spPr>
        <p:txBody>
          <a:bodyPr>
            <a:normAutofit/>
          </a:bodyPr>
          <a:lstStyle/>
          <a:p>
            <a:r>
              <a:rPr lang="en-US" dirty="0"/>
              <a:t>So We Can Decompress BWT ...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But What About Pattern Matching?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8F190-CCE8-6743-8CB2-1008755B6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2BED2-5E6B-AC45-9A03-288E97435A63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956B7-5797-BC4E-83EA-4DA6EF51DB84}"/>
              </a:ext>
            </a:extLst>
          </p:cNvPr>
          <p:cNvSpPr txBox="1"/>
          <p:nvPr/>
        </p:nvSpPr>
        <p:spPr>
          <a:xfrm>
            <a:off x="3760374" y="3512756"/>
            <a:ext cx="1750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833AC-0658-7847-9D94-1D8DCEE26652}"/>
              </a:ext>
            </a:extLst>
          </p:cNvPr>
          <p:cNvSpPr txBox="1"/>
          <p:nvPr/>
        </p:nvSpPr>
        <p:spPr>
          <a:xfrm>
            <a:off x="3382063" y="5420380"/>
            <a:ext cx="250677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RLE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))</a:t>
            </a:r>
            <a:endParaRPr lang="en-US" sz="2800" i="1" dirty="0">
              <a:latin typeface="Optima" panose="0200050306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FB37-2A60-1843-AB05-02A41B486943}"/>
              </a:ext>
            </a:extLst>
          </p:cNvPr>
          <p:cNvSpPr txBox="1"/>
          <p:nvPr/>
        </p:nvSpPr>
        <p:spPr>
          <a:xfrm>
            <a:off x="4800600" y="4429780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D999B-5B0F-3D4F-ABA6-D8E009AA7994}"/>
              </a:ext>
            </a:extLst>
          </p:cNvPr>
          <p:cNvSpPr txBox="1"/>
          <p:nvPr/>
        </p:nvSpPr>
        <p:spPr>
          <a:xfrm>
            <a:off x="4800600" y="2514600"/>
            <a:ext cx="37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Convert repeats to runs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FF2CEE-03DB-B444-8C57-21D06CEC49A8}"/>
              </a:ext>
            </a:extLst>
          </p:cNvPr>
          <p:cNvCxnSpPr>
            <a:cxnSpLocks/>
          </p:cNvCxnSpPr>
          <p:nvPr/>
        </p:nvCxnSpPr>
        <p:spPr>
          <a:xfrm>
            <a:off x="4786229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9DDBB3-30E2-2047-B84E-A5B8A5A97CED}"/>
              </a:ext>
            </a:extLst>
          </p:cNvPr>
          <p:cNvCxnSpPr>
            <a:cxnSpLocks/>
          </p:cNvCxnSpPr>
          <p:nvPr/>
        </p:nvCxnSpPr>
        <p:spPr>
          <a:xfrm flipV="1">
            <a:off x="4419600" y="2313862"/>
            <a:ext cx="0" cy="101035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83305B-4FBF-A34A-A68B-F6973061476E}"/>
              </a:ext>
            </a:extLst>
          </p:cNvPr>
          <p:cNvCxnSpPr>
            <a:cxnSpLocks/>
          </p:cNvCxnSpPr>
          <p:nvPr/>
        </p:nvCxnSpPr>
        <p:spPr>
          <a:xfrm>
            <a:off x="4786229" y="4191000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F42B6-AA02-4448-973E-22CAF6A20BA3}"/>
              </a:ext>
            </a:extLst>
          </p:cNvPr>
          <p:cNvCxnSpPr>
            <a:cxnSpLocks/>
          </p:cNvCxnSpPr>
          <p:nvPr/>
        </p:nvCxnSpPr>
        <p:spPr>
          <a:xfrm flipV="1">
            <a:off x="4419600" y="4191000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BE1D4F-FA9D-C846-8E86-71EFEADA21DA}"/>
              </a:ext>
            </a:extLst>
          </p:cNvPr>
          <p:cNvSpPr txBox="1"/>
          <p:nvPr/>
        </p:nvSpPr>
        <p:spPr>
          <a:xfrm>
            <a:off x="3290120" y="4503356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EASY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2E799-C502-494F-ABE8-88499BF363A0}"/>
              </a:ext>
            </a:extLst>
          </p:cNvPr>
          <p:cNvSpPr txBox="1"/>
          <p:nvPr/>
        </p:nvSpPr>
        <p:spPr>
          <a:xfrm>
            <a:off x="2199465" y="2618414"/>
            <a:ext cx="210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2"/>
                </a:solidFill>
                <a:latin typeface="Optima" panose="02000503060000020004" pitchFamily="2" charset="0"/>
              </a:rPr>
              <a:t>It’s possible!</a:t>
            </a:r>
          </a:p>
        </p:txBody>
      </p:sp>
    </p:spTree>
    <p:extLst>
      <p:ext uri="{BB962C8B-B14F-4D97-AF65-F5344CB8AC3E}">
        <p14:creationId xmlns:p14="http://schemas.microsoft.com/office/powerpoint/2010/main" val="26106819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C566-8BFC-B849-807E-019C66A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A8EE-430B-0749-A9A1-C1FF70DC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Inverting 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tima" panose="02000503060000020004" pitchFamily="2" charset="0"/>
              </a:rPr>
              <a:t>Pattern Matching with BWT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Where are the Matched Patterns?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Burrows and Wheeler Set Up Checkpoints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Epilogue: Mismatch-Tolerant Read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8FA34-57E0-4D40-A584-89B4348D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080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619F-2F6F-3A4D-BB69-62739A93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Recalling 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5BBB-326D-1447-9F8A-C0CFF431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Pattern Matching with Suffix Array:</a:t>
            </a:r>
          </a:p>
          <a:p>
            <a:r>
              <a:rPr lang="en-US" sz="2800" dirty="0"/>
              <a:t>Runtime: O(|</a:t>
            </a:r>
            <a:r>
              <a:rPr lang="en-US" sz="2800" i="1" dirty="0"/>
              <a:t>Text</a:t>
            </a:r>
            <a:r>
              <a:rPr lang="en-US" sz="2800" dirty="0"/>
              <a:t>| + |</a:t>
            </a:r>
            <a:r>
              <a:rPr lang="en-US" sz="2800" i="1" dirty="0"/>
              <a:t>Patterns</a:t>
            </a:r>
            <a:r>
              <a:rPr lang="en-US" sz="2800" dirty="0"/>
              <a:t>|)</a:t>
            </a:r>
          </a:p>
          <a:p>
            <a:r>
              <a:rPr lang="en-US" sz="2800" dirty="0"/>
              <a:t>Memory: O(|</a:t>
            </a:r>
            <a:r>
              <a:rPr lang="en-US" sz="2800" i="1" dirty="0"/>
              <a:t>Text</a:t>
            </a:r>
            <a:r>
              <a:rPr lang="en-US" sz="2800" dirty="0"/>
              <a:t>|)</a:t>
            </a:r>
          </a:p>
          <a:p>
            <a:r>
              <a:rPr lang="en-US" sz="2800" dirty="0"/>
              <a:t>Problem: suffix tree takes ~20 x |</a:t>
            </a:r>
            <a:r>
              <a:rPr lang="en-US" sz="2800" i="1" dirty="0"/>
              <a:t>Text</a:t>
            </a:r>
            <a:r>
              <a:rPr lang="en-US" sz="2800" dirty="0"/>
              <a:t>| space, but suffix array takes ~4 x |</a:t>
            </a:r>
            <a:r>
              <a:rPr lang="en-US" sz="2800" i="1" dirty="0"/>
              <a:t>Text</a:t>
            </a:r>
            <a:r>
              <a:rPr lang="en-US" sz="2800" dirty="0"/>
              <a:t>| space.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91173-15FA-B049-AE8A-12C887DDB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6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15-CF42-A448-A318-17E464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Repeats to Runs?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3B15-CD55-5A44-B492-D31F9E435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49720-341B-A344-9B33-7346F776F57C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7C3DA-AB68-3947-A6A4-7E829B6F8B4C}"/>
              </a:ext>
            </a:extLst>
          </p:cNvPr>
          <p:cNvSpPr txBox="1"/>
          <p:nvPr/>
        </p:nvSpPr>
        <p:spPr>
          <a:xfrm>
            <a:off x="4800600" y="2514600"/>
            <a:ext cx="402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Optima" panose="02000503060000020004" pitchFamily="2" charset="0"/>
              </a:rPr>
              <a:t>Convert repeats to runs?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B52A9D-8B0A-9241-BC6C-FECC37B89A5A}"/>
              </a:ext>
            </a:extLst>
          </p:cNvPr>
          <p:cNvCxnSpPr>
            <a:cxnSpLocks/>
          </p:cNvCxnSpPr>
          <p:nvPr/>
        </p:nvCxnSpPr>
        <p:spPr>
          <a:xfrm>
            <a:off x="480060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6F1DBC-571E-4545-BE99-B2A300AC8F7D}"/>
              </a:ext>
            </a:extLst>
          </p:cNvPr>
          <p:cNvCxnSpPr>
            <a:cxnSpLocks/>
          </p:cNvCxnSpPr>
          <p:nvPr/>
        </p:nvCxnSpPr>
        <p:spPr>
          <a:xfrm flipV="1">
            <a:off x="441960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DB6E795-197B-8E49-BF62-A82ADD02E2E5}"/>
              </a:ext>
            </a:extLst>
          </p:cNvPr>
          <p:cNvSpPr txBox="1">
            <a:spLocks/>
          </p:cNvSpPr>
          <p:nvPr/>
        </p:nvSpPr>
        <p:spPr>
          <a:xfrm>
            <a:off x="520650" y="4419902"/>
            <a:ext cx="8229600" cy="1822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Formally, define </a:t>
            </a:r>
            <a:r>
              <a:rPr lang="en-US" sz="2800" i="1" dirty="0"/>
              <a:t>S</a:t>
            </a:r>
            <a:r>
              <a:rPr lang="en-US" sz="2800" i="1" baseline="-25000" dirty="0"/>
              <a:t>A, n</a:t>
            </a:r>
            <a:r>
              <a:rPr lang="en-US" sz="2800" dirty="0"/>
              <a:t> as the set of all strings of length </a:t>
            </a:r>
            <a:r>
              <a:rPr lang="en-US" sz="2800" i="1" dirty="0"/>
              <a:t>n</a:t>
            </a:r>
            <a:r>
              <a:rPr lang="en-US" sz="2800" dirty="0"/>
              <a:t> constructed over an alphabet </a:t>
            </a:r>
            <a:r>
              <a:rPr lang="en-US" sz="2800" i="1" dirty="0"/>
              <a:t>A. </a:t>
            </a:r>
            <a:r>
              <a:rPr lang="en-US" sz="2800" dirty="0"/>
              <a:t>We want a function </a:t>
            </a:r>
            <a:r>
              <a:rPr lang="en-US" sz="2800" i="1" dirty="0"/>
              <a:t>f: S</a:t>
            </a:r>
            <a:r>
              <a:rPr lang="en-US" sz="2800" i="1" baseline="-25000" dirty="0"/>
              <a:t>A, n</a:t>
            </a:r>
            <a:r>
              <a:rPr lang="en-US" sz="2800" i="1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i="1" dirty="0"/>
              <a:t>S</a:t>
            </a:r>
            <a:r>
              <a:rPr lang="en-US" sz="2800" i="1" baseline="-25000" dirty="0"/>
              <a:t>A, n</a:t>
            </a:r>
            <a:r>
              <a:rPr lang="en-US" sz="2800" i="1" dirty="0"/>
              <a:t> </a:t>
            </a:r>
            <a:r>
              <a:rPr lang="en-US" sz="2800" dirty="0"/>
              <a:t>that is </a:t>
            </a:r>
            <a:r>
              <a:rPr lang="en-US" sz="2800" b="1" dirty="0">
                <a:solidFill>
                  <a:schemeClr val="accent1"/>
                </a:solidFill>
              </a:rPr>
              <a:t>invertible:</a:t>
            </a:r>
            <a:r>
              <a:rPr lang="en-US" sz="2800" dirty="0"/>
              <a:t> if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y</a:t>
            </a:r>
            <a:r>
              <a:rPr lang="en-US" sz="2800" dirty="0"/>
              <a:t>), then </a:t>
            </a:r>
            <a:r>
              <a:rPr lang="en-US" sz="2800" i="1" dirty="0"/>
              <a:t>x</a:t>
            </a:r>
            <a:r>
              <a:rPr lang="en-US" sz="2800" dirty="0"/>
              <a:t> =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  <a:endParaRPr lang="en-US" sz="28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42B8F-DC95-9342-9184-2F529FAB78BD}"/>
              </a:ext>
            </a:extLst>
          </p:cNvPr>
          <p:cNvSpPr txBox="1"/>
          <p:nvPr/>
        </p:nvSpPr>
        <p:spPr>
          <a:xfrm>
            <a:off x="4089791" y="3512756"/>
            <a:ext cx="10913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95345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619F-2F6F-3A4D-BB69-62739A93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Recalling Our Goal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91173-15FA-B049-AE8A-12C887DDB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C97209-0DA6-1E42-AB5D-9264A5B3BE75}"/>
              </a:ext>
            </a:extLst>
          </p:cNvPr>
          <p:cNvSpPr txBox="1">
            <a:spLocks/>
          </p:cNvSpPr>
          <p:nvPr/>
        </p:nvSpPr>
        <p:spPr>
          <a:xfrm>
            <a:off x="452437" y="4798366"/>
            <a:ext cx="8229600" cy="535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Can we use BWT(</a:t>
            </a:r>
            <a:r>
              <a:rPr lang="en-US" sz="2800" i="1" dirty="0"/>
              <a:t>Text</a:t>
            </a:r>
            <a:r>
              <a:rPr lang="en-US" sz="2800" dirty="0"/>
              <a:t>) as our data structure instead?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3B60B1-0799-A04B-B0B3-DAE372FE5D00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2590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/>
              <a:t>Pattern Matching with Suffix Array:</a:t>
            </a:r>
          </a:p>
          <a:p>
            <a:r>
              <a:rPr lang="en-US" sz="2800"/>
              <a:t>Runtime: O(|</a:t>
            </a:r>
            <a:r>
              <a:rPr lang="en-US" sz="2800" i="1"/>
              <a:t>Text</a:t>
            </a:r>
            <a:r>
              <a:rPr lang="en-US" sz="2800"/>
              <a:t>| + |</a:t>
            </a:r>
            <a:r>
              <a:rPr lang="en-US" sz="2800" i="1"/>
              <a:t>Patterns</a:t>
            </a:r>
            <a:r>
              <a:rPr lang="en-US" sz="2800"/>
              <a:t>|)</a:t>
            </a:r>
          </a:p>
          <a:p>
            <a:r>
              <a:rPr lang="en-US" sz="2800"/>
              <a:t>Memory: O(|</a:t>
            </a:r>
            <a:r>
              <a:rPr lang="en-US" sz="2800" i="1"/>
              <a:t>Text</a:t>
            </a:r>
            <a:r>
              <a:rPr lang="en-US" sz="2800"/>
              <a:t>|)</a:t>
            </a:r>
          </a:p>
          <a:p>
            <a:r>
              <a:rPr lang="en-US" sz="2800"/>
              <a:t>Problem: suffix tree takes ~20 x |</a:t>
            </a:r>
            <a:r>
              <a:rPr lang="en-US" sz="2800" i="1"/>
              <a:t>Text</a:t>
            </a:r>
            <a:r>
              <a:rPr lang="en-US" sz="2800"/>
              <a:t>| space, but suffix array takes ~4 x |</a:t>
            </a:r>
            <a:r>
              <a:rPr lang="en-US" sz="2800" i="1"/>
              <a:t>Text</a:t>
            </a:r>
            <a:r>
              <a:rPr lang="en-US" sz="2800"/>
              <a:t>| space.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059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2092-829B-CA4C-A3F2-A796F0F9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Pattern Matches “Clump” at Start of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Text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72FE-9AAE-D44C-AE8F-E6FE7AF0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0570-2DA9-7A4B-8EB4-BBB7159F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4C808-400F-524D-B86F-B79E5121466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anamabananas$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15426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2092-829B-CA4C-A3F2-A796F0F9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Text</a:t>
            </a:r>
            <a:r>
              <a:rPr lang="en-US" dirty="0"/>
              <a:t>) to Suffix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72FE-9AAE-D44C-AE8F-E6FE7AF0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0570-2DA9-7A4B-8EB4-BBB7159F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4C808-400F-524D-B86F-B79E5121466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anamabananas$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800E7-F2FC-A246-9F6F-B18AF7E059DB}"/>
              </a:ext>
            </a:extLst>
          </p:cNvPr>
          <p:cNvSpPr txBox="1"/>
          <p:nvPr/>
        </p:nvSpPr>
        <p:spPr>
          <a:xfrm>
            <a:off x="4876900" y="1387019"/>
            <a:ext cx="3881337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Sorted Suffixes	      Suffix Array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	13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	 5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amabananas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 3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 1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ananas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 7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	 9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as$			11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bananas$		 6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 4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 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nanas$			 8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		10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	 0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s$			12</a:t>
            </a:r>
          </a:p>
        </p:txBody>
      </p:sp>
    </p:spTree>
    <p:extLst>
      <p:ext uri="{BB962C8B-B14F-4D97-AF65-F5344CB8AC3E}">
        <p14:creationId xmlns:p14="http://schemas.microsoft.com/office/powerpoint/2010/main" val="41010075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2092-829B-CA4C-A3F2-A796F0F9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Text</a:t>
            </a:r>
            <a:r>
              <a:rPr lang="en-US" dirty="0"/>
              <a:t>) to Suffix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72FE-9AAE-D44C-AE8F-E6FE7AF0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0570-2DA9-7A4B-8EB4-BBB7159F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4C808-400F-524D-B86F-B79E5121466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anamabananas$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A91425-0219-D646-9DE7-F59A3795F0F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1810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We could find pattern matches easily if we had all the suffixes, but we would need O(|</a:t>
            </a:r>
            <a:r>
              <a:rPr lang="en-US" sz="2800" i="1" dirty="0"/>
              <a:t>Text</a:t>
            </a:r>
            <a:r>
              <a:rPr lang="en-US" sz="2800" baseline="30000" dirty="0"/>
              <a:t>|2</a:t>
            </a:r>
            <a:r>
              <a:rPr lang="en-US" sz="2800" dirty="0"/>
              <a:t>) space…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5444320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2092-829B-CA4C-A3F2-A796F0F9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Text</a:t>
            </a:r>
            <a:r>
              <a:rPr lang="en-US" dirty="0"/>
              <a:t>) to Suffix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72FE-9AAE-D44C-AE8F-E6FE7AF0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0570-2DA9-7A4B-8EB4-BBB7159F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A91425-0219-D646-9DE7-F59A3795F0F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1810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We could find pattern matches easily if we had all the suffixes, but we would need O(|</a:t>
            </a:r>
            <a:r>
              <a:rPr lang="en-US" sz="2800" i="1" dirty="0"/>
              <a:t>Text</a:t>
            </a:r>
            <a:r>
              <a:rPr lang="en-US" sz="2800" baseline="30000" dirty="0"/>
              <a:t>|2</a:t>
            </a:r>
            <a:r>
              <a:rPr lang="en-US" sz="2800" dirty="0"/>
              <a:t>) space…</a:t>
            </a:r>
            <a:endParaRPr lang="en-US" sz="2800" baseline="30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2F2D5E-EE31-234D-922B-DAD75C18627B}"/>
              </a:ext>
            </a:extLst>
          </p:cNvPr>
          <p:cNvSpPr txBox="1">
            <a:spLocks/>
          </p:cNvSpPr>
          <p:nvPr/>
        </p:nvSpPr>
        <p:spPr>
          <a:xfrm>
            <a:off x="4191000" y="3896028"/>
            <a:ext cx="4495800" cy="2199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We are going to pattern match using just two columns of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Text</a:t>
            </a:r>
            <a:r>
              <a:rPr lang="en-US" sz="2800" dirty="0"/>
              <a:t>): </a:t>
            </a:r>
            <a:r>
              <a:rPr lang="en-US" sz="2800" i="1" dirty="0" err="1"/>
              <a:t>FirstColumn</a:t>
            </a:r>
            <a:r>
              <a:rPr lang="en-US" sz="2800" dirty="0"/>
              <a:t> and </a:t>
            </a:r>
            <a:r>
              <a:rPr lang="en-US" sz="2800" i="1" dirty="0" err="1"/>
              <a:t>LastColumn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DD79B-22A0-1C44-92B4-FAF9E825BC48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502479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39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362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169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4520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BF9399-1BE4-C344-99AC-C58DA868D180}"/>
              </a:ext>
            </a:extLst>
          </p:cNvPr>
          <p:cNvSpPr txBox="1">
            <a:spLocks/>
          </p:cNvSpPr>
          <p:nvPr/>
        </p:nvSpPr>
        <p:spPr>
          <a:xfrm>
            <a:off x="4191000" y="3048001"/>
            <a:ext cx="4495800" cy="183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Now we can apply the First-Last Property and find where these three “n” are hiding in </a:t>
            </a:r>
            <a:r>
              <a:rPr lang="en-US" sz="2800" i="1" dirty="0" err="1"/>
              <a:t>FirstColumn</a:t>
            </a:r>
            <a:r>
              <a:rPr lang="en-US" sz="2800" dirty="0"/>
              <a:t>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0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</a:t>
            </a:r>
            <a:r>
              <a:rPr lang="en-US" dirty="0"/>
              <a:t>urrows-</a:t>
            </a:r>
            <a:r>
              <a:rPr lang="en-US" b="1" dirty="0"/>
              <a:t>W</a:t>
            </a:r>
            <a:r>
              <a:rPr lang="en-US" dirty="0"/>
              <a:t>heeler </a:t>
            </a:r>
            <a:r>
              <a:rPr lang="en-US" b="1" dirty="0"/>
              <a:t>T</a:t>
            </a:r>
            <a:r>
              <a:rPr lang="en-US" dirty="0"/>
              <a:t>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Isosceles Triangle 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A791B-25F7-654C-8D37-EA06B137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58968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BF9399-1BE4-C344-99AC-C58DA868D180}"/>
              </a:ext>
            </a:extLst>
          </p:cNvPr>
          <p:cNvSpPr txBox="1">
            <a:spLocks/>
          </p:cNvSpPr>
          <p:nvPr/>
        </p:nvSpPr>
        <p:spPr>
          <a:xfrm>
            <a:off x="4191000" y="3048001"/>
            <a:ext cx="4495800" cy="183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Now we can apply the First-Last Property and find where these three “n” are hiding in </a:t>
            </a:r>
            <a:r>
              <a:rPr lang="en-US" sz="2800" i="1" dirty="0" err="1"/>
              <a:t>FirstColumn</a:t>
            </a:r>
            <a:r>
              <a:rPr lang="en-US" sz="2800" dirty="0"/>
              <a:t>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430692-B1F9-FE43-95B2-39C93C019905}"/>
              </a:ext>
            </a:extLst>
          </p:cNvPr>
          <p:cNvSpPr txBox="1">
            <a:spLocks/>
          </p:cNvSpPr>
          <p:nvPr/>
        </p:nvSpPr>
        <p:spPr>
          <a:xfrm>
            <a:off x="4191000" y="5178891"/>
            <a:ext cx="4495800" cy="917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can infer that these three rows start with “</a:t>
            </a:r>
            <a:r>
              <a:rPr lang="en-US" sz="2800" dirty="0" err="1"/>
              <a:t>na</a:t>
            </a:r>
            <a:r>
              <a:rPr lang="en-US" sz="2800" dirty="0"/>
              <a:t>”.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614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9169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BDA51-3DEA-ED4F-B67D-9B9F2556D0D9}"/>
              </a:ext>
            </a:extLst>
          </p:cNvPr>
          <p:cNvSpPr txBox="1">
            <a:spLocks/>
          </p:cNvSpPr>
          <p:nvPr/>
        </p:nvSpPr>
        <p:spPr>
          <a:xfrm>
            <a:off x="4191000" y="3048001"/>
            <a:ext cx="4495800" cy="1371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All three match, and again we apply the First-Last Property.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029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Match Patterns </a:t>
            </a:r>
            <a:r>
              <a:rPr lang="en-US" i="1" dirty="0"/>
              <a:t>Backward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2A7A-3AAB-9B4B-8227-50C3095E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4191000" y="1694795"/>
            <a:ext cx="4495800" cy="972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Searching for 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800" dirty="0"/>
              <a:t> in </a:t>
            </a:r>
            <a:r>
              <a:rPr lang="en-US" sz="2800" i="1" dirty="0"/>
              <a:t>Text</a:t>
            </a:r>
            <a:r>
              <a:rPr lang="en-US" sz="2800" dirty="0"/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BDA51-3DEA-ED4F-B67D-9B9F2556D0D9}"/>
              </a:ext>
            </a:extLst>
          </p:cNvPr>
          <p:cNvSpPr txBox="1">
            <a:spLocks/>
          </p:cNvSpPr>
          <p:nvPr/>
        </p:nvSpPr>
        <p:spPr>
          <a:xfrm>
            <a:off x="4191000" y="3048001"/>
            <a:ext cx="4495800" cy="1371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All three match, and again we apply the First-Last Property.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A82A3C-EE8F-7E48-A1DA-3BC85CC0BBA6}"/>
              </a:ext>
            </a:extLst>
          </p:cNvPr>
          <p:cNvSpPr txBox="1">
            <a:spLocks/>
          </p:cNvSpPr>
          <p:nvPr/>
        </p:nvSpPr>
        <p:spPr>
          <a:xfrm>
            <a:off x="4191000" y="4819744"/>
            <a:ext cx="4495800" cy="917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have found the occurrences of “</a:t>
            </a:r>
            <a:r>
              <a:rPr lang="en-US" sz="2800" dirty="0" err="1"/>
              <a:t>ana</a:t>
            </a:r>
            <a:r>
              <a:rPr lang="en-US" sz="2800" dirty="0"/>
              <a:t>”!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934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176E-B257-874F-BFBD-7653F3F4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8416-98B6-284C-BA55-5B7842AC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76533-A0EC-3D4B-A630-175C8D527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CD7F5-87AB-5645-B5F6-0FA2E6B0C29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492D6D-48E6-D648-80EF-9E7328076DD8}"/>
              </a:ext>
            </a:extLst>
          </p:cNvPr>
          <p:cNvSpPr txBox="1">
            <a:spLocks/>
          </p:cNvSpPr>
          <p:nvPr/>
        </p:nvSpPr>
        <p:spPr>
          <a:xfrm>
            <a:off x="4029075" y="1709082"/>
            <a:ext cx="4495800" cy="17961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Problem: For a DNA alphabet, it will take (1/4)|</a:t>
            </a:r>
            <a:r>
              <a:rPr lang="en-US" sz="2800" i="1" dirty="0"/>
              <a:t>Text</a:t>
            </a:r>
            <a:r>
              <a:rPr lang="en-US" sz="2800" dirty="0"/>
              <a:t>| runtime just to cycle through all these!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3478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176E-B257-874F-BFBD-7653F3F4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8416-98B6-284C-BA55-5B7842AC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76533-A0EC-3D4B-A630-175C8D527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CD7F5-87AB-5645-B5F6-0FA2E6B0C29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30585-F1E6-A247-A4EB-9A1A535941ED}"/>
              </a:ext>
            </a:extLst>
          </p:cNvPr>
          <p:cNvSpPr txBox="1"/>
          <p:nvPr/>
        </p:nvSpPr>
        <p:spPr>
          <a:xfrm>
            <a:off x="3943350" y="1417183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0 1 1 1 2 1 1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0 1 1 1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0 3 1 1 3 1 1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8DF7CB-D6C6-734E-908E-F11B33526668}"/>
              </a:ext>
            </a:extLst>
          </p:cNvPr>
          <p:cNvSpPr txBox="1">
            <a:spLocks/>
          </p:cNvSpPr>
          <p:nvPr/>
        </p:nvSpPr>
        <p:spPr>
          <a:xfrm>
            <a:off x="6553201" y="1438550"/>
            <a:ext cx="2438400" cy="2648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“Count” arrays allow us to know what we’ve encountered at every point.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110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176E-B257-874F-BFBD-7653F3F4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8416-98B6-284C-BA55-5B7842AC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76533-A0EC-3D4B-A630-175C8D527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CD7F5-87AB-5645-B5F6-0FA2E6B0C29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30585-F1E6-A247-A4EB-9A1A535941ED}"/>
              </a:ext>
            </a:extLst>
          </p:cNvPr>
          <p:cNvSpPr txBox="1"/>
          <p:nvPr/>
        </p:nvSpPr>
        <p:spPr>
          <a:xfrm>
            <a:off x="3943350" y="1417183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0 3 1 1 3 1 1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0AA1C4-423A-9E43-93D8-8F68CCEC7891}"/>
              </a:ext>
            </a:extLst>
          </p:cNvPr>
          <p:cNvSpPr txBox="1">
            <a:spLocks/>
          </p:cNvSpPr>
          <p:nvPr/>
        </p:nvSpPr>
        <p:spPr>
          <a:xfrm>
            <a:off x="6534151" y="1379060"/>
            <a:ext cx="2438399" cy="3040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Here: we encounter n</a:t>
            </a:r>
            <a:r>
              <a:rPr lang="en-US" sz="2800" baseline="-25000" dirty="0"/>
              <a:t>1</a:t>
            </a:r>
            <a:r>
              <a:rPr lang="en-US" sz="2800" dirty="0"/>
              <a:t> through n</a:t>
            </a:r>
            <a:r>
              <a:rPr lang="en-US" sz="2800" baseline="-25000" dirty="0"/>
              <a:t>3</a:t>
            </a:r>
            <a:r>
              <a:rPr lang="en-US" sz="2800" dirty="0"/>
              <a:t> by checking the two highlighted values.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C58862-7F4B-6D41-A546-B5D664778C12}"/>
              </a:ext>
            </a:extLst>
          </p:cNvPr>
          <p:cNvSpPr txBox="1">
            <a:spLocks/>
          </p:cNvSpPr>
          <p:nvPr/>
        </p:nvSpPr>
        <p:spPr>
          <a:xfrm>
            <a:off x="6534151" y="4526418"/>
            <a:ext cx="2362201" cy="1782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Of course, they’re a big memory waste…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791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176E-B257-874F-BFBD-7653F3F4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Need ”Last to First”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8416-98B6-284C-BA55-5B7842AC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76533-A0EC-3D4B-A630-175C8D527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A44AC-3697-E344-BAD3-8F68D2322B58}"/>
              </a:ext>
            </a:extLst>
          </p:cNvPr>
          <p:cNvSpPr txBox="1"/>
          <p:nvPr/>
        </p:nvSpPr>
        <p:spPr>
          <a:xfrm>
            <a:off x="4038600" y="1415594"/>
            <a:ext cx="1600099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Optima" panose="02000503060000020004" pitchFamily="2" charset="0"/>
              </a:rPr>
              <a:t>Last To First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4C01E-07F0-6147-95EF-F6DB8173D3EC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A84FAA-FCE6-3E47-97A3-1A2E8C74FEF0}"/>
              </a:ext>
            </a:extLst>
          </p:cNvPr>
          <p:cNvSpPr txBox="1">
            <a:spLocks/>
          </p:cNvSpPr>
          <p:nvPr/>
        </p:nvSpPr>
        <p:spPr>
          <a:xfrm>
            <a:off x="5929261" y="3429000"/>
            <a:ext cx="2757539" cy="2634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Beyond scope of the course: we can compute this very quickly using </a:t>
            </a:r>
            <a:r>
              <a:rPr lang="en-US" sz="2800" i="1" dirty="0"/>
              <a:t>Count</a:t>
            </a:r>
            <a:r>
              <a:rPr lang="en-US" sz="2800" dirty="0"/>
              <a:t> arrays.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DE8A8B-CAD1-C948-B34E-F42095BBCA85}"/>
              </a:ext>
            </a:extLst>
          </p:cNvPr>
          <p:cNvSpPr txBox="1">
            <a:spLocks/>
          </p:cNvSpPr>
          <p:nvPr/>
        </p:nvSpPr>
        <p:spPr>
          <a:xfrm>
            <a:off x="5929261" y="1662110"/>
            <a:ext cx="2757539" cy="1385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Another big memory waste…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264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C566-8BFC-B849-807E-019C66A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A8EE-430B-0749-A9A1-C1FF70DC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Inverting 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Pattern Matching with BWT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tima" panose="02000503060000020004" pitchFamily="2" charset="0"/>
              </a:rPr>
              <a:t>Where are the Matched Patterns?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Burrows and Wheeler Set Up Checkpoints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Epilogue: Mismatch-Tolerant Read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8FA34-57E0-4D40-A584-89B4348D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3664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EE18-7375-A845-A588-4202E010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Matches?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C9C80-B49B-2E48-922B-A7AADE11F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9EE927B-E4F3-A045-A74E-F563B283067D}"/>
              </a:ext>
            </a:extLst>
          </p:cNvPr>
          <p:cNvSpPr txBox="1">
            <a:spLocks/>
          </p:cNvSpPr>
          <p:nvPr/>
        </p:nvSpPr>
        <p:spPr>
          <a:xfrm>
            <a:off x="438150" y="1524000"/>
            <a:ext cx="8229600" cy="2859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Optima" panose="02000503060000020004" pitchFamily="2" charset="0"/>
              </a:rPr>
              <a:t>Multiple Pattern Matching Problem: </a:t>
            </a:r>
            <a:r>
              <a:rPr lang="en-US" sz="2800" i="1" dirty="0"/>
              <a:t>Find all occurrences of a collection of patterns in a text.</a:t>
            </a:r>
          </a:p>
          <a:p>
            <a:r>
              <a:rPr lang="en-US" sz="2800" b="1" dirty="0"/>
              <a:t>Input: </a:t>
            </a:r>
            <a:r>
              <a:rPr lang="en-US" sz="2800" dirty="0"/>
              <a:t>A string </a:t>
            </a:r>
            <a:r>
              <a:rPr lang="en-US" sz="2800" i="1" dirty="0"/>
              <a:t>Text</a:t>
            </a:r>
            <a:r>
              <a:rPr lang="en-US" sz="2800" dirty="0"/>
              <a:t> and a collection </a:t>
            </a:r>
            <a:r>
              <a:rPr lang="en-US" sz="2800" i="1" dirty="0"/>
              <a:t>Patterns </a:t>
            </a:r>
            <a:r>
              <a:rPr lang="en-US" sz="2800" dirty="0"/>
              <a:t>containing (shorter) strings.</a:t>
            </a:r>
          </a:p>
          <a:p>
            <a:r>
              <a:rPr lang="en-US" sz="2800" b="1" dirty="0"/>
              <a:t>Output: </a:t>
            </a:r>
            <a:r>
              <a:rPr lang="en-US" sz="2800" dirty="0"/>
              <a:t>All </a:t>
            </a:r>
            <a:r>
              <a:rPr lang="en-US" sz="2800" b="1" i="1" dirty="0">
                <a:solidFill>
                  <a:schemeClr val="tx2"/>
                </a:solidFill>
              </a:rPr>
              <a:t>starting positions </a:t>
            </a:r>
            <a:r>
              <a:rPr lang="en-US" sz="2800" dirty="0"/>
              <a:t>in </a:t>
            </a:r>
            <a:r>
              <a:rPr lang="en-US" sz="2800" i="1" dirty="0"/>
              <a:t>Text</a:t>
            </a:r>
            <a:r>
              <a:rPr lang="en-US" sz="2800" dirty="0"/>
              <a:t> where a string from </a:t>
            </a:r>
            <a:r>
              <a:rPr lang="en-US" sz="2800" i="1" dirty="0"/>
              <a:t>Patterns</a:t>
            </a:r>
            <a:r>
              <a:rPr lang="en-US" sz="2800" dirty="0"/>
              <a:t> appears as a substring.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0120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4" name="Arc 23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D1BEF-9D3B-6944-AF9F-64BABF3E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91649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62B5-9C2E-D249-AA62-2B320B41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Matches?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660B-DEE8-C647-AFC4-2EAD72F5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CEA6-63DB-5345-9FDD-D7A7EB818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3BDE4-32AE-C54B-A644-79CB34DECE64}"/>
              </a:ext>
            </a:extLst>
          </p:cNvPr>
          <p:cNvSpPr/>
          <p:nvPr/>
        </p:nvSpPr>
        <p:spPr>
          <a:xfrm>
            <a:off x="612133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anamabananas$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BA08BA-29E1-3549-909B-B5865D0A8CBA}"/>
              </a:ext>
            </a:extLst>
          </p:cNvPr>
          <p:cNvSpPr txBox="1">
            <a:spLocks/>
          </p:cNvSpPr>
          <p:nvPr/>
        </p:nvSpPr>
        <p:spPr>
          <a:xfrm>
            <a:off x="4114800" y="1614488"/>
            <a:ext cx="4572000" cy="97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Example: We know that </a:t>
            </a:r>
            <a:r>
              <a:rPr lang="en-US" sz="2800" b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800" dirty="0"/>
              <a:t> occurs 3 times, but where?</a:t>
            </a:r>
          </a:p>
        </p:txBody>
      </p:sp>
    </p:spTree>
    <p:extLst>
      <p:ext uri="{BB962C8B-B14F-4D97-AF65-F5344CB8AC3E}">
        <p14:creationId xmlns:p14="http://schemas.microsoft.com/office/powerpoint/2010/main" val="28478288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62B5-9C2E-D249-AA62-2B320B41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Suffix Array Holds the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660B-DEE8-C647-AFC4-2EAD72F5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CEA6-63DB-5345-9FDD-D7A7EB818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3BDE4-32AE-C54B-A644-79CB34DECE64}"/>
              </a:ext>
            </a:extLst>
          </p:cNvPr>
          <p:cNvSpPr/>
          <p:nvPr/>
        </p:nvSpPr>
        <p:spPr>
          <a:xfrm>
            <a:off x="612133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anamabananas$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033697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62B5-9C2E-D249-AA62-2B320B41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Suffix Array Holds the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660B-DEE8-C647-AFC4-2EAD72F5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CEA6-63DB-5345-9FDD-D7A7EB818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3BDE4-32AE-C54B-A644-79CB34DECE64}"/>
              </a:ext>
            </a:extLst>
          </p:cNvPr>
          <p:cNvSpPr/>
          <p:nvPr/>
        </p:nvSpPr>
        <p:spPr>
          <a:xfrm>
            <a:off x="612133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1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amabananas$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as$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anamabananas$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z="2000" spc="300" baseline="-25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817B34-ED19-E842-99EE-2D1CE7973938}"/>
              </a:ext>
            </a:extLst>
          </p:cNvPr>
          <p:cNvSpPr txBox="1">
            <a:spLocks/>
          </p:cNvSpPr>
          <p:nvPr/>
        </p:nvSpPr>
        <p:spPr>
          <a:xfrm>
            <a:off x="6009576" y="1619251"/>
            <a:ext cx="2832157" cy="304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i="1" dirty="0"/>
              <a:t>But we’ve already seen that we can use the suffix array for pattern matching! How is this useful?”</a:t>
            </a:r>
            <a:endParaRPr lang="en-US" sz="2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E12BA-EBD1-744D-8CA5-A07987B6D59B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45838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62B5-9C2E-D249-AA62-2B320B41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Can BWT Possibly Be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660B-DEE8-C647-AFC4-2EAD72F5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CEA6-63DB-5345-9FDD-D7A7EB818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7C23C-51B3-8D4B-A4A0-7E7C21891F71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4A09E-61EB-994E-BEC6-DEC050ADBB1B}"/>
              </a:ext>
            </a:extLst>
          </p:cNvPr>
          <p:cNvSpPr txBox="1"/>
          <p:nvPr/>
        </p:nvSpPr>
        <p:spPr>
          <a:xfrm>
            <a:off x="6169667" y="1417182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0 3 1 1 3 1 1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38EC2-6BD5-B145-AADE-02C2C6798990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335702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C566-8BFC-B849-807E-019C66A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A8EE-430B-0749-A9A1-C1FF70DC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Inverting 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Pattern Matching with BWT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Where are the Matched Patterns?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tima" panose="02000503060000020004" pitchFamily="2" charset="0"/>
              </a:rPr>
              <a:t>Burrows and Wheeler Set Up Checkpoints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Epilogue: Mismatch-Tolerant Read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8FA34-57E0-4D40-A584-89B4348D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57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62B5-9C2E-D249-AA62-2B320B41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Can BWT Possibly Be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660B-DEE8-C647-AFC4-2EAD72F5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CEA6-63DB-5345-9FDD-D7A7EB818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7C23C-51B3-8D4B-A4A0-7E7C21891F71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4A09E-61EB-994E-BEC6-DEC050ADBB1B}"/>
              </a:ext>
            </a:extLst>
          </p:cNvPr>
          <p:cNvSpPr txBox="1"/>
          <p:nvPr/>
        </p:nvSpPr>
        <p:spPr>
          <a:xfrm>
            <a:off x="6169667" y="1417182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0 3 1 1 3 1 1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0F809C-B573-B34C-9F44-F173D0884523}"/>
              </a:ext>
            </a:extLst>
          </p:cNvPr>
          <p:cNvSpPr txBox="1">
            <a:spLocks/>
          </p:cNvSpPr>
          <p:nvPr/>
        </p:nvSpPr>
        <p:spPr>
          <a:xfrm>
            <a:off x="423862" y="1416506"/>
            <a:ext cx="3321386" cy="34861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onsolas" panose="020B0609020204030204" pitchFamily="49" charset="0"/>
              </a:rPr>
              <a:t>Critical insight: we can store just a small fraction of all this data and not change the big-O runtime of pattern matching using BWT.</a:t>
            </a:r>
          </a:p>
        </p:txBody>
      </p:sp>
    </p:spTree>
    <p:extLst>
      <p:ext uri="{BB962C8B-B14F-4D97-AF65-F5344CB8AC3E}">
        <p14:creationId xmlns:p14="http://schemas.microsoft.com/office/powerpoint/2010/main" val="215081140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“Partial” Suffix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6286500" y="1813752"/>
            <a:ext cx="2552700" cy="306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Partial suffix array: </a:t>
            </a:r>
            <a:r>
              <a:rPr lang="en-US" sz="2800" dirty="0"/>
              <a:t>only stores values that are divisible by </a:t>
            </a:r>
            <a:r>
              <a:rPr lang="en-US" sz="2800" i="1" dirty="0"/>
              <a:t>K </a:t>
            </a:r>
            <a:r>
              <a:rPr lang="en-US" sz="2800" dirty="0"/>
              <a:t>for some integer </a:t>
            </a:r>
            <a:r>
              <a:rPr lang="en-US" sz="2800" i="1" dirty="0"/>
              <a:t>K.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2034C-FA98-0047-BCD6-B60846D1B1FA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C1379-1112-E448-A8F0-D13845850440}"/>
              </a:ext>
            </a:extLst>
          </p:cNvPr>
          <p:cNvSpPr/>
          <p:nvPr/>
        </p:nvSpPr>
        <p:spPr>
          <a:xfrm>
            <a:off x="6287885" y="5209742"/>
            <a:ext cx="255131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latin typeface="Optima" panose="02000503060000020004" pitchFamily="2" charset="0"/>
              </a:rPr>
              <a:t>K</a:t>
            </a:r>
            <a:r>
              <a:rPr lang="en-US" sz="2800" dirty="0">
                <a:latin typeface="Optima" panose="02000503060000020004" pitchFamily="2" charset="0"/>
              </a:rPr>
              <a:t> = 5 at left.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6085A-51A9-2A46-BB57-89A1F69D682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744669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“Partial” Suffix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DA924-8DDA-F240-86CF-B0488DB82E33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6286500" y="1813752"/>
            <a:ext cx="2552700" cy="3520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can make at most </a:t>
            </a:r>
            <a:r>
              <a:rPr lang="en-US" sz="2800" i="1" dirty="0"/>
              <a:t>K</a:t>
            </a:r>
            <a:r>
              <a:rPr lang="en-US" sz="2800" dirty="0"/>
              <a:t> – 1 additional backtrack steps to determine where our pattern match is.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2034C-FA98-0047-BCD6-B60846D1B1FA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3945746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“Partial” Suffix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6286500" y="1813752"/>
            <a:ext cx="2552700" cy="3520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can make at most </a:t>
            </a:r>
            <a:r>
              <a:rPr lang="en-US" sz="2800" i="1" dirty="0"/>
              <a:t>K</a:t>
            </a:r>
            <a:r>
              <a:rPr lang="en-US" sz="2800" dirty="0"/>
              <a:t> – 1 additional backtrack steps to determine where our pattern match is.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2034C-FA98-0047-BCD6-B60846D1B1FA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593-4C1C-1042-BFB1-EC0779EB0CD9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571367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“Partial” Suffix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6286500" y="1813752"/>
            <a:ext cx="2552700" cy="3520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can make at most </a:t>
            </a:r>
            <a:r>
              <a:rPr lang="en-US" sz="2800" i="1" dirty="0"/>
              <a:t>K</a:t>
            </a:r>
            <a:r>
              <a:rPr lang="en-US" sz="2800" dirty="0"/>
              <a:t> – 1 additional backtrack steps to determine where our pattern match is.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2034C-FA98-0047-BCD6-B60846D1B1FA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593-4C1C-1042-BFB1-EC0779EB0CD9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3858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$panamabanana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4" name="Arc 23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C6ABD-756C-F24F-8E4B-4B39E0C6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39531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“Partial” Suffix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6286500" y="1813752"/>
            <a:ext cx="2552700" cy="3520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can make at most </a:t>
            </a:r>
            <a:r>
              <a:rPr lang="en-US" sz="2800" i="1" dirty="0"/>
              <a:t>K</a:t>
            </a:r>
            <a:r>
              <a:rPr lang="en-US" sz="2800" dirty="0"/>
              <a:t> – 1 additional backtrack steps to determine where our pattern match is.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2034C-FA98-0047-BCD6-B60846D1B1FA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593-4C1C-1042-BFB1-EC0779EB0CD9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</a:t>
            </a:r>
            <a:r>
              <a:rPr lang="en-US" sz="2000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46006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“Partial” Suffix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6286500" y="1813752"/>
            <a:ext cx="2552700" cy="3520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can make at most </a:t>
            </a:r>
            <a:r>
              <a:rPr lang="en-US" sz="2800" i="1" dirty="0"/>
              <a:t>K</a:t>
            </a:r>
            <a:r>
              <a:rPr lang="en-US" sz="2800" dirty="0"/>
              <a:t> – 1 additional backtrack steps to determine where our pattern match is.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2034C-FA98-0047-BCD6-B60846D1B1FA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593-4C1C-1042-BFB1-EC0779EB0CD9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</a:t>
            </a:r>
            <a:r>
              <a:rPr lang="en-US" sz="2000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203308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A12-E126-5240-A19D-6BF913E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“Partial” Suffix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C7FB1-F7DE-E544-A310-4ED4AEDF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EAC8FE-4740-8B47-9E5F-FA7DFD16391D}"/>
              </a:ext>
            </a:extLst>
          </p:cNvPr>
          <p:cNvSpPr txBox="1">
            <a:spLocks/>
          </p:cNvSpPr>
          <p:nvPr/>
        </p:nvSpPr>
        <p:spPr>
          <a:xfrm>
            <a:off x="6286500" y="1813752"/>
            <a:ext cx="2552700" cy="4297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have a match!  We know “</a:t>
            </a:r>
            <a:r>
              <a:rPr lang="en-US" sz="2800" dirty="0" err="1"/>
              <a:t>abana</a:t>
            </a:r>
            <a:r>
              <a:rPr lang="en-US" sz="2800" dirty="0"/>
              <a:t>” occurs at position 5, and we took two steps back, so this “</a:t>
            </a:r>
            <a:r>
              <a:rPr lang="en-US" sz="2800" dirty="0" err="1"/>
              <a:t>ana</a:t>
            </a:r>
            <a:r>
              <a:rPr lang="en-US" sz="2800" dirty="0"/>
              <a:t>” occurs at position 7.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2034C-FA98-0047-BCD6-B60846D1B1FA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593-4C1C-1042-BFB1-EC0779EB0CD9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</a:t>
            </a:r>
            <a:r>
              <a:rPr lang="en-US" sz="2000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8825545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469A-79DD-4746-941E-1439557C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Second: “Checkpoint” Count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B444-C9E8-F842-849C-EB3C3F3D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7B04-A803-D344-9125-7B5200A73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0FE34-801D-E343-8E3C-3B5DD1ECEE15}"/>
              </a:ext>
            </a:extLst>
          </p:cNvPr>
          <p:cNvSpPr txBox="1"/>
          <p:nvPr/>
        </p:nvSpPr>
        <p:spPr>
          <a:xfrm>
            <a:off x="3943350" y="1417183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0 0 0 1 0 0 1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0 3 1 1 3 1 1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143CA-AE22-6243-8F06-A867B33A4C28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36142C-4896-1D45-8E8A-AB8953A18EE0}"/>
              </a:ext>
            </a:extLst>
          </p:cNvPr>
          <p:cNvSpPr txBox="1">
            <a:spLocks/>
          </p:cNvSpPr>
          <p:nvPr/>
        </p:nvSpPr>
        <p:spPr>
          <a:xfrm>
            <a:off x="6553201" y="1438550"/>
            <a:ext cx="2438400" cy="26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“Count” arrays help us know what we’ve encountered up to given row.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776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469A-79DD-4746-941E-1439557C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Second: “Checkpoint” Count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B444-C9E8-F842-849C-EB3C3F3D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7B04-A803-D344-9125-7B5200A73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0FE34-801D-E343-8E3C-3B5DD1ECEE15}"/>
              </a:ext>
            </a:extLst>
          </p:cNvPr>
          <p:cNvSpPr txBox="1"/>
          <p:nvPr/>
        </p:nvSpPr>
        <p:spPr>
          <a:xfrm>
            <a:off x="3943350" y="1417183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0 3 1 1 3 1 1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143CA-AE22-6243-8F06-A867B33A4C28}"/>
              </a:ext>
            </a:extLst>
          </p:cNvPr>
          <p:cNvSpPr/>
          <p:nvPr/>
        </p:nvSpPr>
        <p:spPr>
          <a:xfrm>
            <a:off x="609600" y="1694795"/>
            <a:ext cx="30480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36142C-4896-1D45-8E8A-AB8953A18EE0}"/>
              </a:ext>
            </a:extLst>
          </p:cNvPr>
          <p:cNvSpPr txBox="1">
            <a:spLocks/>
          </p:cNvSpPr>
          <p:nvPr/>
        </p:nvSpPr>
        <p:spPr>
          <a:xfrm>
            <a:off x="6553201" y="1438550"/>
            <a:ext cx="2438400" cy="26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“Count” arrays help us know what we’ve encountered up to given row.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532F32-3CC8-6C4D-9606-F1866D4F1D43}"/>
              </a:ext>
            </a:extLst>
          </p:cNvPr>
          <p:cNvSpPr txBox="1">
            <a:spLocks/>
          </p:cNvSpPr>
          <p:nvPr/>
        </p:nvSpPr>
        <p:spPr>
          <a:xfrm>
            <a:off x="6553201" y="4293972"/>
            <a:ext cx="2438400" cy="1832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Checkpoint arrays: </a:t>
            </a:r>
            <a:r>
              <a:rPr lang="en-US" sz="2800" dirty="0"/>
              <a:t>only store every </a:t>
            </a:r>
            <a:r>
              <a:rPr lang="en-US" sz="2800" i="1"/>
              <a:t>C</a:t>
            </a:r>
            <a:r>
              <a:rPr lang="en-US" sz="2800"/>
              <a:t> arrays.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0151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469A-79DD-4746-941E-1439557C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Second: “Checkpoint” Count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B444-C9E8-F842-849C-EB3C3F3D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7B04-A803-D344-9125-7B5200A73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0FE34-801D-E343-8E3C-3B5DD1ECEE15}"/>
              </a:ext>
            </a:extLst>
          </p:cNvPr>
          <p:cNvSpPr txBox="1"/>
          <p:nvPr/>
        </p:nvSpPr>
        <p:spPr>
          <a:xfrm>
            <a:off x="3943350" y="1417183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0 3 1 1 3 1 1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143CA-AE22-6243-8F06-A867B33A4C28}"/>
              </a:ext>
            </a:extLst>
          </p:cNvPr>
          <p:cNvSpPr/>
          <p:nvPr/>
        </p:nvSpPr>
        <p:spPr>
          <a:xfrm>
            <a:off x="609600" y="1694795"/>
            <a:ext cx="27432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b="1" spc="300" baseline="-25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36142C-4896-1D45-8E8A-AB8953A18EE0}"/>
              </a:ext>
            </a:extLst>
          </p:cNvPr>
          <p:cNvSpPr txBox="1">
            <a:spLocks/>
          </p:cNvSpPr>
          <p:nvPr/>
        </p:nvSpPr>
        <p:spPr>
          <a:xfrm>
            <a:off x="6553201" y="1438550"/>
            <a:ext cx="2438400" cy="3971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Checkpoint: </a:t>
            </a:r>
            <a:r>
              <a:rPr lang="en-US" sz="2800" dirty="0"/>
              <a:t>Say we are at position 13 and see “a”. How can we know how many “</a:t>
            </a:r>
            <a:r>
              <a:rPr lang="en-US" sz="2800" dirty="0" err="1"/>
              <a:t>a”s</a:t>
            </a:r>
            <a:r>
              <a:rPr lang="en-US" sz="2800" dirty="0"/>
              <a:t> have occurred so far?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0268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469A-79DD-4746-941E-1439557C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Second: “Checkpoint” Count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B444-C9E8-F842-849C-EB3C3F3D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7B04-A803-D344-9125-7B5200A73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0FE34-801D-E343-8E3C-3B5DD1ECEE15}"/>
              </a:ext>
            </a:extLst>
          </p:cNvPr>
          <p:cNvSpPr txBox="1"/>
          <p:nvPr/>
        </p:nvSpPr>
        <p:spPr>
          <a:xfrm>
            <a:off x="3943350" y="1417183"/>
            <a:ext cx="2362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143CA-AE22-6243-8F06-A867B33A4C28}"/>
              </a:ext>
            </a:extLst>
          </p:cNvPr>
          <p:cNvSpPr/>
          <p:nvPr/>
        </p:nvSpPr>
        <p:spPr>
          <a:xfrm>
            <a:off x="609600" y="1694795"/>
            <a:ext cx="27432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b="1" spc="300" baseline="-25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b="1" spc="300" baseline="-25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b="1" spc="300" baseline="-25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36142C-4896-1D45-8E8A-AB8953A18EE0}"/>
              </a:ext>
            </a:extLst>
          </p:cNvPr>
          <p:cNvSpPr txBox="1">
            <a:spLocks/>
          </p:cNvSpPr>
          <p:nvPr/>
        </p:nvSpPr>
        <p:spPr>
          <a:xfrm>
            <a:off x="6553201" y="1438550"/>
            <a:ext cx="2438400" cy="47089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</a:rPr>
              <a:t>Answer: </a:t>
            </a:r>
            <a:r>
              <a:rPr lang="en-US" sz="2800" dirty="0"/>
              <a:t>Go to nearest checkpoint array, which has counted 3 “</a:t>
            </a:r>
            <a:r>
              <a:rPr lang="en-US" sz="2800" dirty="0" err="1"/>
              <a:t>a”s</a:t>
            </a:r>
            <a:r>
              <a:rPr lang="en-US" sz="2800" dirty="0"/>
              <a:t> up to position 10, and then count three more (total of 6).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126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F4E-19DA-534B-999B-1EB643FE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Third: “First Occurrence”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1232-44F3-5C40-9AAC-C9C9B2E9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27D1F-1372-3943-A4BC-A1D5190BC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E5BD0-F30E-1E45-94F7-9D184BB0691E}"/>
              </a:ext>
            </a:extLst>
          </p:cNvPr>
          <p:cNvSpPr/>
          <p:nvPr/>
        </p:nvSpPr>
        <p:spPr>
          <a:xfrm>
            <a:off x="609600" y="1694795"/>
            <a:ext cx="27432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A46B6A-7486-954D-882D-1AF9B05B8E24}"/>
              </a:ext>
            </a:extLst>
          </p:cNvPr>
          <p:cNvSpPr txBox="1">
            <a:spLocks/>
          </p:cNvSpPr>
          <p:nvPr/>
        </p:nvSpPr>
        <p:spPr>
          <a:xfrm>
            <a:off x="4038600" y="1694795"/>
            <a:ext cx="4648200" cy="1886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Checkpoint: </a:t>
            </a:r>
            <a:r>
              <a:rPr lang="en-US" sz="2800" dirty="0"/>
              <a:t>How can we store the information in the first column with as little information as possible?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7998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F4E-19DA-534B-999B-1EB643FE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Third: “First Occurrence”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1232-44F3-5C40-9AAC-C9C9B2E9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27D1F-1372-3943-A4BC-A1D5190BC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E5BD0-F30E-1E45-94F7-9D184BB0691E}"/>
              </a:ext>
            </a:extLst>
          </p:cNvPr>
          <p:cNvSpPr/>
          <p:nvPr/>
        </p:nvSpPr>
        <p:spPr>
          <a:xfrm>
            <a:off x="609600" y="1694795"/>
            <a:ext cx="27432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A46B6A-7486-954D-882D-1AF9B05B8E24}"/>
              </a:ext>
            </a:extLst>
          </p:cNvPr>
          <p:cNvSpPr txBox="1">
            <a:spLocks/>
          </p:cNvSpPr>
          <p:nvPr/>
        </p:nvSpPr>
        <p:spPr>
          <a:xfrm>
            <a:off x="4038600" y="1694795"/>
            <a:ext cx="4648200" cy="1886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Checkpoint: </a:t>
            </a:r>
            <a:r>
              <a:rPr lang="en-US" sz="2800" dirty="0"/>
              <a:t>How can we store the information in the first column with as little information as possible?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1005C3-ACE3-D949-BFFB-4601E9D2712D}"/>
              </a:ext>
            </a:extLst>
          </p:cNvPr>
          <p:cNvSpPr txBox="1">
            <a:spLocks/>
          </p:cNvSpPr>
          <p:nvPr/>
        </p:nvSpPr>
        <p:spPr>
          <a:xfrm>
            <a:off x="4038600" y="3789602"/>
            <a:ext cx="4648200" cy="22717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</a:rPr>
              <a:t>Answer: </a:t>
            </a:r>
            <a:r>
              <a:rPr lang="en-US" sz="2800" dirty="0"/>
              <a:t>We could use run length encoding, but even shorter is to store the “first occurrence” position of each symbol. 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4257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F4E-19DA-534B-999B-1EB643FE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Third: “First Occurrence”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1232-44F3-5C40-9AAC-C9C9B2E9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27D1F-1372-3943-A4BC-A1D5190BC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E5BD0-F30E-1E45-94F7-9D184BB0691E}"/>
              </a:ext>
            </a:extLst>
          </p:cNvPr>
          <p:cNvSpPr/>
          <p:nvPr/>
        </p:nvSpPr>
        <p:spPr>
          <a:xfrm>
            <a:off x="609600" y="1694795"/>
            <a:ext cx="274320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????????????</a:t>
            </a:r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A46B6A-7486-954D-882D-1AF9B05B8E24}"/>
              </a:ext>
            </a:extLst>
          </p:cNvPr>
          <p:cNvSpPr txBox="1">
            <a:spLocks/>
          </p:cNvSpPr>
          <p:nvPr/>
        </p:nvSpPr>
        <p:spPr>
          <a:xfrm>
            <a:off x="4038600" y="1694795"/>
            <a:ext cx="4648200" cy="1886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Checkpoint: </a:t>
            </a:r>
            <a:r>
              <a:rPr lang="en-US" sz="2800" dirty="0"/>
              <a:t>How can we store the information in the first column with as little information as possible?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1005C3-ACE3-D949-BFFB-4601E9D2712D}"/>
              </a:ext>
            </a:extLst>
          </p:cNvPr>
          <p:cNvSpPr txBox="1">
            <a:spLocks/>
          </p:cNvSpPr>
          <p:nvPr/>
        </p:nvSpPr>
        <p:spPr>
          <a:xfrm>
            <a:off x="4038600" y="3789602"/>
            <a:ext cx="4648200" cy="22717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</a:rPr>
              <a:t>Answer: </a:t>
            </a:r>
            <a:r>
              <a:rPr lang="en-US" sz="2800" dirty="0"/>
              <a:t>We could use run length encoding, but even shorter is to store the “first occurrence” position of each symbol. 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B5081-3A4A-684C-A520-A80237899400}"/>
              </a:ext>
            </a:extLst>
          </p:cNvPr>
          <p:cNvSpPr txBox="1"/>
          <p:nvPr/>
        </p:nvSpPr>
        <p:spPr>
          <a:xfrm>
            <a:off x="49876" y="1694795"/>
            <a:ext cx="638783" cy="4401205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12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167763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41641-E77A-8D4B-80E7-7F547C91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17984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F4E-19DA-534B-999B-1EB643FE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Just Four Items ... Total Memory (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 = 100): ~1.5|</a:t>
            </a:r>
            <a:r>
              <a:rPr lang="en-US" i="1" dirty="0"/>
              <a:t>Text</a:t>
            </a:r>
            <a:r>
              <a:rPr lang="en-US" dirty="0"/>
              <a:t>|!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1232-44F3-5C40-9AAC-C9C9B2E9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27D1F-1372-3943-A4BC-A1D5190BC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E5BD0-F30E-1E45-94F7-9D184BB0691E}"/>
              </a:ext>
            </a:extLst>
          </p:cNvPr>
          <p:cNvSpPr/>
          <p:nvPr/>
        </p:nvSpPr>
        <p:spPr>
          <a:xfrm>
            <a:off x="1981200" y="1424386"/>
            <a:ext cx="1387012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Optima" panose="02000503060000020004" pitchFamily="2" charset="0"/>
                <a:cs typeface="Consolas" panose="020B0609020204030204" pitchFamily="49" charset="0"/>
              </a:rPr>
              <a:t>BWT(</a:t>
            </a:r>
            <a:r>
              <a:rPr lang="en-US" sz="2000" b="1" i="1" dirty="0">
                <a:latin typeface="Optima" panose="02000503060000020004" pitchFamily="2" charset="0"/>
                <a:cs typeface="Consolas" panose="020B0609020204030204" pitchFamily="49" charset="0"/>
              </a:rPr>
              <a:t>Text</a:t>
            </a:r>
            <a:r>
              <a:rPr lang="en-US" sz="2000" b="1" dirty="0">
                <a:latin typeface="Optima" panose="02000503060000020004" pitchFamily="2" charset="0"/>
                <a:cs typeface="Consolas" panose="020B0609020204030204" pitchFamily="49" charset="0"/>
              </a:rPr>
              <a:t>)</a:t>
            </a: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2000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spc="3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B5081-3A4A-684C-A520-A80237899400}"/>
              </a:ext>
            </a:extLst>
          </p:cNvPr>
          <p:cNvSpPr txBox="1"/>
          <p:nvPr/>
        </p:nvSpPr>
        <p:spPr>
          <a:xfrm>
            <a:off x="49876" y="1094442"/>
            <a:ext cx="1748097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Optima" panose="02000503060000020004" pitchFamily="2" charset="0"/>
                <a:cs typeface="Consolas" panose="020B0609020204030204" pitchFamily="49" charset="0"/>
              </a:rPr>
              <a:t>First Occurrence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12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E344A-3BD2-5646-A226-655B9440F2FF}"/>
              </a:ext>
            </a:extLst>
          </p:cNvPr>
          <p:cNvSpPr txBox="1"/>
          <p:nvPr/>
        </p:nvSpPr>
        <p:spPr>
          <a:xfrm>
            <a:off x="4180866" y="1402219"/>
            <a:ext cx="1553183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Optima" panose="02000503060000020004" pitchFamily="2" charset="0"/>
              </a:rPr>
              <a:t>Suffix Array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A65BB-A84E-A640-B37F-BD4C303BA373}"/>
              </a:ext>
            </a:extLst>
          </p:cNvPr>
          <p:cNvSpPr txBox="1"/>
          <p:nvPr/>
        </p:nvSpPr>
        <p:spPr>
          <a:xfrm>
            <a:off x="6141373" y="1116609"/>
            <a:ext cx="236220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2000" b="1" dirty="0">
                <a:latin typeface="Optima" panose="02000503060000020004" pitchFamily="2" charset="0"/>
                <a:cs typeface="Consolas" panose="020B0609020204030204" pitchFamily="49" charset="0"/>
              </a:rPr>
              <a:t>Count Arrays</a:t>
            </a:r>
          </a:p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$ a b m n p s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0 0 0 0 0 0 1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0 0 0 1 0 0 1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0 0 0 1 1 0 1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0 0 0 1 1 1 1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0 0 1 1 1 1 1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0 0 1 1 2 1 1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0 0 1 1 3 1 1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0 1 1 1 3 1 1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0 2 1 1 3 1 1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0 4 1 1 3 1 1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1 5 1 1 3 1 1</a:t>
            </a:r>
          </a:p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1 6 1 1 3 1 1</a:t>
            </a:r>
          </a:p>
        </p:txBody>
      </p:sp>
    </p:spTree>
    <p:extLst>
      <p:ext uri="{BB962C8B-B14F-4D97-AF65-F5344CB8AC3E}">
        <p14:creationId xmlns:p14="http://schemas.microsoft.com/office/powerpoint/2010/main" val="2434567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C566-8BFC-B849-807E-019C66A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A8EE-430B-0749-A9A1-C1FF70DC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Inverting 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Pattern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Matching with BWT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Where are the Matched Patterns?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Burrows and Wheeler Set Up Checkpoints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tima" panose="02000503060000020004" pitchFamily="2" charset="0"/>
              </a:rPr>
              <a:t>Epilogue: Mismatch-Tolerant Read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8FA34-57E0-4D40-A584-89B4348D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5669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8495-06CF-FF42-BDA2-91E1FE6F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Our Original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45A23-9E91-C343-9B80-6237560A1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A86B94-C46D-9F41-BAC5-630F0338964F}"/>
              </a:ext>
            </a:extLst>
          </p:cNvPr>
          <p:cNvSpPr txBox="1">
            <a:spLocks/>
          </p:cNvSpPr>
          <p:nvPr/>
        </p:nvSpPr>
        <p:spPr>
          <a:xfrm>
            <a:off x="438150" y="1524000"/>
            <a:ext cx="8229600" cy="2859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Optima" panose="02000503060000020004" pitchFamily="2" charset="0"/>
              </a:rPr>
              <a:t>Multiple Pattern Matching Problem: </a:t>
            </a:r>
            <a:r>
              <a:rPr lang="en-US" sz="2800" i="1" dirty="0"/>
              <a:t>Find all occurrences of a collection of patterns in a text.</a:t>
            </a:r>
          </a:p>
          <a:p>
            <a:r>
              <a:rPr lang="en-US" sz="2800" b="1" dirty="0"/>
              <a:t>Input: </a:t>
            </a:r>
            <a:r>
              <a:rPr lang="en-US" sz="2800" dirty="0"/>
              <a:t>A string </a:t>
            </a:r>
            <a:r>
              <a:rPr lang="en-US" sz="2800" i="1" dirty="0"/>
              <a:t>Text</a:t>
            </a:r>
            <a:r>
              <a:rPr lang="en-US" sz="2800" dirty="0"/>
              <a:t> and a collection </a:t>
            </a:r>
            <a:r>
              <a:rPr lang="en-US" sz="2800" i="1" dirty="0"/>
              <a:t>Patterns </a:t>
            </a:r>
            <a:r>
              <a:rPr lang="en-US" sz="2800" dirty="0"/>
              <a:t>containing (shorter) strings.</a:t>
            </a:r>
          </a:p>
          <a:p>
            <a:r>
              <a:rPr lang="en-US" sz="2800" b="1" dirty="0"/>
              <a:t>Output: </a:t>
            </a:r>
            <a:r>
              <a:rPr lang="en-US" sz="2800" dirty="0"/>
              <a:t>All starting positions in </a:t>
            </a:r>
            <a:r>
              <a:rPr lang="en-US" sz="2800" i="1" dirty="0"/>
              <a:t>Text</a:t>
            </a:r>
            <a:r>
              <a:rPr lang="en-US" sz="2800" dirty="0"/>
              <a:t> where a string from </a:t>
            </a:r>
            <a:r>
              <a:rPr lang="en-US" sz="2800" i="1" dirty="0"/>
              <a:t>Patterns</a:t>
            </a:r>
            <a:r>
              <a:rPr lang="en-US" sz="2800" dirty="0"/>
              <a:t> appears as a substring.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09290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8495-06CF-FF42-BDA2-91E1FE6F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Our Original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45A23-9E91-C343-9B80-6237560A1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A86B94-C46D-9F41-BAC5-630F0338964F}"/>
              </a:ext>
            </a:extLst>
          </p:cNvPr>
          <p:cNvSpPr txBox="1">
            <a:spLocks/>
          </p:cNvSpPr>
          <p:nvPr/>
        </p:nvSpPr>
        <p:spPr>
          <a:xfrm>
            <a:off x="438150" y="1524000"/>
            <a:ext cx="8229600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Optima" panose="02000503060000020004" pitchFamily="2" charset="0"/>
              </a:rPr>
              <a:t>Multiple </a:t>
            </a:r>
            <a:r>
              <a:rPr lang="en-US" sz="2800" b="1" dirty="0">
                <a:solidFill>
                  <a:schemeClr val="tx2"/>
                </a:solidFill>
                <a:latin typeface="Optima" panose="02000503060000020004" pitchFamily="2" charset="0"/>
              </a:rPr>
              <a:t>Approximate </a:t>
            </a:r>
            <a:r>
              <a:rPr lang="en-US" sz="2800" b="1" dirty="0">
                <a:latin typeface="Optima" panose="02000503060000020004" pitchFamily="2" charset="0"/>
              </a:rPr>
              <a:t>Pattern Matching Problem: </a:t>
            </a:r>
            <a:r>
              <a:rPr lang="en-US" sz="2800" i="1" dirty="0"/>
              <a:t>Find all occurrences of a collection of patterns in a text.</a:t>
            </a:r>
          </a:p>
          <a:p>
            <a:r>
              <a:rPr lang="en-US" sz="2800" b="1" dirty="0"/>
              <a:t>Input: </a:t>
            </a:r>
            <a:r>
              <a:rPr lang="en-US" sz="2800" dirty="0"/>
              <a:t>A string </a:t>
            </a:r>
            <a:r>
              <a:rPr lang="en-US" sz="2800" i="1" dirty="0"/>
              <a:t>Text,</a:t>
            </a:r>
            <a:r>
              <a:rPr lang="en-US" sz="2800" dirty="0"/>
              <a:t> a collection </a:t>
            </a:r>
            <a:r>
              <a:rPr lang="en-US" sz="2800" i="1" dirty="0"/>
              <a:t>Patterns </a:t>
            </a:r>
            <a:r>
              <a:rPr lang="en-US" sz="2800" dirty="0"/>
              <a:t>containing (shorter) strings, </a:t>
            </a:r>
            <a:r>
              <a:rPr lang="en-US" sz="2800" b="1" dirty="0">
                <a:solidFill>
                  <a:schemeClr val="tx2"/>
                </a:solidFill>
              </a:rPr>
              <a:t>and an integer </a:t>
            </a:r>
            <a:r>
              <a:rPr lang="en-US" sz="2800" b="1" i="1" dirty="0">
                <a:solidFill>
                  <a:schemeClr val="tx2"/>
                </a:solidFill>
              </a:rPr>
              <a:t>d</a:t>
            </a:r>
            <a:r>
              <a:rPr lang="en-US" sz="2800" dirty="0"/>
              <a:t>.</a:t>
            </a:r>
          </a:p>
          <a:p>
            <a:r>
              <a:rPr lang="en-US" sz="2800" b="1" dirty="0"/>
              <a:t>Output: </a:t>
            </a:r>
            <a:r>
              <a:rPr lang="en-US" sz="2800" dirty="0"/>
              <a:t>All starting positions in </a:t>
            </a:r>
            <a:r>
              <a:rPr lang="en-US" sz="2800" i="1" dirty="0"/>
              <a:t>Text</a:t>
            </a:r>
            <a:r>
              <a:rPr lang="en-US" sz="2800" dirty="0"/>
              <a:t> where a string from </a:t>
            </a:r>
            <a:r>
              <a:rPr lang="en-US" sz="2800" i="1" dirty="0"/>
              <a:t>Patterns</a:t>
            </a:r>
            <a:r>
              <a:rPr lang="en-US" sz="2800" dirty="0"/>
              <a:t> appears as a substring </a:t>
            </a:r>
            <a:r>
              <a:rPr lang="en-US" sz="2800" b="1" dirty="0">
                <a:solidFill>
                  <a:schemeClr val="tx2"/>
                </a:solidFill>
              </a:rPr>
              <a:t>with at most </a:t>
            </a:r>
            <a:r>
              <a:rPr lang="en-US" sz="2800" b="1" i="1" dirty="0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 mismatches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46413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A8B6-4717-BE47-B5A7-B2C2110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0FF9-DF38-9A49-83D1-794F411D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Say that </a:t>
            </a:r>
            <a:r>
              <a:rPr lang="en-US" i="1" dirty="0"/>
              <a:t>Pattern</a:t>
            </a:r>
            <a:r>
              <a:rPr lang="en-US" dirty="0"/>
              <a:t> appears in </a:t>
            </a:r>
            <a:r>
              <a:rPr lang="en-US" i="1" dirty="0"/>
              <a:t>Text</a:t>
            </a:r>
            <a:r>
              <a:rPr lang="en-US" dirty="0"/>
              <a:t> with just one mismatch.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53D4-47A4-484A-B771-88D2183C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3032B-BCD7-6848-9526-17CFCC952A8D}"/>
              </a:ext>
            </a:extLst>
          </p:cNvPr>
          <p:cNvSpPr txBox="1"/>
          <p:nvPr/>
        </p:nvSpPr>
        <p:spPr>
          <a:xfrm>
            <a:off x="3156644" y="3743980"/>
            <a:ext cx="424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28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ggcac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ggct</a:t>
            </a:r>
            <a:r>
              <a:rPr lang="en-US" sz="28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8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294EA-C6E2-0E4E-AAFC-07AD0AE9A69B}"/>
              </a:ext>
            </a:extLst>
          </p:cNvPr>
          <p:cNvSpPr txBox="1"/>
          <p:nvPr/>
        </p:nvSpPr>
        <p:spPr>
          <a:xfrm>
            <a:off x="1621906" y="3129915"/>
            <a:ext cx="109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Pattern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A4932-9F9D-3742-B541-42D607CD4822}"/>
              </a:ext>
            </a:extLst>
          </p:cNvPr>
          <p:cNvSpPr txBox="1"/>
          <p:nvPr/>
        </p:nvSpPr>
        <p:spPr>
          <a:xfrm>
            <a:off x="1992779" y="3791793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85397-78D7-4C45-8D8E-42B4D93B69AB}"/>
              </a:ext>
            </a:extLst>
          </p:cNvPr>
          <p:cNvSpPr txBox="1"/>
          <p:nvPr/>
        </p:nvSpPr>
        <p:spPr>
          <a:xfrm>
            <a:off x="3159634" y="3089557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ggct</a:t>
            </a:r>
            <a:r>
              <a:rPr lang="en-US" sz="2800" spc="3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4152683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A8B6-4717-BE47-B5A7-B2C2110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0FF9-DF38-9A49-83D1-794F411D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Say that </a:t>
            </a:r>
            <a:r>
              <a:rPr lang="en-US" i="1" dirty="0"/>
              <a:t>Pattern</a:t>
            </a:r>
            <a:r>
              <a:rPr lang="en-US" dirty="0"/>
              <a:t> appears in </a:t>
            </a:r>
            <a:r>
              <a:rPr lang="en-US" i="1"/>
              <a:t>Text</a:t>
            </a:r>
            <a:r>
              <a:rPr lang="en-US"/>
              <a:t> with just one mismatch.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53D4-47A4-484A-B771-88D2183C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3032B-BCD7-6848-9526-17CFCC952A8D}"/>
              </a:ext>
            </a:extLst>
          </p:cNvPr>
          <p:cNvSpPr txBox="1"/>
          <p:nvPr/>
        </p:nvSpPr>
        <p:spPr>
          <a:xfrm>
            <a:off x="3156644" y="3743980"/>
            <a:ext cx="424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28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ggcac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ggct</a:t>
            </a:r>
            <a:r>
              <a:rPr lang="en-US" sz="28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8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294EA-C6E2-0E4E-AAFC-07AD0AE9A69B}"/>
              </a:ext>
            </a:extLst>
          </p:cNvPr>
          <p:cNvSpPr txBox="1"/>
          <p:nvPr/>
        </p:nvSpPr>
        <p:spPr>
          <a:xfrm>
            <a:off x="1621906" y="3129915"/>
            <a:ext cx="109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Pattern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A4932-9F9D-3742-B541-42D607CD4822}"/>
              </a:ext>
            </a:extLst>
          </p:cNvPr>
          <p:cNvSpPr txBox="1"/>
          <p:nvPr/>
        </p:nvSpPr>
        <p:spPr>
          <a:xfrm>
            <a:off x="1992779" y="3791793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85397-78D7-4C45-8D8E-42B4D93B69AB}"/>
              </a:ext>
            </a:extLst>
          </p:cNvPr>
          <p:cNvSpPr txBox="1"/>
          <p:nvPr/>
        </p:nvSpPr>
        <p:spPr>
          <a:xfrm>
            <a:off x="3159634" y="3089557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ggct</a:t>
            </a:r>
            <a:r>
              <a:rPr lang="en-US" sz="2800" spc="3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27761-23F4-6742-A12B-3C0CC5F3D793}"/>
              </a:ext>
            </a:extLst>
          </p:cNvPr>
          <p:cNvCxnSpPr/>
          <p:nvPr/>
        </p:nvCxnSpPr>
        <p:spPr>
          <a:xfrm>
            <a:off x="5562600" y="3129915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2774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A8B6-4717-BE47-B5A7-B2C2110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0FF9-DF38-9A49-83D1-794F411D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Say that </a:t>
            </a:r>
            <a:r>
              <a:rPr lang="en-US" i="1" dirty="0"/>
              <a:t>Pattern</a:t>
            </a:r>
            <a:r>
              <a:rPr lang="en-US" dirty="0"/>
              <a:t> appears in </a:t>
            </a:r>
            <a:r>
              <a:rPr lang="en-US" i="1" dirty="0"/>
              <a:t>Text</a:t>
            </a:r>
            <a:r>
              <a:rPr lang="en-US" dirty="0"/>
              <a:t> with just one mismatch.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53D4-47A4-484A-B771-88D2183C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294EA-C6E2-0E4E-AAFC-07AD0AE9A69B}"/>
              </a:ext>
            </a:extLst>
          </p:cNvPr>
          <p:cNvSpPr txBox="1"/>
          <p:nvPr/>
        </p:nvSpPr>
        <p:spPr>
          <a:xfrm>
            <a:off x="1621906" y="3129915"/>
            <a:ext cx="109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Pattern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A4932-9F9D-3742-B541-42D607CD4822}"/>
              </a:ext>
            </a:extLst>
          </p:cNvPr>
          <p:cNvSpPr txBox="1"/>
          <p:nvPr/>
        </p:nvSpPr>
        <p:spPr>
          <a:xfrm>
            <a:off x="1992779" y="3791793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27761-23F4-6742-A12B-3C0CC5F3D793}"/>
              </a:ext>
            </a:extLst>
          </p:cNvPr>
          <p:cNvCxnSpPr/>
          <p:nvPr/>
        </p:nvCxnSpPr>
        <p:spPr>
          <a:xfrm>
            <a:off x="5562600" y="3129915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C2044B-0CC9-0C47-9122-199229A18117}"/>
              </a:ext>
            </a:extLst>
          </p:cNvPr>
          <p:cNvSpPr txBox="1">
            <a:spLocks/>
          </p:cNvSpPr>
          <p:nvPr/>
        </p:nvSpPr>
        <p:spPr>
          <a:xfrm>
            <a:off x="457200" y="4875939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If we divide the strings in half, then one must match exactly!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299CB-0D8A-0A4E-8E75-DD52B39F7C33}"/>
              </a:ext>
            </a:extLst>
          </p:cNvPr>
          <p:cNvSpPr txBox="1"/>
          <p:nvPr/>
        </p:nvSpPr>
        <p:spPr>
          <a:xfrm>
            <a:off x="3156644" y="3743980"/>
            <a:ext cx="424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28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ggcac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spc="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ggct</a:t>
            </a:r>
            <a:r>
              <a:rPr lang="en-US" sz="28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8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90619-508B-6D4C-A099-63D9CA2DE7B3}"/>
              </a:ext>
            </a:extLst>
          </p:cNvPr>
          <p:cNvSpPr txBox="1"/>
          <p:nvPr/>
        </p:nvSpPr>
        <p:spPr>
          <a:xfrm>
            <a:off x="3159634" y="3089557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ggct</a:t>
            </a:r>
            <a:r>
              <a:rPr lang="en-US" sz="2800" spc="3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846421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B299CB-0D8A-0A4E-8E75-DD52B39F7C33}"/>
              </a:ext>
            </a:extLst>
          </p:cNvPr>
          <p:cNvSpPr txBox="1"/>
          <p:nvPr/>
        </p:nvSpPr>
        <p:spPr>
          <a:xfrm>
            <a:off x="1744732" y="3743980"/>
            <a:ext cx="701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28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ggcac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ag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ctcgggataa</a:t>
            </a:r>
            <a:r>
              <a:rPr lang="en-US" sz="2800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8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8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4A8B6-4717-BE47-B5A7-B2C2110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0FF9-DF38-9A49-83D1-794F411D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take another example of strings that have 3 mismatches.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53D4-47A4-484A-B771-88D2183C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294EA-C6E2-0E4E-AAFC-07AD0AE9A69B}"/>
              </a:ext>
            </a:extLst>
          </p:cNvPr>
          <p:cNvSpPr txBox="1"/>
          <p:nvPr/>
        </p:nvSpPr>
        <p:spPr>
          <a:xfrm>
            <a:off x="652253" y="3145002"/>
            <a:ext cx="109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Pattern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A4932-9F9D-3742-B541-42D607CD4822}"/>
              </a:ext>
            </a:extLst>
          </p:cNvPr>
          <p:cNvSpPr txBox="1"/>
          <p:nvPr/>
        </p:nvSpPr>
        <p:spPr>
          <a:xfrm>
            <a:off x="997491" y="3805535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90619-508B-6D4C-A099-63D9CA2DE7B3}"/>
              </a:ext>
            </a:extLst>
          </p:cNvPr>
          <p:cNvSpPr txBox="1"/>
          <p:nvPr/>
        </p:nvSpPr>
        <p:spPr>
          <a:xfrm>
            <a:off x="3159634" y="3089557"/>
            <a:ext cx="489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ag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ctcgggataa</a:t>
            </a:r>
            <a:r>
              <a:rPr lang="en-US" sz="2800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endParaRPr lang="en-US" sz="28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390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B299CB-0D8A-0A4E-8E75-DD52B39F7C33}"/>
              </a:ext>
            </a:extLst>
          </p:cNvPr>
          <p:cNvSpPr txBox="1"/>
          <p:nvPr/>
        </p:nvSpPr>
        <p:spPr>
          <a:xfrm>
            <a:off x="1744732" y="3743980"/>
            <a:ext cx="701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28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ggcac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ag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ctc</a:t>
            </a:r>
            <a:r>
              <a:rPr lang="en-US" sz="28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gggat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800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8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8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4A8B6-4717-BE47-B5A7-B2C2110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0FF9-DF38-9A49-83D1-794F411D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take another example of strings that have 3 mismatches.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53D4-47A4-484A-B771-88D2183C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294EA-C6E2-0E4E-AAFC-07AD0AE9A69B}"/>
              </a:ext>
            </a:extLst>
          </p:cNvPr>
          <p:cNvSpPr txBox="1"/>
          <p:nvPr/>
        </p:nvSpPr>
        <p:spPr>
          <a:xfrm>
            <a:off x="652253" y="3145002"/>
            <a:ext cx="109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Pattern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A4932-9F9D-3742-B541-42D607CD4822}"/>
              </a:ext>
            </a:extLst>
          </p:cNvPr>
          <p:cNvSpPr txBox="1"/>
          <p:nvPr/>
        </p:nvSpPr>
        <p:spPr>
          <a:xfrm>
            <a:off x="997491" y="3805535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90619-508B-6D4C-A099-63D9CA2DE7B3}"/>
              </a:ext>
            </a:extLst>
          </p:cNvPr>
          <p:cNvSpPr txBox="1"/>
          <p:nvPr/>
        </p:nvSpPr>
        <p:spPr>
          <a:xfrm>
            <a:off x="3159634" y="3089557"/>
            <a:ext cx="489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act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ag</a:t>
            </a:r>
            <a:r>
              <a:rPr lang="en-US" sz="2800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ctc</a:t>
            </a:r>
            <a:r>
              <a:rPr lang="en-US" sz="28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gggat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800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endParaRPr lang="en-US" sz="28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A0A483-EF3F-7A43-8EEA-9EE7DF822AE6}"/>
              </a:ext>
            </a:extLst>
          </p:cNvPr>
          <p:cNvSpPr txBox="1">
            <a:spLocks/>
          </p:cNvSpPr>
          <p:nvPr/>
        </p:nvSpPr>
        <p:spPr>
          <a:xfrm>
            <a:off x="457200" y="4875939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Now we can divide strings into four equal pieces and find at least one that matches.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CA57E8-1AFC-AB4A-99A6-5E861C905BDA}"/>
              </a:ext>
            </a:extLst>
          </p:cNvPr>
          <p:cNvCxnSpPr/>
          <p:nvPr/>
        </p:nvCxnSpPr>
        <p:spPr>
          <a:xfrm>
            <a:off x="4386349" y="3063400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3DBF4D-C268-044D-A940-DFE987FB936C}"/>
              </a:ext>
            </a:extLst>
          </p:cNvPr>
          <p:cNvCxnSpPr/>
          <p:nvPr/>
        </p:nvCxnSpPr>
        <p:spPr>
          <a:xfrm>
            <a:off x="5562600" y="3048000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2350C1-1C54-BF48-8357-6D64A1525500}"/>
              </a:ext>
            </a:extLst>
          </p:cNvPr>
          <p:cNvCxnSpPr/>
          <p:nvPr/>
        </p:nvCxnSpPr>
        <p:spPr>
          <a:xfrm>
            <a:off x="6738851" y="3048000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031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A8B6-4717-BE47-B5A7-B2C2110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0FF9-DF38-9A49-83D1-794F411D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05739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Checkpoint: </a:t>
            </a:r>
            <a:r>
              <a:rPr lang="en-US" dirty="0"/>
              <a:t>If </a:t>
            </a:r>
            <a:r>
              <a:rPr lang="en-US" i="1" dirty="0"/>
              <a:t>Pattern</a:t>
            </a:r>
            <a:r>
              <a:rPr lang="en-US" dirty="0"/>
              <a:t> has length 23 and appears in </a:t>
            </a:r>
            <a:r>
              <a:rPr lang="en-US" i="1" dirty="0"/>
              <a:t>Text</a:t>
            </a:r>
            <a:r>
              <a:rPr lang="en-US" dirty="0"/>
              <a:t> with 3 mismatches, can we conclude that </a:t>
            </a:r>
            <a:r>
              <a:rPr lang="en-US" i="1" dirty="0"/>
              <a:t>Pattern</a:t>
            </a:r>
            <a:r>
              <a:rPr lang="en-US" dirty="0"/>
              <a:t> shares a 6-mer with </a:t>
            </a:r>
            <a:r>
              <a:rPr lang="en-US" i="1" dirty="0"/>
              <a:t>Text</a:t>
            </a:r>
            <a:r>
              <a:rPr lang="en-US" dirty="0"/>
              <a:t>? Can we conclude that it shares a 5-mer with </a:t>
            </a:r>
            <a:r>
              <a:rPr lang="en-US" i="1" dirty="0"/>
              <a:t>Text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53D4-47A4-484A-B771-88D2183C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2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as$panamabana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F3259-EE83-B24B-AA0F-DCCEC5DB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7174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A8B6-4717-BE47-B5A7-B2C2110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0FF9-DF38-9A49-83D1-794F411D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05739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Checkpoint: </a:t>
            </a:r>
            <a:r>
              <a:rPr lang="en-US" dirty="0"/>
              <a:t>If </a:t>
            </a:r>
            <a:r>
              <a:rPr lang="en-US" i="1" dirty="0"/>
              <a:t>Pattern</a:t>
            </a:r>
            <a:r>
              <a:rPr lang="en-US" dirty="0"/>
              <a:t> has length 23 and appears in </a:t>
            </a:r>
            <a:r>
              <a:rPr lang="en-US" i="1" dirty="0"/>
              <a:t>Text</a:t>
            </a:r>
            <a:r>
              <a:rPr lang="en-US" dirty="0"/>
              <a:t> with 3 mismatches, can we conclude that </a:t>
            </a:r>
            <a:r>
              <a:rPr lang="en-US" i="1" dirty="0"/>
              <a:t>Pattern</a:t>
            </a:r>
            <a:r>
              <a:rPr lang="en-US" dirty="0"/>
              <a:t> shares a 6-mer with </a:t>
            </a:r>
            <a:r>
              <a:rPr lang="en-US" i="1" dirty="0"/>
              <a:t>Text</a:t>
            </a:r>
            <a:r>
              <a:rPr lang="en-US" dirty="0"/>
              <a:t>? Can we conclude that it shares a 5-mer with </a:t>
            </a:r>
            <a:r>
              <a:rPr lang="en-US" i="1" dirty="0"/>
              <a:t>Text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053D4-47A4-484A-B771-88D2183C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9BBBD-A9FA-CB46-AED4-03D0F1A65216}"/>
              </a:ext>
            </a:extLst>
          </p:cNvPr>
          <p:cNvSpPr txBox="1">
            <a:spLocks/>
          </p:cNvSpPr>
          <p:nvPr/>
        </p:nvSpPr>
        <p:spPr>
          <a:xfrm>
            <a:off x="451757" y="4038602"/>
            <a:ext cx="8229600" cy="1600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chemeClr val="accent1"/>
                </a:solidFill>
              </a:rPr>
              <a:t>Theorem: </a:t>
            </a:r>
            <a:r>
              <a:rPr lang="en-US"/>
              <a:t>If two strings of length </a:t>
            </a:r>
            <a:r>
              <a:rPr lang="en-US" i="1"/>
              <a:t>n</a:t>
            </a:r>
            <a:r>
              <a:rPr lang="en-US"/>
              <a:t> match with at most </a:t>
            </a:r>
            <a:r>
              <a:rPr lang="en-US" i="1"/>
              <a:t>d</a:t>
            </a:r>
            <a:r>
              <a:rPr lang="en-US"/>
              <a:t> mismatches, then they must share a </a:t>
            </a:r>
            <a:r>
              <a:rPr lang="en-US" i="1"/>
              <a:t>k</a:t>
            </a:r>
            <a:r>
              <a:rPr lang="en-US"/>
              <a:t>-mer of length </a:t>
            </a:r>
            <a:r>
              <a:rPr lang="en-US" i="1"/>
              <a:t>k</a:t>
            </a:r>
            <a:r>
              <a:rPr lang="en-US"/>
              <a:t> = ⌊</a:t>
            </a:r>
            <a:r>
              <a:rPr lang="en-US" i="1"/>
              <a:t>n</a:t>
            </a:r>
            <a:r>
              <a:rPr lang="en-US"/>
              <a:t>/(</a:t>
            </a:r>
            <a:r>
              <a:rPr lang="en-US" i="1"/>
              <a:t>d</a:t>
            </a:r>
            <a:r>
              <a:rPr lang="en-US"/>
              <a:t>+1)⌋.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6803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7FA8-A9D3-1E45-A47D-1E45611A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E6301-EE52-B441-BD5A-F51851483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21CBC-05C2-BB47-A695-0BEDA11D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lvl="1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If </a:t>
            </a:r>
            <a:r>
              <a:rPr lang="en-US" sz="3200" i="1" dirty="0"/>
              <a:t>Pattern</a:t>
            </a:r>
            <a:r>
              <a:rPr lang="en-US" sz="3200" dirty="0"/>
              <a:t> occurs in </a:t>
            </a:r>
            <a:r>
              <a:rPr lang="en-US" sz="3200" i="1" dirty="0"/>
              <a:t>Text </a:t>
            </a:r>
            <a:r>
              <a:rPr lang="en-US" sz="3200" dirty="0"/>
              <a:t>with </a:t>
            </a:r>
            <a:r>
              <a:rPr lang="en-US" sz="3200" i="1" dirty="0"/>
              <a:t>d</a:t>
            </a:r>
            <a:r>
              <a:rPr lang="en-US" sz="3200" dirty="0"/>
              <a:t> mismatches, then we can divide </a:t>
            </a:r>
            <a:r>
              <a:rPr lang="en-US" sz="3200" i="1" dirty="0"/>
              <a:t>Pattern</a:t>
            </a:r>
            <a:r>
              <a:rPr lang="en-US" sz="3200" dirty="0"/>
              <a:t> into</a:t>
            </a:r>
            <a:br>
              <a:rPr lang="en-US" sz="3200" dirty="0"/>
            </a:br>
            <a:r>
              <a:rPr lang="en-US" sz="3200" i="1" dirty="0"/>
              <a:t>d</a:t>
            </a:r>
            <a:r>
              <a:rPr lang="en-US" sz="3200" dirty="0"/>
              <a:t> + 1 “equal” pieces and find at least one exact match.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A29F6-AA37-174D-8871-7042F315DBD0}"/>
              </a:ext>
            </a:extLst>
          </p:cNvPr>
          <p:cNvSpPr txBox="1"/>
          <p:nvPr/>
        </p:nvSpPr>
        <p:spPr>
          <a:xfrm>
            <a:off x="950946" y="4267200"/>
            <a:ext cx="747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9067229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7FA8-A9D3-1E45-A47D-1E45611A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E6301-EE52-B441-BD5A-F51851483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21CBC-05C2-BB47-A695-0BEDA11D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lvl="1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If </a:t>
            </a:r>
            <a:r>
              <a:rPr lang="en-US" sz="3200" i="1" dirty="0"/>
              <a:t>Pattern</a:t>
            </a:r>
            <a:r>
              <a:rPr lang="en-US" sz="3200" dirty="0"/>
              <a:t> occurs in </a:t>
            </a:r>
            <a:r>
              <a:rPr lang="en-US" sz="3200" i="1" dirty="0"/>
              <a:t>Text </a:t>
            </a:r>
            <a:r>
              <a:rPr lang="en-US" sz="3200" dirty="0"/>
              <a:t>with </a:t>
            </a:r>
            <a:r>
              <a:rPr lang="en-US" sz="3200" i="1" dirty="0"/>
              <a:t>d</a:t>
            </a:r>
            <a:r>
              <a:rPr lang="en-US" sz="3200" dirty="0"/>
              <a:t> mismatches, then we can divide </a:t>
            </a:r>
            <a:r>
              <a:rPr lang="en-US" sz="3200" i="1" dirty="0"/>
              <a:t>Pattern</a:t>
            </a:r>
            <a:r>
              <a:rPr lang="en-US" sz="3200" dirty="0"/>
              <a:t> into</a:t>
            </a:r>
            <a:br>
              <a:rPr lang="en-US" sz="3200" dirty="0"/>
            </a:br>
            <a:r>
              <a:rPr lang="en-US" sz="3200" i="1" dirty="0"/>
              <a:t>d</a:t>
            </a:r>
            <a:r>
              <a:rPr lang="en-US" sz="3200" dirty="0"/>
              <a:t> + 1 “equal” pieces and find at least one exact 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BE545-47C0-DC47-8483-6B9328CB34C2}"/>
              </a:ext>
            </a:extLst>
          </p:cNvPr>
          <p:cNvSpPr txBox="1"/>
          <p:nvPr/>
        </p:nvSpPr>
        <p:spPr>
          <a:xfrm>
            <a:off x="871597" y="4267200"/>
            <a:ext cx="763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  <a:r>
              <a:rPr lang="en-US" sz="2400" spc="3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C48CD-CF9B-5E48-BE11-D6D840C2E23F}"/>
              </a:ext>
            </a:extLst>
          </p:cNvPr>
          <p:cNvSpPr txBox="1"/>
          <p:nvPr/>
        </p:nvSpPr>
        <p:spPr>
          <a:xfrm>
            <a:off x="922092" y="4724400"/>
            <a:ext cx="753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32389389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7FA8-A9D3-1E45-A47D-1E45611A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E6301-EE52-B441-BD5A-F51851483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21CBC-05C2-BB47-A695-0BEDA11D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lvl="1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If </a:t>
            </a:r>
            <a:r>
              <a:rPr lang="en-US" sz="3200" i="1" dirty="0"/>
              <a:t>Pattern</a:t>
            </a:r>
            <a:r>
              <a:rPr lang="en-US" sz="3200" dirty="0"/>
              <a:t> occurs in </a:t>
            </a:r>
            <a:r>
              <a:rPr lang="en-US" sz="3200" i="1" dirty="0"/>
              <a:t>Text </a:t>
            </a:r>
            <a:r>
              <a:rPr lang="en-US" sz="3200" dirty="0"/>
              <a:t>with </a:t>
            </a:r>
            <a:r>
              <a:rPr lang="en-US" sz="3200" i="1" dirty="0"/>
              <a:t>d</a:t>
            </a:r>
            <a:r>
              <a:rPr lang="en-US" sz="3200" dirty="0"/>
              <a:t> mismatches, then we can divide </a:t>
            </a:r>
            <a:r>
              <a:rPr lang="en-US" sz="3200" i="1" dirty="0"/>
              <a:t>Pattern</a:t>
            </a:r>
            <a:r>
              <a:rPr lang="en-US" sz="3200" dirty="0"/>
              <a:t> into</a:t>
            </a:r>
            <a:br>
              <a:rPr lang="en-US" sz="3200" dirty="0"/>
            </a:br>
            <a:r>
              <a:rPr lang="en-US" sz="3200" i="1" dirty="0"/>
              <a:t>d</a:t>
            </a:r>
            <a:r>
              <a:rPr lang="en-US" sz="3200" dirty="0"/>
              <a:t> + 1 “equal” pieces and find at least one exact 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BE545-47C0-DC47-8483-6B9328CB34C2}"/>
              </a:ext>
            </a:extLst>
          </p:cNvPr>
          <p:cNvSpPr txBox="1"/>
          <p:nvPr/>
        </p:nvSpPr>
        <p:spPr>
          <a:xfrm>
            <a:off x="871597" y="4267200"/>
            <a:ext cx="763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  <a:r>
              <a:rPr lang="en-US" sz="2400" spc="3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C48CD-CF9B-5E48-BE11-D6D840C2E23F}"/>
              </a:ext>
            </a:extLst>
          </p:cNvPr>
          <p:cNvSpPr txBox="1"/>
          <p:nvPr/>
        </p:nvSpPr>
        <p:spPr>
          <a:xfrm>
            <a:off x="922092" y="4724400"/>
            <a:ext cx="753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0AEFC6-0E76-2F4D-BCE1-4C76EFFD848A}"/>
              </a:ext>
            </a:extLst>
          </p:cNvPr>
          <p:cNvCxnSpPr/>
          <p:nvPr/>
        </p:nvCxnSpPr>
        <p:spPr>
          <a:xfrm>
            <a:off x="20574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F27C15-FA83-304F-BD58-7469CD0E018F}"/>
              </a:ext>
            </a:extLst>
          </p:cNvPr>
          <p:cNvCxnSpPr/>
          <p:nvPr/>
        </p:nvCxnSpPr>
        <p:spPr>
          <a:xfrm>
            <a:off x="31242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F11A75-EEE7-0A46-8F9A-51735E39B4B8}"/>
              </a:ext>
            </a:extLst>
          </p:cNvPr>
          <p:cNvCxnSpPr/>
          <p:nvPr/>
        </p:nvCxnSpPr>
        <p:spPr>
          <a:xfrm>
            <a:off x="4144682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E5C59E-BCE6-5641-8DF3-6B2741D0992B}"/>
              </a:ext>
            </a:extLst>
          </p:cNvPr>
          <p:cNvCxnSpPr/>
          <p:nvPr/>
        </p:nvCxnSpPr>
        <p:spPr>
          <a:xfrm>
            <a:off x="51816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DED458-CAFA-4B47-88CC-616CE3483D42}"/>
              </a:ext>
            </a:extLst>
          </p:cNvPr>
          <p:cNvCxnSpPr/>
          <p:nvPr/>
        </p:nvCxnSpPr>
        <p:spPr>
          <a:xfrm>
            <a:off x="62484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416D23-6DE3-C84F-A73E-FD80737C699B}"/>
              </a:ext>
            </a:extLst>
          </p:cNvPr>
          <p:cNvCxnSpPr/>
          <p:nvPr/>
        </p:nvCxnSpPr>
        <p:spPr>
          <a:xfrm>
            <a:off x="72390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5939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7FA8-A9D3-1E45-A47D-1E45611A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E6301-EE52-B441-BD5A-F51851483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21CBC-05C2-BB47-A695-0BEDA11D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lvl="1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If </a:t>
            </a:r>
            <a:r>
              <a:rPr lang="en-US" sz="3200" i="1" dirty="0"/>
              <a:t>Pattern</a:t>
            </a:r>
            <a:r>
              <a:rPr lang="en-US" sz="3200" dirty="0"/>
              <a:t> occurs in </a:t>
            </a:r>
            <a:r>
              <a:rPr lang="en-US" sz="3200" i="1" dirty="0"/>
              <a:t>Text </a:t>
            </a:r>
            <a:r>
              <a:rPr lang="en-US" sz="3200" dirty="0"/>
              <a:t>with </a:t>
            </a:r>
            <a:r>
              <a:rPr lang="en-US" sz="3200" i="1" dirty="0"/>
              <a:t>d</a:t>
            </a:r>
            <a:r>
              <a:rPr lang="en-US" sz="3200" dirty="0"/>
              <a:t> mismatches, then we can divide </a:t>
            </a:r>
            <a:r>
              <a:rPr lang="en-US" sz="3200" i="1" dirty="0"/>
              <a:t>Pattern</a:t>
            </a:r>
            <a:r>
              <a:rPr lang="en-US" sz="3200" dirty="0"/>
              <a:t> into</a:t>
            </a:r>
            <a:br>
              <a:rPr lang="en-US" sz="3200" dirty="0"/>
            </a:br>
            <a:r>
              <a:rPr lang="en-US" sz="3200" i="1" dirty="0"/>
              <a:t>d</a:t>
            </a:r>
            <a:r>
              <a:rPr lang="en-US" sz="3200" dirty="0"/>
              <a:t> + 1 “equal” pieces and find at least one exact 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BE545-47C0-DC47-8483-6B9328CB34C2}"/>
              </a:ext>
            </a:extLst>
          </p:cNvPr>
          <p:cNvSpPr txBox="1"/>
          <p:nvPr/>
        </p:nvSpPr>
        <p:spPr>
          <a:xfrm>
            <a:off x="871597" y="4267200"/>
            <a:ext cx="763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  <a:r>
              <a:rPr lang="en-US" sz="2400" spc="3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C48CD-CF9B-5E48-BE11-D6D840C2E23F}"/>
              </a:ext>
            </a:extLst>
          </p:cNvPr>
          <p:cNvSpPr txBox="1"/>
          <p:nvPr/>
        </p:nvSpPr>
        <p:spPr>
          <a:xfrm>
            <a:off x="922092" y="4724400"/>
            <a:ext cx="753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XXXXX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0AEFC6-0E76-2F4D-BCE1-4C76EFFD848A}"/>
              </a:ext>
            </a:extLst>
          </p:cNvPr>
          <p:cNvCxnSpPr/>
          <p:nvPr/>
        </p:nvCxnSpPr>
        <p:spPr>
          <a:xfrm>
            <a:off x="20574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F27C15-FA83-304F-BD58-7469CD0E018F}"/>
              </a:ext>
            </a:extLst>
          </p:cNvPr>
          <p:cNvCxnSpPr/>
          <p:nvPr/>
        </p:nvCxnSpPr>
        <p:spPr>
          <a:xfrm>
            <a:off x="31242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F11A75-EEE7-0A46-8F9A-51735E39B4B8}"/>
              </a:ext>
            </a:extLst>
          </p:cNvPr>
          <p:cNvCxnSpPr/>
          <p:nvPr/>
        </p:nvCxnSpPr>
        <p:spPr>
          <a:xfrm>
            <a:off x="4144682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E5C59E-BCE6-5641-8DF3-6B2741D0992B}"/>
              </a:ext>
            </a:extLst>
          </p:cNvPr>
          <p:cNvCxnSpPr/>
          <p:nvPr/>
        </p:nvCxnSpPr>
        <p:spPr>
          <a:xfrm>
            <a:off x="51816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DED458-CAFA-4B47-88CC-616CE3483D42}"/>
              </a:ext>
            </a:extLst>
          </p:cNvPr>
          <p:cNvCxnSpPr/>
          <p:nvPr/>
        </p:nvCxnSpPr>
        <p:spPr>
          <a:xfrm>
            <a:off x="62484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416D23-6DE3-C84F-A73E-FD80737C699B}"/>
              </a:ext>
            </a:extLst>
          </p:cNvPr>
          <p:cNvCxnSpPr/>
          <p:nvPr/>
        </p:nvCxnSpPr>
        <p:spPr>
          <a:xfrm>
            <a:off x="7239000" y="4171950"/>
            <a:ext cx="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1568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67B5-423D-2942-8681-E5CC1067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Seeding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BB437-70CE-1849-82B0-A174D3304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FDDEC7-9F11-754F-9247-265F45E1B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14" y="1539874"/>
            <a:ext cx="8229600" cy="4251325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dirty="0"/>
              <a:t>An algorithm for finding all pattern matches with up to </a:t>
            </a:r>
            <a:r>
              <a:rPr lang="en-US" i="1" dirty="0"/>
              <a:t>d</a:t>
            </a:r>
            <a:r>
              <a:rPr lang="en-US" dirty="0"/>
              <a:t> mismatches.</a:t>
            </a:r>
          </a:p>
          <a:p>
            <a:pPr marL="514350" lvl="1" indent="-514350">
              <a:buAutoNum type="arabicPeriod"/>
            </a:pPr>
            <a:r>
              <a:rPr lang="en-US" dirty="0"/>
              <a:t>Divide </a:t>
            </a:r>
            <a:r>
              <a:rPr lang="en-US" i="1" dirty="0"/>
              <a:t>Pattern</a:t>
            </a:r>
            <a:r>
              <a:rPr lang="en-US" dirty="0"/>
              <a:t> into </a:t>
            </a:r>
            <a:r>
              <a:rPr lang="en-US" i="1" dirty="0"/>
              <a:t>d</a:t>
            </a:r>
            <a:r>
              <a:rPr lang="en-US" dirty="0"/>
              <a:t>+1 ”equal” segments (called </a:t>
            </a:r>
            <a:r>
              <a:rPr lang="en-US" b="1" dirty="0"/>
              <a:t>seeds</a:t>
            </a:r>
            <a:r>
              <a:rPr lang="en-US" dirty="0"/>
              <a:t>).</a:t>
            </a:r>
          </a:p>
          <a:p>
            <a:pPr marL="514350" lvl="1" indent="-514350">
              <a:buAutoNum type="arabicPeriod"/>
            </a:pPr>
            <a:r>
              <a:rPr lang="en-US" dirty="0"/>
              <a:t>Find which seeds match </a:t>
            </a:r>
            <a:r>
              <a:rPr lang="en-US" i="1" dirty="0"/>
              <a:t>Text</a:t>
            </a:r>
            <a:r>
              <a:rPr lang="en-US" dirty="0"/>
              <a:t> exactly (</a:t>
            </a:r>
            <a:r>
              <a:rPr lang="en-US" b="1" dirty="0"/>
              <a:t>seed detection</a:t>
            </a:r>
            <a:r>
              <a:rPr lang="en-US" dirty="0"/>
              <a:t>).</a:t>
            </a:r>
          </a:p>
          <a:p>
            <a:pPr marL="514350" lvl="1" indent="-514350">
              <a:buAutoNum type="arabicPeriod"/>
            </a:pPr>
            <a:r>
              <a:rPr lang="en-US" dirty="0"/>
              <a:t>Attempt to extend all seeds in both directions to verify whether </a:t>
            </a:r>
            <a:r>
              <a:rPr lang="en-US" i="1" dirty="0"/>
              <a:t>Pattern</a:t>
            </a:r>
            <a:r>
              <a:rPr lang="en-US" dirty="0"/>
              <a:t> occurs with at most </a:t>
            </a:r>
            <a:r>
              <a:rPr lang="en-US" i="1" dirty="0"/>
              <a:t>d</a:t>
            </a:r>
            <a:r>
              <a:rPr lang="en-US" dirty="0"/>
              <a:t> mismatches (</a:t>
            </a:r>
            <a:r>
              <a:rPr lang="en-US" b="1" dirty="0"/>
              <a:t>seed extension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154607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925933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7116537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7295117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8997C-54BE-184A-B6B0-073C62BFF16D}"/>
              </a:ext>
            </a:extLst>
          </p:cNvPr>
          <p:cNvSpPr txBox="1"/>
          <p:nvPr/>
        </p:nvSpPr>
        <p:spPr>
          <a:xfrm>
            <a:off x="457200" y="2978368"/>
            <a:ext cx="24384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If we allow 1 mismatch,</a:t>
            </a:r>
            <a:br>
              <a:rPr lang="en-US" sz="2800" dirty="0">
                <a:latin typeface="Optima" panose="02000503060000020004" pitchFamily="2" charset="0"/>
              </a:rPr>
            </a:br>
            <a:r>
              <a:rPr lang="en-US" sz="2800" dirty="0">
                <a:latin typeface="Optima" panose="02000503060000020004" pitchFamily="2" charset="0"/>
              </a:rPr>
              <a:t>then we need to keep the</a:t>
            </a:r>
            <a:br>
              <a:rPr lang="en-US" sz="2800" dirty="0">
                <a:latin typeface="Optima" panose="02000503060000020004" pitchFamily="2" charset="0"/>
              </a:rPr>
            </a:br>
            <a:r>
              <a:rPr lang="en-US" sz="2800" dirty="0">
                <a:latin typeface="Optima" panose="02000503060000020004" pitchFamily="2" charset="0"/>
              </a:rPr>
              <a:t>red letters around.</a:t>
            </a:r>
          </a:p>
        </p:txBody>
      </p:sp>
    </p:spTree>
    <p:extLst>
      <p:ext uri="{BB962C8B-B14F-4D97-AF65-F5344CB8AC3E}">
        <p14:creationId xmlns:p14="http://schemas.microsoft.com/office/powerpoint/2010/main" val="185529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7DEF5-C87C-B242-B603-C9A91137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95941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8997C-54BE-184A-B6B0-073C62BFF16D}"/>
              </a:ext>
            </a:extLst>
          </p:cNvPr>
          <p:cNvSpPr txBox="1"/>
          <p:nvPr/>
        </p:nvSpPr>
        <p:spPr>
          <a:xfrm>
            <a:off x="457200" y="2978368"/>
            <a:ext cx="24384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If we allow 1 mismatch,</a:t>
            </a:r>
            <a:br>
              <a:rPr lang="en-US" sz="2800" dirty="0">
                <a:latin typeface="Optima" panose="02000503060000020004" pitchFamily="2" charset="0"/>
              </a:rPr>
            </a:br>
            <a:r>
              <a:rPr lang="en-US" sz="2800" dirty="0">
                <a:latin typeface="Optima" panose="02000503060000020004" pitchFamily="2" charset="0"/>
              </a:rPr>
              <a:t>then we need to keep the</a:t>
            </a:r>
            <a:br>
              <a:rPr lang="en-US" sz="2800" dirty="0">
                <a:latin typeface="Optima" panose="02000503060000020004" pitchFamily="2" charset="0"/>
              </a:rPr>
            </a:br>
            <a:r>
              <a:rPr lang="en-US" sz="2800" dirty="0">
                <a:latin typeface="Optima" panose="02000503060000020004" pitchFamily="2" charset="0"/>
              </a:rPr>
              <a:t>red letters around.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ED1D1-20A7-C340-803D-C2A56CC77D03}"/>
              </a:ext>
            </a:extLst>
          </p:cNvPr>
          <p:cNvSpPr txBox="1"/>
          <p:nvPr/>
        </p:nvSpPr>
        <p:spPr>
          <a:xfrm>
            <a:off x="6346371" y="2413337"/>
            <a:ext cx="15526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ptima" panose="02000503060000020004" pitchFamily="2" charset="0"/>
              </a:rPr>
              <a:t># Mismatches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573181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8997C-54BE-184A-B6B0-073C62BFF16D}"/>
              </a:ext>
            </a:extLst>
          </p:cNvPr>
          <p:cNvSpPr txBox="1"/>
          <p:nvPr/>
        </p:nvSpPr>
        <p:spPr>
          <a:xfrm>
            <a:off x="457200" y="2978368"/>
            <a:ext cx="2438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Now we extend only strings that have at most 1 mismatch.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ED1D1-20A7-C340-803D-C2A56CC77D03}"/>
              </a:ext>
            </a:extLst>
          </p:cNvPr>
          <p:cNvSpPr txBox="1"/>
          <p:nvPr/>
        </p:nvSpPr>
        <p:spPr>
          <a:xfrm>
            <a:off x="6346371" y="2413337"/>
            <a:ext cx="15526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ptima" panose="02000503060000020004" pitchFamily="2" charset="0"/>
              </a:rPr>
              <a:t># Mismatches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159215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8997C-54BE-184A-B6B0-073C62BFF16D}"/>
              </a:ext>
            </a:extLst>
          </p:cNvPr>
          <p:cNvSpPr txBox="1"/>
          <p:nvPr/>
        </p:nvSpPr>
        <p:spPr>
          <a:xfrm>
            <a:off x="457200" y="2978368"/>
            <a:ext cx="2438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Now we extend only strings that have at most 1 mismatch.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ED1D1-20A7-C340-803D-C2A56CC77D03}"/>
              </a:ext>
            </a:extLst>
          </p:cNvPr>
          <p:cNvSpPr txBox="1"/>
          <p:nvPr/>
        </p:nvSpPr>
        <p:spPr>
          <a:xfrm>
            <a:off x="6339959" y="2413337"/>
            <a:ext cx="156549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ptima" panose="02000503060000020004" pitchFamily="2" charset="0"/>
              </a:rPr>
              <a:t># Mismatches</a:t>
            </a: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sz="2000" dirty="0">
              <a:latin typeface="Optima" panose="02000503060000020004" pitchFamily="2" charset="0"/>
            </a:endParaRP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800564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</a:t>
            </a:r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8997C-54BE-184A-B6B0-073C62BFF16D}"/>
              </a:ext>
            </a:extLst>
          </p:cNvPr>
          <p:cNvSpPr txBox="1"/>
          <p:nvPr/>
        </p:nvSpPr>
        <p:spPr>
          <a:xfrm>
            <a:off x="457200" y="2978368"/>
            <a:ext cx="24384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One string produces a second mismatch (the $), so we discard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ED1D1-20A7-C340-803D-C2A56CC77D03}"/>
              </a:ext>
            </a:extLst>
          </p:cNvPr>
          <p:cNvSpPr txBox="1"/>
          <p:nvPr/>
        </p:nvSpPr>
        <p:spPr>
          <a:xfrm>
            <a:off x="6339959" y="2413337"/>
            <a:ext cx="156549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ptima" panose="02000503060000020004" pitchFamily="2" charset="0"/>
              </a:rPr>
              <a:t># Mismatches</a:t>
            </a: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sz="2000" dirty="0">
              <a:latin typeface="Optima" panose="02000503060000020004" pitchFamily="2" charset="0"/>
            </a:endParaRP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015638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751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Recall: searching for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1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800" dirty="0"/>
              <a:t> 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B294E-6949-1341-A639-B94F32369B36}"/>
              </a:ext>
            </a:extLst>
          </p:cNvPr>
          <p:cNvSpPr/>
          <p:nvPr/>
        </p:nvSpPr>
        <p:spPr>
          <a:xfrm>
            <a:off x="3505200" y="2364694"/>
            <a:ext cx="2819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8997C-54BE-184A-B6B0-073C62BFF16D}"/>
              </a:ext>
            </a:extLst>
          </p:cNvPr>
          <p:cNvSpPr txBox="1"/>
          <p:nvPr/>
        </p:nvSpPr>
        <p:spPr>
          <a:xfrm>
            <a:off x="457200" y="2978368"/>
            <a:ext cx="2438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In the end, we have five 3-mers with at most 1 mismatch.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ED1D1-20A7-C340-803D-C2A56CC77D03}"/>
              </a:ext>
            </a:extLst>
          </p:cNvPr>
          <p:cNvSpPr txBox="1"/>
          <p:nvPr/>
        </p:nvSpPr>
        <p:spPr>
          <a:xfrm>
            <a:off x="6339959" y="2413337"/>
            <a:ext cx="156549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ptima" panose="02000503060000020004" pitchFamily="2" charset="0"/>
              </a:rPr>
              <a:t># Mismatches</a:t>
            </a: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dirty="0">
              <a:latin typeface="Optima" panose="02000503060000020004" pitchFamily="2" charset="0"/>
            </a:endParaRPr>
          </a:p>
          <a:p>
            <a:pPr algn="ctr"/>
            <a:endParaRPr lang="en-US" sz="2000" dirty="0">
              <a:latin typeface="Optima" panose="02000503060000020004" pitchFamily="2" charset="0"/>
            </a:endParaRP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1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0</a:t>
            </a:r>
          </a:p>
          <a:p>
            <a:pPr algn="ctr"/>
            <a:r>
              <a:rPr lang="en-US" dirty="0">
                <a:latin typeface="Optima" panose="0200050306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884586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8F7-3470-4448-ACC2-3B1875F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2: BWT Saves the Day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D16-929A-494A-B9D4-2D64935B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Note: </a:t>
            </a:r>
            <a:r>
              <a:rPr lang="en-US" sz="2800" dirty="0"/>
              <a:t>this approach faces complications in practice. We will have to consider a huge number of strings at the beginning, most of which may be frivolous.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C31B-2A86-E147-8555-DF832AA2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CC8DD-7510-3640-B3B3-D42AC6EE1BC7}"/>
              </a:ext>
            </a:extLst>
          </p:cNvPr>
          <p:cNvSpPr txBox="1">
            <a:spLocks/>
          </p:cNvSpPr>
          <p:nvPr/>
        </p:nvSpPr>
        <p:spPr>
          <a:xfrm>
            <a:off x="457200" y="3532415"/>
            <a:ext cx="8229600" cy="1523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In practice, we may require that a suffix of length </a:t>
            </a:r>
            <a:r>
              <a:rPr lang="en-US" sz="2800" i="1" dirty="0"/>
              <a:t>m</a:t>
            </a:r>
            <a:r>
              <a:rPr lang="en-US" sz="2800" dirty="0"/>
              <a:t> matches the string exactly to reduce the number of strings we have to consider initially.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363730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458200" cy="4906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do we map reads?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Trie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to a Suffix Tree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String Compression and the Burrows-Wheeler Transform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Inverting Burrows-Wheeler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Burrows-Wheeler for Pattern Matching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Finding the Matched Patterns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Setting Up Checkpoints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Inexact Matching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Further Applications of Read Mapping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26B83A-4215-854D-BA22-16069375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45980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Mapping Is Even Harder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Genomes have more than just point mutations.  They have insertions, deletions, duplications, inversions.  How can we map reads in this case?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8293A-A52B-8F47-9DA8-B6FB53F6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44746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83DD-F7B9-DD49-B632-3E9AD4C3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Large-Scale Mutations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8BE3D-E0F6-FC47-AC10-C28FD9FBE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25" name="Freeform 2">
            <a:extLst>
              <a:ext uri="{FF2B5EF4-FFF2-40B4-BE49-F238E27FC236}">
                <a16:creationId xmlns:a16="http://schemas.microsoft.com/office/drawing/2014/main" id="{0EF57A02-2670-7749-9468-D121E0C68D6A}"/>
              </a:ext>
            </a:extLst>
          </p:cNvPr>
          <p:cNvSpPr>
            <a:spLocks/>
          </p:cNvSpPr>
          <p:nvPr/>
        </p:nvSpPr>
        <p:spPr bwMode="auto">
          <a:xfrm>
            <a:off x="5464174" y="2579687"/>
            <a:ext cx="457200" cy="228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864" y="0"/>
              </a:cxn>
              <a:cxn ang="0">
                <a:pos x="1776" y="288"/>
              </a:cxn>
            </a:cxnLst>
            <a:rect l="0" t="0" r="r" b="b"/>
            <a:pathLst>
              <a:path w="1776" h="288">
                <a:moveTo>
                  <a:pt x="0" y="288"/>
                </a:moveTo>
                <a:cubicBezTo>
                  <a:pt x="284" y="144"/>
                  <a:pt x="568" y="0"/>
                  <a:pt x="864" y="0"/>
                </a:cubicBezTo>
                <a:cubicBezTo>
                  <a:pt x="1160" y="0"/>
                  <a:pt x="1468" y="144"/>
                  <a:pt x="1776" y="288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26" name="Freeform 3">
            <a:extLst>
              <a:ext uri="{FF2B5EF4-FFF2-40B4-BE49-F238E27FC236}">
                <a16:creationId xmlns:a16="http://schemas.microsoft.com/office/drawing/2014/main" id="{A0B337F1-8392-1440-BA5A-103DE16D7EFF}"/>
              </a:ext>
            </a:extLst>
          </p:cNvPr>
          <p:cNvSpPr>
            <a:spLocks/>
          </p:cNvSpPr>
          <p:nvPr/>
        </p:nvSpPr>
        <p:spPr bwMode="auto">
          <a:xfrm>
            <a:off x="7445374" y="2579687"/>
            <a:ext cx="457200" cy="228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864" y="0"/>
              </a:cxn>
              <a:cxn ang="0">
                <a:pos x="1776" y="288"/>
              </a:cxn>
            </a:cxnLst>
            <a:rect l="0" t="0" r="r" b="b"/>
            <a:pathLst>
              <a:path w="1776" h="288">
                <a:moveTo>
                  <a:pt x="0" y="288"/>
                </a:moveTo>
                <a:cubicBezTo>
                  <a:pt x="284" y="144"/>
                  <a:pt x="568" y="0"/>
                  <a:pt x="864" y="0"/>
                </a:cubicBezTo>
                <a:cubicBezTo>
                  <a:pt x="1160" y="0"/>
                  <a:pt x="1468" y="144"/>
                  <a:pt x="1776" y="288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27" name="Freeform 4">
            <a:extLst>
              <a:ext uri="{FF2B5EF4-FFF2-40B4-BE49-F238E27FC236}">
                <a16:creationId xmlns:a16="http://schemas.microsoft.com/office/drawing/2014/main" id="{3D11CD8B-8067-484F-970D-7B9091007933}"/>
              </a:ext>
            </a:extLst>
          </p:cNvPr>
          <p:cNvSpPr>
            <a:spLocks/>
          </p:cNvSpPr>
          <p:nvPr/>
        </p:nvSpPr>
        <p:spPr bwMode="auto">
          <a:xfrm>
            <a:off x="593724" y="2427287"/>
            <a:ext cx="19812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864" y="0"/>
              </a:cxn>
              <a:cxn ang="0">
                <a:pos x="1776" y="288"/>
              </a:cxn>
            </a:cxnLst>
            <a:rect l="0" t="0" r="r" b="b"/>
            <a:pathLst>
              <a:path w="1776" h="288">
                <a:moveTo>
                  <a:pt x="0" y="288"/>
                </a:moveTo>
                <a:cubicBezTo>
                  <a:pt x="284" y="144"/>
                  <a:pt x="568" y="0"/>
                  <a:pt x="864" y="0"/>
                </a:cubicBezTo>
                <a:cubicBezTo>
                  <a:pt x="1160" y="0"/>
                  <a:pt x="1468" y="144"/>
                  <a:pt x="1776" y="288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28" name="Freeform 5">
            <a:extLst>
              <a:ext uri="{FF2B5EF4-FFF2-40B4-BE49-F238E27FC236}">
                <a16:creationId xmlns:a16="http://schemas.microsoft.com/office/drawing/2014/main" id="{BC6B5D46-4398-FD44-B3A9-1AB64A7DC569}"/>
              </a:ext>
            </a:extLst>
          </p:cNvPr>
          <p:cNvSpPr>
            <a:spLocks/>
          </p:cNvSpPr>
          <p:nvPr/>
        </p:nvSpPr>
        <p:spPr bwMode="auto">
          <a:xfrm>
            <a:off x="898524" y="2427287"/>
            <a:ext cx="21336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864" y="0"/>
              </a:cxn>
              <a:cxn ang="0">
                <a:pos x="1776" y="288"/>
              </a:cxn>
            </a:cxnLst>
            <a:rect l="0" t="0" r="r" b="b"/>
            <a:pathLst>
              <a:path w="1776" h="288">
                <a:moveTo>
                  <a:pt x="0" y="288"/>
                </a:moveTo>
                <a:cubicBezTo>
                  <a:pt x="284" y="144"/>
                  <a:pt x="568" y="0"/>
                  <a:pt x="864" y="0"/>
                </a:cubicBezTo>
                <a:cubicBezTo>
                  <a:pt x="1160" y="0"/>
                  <a:pt x="1468" y="144"/>
                  <a:pt x="1776" y="288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29" name="Text Box 6">
            <a:extLst>
              <a:ext uri="{FF2B5EF4-FFF2-40B4-BE49-F238E27FC236}">
                <a16:creationId xmlns:a16="http://schemas.microsoft.com/office/drawing/2014/main" id="{5F8BF827-E265-5F4C-BC20-FF72C8341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4" y="2898775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s</a:t>
            </a:r>
          </a:p>
        </p:txBody>
      </p:sp>
      <p:sp>
        <p:nvSpPr>
          <p:cNvPr id="130" name="Line 7">
            <a:extLst>
              <a:ext uri="{FF2B5EF4-FFF2-40B4-BE49-F238E27FC236}">
                <a16:creationId xmlns:a16="http://schemas.microsoft.com/office/drawing/2014/main" id="{856A9CF3-9DE2-CA46-9C38-9AAEAF726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2774" y="280828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31" name="Text Box 8">
            <a:extLst>
              <a:ext uri="{FF2B5EF4-FFF2-40B4-BE49-F238E27FC236}">
                <a16:creationId xmlns:a16="http://schemas.microsoft.com/office/drawing/2014/main" id="{5D24F00F-2BAB-7648-8300-C4FBB2CD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533" y="2592387"/>
            <a:ext cx="338533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A</a:t>
            </a:r>
          </a:p>
        </p:txBody>
      </p:sp>
      <p:sp>
        <p:nvSpPr>
          <p:cNvPr id="132" name="Text Box 9">
            <a:extLst>
              <a:ext uri="{FF2B5EF4-FFF2-40B4-BE49-F238E27FC236}">
                <a16:creationId xmlns:a16="http://schemas.microsoft.com/office/drawing/2014/main" id="{E9EC73E7-35C5-7247-AB12-1DC63CDFD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705" y="2897187"/>
            <a:ext cx="248764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t</a:t>
            </a:r>
          </a:p>
        </p:txBody>
      </p:sp>
      <p:sp>
        <p:nvSpPr>
          <p:cNvPr id="133" name="Text Box 10">
            <a:extLst>
              <a:ext uri="{FF2B5EF4-FFF2-40B4-BE49-F238E27FC236}">
                <a16:creationId xmlns:a16="http://schemas.microsoft.com/office/drawing/2014/main" id="{280D89D2-1369-6545-9A1A-3D121EE5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83" y="2592387"/>
            <a:ext cx="338533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C</a:t>
            </a:r>
          </a:p>
        </p:txBody>
      </p:sp>
      <p:sp>
        <p:nvSpPr>
          <p:cNvPr id="134" name="Line 11">
            <a:extLst>
              <a:ext uri="{FF2B5EF4-FFF2-40B4-BE49-F238E27FC236}">
                <a16:creationId xmlns:a16="http://schemas.microsoft.com/office/drawing/2014/main" id="{D400884D-4615-324C-9192-16552291E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6974" y="2897187"/>
            <a:ext cx="34290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35" name="Line 12">
            <a:extLst>
              <a:ext uri="{FF2B5EF4-FFF2-40B4-BE49-F238E27FC236}">
                <a16:creationId xmlns:a16="http://schemas.microsoft.com/office/drawing/2014/main" id="{6A3F237F-7860-F445-A1D3-F0B61D0F8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074" y="280828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36" name="Text Box 13">
            <a:extLst>
              <a:ext uri="{FF2B5EF4-FFF2-40B4-BE49-F238E27FC236}">
                <a16:creationId xmlns:a16="http://schemas.microsoft.com/office/drawing/2014/main" id="{1AB899AB-B876-8843-80DD-557C7E95E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373" y="2592387"/>
            <a:ext cx="402653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-B</a:t>
            </a:r>
          </a:p>
        </p:txBody>
      </p:sp>
      <p:sp>
        <p:nvSpPr>
          <p:cNvPr id="137" name="Line 14">
            <a:extLst>
              <a:ext uri="{FF2B5EF4-FFF2-40B4-BE49-F238E27FC236}">
                <a16:creationId xmlns:a16="http://schemas.microsoft.com/office/drawing/2014/main" id="{76A0DC57-5957-A44A-89D8-BB3A2FD90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1124" y="2808287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38" name="Line 15">
            <a:extLst>
              <a:ext uri="{FF2B5EF4-FFF2-40B4-BE49-F238E27FC236}">
                <a16:creationId xmlns:a16="http://schemas.microsoft.com/office/drawing/2014/main" id="{EAF19669-CF99-7248-90AD-8F563DE0F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4" y="2808287"/>
            <a:ext cx="2286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39" name="Line 16">
            <a:extLst>
              <a:ext uri="{FF2B5EF4-FFF2-40B4-BE49-F238E27FC236}">
                <a16:creationId xmlns:a16="http://schemas.microsoft.com/office/drawing/2014/main" id="{8602B058-505C-5F42-8434-34186006C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024" y="2808287"/>
            <a:ext cx="2286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40" name="Line 17">
            <a:extLst>
              <a:ext uri="{FF2B5EF4-FFF2-40B4-BE49-F238E27FC236}">
                <a16:creationId xmlns:a16="http://schemas.microsoft.com/office/drawing/2014/main" id="{6CAA98F4-E1D2-2243-9623-BAF97CF2C5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1824" y="2808287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41" name="Text Box 18">
            <a:extLst>
              <a:ext uri="{FF2B5EF4-FFF2-40B4-BE49-F238E27FC236}">
                <a16:creationId xmlns:a16="http://schemas.microsoft.com/office/drawing/2014/main" id="{82585AFA-5BA1-A446-96F6-52D1BE876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4" y="2886075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s</a:t>
            </a:r>
          </a:p>
        </p:txBody>
      </p:sp>
      <p:sp>
        <p:nvSpPr>
          <p:cNvPr id="142" name="Text Box 19">
            <a:extLst>
              <a:ext uri="{FF2B5EF4-FFF2-40B4-BE49-F238E27FC236}">
                <a16:creationId xmlns:a16="http://schemas.microsoft.com/office/drawing/2014/main" id="{333737F1-7C2E-8047-A2EA-F53A4ABB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83" y="2579687"/>
            <a:ext cx="338533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A</a:t>
            </a:r>
          </a:p>
        </p:txBody>
      </p:sp>
      <p:sp>
        <p:nvSpPr>
          <p:cNvPr id="143" name="Text Box 20">
            <a:extLst>
              <a:ext uri="{FF2B5EF4-FFF2-40B4-BE49-F238E27FC236}">
                <a16:creationId xmlns:a16="http://schemas.microsoft.com/office/drawing/2014/main" id="{C4223483-3862-7C4F-8A81-C35ACA0B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255" y="2884487"/>
            <a:ext cx="248764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t</a:t>
            </a:r>
          </a:p>
        </p:txBody>
      </p:sp>
      <p:sp>
        <p:nvSpPr>
          <p:cNvPr id="144" name="Text Box 21">
            <a:extLst>
              <a:ext uri="{FF2B5EF4-FFF2-40B4-BE49-F238E27FC236}">
                <a16:creationId xmlns:a16="http://schemas.microsoft.com/office/drawing/2014/main" id="{300CA617-6DAB-6C4A-B98B-F76814D2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533" y="2579687"/>
            <a:ext cx="338533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C</a:t>
            </a:r>
          </a:p>
        </p:txBody>
      </p:sp>
      <p:sp>
        <p:nvSpPr>
          <p:cNvPr id="145" name="Text Box 22">
            <a:extLst>
              <a:ext uri="{FF2B5EF4-FFF2-40B4-BE49-F238E27FC236}">
                <a16:creationId xmlns:a16="http://schemas.microsoft.com/office/drawing/2014/main" id="{06BA07AF-7789-1E46-9E12-D910866F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395" y="2579687"/>
            <a:ext cx="325709" cy="369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dirty="0">
                <a:latin typeface="Optima" panose="02000503060000020004" pitchFamily="2" charset="0"/>
                <a:cs typeface="Calibri"/>
              </a:rPr>
              <a:t>B</a:t>
            </a:r>
          </a:p>
        </p:txBody>
      </p:sp>
      <p:sp>
        <p:nvSpPr>
          <p:cNvPr id="146" name="Line 23">
            <a:extLst>
              <a:ext uri="{FF2B5EF4-FFF2-40B4-BE49-F238E27FC236}">
                <a16:creationId xmlns:a16="http://schemas.microsoft.com/office/drawing/2014/main" id="{9D69F473-62EE-AA48-B88B-7D00F605A3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674" y="2808287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47" name="Line 24">
            <a:extLst>
              <a:ext uri="{FF2B5EF4-FFF2-40B4-BE49-F238E27FC236}">
                <a16:creationId xmlns:a16="http://schemas.microsoft.com/office/drawing/2014/main" id="{A6957BBA-B5D8-EA48-9A7B-6AD2029E8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4" y="2808287"/>
            <a:ext cx="2286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48" name="Line 25">
            <a:extLst>
              <a:ext uri="{FF2B5EF4-FFF2-40B4-BE49-F238E27FC236}">
                <a16:creationId xmlns:a16="http://schemas.microsoft.com/office/drawing/2014/main" id="{3514AC92-B429-AF40-B39B-C7974BFAF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4" y="2808287"/>
            <a:ext cx="2286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49" name="Line 26">
            <a:extLst>
              <a:ext uri="{FF2B5EF4-FFF2-40B4-BE49-F238E27FC236}">
                <a16:creationId xmlns:a16="http://schemas.microsoft.com/office/drawing/2014/main" id="{A069D478-9EB8-F240-A072-49AD2ED05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374" y="2808287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50" name="Line 27">
            <a:extLst>
              <a:ext uri="{FF2B5EF4-FFF2-40B4-BE49-F238E27FC236}">
                <a16:creationId xmlns:a16="http://schemas.microsoft.com/office/drawing/2014/main" id="{FFDA73D7-9338-0D47-813B-4DBDA0BCC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624" y="280828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51" name="Line 28">
            <a:extLst>
              <a:ext uri="{FF2B5EF4-FFF2-40B4-BE49-F238E27FC236}">
                <a16:creationId xmlns:a16="http://schemas.microsoft.com/office/drawing/2014/main" id="{05F805AC-6566-C449-8197-681B14CFF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4" y="280828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52" name="Line 29">
            <a:extLst>
              <a:ext uri="{FF2B5EF4-FFF2-40B4-BE49-F238E27FC236}">
                <a16:creationId xmlns:a16="http://schemas.microsoft.com/office/drawing/2014/main" id="{4333D9AA-E720-6F4D-8DA9-EB0A4A38C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199" y="2884487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153" name="Text Box 30">
            <a:extLst>
              <a:ext uri="{FF2B5EF4-FFF2-40B4-BE49-F238E27FC236}">
                <a16:creationId xmlns:a16="http://schemas.microsoft.com/office/drawing/2014/main" id="{E70F63B6-D369-8244-8480-83059B41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4" y="2465387"/>
            <a:ext cx="1089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Optima" panose="02000503060000020004" pitchFamily="2" charset="0"/>
                <a:cs typeface="Calibri"/>
              </a:rPr>
              <a:t>inversion</a:t>
            </a:r>
          </a:p>
        </p:txBody>
      </p:sp>
      <p:sp>
        <p:nvSpPr>
          <p:cNvPr id="154" name="Text Box 31">
            <a:extLst>
              <a:ext uri="{FF2B5EF4-FFF2-40B4-BE49-F238E27FC236}">
                <a16:creationId xmlns:a16="http://schemas.microsoft.com/office/drawing/2014/main" id="{11BA3C61-0BBA-724E-950F-C0A31ED0E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49" y="1728787"/>
            <a:ext cx="117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  <a:cs typeface="Calibri"/>
              </a:rPr>
              <a:t>Human</a:t>
            </a:r>
          </a:p>
        </p:txBody>
      </p:sp>
      <p:grpSp>
        <p:nvGrpSpPr>
          <p:cNvPr id="155" name="Group 32">
            <a:extLst>
              <a:ext uri="{FF2B5EF4-FFF2-40B4-BE49-F238E27FC236}">
                <a16:creationId xmlns:a16="http://schemas.microsoft.com/office/drawing/2014/main" id="{03EB93DE-3DED-A448-943B-B1DB5591B086}"/>
              </a:ext>
            </a:extLst>
          </p:cNvPr>
          <p:cNvGrpSpPr>
            <a:grpSpLocks/>
          </p:cNvGrpSpPr>
          <p:nvPr/>
        </p:nvGrpSpPr>
        <p:grpSpPr bwMode="auto">
          <a:xfrm>
            <a:off x="158749" y="4700587"/>
            <a:ext cx="8826501" cy="1158875"/>
            <a:chOff x="144" y="2640"/>
            <a:chExt cx="5560" cy="730"/>
          </a:xfrm>
        </p:grpSpPr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C4416B1F-B4A2-B442-8BE9-A133CFE6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936"/>
              <a:ext cx="288" cy="14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68D185EB-56FE-B44D-8527-35E03606A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936"/>
              <a:ext cx="288" cy="14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A101D7DE-C33E-5F48-883C-58232995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840"/>
              <a:ext cx="1056" cy="24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5A9B2A6F-93CC-7341-AF23-8667FCD7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840"/>
              <a:ext cx="1344" cy="24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60" name="Text Box 37">
              <a:extLst>
                <a:ext uri="{FF2B5EF4-FFF2-40B4-BE49-F238E27FC236}">
                  <a16:creationId xmlns:a16="http://schemas.microsoft.com/office/drawing/2014/main" id="{44A40A51-206A-5548-B874-F89BDAA16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137"/>
              <a:ext cx="19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u</a:t>
              </a:r>
            </a:p>
          </p:txBody>
        </p:sp>
        <p:sp>
          <p:nvSpPr>
            <p:cNvPr id="161" name="Line 38">
              <a:extLst>
                <a:ext uri="{FF2B5EF4-FFF2-40B4-BE49-F238E27FC236}">
                  <a16:creationId xmlns:a16="http://schemas.microsoft.com/office/drawing/2014/main" id="{B050DD98-017F-4947-8687-F84CEB74E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0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62" name="Text Box 39">
              <a:extLst>
                <a:ext uri="{FF2B5EF4-FFF2-40B4-BE49-F238E27FC236}">
                  <a16:creationId xmlns:a16="http://schemas.microsoft.com/office/drawing/2014/main" id="{ADFD4110-0664-594E-82B0-C50FEA43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5" y="2944"/>
              <a:ext cx="2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A</a:t>
              </a:r>
            </a:p>
          </p:txBody>
        </p:sp>
        <p:sp>
          <p:nvSpPr>
            <p:cNvPr id="163" name="Text Box 40">
              <a:extLst>
                <a:ext uri="{FF2B5EF4-FFF2-40B4-BE49-F238E27FC236}">
                  <a16:creationId xmlns:a16="http://schemas.microsoft.com/office/drawing/2014/main" id="{4C9CBBC4-3F97-5342-9C67-DB6B3C462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9" y="2936"/>
              <a:ext cx="20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B</a:t>
              </a:r>
            </a:p>
          </p:txBody>
        </p:sp>
        <p:sp>
          <p:nvSpPr>
            <p:cNvPr id="164" name="Line 41">
              <a:extLst>
                <a:ext uri="{FF2B5EF4-FFF2-40B4-BE49-F238E27FC236}">
                  <a16:creationId xmlns:a16="http://schemas.microsoft.com/office/drawing/2014/main" id="{EDF0144A-1D6A-4946-8E4D-2FB0E46B5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3080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65" name="Line 42">
              <a:extLst>
                <a:ext uri="{FF2B5EF4-FFF2-40B4-BE49-F238E27FC236}">
                  <a16:creationId xmlns:a16="http://schemas.microsoft.com/office/drawing/2014/main" id="{94E601AD-6014-664A-96BD-E1496A29D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80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66" name="Line 43">
              <a:extLst>
                <a:ext uri="{FF2B5EF4-FFF2-40B4-BE49-F238E27FC236}">
                  <a16:creationId xmlns:a16="http://schemas.microsoft.com/office/drawing/2014/main" id="{B357AD03-1A2E-264B-965A-33361F393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3080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67" name="Line 44">
              <a:extLst>
                <a:ext uri="{FF2B5EF4-FFF2-40B4-BE49-F238E27FC236}">
                  <a16:creationId xmlns:a16="http://schemas.microsoft.com/office/drawing/2014/main" id="{B6070E33-BFE3-F04E-A080-923840D26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8" y="3080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68" name="Text Box 45">
              <a:extLst>
                <a:ext uri="{FF2B5EF4-FFF2-40B4-BE49-F238E27FC236}">
                  <a16:creationId xmlns:a16="http://schemas.microsoft.com/office/drawing/2014/main" id="{C50678C6-003F-9D46-BF92-9D01E0F47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129"/>
              <a:ext cx="19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u</a:t>
              </a:r>
            </a:p>
          </p:txBody>
        </p:sp>
        <p:sp>
          <p:nvSpPr>
            <p:cNvPr id="169" name="Text Box 46">
              <a:extLst>
                <a:ext uri="{FF2B5EF4-FFF2-40B4-BE49-F238E27FC236}">
                  <a16:creationId xmlns:a16="http://schemas.microsoft.com/office/drawing/2014/main" id="{B02CDEF3-2703-6C40-B8C3-CAD9451BF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" y="2936"/>
              <a:ext cx="2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A</a:t>
              </a:r>
            </a:p>
          </p:txBody>
        </p:sp>
        <p:sp>
          <p:nvSpPr>
            <p:cNvPr id="170" name="Text Box 47">
              <a:extLst>
                <a:ext uri="{FF2B5EF4-FFF2-40B4-BE49-F238E27FC236}">
                  <a16:creationId xmlns:a16="http://schemas.microsoft.com/office/drawing/2014/main" id="{FCAF1C8B-BB53-4647-AFCE-71F6395A8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" y="3128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w</a:t>
              </a:r>
            </a:p>
          </p:txBody>
        </p:sp>
        <p:sp>
          <p:nvSpPr>
            <p:cNvPr id="171" name="Text Box 48">
              <a:extLst>
                <a:ext uri="{FF2B5EF4-FFF2-40B4-BE49-F238E27FC236}">
                  <a16:creationId xmlns:a16="http://schemas.microsoft.com/office/drawing/2014/main" id="{E461469C-F598-3B4F-BBB9-875E9C7A1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3" y="2936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D</a:t>
              </a:r>
            </a:p>
          </p:txBody>
        </p:sp>
        <p:sp>
          <p:nvSpPr>
            <p:cNvPr id="172" name="Line 49">
              <a:extLst>
                <a:ext uri="{FF2B5EF4-FFF2-40B4-BE49-F238E27FC236}">
                  <a16:creationId xmlns:a16="http://schemas.microsoft.com/office/drawing/2014/main" id="{ABDC8421-92A1-6442-9341-4B6FD8EEA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128"/>
              <a:ext cx="624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73" name="Text Box 50">
              <a:extLst>
                <a:ext uri="{FF2B5EF4-FFF2-40B4-BE49-F238E27FC236}">
                  <a16:creationId xmlns:a16="http://schemas.microsoft.com/office/drawing/2014/main" id="{66A1F326-3901-E745-993F-FAC9812E9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2936"/>
              <a:ext cx="20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B</a:t>
              </a:r>
            </a:p>
          </p:txBody>
        </p:sp>
        <p:sp>
          <p:nvSpPr>
            <p:cNvPr id="174" name="Line 51">
              <a:extLst>
                <a:ext uri="{FF2B5EF4-FFF2-40B4-BE49-F238E27FC236}">
                  <a16:creationId xmlns:a16="http://schemas.microsoft.com/office/drawing/2014/main" id="{4C765A29-C3BC-EC4B-9637-7BA064FF7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" y="3080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75" name="Line 52">
              <a:extLst>
                <a:ext uri="{FF2B5EF4-FFF2-40B4-BE49-F238E27FC236}">
                  <a16:creationId xmlns:a16="http://schemas.microsoft.com/office/drawing/2014/main" id="{457B95A9-8B02-E747-A383-9A0EF87A8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" y="3080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76" name="Line 53">
              <a:extLst>
                <a:ext uri="{FF2B5EF4-FFF2-40B4-BE49-F238E27FC236}">
                  <a16:creationId xmlns:a16="http://schemas.microsoft.com/office/drawing/2014/main" id="{F7C61AD0-7250-3E43-A2CB-431D7A72C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" y="30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77" name="Line 54">
              <a:extLst>
                <a:ext uri="{FF2B5EF4-FFF2-40B4-BE49-F238E27FC236}">
                  <a16:creationId xmlns:a16="http://schemas.microsoft.com/office/drawing/2014/main" id="{657B345F-B505-1E4F-8CBC-A393BB597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0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78" name="Line 55">
              <a:extLst>
                <a:ext uri="{FF2B5EF4-FFF2-40B4-BE49-F238E27FC236}">
                  <a16:creationId xmlns:a16="http://schemas.microsoft.com/office/drawing/2014/main" id="{FA930265-4B7C-D145-87D5-C5733949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312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79" name="Line 56">
              <a:extLst>
                <a:ext uri="{FF2B5EF4-FFF2-40B4-BE49-F238E27FC236}">
                  <a16:creationId xmlns:a16="http://schemas.microsoft.com/office/drawing/2014/main" id="{4FCD7827-487F-474D-AA1C-21C6A8B0E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8"/>
              <a:ext cx="432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80" name="Line 57">
              <a:extLst>
                <a:ext uri="{FF2B5EF4-FFF2-40B4-BE49-F238E27FC236}">
                  <a16:creationId xmlns:a16="http://schemas.microsoft.com/office/drawing/2014/main" id="{39C62862-3AB3-A341-863A-ABFDB0E29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3128"/>
              <a:ext cx="384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81" name="Line 58">
              <a:extLst>
                <a:ext uri="{FF2B5EF4-FFF2-40B4-BE49-F238E27FC236}">
                  <a16:creationId xmlns:a16="http://schemas.microsoft.com/office/drawing/2014/main" id="{D781409F-52C1-D44E-BE55-5BF8AB257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128"/>
              <a:ext cx="816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82" name="Text Box 59">
              <a:extLst>
                <a:ext uri="{FF2B5EF4-FFF2-40B4-BE49-F238E27FC236}">
                  <a16:creationId xmlns:a16="http://schemas.microsoft.com/office/drawing/2014/main" id="{2DD3F216-70CE-B74B-A817-90619F7DF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" y="2936"/>
              <a:ext cx="2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C</a:t>
              </a:r>
            </a:p>
          </p:txBody>
        </p:sp>
        <p:sp>
          <p:nvSpPr>
            <p:cNvPr id="183" name="Text Box 60">
              <a:extLst>
                <a:ext uri="{FF2B5EF4-FFF2-40B4-BE49-F238E27FC236}">
                  <a16:creationId xmlns:a16="http://schemas.microsoft.com/office/drawing/2014/main" id="{347C35AE-D8D7-3D44-8F5A-0A852C66A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9" y="2936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D</a:t>
              </a:r>
            </a:p>
          </p:txBody>
        </p:sp>
        <p:sp>
          <p:nvSpPr>
            <p:cNvPr id="184" name="Line 61">
              <a:extLst>
                <a:ext uri="{FF2B5EF4-FFF2-40B4-BE49-F238E27FC236}">
                  <a16:creationId xmlns:a16="http://schemas.microsoft.com/office/drawing/2014/main" id="{C68ECC45-9AAC-DB40-AFC8-DD6C1D907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2" y="3128"/>
              <a:ext cx="1104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85" name="Text Box 62">
              <a:extLst>
                <a:ext uri="{FF2B5EF4-FFF2-40B4-BE49-F238E27FC236}">
                  <a16:creationId xmlns:a16="http://schemas.microsoft.com/office/drawing/2014/main" id="{8E041FB2-BC35-484A-96FE-C73BBCFC8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6" y="3128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v</a:t>
              </a:r>
            </a:p>
          </p:txBody>
        </p:sp>
        <p:sp>
          <p:nvSpPr>
            <p:cNvPr id="186" name="Line 63">
              <a:extLst>
                <a:ext uri="{FF2B5EF4-FFF2-40B4-BE49-F238E27FC236}">
                  <a16:creationId xmlns:a16="http://schemas.microsoft.com/office/drawing/2014/main" id="{B8600BBF-4FDA-B24D-AEA2-6FCC26964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0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87" name="Text Box 64">
              <a:extLst>
                <a:ext uri="{FF2B5EF4-FFF2-40B4-BE49-F238E27FC236}">
                  <a16:creationId xmlns:a16="http://schemas.microsoft.com/office/drawing/2014/main" id="{E564CF13-AE50-A949-B0C4-BB0800090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5" y="2936"/>
              <a:ext cx="18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E</a:t>
              </a:r>
            </a:p>
          </p:txBody>
        </p:sp>
        <p:sp>
          <p:nvSpPr>
            <p:cNvPr id="188" name="Line 65">
              <a:extLst>
                <a:ext uri="{FF2B5EF4-FFF2-40B4-BE49-F238E27FC236}">
                  <a16:creationId xmlns:a16="http://schemas.microsoft.com/office/drawing/2014/main" id="{994DC8A6-213C-AC45-B3E6-F9259F0B7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6" y="30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89" name="Text Box 66">
              <a:extLst>
                <a:ext uri="{FF2B5EF4-FFF2-40B4-BE49-F238E27FC236}">
                  <a16:creationId xmlns:a16="http://schemas.microsoft.com/office/drawing/2014/main" id="{644F6C90-B008-F645-B990-C36F728D5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5" y="3128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w</a:t>
              </a:r>
            </a:p>
          </p:txBody>
        </p:sp>
        <p:sp>
          <p:nvSpPr>
            <p:cNvPr id="190" name="Line 67">
              <a:extLst>
                <a:ext uri="{FF2B5EF4-FFF2-40B4-BE49-F238E27FC236}">
                  <a16:creationId xmlns:a16="http://schemas.microsoft.com/office/drawing/2014/main" id="{20BDCFDA-6D80-F945-9F4A-907225ED0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3080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91" name="Line 68">
              <a:extLst>
                <a:ext uri="{FF2B5EF4-FFF2-40B4-BE49-F238E27FC236}">
                  <a16:creationId xmlns:a16="http://schemas.microsoft.com/office/drawing/2014/main" id="{0C81A82A-320F-F144-9E1F-E6AF1A57C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080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92" name="Line 69">
              <a:extLst>
                <a:ext uri="{FF2B5EF4-FFF2-40B4-BE49-F238E27FC236}">
                  <a16:creationId xmlns:a16="http://schemas.microsoft.com/office/drawing/2014/main" id="{D178C292-6902-2B45-B05F-4A69AB0DD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93" name="Text Box 70">
              <a:extLst>
                <a:ext uri="{FF2B5EF4-FFF2-40B4-BE49-F238E27FC236}">
                  <a16:creationId xmlns:a16="http://schemas.microsoft.com/office/drawing/2014/main" id="{C0CA8B88-96E1-DA4D-A52E-374BEE7CC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" y="2936"/>
              <a:ext cx="2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C</a:t>
              </a:r>
            </a:p>
          </p:txBody>
        </p:sp>
        <p:sp>
          <p:nvSpPr>
            <p:cNvPr id="194" name="Text Box 71">
              <a:extLst>
                <a:ext uri="{FF2B5EF4-FFF2-40B4-BE49-F238E27FC236}">
                  <a16:creationId xmlns:a16="http://schemas.microsoft.com/office/drawing/2014/main" id="{AFF9AA88-EF3A-A84C-B2F6-AB6C5E2D9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" y="2936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D</a:t>
              </a:r>
            </a:p>
          </p:txBody>
        </p:sp>
        <p:sp>
          <p:nvSpPr>
            <p:cNvPr id="195" name="Line 72">
              <a:extLst>
                <a:ext uri="{FF2B5EF4-FFF2-40B4-BE49-F238E27FC236}">
                  <a16:creationId xmlns:a16="http://schemas.microsoft.com/office/drawing/2014/main" id="{0B37E549-8EA9-474C-8981-FF9B9CEB2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128"/>
              <a:ext cx="1104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96" name="Text Box 73">
              <a:extLst>
                <a:ext uri="{FF2B5EF4-FFF2-40B4-BE49-F238E27FC236}">
                  <a16:creationId xmlns:a16="http://schemas.microsoft.com/office/drawing/2014/main" id="{25F90783-C344-EF49-9F60-8997FD9DF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128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v</a:t>
              </a:r>
            </a:p>
          </p:txBody>
        </p:sp>
        <p:sp>
          <p:nvSpPr>
            <p:cNvPr id="197" name="Text Box 74">
              <a:extLst>
                <a:ext uri="{FF2B5EF4-FFF2-40B4-BE49-F238E27FC236}">
                  <a16:creationId xmlns:a16="http://schemas.microsoft.com/office/drawing/2014/main" id="{7B783E50-EABE-3145-83CB-940537035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2936"/>
              <a:ext cx="18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E</a:t>
              </a:r>
            </a:p>
          </p:txBody>
        </p:sp>
        <p:sp>
          <p:nvSpPr>
            <p:cNvPr id="198" name="Line 75">
              <a:extLst>
                <a:ext uri="{FF2B5EF4-FFF2-40B4-BE49-F238E27FC236}">
                  <a16:creationId xmlns:a16="http://schemas.microsoft.com/office/drawing/2014/main" id="{6122B015-7247-8249-A901-35B11DB87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0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199" name="Text Box 76">
              <a:extLst>
                <a:ext uri="{FF2B5EF4-FFF2-40B4-BE49-F238E27FC236}">
                  <a16:creationId xmlns:a16="http://schemas.microsoft.com/office/drawing/2014/main" id="{27CAB66D-A37C-F34D-8A5F-2B34CC7E7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" y="2640"/>
              <a:ext cx="9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Optima" panose="02000503060000020004" pitchFamily="2" charset="0"/>
                  <a:cs typeface="Calibri"/>
                </a:rPr>
                <a:t>duplication/</a:t>
              </a:r>
            </a:p>
            <a:p>
              <a:r>
                <a:rPr lang="en-US" dirty="0">
                  <a:latin typeface="Optima" panose="02000503060000020004" pitchFamily="2" charset="0"/>
                  <a:cs typeface="Calibri"/>
                </a:rPr>
                <a:t>transposition</a:t>
              </a:r>
            </a:p>
          </p:txBody>
        </p:sp>
      </p:grpSp>
      <p:sp>
        <p:nvSpPr>
          <p:cNvPr id="200" name="Text Box 100">
            <a:extLst>
              <a:ext uri="{FF2B5EF4-FFF2-40B4-BE49-F238E27FC236}">
                <a16:creationId xmlns:a16="http://schemas.microsoft.com/office/drawing/2014/main" id="{D2AB35CB-4E02-9A4B-9EE9-B5B34590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699" y="1728787"/>
            <a:ext cx="1027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  <a:cs typeface="Calibri"/>
              </a:rPr>
              <a:t>Tumor</a:t>
            </a:r>
          </a:p>
        </p:txBody>
      </p:sp>
      <p:sp>
        <p:nvSpPr>
          <p:cNvPr id="201" name="Line 101">
            <a:extLst>
              <a:ext uri="{FF2B5EF4-FFF2-40B4-BE49-F238E27FC236}">
                <a16:creationId xmlns:a16="http://schemas.microsoft.com/office/drawing/2014/main" id="{63A31A5A-DC0C-FE4D-892C-FA75952CD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49" y="2871787"/>
            <a:ext cx="34290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202" name="Line 102">
            <a:extLst>
              <a:ext uri="{FF2B5EF4-FFF2-40B4-BE49-F238E27FC236}">
                <a16:creationId xmlns:a16="http://schemas.microsoft.com/office/drawing/2014/main" id="{E16CB544-1816-5547-911F-E7E34E74F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49" y="2871787"/>
            <a:ext cx="3810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203" name="Line 103">
            <a:extLst>
              <a:ext uri="{FF2B5EF4-FFF2-40B4-BE49-F238E27FC236}">
                <a16:creationId xmlns:a16="http://schemas.microsoft.com/office/drawing/2014/main" id="{38A5DE4A-54E0-AF4F-94AA-1F6D623ECB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8637" y="2897187"/>
            <a:ext cx="3810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grpSp>
        <p:nvGrpSpPr>
          <p:cNvPr id="204" name="Group 104">
            <a:extLst>
              <a:ext uri="{FF2B5EF4-FFF2-40B4-BE49-F238E27FC236}">
                <a16:creationId xmlns:a16="http://schemas.microsoft.com/office/drawing/2014/main" id="{2A755E13-2D3A-514F-AA63-AB1CFB8EFD65}"/>
              </a:ext>
            </a:extLst>
          </p:cNvPr>
          <p:cNvGrpSpPr>
            <a:grpSpLocks/>
          </p:cNvGrpSpPr>
          <p:nvPr/>
        </p:nvGrpSpPr>
        <p:grpSpPr bwMode="auto">
          <a:xfrm>
            <a:off x="139699" y="3722689"/>
            <a:ext cx="8296275" cy="839788"/>
            <a:chOff x="132" y="2024"/>
            <a:chExt cx="5226" cy="529"/>
          </a:xfrm>
        </p:grpSpPr>
        <p:sp>
          <p:nvSpPr>
            <p:cNvPr id="205" name="Freeform 105">
              <a:extLst>
                <a:ext uri="{FF2B5EF4-FFF2-40B4-BE49-F238E27FC236}">
                  <a16:creationId xmlns:a16="http://schemas.microsoft.com/office/drawing/2014/main" id="{BD2C623D-1A80-094F-88D1-9A65E27E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120"/>
              <a:ext cx="288" cy="14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06" name="Freeform 106">
              <a:extLst>
                <a:ext uri="{FF2B5EF4-FFF2-40B4-BE49-F238E27FC236}">
                  <a16:creationId xmlns:a16="http://schemas.microsoft.com/office/drawing/2014/main" id="{79A7D44A-3D17-8242-AEA0-8F688ED7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120"/>
              <a:ext cx="288" cy="14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07" name="Freeform 107">
              <a:extLst>
                <a:ext uri="{FF2B5EF4-FFF2-40B4-BE49-F238E27FC236}">
                  <a16:creationId xmlns:a16="http://schemas.microsoft.com/office/drawing/2014/main" id="{0A83E40C-5111-1747-96A4-6A931027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2024"/>
              <a:ext cx="1248" cy="24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08" name="Freeform 108">
              <a:extLst>
                <a:ext uri="{FF2B5EF4-FFF2-40B4-BE49-F238E27FC236}">
                  <a16:creationId xmlns:a16="http://schemas.microsoft.com/office/drawing/2014/main" id="{1F5FC12E-9096-CD4D-A891-B5099E82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024"/>
              <a:ext cx="1344" cy="24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64" y="0"/>
                </a:cxn>
                <a:cxn ang="0">
                  <a:pos x="1776" y="288"/>
                </a:cxn>
              </a:cxnLst>
              <a:rect l="0" t="0" r="r" b="b"/>
              <a:pathLst>
                <a:path w="1776" h="288">
                  <a:moveTo>
                    <a:pt x="0" y="288"/>
                  </a:moveTo>
                  <a:cubicBezTo>
                    <a:pt x="284" y="144"/>
                    <a:pt x="568" y="0"/>
                    <a:pt x="864" y="0"/>
                  </a:cubicBezTo>
                  <a:cubicBezTo>
                    <a:pt x="1160" y="0"/>
                    <a:pt x="1468" y="144"/>
                    <a:pt x="1776" y="288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09" name="Text Box 109">
              <a:extLst>
                <a:ext uri="{FF2B5EF4-FFF2-40B4-BE49-F238E27FC236}">
                  <a16:creationId xmlns:a16="http://schemas.microsoft.com/office/drawing/2014/main" id="{F6D20905-2BB3-0046-A69C-879DA0584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" y="2321"/>
              <a:ext cx="1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s</a:t>
              </a:r>
            </a:p>
          </p:txBody>
        </p:sp>
        <p:sp>
          <p:nvSpPr>
            <p:cNvPr id="210" name="Line 110">
              <a:extLst>
                <a:ext uri="{FF2B5EF4-FFF2-40B4-BE49-F238E27FC236}">
                  <a16:creationId xmlns:a16="http://schemas.microsoft.com/office/drawing/2014/main" id="{0958772F-7144-6D4E-A519-BC6EC53BD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2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11" name="Text Box 111">
              <a:extLst>
                <a:ext uri="{FF2B5EF4-FFF2-40B4-BE49-F238E27FC236}">
                  <a16:creationId xmlns:a16="http://schemas.microsoft.com/office/drawing/2014/main" id="{93D71706-F445-2D4F-85F6-BDC4CE500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" y="2128"/>
              <a:ext cx="2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A</a:t>
              </a:r>
            </a:p>
          </p:txBody>
        </p:sp>
        <p:sp>
          <p:nvSpPr>
            <p:cNvPr id="212" name="Text Box 112">
              <a:extLst>
                <a:ext uri="{FF2B5EF4-FFF2-40B4-BE49-F238E27FC236}">
                  <a16:creationId xmlns:a16="http://schemas.microsoft.com/office/drawing/2014/main" id="{C51EC6CE-4DD8-A843-B449-876DC05F7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" y="2320"/>
              <a:ext cx="15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t</a:t>
              </a:r>
            </a:p>
          </p:txBody>
        </p:sp>
        <p:sp>
          <p:nvSpPr>
            <p:cNvPr id="213" name="Line 113">
              <a:extLst>
                <a:ext uri="{FF2B5EF4-FFF2-40B4-BE49-F238E27FC236}">
                  <a16:creationId xmlns:a16="http://schemas.microsoft.com/office/drawing/2014/main" id="{0BBD2DD6-5FD4-4D49-93FB-A1094CEA8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" y="2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14" name="Text Box 114">
              <a:extLst>
                <a:ext uri="{FF2B5EF4-FFF2-40B4-BE49-F238E27FC236}">
                  <a16:creationId xmlns:a16="http://schemas.microsoft.com/office/drawing/2014/main" id="{B491DF63-C26F-D64D-8B1E-011015368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" y="2120"/>
              <a:ext cx="25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-B</a:t>
              </a:r>
            </a:p>
          </p:txBody>
        </p:sp>
        <p:sp>
          <p:nvSpPr>
            <p:cNvPr id="215" name="Line 115">
              <a:extLst>
                <a:ext uri="{FF2B5EF4-FFF2-40B4-BE49-F238E27FC236}">
                  <a16:creationId xmlns:a16="http://schemas.microsoft.com/office/drawing/2014/main" id="{506092B3-F5B8-144E-A318-52826BFC1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2264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16" name="Line 116">
              <a:extLst>
                <a:ext uri="{FF2B5EF4-FFF2-40B4-BE49-F238E27FC236}">
                  <a16:creationId xmlns:a16="http://schemas.microsoft.com/office/drawing/2014/main" id="{28551269-DBC1-7543-8D92-B8390FD60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0" y="2264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17" name="Line 117">
              <a:extLst>
                <a:ext uri="{FF2B5EF4-FFF2-40B4-BE49-F238E27FC236}">
                  <a16:creationId xmlns:a16="http://schemas.microsoft.com/office/drawing/2014/main" id="{469846BA-D720-B44D-9A5E-E8E0A6684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8" y="2264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18" name="Line 118">
              <a:extLst>
                <a:ext uri="{FF2B5EF4-FFF2-40B4-BE49-F238E27FC236}">
                  <a16:creationId xmlns:a16="http://schemas.microsoft.com/office/drawing/2014/main" id="{744AB951-79A9-4947-9990-23FEE0B5F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0" y="2264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19" name="Text Box 119">
              <a:extLst>
                <a:ext uri="{FF2B5EF4-FFF2-40B4-BE49-F238E27FC236}">
                  <a16:creationId xmlns:a16="http://schemas.microsoft.com/office/drawing/2014/main" id="{59B3F1C0-722B-0A47-A553-8261E35AD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313"/>
              <a:ext cx="1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s</a:t>
              </a:r>
            </a:p>
          </p:txBody>
        </p:sp>
        <p:sp>
          <p:nvSpPr>
            <p:cNvPr id="220" name="Text Box 120">
              <a:extLst>
                <a:ext uri="{FF2B5EF4-FFF2-40B4-BE49-F238E27FC236}">
                  <a16:creationId xmlns:a16="http://schemas.microsoft.com/office/drawing/2014/main" id="{636577B1-DE77-DD47-B882-0B99481F9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" y="2120"/>
              <a:ext cx="2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A</a:t>
              </a:r>
            </a:p>
          </p:txBody>
        </p:sp>
        <p:sp>
          <p:nvSpPr>
            <p:cNvPr id="221" name="Text Box 121">
              <a:extLst>
                <a:ext uri="{FF2B5EF4-FFF2-40B4-BE49-F238E27FC236}">
                  <a16:creationId xmlns:a16="http://schemas.microsoft.com/office/drawing/2014/main" id="{386670C7-EB4D-4B45-9A6A-B40F15127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0" y="2312"/>
              <a:ext cx="15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t</a:t>
              </a:r>
            </a:p>
          </p:txBody>
        </p:sp>
        <p:sp>
          <p:nvSpPr>
            <p:cNvPr id="222" name="Text Box 122">
              <a:extLst>
                <a:ext uri="{FF2B5EF4-FFF2-40B4-BE49-F238E27FC236}">
                  <a16:creationId xmlns:a16="http://schemas.microsoft.com/office/drawing/2014/main" id="{9E885BC6-3F1C-1A41-832D-E3AD79C3F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1" y="2120"/>
              <a:ext cx="26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-C</a:t>
              </a:r>
            </a:p>
          </p:txBody>
        </p:sp>
        <p:sp>
          <p:nvSpPr>
            <p:cNvPr id="223" name="Line 123">
              <a:extLst>
                <a:ext uri="{FF2B5EF4-FFF2-40B4-BE49-F238E27FC236}">
                  <a16:creationId xmlns:a16="http://schemas.microsoft.com/office/drawing/2014/main" id="{C1F7E473-9585-EF4A-8477-DD2E17F45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2312"/>
              <a:ext cx="624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24" name="Text Box 124">
              <a:extLst>
                <a:ext uri="{FF2B5EF4-FFF2-40B4-BE49-F238E27FC236}">
                  <a16:creationId xmlns:a16="http://schemas.microsoft.com/office/drawing/2014/main" id="{B0A5A2F4-713E-0B49-96DE-D68F7F251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2120"/>
              <a:ext cx="20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B</a:t>
              </a:r>
            </a:p>
          </p:txBody>
        </p:sp>
        <p:sp>
          <p:nvSpPr>
            <p:cNvPr id="225" name="Line 125">
              <a:extLst>
                <a:ext uri="{FF2B5EF4-FFF2-40B4-BE49-F238E27FC236}">
                  <a16:creationId xmlns:a16="http://schemas.microsoft.com/office/drawing/2014/main" id="{2621A587-4BC7-7946-9A75-2E7E3C2BA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8" y="2264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26" name="Line 126">
              <a:extLst>
                <a:ext uri="{FF2B5EF4-FFF2-40B4-BE49-F238E27FC236}">
                  <a16:creationId xmlns:a16="http://schemas.microsoft.com/office/drawing/2014/main" id="{7B399852-5871-9A49-8203-6E8A00FA4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2264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27" name="Line 127">
              <a:extLst>
                <a:ext uri="{FF2B5EF4-FFF2-40B4-BE49-F238E27FC236}">
                  <a16:creationId xmlns:a16="http://schemas.microsoft.com/office/drawing/2014/main" id="{E4489DB0-A2C7-CD4F-85B3-7F55C3E98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64"/>
              <a:ext cx="14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28" name="Line 128">
              <a:extLst>
                <a:ext uri="{FF2B5EF4-FFF2-40B4-BE49-F238E27FC236}">
                  <a16:creationId xmlns:a16="http://schemas.microsoft.com/office/drawing/2014/main" id="{075068EB-0179-0D4F-965C-0065FF05D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264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29" name="Line 129">
              <a:extLst>
                <a:ext uri="{FF2B5EF4-FFF2-40B4-BE49-F238E27FC236}">
                  <a16:creationId xmlns:a16="http://schemas.microsoft.com/office/drawing/2014/main" id="{6689A467-4113-BF4E-89F2-93D10C322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" y="2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30" name="Line 130">
              <a:extLst>
                <a:ext uri="{FF2B5EF4-FFF2-40B4-BE49-F238E27FC236}">
                  <a16:creationId xmlns:a16="http://schemas.microsoft.com/office/drawing/2014/main" id="{315CBD7E-5E1B-A345-8380-472BC591F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" y="2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31" name="Line 131">
              <a:extLst>
                <a:ext uri="{FF2B5EF4-FFF2-40B4-BE49-F238E27FC236}">
                  <a16:creationId xmlns:a16="http://schemas.microsoft.com/office/drawing/2014/main" id="{0AD3ACA2-20A2-6D4C-89BA-DE5EDDC2B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31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32" name="Text Box 132">
              <a:extLst>
                <a:ext uri="{FF2B5EF4-FFF2-40B4-BE49-F238E27FC236}">
                  <a16:creationId xmlns:a16="http://schemas.microsoft.com/office/drawing/2014/main" id="{46555257-D241-2B40-8E08-2BA3EF63F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" y="2120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D</a:t>
              </a:r>
            </a:p>
          </p:txBody>
        </p:sp>
        <p:sp>
          <p:nvSpPr>
            <p:cNvPr id="233" name="Line 133">
              <a:extLst>
                <a:ext uri="{FF2B5EF4-FFF2-40B4-BE49-F238E27FC236}">
                  <a16:creationId xmlns:a16="http://schemas.microsoft.com/office/drawing/2014/main" id="{FD7BA697-2E3F-EC40-8078-C0344C38C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2312"/>
              <a:ext cx="432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34" name="Line 134">
              <a:extLst>
                <a:ext uri="{FF2B5EF4-FFF2-40B4-BE49-F238E27FC236}">
                  <a16:creationId xmlns:a16="http://schemas.microsoft.com/office/drawing/2014/main" id="{898F0A93-2A00-9845-AF01-F4CE60167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2" y="2312"/>
              <a:ext cx="384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35" name="Line 135">
              <a:extLst>
                <a:ext uri="{FF2B5EF4-FFF2-40B4-BE49-F238E27FC236}">
                  <a16:creationId xmlns:a16="http://schemas.microsoft.com/office/drawing/2014/main" id="{2FD2D3D2-412E-DA49-8EE2-14109CB5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" y="2312"/>
              <a:ext cx="816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36" name="Line 136">
              <a:extLst>
                <a:ext uri="{FF2B5EF4-FFF2-40B4-BE49-F238E27FC236}">
                  <a16:creationId xmlns:a16="http://schemas.microsoft.com/office/drawing/2014/main" id="{77E5807D-C211-0545-8CD6-17134BFDB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" y="2312"/>
              <a:ext cx="432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37" name="Text Box 137">
              <a:extLst>
                <a:ext uri="{FF2B5EF4-FFF2-40B4-BE49-F238E27FC236}">
                  <a16:creationId xmlns:a16="http://schemas.microsoft.com/office/drawing/2014/main" id="{0F726ACD-A41C-CC47-9FE3-20E246DFA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2120"/>
              <a:ext cx="21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C</a:t>
              </a:r>
            </a:p>
          </p:txBody>
        </p:sp>
        <p:sp>
          <p:nvSpPr>
            <p:cNvPr id="238" name="Text Box 138">
              <a:extLst>
                <a:ext uri="{FF2B5EF4-FFF2-40B4-BE49-F238E27FC236}">
                  <a16:creationId xmlns:a16="http://schemas.microsoft.com/office/drawing/2014/main" id="{D1D8698A-CEEE-9B4C-B537-9CDD2DB7B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3" y="2120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dirty="0">
                  <a:latin typeface="Optima" panose="02000503060000020004" pitchFamily="2" charset="0"/>
                  <a:cs typeface="Calibri"/>
                </a:rPr>
                <a:t>D</a:t>
              </a:r>
            </a:p>
          </p:txBody>
        </p:sp>
        <p:sp>
          <p:nvSpPr>
            <p:cNvPr id="239" name="Line 139">
              <a:extLst>
                <a:ext uri="{FF2B5EF4-FFF2-40B4-BE49-F238E27FC236}">
                  <a16:creationId xmlns:a16="http://schemas.microsoft.com/office/drawing/2014/main" id="{E95D50C5-B6AD-0D42-9D59-A9DA8013E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2312"/>
              <a:ext cx="1008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40" name="Text Box 140">
              <a:extLst>
                <a:ext uri="{FF2B5EF4-FFF2-40B4-BE49-F238E27FC236}">
                  <a16:creationId xmlns:a16="http://schemas.microsoft.com/office/drawing/2014/main" id="{DF5F19ED-89D0-4048-BB70-83774AAD9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048"/>
              <a:ext cx="9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Optima" panose="02000503060000020004" pitchFamily="2" charset="0"/>
                  <a:cs typeface="Calibri"/>
                </a:rPr>
                <a:t>translocation</a:t>
              </a:r>
            </a:p>
          </p:txBody>
        </p:sp>
        <p:sp>
          <p:nvSpPr>
            <p:cNvPr id="241" name="Line 141">
              <a:extLst>
                <a:ext uri="{FF2B5EF4-FFF2-40B4-BE49-F238E27FC236}">
                  <a16:creationId xmlns:a16="http://schemas.microsoft.com/office/drawing/2014/main" id="{F4163AD1-F75B-9E44-86B5-1E152654A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2313"/>
              <a:ext cx="24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  <p:sp>
          <p:nvSpPr>
            <p:cNvPr id="242" name="Line 142">
              <a:extLst>
                <a:ext uri="{FF2B5EF4-FFF2-40B4-BE49-F238E27FC236}">
                  <a16:creationId xmlns:a16="http://schemas.microsoft.com/office/drawing/2014/main" id="{AB43B253-8364-6C46-965F-A42316F00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6" y="2312"/>
              <a:ext cx="24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Optima" panose="02000503060000020004" pitchFamily="2" charset="0"/>
                <a:cs typeface="Calibri"/>
              </a:endParaRPr>
            </a:p>
          </p:txBody>
        </p:sp>
      </p:grpSp>
      <p:sp>
        <p:nvSpPr>
          <p:cNvPr id="243" name="Line 143">
            <a:extLst>
              <a:ext uri="{FF2B5EF4-FFF2-40B4-BE49-F238E27FC236}">
                <a16:creationId xmlns:a16="http://schemas.microsoft.com/office/drawing/2014/main" id="{1E8F8856-C79C-6140-AD2A-CE379CAB1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1349" y="2871787"/>
            <a:ext cx="3810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  <p:sp>
        <p:nvSpPr>
          <p:cNvPr id="244" name="Line 144">
            <a:extLst>
              <a:ext uri="{FF2B5EF4-FFF2-40B4-BE49-F238E27FC236}">
                <a16:creationId xmlns:a16="http://schemas.microsoft.com/office/drawing/2014/main" id="{B305E3B7-239B-6945-B782-370598F659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6174" y="2897187"/>
            <a:ext cx="3810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Optima" panose="020005030600000200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0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anas$panamaba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C1995-37CA-9045-91A4-B6723FB7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43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8EFBA-E1D9-494C-871B-1A7BDBCB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66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C566-8BFC-B849-807E-019C66A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A8EE-430B-0749-A9A1-C1FF70DC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tima" panose="02000503060000020004" pitchFamily="2" charset="0"/>
              </a:rPr>
              <a:t>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Inverting 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Pattern Matching with BWT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Where are the Matched Patterns?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Burrows and Wheeler Set Up Checkpoints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Epilogue: Mismatch-Tolerant Read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8FA34-57E0-4D40-A584-89B4348D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0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799"/>
            <a:ext cx="2743200" cy="2587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ananas$panama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75DA9-32D3-0F48-8D89-4F0173B7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97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2862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92D30-A08A-E640-B2D4-B703B786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52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abananas$pana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B8E58-EEA3-AB41-9A5E-A82AE5BE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04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panamabananas$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$panamabananas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</a:p>
          <a:p>
            <a:pPr algn="ctr"/>
            <a:r>
              <a:rPr lang="en-US" spc="30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</a:p>
          <a:p>
            <a:pPr algn="ctr"/>
            <a:r>
              <a:rPr lang="en-US" spc="3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B4B2A-6891-614D-BFEA-1A747DB0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amabananas$pa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F71B7-B6F6-4C49-A502-85340195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16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C31E3-192C-1844-9378-2ECEC62B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41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amabananas$pan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anamabananas$p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435" y="12389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2278" y="13913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078" y="18908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9322" y="26811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4967" y="3548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211" y="4338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6145" y="48384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300" y="5019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8211" y="48147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50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500" y="35769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27" y="26726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0633" y="1924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849" y="1401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3" name="Arc 22"/>
          <p:cNvSpPr/>
          <p:nvPr/>
        </p:nvSpPr>
        <p:spPr>
          <a:xfrm>
            <a:off x="5743222" y="2460977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3123192">
            <a:off x="6075146" y="2417546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769B4-9130-EA4C-AEA2-EC579E22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tima" panose="02000503060000020004" pitchFamily="2" charset="0"/>
              </a:rPr>
              <a:t>Bioinformatics Algorithms: An Active Learning Approach. Copyright 2018 </a:t>
            </a:r>
            <a:r>
              <a:rPr lang="en-US" dirty="0" err="1">
                <a:latin typeface="Optima" panose="02000503060000020004" pitchFamily="2" charset="0"/>
              </a:rPr>
              <a:t>Compeau</a:t>
            </a:r>
            <a:r>
              <a:rPr lang="en-US" dirty="0">
                <a:latin typeface="Optima" panose="02000503060000020004" pitchFamily="2" charset="0"/>
              </a:rPr>
              <a:t> and </a:t>
            </a:r>
            <a:r>
              <a:rPr lang="en-US" dirty="0" err="1">
                <a:latin typeface="Optima" panose="02000503060000020004" pitchFamily="2" charset="0"/>
              </a:rPr>
              <a:t>Pevzner</a:t>
            </a:r>
            <a:r>
              <a:rPr lang="en-US" dirty="0">
                <a:latin typeface="Optima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05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3689-D3B9-D541-A28D-42AE4454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E1248-E608-8949-A8CE-2B15FC751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CC489-152F-EF4B-9DBD-2061C1DE89A8}"/>
              </a:ext>
            </a:extLst>
          </p:cNvPr>
          <p:cNvSpPr/>
          <p:nvPr/>
        </p:nvSpPr>
        <p:spPr>
          <a:xfrm>
            <a:off x="8001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anamabananas$p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EEE00-5040-7347-B8EE-8B6E95D012BB}"/>
              </a:ext>
            </a:extLst>
          </p:cNvPr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1F0E36-AB55-DA4D-B644-0BFEBBF89E94}"/>
              </a:ext>
            </a:extLst>
          </p:cNvPr>
          <p:cNvCxnSpPr/>
          <p:nvPr/>
        </p:nvCxnSpPr>
        <p:spPr>
          <a:xfrm>
            <a:off x="3733800" y="3432959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4D01C4-1E8E-014A-B570-52F46EE6A56E}"/>
              </a:ext>
            </a:extLst>
          </p:cNvPr>
          <p:cNvSpPr txBox="1"/>
          <p:nvPr/>
        </p:nvSpPr>
        <p:spPr>
          <a:xfrm>
            <a:off x="5181600" y="5486400"/>
            <a:ext cx="3124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Sort the strings lexicographically</a:t>
            </a:r>
            <a:br>
              <a:rPr lang="en-US" sz="1900" dirty="0">
                <a:latin typeface="Optima" panose="02000503060000020004" pitchFamily="2" charset="0"/>
              </a:rPr>
            </a:br>
            <a:r>
              <a:rPr lang="en-US" sz="1900" dirty="0">
                <a:latin typeface="Optima" panose="02000503060000020004" pitchFamily="2" charset="0"/>
              </a:rPr>
              <a:t>($ comes first)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015E8-B0E7-0B40-84EB-84C3F7CD719A}"/>
              </a:ext>
            </a:extLst>
          </p:cNvPr>
          <p:cNvSpPr/>
          <p:nvPr/>
        </p:nvSpPr>
        <p:spPr>
          <a:xfrm>
            <a:off x="53340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abananas$p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$panamaban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ananas$panama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abananas$pana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abananas$pa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as$panamaba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$panamabana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b="1" spc="3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$panamabanana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2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3689-D3B9-D541-A28D-42AE4454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E1248-E608-8949-A8CE-2B15FC751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CC489-152F-EF4B-9DBD-2061C1DE89A8}"/>
              </a:ext>
            </a:extLst>
          </p:cNvPr>
          <p:cNvSpPr/>
          <p:nvPr/>
        </p:nvSpPr>
        <p:spPr>
          <a:xfrm>
            <a:off x="8001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anamabananas$p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EEE00-5040-7347-B8EE-8B6E95D012BB}"/>
              </a:ext>
            </a:extLst>
          </p:cNvPr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dirty="0">
                <a:latin typeface="Optima" panose="02000503060000020004" pitchFamily="2" charset="0"/>
              </a:rPr>
              <a:t>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1F0E36-AB55-DA4D-B644-0BFEBBF89E94}"/>
              </a:ext>
            </a:extLst>
          </p:cNvPr>
          <p:cNvCxnSpPr/>
          <p:nvPr/>
        </p:nvCxnSpPr>
        <p:spPr>
          <a:xfrm>
            <a:off x="3733800" y="3432959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4D01C4-1E8E-014A-B570-52F46EE6A56E}"/>
              </a:ext>
            </a:extLst>
          </p:cNvPr>
          <p:cNvSpPr txBox="1"/>
          <p:nvPr/>
        </p:nvSpPr>
        <p:spPr>
          <a:xfrm>
            <a:off x="51435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We call this matrix of symbols </a:t>
            </a:r>
            <a:r>
              <a:rPr lang="en-US" sz="1900" i="1" dirty="0">
                <a:latin typeface="Optima" panose="02000503060000020004" pitchFamily="2" charset="0"/>
              </a:rPr>
              <a:t>M</a:t>
            </a:r>
            <a:r>
              <a:rPr lang="en-US" sz="1900" dirty="0">
                <a:latin typeface="Optima" panose="02000503060000020004" pitchFamily="2" charset="0"/>
              </a:rPr>
              <a:t>(</a:t>
            </a:r>
            <a:r>
              <a:rPr lang="en-US" sz="1900" i="1" dirty="0">
                <a:latin typeface="Optima" panose="02000503060000020004" pitchFamily="2" charset="0"/>
              </a:rPr>
              <a:t>Text</a:t>
            </a:r>
            <a:r>
              <a:rPr lang="en-US" sz="1900" dirty="0">
                <a:latin typeface="Optima" panose="02000503060000020004" pitchFamily="2" charset="0"/>
              </a:rPr>
              <a:t>)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36699-2D84-D144-9FEF-7365836339C0}"/>
              </a:ext>
            </a:extLst>
          </p:cNvPr>
          <p:cNvSpPr/>
          <p:nvPr/>
        </p:nvSpPr>
        <p:spPr>
          <a:xfrm>
            <a:off x="53340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amabananas$pan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anamabananas$p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8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3689-D3B9-D541-A28D-42AE4454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Burrows-Wheeler 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E1248-E608-8949-A8CE-2B15FC751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CC489-152F-EF4B-9DBD-2061C1DE89A8}"/>
              </a:ext>
            </a:extLst>
          </p:cNvPr>
          <p:cNvSpPr/>
          <p:nvPr/>
        </p:nvSpPr>
        <p:spPr>
          <a:xfrm>
            <a:off x="8001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namabananas$pa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anamabananas$p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EEE00-5040-7347-B8EE-8B6E95D012BB}"/>
              </a:ext>
            </a:extLst>
          </p:cNvPr>
          <p:cNvSpPr txBox="1"/>
          <p:nvPr/>
        </p:nvSpPr>
        <p:spPr>
          <a:xfrm>
            <a:off x="685800" y="5562600"/>
            <a:ext cx="312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Optima" panose="02000503060000020004" pitchFamily="2" charset="0"/>
              </a:rPr>
              <a:t>Form all cyclic rotations of</a:t>
            </a:r>
          </a:p>
          <a:p>
            <a:pPr algn="ctr"/>
            <a:r>
              <a:rPr lang="en-US" sz="1900" i="1" dirty="0">
                <a:latin typeface="Optima" panose="02000503060000020004" pitchFamily="2" charset="0"/>
              </a:rPr>
              <a:t>Text</a:t>
            </a:r>
            <a:r>
              <a:rPr lang="en-US" sz="1900" dirty="0">
                <a:latin typeface="Optima" panose="02000503060000020004" pitchFamily="2" charset="0"/>
              </a:rPr>
              <a:t> = “</a:t>
            </a:r>
            <a:r>
              <a:rPr lang="en-US" sz="1900" dirty="0" err="1">
                <a:latin typeface="Optima" panose="02000503060000020004" pitchFamily="2" charset="0"/>
                <a:cs typeface="Courier New" pitchFamily="49" charset="0"/>
              </a:rPr>
              <a:t>panamabananas</a:t>
            </a:r>
            <a:r>
              <a:rPr lang="en-US" sz="1900" dirty="0">
                <a:latin typeface="Optima" panose="02000503060000020004" pitchFamily="2" charset="0"/>
                <a:cs typeface="Courier New" pitchFamily="49" charset="0"/>
              </a:rPr>
              <a:t>$</a:t>
            </a:r>
            <a:r>
              <a:rPr lang="en-US" sz="1900" dirty="0">
                <a:latin typeface="Optima" panose="02000503060000020004" pitchFamily="2" charset="0"/>
              </a:rPr>
              <a:t>”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1F0E36-AB55-DA4D-B644-0BFEBBF89E94}"/>
              </a:ext>
            </a:extLst>
          </p:cNvPr>
          <p:cNvCxnSpPr/>
          <p:nvPr/>
        </p:nvCxnSpPr>
        <p:spPr>
          <a:xfrm>
            <a:off x="3733800" y="3432959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4D01C4-1E8E-014A-B570-52F46EE6A56E}"/>
              </a:ext>
            </a:extLst>
          </p:cNvPr>
          <p:cNvSpPr txBox="1"/>
          <p:nvPr/>
        </p:nvSpPr>
        <p:spPr>
          <a:xfrm>
            <a:off x="4800600" y="5562600"/>
            <a:ext cx="381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>
                <a:latin typeface="Optima" panose="02000503060000020004" pitchFamily="2" charset="0"/>
              </a:rPr>
              <a:t>BWT</a:t>
            </a:r>
            <a:r>
              <a:rPr lang="en-US" sz="1900" dirty="0">
                <a:latin typeface="Optima" panose="02000503060000020004" pitchFamily="2" charset="0"/>
              </a:rPr>
              <a:t>(</a:t>
            </a:r>
            <a:r>
              <a:rPr lang="en-US" sz="1900" i="1" dirty="0">
                <a:latin typeface="Optima" panose="02000503060000020004" pitchFamily="2" charset="0"/>
              </a:rPr>
              <a:t>Text</a:t>
            </a:r>
            <a:r>
              <a:rPr lang="en-US" sz="1900" dirty="0">
                <a:latin typeface="Optima" panose="02000503060000020004" pitchFamily="2" charset="0"/>
              </a:rPr>
              <a:t>) = last column of </a:t>
            </a:r>
            <a:r>
              <a:rPr lang="en-US" sz="1900" i="1" dirty="0">
                <a:latin typeface="Optima" panose="02000503060000020004" pitchFamily="2" charset="0"/>
              </a:rPr>
              <a:t>M</a:t>
            </a:r>
            <a:r>
              <a:rPr lang="en-US" sz="1900" dirty="0">
                <a:latin typeface="Optima" panose="02000503060000020004" pitchFamily="2" charset="0"/>
              </a:rPr>
              <a:t>(</a:t>
            </a:r>
            <a:r>
              <a:rPr lang="en-US" sz="1900" i="1" dirty="0">
                <a:latin typeface="Optima" panose="02000503060000020004" pitchFamily="2" charset="0"/>
              </a:rPr>
              <a:t>text</a:t>
            </a:r>
            <a:r>
              <a:rPr lang="en-US" sz="1900" dirty="0">
                <a:latin typeface="Optima" panose="02000503060000020004" pitchFamily="2" charset="0"/>
              </a:rPr>
              <a:t>)= “</a:t>
            </a:r>
            <a:r>
              <a:rPr lang="en-US" sz="1900" dirty="0" err="1">
                <a:latin typeface="Optima" panose="02000503060000020004" pitchFamily="2" charset="0"/>
              </a:rPr>
              <a:t>smnpbnnaaaaa$a</a:t>
            </a:r>
            <a:r>
              <a:rPr lang="en-US" sz="1900" dirty="0">
                <a:latin typeface="Optima" panose="02000503060000020004" pitchFamily="2" charset="0"/>
              </a:rPr>
              <a:t>”. </a:t>
            </a:r>
            <a:endParaRPr lang="en-US" sz="1900" dirty="0">
              <a:latin typeface="Optima" panose="02000503060000020004" pitchFamily="2" charset="0"/>
              <a:cs typeface="Courier New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759A1-D84E-054F-9C21-8DCCACD5CEDF}"/>
              </a:ext>
            </a:extLst>
          </p:cNvPr>
          <p:cNvSpPr/>
          <p:nvPr/>
        </p:nvSpPr>
        <p:spPr>
          <a:xfrm>
            <a:off x="5334000" y="1447800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anamabananas$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panamabananas</a:t>
            </a:r>
            <a:r>
              <a:rPr lang="en-US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1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0BE5-D4A0-E642-A012-08A4758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to Reduce Memory: Compress the 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E958-C27E-3444-9A8F-A1D2B879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AD5E-CE24-2D40-A261-583F916DE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3EEF0D-6B67-2E47-8A50-2413189F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67179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GGGGGGGGGG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CCCCCCCCCCC</a:t>
            </a:r>
            <a:r>
              <a:rPr lang="en-US" alt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AAAAAAA</a:t>
            </a:r>
            <a:r>
              <a:rPr lang="en-US" alt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TTTTTTTTTTTTTTT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CCCCC</a:t>
            </a:r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29E7-7D04-9A4A-BE18-A907BBD63A25}"/>
              </a:ext>
            </a:extLst>
          </p:cNvPr>
          <p:cNvCxnSpPr/>
          <p:nvPr/>
        </p:nvCxnSpPr>
        <p:spPr>
          <a:xfrm>
            <a:off x="4572000" y="3624379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>
            <a:extLst>
              <a:ext uri="{FF2B5EF4-FFF2-40B4-BE49-F238E27FC236}">
                <a16:creationId xmlns:a16="http://schemas.microsoft.com/office/drawing/2014/main" id="{FA44C7F1-B9F1-FA40-B07A-84C6B1B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579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10G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11C</a:t>
            </a:r>
            <a:r>
              <a:rPr lang="en-US" alt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7A</a:t>
            </a:r>
            <a:r>
              <a:rPr lang="en-US" alt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15T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5C</a:t>
            </a:r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6A225-7D54-A547-AE23-0DC0381E9384}"/>
              </a:ext>
            </a:extLst>
          </p:cNvPr>
          <p:cNvSpPr txBox="1"/>
          <p:nvPr/>
        </p:nvSpPr>
        <p:spPr>
          <a:xfrm>
            <a:off x="4212928" y="2743200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82EFE-FC1C-E242-B3C1-41A8334A314D}"/>
              </a:ext>
            </a:extLst>
          </p:cNvPr>
          <p:cNvSpPr txBox="1"/>
          <p:nvPr/>
        </p:nvSpPr>
        <p:spPr>
          <a:xfrm>
            <a:off x="3093871" y="4862689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0C9F37E-08CA-8344-870F-B313118A62AA}"/>
              </a:ext>
            </a:extLst>
          </p:cNvPr>
          <p:cNvSpPr txBox="1">
            <a:spLocks/>
          </p:cNvSpPr>
          <p:nvPr/>
        </p:nvSpPr>
        <p:spPr>
          <a:xfrm>
            <a:off x="457200" y="1567234"/>
            <a:ext cx="8229600" cy="990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Run-length encoding: </a:t>
            </a:r>
            <a:r>
              <a:rPr lang="en-US" sz="2800" dirty="0"/>
              <a:t>compresses every run of </a:t>
            </a:r>
            <a:r>
              <a:rPr lang="en-US" sz="2800" i="1" dirty="0"/>
              <a:t>n</a:t>
            </a:r>
            <a:r>
              <a:rPr lang="en-US" sz="2800" dirty="0"/>
              <a:t> identical symbols X into the substring </a:t>
            </a:r>
            <a:r>
              <a:rPr lang="en-US" sz="2800" i="1" dirty="0"/>
              <a:t>“</a:t>
            </a:r>
            <a:r>
              <a:rPr lang="en-US" sz="2800" i="1" dirty="0" err="1"/>
              <a:t>n</a:t>
            </a:r>
            <a:r>
              <a:rPr lang="en-US" sz="2800" dirty="0" err="1"/>
              <a:t>X</a:t>
            </a:r>
            <a:r>
              <a:rPr lang="en-US" sz="2800" dirty="0"/>
              <a:t>”</a:t>
            </a:r>
            <a:r>
              <a:rPr lang="en-US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50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1326-9739-1144-AA12-D6DC1EA5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Examine BWT(</a:t>
            </a:r>
            <a:r>
              <a:rPr lang="en-US" i="1" dirty="0"/>
              <a:t>Text</a:t>
            </a:r>
            <a:r>
              <a:rPr lang="en-US" dirty="0"/>
              <a:t>) for </a:t>
            </a:r>
            <a:r>
              <a:rPr lang="en-US" i="1" dirty="0"/>
              <a:t>Text</a:t>
            </a:r>
            <a:r>
              <a:rPr lang="en-US" dirty="0"/>
              <a:t> = Watson &amp; Crick, 1953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8BB23-1021-304F-A07E-0433705C5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4FD6C-F980-694D-855A-61E84DDC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485975"/>
            <a:ext cx="8229600" cy="4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0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2DF6-A0B2-DF46-8AEB-01FC45AC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BWT Converts Repeats to Runs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6CBD9-DACD-C84E-880C-CAF6794EA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712D1-50E9-7A4D-9486-A1BB7D387E7E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00FE9-2BF7-8445-B063-53E60B82F12E}"/>
              </a:ext>
            </a:extLst>
          </p:cNvPr>
          <p:cNvSpPr txBox="1"/>
          <p:nvPr/>
        </p:nvSpPr>
        <p:spPr>
          <a:xfrm>
            <a:off x="3760374" y="3512756"/>
            <a:ext cx="1750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56DD3-4163-BA46-8F92-E7C3291AA6A4}"/>
              </a:ext>
            </a:extLst>
          </p:cNvPr>
          <p:cNvSpPr txBox="1"/>
          <p:nvPr/>
        </p:nvSpPr>
        <p:spPr>
          <a:xfrm>
            <a:off x="3382063" y="5420380"/>
            <a:ext cx="250677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RLE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))</a:t>
            </a:r>
            <a:endParaRPr lang="en-US" sz="2800" i="1" dirty="0">
              <a:latin typeface="Optima" panose="02000503060000020004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A2224D-ADE9-C741-A155-701D795B8765}"/>
              </a:ext>
            </a:extLst>
          </p:cNvPr>
          <p:cNvCxnSpPr>
            <a:cxnSpLocks/>
          </p:cNvCxnSpPr>
          <p:nvPr/>
        </p:nvCxnSpPr>
        <p:spPr>
          <a:xfrm>
            <a:off x="4635450" y="4236888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6BA583-B744-D54A-823E-2258C60ACC1E}"/>
              </a:ext>
            </a:extLst>
          </p:cNvPr>
          <p:cNvSpPr txBox="1"/>
          <p:nvPr/>
        </p:nvSpPr>
        <p:spPr>
          <a:xfrm>
            <a:off x="4800600" y="4429780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A6A68-0150-364E-9074-C4E360F96B34}"/>
              </a:ext>
            </a:extLst>
          </p:cNvPr>
          <p:cNvSpPr txBox="1"/>
          <p:nvPr/>
        </p:nvSpPr>
        <p:spPr>
          <a:xfrm>
            <a:off x="4800600" y="2514600"/>
            <a:ext cx="37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Convert repeats to runs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DC8558-58EC-8440-AC13-4BF556C469A7}"/>
              </a:ext>
            </a:extLst>
          </p:cNvPr>
          <p:cNvCxnSpPr>
            <a:cxnSpLocks/>
          </p:cNvCxnSpPr>
          <p:nvPr/>
        </p:nvCxnSpPr>
        <p:spPr>
          <a:xfrm>
            <a:off x="463545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8AA005-424C-914E-A315-F14500098C2A}"/>
              </a:ext>
            </a:extLst>
          </p:cNvPr>
          <p:cNvSpPr txBox="1"/>
          <p:nvPr/>
        </p:nvSpPr>
        <p:spPr>
          <a:xfrm>
            <a:off x="0" y="2490458"/>
            <a:ext cx="4730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2"/>
                </a:solidFill>
                <a:latin typeface="Optima" panose="02000503060000020004" pitchFamily="2" charset="0"/>
              </a:rPr>
              <a:t>Burrows-Wheeler Transform!</a:t>
            </a:r>
          </a:p>
        </p:txBody>
      </p:sp>
    </p:spTree>
    <p:extLst>
      <p:ext uri="{BB962C8B-B14F-4D97-AF65-F5344CB8AC3E}">
        <p14:creationId xmlns:p14="http://schemas.microsoft.com/office/powerpoint/2010/main" val="3083509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C566-8BFC-B849-807E-019C66A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A8EE-430B-0749-A9A1-C1FF70DC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tima" panose="02000503060000020004" pitchFamily="2" charset="0"/>
              </a:rPr>
              <a:t>Inverting the Burrows-Wheeler Transform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Pattern Matching with BWT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Where are the Matched Patterns?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Burrows and Wheeler Set Up Checkpoints</a:t>
            </a:r>
          </a:p>
          <a:p>
            <a:pPr marL="285750" lvl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Optima" panose="02000503060000020004" pitchFamily="2" charset="0"/>
              </a:rPr>
              <a:t>Epilogue: Mismatch-Tolerant Read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8FA34-57E0-4D40-A584-89B4348D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3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CD5C-AB0E-2543-A9E5-16581AD7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Decompress?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8F190-CCE8-6743-8CB2-1008755B6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2BED2-5E6B-AC45-9A03-288E97435A63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956B7-5797-BC4E-83EA-4DA6EF51DB84}"/>
              </a:ext>
            </a:extLst>
          </p:cNvPr>
          <p:cNvSpPr txBox="1"/>
          <p:nvPr/>
        </p:nvSpPr>
        <p:spPr>
          <a:xfrm>
            <a:off x="3760374" y="3512756"/>
            <a:ext cx="1750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833AC-0658-7847-9D94-1D8DCEE26652}"/>
              </a:ext>
            </a:extLst>
          </p:cNvPr>
          <p:cNvSpPr txBox="1"/>
          <p:nvPr/>
        </p:nvSpPr>
        <p:spPr>
          <a:xfrm>
            <a:off x="3382063" y="5420380"/>
            <a:ext cx="250677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RLE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))</a:t>
            </a:r>
            <a:endParaRPr lang="en-US" sz="2800" i="1" dirty="0">
              <a:latin typeface="Optima" panose="0200050306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FB37-2A60-1843-AB05-02A41B486943}"/>
              </a:ext>
            </a:extLst>
          </p:cNvPr>
          <p:cNvSpPr txBox="1"/>
          <p:nvPr/>
        </p:nvSpPr>
        <p:spPr>
          <a:xfrm>
            <a:off x="4936030" y="4429780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D999B-5B0F-3D4F-ABA6-D8E009AA7994}"/>
              </a:ext>
            </a:extLst>
          </p:cNvPr>
          <p:cNvSpPr txBox="1"/>
          <p:nvPr/>
        </p:nvSpPr>
        <p:spPr>
          <a:xfrm>
            <a:off x="4936030" y="2514600"/>
            <a:ext cx="37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Convert repeats to runs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FF2CEE-03DB-B444-8C57-21D06CEC49A8}"/>
              </a:ext>
            </a:extLst>
          </p:cNvPr>
          <p:cNvCxnSpPr>
            <a:cxnSpLocks/>
          </p:cNvCxnSpPr>
          <p:nvPr/>
        </p:nvCxnSpPr>
        <p:spPr>
          <a:xfrm>
            <a:off x="4786229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83305B-4FBF-A34A-A68B-F6973061476E}"/>
              </a:ext>
            </a:extLst>
          </p:cNvPr>
          <p:cNvCxnSpPr>
            <a:cxnSpLocks/>
          </p:cNvCxnSpPr>
          <p:nvPr/>
        </p:nvCxnSpPr>
        <p:spPr>
          <a:xfrm>
            <a:off x="4786229" y="4191000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93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CD5C-AB0E-2543-A9E5-16581AD7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Decompress?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8F190-CCE8-6743-8CB2-1008755B6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2BED2-5E6B-AC45-9A03-288E97435A63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956B7-5797-BC4E-83EA-4DA6EF51DB84}"/>
              </a:ext>
            </a:extLst>
          </p:cNvPr>
          <p:cNvSpPr txBox="1"/>
          <p:nvPr/>
        </p:nvSpPr>
        <p:spPr>
          <a:xfrm>
            <a:off x="3760374" y="3512756"/>
            <a:ext cx="1750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833AC-0658-7847-9D94-1D8DCEE26652}"/>
              </a:ext>
            </a:extLst>
          </p:cNvPr>
          <p:cNvSpPr txBox="1"/>
          <p:nvPr/>
        </p:nvSpPr>
        <p:spPr>
          <a:xfrm>
            <a:off x="3382063" y="5420380"/>
            <a:ext cx="250677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RLE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))</a:t>
            </a:r>
            <a:endParaRPr lang="en-US" sz="2800" i="1" dirty="0">
              <a:latin typeface="Optima" panose="0200050306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FB37-2A60-1843-AB05-02A41B486943}"/>
              </a:ext>
            </a:extLst>
          </p:cNvPr>
          <p:cNvSpPr txBox="1"/>
          <p:nvPr/>
        </p:nvSpPr>
        <p:spPr>
          <a:xfrm>
            <a:off x="4800600" y="4429780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D999B-5B0F-3D4F-ABA6-D8E009AA7994}"/>
              </a:ext>
            </a:extLst>
          </p:cNvPr>
          <p:cNvSpPr txBox="1"/>
          <p:nvPr/>
        </p:nvSpPr>
        <p:spPr>
          <a:xfrm>
            <a:off x="4800600" y="2514600"/>
            <a:ext cx="37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Convert repeats to runs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FF2CEE-03DB-B444-8C57-21D06CEC49A8}"/>
              </a:ext>
            </a:extLst>
          </p:cNvPr>
          <p:cNvCxnSpPr>
            <a:cxnSpLocks/>
          </p:cNvCxnSpPr>
          <p:nvPr/>
        </p:nvCxnSpPr>
        <p:spPr>
          <a:xfrm>
            <a:off x="4786229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9DDBB3-30E2-2047-B84E-A5B8A5A97CED}"/>
              </a:ext>
            </a:extLst>
          </p:cNvPr>
          <p:cNvCxnSpPr>
            <a:cxnSpLocks/>
          </p:cNvCxnSpPr>
          <p:nvPr/>
        </p:nvCxnSpPr>
        <p:spPr>
          <a:xfrm flipV="1">
            <a:off x="4419600" y="2313862"/>
            <a:ext cx="0" cy="10103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83305B-4FBF-A34A-A68B-F6973061476E}"/>
              </a:ext>
            </a:extLst>
          </p:cNvPr>
          <p:cNvCxnSpPr>
            <a:cxnSpLocks/>
          </p:cNvCxnSpPr>
          <p:nvPr/>
        </p:nvCxnSpPr>
        <p:spPr>
          <a:xfrm>
            <a:off x="4786229" y="4191000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F42B6-AA02-4448-973E-22CAF6A20BA3}"/>
              </a:ext>
            </a:extLst>
          </p:cNvPr>
          <p:cNvCxnSpPr>
            <a:cxnSpLocks/>
          </p:cNvCxnSpPr>
          <p:nvPr/>
        </p:nvCxnSpPr>
        <p:spPr>
          <a:xfrm flipV="1">
            <a:off x="4419600" y="4191000"/>
            <a:ext cx="0" cy="101035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BE1D4F-FA9D-C846-8E86-71EFEADA21DA}"/>
              </a:ext>
            </a:extLst>
          </p:cNvPr>
          <p:cNvSpPr txBox="1"/>
          <p:nvPr/>
        </p:nvSpPr>
        <p:spPr>
          <a:xfrm>
            <a:off x="3290120" y="4503356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Optima" panose="02000503060000020004" pitchFamily="2" charset="0"/>
              </a:rPr>
              <a:t>EASY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2E799-C502-494F-ABE8-88499BF363A0}"/>
              </a:ext>
            </a:extLst>
          </p:cNvPr>
          <p:cNvSpPr txBox="1"/>
          <p:nvPr/>
        </p:nvSpPr>
        <p:spPr>
          <a:xfrm>
            <a:off x="1587760" y="2618414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Optima" panose="02000503060000020004" pitchFamily="2" charset="0"/>
              </a:rPr>
              <a:t>IS IT POSSIBLE?</a:t>
            </a:r>
          </a:p>
        </p:txBody>
      </p:sp>
    </p:spTree>
    <p:extLst>
      <p:ext uri="{BB962C8B-B14F-4D97-AF65-F5344CB8AC3E}">
        <p14:creationId xmlns:p14="http://schemas.microsoft.com/office/powerpoint/2010/main" val="2381947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CD5C-AB0E-2543-A9E5-16581AD7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Decompress?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8F190-CCE8-6743-8CB2-1008755B6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2BED2-5E6B-AC45-9A03-288E97435A63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956B7-5797-BC4E-83EA-4DA6EF51DB84}"/>
              </a:ext>
            </a:extLst>
          </p:cNvPr>
          <p:cNvSpPr txBox="1"/>
          <p:nvPr/>
        </p:nvSpPr>
        <p:spPr>
          <a:xfrm>
            <a:off x="3760374" y="3512756"/>
            <a:ext cx="1750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BWT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D999B-5B0F-3D4F-ABA6-D8E009AA7994}"/>
              </a:ext>
            </a:extLst>
          </p:cNvPr>
          <p:cNvSpPr txBox="1"/>
          <p:nvPr/>
        </p:nvSpPr>
        <p:spPr>
          <a:xfrm>
            <a:off x="4800600" y="2514600"/>
            <a:ext cx="37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Convert repeats to runs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FF2CEE-03DB-B444-8C57-21D06CEC49A8}"/>
              </a:ext>
            </a:extLst>
          </p:cNvPr>
          <p:cNvCxnSpPr>
            <a:cxnSpLocks/>
          </p:cNvCxnSpPr>
          <p:nvPr/>
        </p:nvCxnSpPr>
        <p:spPr>
          <a:xfrm>
            <a:off x="4786229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9DDBB3-30E2-2047-B84E-A5B8A5A97CED}"/>
              </a:ext>
            </a:extLst>
          </p:cNvPr>
          <p:cNvCxnSpPr>
            <a:cxnSpLocks/>
          </p:cNvCxnSpPr>
          <p:nvPr/>
        </p:nvCxnSpPr>
        <p:spPr>
          <a:xfrm flipV="1">
            <a:off x="4419600" y="2313862"/>
            <a:ext cx="0" cy="10103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02E799-C502-494F-ABE8-88499BF363A0}"/>
              </a:ext>
            </a:extLst>
          </p:cNvPr>
          <p:cNvSpPr txBox="1"/>
          <p:nvPr/>
        </p:nvSpPr>
        <p:spPr>
          <a:xfrm>
            <a:off x="1587760" y="2618414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Optima" panose="02000503060000020004" pitchFamily="2" charset="0"/>
              </a:rPr>
              <a:t>IS IT POSSIBLE?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A5211A-BFE9-F449-B4A2-8AEA6E5244A3}"/>
              </a:ext>
            </a:extLst>
          </p:cNvPr>
          <p:cNvSpPr txBox="1"/>
          <p:nvPr/>
        </p:nvSpPr>
        <p:spPr>
          <a:xfrm>
            <a:off x="636534" y="4425511"/>
            <a:ext cx="7870931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Optima" panose="02000503060000020004" pitchFamily="2" charset="0"/>
              </a:rPr>
              <a:t>Checkpoint: </a:t>
            </a:r>
            <a:r>
              <a:rPr lang="en-US" sz="2800" dirty="0">
                <a:latin typeface="Optima" panose="02000503060000020004" pitchFamily="2" charset="0"/>
              </a:rPr>
              <a:t>Can you find a string whose Burrows-Wheeler transform is “</a:t>
            </a:r>
            <a:r>
              <a:rPr lang="en-US" sz="2800" dirty="0" err="1">
                <a:latin typeface="Optima" panose="02000503060000020004" pitchFamily="2" charset="0"/>
              </a:rPr>
              <a:t>enwvpeoseu$llt</a:t>
            </a:r>
            <a:r>
              <a:rPr lang="en-US" sz="2800" dirty="0">
                <a:latin typeface="Optima" panose="02000503060000020004" pitchFamily="2" charset="0"/>
              </a:rPr>
              <a:t>”? It could be “</a:t>
            </a:r>
            <a:r>
              <a:rPr lang="en-US" sz="2800" dirty="0" err="1">
                <a:latin typeface="Optima" panose="02000503060000020004" pitchFamily="2" charset="0"/>
              </a:rPr>
              <a:t>netwloveslupe</a:t>
            </a:r>
            <a:r>
              <a:rPr lang="en-US" sz="2800" dirty="0">
                <a:latin typeface="Optima" panose="02000503060000020004" pitchFamily="2" charset="0"/>
              </a:rPr>
              <a:t>$”, “</a:t>
            </a:r>
            <a:r>
              <a:rPr lang="en-US" sz="2800" dirty="0" err="1">
                <a:latin typeface="Optima" panose="02000503060000020004" pitchFamily="2" charset="0"/>
              </a:rPr>
              <a:t>elevenplustwo</a:t>
            </a:r>
            <a:r>
              <a:rPr lang="en-US" sz="2800" dirty="0">
                <a:latin typeface="Optima" panose="02000503060000020004" pitchFamily="2" charset="0"/>
              </a:rPr>
              <a:t>$”, “</a:t>
            </a:r>
            <a:r>
              <a:rPr lang="en-US" sz="2800" dirty="0" err="1">
                <a:latin typeface="Optima" panose="02000503060000020004" pitchFamily="2" charset="0"/>
              </a:rPr>
              <a:t>unwellpesovet</a:t>
            </a:r>
            <a:r>
              <a:rPr lang="en-US" sz="2800" dirty="0">
                <a:latin typeface="Optima" panose="02000503060000020004" pitchFamily="2" charset="0"/>
              </a:rPr>
              <a:t>$”, or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3448920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DD08-DF20-F248-B75C-EBFD0F4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ABAB7-9C79-9F4F-8C3D-8CDB19F6D471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7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DD08-DF20-F248-B75C-EBFD0F4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009C04-3AC0-AA40-A450-A520759F0A6A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/>
              <a:t>Sorting all elements of “</a:t>
            </a:r>
            <a:r>
              <a:rPr lang="en-US" sz="2800" dirty="0" err="1"/>
              <a:t>annb$aa</a:t>
            </a:r>
            <a:r>
              <a:rPr lang="en-US" sz="2800" dirty="0"/>
              <a:t>” gives the first column of matrix.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416644-D6B3-1745-A34D-B74F048EA651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61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DD08-DF20-F248-B75C-EBFD0F4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009C04-3AC0-AA40-A450-A520759F0A6A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2-mer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6A462-6E52-E34A-804D-50F6AC21F910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7E8D7A-E98E-964C-9685-83ED720B80F1}"/>
              </a:ext>
            </a:extLst>
          </p:cNvPr>
          <p:cNvCxnSpPr/>
          <p:nvPr/>
        </p:nvCxnSpPr>
        <p:spPr>
          <a:xfrm flipV="1">
            <a:off x="2909711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7400A8-D92A-8745-BCC1-E5945132F465}"/>
              </a:ext>
            </a:extLst>
          </p:cNvPr>
          <p:cNvSpPr txBox="1"/>
          <p:nvPr/>
        </p:nvSpPr>
        <p:spPr>
          <a:xfrm>
            <a:off x="2771422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2-mers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E47C3-014B-D34A-90E3-73C74D3E47B8}"/>
              </a:ext>
            </a:extLst>
          </p:cNvPr>
          <p:cNvSpPr/>
          <p:nvPr/>
        </p:nvSpPr>
        <p:spPr>
          <a:xfrm>
            <a:off x="4191000" y="145550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602427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DD08-DF20-F248-B75C-EBFD0F4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6A462-6E52-E34A-804D-50F6AC21F910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7E8D7A-E98E-964C-9685-83ED720B80F1}"/>
              </a:ext>
            </a:extLst>
          </p:cNvPr>
          <p:cNvCxnSpPr/>
          <p:nvPr/>
        </p:nvCxnSpPr>
        <p:spPr>
          <a:xfrm flipV="1">
            <a:off x="2909711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7400A8-D92A-8745-BCC1-E5945132F465}"/>
              </a:ext>
            </a:extLst>
          </p:cNvPr>
          <p:cNvSpPr txBox="1"/>
          <p:nvPr/>
        </p:nvSpPr>
        <p:spPr>
          <a:xfrm>
            <a:off x="2771422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2-mers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E47C3-014B-D34A-90E3-73C74D3E47B8}"/>
              </a:ext>
            </a:extLst>
          </p:cNvPr>
          <p:cNvSpPr/>
          <p:nvPr/>
        </p:nvSpPr>
        <p:spPr>
          <a:xfrm>
            <a:off x="4191000" y="145550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E75F82-C7F3-5840-B807-98081FA8628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2-mer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C72CE0-EA6A-834D-8199-CC47E72A5A00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2 columns of the matrix.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001578-FCFD-044C-BA3F-7F98303B93BA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0E27B8-2C77-D74D-B463-A3CE1A318D18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F8A8D4-AAF4-8848-BB07-7120F87C27CA}"/>
              </a:ext>
            </a:extLst>
          </p:cNvPr>
          <p:cNvSpPr/>
          <p:nvPr/>
        </p:nvSpPr>
        <p:spPr>
          <a:xfrm>
            <a:off x="6629402" y="1455507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5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0BE5-D4A0-E642-A012-08A4758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to Reduce Memory: Compress the 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E958-C27E-3444-9A8F-A1D2B879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AD5E-CE24-2D40-A261-583F916DE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3EEF0D-6B67-2E47-8A50-2413189F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67179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GGGGGGGGGG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CCCCCCCCCCC</a:t>
            </a:r>
            <a:r>
              <a:rPr lang="en-US" alt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AAAAAAA</a:t>
            </a:r>
            <a:r>
              <a:rPr lang="en-US" alt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TTTTTTTTTTTTTTT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CCCCC</a:t>
            </a:r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29E7-7D04-9A4A-BE18-A907BBD63A25}"/>
              </a:ext>
            </a:extLst>
          </p:cNvPr>
          <p:cNvCxnSpPr/>
          <p:nvPr/>
        </p:nvCxnSpPr>
        <p:spPr>
          <a:xfrm>
            <a:off x="4572000" y="3624379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>
            <a:extLst>
              <a:ext uri="{FF2B5EF4-FFF2-40B4-BE49-F238E27FC236}">
                <a16:creationId xmlns:a16="http://schemas.microsoft.com/office/drawing/2014/main" id="{FA44C7F1-B9F1-FA40-B07A-84C6B1B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579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10G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11C</a:t>
            </a:r>
            <a:r>
              <a:rPr lang="en-US" alt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7A</a:t>
            </a:r>
            <a:r>
              <a:rPr lang="en-US" alt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15T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5C</a:t>
            </a:r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6A225-7D54-A547-AE23-0DC0381E9384}"/>
              </a:ext>
            </a:extLst>
          </p:cNvPr>
          <p:cNvSpPr txBox="1"/>
          <p:nvPr/>
        </p:nvSpPr>
        <p:spPr>
          <a:xfrm>
            <a:off x="4212928" y="2743200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82EFE-FC1C-E242-B3C1-41A8334A314D}"/>
              </a:ext>
            </a:extLst>
          </p:cNvPr>
          <p:cNvSpPr txBox="1"/>
          <p:nvPr/>
        </p:nvSpPr>
        <p:spPr>
          <a:xfrm>
            <a:off x="3093871" y="4862689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0C9F37E-08CA-8344-870F-B313118A62AA}"/>
              </a:ext>
            </a:extLst>
          </p:cNvPr>
          <p:cNvSpPr txBox="1">
            <a:spLocks/>
          </p:cNvSpPr>
          <p:nvPr/>
        </p:nvSpPr>
        <p:spPr>
          <a:xfrm>
            <a:off x="457200" y="1567234"/>
            <a:ext cx="8229600" cy="990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Run-length encoding: </a:t>
            </a:r>
            <a:r>
              <a:rPr lang="en-US" sz="2800" dirty="0"/>
              <a:t>compresses every run of </a:t>
            </a:r>
            <a:r>
              <a:rPr lang="en-US" sz="2800" i="1" dirty="0"/>
              <a:t>n</a:t>
            </a:r>
            <a:r>
              <a:rPr lang="en-US" sz="2800" dirty="0"/>
              <a:t> identical symbols X into the substring </a:t>
            </a:r>
            <a:r>
              <a:rPr lang="en-US" sz="2800" i="1" dirty="0"/>
              <a:t>“</a:t>
            </a:r>
            <a:r>
              <a:rPr lang="en-US" sz="2800" i="1" dirty="0" err="1"/>
              <a:t>n</a:t>
            </a:r>
            <a:r>
              <a:rPr lang="en-US" sz="2800" dirty="0" err="1"/>
              <a:t>X</a:t>
            </a:r>
            <a:r>
              <a:rPr lang="en-US" sz="2800" dirty="0"/>
              <a:t>”</a:t>
            </a:r>
            <a:r>
              <a:rPr lang="en-US" sz="2800" i="1" dirty="0"/>
              <a:t>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C3E14A3-A02E-7048-B8B0-AEEF157CC20C}"/>
              </a:ext>
            </a:extLst>
          </p:cNvPr>
          <p:cNvSpPr txBox="1">
            <a:spLocks/>
          </p:cNvSpPr>
          <p:nvPr/>
        </p:nvSpPr>
        <p:spPr>
          <a:xfrm>
            <a:off x="457200" y="5669899"/>
            <a:ext cx="8229600" cy="531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Problem: </a:t>
            </a:r>
            <a:r>
              <a:rPr lang="en-US" sz="2800" dirty="0"/>
              <a:t>Genomes don’t have lots of runs…</a:t>
            </a:r>
          </a:p>
        </p:txBody>
      </p:sp>
    </p:spTree>
    <p:extLst>
      <p:ext uri="{BB962C8B-B14F-4D97-AF65-F5344CB8AC3E}">
        <p14:creationId xmlns:p14="http://schemas.microsoft.com/office/powerpoint/2010/main" val="4293399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DD08-DF20-F248-B75C-EBFD0F4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E75F82-C7F3-5840-B807-98081FA8628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2-mer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C72CE0-EA6A-834D-8199-CC47E72A5A00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2 columns of the matrix.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E9910-63C1-764A-9769-8A03C01B18FC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454BAE-D4F8-BB48-B2DB-D5F27CCBBCF5}"/>
              </a:ext>
            </a:extLst>
          </p:cNvPr>
          <p:cNvCxnSpPr/>
          <p:nvPr/>
        </p:nvCxnSpPr>
        <p:spPr>
          <a:xfrm flipV="1">
            <a:off x="2909711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4264F8-0048-344F-BA5B-FF1B46E88DB6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8E6B6B-1047-A94A-A5DC-C36C9329CF55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7E2441-F0D4-FE4D-B60D-9FC00F62AF6A}"/>
              </a:ext>
            </a:extLst>
          </p:cNvPr>
          <p:cNvSpPr txBox="1"/>
          <p:nvPr/>
        </p:nvSpPr>
        <p:spPr>
          <a:xfrm>
            <a:off x="2771422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2-mers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8D37B5-5EB7-AC48-85C0-69321BDD261F}"/>
              </a:ext>
            </a:extLst>
          </p:cNvPr>
          <p:cNvSpPr/>
          <p:nvPr/>
        </p:nvSpPr>
        <p:spPr>
          <a:xfrm>
            <a:off x="4191000" y="145550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E8FD06-FF63-7E4D-92C3-6B375B4737AC}"/>
              </a:ext>
            </a:extLst>
          </p:cNvPr>
          <p:cNvSpPr/>
          <p:nvPr/>
        </p:nvSpPr>
        <p:spPr>
          <a:xfrm>
            <a:off x="6629402" y="1455507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</a:p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</a:p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88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4F0EF-C307-7A4C-B316-E60588602B0B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04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1E016-03E8-6F4E-8739-AC852001C033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54D509-6B7B-D74E-968B-99D2EDFF1567}"/>
              </a:ext>
            </a:extLst>
          </p:cNvPr>
          <p:cNvCxnSpPr/>
          <p:nvPr/>
        </p:nvCxnSpPr>
        <p:spPr>
          <a:xfrm flipV="1">
            <a:off x="2909711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802806-9E3A-B447-8585-A4304D6E5530}"/>
              </a:ext>
            </a:extLst>
          </p:cNvPr>
          <p:cNvSpPr txBox="1"/>
          <p:nvPr/>
        </p:nvSpPr>
        <p:spPr>
          <a:xfrm>
            <a:off x="2771422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3-mers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920D4C-7471-F241-AF12-AD35B282CA76}"/>
              </a:ext>
            </a:extLst>
          </p:cNvPr>
          <p:cNvSpPr/>
          <p:nvPr/>
        </p:nvSpPr>
        <p:spPr>
          <a:xfrm>
            <a:off x="4113790" y="145550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4AC6D9-2FA3-4742-9AC4-FCDD2728397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3-mer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</p:spTree>
    <p:extLst>
      <p:ext uri="{BB962C8B-B14F-4D97-AF65-F5344CB8AC3E}">
        <p14:creationId xmlns:p14="http://schemas.microsoft.com/office/powerpoint/2010/main" val="1993960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4AC6D9-2FA3-4742-9AC4-FCDD2728397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3-mer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449E47-298B-394E-B817-D80303D2B26F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F812EC-7024-1449-A046-194741135BEF}"/>
              </a:ext>
            </a:extLst>
          </p:cNvPr>
          <p:cNvCxnSpPr/>
          <p:nvPr/>
        </p:nvCxnSpPr>
        <p:spPr>
          <a:xfrm flipV="1">
            <a:off x="2909711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C0D4C1-834A-DB4A-BA9A-6E408B49B5ED}"/>
              </a:ext>
            </a:extLst>
          </p:cNvPr>
          <p:cNvSpPr txBox="1"/>
          <p:nvPr/>
        </p:nvSpPr>
        <p:spPr>
          <a:xfrm>
            <a:off x="2771422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3-mers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3E0CAC-6D28-3B40-8891-EF3FE770CACE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42898A-47E7-6E44-B41C-6FF17F4344D6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D7F9A2-10FD-DE41-871F-CB0A8F2301F0}"/>
              </a:ext>
            </a:extLst>
          </p:cNvPr>
          <p:cNvSpPr/>
          <p:nvPr/>
        </p:nvSpPr>
        <p:spPr>
          <a:xfrm>
            <a:off x="6680872" y="145827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b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4682A3-EB33-6E40-B100-6BA1CA886C10}"/>
              </a:ext>
            </a:extLst>
          </p:cNvPr>
          <p:cNvSpPr/>
          <p:nvPr/>
        </p:nvSpPr>
        <p:spPr>
          <a:xfrm>
            <a:off x="4113790" y="145550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18D1A1D-A4BA-F144-80F6-CFD35F6B92C0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3 columns of the matrix.</a:t>
            </a:r>
          </a:p>
        </p:txBody>
      </p:sp>
    </p:spTree>
    <p:extLst>
      <p:ext uri="{BB962C8B-B14F-4D97-AF65-F5344CB8AC3E}">
        <p14:creationId xmlns:p14="http://schemas.microsoft.com/office/powerpoint/2010/main" val="1045122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4AC6D9-2FA3-4742-9AC4-FCDD2728397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3-mer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D7F9A2-10FD-DE41-871F-CB0A8F2301F0}"/>
              </a:ext>
            </a:extLst>
          </p:cNvPr>
          <p:cNvSpPr/>
          <p:nvPr/>
        </p:nvSpPr>
        <p:spPr>
          <a:xfrm>
            <a:off x="6680872" y="145827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18D1A1D-A4BA-F144-80F6-CFD35F6B92C0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3 columns of the matrix.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C3B691-5E0A-FC42-8378-293AD908C79E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2BFF51-EACB-5C49-9E08-654A872927B7}"/>
              </a:ext>
            </a:extLst>
          </p:cNvPr>
          <p:cNvCxnSpPr/>
          <p:nvPr/>
        </p:nvCxnSpPr>
        <p:spPr>
          <a:xfrm flipV="1">
            <a:off x="2909711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A362E3E-445F-114D-8779-E8EF3F1E4200}"/>
              </a:ext>
            </a:extLst>
          </p:cNvPr>
          <p:cNvSpPr txBox="1"/>
          <p:nvPr/>
        </p:nvSpPr>
        <p:spPr>
          <a:xfrm>
            <a:off x="2771422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3-mers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58DE62-E202-3C47-8D56-F4377D162569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8E0D132-0C93-B549-980A-CBA9BFE0FC65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7C03BD-66D1-044B-8F18-CC8900EA3180}"/>
              </a:ext>
            </a:extLst>
          </p:cNvPr>
          <p:cNvSpPr/>
          <p:nvPr/>
        </p:nvSpPr>
        <p:spPr>
          <a:xfrm>
            <a:off x="4113790" y="1455508"/>
            <a:ext cx="9154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05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91E87E-B021-CE41-9B5B-BC863766A217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08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91E87E-B021-CE41-9B5B-BC863766A217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117C76-7654-D543-984E-6A9EFEE2A552}"/>
              </a:ext>
            </a:extLst>
          </p:cNvPr>
          <p:cNvCxnSpPr/>
          <p:nvPr/>
        </p:nvCxnSpPr>
        <p:spPr>
          <a:xfrm flipV="1">
            <a:off x="2881489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A6276E-0A2E-4649-B78C-C67D14EAAA54}"/>
              </a:ext>
            </a:extLst>
          </p:cNvPr>
          <p:cNvSpPr txBox="1"/>
          <p:nvPr/>
        </p:nvSpPr>
        <p:spPr>
          <a:xfrm>
            <a:off x="2743200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4-mers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F9D8B-678E-4246-A286-FA44CABE5FC1}"/>
              </a:ext>
            </a:extLst>
          </p:cNvPr>
          <p:cNvSpPr/>
          <p:nvPr/>
        </p:nvSpPr>
        <p:spPr>
          <a:xfrm>
            <a:off x="4052887" y="1447799"/>
            <a:ext cx="1101324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6AE863-469E-0B45-994D-579416CD15C5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4-mer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</p:spTree>
    <p:extLst>
      <p:ext uri="{BB962C8B-B14F-4D97-AF65-F5344CB8AC3E}">
        <p14:creationId xmlns:p14="http://schemas.microsoft.com/office/powerpoint/2010/main" val="3005023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91E87E-B021-CE41-9B5B-BC863766A217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117C76-7654-D543-984E-6A9EFEE2A552}"/>
              </a:ext>
            </a:extLst>
          </p:cNvPr>
          <p:cNvCxnSpPr/>
          <p:nvPr/>
        </p:nvCxnSpPr>
        <p:spPr>
          <a:xfrm flipV="1">
            <a:off x="2881489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A6276E-0A2E-4649-B78C-C67D14EAAA54}"/>
              </a:ext>
            </a:extLst>
          </p:cNvPr>
          <p:cNvSpPr txBox="1"/>
          <p:nvPr/>
        </p:nvSpPr>
        <p:spPr>
          <a:xfrm>
            <a:off x="2743200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4-mers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F9D8B-678E-4246-A286-FA44CABE5FC1}"/>
              </a:ext>
            </a:extLst>
          </p:cNvPr>
          <p:cNvSpPr/>
          <p:nvPr/>
        </p:nvSpPr>
        <p:spPr>
          <a:xfrm>
            <a:off x="4052887" y="1447799"/>
            <a:ext cx="1101324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6AE863-469E-0B45-994D-579416CD15C5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4-mer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0DEBC8-3FD8-2246-9DD0-C4BC3746F20E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4 columns of the matrix.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D9CEF9-1CFB-4F49-AEC0-898572CF925F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9A8AED-BF7D-EA40-9877-413A56515BFF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24957-CEA1-6A41-BB4A-FE89E7C2AF27}"/>
              </a:ext>
            </a:extLst>
          </p:cNvPr>
          <p:cNvSpPr/>
          <p:nvPr/>
        </p:nvSpPr>
        <p:spPr>
          <a:xfrm>
            <a:off x="6617199" y="1455509"/>
            <a:ext cx="1101324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bann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</a:p>
        </p:txBody>
      </p:sp>
    </p:spTree>
    <p:extLst>
      <p:ext uri="{BB962C8B-B14F-4D97-AF65-F5344CB8AC3E}">
        <p14:creationId xmlns:p14="http://schemas.microsoft.com/office/powerpoint/2010/main" val="621834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6AE863-469E-0B45-994D-579416CD15C5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4-mer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0DEBC8-3FD8-2246-9DD0-C4BC3746F20E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4 columns of the matrix.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721B47-4F65-8247-B68C-148EA65C40AF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8FFD0E-2489-A140-984B-C55777C4E81D}"/>
              </a:ext>
            </a:extLst>
          </p:cNvPr>
          <p:cNvCxnSpPr/>
          <p:nvPr/>
        </p:nvCxnSpPr>
        <p:spPr>
          <a:xfrm flipV="1">
            <a:off x="2881489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BE2086-C138-E44F-927F-518CCFCD9B5C}"/>
              </a:ext>
            </a:extLst>
          </p:cNvPr>
          <p:cNvSpPr txBox="1"/>
          <p:nvPr/>
        </p:nvSpPr>
        <p:spPr>
          <a:xfrm>
            <a:off x="2743200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4-mers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E33F04-BE52-6646-A588-84C0532EFB19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52241B-861A-3448-AE9F-4912456BE357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64E654-2E8D-5E44-A03D-E5D4D0CF3735}"/>
              </a:ext>
            </a:extLst>
          </p:cNvPr>
          <p:cNvSpPr/>
          <p:nvPr/>
        </p:nvSpPr>
        <p:spPr>
          <a:xfrm>
            <a:off x="4052887" y="1447799"/>
            <a:ext cx="1101324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86A2A2-DD9E-5140-B3E0-B3F18575D951}"/>
              </a:ext>
            </a:extLst>
          </p:cNvPr>
          <p:cNvSpPr/>
          <p:nvPr/>
        </p:nvSpPr>
        <p:spPr>
          <a:xfrm>
            <a:off x="6617199" y="1455509"/>
            <a:ext cx="1101324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a$bb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bann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</a:p>
        </p:txBody>
      </p:sp>
    </p:spTree>
    <p:extLst>
      <p:ext uri="{BB962C8B-B14F-4D97-AF65-F5344CB8AC3E}">
        <p14:creationId xmlns:p14="http://schemas.microsoft.com/office/powerpoint/2010/main" val="4244205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5048D6-9AD2-A84F-918B-D6720FF23975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0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0BE5-D4A0-E642-A012-08A4758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to Reduce Memory: Compress the 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E958-C27E-3444-9A8F-A1D2B879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AD5E-CE24-2D40-A261-583F916DE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3EEF0D-6B67-2E47-8A50-2413189F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67179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GGGGGGGGGG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CCCCCCCCCCC</a:t>
            </a:r>
            <a:r>
              <a:rPr lang="en-US" alt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AAAAAAA</a:t>
            </a:r>
            <a:r>
              <a:rPr lang="en-US" alt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TTTTTTTTTTTTTTT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CCCCC</a:t>
            </a:r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29E7-7D04-9A4A-BE18-A907BBD63A25}"/>
              </a:ext>
            </a:extLst>
          </p:cNvPr>
          <p:cNvCxnSpPr/>
          <p:nvPr/>
        </p:nvCxnSpPr>
        <p:spPr>
          <a:xfrm>
            <a:off x="4572000" y="3624379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>
            <a:extLst>
              <a:ext uri="{FF2B5EF4-FFF2-40B4-BE49-F238E27FC236}">
                <a16:creationId xmlns:a16="http://schemas.microsoft.com/office/drawing/2014/main" id="{FA44C7F1-B9F1-FA40-B07A-84C6B1B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579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10G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11C</a:t>
            </a:r>
            <a:r>
              <a:rPr lang="en-US" alt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7A</a:t>
            </a:r>
            <a:r>
              <a:rPr lang="en-US" alt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15T</a:t>
            </a:r>
            <a:r>
              <a:rPr lang="en-US" altLang="en-US" sz="20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5C</a:t>
            </a:r>
            <a:r>
              <a:rPr lang="en-US" altLang="en-US" sz="2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6A225-7D54-A547-AE23-0DC0381E9384}"/>
              </a:ext>
            </a:extLst>
          </p:cNvPr>
          <p:cNvSpPr txBox="1"/>
          <p:nvPr/>
        </p:nvSpPr>
        <p:spPr>
          <a:xfrm>
            <a:off x="4212928" y="2743200"/>
            <a:ext cx="71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82EFE-FC1C-E242-B3C1-41A8334A314D}"/>
              </a:ext>
            </a:extLst>
          </p:cNvPr>
          <p:cNvSpPr txBox="1"/>
          <p:nvPr/>
        </p:nvSpPr>
        <p:spPr>
          <a:xfrm>
            <a:off x="3093871" y="4862689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0C9F37E-08CA-8344-870F-B313118A62AA}"/>
              </a:ext>
            </a:extLst>
          </p:cNvPr>
          <p:cNvSpPr txBox="1">
            <a:spLocks/>
          </p:cNvSpPr>
          <p:nvPr/>
        </p:nvSpPr>
        <p:spPr>
          <a:xfrm>
            <a:off x="457200" y="1567234"/>
            <a:ext cx="8229600" cy="990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Run-length encoding: </a:t>
            </a:r>
            <a:r>
              <a:rPr lang="en-US" sz="2800" dirty="0"/>
              <a:t>compresses every run of </a:t>
            </a:r>
            <a:r>
              <a:rPr lang="en-US" sz="2800" i="1" dirty="0"/>
              <a:t>n</a:t>
            </a:r>
            <a:r>
              <a:rPr lang="en-US" sz="2800" dirty="0"/>
              <a:t> identical symbols X into the substring </a:t>
            </a:r>
            <a:r>
              <a:rPr lang="en-US" sz="2800" i="1" dirty="0"/>
              <a:t>“</a:t>
            </a:r>
            <a:r>
              <a:rPr lang="en-US" sz="2800" i="1" dirty="0" err="1"/>
              <a:t>n</a:t>
            </a:r>
            <a:r>
              <a:rPr lang="en-US" sz="2800" dirty="0" err="1"/>
              <a:t>X</a:t>
            </a:r>
            <a:r>
              <a:rPr lang="en-US" sz="2800" dirty="0"/>
              <a:t>”</a:t>
            </a:r>
            <a:r>
              <a:rPr lang="en-US" sz="2800" i="1" dirty="0"/>
              <a:t>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C3E14A3-A02E-7048-B8B0-AEEF157CC20C}"/>
              </a:ext>
            </a:extLst>
          </p:cNvPr>
          <p:cNvSpPr txBox="1">
            <a:spLocks/>
          </p:cNvSpPr>
          <p:nvPr/>
        </p:nvSpPr>
        <p:spPr>
          <a:xfrm>
            <a:off x="457200" y="5669899"/>
            <a:ext cx="8229600" cy="531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…but they do have a lot of repeats!</a:t>
            </a:r>
          </a:p>
        </p:txBody>
      </p:sp>
    </p:spTree>
    <p:extLst>
      <p:ext uri="{BB962C8B-B14F-4D97-AF65-F5344CB8AC3E}">
        <p14:creationId xmlns:p14="http://schemas.microsoft.com/office/powerpoint/2010/main" val="3420597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BD4F7-5DCA-B849-9E37-C76FC600647E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028A02-BE12-404A-A8B3-6311F8B14392}"/>
              </a:ext>
            </a:extLst>
          </p:cNvPr>
          <p:cNvCxnSpPr/>
          <p:nvPr/>
        </p:nvCxnSpPr>
        <p:spPr>
          <a:xfrm flipV="1">
            <a:off x="2867378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BDCCF7-2D1C-8D4C-B6B4-8AB9CDDC5A74}"/>
              </a:ext>
            </a:extLst>
          </p:cNvPr>
          <p:cNvSpPr txBox="1"/>
          <p:nvPr/>
        </p:nvSpPr>
        <p:spPr>
          <a:xfrm>
            <a:off x="2729089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5-mers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6A40FD-F520-144B-9762-E0D83755400F}"/>
              </a:ext>
            </a:extLst>
          </p:cNvPr>
          <p:cNvSpPr/>
          <p:nvPr/>
        </p:nvSpPr>
        <p:spPr>
          <a:xfrm>
            <a:off x="3856256" y="1455509"/>
            <a:ext cx="14467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E44AA2-C77C-274F-9AF1-9BFFA7A6A6D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5-mer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</p:spTree>
    <p:extLst>
      <p:ext uri="{BB962C8B-B14F-4D97-AF65-F5344CB8AC3E}">
        <p14:creationId xmlns:p14="http://schemas.microsoft.com/office/powerpoint/2010/main" val="962628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BD4F7-5DCA-B849-9E37-C76FC600647E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$ban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028A02-BE12-404A-A8B3-6311F8B14392}"/>
              </a:ext>
            </a:extLst>
          </p:cNvPr>
          <p:cNvCxnSpPr/>
          <p:nvPr/>
        </p:nvCxnSpPr>
        <p:spPr>
          <a:xfrm flipV="1">
            <a:off x="2867378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BDCCF7-2D1C-8D4C-B6B4-8AB9CDDC5A74}"/>
              </a:ext>
            </a:extLst>
          </p:cNvPr>
          <p:cNvSpPr txBox="1"/>
          <p:nvPr/>
        </p:nvSpPr>
        <p:spPr>
          <a:xfrm>
            <a:off x="2729089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5-mers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6A40FD-F520-144B-9762-E0D83755400F}"/>
              </a:ext>
            </a:extLst>
          </p:cNvPr>
          <p:cNvSpPr/>
          <p:nvPr/>
        </p:nvSpPr>
        <p:spPr>
          <a:xfrm>
            <a:off x="3856256" y="1455509"/>
            <a:ext cx="14467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E44AA2-C77C-274F-9AF1-9BFFA7A6A6D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5-mer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40BB14-69A6-D34D-8F5D-A754C185BC7D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5 columns of the matrix.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134EFA-C4CF-6542-AB80-D0A5ACCFFCA7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5ABBEA-F405-1643-B78D-EAA399E80700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95BB79-174A-1B49-83CE-13B4E206A285}"/>
              </a:ext>
            </a:extLst>
          </p:cNvPr>
          <p:cNvSpPr/>
          <p:nvPr/>
        </p:nvSpPr>
        <p:spPr>
          <a:xfrm>
            <a:off x="6437489" y="1455508"/>
            <a:ext cx="1371598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a$bbn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anaab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anaaa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bannn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</a:p>
        </p:txBody>
      </p:sp>
    </p:spTree>
    <p:extLst>
      <p:ext uri="{BB962C8B-B14F-4D97-AF65-F5344CB8AC3E}">
        <p14:creationId xmlns:p14="http://schemas.microsoft.com/office/powerpoint/2010/main" val="2341654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A7EF-0584-CD49-BB66-9E86305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A911-E135-0746-A6B4-A29A5CBF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E44AA2-C77C-274F-9AF1-9BFFA7A6A6DD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5-mer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40BB14-69A6-D34D-8F5D-A754C185BC7D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5 columns of the matrix.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D5849-244F-2B43-8DFE-37304BBE2772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F8048-87D6-3442-A7A5-D7DEF00B81EF}"/>
              </a:ext>
            </a:extLst>
          </p:cNvPr>
          <p:cNvSpPr/>
          <p:nvPr/>
        </p:nvSpPr>
        <p:spPr>
          <a:xfrm>
            <a:off x="3856256" y="1455509"/>
            <a:ext cx="14467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</a:p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799123-46C1-BB4D-858E-7AF0D8BB3BFB}"/>
              </a:ext>
            </a:extLst>
          </p:cNvPr>
          <p:cNvCxnSpPr/>
          <p:nvPr/>
        </p:nvCxnSpPr>
        <p:spPr>
          <a:xfrm flipV="1">
            <a:off x="2867378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936302-7906-024B-A214-8E6B992BADD0}"/>
              </a:ext>
            </a:extLst>
          </p:cNvPr>
          <p:cNvSpPr txBox="1"/>
          <p:nvPr/>
        </p:nvSpPr>
        <p:spPr>
          <a:xfrm>
            <a:off x="2729089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5-mers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D80549-2459-944C-B2DA-FFF2DEB9B8F4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12D148-5DE9-334E-8BF4-A27A884E8CDA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42B48-C36F-4044-BD46-8E8B9276E4A8}"/>
              </a:ext>
            </a:extLst>
          </p:cNvPr>
          <p:cNvSpPr/>
          <p:nvPr/>
        </p:nvSpPr>
        <p:spPr>
          <a:xfrm>
            <a:off x="6437489" y="1455508"/>
            <a:ext cx="1371598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a$bbn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anaab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bannn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</a:p>
        </p:txBody>
      </p:sp>
    </p:spTree>
    <p:extLst>
      <p:ext uri="{BB962C8B-B14F-4D97-AF65-F5344CB8AC3E}">
        <p14:creationId xmlns:p14="http://schemas.microsoft.com/office/powerpoint/2010/main" val="1365990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4550-FD91-634D-B0F4-933EE32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B715-0B97-C243-9F6C-3DFA1016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5755A-1684-CB43-9091-886502AB1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4C923-5037-0542-AE7A-FFD287AA8968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53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4550-FD91-634D-B0F4-933EE32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B715-0B97-C243-9F6C-3DFA1016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5755A-1684-CB43-9091-886502AB1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E24FB-EC1B-8E4C-B824-CC96C3530424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6C6813-2E3D-DA4E-8B38-7B79F0A7CE13}"/>
              </a:ext>
            </a:extLst>
          </p:cNvPr>
          <p:cNvCxnSpPr/>
          <p:nvPr/>
        </p:nvCxnSpPr>
        <p:spPr>
          <a:xfrm flipV="1">
            <a:off x="2782712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1308A7B-8ADE-1A43-A4A0-3323DD937BF2}"/>
              </a:ext>
            </a:extLst>
          </p:cNvPr>
          <p:cNvSpPr txBox="1"/>
          <p:nvPr/>
        </p:nvSpPr>
        <p:spPr>
          <a:xfrm>
            <a:off x="2644423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6-mers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F5209F-079A-0E49-B776-042CFF38E977}"/>
              </a:ext>
            </a:extLst>
          </p:cNvPr>
          <p:cNvSpPr/>
          <p:nvPr/>
        </p:nvSpPr>
        <p:spPr>
          <a:xfrm>
            <a:off x="3750733" y="1455509"/>
            <a:ext cx="15878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9BC636-6CC4-774C-8D4D-57CA5904A28F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6-mer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</p:spTree>
    <p:extLst>
      <p:ext uri="{BB962C8B-B14F-4D97-AF65-F5344CB8AC3E}">
        <p14:creationId xmlns:p14="http://schemas.microsoft.com/office/powerpoint/2010/main" val="1289444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4550-FD91-634D-B0F4-933EE32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B715-0B97-C243-9F6C-3DFA1016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5755A-1684-CB43-9091-886502AB1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9BC636-6CC4-774C-8D4D-57CA5904A28F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6-mer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F5BA94-3C2C-C740-83E1-DDF4062C2F74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r>
              <a:rPr lang="en-US" sz="2100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nana$</a:t>
            </a:r>
            <a:r>
              <a:rPr lang="en-US" sz="2100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A99C0E-9A4A-D941-B1A1-60DC46BE3D89}"/>
              </a:ext>
            </a:extLst>
          </p:cNvPr>
          <p:cNvCxnSpPr/>
          <p:nvPr/>
        </p:nvCxnSpPr>
        <p:spPr>
          <a:xfrm flipV="1">
            <a:off x="2782712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53E0DB-189C-2B40-8787-A53589FCE79E}"/>
              </a:ext>
            </a:extLst>
          </p:cNvPr>
          <p:cNvSpPr txBox="1"/>
          <p:nvPr/>
        </p:nvSpPr>
        <p:spPr>
          <a:xfrm>
            <a:off x="2644423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6-mers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FE5EBF-6989-A94B-9F21-AE94C41F2389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951DD0-30F8-654B-9ECE-647C4DD91641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55BF9-5EF2-274B-920B-756391CC6DCE}"/>
              </a:ext>
            </a:extLst>
          </p:cNvPr>
          <p:cNvSpPr/>
          <p:nvPr/>
        </p:nvSpPr>
        <p:spPr>
          <a:xfrm>
            <a:off x="6425714" y="1455508"/>
            <a:ext cx="1504244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a$bbna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anaaba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bannna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</a:t>
            </a:r>
            <a:b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F767-C79D-614F-89FE-BDE369B1E97A}"/>
              </a:ext>
            </a:extLst>
          </p:cNvPr>
          <p:cNvSpPr/>
          <p:nvPr/>
        </p:nvSpPr>
        <p:spPr>
          <a:xfrm>
            <a:off x="3750733" y="1455509"/>
            <a:ext cx="15878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A7C6795-7A80-854D-A863-F083DFEA8D2F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6 columns of the matrix.</a:t>
            </a:r>
          </a:p>
        </p:txBody>
      </p:sp>
    </p:spTree>
    <p:extLst>
      <p:ext uri="{BB962C8B-B14F-4D97-AF65-F5344CB8AC3E}">
        <p14:creationId xmlns:p14="http://schemas.microsoft.com/office/powerpoint/2010/main" val="1832697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4550-FD91-634D-B0F4-933EE32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B715-0B97-C243-9F6C-3DFA1016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5755A-1684-CB43-9091-886502AB1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9BC636-6CC4-774C-8D4D-57CA5904A28F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6-mer composition of the (circular) string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A7C6795-7A80-854D-A863-F083DFEA8D2F}"/>
              </a:ext>
            </a:extLst>
          </p:cNvPr>
          <p:cNvSpPr txBox="1">
            <a:spLocks/>
          </p:cNvSpPr>
          <p:nvPr/>
        </p:nvSpPr>
        <p:spPr>
          <a:xfrm>
            <a:off x="609600" y="5504098"/>
            <a:ext cx="7924800" cy="52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tima" panose="02000503060000020004" pitchFamily="2" charset="0"/>
                <a:cs typeface="Calibri"/>
              </a:rPr>
              <a:t>Sorting gives us the first 6 columns of the matrix.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B562BE-E46D-E04B-8F89-ABBE8F39AC4B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$banan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a$bana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ana$ba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anana$</a:t>
            </a:r>
            <a:r>
              <a:rPr lang="en-US" sz="2100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100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</a:t>
            </a:r>
            <a:r>
              <a:rPr lang="en-US" sz="2100" b="1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100" b="1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41E093-EBCC-9E40-ADD3-DF0D4B4B4039}"/>
              </a:ext>
            </a:extLst>
          </p:cNvPr>
          <p:cNvSpPr/>
          <p:nvPr/>
        </p:nvSpPr>
        <p:spPr>
          <a:xfrm>
            <a:off x="3750733" y="1455509"/>
            <a:ext cx="158781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a$bana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</a:p>
          <a:p>
            <a:pPr algn="ctr"/>
            <a:r>
              <a:rPr lang="en-US" sz="2100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ana$ba</a:t>
            </a:r>
            <a:endParaRPr lang="en-US" sz="2100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</a:t>
            </a:r>
            <a:r>
              <a:rPr lang="en-US" sz="2100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3146C8-DF43-3245-95A8-5892ECBA1C69}"/>
              </a:ext>
            </a:extLst>
          </p:cNvPr>
          <p:cNvCxnSpPr/>
          <p:nvPr/>
        </p:nvCxnSpPr>
        <p:spPr>
          <a:xfrm flipV="1">
            <a:off x="2782712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473E60-D3EC-C640-B23E-586BF6D1FE16}"/>
              </a:ext>
            </a:extLst>
          </p:cNvPr>
          <p:cNvSpPr txBox="1"/>
          <p:nvPr/>
        </p:nvSpPr>
        <p:spPr>
          <a:xfrm>
            <a:off x="2644423" y="27008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6-mers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F12194-BA58-6D41-BC8E-D83E0D89CF79}"/>
              </a:ext>
            </a:extLst>
          </p:cNvPr>
          <p:cNvCxnSpPr/>
          <p:nvPr/>
        </p:nvCxnSpPr>
        <p:spPr>
          <a:xfrm flipV="1">
            <a:off x="5520267" y="2667000"/>
            <a:ext cx="671689" cy="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E34004-7721-5947-AE19-E6EC70DFBDA5}"/>
              </a:ext>
            </a:extLst>
          </p:cNvPr>
          <p:cNvSpPr txBox="1"/>
          <p:nvPr/>
        </p:nvSpPr>
        <p:spPr>
          <a:xfrm>
            <a:off x="5548489" y="2686756"/>
            <a:ext cx="61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Sort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E8428F-60F7-AA45-97E9-1BBE8FB0F10B}"/>
              </a:ext>
            </a:extLst>
          </p:cNvPr>
          <p:cNvSpPr/>
          <p:nvPr/>
        </p:nvSpPr>
        <p:spPr>
          <a:xfrm>
            <a:off x="6425714" y="1455508"/>
            <a:ext cx="1504244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a$bbna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anaaba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anaaa</a:t>
            </a:r>
            <a: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bannna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</a:t>
            </a:r>
            <a:br>
              <a:rPr lang="en-US" sz="2100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b="1" spc="300" dirty="0" err="1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</a:t>
            </a:r>
            <a:endParaRPr lang="en-US" sz="2100" b="1" spc="300" dirty="0">
              <a:solidFill>
                <a:schemeClr val="bg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50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4550-FD91-634D-B0F4-933EE32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5755A-1684-CB43-9091-886502AB1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EC984B-5BB4-4D43-81BF-20F81EA3FFE5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entire matrix and can reconstruct </a:t>
            </a:r>
            <a:r>
              <a:rPr lang="en-US" sz="2800" i="1" dirty="0"/>
              <a:t>Text</a:t>
            </a:r>
            <a:r>
              <a:rPr lang="en-US" sz="2800" dirty="0"/>
              <a:t>!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B0BAB-4C83-BF40-BE9D-8FDF989027A6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a$banan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ana$ban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anana$b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na$bana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nana$ba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85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4550-FD91-634D-B0F4-933EE32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</a:t>
            </a:r>
            <a:r>
              <a:rPr lang="en-US" i="1" dirty="0"/>
              <a:t>Text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5755A-1684-CB43-9091-886502AB1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EC984B-5BB4-4D43-81BF-20F81EA3FFE5}"/>
              </a:ext>
            </a:extLst>
          </p:cNvPr>
          <p:cNvSpPr txBox="1">
            <a:spLocks/>
          </p:cNvSpPr>
          <p:nvPr/>
        </p:nvSpPr>
        <p:spPr>
          <a:xfrm>
            <a:off x="609600" y="4267200"/>
            <a:ext cx="79248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We now know the entire matrix and can reconstruct </a:t>
            </a:r>
            <a:r>
              <a:rPr lang="en-US" sz="2800" i="1" dirty="0"/>
              <a:t>Text</a:t>
            </a:r>
            <a:r>
              <a:rPr lang="en-US" sz="2800" dirty="0"/>
              <a:t>!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B0BAB-4C83-BF40-BE9D-8FDF989027A6}"/>
              </a:ext>
            </a:extLst>
          </p:cNvPr>
          <p:cNvSpPr/>
          <p:nvPr/>
        </p:nvSpPr>
        <p:spPr>
          <a:xfrm>
            <a:off x="762000" y="1455509"/>
            <a:ext cx="1752600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banana</a:t>
            </a: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a$banan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ana$ban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anana$b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banana$</a:t>
            </a: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na$bana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100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nana$ba</a:t>
            </a:r>
            <a:endParaRPr lang="en-US" sz="2100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A7DA56-8720-F543-A775-A687A005E8A5}"/>
              </a:ext>
            </a:extLst>
          </p:cNvPr>
          <p:cNvSpPr txBox="1">
            <a:spLocks/>
          </p:cNvSpPr>
          <p:nvPr/>
        </p:nvSpPr>
        <p:spPr>
          <a:xfrm>
            <a:off x="609600" y="5402491"/>
            <a:ext cx="79248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But can we reconstruct </a:t>
            </a:r>
            <a:r>
              <a:rPr lang="en-US" sz="2800" i="1" dirty="0"/>
              <a:t>Text</a:t>
            </a:r>
            <a:r>
              <a:rPr lang="en-US" sz="2800" dirty="0"/>
              <a:t> from </a:t>
            </a:r>
            <a:r>
              <a:rPr lang="en-US" sz="2800" i="1" dirty="0"/>
              <a:t>BWT</a:t>
            </a:r>
            <a:r>
              <a:rPr lang="en-US" sz="2800" dirty="0"/>
              <a:t>(</a:t>
            </a:r>
            <a:r>
              <a:rPr lang="en-US" sz="2800" i="1" dirty="0"/>
              <a:t>Text</a:t>
            </a:r>
            <a:r>
              <a:rPr lang="en-US" sz="2800" dirty="0"/>
              <a:t>) without needing |</a:t>
            </a:r>
            <a:r>
              <a:rPr lang="en-US" sz="2800" i="1" dirty="0"/>
              <a:t>Text</a:t>
            </a:r>
            <a:r>
              <a:rPr lang="en-US" sz="2800" dirty="0"/>
              <a:t>|</a:t>
            </a:r>
            <a:r>
              <a:rPr lang="en-US" sz="2800" baseline="30000" dirty="0"/>
              <a:t>2</a:t>
            </a:r>
            <a:r>
              <a:rPr lang="en-US" sz="2800" dirty="0"/>
              <a:t> space?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42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076D-B28B-5D47-A465-0EB4AF80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BF712-2283-CD4E-B1F4-290E69D8B33D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5CC5F-A579-F74B-BBDD-295845749296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3E9CD-253F-DE45-B87A-09DF076285FE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88BD4-B7BF-5747-9F36-7329E82522DC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85143-9138-3945-9D1D-48E24014F5BD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DC149-6FA0-FC45-9B75-077707396A51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B05FB-31DD-F146-B5AC-E96B9620BC44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89145-5699-A94D-AB19-BCF18CED1EED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BF2A3-FF7E-AD4A-9813-C4C5282F8EE4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04793-6018-EE45-BEE7-5BC5A9930553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E91D17-9188-B74D-96BE-72F77F17A218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09F4F-24F1-5C4D-A129-DCF159B20ABD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9C659-2187-824D-B3A2-70839A7F6422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3429B8-4088-C340-97B5-5391167C1C44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0638F61-9D7E-F74C-8DFA-F3D874CC45EB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84A2967-278A-5844-827A-A7DDEA68090C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133062-BE06-8342-A43D-DA638B18F031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4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15-CF42-A448-A318-17E464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Repeats to Runs?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3B15-CD55-5A44-B492-D31F9E435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49720-341B-A344-9B33-7346F776F57C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F4126-1427-BD4C-9791-153B2DC5C7FE}"/>
              </a:ext>
            </a:extLst>
          </p:cNvPr>
          <p:cNvSpPr txBox="1"/>
          <p:nvPr/>
        </p:nvSpPr>
        <p:spPr>
          <a:xfrm>
            <a:off x="4089791" y="3512756"/>
            <a:ext cx="10913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43C28-CE87-0D40-B63F-7C80985628B5}"/>
              </a:ext>
            </a:extLst>
          </p:cNvPr>
          <p:cNvSpPr txBox="1"/>
          <p:nvPr/>
        </p:nvSpPr>
        <p:spPr>
          <a:xfrm>
            <a:off x="3711481" y="5420380"/>
            <a:ext cx="184794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RLE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1E8ADB-BDB9-2648-8FF2-D38A5CECAEB7}"/>
              </a:ext>
            </a:extLst>
          </p:cNvPr>
          <p:cNvCxnSpPr>
            <a:cxnSpLocks/>
          </p:cNvCxnSpPr>
          <p:nvPr/>
        </p:nvCxnSpPr>
        <p:spPr>
          <a:xfrm>
            <a:off x="4635450" y="4236888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283905-28CE-2147-833A-58AFFFE3D69D}"/>
              </a:ext>
            </a:extLst>
          </p:cNvPr>
          <p:cNvSpPr txBox="1"/>
          <p:nvPr/>
        </p:nvSpPr>
        <p:spPr>
          <a:xfrm>
            <a:off x="4800600" y="4429780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7C3DA-AB68-3947-A6A4-7E829B6F8B4C}"/>
              </a:ext>
            </a:extLst>
          </p:cNvPr>
          <p:cNvSpPr txBox="1"/>
          <p:nvPr/>
        </p:nvSpPr>
        <p:spPr>
          <a:xfrm>
            <a:off x="4800600" y="2514600"/>
            <a:ext cx="37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Convert repeats to runs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B52A9D-8B0A-9241-BC6C-FECC37B89A5A}"/>
              </a:ext>
            </a:extLst>
          </p:cNvPr>
          <p:cNvCxnSpPr>
            <a:cxnSpLocks/>
          </p:cNvCxnSpPr>
          <p:nvPr/>
        </p:nvCxnSpPr>
        <p:spPr>
          <a:xfrm>
            <a:off x="463545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84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B5C7E-92A6-734D-A0D1-30C0801F18C1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C4B879-CCA6-9F46-A93A-2E39A7D94D92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258645-6522-8748-993E-09C03CDADA26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B53959-9692-B849-B1BB-000487F438D1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66342-FE5C-3742-9C04-27C83C1F1389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9259E8-F76B-3543-AFB2-6272F68F9B9A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F57045-0CCE-8B46-94BF-4E6AD321DB76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AC6E54-0CD0-0541-99EB-B280F31C992D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4BB0FD-16CE-514F-A4F9-59B8C28217B1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29B2A0-7E8C-B54C-8EF5-3F29B859C31B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4949C8-5AA0-4D44-83C0-76388A774CA4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563113-0979-1B43-B53E-D814591C0117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E3A705-8249-5F49-9C07-B4B1307341C8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0A36C3-D51B-964B-93AA-24ECCB35F809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11D4A6AF-ACAE-774A-B4C8-5DDA1AEA65FD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C60AD4BA-733F-9F4E-85DB-E093AF424891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596AEF-88A2-FB41-8E5D-8225A7E09270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50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1C07ED-8C13-854C-B7A0-C5C25477CC87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9B8B48-4112-4145-8138-95E2558FAAAF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75B5B5-99E0-5A48-935E-CA57DF2D5D77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379D29-45B0-1D46-9FE5-5A188A666444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85EB04-953C-0F45-84F6-3FB8F941AFCF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BB012A-0C1C-4145-A9B3-CAB3EF57C489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4646C7-7554-0E49-9284-884DC8922BBF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3F80E8-41D8-004C-8680-E66EC7AD67C4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9BCE6-E7E7-7446-90C8-ADBA90793C5F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DCD789-F620-0E43-8732-9EDD1550DB10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455340-9530-1B40-A3F6-8E50214E213B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5B9A1D-1550-4544-889A-DD25C116CF7A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39A03D-014A-4341-B635-B2B1F90C09B3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8CFA97-D798-A141-AFB9-74877264FFA9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914DC4E3-CC92-8741-8D7A-131F5E74C226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Isosceles Triangle 19">
            <a:extLst>
              <a:ext uri="{FF2B5EF4-FFF2-40B4-BE49-F238E27FC236}">
                <a16:creationId xmlns:a16="http://schemas.microsoft.com/office/drawing/2014/main" id="{DFC9796B-668C-6640-8E2B-7637268521F7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4D67F6-BBC5-704F-8BEA-B4EEDF26B9D8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03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2746AE-D5BD-D84E-8BE5-EE3C12749688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846B7F-265F-8141-8323-2AA77EADAFB8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990C92-2FD8-CA4E-AD06-10F49EF05058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9AC5C5-147D-8046-BE85-B38A6A9C73CB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C16532-5DB2-E843-A000-814A2D22D476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CC5016-65F9-094D-98DB-838A347DB78E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74872A-47D9-CC40-A32F-10770ECCE10A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6736F-D059-994D-B647-474343D2BF09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32BA4C-A9EA-9840-A367-B6705F6B0285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C12711-953C-E143-A0C7-E556462A0147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6BCCFC-5B96-804C-8E2C-8AFF3186B532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603422-2BE0-8642-9454-89CB0292336A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246054-467F-A146-884B-6E5D4C09E433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2175-AC22-5944-8FF7-3A2143512E5B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96333250-E6A5-204D-A5AE-18CBCA6A2109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6045621F-22A0-9843-9748-6D98DD6F8993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569CF7-9416-2C4E-BE6E-6CA0F5D38B85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endParaRPr lang="en-US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86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005F61-4EE0-1644-9AEC-334662872367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D9D551-0055-B440-8574-3E2F72A19F5A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5A3892-2B5F-4342-AB68-336D012465F9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082647-2066-CC4A-A8B0-0C22CAABC4E1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21ADCB-FCED-034C-8EF1-3AE39872DA9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5448C6-A256-E04C-896F-6257978DAFA2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B81967-6E23-6946-AB64-C622A6929683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534633-E953-E541-91B9-472138E6D7B0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4955E1-F003-4542-BB8A-B6E4FBD1F5A8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E7F78C-F3CA-954C-9853-23808F301BD9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41199D-A9FE-CE48-A73A-A8CD4A0F1641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2CD51F-E51F-5249-8851-DECE43372869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A3708B-4C61-A94C-BEEE-A83CC509C319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442238-5AB7-0C4D-8F90-76353603B502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CBCFE220-CE95-5B4A-BD34-DAD0BEDFE84D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Isosceles Triangle 19">
            <a:extLst>
              <a:ext uri="{FF2B5EF4-FFF2-40B4-BE49-F238E27FC236}">
                <a16:creationId xmlns:a16="http://schemas.microsoft.com/office/drawing/2014/main" id="{2B4F7CD9-78AA-FA4E-A336-BDC1441187A4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873E76-E6F2-9240-883F-B4ADB0F693A5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endParaRPr lang="en-US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4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5573E-14C8-E846-B17F-90A5F1CBE35F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7B385-20CE-1C43-B7E5-396145BD6807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762BEA-68F5-0B46-ACBC-9F46DA77E6B3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F86922-6F3C-5740-B4BD-DED7EB370F8F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5CAD3-3327-6A44-8FED-9FB7E3BA918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EABE6C-E10C-BB44-BBD8-E5A661C06290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65AA3F-2248-1F48-9474-68D40C7616A0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B940AC-665F-A645-9725-471EA1B8ACA3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4739D7-DA06-D449-91E1-BA417E6B7B7A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76BFA-1D8F-6042-9C08-87A544F224DF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8A26A-4D56-4241-BBC8-AB8A9EA4C7A1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067A9E-DB50-CF4A-8729-5119EA5CD128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37994C-87A7-4148-8E03-B4F91F7A8DE2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6EB53E-FB21-C14A-ADF8-E03F7A50610C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FEFA8383-9F88-B745-869D-4EF009E49BAE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5DC9CAA6-D112-DE48-952E-6EDEE499E3AE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69C070-A273-4041-841B-DBEC1F4DC277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66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595C7-13D9-C543-860A-3A200743F8B2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275A76-0150-FB4F-B9EC-1399149FF3A5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DB12A2-48D0-5249-8A7D-897A90AED25E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83C11A-A518-3848-9EDC-D6AFB5BC8CBD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DA9A5-C0CC-AA4B-B5EB-D183076689D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5A61D1-91BF-0F40-A555-F02944E7600B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B5DA89-DE14-2340-AD98-B2157E38B5AE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689814-DCDC-0544-AA03-A1242E45D8A8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660BDC-2B91-2245-BDDB-2C1816621B2D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F6AF53-69DF-724A-B148-2C73AB023CB3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895B24-F26D-5A44-9B24-0B271DAB9FD6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15DF40-7F89-D24C-8C25-6C0C4E07FD07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66B0E3-8DD1-7F4A-8D1A-24A5954A1346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B04382-C3FE-154A-8840-CB8DFA7B7D6C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AF1F01FB-DEC6-2749-AC3E-34BB3750D00C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Isosceles Triangle 19">
            <a:extLst>
              <a:ext uri="{FF2B5EF4-FFF2-40B4-BE49-F238E27FC236}">
                <a16:creationId xmlns:a16="http://schemas.microsoft.com/office/drawing/2014/main" id="{DC994CAB-A75B-C34C-8B34-FEC24A2AD155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0669E74-5AED-3A4D-A790-1252F6E289FF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endParaRPr lang="en-US" spc="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36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D7333D-4089-9145-9E84-03FD724B7778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416C9E-AF1F-7342-B78D-8D0B66333591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136935-781E-3D49-A3DA-2DB1A4C2D339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5C0880-152C-464A-914D-F2763E3ECFC4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3E8984-18D7-1D46-B897-06728D1BF08A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B4AF24-114D-414B-9F71-680A7D538B85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C561C1-AA48-8847-A657-7AC7F90D90EB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DA8E86-7833-0D4B-BBFE-E0396A8EDFE3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5109E3-C188-4D47-AE9A-3CB864C3CC52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B2C610-9EF4-FA4A-9880-87BF5F111864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3D3FBF-62A5-9048-A05C-828D2994D16B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3D5C40-6971-E747-8910-27A275DD54DA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7DFF01-1E8F-3E42-972B-46ECB6B7FD4B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ED638E-CA89-FE48-9C00-7A21356ABC48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B8455FA-1367-4E47-98D6-589E24567BF8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9C8FF319-35C6-6140-A761-7F6868F2B84A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D03555-C807-A845-B928-E26045525FAA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367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F93-F7C2-964A-AB8E-8402F89B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950F6-4D2E-2B49-B766-FBB0194C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1A2E40-6CEF-9A40-A3A6-F95F77B3A366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DB3A69-50FF-384C-B97F-C233EFE29D78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3EDD92-88BC-694B-B737-9F9D9F99A413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2504CA7-7145-F94B-AF0C-B3ABA49F9E0B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371036-08F1-AB48-A461-62E9042F7752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B067CB-6B9A-774B-9C0B-669625F54B42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7E0221-B0E7-ED44-8C65-78309437C8DB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E442F6-97A3-AB4E-A8CE-69872EC6F327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AF8D3E-CFF1-424F-876A-A662CEBE9560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3ABD0E5-B102-7F4B-A313-0DFE2CDE9CE4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7242B3F-4F3B-9644-BA79-8A1ADBF7AD1E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782447-0DB3-2746-AD3D-7377944D44A6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64FDE0-E6D0-5842-B29E-7CB6E4AD155D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6ADBC7-AFAE-2643-8EFE-91EFE1A5BB12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ECF1AA13-0B27-E842-A88A-52CBE4D06ADE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0" name="Isosceles Triangle 19">
            <a:extLst>
              <a:ext uri="{FF2B5EF4-FFF2-40B4-BE49-F238E27FC236}">
                <a16:creationId xmlns:a16="http://schemas.microsoft.com/office/drawing/2014/main" id="{5D04534D-297E-1146-981B-0DE5DD1C2723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20F5ED-7D86-6941-B296-69D3CB1782C2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738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7A54-464E-5448-9A1E-AD1F926C6DED}"/>
              </a:ext>
            </a:extLst>
          </p:cNvPr>
          <p:cNvSpPr txBox="1"/>
          <p:nvPr/>
        </p:nvSpPr>
        <p:spPr>
          <a:xfrm>
            <a:off x="497799" y="1944968"/>
            <a:ext cx="311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27044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7A54-464E-5448-9A1E-AD1F926C6DED}"/>
              </a:ext>
            </a:extLst>
          </p:cNvPr>
          <p:cNvSpPr txBox="1"/>
          <p:nvPr/>
        </p:nvSpPr>
        <p:spPr>
          <a:xfrm>
            <a:off x="497799" y="1944968"/>
            <a:ext cx="311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3A361-5DAB-6741-878C-98CDA4A8503C}"/>
              </a:ext>
            </a:extLst>
          </p:cNvPr>
          <p:cNvSpPr txBox="1"/>
          <p:nvPr/>
        </p:nvSpPr>
        <p:spPr>
          <a:xfrm>
            <a:off x="872067" y="5791200"/>
            <a:ext cx="273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These strings are sorted</a:t>
            </a:r>
          </a:p>
        </p:txBody>
      </p:sp>
    </p:spTree>
    <p:extLst>
      <p:ext uri="{BB962C8B-B14F-4D97-AF65-F5344CB8AC3E}">
        <p14:creationId xmlns:p14="http://schemas.microsoft.com/office/powerpoint/2010/main" val="307213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15-CF42-A448-A318-17E464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Repeats to Runs?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3B15-CD55-5A44-B492-D31F9E435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49720-341B-A344-9B33-7346F776F57C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1E8ADB-BDB9-2648-8FF2-D38A5CECAEB7}"/>
              </a:ext>
            </a:extLst>
          </p:cNvPr>
          <p:cNvCxnSpPr>
            <a:cxnSpLocks/>
          </p:cNvCxnSpPr>
          <p:nvPr/>
        </p:nvCxnSpPr>
        <p:spPr>
          <a:xfrm>
            <a:off x="4635450" y="4236888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283905-28CE-2147-833A-58AFFFE3D69D}"/>
              </a:ext>
            </a:extLst>
          </p:cNvPr>
          <p:cNvSpPr txBox="1"/>
          <p:nvPr/>
        </p:nvSpPr>
        <p:spPr>
          <a:xfrm>
            <a:off x="4800600" y="4429780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Run-length encoding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7C3DA-AB68-3947-A6A4-7E829B6F8B4C}"/>
              </a:ext>
            </a:extLst>
          </p:cNvPr>
          <p:cNvSpPr txBox="1"/>
          <p:nvPr/>
        </p:nvSpPr>
        <p:spPr>
          <a:xfrm>
            <a:off x="4800600" y="2514600"/>
            <a:ext cx="402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Optima" panose="02000503060000020004" pitchFamily="2" charset="0"/>
              </a:rPr>
              <a:t>Convert repeats to runs?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B52A9D-8B0A-9241-BC6C-FECC37B89A5A}"/>
              </a:ext>
            </a:extLst>
          </p:cNvPr>
          <p:cNvCxnSpPr>
            <a:cxnSpLocks/>
          </p:cNvCxnSpPr>
          <p:nvPr/>
        </p:nvCxnSpPr>
        <p:spPr>
          <a:xfrm>
            <a:off x="463545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D23856-BF5A-5E4A-A9DD-9D76A1990B3B}"/>
              </a:ext>
            </a:extLst>
          </p:cNvPr>
          <p:cNvSpPr txBox="1"/>
          <p:nvPr/>
        </p:nvSpPr>
        <p:spPr>
          <a:xfrm>
            <a:off x="4089791" y="3512756"/>
            <a:ext cx="10913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6936C-533C-E743-96FA-A6B1FBADE3E9}"/>
              </a:ext>
            </a:extLst>
          </p:cNvPr>
          <p:cNvSpPr txBox="1"/>
          <p:nvPr/>
        </p:nvSpPr>
        <p:spPr>
          <a:xfrm>
            <a:off x="3711481" y="5420380"/>
            <a:ext cx="184794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RLE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8251261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7A54-464E-5448-9A1E-AD1F926C6DED}"/>
              </a:ext>
            </a:extLst>
          </p:cNvPr>
          <p:cNvSpPr txBox="1"/>
          <p:nvPr/>
        </p:nvSpPr>
        <p:spPr>
          <a:xfrm>
            <a:off x="497799" y="1944968"/>
            <a:ext cx="311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3A361-5DAB-6741-878C-98CDA4A8503C}"/>
              </a:ext>
            </a:extLst>
          </p:cNvPr>
          <p:cNvSpPr txBox="1"/>
          <p:nvPr/>
        </p:nvSpPr>
        <p:spPr>
          <a:xfrm>
            <a:off x="872067" y="5791200"/>
            <a:ext cx="273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These strings are sorted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039F61-5435-A44F-A1C1-BCC37533C331}"/>
              </a:ext>
            </a:extLst>
          </p:cNvPr>
          <p:cNvCxnSpPr/>
          <p:nvPr/>
        </p:nvCxnSpPr>
        <p:spPr>
          <a:xfrm flipV="1">
            <a:off x="3773312" y="23622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49037B6-7FF9-CC4E-AA7E-499E2D2B84BC}"/>
              </a:ext>
            </a:extLst>
          </p:cNvPr>
          <p:cNvSpPr/>
          <p:nvPr/>
        </p:nvSpPr>
        <p:spPr>
          <a:xfrm>
            <a:off x="5257799" y="1371600"/>
            <a:ext cx="2379135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79C66-E490-1041-815D-5B1BCBDD444A}"/>
              </a:ext>
            </a:extLst>
          </p:cNvPr>
          <p:cNvSpPr txBox="1"/>
          <p:nvPr/>
        </p:nvSpPr>
        <p:spPr>
          <a:xfrm>
            <a:off x="3635023" y="27432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Chop off</a:t>
            </a:r>
            <a:r>
              <a:rPr lang="en-US" sz="2000" b="1" dirty="0">
                <a:solidFill>
                  <a:srgbClr val="0000FF"/>
                </a:solidFill>
                <a:latin typeface="Optima" panose="02000503060000020004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005765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7A54-464E-5448-9A1E-AD1F926C6DED}"/>
              </a:ext>
            </a:extLst>
          </p:cNvPr>
          <p:cNvSpPr txBox="1"/>
          <p:nvPr/>
        </p:nvSpPr>
        <p:spPr>
          <a:xfrm>
            <a:off x="497799" y="1944968"/>
            <a:ext cx="311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3A361-5DAB-6741-878C-98CDA4A8503C}"/>
              </a:ext>
            </a:extLst>
          </p:cNvPr>
          <p:cNvSpPr txBox="1"/>
          <p:nvPr/>
        </p:nvSpPr>
        <p:spPr>
          <a:xfrm>
            <a:off x="872067" y="5791200"/>
            <a:ext cx="273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These strings are sorted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039F61-5435-A44F-A1C1-BCC37533C331}"/>
              </a:ext>
            </a:extLst>
          </p:cNvPr>
          <p:cNvCxnSpPr/>
          <p:nvPr/>
        </p:nvCxnSpPr>
        <p:spPr>
          <a:xfrm flipV="1">
            <a:off x="3773312" y="23622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49037B6-7FF9-CC4E-AA7E-499E2D2B84BC}"/>
              </a:ext>
            </a:extLst>
          </p:cNvPr>
          <p:cNvSpPr/>
          <p:nvPr/>
        </p:nvSpPr>
        <p:spPr>
          <a:xfrm>
            <a:off x="5257799" y="1371600"/>
            <a:ext cx="2379135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79C66-E490-1041-815D-5B1BCBDD444A}"/>
              </a:ext>
            </a:extLst>
          </p:cNvPr>
          <p:cNvSpPr txBox="1"/>
          <p:nvPr/>
        </p:nvSpPr>
        <p:spPr>
          <a:xfrm>
            <a:off x="3635023" y="27432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Chop off</a:t>
            </a:r>
            <a:r>
              <a:rPr lang="en-US" sz="2000" b="1" dirty="0">
                <a:solidFill>
                  <a:srgbClr val="0000FF"/>
                </a:solidFill>
                <a:latin typeface="Optima" panose="02000503060000020004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32BDB-9809-E944-ADF4-FACF24CCE574}"/>
              </a:ext>
            </a:extLst>
          </p:cNvPr>
          <p:cNvSpPr txBox="1"/>
          <p:nvPr/>
        </p:nvSpPr>
        <p:spPr>
          <a:xfrm>
            <a:off x="7806267" y="1848556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Still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39618143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7A54-464E-5448-9A1E-AD1F926C6DED}"/>
              </a:ext>
            </a:extLst>
          </p:cNvPr>
          <p:cNvSpPr txBox="1"/>
          <p:nvPr/>
        </p:nvSpPr>
        <p:spPr>
          <a:xfrm>
            <a:off x="497799" y="1944968"/>
            <a:ext cx="311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3A361-5DAB-6741-878C-98CDA4A8503C}"/>
              </a:ext>
            </a:extLst>
          </p:cNvPr>
          <p:cNvSpPr txBox="1"/>
          <p:nvPr/>
        </p:nvSpPr>
        <p:spPr>
          <a:xfrm>
            <a:off x="872067" y="5791200"/>
            <a:ext cx="273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These strings are sorted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039F61-5435-A44F-A1C1-BCC37533C331}"/>
              </a:ext>
            </a:extLst>
          </p:cNvPr>
          <p:cNvCxnSpPr/>
          <p:nvPr/>
        </p:nvCxnSpPr>
        <p:spPr>
          <a:xfrm flipV="1">
            <a:off x="3773312" y="23622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49037B6-7FF9-CC4E-AA7E-499E2D2B84BC}"/>
              </a:ext>
            </a:extLst>
          </p:cNvPr>
          <p:cNvSpPr/>
          <p:nvPr/>
        </p:nvSpPr>
        <p:spPr>
          <a:xfrm>
            <a:off x="5257799" y="1371600"/>
            <a:ext cx="2379135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79C66-E490-1041-815D-5B1BCBDD444A}"/>
              </a:ext>
            </a:extLst>
          </p:cNvPr>
          <p:cNvSpPr txBox="1"/>
          <p:nvPr/>
        </p:nvSpPr>
        <p:spPr>
          <a:xfrm>
            <a:off x="3635023" y="27432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Chop off</a:t>
            </a:r>
            <a:r>
              <a:rPr lang="en-US" sz="2000" b="1" dirty="0">
                <a:solidFill>
                  <a:srgbClr val="0000FF"/>
                </a:solidFill>
                <a:latin typeface="Optima" panose="02000503060000020004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32BDB-9809-E944-ADF4-FACF24CCE574}"/>
              </a:ext>
            </a:extLst>
          </p:cNvPr>
          <p:cNvSpPr txBox="1"/>
          <p:nvPr/>
        </p:nvSpPr>
        <p:spPr>
          <a:xfrm>
            <a:off x="7806267" y="1848556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Still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sorted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B255D0-A76E-3B40-8BEA-01D313DEB2D3}"/>
              </a:ext>
            </a:extLst>
          </p:cNvPr>
          <p:cNvSpPr/>
          <p:nvPr/>
        </p:nvSpPr>
        <p:spPr>
          <a:xfrm>
            <a:off x="5257800" y="4337913"/>
            <a:ext cx="2548468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3AEA1-54D6-5D48-B885-B5AFDEC4ABC0}"/>
              </a:ext>
            </a:extLst>
          </p:cNvPr>
          <p:cNvCxnSpPr/>
          <p:nvPr/>
        </p:nvCxnSpPr>
        <p:spPr>
          <a:xfrm>
            <a:off x="6400800" y="3248378"/>
            <a:ext cx="0" cy="1018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CDCDEE-57D6-934D-8AFB-CFC1BBED2914}"/>
              </a:ext>
            </a:extLst>
          </p:cNvPr>
          <p:cNvSpPr txBox="1"/>
          <p:nvPr/>
        </p:nvSpPr>
        <p:spPr>
          <a:xfrm>
            <a:off x="6541177" y="3352800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Add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to end</a:t>
            </a:r>
          </a:p>
        </p:txBody>
      </p:sp>
    </p:spTree>
    <p:extLst>
      <p:ext uri="{BB962C8B-B14F-4D97-AF65-F5344CB8AC3E}">
        <p14:creationId xmlns:p14="http://schemas.microsoft.com/office/powerpoint/2010/main" val="2041461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7A54-464E-5448-9A1E-AD1F926C6DED}"/>
              </a:ext>
            </a:extLst>
          </p:cNvPr>
          <p:cNvSpPr txBox="1"/>
          <p:nvPr/>
        </p:nvSpPr>
        <p:spPr>
          <a:xfrm>
            <a:off x="497799" y="1944968"/>
            <a:ext cx="311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3A361-5DAB-6741-878C-98CDA4A8503C}"/>
              </a:ext>
            </a:extLst>
          </p:cNvPr>
          <p:cNvSpPr txBox="1"/>
          <p:nvPr/>
        </p:nvSpPr>
        <p:spPr>
          <a:xfrm>
            <a:off x="872067" y="5791200"/>
            <a:ext cx="273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These strings are sorted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039F61-5435-A44F-A1C1-BCC37533C331}"/>
              </a:ext>
            </a:extLst>
          </p:cNvPr>
          <p:cNvCxnSpPr/>
          <p:nvPr/>
        </p:nvCxnSpPr>
        <p:spPr>
          <a:xfrm flipV="1">
            <a:off x="3773312" y="23622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979C66-E490-1041-815D-5B1BCBDD444A}"/>
              </a:ext>
            </a:extLst>
          </p:cNvPr>
          <p:cNvSpPr txBox="1"/>
          <p:nvPr/>
        </p:nvSpPr>
        <p:spPr>
          <a:xfrm>
            <a:off x="3635023" y="27432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Chop off</a:t>
            </a:r>
            <a:r>
              <a:rPr lang="en-US" sz="2000" b="1" dirty="0">
                <a:solidFill>
                  <a:srgbClr val="0000FF"/>
                </a:solidFill>
                <a:latin typeface="Optima" panose="02000503060000020004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250642-8CFD-9D4C-ACE7-BBA58BAB3ECC}"/>
              </a:ext>
            </a:extLst>
          </p:cNvPr>
          <p:cNvCxnSpPr/>
          <p:nvPr/>
        </p:nvCxnSpPr>
        <p:spPr>
          <a:xfrm>
            <a:off x="6400800" y="3248378"/>
            <a:ext cx="0" cy="1018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EC2A5-25A5-954A-8032-B16477B1CC1F}"/>
              </a:ext>
            </a:extLst>
          </p:cNvPr>
          <p:cNvSpPr/>
          <p:nvPr/>
        </p:nvSpPr>
        <p:spPr>
          <a:xfrm>
            <a:off x="5257799" y="1371600"/>
            <a:ext cx="2379135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634392-104D-D544-A54A-AAC20839A52C}"/>
              </a:ext>
            </a:extLst>
          </p:cNvPr>
          <p:cNvSpPr/>
          <p:nvPr/>
        </p:nvSpPr>
        <p:spPr>
          <a:xfrm>
            <a:off x="5257800" y="4337913"/>
            <a:ext cx="2548468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C3CEE-E91E-A444-AFF7-D991BF01446D}"/>
              </a:ext>
            </a:extLst>
          </p:cNvPr>
          <p:cNvSpPr txBox="1"/>
          <p:nvPr/>
        </p:nvSpPr>
        <p:spPr>
          <a:xfrm>
            <a:off x="7806267" y="1848556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Still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sorted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384476-846C-544B-BCA3-B87189B64552}"/>
              </a:ext>
            </a:extLst>
          </p:cNvPr>
          <p:cNvSpPr txBox="1"/>
          <p:nvPr/>
        </p:nvSpPr>
        <p:spPr>
          <a:xfrm>
            <a:off x="6541177" y="3352800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Add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to end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F23D0-3863-EF4C-8DAA-732BEAA2D2BE}"/>
              </a:ext>
            </a:extLst>
          </p:cNvPr>
          <p:cNvSpPr txBox="1"/>
          <p:nvPr/>
        </p:nvSpPr>
        <p:spPr>
          <a:xfrm>
            <a:off x="7834489" y="4893732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Still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37716973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838200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b="1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  <a:p>
            <a:pPr algn="ctr"/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dirty="0" err="1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pc="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7A54-464E-5448-9A1E-AD1F926C6DED}"/>
              </a:ext>
            </a:extLst>
          </p:cNvPr>
          <p:cNvSpPr txBox="1"/>
          <p:nvPr/>
        </p:nvSpPr>
        <p:spPr>
          <a:xfrm>
            <a:off x="497799" y="1944968"/>
            <a:ext cx="311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3A361-5DAB-6741-878C-98CDA4A8503C}"/>
              </a:ext>
            </a:extLst>
          </p:cNvPr>
          <p:cNvSpPr txBox="1"/>
          <p:nvPr/>
        </p:nvSpPr>
        <p:spPr>
          <a:xfrm>
            <a:off x="872067" y="5791200"/>
            <a:ext cx="273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These strings are sorted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250642-8CFD-9D4C-ACE7-BBA58BAB3ECC}"/>
              </a:ext>
            </a:extLst>
          </p:cNvPr>
          <p:cNvCxnSpPr/>
          <p:nvPr/>
        </p:nvCxnSpPr>
        <p:spPr>
          <a:xfrm>
            <a:off x="6400800" y="3248378"/>
            <a:ext cx="0" cy="1018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EC2A5-25A5-954A-8032-B16477B1CC1F}"/>
              </a:ext>
            </a:extLst>
          </p:cNvPr>
          <p:cNvSpPr/>
          <p:nvPr/>
        </p:nvSpPr>
        <p:spPr>
          <a:xfrm>
            <a:off x="5257799" y="1371600"/>
            <a:ext cx="2379135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pc="3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endParaRPr lang="en-US" spc="3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634392-104D-D544-A54A-AAC20839A52C}"/>
              </a:ext>
            </a:extLst>
          </p:cNvPr>
          <p:cNvSpPr/>
          <p:nvPr/>
        </p:nvSpPr>
        <p:spPr>
          <a:xfrm>
            <a:off x="5257800" y="4337913"/>
            <a:ext cx="2548468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bananas$panam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mabananas$pan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namabananas$p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nanas$panamab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nas$panamaban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300" dirty="0" err="1">
                <a:latin typeface="Consolas" panose="020B0609020204030204" pitchFamily="49" charset="0"/>
                <a:cs typeface="Consolas" panose="020B0609020204030204" pitchFamily="49" charset="0"/>
              </a:rPr>
              <a:t>s$panamabanan</a:t>
            </a:r>
            <a:r>
              <a:rPr lang="en-US" b="1" spc="3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C3CEE-E91E-A444-AFF7-D991BF01446D}"/>
              </a:ext>
            </a:extLst>
          </p:cNvPr>
          <p:cNvSpPr txBox="1"/>
          <p:nvPr/>
        </p:nvSpPr>
        <p:spPr>
          <a:xfrm>
            <a:off x="7806267" y="1848556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Still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sorted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384476-846C-544B-BCA3-B87189B64552}"/>
              </a:ext>
            </a:extLst>
          </p:cNvPr>
          <p:cNvSpPr txBox="1"/>
          <p:nvPr/>
        </p:nvSpPr>
        <p:spPr>
          <a:xfrm>
            <a:off x="6541177" y="3352800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Add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to end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F23D0-3863-EF4C-8DAA-732BEAA2D2BE}"/>
              </a:ext>
            </a:extLst>
          </p:cNvPr>
          <p:cNvSpPr txBox="1"/>
          <p:nvPr/>
        </p:nvSpPr>
        <p:spPr>
          <a:xfrm>
            <a:off x="7834489" y="4893732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Still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sorted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F8AC1D-DA03-4445-A1E1-18BC03853476}"/>
              </a:ext>
            </a:extLst>
          </p:cNvPr>
          <p:cNvCxnSpPr/>
          <p:nvPr/>
        </p:nvCxnSpPr>
        <p:spPr>
          <a:xfrm flipV="1">
            <a:off x="3773312" y="23622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8C65CB-7B8E-6F46-ABF6-FB2D7061BD88}"/>
              </a:ext>
            </a:extLst>
          </p:cNvPr>
          <p:cNvCxnSpPr/>
          <p:nvPr/>
        </p:nvCxnSpPr>
        <p:spPr>
          <a:xfrm flipH="1" flipV="1">
            <a:off x="3810000" y="4780844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91E0A25-EE68-854A-87BF-48C4665FD54B}"/>
              </a:ext>
            </a:extLst>
          </p:cNvPr>
          <p:cNvSpPr txBox="1"/>
          <p:nvPr/>
        </p:nvSpPr>
        <p:spPr>
          <a:xfrm>
            <a:off x="3789058" y="3849512"/>
            <a:ext cx="1180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tima" panose="02000503060000020004" pitchFamily="2" charset="0"/>
              </a:rPr>
              <a:t>Ordering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doesn’t</a:t>
            </a:r>
            <a:br>
              <a:rPr lang="en-US" sz="2000" dirty="0">
                <a:latin typeface="Optima" panose="02000503060000020004" pitchFamily="2" charset="0"/>
              </a:rPr>
            </a:br>
            <a:r>
              <a:rPr lang="en-US" sz="2000" dirty="0">
                <a:latin typeface="Optima" panose="02000503060000020004" pitchFamily="2" charset="0"/>
              </a:rPr>
              <a:t>change!</a:t>
            </a:r>
            <a:endParaRPr lang="en-US" sz="2000" b="1" dirty="0">
              <a:solidFill>
                <a:srgbClr val="0000FF"/>
              </a:solidFill>
              <a:latin typeface="Optima" panose="0200050306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0575E-6C57-3D44-B115-77467E513514}"/>
              </a:ext>
            </a:extLst>
          </p:cNvPr>
          <p:cNvSpPr txBox="1"/>
          <p:nvPr/>
        </p:nvSpPr>
        <p:spPr>
          <a:xfrm>
            <a:off x="3563012" y="3572934"/>
            <a:ext cx="3231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endParaRPr lang="en-US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646AAA-4563-EB48-841B-73B3DF809AB3}"/>
              </a:ext>
            </a:extLst>
          </p:cNvPr>
          <p:cNvSpPr txBox="1"/>
          <p:nvPr/>
        </p:nvSpPr>
        <p:spPr>
          <a:xfrm>
            <a:off x="3635023" y="27432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Chop off</a:t>
            </a:r>
            <a:r>
              <a:rPr lang="en-US" sz="2000" b="1" dirty="0">
                <a:solidFill>
                  <a:srgbClr val="0000FF"/>
                </a:solidFill>
                <a:latin typeface="Optima" panose="02000503060000020004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Optima" panose="02000503060000020004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180626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FD2-6540-E947-A09D-FC781F51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True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63E2-186B-ED4C-9A69-FD822725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C718-6319-5540-A90A-77FC11B9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BC689-F141-EC40-B484-67E41B06D0A3}"/>
              </a:ext>
            </a:extLst>
          </p:cNvPr>
          <p:cNvSpPr/>
          <p:nvPr/>
        </p:nvSpPr>
        <p:spPr>
          <a:xfrm>
            <a:off x="551392" y="1645354"/>
            <a:ext cx="2743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b="1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b="1" spc="3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spc="300" baseline="-250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b="1" spc="3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b="1" spc="3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b="1" spc="3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b="1" spc="3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b="1" spc="3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spc="3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spc="3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b="1" spc="3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spc="3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="1" spc="300" baseline="-25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b="1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b="1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spc="300" baseline="-25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 spc="3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D7D7668-D470-6D44-8534-82C75EC4414C}"/>
              </a:ext>
            </a:extLst>
          </p:cNvPr>
          <p:cNvSpPr txBox="1">
            <a:spLocks/>
          </p:cNvSpPr>
          <p:nvPr/>
        </p:nvSpPr>
        <p:spPr>
          <a:xfrm>
            <a:off x="3952875" y="1608932"/>
            <a:ext cx="47244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>
                <a:solidFill>
                  <a:schemeClr val="accent1"/>
                </a:solidFill>
              </a:rPr>
              <a:t>First-Last Property: </a:t>
            </a:r>
            <a:r>
              <a:rPr lang="en-US" sz="2800"/>
              <a:t>The </a:t>
            </a:r>
            <a:r>
              <a:rPr lang="en-US" sz="2800" i="1"/>
              <a:t>k</a:t>
            </a:r>
            <a:r>
              <a:rPr lang="en-US" sz="2800"/>
              <a:t>-th</a:t>
            </a:r>
            <a:br>
              <a:rPr lang="en-US" sz="2800"/>
            </a:br>
            <a:r>
              <a:rPr lang="en-US" sz="2800"/>
              <a:t>occurrence of </a:t>
            </a:r>
            <a:r>
              <a:rPr lang="en-US" sz="2800" i="1"/>
              <a:t>symbol </a:t>
            </a:r>
            <a:r>
              <a:rPr lang="en-US" sz="2800"/>
              <a:t>in</a:t>
            </a:r>
            <a:br>
              <a:rPr lang="en-US" sz="2800"/>
            </a:br>
            <a:r>
              <a:rPr lang="en-US" sz="2800" i="1"/>
              <a:t>FirstColumn </a:t>
            </a:r>
            <a:r>
              <a:rPr lang="en-US" sz="2800"/>
              <a:t>and the </a:t>
            </a:r>
            <a:r>
              <a:rPr lang="en-US" sz="2800" i="1"/>
              <a:t>k</a:t>
            </a:r>
            <a:r>
              <a:rPr lang="en-US" sz="2800"/>
              <a:t>-th</a:t>
            </a:r>
            <a:br>
              <a:rPr lang="en-US" sz="2800"/>
            </a:br>
            <a:r>
              <a:rPr lang="en-US" sz="2800"/>
              <a:t>occurrence of </a:t>
            </a:r>
            <a:r>
              <a:rPr lang="en-US" sz="2800" i="1"/>
              <a:t>symbol </a:t>
            </a:r>
            <a:r>
              <a:rPr lang="en-US" sz="2800"/>
              <a:t>in</a:t>
            </a:r>
            <a:br>
              <a:rPr lang="en-US" sz="2800"/>
            </a:br>
            <a:r>
              <a:rPr lang="en-US" sz="2800" i="1"/>
              <a:t>LastColumn </a:t>
            </a:r>
            <a:r>
              <a:rPr lang="en-US" sz="2800"/>
              <a:t>correspond to</a:t>
            </a:r>
            <a:br>
              <a:rPr lang="en-US" sz="2800"/>
            </a:br>
            <a:r>
              <a:rPr lang="en-US" sz="2800"/>
              <a:t>the same position of </a:t>
            </a:r>
            <a:r>
              <a:rPr lang="en-US" sz="2800" i="1"/>
              <a:t>symbol</a:t>
            </a:r>
            <a:br>
              <a:rPr lang="en-US" sz="2800" i="1"/>
            </a:br>
            <a:r>
              <a:rPr lang="en-US" sz="2800"/>
              <a:t>in </a:t>
            </a:r>
            <a:r>
              <a:rPr lang="en-US" sz="2800" i="1"/>
              <a:t>Text</a:t>
            </a:r>
            <a:r>
              <a:rPr lang="en-US" sz="280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4168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61296-DED7-5B49-806C-D16705E18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8BD2C-3799-4E4D-9430-6659CC483A2C}"/>
              </a:ext>
            </a:extLst>
          </p:cNvPr>
          <p:cNvSpPr/>
          <p:nvPr/>
        </p:nvSpPr>
        <p:spPr>
          <a:xfrm>
            <a:off x="533401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1244E-C3D6-ED45-8DDC-A1B53D524E9E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35002-CAD2-8441-A8CB-FB9DCFD1ED98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62AFB-CA38-E84A-BFE1-2B5E8D883020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721ED-D862-0747-B4AE-67A781447F90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EBE01-AB72-EE43-8943-B26DB5A8DC04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D124A-0304-9840-9E9F-00FFF3DE4E41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5AF66-CBF6-7C48-A94F-E4F22C4CB2DA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4C611-64A9-E042-AFCF-3408D9D401CA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C3BE9-CDFF-A447-BC6B-55CAA5672CFD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F9EBC-CFE7-434A-BE8B-8902269DFDC9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63ABD-4E7C-E243-9075-414F4BEC8E38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9788F-5705-6D4A-9F45-519CB1FCF18D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E6AE7A-E1A6-7143-B48C-0CE4CF2E7B39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F42E94-9ACB-0141-B752-2FF2AF15ADD9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877D0D6-0250-C545-9292-65970FBE58DF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Isosceles Triangle 19">
            <a:extLst>
              <a:ext uri="{FF2B5EF4-FFF2-40B4-BE49-F238E27FC236}">
                <a16:creationId xmlns:a16="http://schemas.microsoft.com/office/drawing/2014/main" id="{C63FF30A-1C0E-7442-ACA2-A58471EC0BD5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656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AEA936-A503-754D-AB6C-3DB05772A68C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F3EA9-BA84-CF4C-9932-59CDD0E5C170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1C1EEB-1AA9-BC49-BE1E-923A7F678B61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5C958-64C3-6549-9D6F-DB82CE4E7884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2E9526-2582-E843-9430-B746E74BA893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8CE329-1B94-6F4C-AAD3-4CDC0D6567E3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97C53A-80DF-4D41-9846-D9FEE43A0111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C492E5-F755-D84E-85A7-D61C4D2FEBAC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BEC47-20A2-0045-8F6B-33D89257970C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C421E7-BC54-2B45-994A-0227E314C774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3E2392-7521-6F46-8A48-67BA4D4D3193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BC32E7-C8B2-2D49-B881-ACAFDC7E9D22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1C312E-E43D-A642-93B6-BD07BEC3BF5A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AA86A8-DABF-F44F-9531-5F7DBA79CAE5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123998B-871F-264A-9123-B7AF8F996405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CCC08374-2AEA-C24B-A2B5-7D8008EE51E8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C4996-C9EC-D242-9680-03D312D76979}"/>
              </a:ext>
            </a:extLst>
          </p:cNvPr>
          <p:cNvSpPr/>
          <p:nvPr/>
        </p:nvSpPr>
        <p:spPr>
          <a:xfrm>
            <a:off x="533401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651491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14BBB-DE01-6B43-B77F-28F11E18D9B0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DF11F3-C39B-FB42-9A75-B7C0D53C02D1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091CA5-E851-6743-857E-1730E8F9AC5F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F83E33-BF5E-E740-A25D-B3C3C35A905A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DAB7D8-0F6F-5043-9C29-2DACA43201C7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7A8274-FD0B-AD4C-B22D-403D79754BED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53E50C-EECD-6641-93E1-91A70693F962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60A75D-8EB6-814B-BB3D-5DD456E740F8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0B94F8-B4FD-1449-A889-C2047E1694D7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8CB774-0857-DC4A-9118-7CFCD304CE2A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735AB8-0144-E048-B401-00E6A3957A88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4EC260-D0ED-0A4A-AE64-D85E4DB6344E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18F794-F5F6-4047-8C74-8BA2B64C446C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D62F77-A61B-CF43-9A63-0C77A30B5658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121CE80A-76CF-3149-BCC6-1C45845DF79A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Isosceles Triangle 19">
            <a:extLst>
              <a:ext uri="{FF2B5EF4-FFF2-40B4-BE49-F238E27FC236}">
                <a16:creationId xmlns:a16="http://schemas.microsoft.com/office/drawing/2014/main" id="{9F3139FA-57C0-8643-8279-DEFB1C37D687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DAB2C27-A643-1241-9A71-AC38E78C675A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64460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944B27-908C-EE4C-8F2D-152961D61128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FC7A56-CAE0-9448-B4AA-38E8E512CC03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D8FF3C-C03C-5F4E-A6A6-08CF11D7801F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A55E70-9254-D842-BC1C-104CB7231515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E76AA7-FDDA-C742-96E7-BCBA3E3D482E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88407C-718F-A142-A7C6-B910CE8A3422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AAD3AB-DC17-FC4D-821E-D4386C42F051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1DA15C-5334-DD4D-99A6-B49D0A946B91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77D4B3-DD88-BC4F-B22F-BE82F6068B1C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9A31A1-DA3C-6E4F-BC7C-2552D12C2825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5B2960-AF6A-1E4B-8DB8-538364BB1A67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3DC319-0D57-5D4E-BD62-14EA628BDD4F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7F372C-CFA4-494B-9897-18683942E320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23FA99-A9B4-F24B-8111-AFDE37318131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B88506DA-18BE-5843-984D-8AC2D4C5ABFC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82EBC9D0-BECB-5648-9724-613B55383744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3D6C13-2FC4-0749-B7E4-C5728CDC96DF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4305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15-CF42-A448-A318-17E464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Repeats to Runs?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3B15-CD55-5A44-B492-D31F9E435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49720-341B-A344-9B33-7346F776F57C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7C3DA-AB68-3947-A6A4-7E829B6F8B4C}"/>
              </a:ext>
            </a:extLst>
          </p:cNvPr>
          <p:cNvSpPr txBox="1"/>
          <p:nvPr/>
        </p:nvSpPr>
        <p:spPr>
          <a:xfrm>
            <a:off x="4800600" y="2514600"/>
            <a:ext cx="402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Optima" panose="02000503060000020004" pitchFamily="2" charset="0"/>
              </a:rPr>
              <a:t>Convert repeats to runs?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B52A9D-8B0A-9241-BC6C-FECC37B89A5A}"/>
              </a:ext>
            </a:extLst>
          </p:cNvPr>
          <p:cNvCxnSpPr>
            <a:cxnSpLocks/>
          </p:cNvCxnSpPr>
          <p:nvPr/>
        </p:nvCxnSpPr>
        <p:spPr>
          <a:xfrm>
            <a:off x="463545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ADB1B7C-FA21-AE46-BF6B-B76EA0FE4D13}"/>
              </a:ext>
            </a:extLst>
          </p:cNvPr>
          <p:cNvSpPr txBox="1">
            <a:spLocks/>
          </p:cNvSpPr>
          <p:nvPr/>
        </p:nvSpPr>
        <p:spPr>
          <a:xfrm>
            <a:off x="520650" y="4506585"/>
            <a:ext cx="8229600" cy="99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One way we could convert repeats into runs would be to simply sort </a:t>
            </a:r>
            <a:r>
              <a:rPr lang="en-US" sz="2800" i="1" dirty="0"/>
              <a:t>Text </a:t>
            </a:r>
            <a:r>
              <a:rPr lang="en-US" sz="2800" dirty="0"/>
              <a:t>lexicographically.</a:t>
            </a:r>
            <a:endParaRPr lang="en-US" sz="28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1B0F4-0B67-814A-A328-49E8DD6E4177}"/>
              </a:ext>
            </a:extLst>
          </p:cNvPr>
          <p:cNvSpPr txBox="1"/>
          <p:nvPr/>
        </p:nvSpPr>
        <p:spPr>
          <a:xfrm>
            <a:off x="4089791" y="3512756"/>
            <a:ext cx="10913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95216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09FBC-7446-564C-914C-BF79A4AC8BD8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93AFAA-F052-3C40-B4CF-417BAEEFBB7F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A61F2E-0307-A745-A672-9E6F2E33855F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E8CDD7-F2F7-824E-865F-EE548EED5447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E48E6F-C609-A843-A7A0-DB16ABE7FACF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2652AC-47F6-6C47-9E0D-FCA0F31EEE50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BFCAF7-281A-0A47-8C54-8639783C8552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6053E3-CD56-3A41-9D56-A2BCB3F5673A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A522EF-C490-5248-AB1C-7ECECC9FE46D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C074C-6C6F-0E4A-8FDC-66922F5AD766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F39671-1342-8344-9C32-4AE9F3E95097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00F73E-E642-B94A-8E22-9BF14A19B257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B7671A-CC76-8E49-8B51-8044051B721D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5272E1-AA9D-5646-A203-1E3F4B2ABD06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3D90061F-EB13-8C43-BB9D-7610F1E8AABC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Isosceles Triangle 19">
            <a:extLst>
              <a:ext uri="{FF2B5EF4-FFF2-40B4-BE49-F238E27FC236}">
                <a16:creationId xmlns:a16="http://schemas.microsoft.com/office/drawing/2014/main" id="{04179918-1F12-264A-8D31-F7B788CD5096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E01B08-D0CA-3347-BFCE-900B0A1EC953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85401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307AE-846F-3E46-ACDB-B1E20A249879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55A17-80F1-4F4F-9E41-17077EF35113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E5798-AA08-4843-A5B3-B5A237BE215A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17C3E5-0925-3E42-AC2D-AC38F6DCF3C0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3E4F3-4520-0E4F-BED5-CB4048AC04B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3110CE-C23B-2849-98DC-6A758D607CC8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EB8CB1-9368-6649-9914-00B115FB8D61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34AA41-27D5-2D47-8BFF-CEB87D4EDAEF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E72368-4ECD-C945-8F10-BFB04C5B793F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B27503-9122-814E-8748-63D8933C98D9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6D8FA6-7C54-1B4E-9A0B-82FAE1A29A17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414A78-D27C-394D-90C6-CCD9B28DD01A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CD499-AD37-B545-9585-A87FCA198EE2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A22454-72AC-594E-8B69-AF7A54EEC747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FAD9676-51E3-6141-B424-4E09BBDD6D27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CBEBBAD3-03B1-FB46-BA7B-524F903FDAA7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0F2CBF-87EB-1A44-B66D-6C056DA2C913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6409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EBBEB9-041D-FC4A-8D9C-B2C0B9210637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B47E59-03D5-BE49-B813-5F1260D91327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9DB73C-0BFD-624E-99BA-B6AC6EE31D63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4B47DD-2898-3D41-A86F-8C3C5ED2D623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D849D5-0CFE-9342-ADE3-FA5E7F12B2C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778255-6D00-3E4E-B498-89E912DC9C5B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106550-238E-E34A-BA30-A024B71CADD8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6780C7-7B47-BA4A-B86B-6473DBA5C7E0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982D9A-C5F0-6047-91D6-771BA11DE4E1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2F4740-245B-5B4D-823D-3ADA9785BAAD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2E391F-89A2-9E48-A36E-ACBA99415DA2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ED011-FDFB-0F42-BECB-DAAFCD729C10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C4148A-71D0-D349-8DF2-290220CA1ED8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7A6E32-5C05-E349-8D16-B56F1FBEC88E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E136194D-2508-514B-8B0D-26626BDDFBAA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Isosceles Triangle 19">
            <a:extLst>
              <a:ext uri="{FF2B5EF4-FFF2-40B4-BE49-F238E27FC236}">
                <a16:creationId xmlns:a16="http://schemas.microsoft.com/office/drawing/2014/main" id="{1D66F636-29E5-4748-A9B7-4A004DFA5B26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56D413-64D1-DF44-B391-C174CAE90BF1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199749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1746CD-5F5D-0247-BB3B-BF71EF6167B6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6362A1-93AF-5D44-9D70-8A58527379F1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51D1A-2B17-9A48-B8AE-BD448AE39DB2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E3C3A5-E0DB-8647-9544-5AFA4BCABDDE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3959CE-C519-EB42-BD93-3D4F0AF66DEE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951277-352F-E94C-BA4A-5941FA156049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5C384-CD97-9A43-B218-7944B930F08C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7ADF5B-7871-6E44-AB86-75B68B58F20A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0E69E6-DB47-6844-BADA-41A716540C50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DE3219-1556-CF4E-83F4-F1EB9EBB1B21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A3F8A-9D97-374D-A4F2-6D20D9C3A85F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D5157E-9237-E646-BC75-1016AD2AE908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6078D5-D054-874A-9F18-789583233579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707E04-A921-AB44-BB4F-C0900AC29324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8C39ADE-48BD-164B-AA77-1ED52CE95F5B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4BAA57D1-C569-FA4E-B329-D9B5C60B8543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CE4E8F-0A64-6547-A471-8D9FEB36A24E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157004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90772-2C10-0448-80AB-6FABD508F064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14CBDD-A296-2046-B616-2E9124E845FB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768DD4-3D47-AA4E-9863-15B75E42FC28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90FEC6-F033-D74D-9277-31B346E617AD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F5FC13-1D9A-D843-A494-48E0D3818E7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FA068A-43B2-004C-8270-9C1DF493409C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95DC87-5C79-F149-AB2C-6417C9CD5D2C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D72483-886B-564C-9267-2C4C67F2356A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90E617-AE97-DF44-8F79-35B408110D26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E27A3A-C4D0-D943-B564-C56A45EA768B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CF5FAC-6BBC-1849-B66C-40C6A5D4DEA7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A0BB47-1FF3-624E-A272-F399CD2ABE7A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2C45A0-B926-E54A-9FDD-D88A5335D3E1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8F9A0C-FAA9-774E-A014-A72F713BD576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9B142104-A15E-8E4E-B408-2A57809E2AEF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Isosceles Triangle 19">
            <a:extLst>
              <a:ext uri="{FF2B5EF4-FFF2-40B4-BE49-F238E27FC236}">
                <a16:creationId xmlns:a16="http://schemas.microsoft.com/office/drawing/2014/main" id="{9A1DA77F-5FEA-B143-BF76-E0527397DE4B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5767511-8013-9D49-912F-EFFC14970F57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699813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5F254-DCEA-E642-95D8-95DEC21CBDDF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0CD09-B3BC-3145-B923-79BE0B1EE1AF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CE99E1-AE17-A34C-A8BF-469E30619053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0B67D3-C303-E446-A50F-55F370A7A772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46C25-6E90-0640-87E1-9D696D141167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3359B-8F4D-224A-851A-C9010D844165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60B86-6F72-9340-ADE3-4CEC1E46EBEE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7592B8-5D8E-2D4F-BE05-989A2510F4C9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C13AA-2C56-D54F-9E67-F360A772EDBC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C2077-134F-F640-A255-6AB544C7E788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F999FA-73BF-244F-9F56-0BB91EA2039E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038053-BDFB-B645-B909-DB89087C5480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034137-0661-E348-89EE-3996D01C56B3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5CFDED-EC70-AA46-AF9D-E5A81BA3820D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E8D6A8C-D76A-0E48-9AAC-5236F37F16D2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Isosceles Triangle 19">
            <a:extLst>
              <a:ext uri="{FF2B5EF4-FFF2-40B4-BE49-F238E27FC236}">
                <a16:creationId xmlns:a16="http://schemas.microsoft.com/office/drawing/2014/main" id="{CA3FC64C-CDC3-C74E-AF62-1E4E71B1CBC8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AF218D-9559-FE4C-897A-C6AA48E1EDCE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36258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01C8B-9E74-BD42-B83E-C1A24440F6FA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7394F5-A2B2-4E4B-BC26-19842BABC843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1F0E62-97F2-5543-B48E-23B885542042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ECE7BC-5E0D-164D-A698-994313C88E16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D227AD-5A2D-C54C-AC1B-3EC7E48E7DE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B4B0EC-A4F2-AC4A-9DE0-F76313CBBC16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A3FA71-3C35-524A-A42A-045E574E420F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DE830C-7830-A141-A1E2-D5A1B15368F8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D0E9D7-8EBF-E54E-85B5-F4C548AAABAB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28755A-2554-374F-A73A-2256A1A75ABA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145568-7031-5E4E-8B13-57F358DEBC98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A00A0-E0B8-3448-BD45-3DBF47E7413E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9BE9C1-EB1A-4B49-AB08-B9EC198DEBEF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93FB8FFF-FD53-014E-A184-64189095AD34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B8EB0EC1-0B0F-504D-BBB3-93E5A54528DF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FE06A9E-B13E-4846-84F7-1AA597657B6B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1F9F9F-0879-F340-9B93-18C8C24D4508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287117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E24808-8DA2-D64F-A84B-F5D64F23FED0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CAB9AD-F5D6-934D-9BFC-9D4C9B213D3E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90F27-86F3-1146-A2F3-DE95948FBCD9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D1E71-8B84-3A4B-B3E3-C85937DD6172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C59BE9-FA99-9945-B22D-3551F923289F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4460C6-5A06-ED41-82B6-38EF88704156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2AE2A-3035-234F-A400-F9DE16C91FCE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50C45-3FEC-2647-96BE-AA143D694441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B6F48-7CA5-C14A-82F1-6A317C8F3AA6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A22388-8170-684E-9E5C-0A52A4D854D2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037C8C-55DF-4F47-8F33-DBB95DD0AF69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0D8649-5509-274E-AD8A-3BCDDE16C652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9E85AA-50C5-7F4F-9D0F-5FF7D19375BF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8035ACA6-5159-334A-B2C5-829285722FF2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887B1878-45CB-AF44-ADC0-31A7757EF94C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EB2AA5-ADD2-D344-8EFB-51FE46404344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95FA46-BC23-CD4D-8651-30D6A64F028D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910318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769B0-5241-274E-BDB1-85FE8BFA8BB3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0FF033-9D00-8B49-B1A3-79C936C18B84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1FE31D-981B-924E-9B10-9C6E0DBD1FB4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B2EF5-DDFE-8F42-9083-42D4E5DC57BC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D20DCC-E01B-1345-A5ED-BEB8727D85A5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992488-00F8-164D-B86F-83EE2FE42EFA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DDBD89-F589-8F4B-9F15-5EE5A238DB76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8C698C-1B98-9544-817F-792F8B4CF450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8C87C4-5BE3-FC43-ADA9-44A067886BE8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1A23F-CFB1-2C4D-A84E-5A8707BE2CBB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26E64C-8372-334D-ADF9-3F1ED2B3460B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53C308-B881-ED46-85BA-E2FC23F8DC6E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99FBE4-9CC7-5B49-BC7B-F551856AE468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19EFC301-4483-FB42-9B01-6E1D8E98650C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0D078068-3386-104C-880E-8CAD83250F5D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91FD6A-103B-F948-95CC-BFD3AD4D10B7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593163-AE2A-C74A-A69D-F7913A35313B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681835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036C5-90D8-7941-BE78-B8ABBD91BAE0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F495BD-B702-3440-AA9C-F6FC37302EEA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DD909E-BA90-7E4F-B444-38D45A97B26D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F5721-26F4-2D43-ADF5-4044B4CA48E1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7D0FDD-C05C-BC4B-9D8E-82AFE7FFD01A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2A34E6-4CAC-B844-8DFC-B383331CA23E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B8D5C6-9389-D449-9794-B9E35F8A3273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E04298-3A7B-5C4E-B650-61FFE1DD8D70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7C20D6-E463-5A4A-BC58-FE577A9CF0F1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8AA126-C365-C74A-A907-DD15DBA0DECE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935661-7026-544E-9530-05EC87C6398F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E9D095-0306-274C-8E15-3EEFA2C0439E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06BBB2-CEC2-974A-9EC1-F2686BC2DD78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87B8D4E1-5E82-3244-A854-001490EDEC8C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54C16CDB-13FD-4041-B2DF-3BC7A9E0DBF2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D0777B-A65E-5C4A-9234-DAD33CAD7F75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EA552E-91BF-0943-B6B7-C28FC10D338E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0031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15-CF42-A448-A318-17E464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Repeats to Runs?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3B15-CD55-5A44-B492-D31F9E435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49720-341B-A344-9B33-7346F776F57C}"/>
              </a:ext>
            </a:extLst>
          </p:cNvPr>
          <p:cNvSpPr txBox="1"/>
          <p:nvPr/>
        </p:nvSpPr>
        <p:spPr>
          <a:xfrm>
            <a:off x="4238867" y="1689809"/>
            <a:ext cx="7931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7C3DA-AB68-3947-A6A4-7E829B6F8B4C}"/>
              </a:ext>
            </a:extLst>
          </p:cNvPr>
          <p:cNvSpPr txBox="1"/>
          <p:nvPr/>
        </p:nvSpPr>
        <p:spPr>
          <a:xfrm>
            <a:off x="4800600" y="2514600"/>
            <a:ext cx="402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Optima" panose="02000503060000020004" pitchFamily="2" charset="0"/>
              </a:rPr>
              <a:t>Convert repeats to runs?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B52A9D-8B0A-9241-BC6C-FECC37B89A5A}"/>
              </a:ext>
            </a:extLst>
          </p:cNvPr>
          <p:cNvCxnSpPr>
            <a:cxnSpLocks/>
          </p:cNvCxnSpPr>
          <p:nvPr/>
        </p:nvCxnSpPr>
        <p:spPr>
          <a:xfrm>
            <a:off x="4635450" y="2313862"/>
            <a:ext cx="0" cy="101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ADB1B7C-FA21-AE46-BF6B-B76EA0FE4D13}"/>
              </a:ext>
            </a:extLst>
          </p:cNvPr>
          <p:cNvSpPr txBox="1">
            <a:spLocks/>
          </p:cNvSpPr>
          <p:nvPr/>
        </p:nvSpPr>
        <p:spPr>
          <a:xfrm>
            <a:off x="313707" y="2078464"/>
            <a:ext cx="3581397" cy="182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One way we could convert repeats into runs would be to sort </a:t>
            </a:r>
            <a:r>
              <a:rPr lang="en-US" sz="2800" i="1" dirty="0"/>
              <a:t>Text </a:t>
            </a:r>
            <a:r>
              <a:rPr lang="en-US" sz="2800" dirty="0"/>
              <a:t>lexicographically.</a:t>
            </a:r>
            <a:endParaRPr lang="en-US" sz="2800" i="1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96C393A-D22D-6F45-B671-58660CF42298}"/>
              </a:ext>
            </a:extLst>
          </p:cNvPr>
          <p:cNvSpPr txBox="1">
            <a:spLocks/>
          </p:cNvSpPr>
          <p:nvPr/>
        </p:nvSpPr>
        <p:spPr>
          <a:xfrm>
            <a:off x="520650" y="4506585"/>
            <a:ext cx="822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Checkpoint: </a:t>
            </a:r>
            <a:r>
              <a:rPr lang="en-US" sz="2800" dirty="0"/>
              <a:t>What is wrong with sorting </a:t>
            </a:r>
            <a:r>
              <a:rPr lang="en-US" sz="2800"/>
              <a:t>the string?</a:t>
            </a:r>
            <a:endParaRPr lang="en-US" sz="28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0034D-E342-AC49-984E-61995D020243}"/>
              </a:ext>
            </a:extLst>
          </p:cNvPr>
          <p:cNvSpPr txBox="1"/>
          <p:nvPr/>
        </p:nvSpPr>
        <p:spPr>
          <a:xfrm>
            <a:off x="4089791" y="3512756"/>
            <a:ext cx="10913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Optima" panose="02000503060000020004" pitchFamily="2" charset="0"/>
              </a:rPr>
              <a:t>f</a:t>
            </a:r>
            <a:r>
              <a:rPr lang="en-US" sz="2800" dirty="0">
                <a:latin typeface="Optima" panose="02000503060000020004" pitchFamily="2" charset="0"/>
              </a:rPr>
              <a:t>(</a:t>
            </a:r>
            <a:r>
              <a:rPr lang="en-US" sz="2800" i="1" dirty="0">
                <a:latin typeface="Optima" panose="02000503060000020004" pitchFamily="2" charset="0"/>
              </a:rPr>
              <a:t>Text</a:t>
            </a:r>
            <a:r>
              <a:rPr lang="en-US" sz="2800" dirty="0">
                <a:latin typeface="Optima" panose="0200050306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64914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4FEA1B-2E17-D342-AF3C-BF1EE543E0FE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E5A46D-C34A-384F-87BF-4445089240A5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7ED77D-3A14-1F47-B502-8EDD1957B55C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B3F2F0-1DB5-6C4D-9559-F015C7E82FFB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CAAEDC-B91B-B24B-B8F5-1294F4C26148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E5D6D0-5B4A-4D4E-B57E-7558EF2A4D39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90681F-BEED-FE4B-9C13-3321596CC03B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8A2102-4A13-FA49-A16A-AF7104D61FA9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A6C056-5663-EE49-9858-30F669C8E608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AE4E22-161F-A247-A3B3-2473C439784D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7125D0-09E2-AA4A-BC71-F82052BCB821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175C1F-8D65-604F-8380-A2BAD6984AE6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CA982-972A-EE48-87BE-CB07A3E85C65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5E2C57C-1724-664E-9215-F31DCFBA55FC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4D3C5D61-BD46-5C48-94BB-300689E522D7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3402A5-C52C-D446-9301-03D6654DF3F3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525EF7-EB92-FC47-A435-04972C678D4C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931918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29B0F-80FC-C740-936D-5C0F3804C0ED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65848-6B70-5649-A828-7B686ACEFF12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78DA2-7E3A-924B-8304-F3CE65D0175F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BACEF5-EEAB-2E46-B982-9B64771CC649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8DA6A3-DFB6-7042-B1E9-C06AFAD1174B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339D28-935F-A741-A617-AAA100C1CB12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9AB18D-87AA-D449-AEEA-81011565C9DD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43E98B-7D1A-6249-9495-2EBE7335937F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C17E10-CA43-C242-8062-80935C64EB1D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A71ED0-E140-504B-9295-D190E407CF04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DBA842-B8C4-A04F-AEBD-D764677FC3C2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96DC4C-1B10-F14C-B242-F44E4DF92747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F7FC4F-5B9B-814E-8A52-DAC6E01B6B33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B7BECF53-AD77-3E4B-BABD-8388869E315C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721605DE-CE96-D543-BCEE-1BD2B9F624D0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68A488-9315-2C41-B99D-9EFB63FE1948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9CC437-893D-F640-8AD3-EEFB731E9109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983779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134495-0013-4B40-A8F1-8C3DAC93C5EB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F40361-881D-E842-B967-7FBE30DE4003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F8D4DA-0FDE-404E-9D10-1A7D2CB94E6B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FA4991-489F-844A-9312-B6DE61C98E8E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DC4661-6A80-FF49-B513-E2F7B7A8E7DD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2B0395-BEC2-6B4D-9117-AA517B56E2F5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DA575C-A0E3-3C46-8CE8-BDDF1003A3DF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D231FB-4218-D34E-BBE9-562B974CF385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85FFF2-8C87-0D40-92C3-9FE71C6B63A8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0E3BEB-4E56-C14A-84FF-F8E361EE375C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BAFD64-B5F4-5C4E-954D-0BE43918BA84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9E1A69-F2DC-BA4B-9A7E-12ED123CF00A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CBB1DC-BB41-2142-8E01-EB473B484CFA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1D90013B-A118-1347-A0B5-467EECEF7404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550571C4-AFA1-EE40-BC7F-89BD628E2DDA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3E0E2A7-42E4-5943-AF62-29BECD511948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280F2-3FE7-A240-A024-24037D733822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340872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216507-8242-9C41-BD6E-4C06ABDC213D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65D5C5-02B1-DC4A-BF92-9262BF41D8AA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3EB67-E3C9-044D-AC68-0173599543EF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4E05DB-0591-AE4E-9C0D-F773CEC55580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CE491-A5C0-CC4D-A620-093C75B78E27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FEB8A2-56D7-7D4E-92A5-B60DD5F0504C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B962C-0B2B-CC47-979D-3A00DFF7A873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5CBBB-C2ED-1844-B7DE-B592D4BB0EFA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C78E32-DD2C-2741-A5C6-4B797A615901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3C2086-BEA4-734F-8693-6A65EA251C2D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4B6E46-4853-CD40-AE10-E8684B90A31E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0341A0-DB97-BE44-BB9D-7D87413F3799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90AFF2-7972-3448-8344-CEADEADE590F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2D3C6714-4A77-2C48-8FB2-C74A2EA03811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2CCF0F84-AA2C-F948-9371-E6DE19D22F44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0EFD5C-3944-2D4C-B0FF-C67EA416887E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31CB42-A9C9-3C42-9732-A62AC540F332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030430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45C83-742F-1949-A86C-0E20D56AC5D1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5D5ED3-519E-684D-9BC0-BEE3D4AB8FB3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D930DD-29F0-BE4D-9AEF-FC18E0C5FC08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E9E688-0BE0-A541-8C07-AA0B4E0C8788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CFA517-AF0C-DD4A-B272-3EB8104FE2F5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123CF4-F8FA-D442-8C03-B9889ACF4AD7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C7C98F-2537-1940-8E20-4EC6CC843D67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33441F-648F-444E-9441-2C60AEFFD45B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3ECB28-FB20-774B-A2AD-428250753910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17F523-1A7D-9D4E-AC08-8407359EA911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BA4B1F-EB3F-7A4A-922D-34294CC7F799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F4609C-EDB2-FD4C-98C9-8F23088CF8C3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85EA60-305F-D748-B5FC-C2B0445B33DF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C3F223E-BB02-9F49-A3B7-5980FCE0DE2F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B5F04784-7241-FC45-9AC6-0BE055D2F0D2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9F2A59-F240-F64E-90D0-C101346079EF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4B2062-2656-BC48-A91E-4D8ECBCF9A06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366282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A5C30-96F5-7D4B-8777-40609CB4B97A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E5876-D08D-1344-93AA-A03F0B3DF92D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8B7960-A990-B04B-97E0-A5964DFCA175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86D66-6F93-9242-9939-5E1DFC48CA54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52C7F-72EE-7946-94DD-4B90605847DC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D91091-BA1F-4F4D-98B5-1BB1BADF3495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655D6A-D671-804D-9462-E1F68C02BB7E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516806-30EF-8A42-9C57-99BB76B71769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8D346E-069D-0643-A7C5-4A377EF63FC8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A435A9-F9B4-4341-84BC-823F78E5BA7E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5FA5EB-07C5-584C-AAE6-A39CA7CF2DB7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DE7F3E-61C3-7541-AECD-6942486FEA10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67E9A0-B130-3C4E-AD7D-9B71DEBB9160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FECD60BF-EC3B-AB4F-8B47-28E5F67171FF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2DC77F95-D71D-6E4D-A05A-81D798218EB8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2C13C0-596F-8440-9F6B-6B437AF9983F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227D11-D772-A94F-AC44-C504A482AEFC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645109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9C7630-5243-034D-85EA-09205A4A5FD6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D12D9F-E43C-6441-9F3A-8BC497FFB3C6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5C9929-275B-6748-913B-7F77F44B8774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428234-E344-584F-8C43-29079A4CA9DC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2A9A7A-0E19-C844-85C6-C2E0F695901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E890B-F5F7-9846-B047-B29E32E4CDBE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09AF5F-AD02-E546-BDAB-09D4B25D49C6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EF7D87-1B51-7846-8362-3123FCB6C196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492F44-C356-064F-A067-02BA6EB62B6F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BF7065-B537-2843-BBC3-6A2FF4F6C498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438428-65D6-E447-8805-92180C3D4C40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D7AA14-05FC-D44A-92C3-874AB4553A91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056909-2D60-B448-B580-CCF324A43EA4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AA1FD5C-3ECB-C046-B592-8A97BEED46E5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4A022A33-7E28-F746-8656-2D96A0D6062C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0EFE11-6E7D-3E4C-AB11-9DA3A820B819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910FB1-636C-8E45-9297-376934899713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28707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483104-7175-E142-B398-C00D568A7438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7EB76A-CEF8-EB44-82E1-039E7DEF21F9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ED236C-4A60-5843-B2D4-6674FA01C458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7AD1C7-516D-8A4D-B179-63EE1D28275F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1829B-71DC-3D49-A6AA-09B2A3A9009F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0FB19-5FFA-D947-A618-E04A568C4191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A2E45-3437-4648-95EC-D487C73CF51A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3A97E7-42C0-CD40-8592-6AA58A9B22D5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D13488-515C-0C4B-8CFE-BACF0E1FA8CE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D8B54C-6C35-F949-B897-E207E7C7FAD3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154609-EF25-FA49-8FEC-838659117058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373E6F-E0CB-D14B-9701-B5324AEDD979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2CE29A-9596-0040-A9A8-3AD60228A12F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9D47F66-0A57-1046-9D5D-EDB4839A2B7D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704BF15B-A278-9549-BAAF-1A7210239217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CE5F4A-EAC4-E049-AAC6-31F776DCC943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D4404-55E1-9845-B9E5-DEAC4D968A81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352771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AEA80-5102-3142-AB7F-B154166B67C1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BCEDD7-64DB-244E-89EC-2C46C5C0D687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4DCA9D-5436-524B-91A4-8D2B0A8A9C47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CE9821-DB99-EE46-BC91-E389021784E8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F0C6E2-AFB2-8642-A5CB-DB565C782551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B7F0C2-9C90-C64D-A6FC-C1099087E2B8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4EBB62-35CB-D140-B2FF-423BC05B9C10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9885AB-AD72-6E48-82F8-F249CAE4FB26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30386A-B238-424D-AAD4-E4E6E9F1E2F9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EEDE3C-A5AE-F445-BB7D-F841834C7B26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C7DB3F-33E0-5F4C-A9D0-7C598E563333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A112C5-9B3E-3644-A17A-7A0885759935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E38B85-585B-0748-AC1F-278E7D990040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C53B2154-79A7-9D44-914C-5D47B30BD3B3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Isosceles Triangle 19">
            <a:extLst>
              <a:ext uri="{FF2B5EF4-FFF2-40B4-BE49-F238E27FC236}">
                <a16:creationId xmlns:a16="http://schemas.microsoft.com/office/drawing/2014/main" id="{50A0E796-D020-F241-9660-EC3160E0E7C7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6484AF-9DBB-3743-A576-A97AC0B0ACB7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spc="3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spc="3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BBF5F0-591D-6749-8075-CE4D5353A753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90909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6A04-0519-124E-8133-BC6456B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BWT Decompression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435CA-613C-0544-A5D9-32CB3ABD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/>
              <a:t>Bioinformatics Algorithms: An Active Learning Approach</a:t>
            </a:r>
            <a:r>
              <a:rPr lang="en-US"/>
              <a:t>.  © 2018 Compeau and Pevzner.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23FAA-F46F-924D-B0F5-1B2F6DF9ACB8}"/>
              </a:ext>
            </a:extLst>
          </p:cNvPr>
          <p:cNvSpPr txBox="1"/>
          <p:nvPr/>
        </p:nvSpPr>
        <p:spPr>
          <a:xfrm>
            <a:off x="6427435" y="1549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390B82-F11E-CC4A-A365-51FF00213C86}"/>
              </a:ext>
            </a:extLst>
          </p:cNvPr>
          <p:cNvSpPr txBox="1"/>
          <p:nvPr/>
        </p:nvSpPr>
        <p:spPr>
          <a:xfrm>
            <a:off x="7232278" y="17018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C5E4F2-F8EB-334F-BD09-145666517ADB}"/>
              </a:ext>
            </a:extLst>
          </p:cNvPr>
          <p:cNvSpPr txBox="1"/>
          <p:nvPr/>
        </p:nvSpPr>
        <p:spPr>
          <a:xfrm>
            <a:off x="7918078" y="22013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B4CDD2-0E5B-BC4A-A664-F7D838AD35A6}"/>
              </a:ext>
            </a:extLst>
          </p:cNvPr>
          <p:cNvSpPr txBox="1"/>
          <p:nvPr/>
        </p:nvSpPr>
        <p:spPr>
          <a:xfrm>
            <a:off x="8279322" y="29915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3461F3-A3EF-1348-A253-081F12F87265}"/>
              </a:ext>
            </a:extLst>
          </p:cNvPr>
          <p:cNvSpPr txBox="1"/>
          <p:nvPr/>
        </p:nvSpPr>
        <p:spPr>
          <a:xfrm>
            <a:off x="8284967" y="385915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783634-4753-934C-8B74-4E7C73941CC8}"/>
              </a:ext>
            </a:extLst>
          </p:cNvPr>
          <p:cNvSpPr txBox="1"/>
          <p:nvPr/>
        </p:nvSpPr>
        <p:spPr>
          <a:xfrm>
            <a:off x="7884211" y="4649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43BDD6-319C-C943-B975-707AC891ABF6}"/>
              </a:ext>
            </a:extLst>
          </p:cNvPr>
          <p:cNvSpPr txBox="1"/>
          <p:nvPr/>
        </p:nvSpPr>
        <p:spPr>
          <a:xfrm>
            <a:off x="7266145" y="51489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6A7269-9EA6-AF48-A048-A79DA3F83EF3}"/>
              </a:ext>
            </a:extLst>
          </p:cNvPr>
          <p:cNvSpPr txBox="1"/>
          <p:nvPr/>
        </p:nvSpPr>
        <p:spPr>
          <a:xfrm>
            <a:off x="6422300" y="5329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D5439C-C985-0941-8841-19AAFBC4FEA2}"/>
              </a:ext>
            </a:extLst>
          </p:cNvPr>
          <p:cNvSpPr txBox="1"/>
          <p:nvPr/>
        </p:nvSpPr>
        <p:spPr>
          <a:xfrm>
            <a:off x="5598211" y="5125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388D87-96EC-EB4A-BD56-B19CE0F08A3C}"/>
              </a:ext>
            </a:extLst>
          </p:cNvPr>
          <p:cNvSpPr txBox="1"/>
          <p:nvPr/>
        </p:nvSpPr>
        <p:spPr>
          <a:xfrm>
            <a:off x="4593500" y="38873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E0969E-DD8F-DF4B-98AA-048BC9683460}"/>
              </a:ext>
            </a:extLst>
          </p:cNvPr>
          <p:cNvSpPr txBox="1"/>
          <p:nvPr/>
        </p:nvSpPr>
        <p:spPr>
          <a:xfrm>
            <a:off x="4591027" y="29830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D3101E-F606-2C4B-93DB-9C588B3333D7}"/>
              </a:ext>
            </a:extLst>
          </p:cNvPr>
          <p:cNvSpPr txBox="1"/>
          <p:nvPr/>
        </p:nvSpPr>
        <p:spPr>
          <a:xfrm>
            <a:off x="4940633" y="22352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E48DAD-ADEB-B247-8B6C-F1042F551A52}"/>
              </a:ext>
            </a:extLst>
          </p:cNvPr>
          <p:cNvSpPr txBox="1"/>
          <p:nvPr/>
        </p:nvSpPr>
        <p:spPr>
          <a:xfrm>
            <a:off x="5609849" y="1711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30D8AC30-3764-FC41-B23B-E27589E821CD}"/>
              </a:ext>
            </a:extLst>
          </p:cNvPr>
          <p:cNvSpPr/>
          <p:nvPr/>
        </p:nvSpPr>
        <p:spPr>
          <a:xfrm>
            <a:off x="5743222" y="2771422"/>
            <a:ext cx="1752600" cy="1752600"/>
          </a:xfrm>
          <a:prstGeom prst="arc">
            <a:avLst>
              <a:gd name="adj1" fmla="val 18272254"/>
              <a:gd name="adj2" fmla="val 1404678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" name="Isosceles Triangle 19">
            <a:extLst>
              <a:ext uri="{FF2B5EF4-FFF2-40B4-BE49-F238E27FC236}">
                <a16:creationId xmlns:a16="http://schemas.microsoft.com/office/drawing/2014/main" id="{3EE884DE-451A-F649-BBD9-0598030B6671}"/>
              </a:ext>
            </a:extLst>
          </p:cNvPr>
          <p:cNvSpPr>
            <a:spLocks noChangeAspect="1"/>
          </p:cNvSpPr>
          <p:nvPr/>
        </p:nvSpPr>
        <p:spPr>
          <a:xfrm rot="3123192">
            <a:off x="6075146" y="2727991"/>
            <a:ext cx="274320" cy="27432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CF76D6-3BDA-0C47-B572-D27DF84D52A1}"/>
              </a:ext>
            </a:extLst>
          </p:cNvPr>
          <p:cNvSpPr/>
          <p:nvPr/>
        </p:nvSpPr>
        <p:spPr>
          <a:xfrm>
            <a:off x="533400" y="1645354"/>
            <a:ext cx="2751666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panamabanana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bananas$pana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mabananas$pa</a:t>
            </a:r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namabananas$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nanas$panama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nas$panamaba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s$panamabana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ananas$panam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abananas$pan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b="1" spc="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b="1" spc="300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amabananas$p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anas$panamab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as$panamaban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anamabananas</a:t>
            </a:r>
            <a:r>
              <a:rPr lang="en-US" spc="3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pc="3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pc="300" dirty="0">
                <a:solidFill>
                  <a:srgbClr val="A6A6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$panamabanan</a:t>
            </a:r>
            <a:r>
              <a:rPr lang="en-US" spc="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pc="300" baseline="-25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C402B9-8078-9942-8153-7D6F1F7B1C64}"/>
              </a:ext>
            </a:extLst>
          </p:cNvPr>
          <p:cNvSpPr txBox="1"/>
          <p:nvPr/>
        </p:nvSpPr>
        <p:spPr>
          <a:xfrm>
            <a:off x="4974500" y="46538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836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TeX XColor Dvips 1">
      <a:dk1>
        <a:sysClr val="windowText" lastClr="000000"/>
      </a:dk1>
      <a:lt1>
        <a:sysClr val="window" lastClr="FFFFFF"/>
      </a:lt1>
      <a:dk2>
        <a:srgbClr val="ED1C24"/>
      </a:dk2>
      <a:lt2>
        <a:srgbClr val="149B52"/>
      </a:lt2>
      <a:accent1>
        <a:srgbClr val="176FC1"/>
      </a:accent1>
      <a:accent2>
        <a:srgbClr val="F46E2B"/>
      </a:accent2>
      <a:accent3>
        <a:srgbClr val="741E0B"/>
      </a:accent3>
      <a:accent4>
        <a:srgbClr val="95319E"/>
      </a:accent4>
      <a:accent5>
        <a:srgbClr val="F02EA1"/>
      </a:accent5>
      <a:accent6>
        <a:srgbClr val="14A4E6"/>
      </a:accent6>
      <a:hlink>
        <a:srgbClr val="FF2E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55695</TotalTime>
  <Words>13452</Words>
  <Application>Microsoft Macintosh PowerPoint</Application>
  <PresentationFormat>On-screen Show (4:3)</PresentationFormat>
  <Paragraphs>3741</Paragraphs>
  <Slides>178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82" baseType="lpstr">
      <vt:lpstr>Arial</vt:lpstr>
      <vt:lpstr>Consolas</vt:lpstr>
      <vt:lpstr>Optima</vt:lpstr>
      <vt:lpstr>Office Theme</vt:lpstr>
      <vt:lpstr>PowerPoint Presentation</vt:lpstr>
      <vt:lpstr>Outline</vt:lpstr>
      <vt:lpstr>Idea to Reduce Memory: Compress the Genome</vt:lpstr>
      <vt:lpstr>Idea to Reduce Memory: Compress the Genome</vt:lpstr>
      <vt:lpstr>Idea to Reduce Memory: Compress the Genome</vt:lpstr>
      <vt:lpstr>Converting Repeats to Runs?</vt:lpstr>
      <vt:lpstr>Converting Repeats to Runs?</vt:lpstr>
      <vt:lpstr>Converting Repeats to Runs?</vt:lpstr>
      <vt:lpstr>Converting Repeats to Runs?</vt:lpstr>
      <vt:lpstr>Converting Repeats to Runs?</vt:lpstr>
      <vt:lpstr>Converting Repeats to Runs?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The Burrows-Wheeler Transform</vt:lpstr>
      <vt:lpstr>Let’s Examine BWT(Text) for Text = Watson &amp; Crick, 1953</vt:lpstr>
      <vt:lpstr>BWT Converts Repeats to Runs</vt:lpstr>
      <vt:lpstr>Outline</vt:lpstr>
      <vt:lpstr>How Can We Decompress?</vt:lpstr>
      <vt:lpstr>How Can We Decompress?</vt:lpstr>
      <vt:lpstr>How Can We Decompress?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Reconstructing Text = banana</vt:lpstr>
      <vt:lpstr>A Strange Observation</vt:lpstr>
      <vt:lpstr>A Strange Observation</vt:lpstr>
      <vt:lpstr>A Strange Observation</vt:lpstr>
      <vt:lpstr>A Strange Observation</vt:lpstr>
      <vt:lpstr>A Strange Observation</vt:lpstr>
      <vt:lpstr>A Strange Observation</vt:lpstr>
      <vt:lpstr>A Strange Observation</vt:lpstr>
      <vt:lpstr>A Strange Observation</vt:lpstr>
      <vt:lpstr>A Strange Observation</vt:lpstr>
      <vt:lpstr>Is It True in General?</vt:lpstr>
      <vt:lpstr>Is It True in General?</vt:lpstr>
      <vt:lpstr>Is It True in General?</vt:lpstr>
      <vt:lpstr>Is It True in General?</vt:lpstr>
      <vt:lpstr>Is It True in General?</vt:lpstr>
      <vt:lpstr>Is It True in General?</vt:lpstr>
      <vt:lpstr>Is It True in General?</vt:lpstr>
      <vt:lpstr>Is It True in General?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More Efficient BWT Decompression</vt:lpstr>
      <vt:lpstr>So We Can Decompress BWT ...</vt:lpstr>
      <vt:lpstr>So We Can Decompress BWT ... But What About Pattern Matching?</vt:lpstr>
      <vt:lpstr>Outline</vt:lpstr>
      <vt:lpstr>Recalling Our Goal</vt:lpstr>
      <vt:lpstr>Recalling Our Goal</vt:lpstr>
      <vt:lpstr>Pattern Matches “Clump” at Start of M(Text)</vt:lpstr>
      <vt:lpstr>Connecting M(Text) to Suffix Array</vt:lpstr>
      <vt:lpstr>Connecting M(Text) to Suffix Array</vt:lpstr>
      <vt:lpstr>Connecting M(Text) to Suffix Array</vt:lpstr>
      <vt:lpstr>We Match Patterns Backward</vt:lpstr>
      <vt:lpstr>We Match Patterns Backward</vt:lpstr>
      <vt:lpstr>We Match Patterns Backward</vt:lpstr>
      <vt:lpstr>We Match Patterns Backward</vt:lpstr>
      <vt:lpstr>We Match Patterns Backward</vt:lpstr>
      <vt:lpstr>We Match Patterns Backward</vt:lpstr>
      <vt:lpstr>We Match Patterns Backward</vt:lpstr>
      <vt:lpstr>We Match Patterns Backward</vt:lpstr>
      <vt:lpstr>We Match Patterns Backward</vt:lpstr>
      <vt:lpstr>Additional Information Needed</vt:lpstr>
      <vt:lpstr>Additional Information Needed</vt:lpstr>
      <vt:lpstr>Additional Information Needed</vt:lpstr>
      <vt:lpstr>We Also Need ”Last to First” Info</vt:lpstr>
      <vt:lpstr>Outline</vt:lpstr>
      <vt:lpstr>Where are the Matches?</vt:lpstr>
      <vt:lpstr>Where are the Matches?</vt:lpstr>
      <vt:lpstr>The Suffix Array Holds the Key</vt:lpstr>
      <vt:lpstr>The Suffix Array Holds the Key</vt:lpstr>
      <vt:lpstr>How Can BWT Possibly Be Useful?</vt:lpstr>
      <vt:lpstr>Outline</vt:lpstr>
      <vt:lpstr>How Can BWT Possibly Be Useful?</vt:lpstr>
      <vt:lpstr>First: A “Partial” Suffix Array</vt:lpstr>
      <vt:lpstr>First: A “Partial” Suffix Array</vt:lpstr>
      <vt:lpstr>First: A “Partial” Suffix Array</vt:lpstr>
      <vt:lpstr>First: A “Partial” Suffix Array</vt:lpstr>
      <vt:lpstr>First: A “Partial” Suffix Array</vt:lpstr>
      <vt:lpstr>First: A “Partial” Suffix Array</vt:lpstr>
      <vt:lpstr>First: A “Partial” Suffix Array</vt:lpstr>
      <vt:lpstr>Second: “Checkpoint” Count Arrays</vt:lpstr>
      <vt:lpstr>Second: “Checkpoint” Count Arrays</vt:lpstr>
      <vt:lpstr>Second: “Checkpoint” Count Arrays</vt:lpstr>
      <vt:lpstr>Second: “Checkpoint” Count Arrays</vt:lpstr>
      <vt:lpstr>Third: “First Occurrence”</vt:lpstr>
      <vt:lpstr>Third: “First Occurrence”</vt:lpstr>
      <vt:lpstr>Third: “First Occurrence”</vt:lpstr>
      <vt:lpstr>We Need Just Four Items ... Total Memory (K = C = 100): ~1.5|Text|!</vt:lpstr>
      <vt:lpstr>Outline</vt:lpstr>
      <vt:lpstr>Returning to Our Original Problem</vt:lpstr>
      <vt:lpstr>Returning to Our Original Problem</vt:lpstr>
      <vt:lpstr>Method 1: Seeding</vt:lpstr>
      <vt:lpstr>Method 1: Seeding</vt:lpstr>
      <vt:lpstr>Method 1: Seeding</vt:lpstr>
      <vt:lpstr>Method 1: Seeding</vt:lpstr>
      <vt:lpstr>Method 1: Seeding</vt:lpstr>
      <vt:lpstr>Method 1: Seeding</vt:lpstr>
      <vt:lpstr>Method 1: Seeding</vt:lpstr>
      <vt:lpstr>Method 1: Seeding</vt:lpstr>
      <vt:lpstr>Method 1: Seeding</vt:lpstr>
      <vt:lpstr>Method 1: Seeding</vt:lpstr>
      <vt:lpstr>Method 1: Seeding</vt:lpstr>
      <vt:lpstr>Method 1: Seeding</vt:lpstr>
      <vt:lpstr>Method 2: BWT Saves the Day Again</vt:lpstr>
      <vt:lpstr>Method 2: BWT Saves the Day Again</vt:lpstr>
      <vt:lpstr>Method 2: BWT Saves the Day Again</vt:lpstr>
      <vt:lpstr>Method 2: BWT Saves the Day Again</vt:lpstr>
      <vt:lpstr>Method 2: BWT Saves the Day Again</vt:lpstr>
      <vt:lpstr>Method 2: BWT Saves the Day Again</vt:lpstr>
      <vt:lpstr>Method 2: BWT Saves the Day Again</vt:lpstr>
      <vt:lpstr>Method 2: BWT Saves the Day Again</vt:lpstr>
      <vt:lpstr>Method 2: BWT Saves the Day Again</vt:lpstr>
      <vt:lpstr>Method 2: BWT Saves the Day Again</vt:lpstr>
      <vt:lpstr>Outline</vt:lpstr>
      <vt:lpstr>Read Mapping Is Even Harder</vt:lpstr>
      <vt:lpstr>Finding Large-Scale Mutations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in a Genome Does DNA Replication Begin</dc:title>
  <dc:creator>snow</dc:creator>
  <cp:lastModifiedBy>pcompeau</cp:lastModifiedBy>
  <cp:revision>1857</cp:revision>
  <cp:lastPrinted>2015-03-11T23:48:55Z</cp:lastPrinted>
  <dcterms:created xsi:type="dcterms:W3CDTF">2013-05-28T03:36:16Z</dcterms:created>
  <dcterms:modified xsi:type="dcterms:W3CDTF">2019-02-05T17:00:20Z</dcterms:modified>
</cp:coreProperties>
</file>