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6"/>
  </p:notesMasterIdLst>
  <p:sldIdLst>
    <p:sldId id="2327" r:id="rId4"/>
    <p:sldId id="287" r:id="rId5"/>
    <p:sldId id="1269" r:id="rId6"/>
    <p:sldId id="2372" r:id="rId7"/>
    <p:sldId id="2373" r:id="rId8"/>
    <p:sldId id="736" r:id="rId9"/>
    <p:sldId id="747" r:id="rId10"/>
    <p:sldId id="1271" r:id="rId11"/>
    <p:sldId id="1272" r:id="rId12"/>
    <p:sldId id="2363" r:id="rId13"/>
    <p:sldId id="2364" r:id="rId14"/>
    <p:sldId id="2365" r:id="rId15"/>
    <p:sldId id="2366" r:id="rId16"/>
    <p:sldId id="734" r:id="rId17"/>
    <p:sldId id="1246" r:id="rId18"/>
    <p:sldId id="738" r:id="rId19"/>
    <p:sldId id="748" r:id="rId20"/>
    <p:sldId id="742" r:id="rId21"/>
    <p:sldId id="750" r:id="rId22"/>
    <p:sldId id="739" r:id="rId23"/>
    <p:sldId id="2371" r:id="rId24"/>
    <p:sldId id="2374" r:id="rId25"/>
    <p:sldId id="267" r:id="rId26"/>
    <p:sldId id="730" r:id="rId27"/>
    <p:sldId id="1279" r:id="rId28"/>
    <p:sldId id="745" r:id="rId29"/>
    <p:sldId id="1020" r:id="rId30"/>
    <p:sldId id="746" r:id="rId31"/>
    <p:sldId id="1025" r:id="rId32"/>
    <p:sldId id="2375" r:id="rId33"/>
    <p:sldId id="1026" r:id="rId34"/>
    <p:sldId id="1260" r:id="rId3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79774" autoAdjust="0"/>
  </p:normalViewPr>
  <p:slideViewPr>
    <p:cSldViewPr snapToGrid="0">
      <p:cViewPr varScale="1">
        <p:scale>
          <a:sx n="100" d="100"/>
          <a:sy n="100" d="100"/>
        </p:scale>
        <p:origin x="2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1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1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41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6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63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4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6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52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6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65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3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98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44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33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2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0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1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87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0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09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890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180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46022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862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0561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9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4622800" cy="5232399"/>
          </a:xfrm>
        </p:spPr>
        <p:txBody>
          <a:bodyPr/>
          <a:lstStyle/>
          <a:p>
            <a:r>
              <a:rPr lang="en-US" dirty="0"/>
              <a:t>Popular representation for classifiers</a:t>
            </a:r>
          </a:p>
          <a:p>
            <a:pPr lvl="1"/>
            <a:r>
              <a:rPr lang="en-US" dirty="0"/>
              <a:t>Even among humans!</a:t>
            </a:r>
          </a:p>
          <a:p>
            <a:r>
              <a:rPr lang="en-US" dirty="0"/>
              <a:t>I’ve just arrived at a restaurant: should I stay (and wait for a table) or go elsewhere?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12" y="1600200"/>
            <a:ext cx="7182988" cy="4658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F2DC60-F8C9-4878-B39F-6B8FF2AAFFDC}"/>
              </a:ext>
            </a:extLst>
          </p:cNvPr>
          <p:cNvSpPr txBox="1"/>
          <p:nvPr/>
        </p:nvSpPr>
        <p:spPr>
          <a:xfrm>
            <a:off x="406400" y="6444734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95454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672" y="1397001"/>
            <a:ext cx="5004128" cy="3403599"/>
          </a:xfrm>
        </p:spPr>
        <p:txBody>
          <a:bodyPr/>
          <a:lstStyle/>
          <a:p>
            <a:r>
              <a:rPr lang="en-US" sz="2400" dirty="0"/>
              <a:t>It’s Friday night and you’re hungry</a:t>
            </a:r>
          </a:p>
          <a:p>
            <a:r>
              <a:rPr lang="en-US" sz="2400" dirty="0"/>
              <a:t>You arrive at your favorite cheap but really cool happening burger place</a:t>
            </a:r>
          </a:p>
          <a:p>
            <a:r>
              <a:rPr lang="en-US" sz="2400" dirty="0"/>
              <a:t>It’s full and you have no reservation but there is a bar</a:t>
            </a:r>
          </a:p>
          <a:p>
            <a:r>
              <a:rPr lang="en-US" sz="2400" dirty="0"/>
              <a:t>The host estimates a 45 minute wait</a:t>
            </a:r>
          </a:p>
          <a:p>
            <a:r>
              <a:rPr lang="en-US" sz="2400" dirty="0"/>
              <a:t>There are alternatives nearby but it’s raining outside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12" y="1600200"/>
            <a:ext cx="7182988" cy="465873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20574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10400" y="3048000"/>
            <a:ext cx="838200" cy="4572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48600" y="37338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458200" y="45720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58200" y="4953000"/>
            <a:ext cx="990600" cy="533400"/>
          </a:xfrm>
          <a:prstGeom prst="rect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1" y="518160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Decision tree </a:t>
            </a:r>
            <a:r>
              <a:rPr lang="en-US" sz="2800" b="1" i="1" dirty="0">
                <a:solidFill>
                  <a:srgbClr val="0000FF"/>
                </a:solidFill>
              </a:rPr>
              <a:t>partitions</a:t>
            </a:r>
            <a:r>
              <a:rPr lang="en-US" sz="2800" dirty="0"/>
              <a:t> the input space, assigns a label to each partition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0DD72-209C-49ED-8658-98A77B5DB3A1}"/>
              </a:ext>
            </a:extLst>
          </p:cNvPr>
          <p:cNvSpPr txBox="1"/>
          <p:nvPr/>
        </p:nvSpPr>
        <p:spPr>
          <a:xfrm>
            <a:off x="406400" y="6444734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6317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9199AB6-50D7-416E-B16E-126F34C049EB}"/>
              </a:ext>
            </a:extLst>
          </p:cNvPr>
          <p:cNvGraphicFramePr>
            <a:graphicFrameLocks noGrp="1"/>
          </p:cNvGraphicFramePr>
          <p:nvPr/>
        </p:nvGraphicFramePr>
        <p:xfrm>
          <a:off x="645651" y="1973332"/>
          <a:ext cx="6502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7422949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3273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579039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9692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Distress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C-sec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4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7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9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16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/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	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7030A0"/>
                        </a:solidFill>
                      </a:rPr>
                      <m:t>	         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/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𝑉𝑒𝑟𝑡𝑒𝑥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𝐵𝑟𝑒𝑒𝑐h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𝐴𝑏𝑛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𝐶𝑠𝑒𝑐𝑡𝑖𝑜𝑛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𝑁𝑎𝑡𝑢𝑟𝑎𝑙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63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Fetal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Fetal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Previous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1567419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7879-0226-4A5F-AA86-B71101E1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to Predict C-Section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D0895-E7BE-463B-9E92-E6F118F17107}"/>
              </a:ext>
            </a:extLst>
          </p:cNvPr>
          <p:cNvSpPr txBox="1"/>
          <p:nvPr/>
        </p:nvSpPr>
        <p:spPr>
          <a:xfrm>
            <a:off x="406400" y="6110906"/>
            <a:ext cx="6597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Sims, C.J., </a:t>
            </a:r>
            <a:r>
              <a:rPr lang="en-US" dirty="0" err="1"/>
              <a:t>Meyn</a:t>
            </a:r>
            <a:r>
              <a:rPr lang="en-US" dirty="0"/>
              <a:t>, L., Caruana, R., Rao, R.B., Mitchell, T. and </a:t>
            </a:r>
            <a:r>
              <a:rPr lang="en-US" dirty="0" err="1"/>
              <a:t>Krohn</a:t>
            </a:r>
            <a:r>
              <a:rPr lang="en-US" dirty="0"/>
              <a:t>, M.</a:t>
            </a:r>
          </a:p>
          <a:p>
            <a:r>
              <a:rPr lang="en-US" i="1" dirty="0"/>
              <a:t>American journal of obstetrics and gynecology</a:t>
            </a:r>
            <a:r>
              <a:rPr lang="en-US" dirty="0"/>
              <a:t>, </a:t>
            </a:r>
            <a:r>
              <a:rPr lang="en-US" i="1" dirty="0"/>
              <a:t>2000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0E465-D5BD-453A-BD62-CBD675AF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6" y="1083451"/>
            <a:ext cx="8466396" cy="447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4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7879-0226-4A5F-AA86-B71101E1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to Predict C-Section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91FFE-4EEE-4759-8093-3D85D3E4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19" y="997097"/>
            <a:ext cx="7494104" cy="5412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D0895-E7BE-463B-9E92-E6F118F17107}"/>
              </a:ext>
            </a:extLst>
          </p:cNvPr>
          <p:cNvSpPr txBox="1"/>
          <p:nvPr/>
        </p:nvSpPr>
        <p:spPr>
          <a:xfrm>
            <a:off x="406400" y="6444734"/>
            <a:ext cx="357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Tom Mitchell</a:t>
            </a:r>
          </a:p>
        </p:txBody>
      </p:sp>
    </p:spTree>
    <p:extLst>
      <p:ext uri="{BB962C8B-B14F-4D97-AF65-F5344CB8AC3E}">
        <p14:creationId xmlns:p14="http://schemas.microsoft.com/office/powerpoint/2010/main" val="696503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08112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0784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</a:t>
            </a:r>
            <a:r>
              <a:rPr lang="en-US" dirty="0" err="1"/>
              <a:t>the</a:t>
            </a:r>
            <a:r>
              <a:rPr lang="en-US" dirty="0"/>
              <a:t>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1DB8C-B9B5-4F49-96F5-064CDFCAB8CC}"/>
              </a:ext>
            </a:extLst>
          </p:cNvPr>
          <p:cNvSpPr/>
          <p:nvPr/>
        </p:nvSpPr>
        <p:spPr>
          <a:xfrm>
            <a:off x="818667" y="2908092"/>
            <a:ext cx="3603616" cy="30727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F359189-5FF1-4C4E-BB0E-39A1485373ED}"/>
              </a:ext>
            </a:extLst>
          </p:cNvPr>
          <p:cNvSpPr/>
          <p:nvPr/>
        </p:nvSpPr>
        <p:spPr>
          <a:xfrm>
            <a:off x="4450900" y="4734778"/>
            <a:ext cx="2451547" cy="18884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45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error rate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04098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10" y="1237673"/>
            <a:ext cx="6903890" cy="4525963"/>
          </a:xfrm>
        </p:spPr>
        <p:txBody>
          <a:bodyPr/>
          <a:lstStyle/>
          <a:p>
            <a:pPr eaLnBrk="1" hangingPunct="1"/>
            <a:r>
              <a:rPr lang="en-US" dirty="0"/>
              <a:t>Decision trees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K-Nearest Neighbor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Model Selection</a:t>
            </a:r>
          </a:p>
          <a:p>
            <a:pPr eaLnBrk="1" hangingPunct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1"/>
          <a:stretch/>
        </p:blipFill>
        <p:spPr bwMode="auto">
          <a:xfrm>
            <a:off x="8444614" y="130176"/>
            <a:ext cx="3747386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error rate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C32098-5F70-4C62-A5C2-B996D9B1D513}"/>
              </a:ext>
            </a:extLst>
          </p:cNvPr>
          <p:cNvSpPr/>
          <p:nvPr/>
        </p:nvSpPr>
        <p:spPr>
          <a:xfrm>
            <a:off x="561660" y="1986196"/>
            <a:ext cx="1686102" cy="9218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4201C6-94EE-455F-9384-3DF158E9E867}"/>
              </a:ext>
            </a:extLst>
          </p:cNvPr>
          <p:cNvSpPr/>
          <p:nvPr/>
        </p:nvSpPr>
        <p:spPr>
          <a:xfrm>
            <a:off x="474216" y="3564788"/>
            <a:ext cx="2658727" cy="4609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164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58604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445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5991226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sz="3600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5991226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E5396-544A-6FE5-5851-B38B98C1F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77" r="38558" b="-2607"/>
          <a:stretch/>
        </p:blipFill>
        <p:spPr>
          <a:xfrm>
            <a:off x="-247266" y="6057901"/>
            <a:ext cx="8335811" cy="52546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1200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Splitting with Mutual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825759" y="1345279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74" y="2236865"/>
            <a:ext cx="3019709" cy="42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Previous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1814572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82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849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2CC5-D82C-4F58-A957-583C8DF0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</p:spPr>
            <p:txBody>
              <a:bodyPr/>
              <a:lstStyle/>
              <a:p>
                <a:r>
                  <a:rPr lang="en-US" dirty="0"/>
                  <a:t>A few tools</a:t>
                </a:r>
              </a:p>
              <a:p>
                <a:endParaRPr lang="en-US" dirty="0"/>
              </a:p>
              <a:p>
                <a:r>
                  <a:rPr lang="en-US" dirty="0"/>
                  <a:t>Majority vote: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Classification error rate: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𝐸𝑟𝑟𝑜𝑟𝑅𝑎𝑡𝑒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What fraction did we predict incorrectly</a:t>
                </a:r>
              </a:p>
              <a:p>
                <a:r>
                  <a:rPr lang="en-US" dirty="0"/>
                  <a:t>Expected value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  <a:blipFill>
                <a:blip r:embed="rId2"/>
                <a:stretch>
                  <a:fillRect l="-1146" t="-5090" b="-15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CB0AA0-7EAF-9207-20F7-F291C7312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7050"/>
              </p:ext>
            </p:extLst>
          </p:nvPr>
        </p:nvGraphicFramePr>
        <p:xfrm>
          <a:off x="6326381" y="208867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8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7754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BF7B4B-1EED-FB62-424C-F768EA48C7D0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F515BE-4727-623C-0C05-C13699D6823B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E74621-0F6B-FE43-1451-48E7F581D8CF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88CE67-ED5C-C2FA-A4CE-3127059D6253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CE51D3-B2CE-67EB-A0C9-71979129A472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1EE11-EF89-7970-3D10-2B8122D2E584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3BE9C3A-63EA-6C7B-0981-605FE300BB5B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0686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02F820-F30B-C40B-B756-963B6370E27A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5DC84E-BC59-9791-E0F7-E1D0BD898FB1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919056-CECA-2FC0-CEE1-0D5B7C54DFC4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B5594-5E39-C155-ABE3-8C552012556C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788348-05CF-DF86-3A1E-0B359814A73A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87535-620D-1FCA-19C5-A1EA4E8F2385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4BA69D6-75B1-3D0C-8B42-9235451EABC0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90077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1        +      0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1/8</a:t>
            </a:r>
          </a:p>
        </p:txBody>
      </p:sp>
    </p:spTree>
    <p:extLst>
      <p:ext uri="{BB962C8B-B14F-4D97-AF65-F5344CB8AC3E}">
        <p14:creationId xmlns:p14="http://schemas.microsoft.com/office/powerpoint/2010/main" val="42184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2-, 2+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=+/−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1-, 3+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2        +      1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2503155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2966</Words>
  <Application>Microsoft Office PowerPoint</Application>
  <PresentationFormat>Widescreen</PresentationFormat>
  <Paragraphs>969</Paragraphs>
  <Slides>32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2_Office Theme</vt:lpstr>
      <vt:lpstr>1_Office Theme</vt:lpstr>
      <vt:lpstr>  10-315 Introduction to ML  Decision Trees</vt:lpstr>
      <vt:lpstr>Today</vt:lpstr>
      <vt:lpstr>Decision Tree</vt:lpstr>
      <vt:lpstr>Decision Trees</vt:lpstr>
      <vt:lpstr>Decision Stumps</vt:lpstr>
      <vt:lpstr>Decision Stumps</vt:lpstr>
      <vt:lpstr>Poll 1</vt:lpstr>
      <vt:lpstr>Poll 1</vt:lpstr>
      <vt:lpstr>Poll 1</vt:lpstr>
      <vt:lpstr>Decision trees</vt:lpstr>
      <vt:lpstr>Decision trees</vt:lpstr>
      <vt:lpstr>Problem Formulation</vt:lpstr>
      <vt:lpstr>Decision Tree</vt:lpstr>
      <vt:lpstr>Tree to Predict C-Section Risk</vt:lpstr>
      <vt:lpstr>Tree to Predict C-Section Risk</vt:lpstr>
      <vt:lpstr>Building a Decision Tree</vt:lpstr>
      <vt:lpstr>Poll 2</vt:lpstr>
      <vt:lpstr>Poll 2</vt:lpstr>
      <vt:lpstr>Poll 3</vt:lpstr>
      <vt:lpstr>Poll 3</vt:lpstr>
      <vt:lpstr>Building a Decision Tree</vt:lpstr>
      <vt:lpstr>Entropy</vt:lpstr>
      <vt:lpstr>Entropy</vt:lpstr>
      <vt:lpstr>Mutual Information</vt:lpstr>
      <vt:lpstr>Mutual Information</vt:lpstr>
      <vt:lpstr>Mutual Information</vt:lpstr>
      <vt:lpstr>Splitting with Mutual Information</vt:lpstr>
      <vt:lpstr>Decision Tree Learning Example</vt:lpstr>
      <vt:lpstr>Decision Tree Learning Example</vt:lpstr>
      <vt:lpstr>Decision Tree Learning Example</vt:lpstr>
      <vt:lpstr>Decision Tree Learning Example</vt:lpstr>
      <vt:lpstr>Mutual Information Notation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96</cp:revision>
  <dcterms:created xsi:type="dcterms:W3CDTF">2020-05-18T13:01:09Z</dcterms:created>
  <dcterms:modified xsi:type="dcterms:W3CDTF">2023-02-28T18:56:05Z</dcterms:modified>
</cp:coreProperties>
</file>