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2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73"/>
  </p:notesMasterIdLst>
  <p:sldIdLst>
    <p:sldId id="2201" r:id="rId4"/>
    <p:sldId id="257" r:id="rId5"/>
    <p:sldId id="1257" r:id="rId6"/>
    <p:sldId id="1243" r:id="rId7"/>
    <p:sldId id="483" r:id="rId8"/>
    <p:sldId id="486" r:id="rId9"/>
    <p:sldId id="491" r:id="rId10"/>
    <p:sldId id="2236" r:id="rId11"/>
    <p:sldId id="517" r:id="rId12"/>
    <p:sldId id="497" r:id="rId13"/>
    <p:sldId id="1009" r:id="rId14"/>
    <p:sldId id="2241" r:id="rId15"/>
    <p:sldId id="2237" r:id="rId16"/>
    <p:sldId id="2238" r:id="rId17"/>
    <p:sldId id="2239" r:id="rId18"/>
    <p:sldId id="1423" r:id="rId19"/>
    <p:sldId id="1424" r:id="rId20"/>
    <p:sldId id="1425" r:id="rId21"/>
    <p:sldId id="1426" r:id="rId22"/>
    <p:sldId id="1427" r:id="rId23"/>
    <p:sldId id="1428" r:id="rId24"/>
    <p:sldId id="1429" r:id="rId25"/>
    <p:sldId id="1430" r:id="rId26"/>
    <p:sldId id="2235" r:id="rId27"/>
    <p:sldId id="1248" r:id="rId28"/>
    <p:sldId id="554" r:id="rId29"/>
    <p:sldId id="555" r:id="rId30"/>
    <p:sldId id="556" r:id="rId31"/>
    <p:sldId id="557" r:id="rId32"/>
    <p:sldId id="1258" r:id="rId33"/>
    <p:sldId id="549" r:id="rId34"/>
    <p:sldId id="550" r:id="rId35"/>
    <p:sldId id="560" r:id="rId36"/>
    <p:sldId id="558" r:id="rId37"/>
    <p:sldId id="559" r:id="rId38"/>
    <p:sldId id="561" r:id="rId39"/>
    <p:sldId id="552" r:id="rId40"/>
    <p:sldId id="553" r:id="rId41"/>
    <p:sldId id="520" r:id="rId42"/>
    <p:sldId id="2234" r:id="rId43"/>
    <p:sldId id="2240" r:id="rId44"/>
    <p:sldId id="2259" r:id="rId45"/>
    <p:sldId id="2258" r:id="rId46"/>
    <p:sldId id="2257" r:id="rId47"/>
    <p:sldId id="2255" r:id="rId48"/>
    <p:sldId id="2256" r:id="rId49"/>
    <p:sldId id="2253" r:id="rId50"/>
    <p:sldId id="2254" r:id="rId51"/>
    <p:sldId id="1435" r:id="rId52"/>
    <p:sldId id="1436" r:id="rId53"/>
    <p:sldId id="2242" r:id="rId54"/>
    <p:sldId id="1437" r:id="rId55"/>
    <p:sldId id="1438" r:id="rId56"/>
    <p:sldId id="1439" r:id="rId57"/>
    <p:sldId id="1440" r:id="rId58"/>
    <p:sldId id="1441" r:id="rId59"/>
    <p:sldId id="1442" r:id="rId60"/>
    <p:sldId id="1443" r:id="rId61"/>
    <p:sldId id="2248" r:id="rId62"/>
    <p:sldId id="2249" r:id="rId63"/>
    <p:sldId id="2250" r:id="rId64"/>
    <p:sldId id="2251" r:id="rId65"/>
    <p:sldId id="2252" r:id="rId66"/>
    <p:sldId id="1444" r:id="rId67"/>
    <p:sldId id="1445" r:id="rId68"/>
    <p:sldId id="1446" r:id="rId69"/>
    <p:sldId id="1447" r:id="rId70"/>
    <p:sldId id="2053" r:id="rId71"/>
    <p:sldId id="2060" r:id="rId72"/>
  </p:sldIdLst>
  <p:sldSz cx="12192000" cy="6858000"/>
  <p:notesSz cx="9296400" cy="70104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Cambria Math" panose="02040503050406030204" pitchFamily="18" charset="0"/>
      <p:regular r:id="rId80"/>
    </p:embeddedFont>
    <p:embeddedFont>
      <p:font typeface="Candara" panose="020E0502030303020204" pitchFamily="34" charset="0"/>
      <p:regular r:id="rId81"/>
      <p:bold r:id="rId82"/>
      <p:italic r:id="rId83"/>
      <p:boldItalic r:id="rId84"/>
    </p:embeddedFont>
    <p:embeddedFont>
      <p:font typeface="Garamond" panose="02020404030301010803" pitchFamily="18" charset="0"/>
      <p:regular r:id="rId85"/>
      <p:bold r:id="rId86"/>
      <p:italic r:id="rId87"/>
    </p:embeddedFont>
    <p:embeddedFont>
      <p:font typeface="Rockwell" panose="02060603020205020403" pitchFamily="18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4" autoAdjust="0"/>
    <p:restoredTop sz="89829" autoAdjust="0"/>
  </p:normalViewPr>
  <p:slideViewPr>
    <p:cSldViewPr snapToGrid="0">
      <p:cViewPr varScale="1"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2.xml"/><Relationship Id="rId90" Type="http://schemas.openxmlformats.org/officeDocument/2006/relationships/font" Target="fonts/font17.fntdata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4.fntdata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04:11:13.1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23527 4557 57 0,'0'0'0'0,"0"0"0"0,0 0 0 0,0 0 0 16,0 0 96-16,0 0 15 0,0 0 2 0,0 0 1 15,0 0-74-15,0 0-16 0,0 0-2 0,0 0-1 16,0 0 1-16,0 0 0 0,-4 0 0 0,4 0 0 16,-7-3-2-16,7 3-1 0,-7 0 0 0,0 0 0 15,4 0 14-15,-8 0 3 0,7 0 1 0,-3 0 0 16,7 0-5-16,-10 0-2 0,-1 0 0 0,4 0 0 15,-3 0 5-15,3 0 1 0,-4 0 0 0,-14-6 36 16,11 3-35-16,4 3 0 0,-5-6 0 16,1 6 10-16,0 0 1 0,0 0 1 0,0 0 0 15,-4 0-19-15,4 0-4 0,-3 6-1 0,-1-6 0 16,4 0-25-16,-4 0 0 0,1 3 0 0,-1 3 0 16,4-6 21-16,-4 0 9 0,-3 3 2 0,3 4 0 15,1-7-16-15,3 0-4 0,-4 0 0 0,0 6 0 0,-3-6 16 0,4 3 2 16,2-3 1-16,-2 0 0 0,-4 0-8 0,3 0-2 15,4 6 0-15,0-3 0 0,-4-3-21 0,0 7 0 16,4-4 0-16,4-3 0 0,-1 0 0 0,1 6-13 16,-8-6 1-16,7 3 1 0,8-3 11 0,-8 0 14 15,-3 0-3-15,7 0-1 16,0 0-1-16,4 0 0 0,-5 0 0 0,1 0 0 0,0 0-9 0,7 0 0 16,0 0 0-16,0 0 0 0,0 0 0 0,0 0 0 15,0 0 0-15,0 0 0 0,0 0 0 0,0 0 0 16,0 0 0-16,14 0 0 0,-3-3 0 0,0-3 0 15,-11 6 0-15,17 0 0 16,4 0-23-16,-3 0-6 0,-7 0-2 0,6 0 0 0,4-3 15 0,1 3 2 16,-1 0 1-16,0 0 0 0,-3 0 13 0,3-7 0 15,0 7 0-15,4 0 0 0,-4 0 0 0,4 0-9 0,-4 0 9 0,0 0-8 16,0 0 8-16,0 0 11 0,4 0-3 0,-4 0 0 16,0 0-8-16,0 0 0 0,1-3 0 0,2-3 0 15,1 6 0-15,0-3 0 0,-1 3 0 0,-3-6 0 16,4 6 0-16,-7 0 8 0,-1-7-8 0,1 7 8 15,0-3-8-15,-4 3 0 0,-4 0 0 0,1 0 0 16,-4 0 0-16,-7 0 0 0,0 0 0 0,0 0 0 16,0 0 0-16,0 0 0 0,0 0 0 0,0 0 0 15,0 0 0-15,0 0 0 0,0 0 0 0,-3 0 0 16,-5-6 0-16,-2 6-11 0,-1 0 3 0,1 0 0 16,-8 0-3-16,4 0 0 0,-7 0 0 0,0 6 0 15,-4-6-106 1,-3 0-22-16,-25 0-4 0,3 0-1 0</inkml:trace>
  <inkml:trace contextRef="#ctx0" brushRef="#br0" timeOffset="3746.64">6325 4582 172 0,'0'0'8'0,"0"0"1"0,-3 7-9 0,-1-4 0 16,-3 3 0-16,0-3 0 0,4-3 184 0,-4 7 34 16,0-4 7-16,-4-3 2 0,0 0-150 0,4 6-29 15,-3-3-7-15,-1-3-1 0,1 0-40 0,-1 0 0 16,4 0-16-16,-4 0 5 15,1 0-36-15,-1 6-7 0,1-6-2 0,6 10 0 16,4-10 22-16,-11 0 4 0,8 0 1 0,-8 6 0 0,11-6 29 0,-7 3 0 0,0 7 0 0,0-10 0 16,4 0 37-16,-4 0 4 0,-4 0 1 0,4 0 0 15,0 0 42-15,3 6 8 0,-3-6 1 0,0 3 1 16,0-3-27-16,4 0-6 0,-4 0-1 0,3 0 0 16,-6 0-20-16,6 0-5 0,-3 0-1 0,3 0 0 15,-3-3-9-15,0 3-1 0,4 0-1 0,-1-6 0 16,1 6 6-16,-4 0 2 0,0-10 0 0,0 1 0 15,3 9-3-15,-7-10-1 0,4 4 0 0,-3 6 0 16,3-3 0-16,0-3 0 0,-4 6 0 0,4-3 0 16,-4-4-7-16,1 7-2 0,-1 0 0 0,8 0 0 15,-11-3-2-15,3 3 0 0,0-6 0 0,1 6 0 0,-1 0-4 16,1 0 0-16,-1 0-1 0,4 0 0 16,-3 0-11-16,-5 0 10 0,5 0-10 0,-4 0 10 0,3-3 5 15,1 3 1-15,-1 0 0 0,0-7 0 16,-6 7-7-16,6 0-1 0,-6-3 0 0,2 3 0 15,1-6-8-15,0 6 8 0,4 0-8 0,-5-3 8 0,-2 3-8 0,3-6 12 16,0 6-12-16,0 0 12 0,3 0-12 0,-3 0 8 16,3 0-8-16,1 0 8 0,-4 0-8 0,3-7 0 15,-7 7 0-15,11 0 8 0,-3 0-8 0,-4 0 0 16,3 0 9-16,-7 0-9 0,4 0 8 0,0 0-8 16,0 0 8-16,-4 0-8 0,4 0 0 0,0 7 8 0,0-7-8 15,0 0 0-15,-4 0 0 0,1 0 0 0,-1 0 0 0,4 6 8 16,-7-12-8-16,3 6 0 0,0 0 0 0,1 0 0 15,-4 0 0-15,3 0 0 0,7 0 0 0,-10 0 8 16,7 0-8-16,0 0 0 0,-4 0 0 0,1 0 0 16,-1 0 8-16,0 0 0 0,1 0 0 15,3 0 0-15,-4 0-8 0,8 6 0 16,-8-3 0-16,4-3 0 0,0 0 0 0,0 0-8 0,-1 9 8 16,5-2-8-16,-1-4-5 0,-3 3-1 0,4-3 0 0,-5 7-688 31,5-1-138-31</inkml:trace>
  <inkml:trace contextRef="#ctx0" brushRef="#br0" timeOffset="6581.9">21283 4504 115 0,'0'0'10'0,"0"0"-10"0,0 0 0 0,0 0 0 15,0 0 88-15,0 0 15 0,0 0 3 0,0 0 1 16,0 0-6-16,0 0-1 0,0 0 0 0,7 6 0 16,-7-6-60-16,0 0-13 0,0 0-3 0,11 0 0 15,-4-6-24-15,-7 6 0 0,0 0 0 0,0 0 0 16,0 0 0-16,0 0 0 0,7 0 0 0,-7 0 0 15,0 0 0-15,0 0 8 0,0 0-8 0,0 0 0 16,0 0 22-16,0 0-1 0,0 0 0 0,0 0 0 16,0 0 7-16,0 0 2 0,3-3 0 0,-3 3 0 15,0 0 3-15,0 0 1 0,0 0 0 0,0 0 0 16,-3-6-6-16,-1 3 0 0,1-4-1 0,-4 7 0 16,3 0 0-16,-3-3 0 0,-3 3 0 0,-1-6 0 15,0 6 2-15,-3 0 1 0,0 0 0 0,0 6 0 16,-7-6 2-16,3 0 1 0,-6 3 0 0,2-3 0 15,-2 7 9-15,-1-4 2 0,0 3 0 0,-3-3 0 16,0 3-8-16,-4 1-2 0,0-4 0 0,-3 3 0 0,-4-3-6 0,-3 7-2 16,0-4 0-16,-1 3 0 15,-3-9-54-15,1 3-10 0,-5 10-2 0,4-10-833 16</inkml:trace>
  <inkml:trace contextRef="#ctx0" brushRef="#br0" timeOffset="10488.43">2999 4601 403 0,'-4'10'36'0,"1"-4"-36"16,-8-3 0-16,0 3 0 0,-3 4 213 0,4-4 36 15,-4 7 7-15,3-13 2 0,-3 15-141 0,3-12-28 16,-6 10-5-16,3-1-2 0,-1-2-45 0,1-1-9 16,0 7-1-16,-7 0-776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04:22:33.32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14728 9857 1796 0,'-3'-10'40'0,"-8"1"8"0,-6-7 1 0,6 7 1 0,-3 0-40 0,3-1-10 15,1 1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4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6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9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83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35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2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37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2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Add conditional independence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consequences here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DC253-A9A5-4D90-B624-D5BA5845A9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4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</a:t>
            </a:r>
            <a:r>
              <a:rPr lang="en-US" baseline="0" dirty="0"/>
              <a:t> </a:t>
            </a:r>
            <a:r>
              <a:rPr lang="en-US" baseline="0"/>
              <a:t>propto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704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97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75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16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34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03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75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86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0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Why would you </a:t>
            </a:r>
            <a:r>
              <a:rPr lang="en-US" i="1" dirty="0"/>
              <a:t>want</a:t>
            </a:r>
            <a:r>
              <a:rPr lang="en-US" dirty="0"/>
              <a:t> a model that’s not a linear chain?</a:t>
            </a:r>
          </a:p>
          <a:p>
            <a:pPr eaLnBrk="1" hangingPunct="1"/>
            <a:r>
              <a:rPr lang="en-US" dirty="0"/>
              <a:t>Well, here’s an example.</a:t>
            </a:r>
          </a:p>
          <a:p>
            <a:pPr eaLnBrk="1" hangingPunct="1"/>
            <a:r>
              <a:rPr lang="en-US" dirty="0"/>
              <a:t>Here I’ll generate tagged </a:t>
            </a:r>
            <a:r>
              <a:rPr lang="en-US" i="1" dirty="0"/>
              <a:t>sentences.</a:t>
            </a:r>
          </a:p>
          <a:p>
            <a:pPr eaLnBrk="1" hangingPunct="1"/>
            <a:r>
              <a:rPr lang="en-US" dirty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dirty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dirty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02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0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41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3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7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4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738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7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8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6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18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7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2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1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2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7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8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4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5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49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2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2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1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21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25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831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828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736066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9030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3301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5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journals.plos.org/plosmedicine/article?id=10.1371/journal.pmed.1001748" TargetMode="External"/><Relationship Id="rId4" Type="http://schemas.openxmlformats.org/officeDocument/2006/relationships/hyperlink" Target="https://www.microsoft.com/en-us/research/people/dabelgr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0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0.png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5" Type="http://schemas.openxmlformats.org/officeDocument/2006/relationships/image" Target="../media/image190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0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Grades out today or tomorrow</a:t>
            </a:r>
          </a:p>
          <a:p>
            <a:endParaRPr lang="en-US" dirty="0"/>
          </a:p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HW7: Thu, 11/19, 11:59 pm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640999" y="1184728"/>
            <a:ext cx="10337800" cy="55263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positions on a map (continuous)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Molecular biology: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Observations are nucleotides ACGT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States are coding/non-coding/start/stop/splice-site etc.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318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74E4-A1F4-4769-A605-30FB99A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Danielle Belgrave, Microsoft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EC612-DD45-4165-A5A0-DC00F8123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10" y="1879724"/>
            <a:ext cx="8810625" cy="22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0B6A2-BD08-4685-B750-66790B4B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10" y="1117724"/>
            <a:ext cx="4152900" cy="76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CE82B3-2093-4DF0-8682-485C3D4F347A}"/>
              </a:ext>
            </a:extLst>
          </p:cNvPr>
          <p:cNvSpPr/>
          <p:nvPr/>
        </p:nvSpPr>
        <p:spPr>
          <a:xfrm>
            <a:off x="721610" y="4260334"/>
            <a:ext cx="6035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https://www.microsoft.com/en-us/research/people/dabelgra/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0B474-247B-430F-958D-0990F1F85250}"/>
              </a:ext>
            </a:extLst>
          </p:cNvPr>
          <p:cNvSpPr/>
          <p:nvPr/>
        </p:nvSpPr>
        <p:spPr>
          <a:xfrm>
            <a:off x="721609" y="5031455"/>
            <a:ext cx="11027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Developmental Profiles of Eczema, Wheeze, and Rhinitis: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Two Population-Based Birth Cohort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Danielle Belgrave, et al.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PLOS Medicine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19B"/>
                <a:ea typeface="+mn-ea"/>
                <a:cs typeface="+mn-cs"/>
              </a:rPr>
              <a:t>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https://journals.plos.org/plosmedicine/article?id=10.1371/journal.pmed.1001748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13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3489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859187" y="3382201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82961" y="2601152"/>
            <a:ext cx="4858559" cy="609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1992C-A841-4488-B3F3-819E42DDA59B}"/>
              </a:ext>
            </a:extLst>
          </p:cNvPr>
          <p:cNvSpPr/>
          <p:nvPr/>
        </p:nvSpPr>
        <p:spPr>
          <a:xfrm>
            <a:off x="0" y="1035320"/>
            <a:ext cx="11862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6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Joint distribution: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…,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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=1: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|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/>
              <p:nvPr/>
            </p:nvSpPr>
            <p:spPr>
              <a:xfrm>
                <a:off x="4568933" y="3278517"/>
                <a:ext cx="5594673" cy="1131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,⋯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933" y="3278517"/>
                <a:ext cx="5594673" cy="1131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118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859187" y="3382201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82961" y="2601152"/>
            <a:ext cx="4858559" cy="609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1992C-A841-4488-B3F3-819E42DDA59B}"/>
              </a:ext>
            </a:extLst>
          </p:cNvPr>
          <p:cNvSpPr/>
          <p:nvPr/>
        </p:nvSpPr>
        <p:spPr>
          <a:xfrm>
            <a:off x="0" y="1035320"/>
            <a:ext cx="11862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6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Joint distribution: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…,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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=1: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|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/>
              <p:nvPr/>
            </p:nvSpPr>
            <p:spPr>
              <a:xfrm>
                <a:off x="4585762" y="3278517"/>
                <a:ext cx="7094443" cy="1131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err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,⋯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9437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762" y="3278517"/>
                <a:ext cx="7094443" cy="1131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828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859187" y="3566233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2961" y="2601152"/>
                <a:ext cx="10484738" cy="609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dirty="0">
                    <a:latin typeface="Calibri"/>
                    <a:ea typeface="ＭＳ Ｐゴシック" pitchFamily="34" charset="-128"/>
                    <a:cs typeface="Calibri"/>
                  </a:rPr>
                  <a:t>Explanation: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1: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𝑇</m:t>
                            </m:r>
                          </m:sub>
                        </m:sSub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∣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1: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𝑇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) </m:t>
                    </m:r>
                  </m:oMath>
                </a14:m>
                <a:endParaRPr lang="en-US" sz="32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endParaRPr lang="en-US" sz="32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endParaRPr lang="en-US" sz="4400" dirty="0">
                  <a:latin typeface="Calibri"/>
                  <a:ea typeface="ＭＳ Ｐゴシック" pitchFamily="34" charset="-128"/>
                  <a:cs typeface="Calibri"/>
                </a:endParaRPr>
              </a:p>
            </p:txBody>
          </p:sp>
        </mc:Choice>
        <mc:Fallback xmlns="">
          <p:sp>
            <p:nvSpPr>
              <p:cNvPr id="33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961" y="2601152"/>
                <a:ext cx="10484738" cy="609600"/>
              </a:xfrm>
              <a:blipFill>
                <a:blip r:embed="rId3"/>
                <a:stretch>
                  <a:fillRect l="-1512" t="-21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41992C-A841-4488-B3F3-819E42DDA59B}"/>
              </a:ext>
            </a:extLst>
          </p:cNvPr>
          <p:cNvSpPr/>
          <p:nvPr/>
        </p:nvSpPr>
        <p:spPr>
          <a:xfrm>
            <a:off x="0" y="1035320"/>
            <a:ext cx="11862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6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Joint distribution: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…,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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=1: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|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C1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/>
              <p:nvPr/>
            </p:nvSpPr>
            <p:spPr>
              <a:xfrm>
                <a:off x="4504990" y="3462549"/>
                <a:ext cx="4335161" cy="2765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itchFamily="34" charset="-128"/>
                    <a:cs typeface="Calibri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𝑇</m:t>
                            </m:r>
                          </m:sub>
                        </m:sSub>
                      </m:e>
                    </m:func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∣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1: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𝑇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)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34" charset="-128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itchFamily="34" charset="-128"/>
                    <a:cs typeface="Calibri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itchFamily="34" charset="-128"/>
                    <a:cs typeface="Calibri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pitchFamily="34" charset="-128"/>
                                    <a:cs typeface="Calibri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  <m:t>𝑇</m:t>
                            </m:r>
                          </m:sub>
                        </m:sSub>
                      </m:e>
                    </m:func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,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1: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𝑇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)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34" charset="-128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ea typeface="ＭＳ Ｐゴシック" pitchFamily="34" charset="-128"/>
                    <a:cs typeface="Calibri"/>
                  </a:rPr>
                  <a:t>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itchFamily="34" charset="-128"/>
                    <a:cs typeface="Calibri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437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,⋯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9437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9437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0E4-1927-4365-871B-8DA936DA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990" y="3462549"/>
                <a:ext cx="4335161" cy="27657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332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Oval 5"/>
          <p:cNvSpPr>
            <a:spLocks noChangeArrowheads="1"/>
          </p:cNvSpPr>
          <p:nvPr/>
        </p:nvSpPr>
        <p:spPr bwMode="auto">
          <a:xfrm>
            <a:off x="5287963" y="3043239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6" name="Oval 5"/>
          <p:cNvSpPr>
            <a:spLocks noChangeArrowheads="1"/>
          </p:cNvSpPr>
          <p:nvPr/>
        </p:nvSpPr>
        <p:spPr bwMode="auto">
          <a:xfrm>
            <a:off x="67675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7" name="Oval 5"/>
          <p:cNvSpPr>
            <a:spLocks noChangeArrowheads="1"/>
          </p:cNvSpPr>
          <p:nvPr/>
        </p:nvSpPr>
        <p:spPr bwMode="auto">
          <a:xfrm>
            <a:off x="81391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8" name="Oval 5"/>
          <p:cNvSpPr>
            <a:spLocks noChangeArrowheads="1"/>
          </p:cNvSpPr>
          <p:nvPr/>
        </p:nvSpPr>
        <p:spPr bwMode="auto">
          <a:xfrm>
            <a:off x="95107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37957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90" name="Oval 5"/>
          <p:cNvSpPr>
            <a:spLocks noChangeArrowheads="1"/>
          </p:cNvSpPr>
          <p:nvPr/>
        </p:nvSpPr>
        <p:spPr bwMode="auto">
          <a:xfrm>
            <a:off x="2347913" y="3063876"/>
            <a:ext cx="450850" cy="4476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992" name="Title 4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cs typeface="Arial" charset="0"/>
              </a:rPr>
              <a:t>Great Ideas in ML: Message Passing</a:t>
            </a:r>
          </a:p>
        </p:txBody>
      </p:sp>
      <p:cxnSp>
        <p:nvCxnSpPr>
          <p:cNvPr id="29729" name="Straight Arrow Connector 65"/>
          <p:cNvCxnSpPr>
            <a:cxnSpLocks noChangeShapeType="1"/>
          </p:cNvCxnSpPr>
          <p:nvPr/>
        </p:nvCxnSpPr>
        <p:spPr bwMode="auto">
          <a:xfrm>
            <a:off x="5943600" y="3598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2" name="AutoShape 56"/>
          <p:cNvSpPr>
            <a:spLocks noChangeArrowheads="1"/>
          </p:cNvSpPr>
          <p:nvPr/>
        </p:nvSpPr>
        <p:spPr bwMode="auto">
          <a:xfrm>
            <a:off x="57150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behind you</a:t>
            </a:r>
          </a:p>
        </p:txBody>
      </p:sp>
      <p:cxnSp>
        <p:nvCxnSpPr>
          <p:cNvPr id="29754" name="Straight Arrow Connector 65"/>
          <p:cNvCxnSpPr>
            <a:cxnSpLocks noChangeShapeType="1"/>
          </p:cNvCxnSpPr>
          <p:nvPr/>
        </p:nvCxnSpPr>
        <p:spPr bwMode="auto">
          <a:xfrm>
            <a:off x="7391400" y="359092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5" name="AutoShape 59"/>
          <p:cNvSpPr>
            <a:spLocks noChangeArrowheads="1"/>
          </p:cNvSpPr>
          <p:nvPr/>
        </p:nvSpPr>
        <p:spPr bwMode="auto">
          <a:xfrm>
            <a:off x="71628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behind you</a:t>
            </a:r>
          </a:p>
        </p:txBody>
      </p:sp>
      <p:cxnSp>
        <p:nvCxnSpPr>
          <p:cNvPr id="29756" name="Straight Arrow Connector 65"/>
          <p:cNvCxnSpPr>
            <a:cxnSpLocks noChangeShapeType="1"/>
          </p:cNvCxnSpPr>
          <p:nvPr/>
        </p:nvCxnSpPr>
        <p:spPr bwMode="auto">
          <a:xfrm>
            <a:off x="8763000" y="359092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7" name="AutoShape 61"/>
          <p:cNvSpPr>
            <a:spLocks noChangeArrowheads="1"/>
          </p:cNvSpPr>
          <p:nvPr/>
        </p:nvSpPr>
        <p:spPr bwMode="auto">
          <a:xfrm>
            <a:off x="85344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behind you</a:t>
            </a:r>
          </a:p>
        </p:txBody>
      </p:sp>
      <p:cxnSp>
        <p:nvCxnSpPr>
          <p:cNvPr id="29758" name="Straight Arrow Connector 65"/>
          <p:cNvCxnSpPr>
            <a:cxnSpLocks noChangeShapeType="1"/>
          </p:cNvCxnSpPr>
          <p:nvPr/>
        </p:nvCxnSpPr>
        <p:spPr bwMode="auto">
          <a:xfrm>
            <a:off x="4495800" y="3598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59" name="AutoShape 63"/>
          <p:cNvSpPr>
            <a:spLocks noChangeArrowheads="1"/>
          </p:cNvSpPr>
          <p:nvPr/>
        </p:nvSpPr>
        <p:spPr bwMode="auto">
          <a:xfrm>
            <a:off x="42672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behind you</a:t>
            </a:r>
          </a:p>
        </p:txBody>
      </p:sp>
      <p:grpSp>
        <p:nvGrpSpPr>
          <p:cNvPr id="29793" name="Group 97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2020" name="Group 67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2036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7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1" name="Group 70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2034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5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2" name="Group 73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2032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3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3" name="Group 76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2030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31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4" name="Group 79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2028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29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025" name="Group 82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2026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2027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29794" name="Straight Arrow Connector 65"/>
          <p:cNvCxnSpPr>
            <a:cxnSpLocks noChangeShapeType="1"/>
          </p:cNvCxnSpPr>
          <p:nvPr/>
        </p:nvCxnSpPr>
        <p:spPr bwMode="auto">
          <a:xfrm>
            <a:off x="2971800" y="3598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795" name="AutoShape 99"/>
          <p:cNvSpPr>
            <a:spLocks noChangeArrowheads="1"/>
          </p:cNvSpPr>
          <p:nvPr/>
        </p:nvSpPr>
        <p:spPr bwMode="auto">
          <a:xfrm>
            <a:off x="27432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 behind you</a:t>
            </a:r>
          </a:p>
        </p:txBody>
      </p:sp>
      <p:cxnSp>
        <p:nvCxnSpPr>
          <p:cNvPr id="29804" name="Straight Arrow Connector 65"/>
          <p:cNvCxnSpPr>
            <a:cxnSpLocks noChangeShapeType="1"/>
          </p:cNvCxnSpPr>
          <p:nvPr/>
        </p:nvCxnSpPr>
        <p:spPr bwMode="auto">
          <a:xfrm flipH="1" flipV="1">
            <a:off x="3048000" y="321627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05" name="AutoShape 109"/>
          <p:cNvSpPr>
            <a:spLocks noChangeArrowheads="1"/>
          </p:cNvSpPr>
          <p:nvPr/>
        </p:nvSpPr>
        <p:spPr bwMode="auto">
          <a:xfrm>
            <a:off x="28384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cxnSp>
        <p:nvCxnSpPr>
          <p:cNvPr id="29812" name="Straight Arrow Connector 65"/>
          <p:cNvCxnSpPr>
            <a:cxnSpLocks noChangeShapeType="1"/>
          </p:cNvCxnSpPr>
          <p:nvPr/>
        </p:nvCxnSpPr>
        <p:spPr bwMode="auto">
          <a:xfrm flipH="1" flipV="1">
            <a:off x="4572000" y="321627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13" name="AutoShape 117"/>
          <p:cNvSpPr>
            <a:spLocks noChangeArrowheads="1"/>
          </p:cNvSpPr>
          <p:nvPr/>
        </p:nvSpPr>
        <p:spPr bwMode="auto">
          <a:xfrm>
            <a:off x="43624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grpSp>
        <p:nvGrpSpPr>
          <p:cNvPr id="29811" name="Group 115"/>
          <p:cNvGrpSpPr>
            <a:grpSpLocks/>
          </p:cNvGrpSpPr>
          <p:nvPr/>
        </p:nvGrpSpPr>
        <p:grpSpPr bwMode="auto">
          <a:xfrm>
            <a:off x="5029201" y="1312864"/>
            <a:ext cx="773113" cy="1735137"/>
            <a:chOff x="2208" y="827"/>
            <a:chExt cx="487" cy="1093"/>
          </a:xfrm>
        </p:grpSpPr>
        <p:sp>
          <p:nvSpPr>
            <p:cNvPr id="42018" name="Line 35"/>
            <p:cNvSpPr>
              <a:spLocks noChangeShapeType="1"/>
            </p:cNvSpPr>
            <p:nvPr/>
          </p:nvSpPr>
          <p:spPr bwMode="auto">
            <a:xfrm flipV="1">
              <a:off x="2514" y="120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019" name="Rectangle 36"/>
            <p:cNvSpPr>
              <a:spLocks noChangeArrowheads="1"/>
            </p:cNvSpPr>
            <p:nvPr/>
          </p:nvSpPr>
          <p:spPr bwMode="auto">
            <a:xfrm flipV="1">
              <a:off x="2208" y="827"/>
              <a:ext cx="487" cy="388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there's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cxnSp>
        <p:nvCxnSpPr>
          <p:cNvPr id="29815" name="Straight Arrow Connector 65"/>
          <p:cNvCxnSpPr>
            <a:cxnSpLocks noChangeShapeType="1"/>
          </p:cNvCxnSpPr>
          <p:nvPr/>
        </p:nvCxnSpPr>
        <p:spPr bwMode="auto">
          <a:xfrm flipH="1" flipV="1">
            <a:off x="6019800" y="321786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16" name="AutoShape 120"/>
          <p:cNvSpPr>
            <a:spLocks noChangeArrowheads="1"/>
          </p:cNvSpPr>
          <p:nvPr/>
        </p:nvSpPr>
        <p:spPr bwMode="auto">
          <a:xfrm>
            <a:off x="58102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cxnSp>
        <p:nvCxnSpPr>
          <p:cNvPr id="29817" name="Straight Arrow Connector 65"/>
          <p:cNvCxnSpPr>
            <a:cxnSpLocks noChangeShapeType="1"/>
          </p:cNvCxnSpPr>
          <p:nvPr/>
        </p:nvCxnSpPr>
        <p:spPr bwMode="auto">
          <a:xfrm flipH="1" flipV="1">
            <a:off x="7467600" y="3208339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18" name="AutoShape 122"/>
          <p:cNvSpPr>
            <a:spLocks noChangeArrowheads="1"/>
          </p:cNvSpPr>
          <p:nvPr/>
        </p:nvSpPr>
        <p:spPr bwMode="auto">
          <a:xfrm>
            <a:off x="725805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cxnSp>
        <p:nvCxnSpPr>
          <p:cNvPr id="29819" name="Straight Arrow Connector 65"/>
          <p:cNvCxnSpPr>
            <a:cxnSpLocks noChangeShapeType="1"/>
          </p:cNvCxnSpPr>
          <p:nvPr/>
        </p:nvCxnSpPr>
        <p:spPr bwMode="auto">
          <a:xfrm flipH="1" flipV="1">
            <a:off x="8915400" y="319881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29820" name="AutoShape 124"/>
          <p:cNvSpPr>
            <a:spLocks noChangeArrowheads="1"/>
          </p:cNvSpPr>
          <p:nvPr/>
        </p:nvSpPr>
        <p:spPr bwMode="auto">
          <a:xfrm>
            <a:off x="868680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>
            <a:off x="1989139" y="838200"/>
            <a:ext cx="2147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Count the soldiers</a:t>
            </a:r>
          </a:p>
        </p:txBody>
      </p:sp>
      <p:sp>
        <p:nvSpPr>
          <p:cNvPr id="56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7F990-A9FA-4B5D-976F-8A293A04EC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50CF6-61E5-4DEC-8CFC-F263CE790FAB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95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52" grpId="0" animBg="1"/>
      <p:bldP spid="29755" grpId="0" animBg="1"/>
      <p:bldP spid="29757" grpId="0" animBg="1"/>
      <p:bldP spid="29759" grpId="0" animBg="1"/>
      <p:bldP spid="29795" grpId="0" animBg="1"/>
      <p:bldP spid="29805" grpId="0" animBg="1"/>
      <p:bldP spid="29813" grpId="0" animBg="1"/>
      <p:bldP spid="29816" grpId="0" animBg="1"/>
      <p:bldP spid="29818" grpId="0" animBg="1"/>
      <p:bldP spid="29820" grpId="0" animBg="1"/>
      <p:bldP spid="4413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4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cxnSp>
        <p:nvCxnSpPr>
          <p:cNvPr id="44034" name="Straight Arrow Connector 65"/>
          <p:cNvCxnSpPr>
            <a:cxnSpLocks noChangeShapeType="1"/>
          </p:cNvCxnSpPr>
          <p:nvPr/>
        </p:nvCxnSpPr>
        <p:spPr bwMode="auto">
          <a:xfrm>
            <a:off x="5943600" y="3581400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44035" name="AutoShape 6"/>
          <p:cNvSpPr>
            <a:spLocks noChangeArrowheads="1"/>
          </p:cNvSpPr>
          <p:nvPr/>
        </p:nvSpPr>
        <p:spPr bwMode="auto">
          <a:xfrm>
            <a:off x="5715000" y="3810000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behind you</a:t>
            </a:r>
          </a:p>
        </p:txBody>
      </p:sp>
      <p:grpSp>
        <p:nvGrpSpPr>
          <p:cNvPr id="44036" name="Group 7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4072" name="Group 8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4088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9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3" name="Group 11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4086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7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4" name="Group 14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4084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5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5" name="Group 17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4082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3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6" name="Group 20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4080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81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77" name="Group 23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4078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79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037" name="AutoShape 26"/>
          <p:cNvSpPr>
            <a:spLocks noChangeArrowheads="1"/>
          </p:cNvSpPr>
          <p:nvPr/>
        </p:nvSpPr>
        <p:spPr bwMode="auto">
          <a:xfrm>
            <a:off x="4343400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grpSp>
        <p:nvGrpSpPr>
          <p:cNvPr id="44038" name="Group 27"/>
          <p:cNvGrpSpPr>
            <a:grpSpLocks/>
          </p:cNvGrpSpPr>
          <p:nvPr/>
        </p:nvGrpSpPr>
        <p:grpSpPr bwMode="auto">
          <a:xfrm>
            <a:off x="5029201" y="1312864"/>
            <a:ext cx="773113" cy="1735137"/>
            <a:chOff x="2208" y="827"/>
            <a:chExt cx="487" cy="1093"/>
          </a:xfrm>
        </p:grpSpPr>
        <p:sp>
          <p:nvSpPr>
            <p:cNvPr id="44070" name="Line 35"/>
            <p:cNvSpPr>
              <a:spLocks noChangeShapeType="1"/>
            </p:cNvSpPr>
            <p:nvPr/>
          </p:nvSpPr>
          <p:spPr bwMode="auto">
            <a:xfrm flipV="1">
              <a:off x="2514" y="120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071" name="Rectangle 36"/>
            <p:cNvSpPr>
              <a:spLocks noChangeArrowheads="1"/>
            </p:cNvSpPr>
            <p:nvPr/>
          </p:nvSpPr>
          <p:spPr bwMode="auto">
            <a:xfrm flipV="1">
              <a:off x="2208" y="827"/>
              <a:ext cx="487" cy="388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there's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sp>
        <p:nvSpPr>
          <p:cNvPr id="170014" name="AutoShape 30"/>
          <p:cNvSpPr>
            <a:spLocks noChangeArrowheads="1"/>
          </p:cNvSpPr>
          <p:nvPr/>
        </p:nvSpPr>
        <p:spPr bwMode="auto">
          <a:xfrm>
            <a:off x="6248400" y="1057275"/>
            <a:ext cx="2362200" cy="1676400"/>
          </a:xfrm>
          <a:prstGeom prst="cloudCallout">
            <a:avLst>
              <a:gd name="adj1" fmla="val -69556"/>
              <a:gd name="adj2" fmla="val 6770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+ 1 + 3 = 6 of us</a:t>
            </a:r>
          </a:p>
        </p:txBody>
      </p:sp>
      <p:sp>
        <p:nvSpPr>
          <p:cNvPr id="44040" name="Text Box 32"/>
          <p:cNvSpPr txBox="1">
            <a:spLocks noChangeArrowheads="1"/>
          </p:cNvSpPr>
          <p:nvPr/>
        </p:nvSpPr>
        <p:spPr bwMode="auto">
          <a:xfrm>
            <a:off x="4191001" y="3810000"/>
            <a:ext cx="14144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only 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my incoming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messages</a:t>
            </a:r>
          </a:p>
        </p:txBody>
      </p:sp>
      <p:cxnSp>
        <p:nvCxnSpPr>
          <p:cNvPr id="44041" name="Straight Arrow Connector 65"/>
          <p:cNvCxnSpPr>
            <a:cxnSpLocks noChangeShapeType="1"/>
          </p:cNvCxnSpPr>
          <p:nvPr/>
        </p:nvCxnSpPr>
        <p:spPr bwMode="auto">
          <a:xfrm flipH="1" flipV="1">
            <a:off x="4572000" y="3198814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grpSp>
        <p:nvGrpSpPr>
          <p:cNvPr id="170031" name="Group 47"/>
          <p:cNvGrpSpPr>
            <a:grpSpLocks/>
          </p:cNvGrpSpPr>
          <p:nvPr/>
        </p:nvGrpSpPr>
        <p:grpSpPr bwMode="auto">
          <a:xfrm>
            <a:off x="6618288" y="1930401"/>
            <a:ext cx="812800" cy="276225"/>
            <a:chOff x="3224" y="1216"/>
            <a:chExt cx="512" cy="174"/>
          </a:xfrm>
        </p:grpSpPr>
        <p:sp>
          <p:nvSpPr>
            <p:cNvPr id="44067" name="Text Box 34"/>
            <p:cNvSpPr txBox="1">
              <a:spLocks noChangeArrowheads="1"/>
            </p:cNvSpPr>
            <p:nvPr/>
          </p:nvSpPr>
          <p:spPr bwMode="auto">
            <a:xfrm>
              <a:off x="3224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4068" name="Text Box 45"/>
            <p:cNvSpPr txBox="1">
              <a:spLocks noChangeArrowheads="1"/>
            </p:cNvSpPr>
            <p:nvPr/>
          </p:nvSpPr>
          <p:spPr bwMode="auto">
            <a:xfrm>
              <a:off x="3640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70030" name="Text Box 46"/>
            <p:cNvSpPr txBox="1">
              <a:spLocks noChangeArrowheads="1"/>
            </p:cNvSpPr>
            <p:nvPr/>
          </p:nvSpPr>
          <p:spPr bwMode="auto">
            <a:xfrm>
              <a:off x="3440" y="1216"/>
              <a:ext cx="96" cy="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1989139" y="838200"/>
            <a:ext cx="2147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Count the soldiers</a:t>
            </a:r>
          </a:p>
        </p:txBody>
      </p:sp>
      <p:sp>
        <p:nvSpPr>
          <p:cNvPr id="41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2B55E-82DA-4878-8F46-9039F18E0D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grpSp>
        <p:nvGrpSpPr>
          <p:cNvPr id="44046" name="Group 7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4049" name="Group 8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4065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6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0" name="Group 11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4063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4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1" name="Group 14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4061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2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2" name="Group 17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4059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60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3" name="Group 20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4057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58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4054" name="Group 23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4055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4056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047" name="AutoShape 26"/>
          <p:cNvSpPr>
            <a:spLocks noChangeArrowheads="1"/>
          </p:cNvSpPr>
          <p:nvPr/>
        </p:nvSpPr>
        <p:spPr bwMode="auto">
          <a:xfrm>
            <a:off x="4352925" y="2057400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sp>
        <p:nvSpPr>
          <p:cNvPr id="44048" name="Freeform 85"/>
          <p:cNvSpPr>
            <a:spLocks noChangeArrowheads="1"/>
          </p:cNvSpPr>
          <p:nvPr/>
        </p:nvSpPr>
        <p:spPr bwMode="auto">
          <a:xfrm flipV="1">
            <a:off x="4876800" y="2743200"/>
            <a:ext cx="1295400" cy="1295400"/>
          </a:xfrm>
          <a:custGeom>
            <a:avLst/>
            <a:gdLst>
              <a:gd name="T0" fmla="*/ 97703 w 1298089"/>
              <a:gd name="T1" fmla="*/ 63589 h 1253266"/>
              <a:gd name="T2" fmla="*/ 172314 w 1298089"/>
              <a:gd name="T3" fmla="*/ 1259067 h 1253266"/>
              <a:gd name="T4" fmla="*/ 1131593 w 1298089"/>
              <a:gd name="T5" fmla="*/ 1271783 h 1253266"/>
              <a:gd name="T6" fmla="*/ 1099617 w 1298089"/>
              <a:gd name="T7" fmla="*/ 0 h 1253266"/>
              <a:gd name="T8" fmla="*/ 0 60000 65536"/>
              <a:gd name="T9" fmla="*/ 0 60000 65536"/>
              <a:gd name="T10" fmla="*/ 0 60000 65536"/>
              <a:gd name="T11" fmla="*/ 0 60000 65536"/>
              <a:gd name="T12" fmla="*/ 0 w 1298089"/>
              <a:gd name="T13" fmla="*/ 0 h 1253266"/>
              <a:gd name="T14" fmla="*/ 1298089 w 1298089"/>
              <a:gd name="T15" fmla="*/ 1253266 h 12532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8089" h="1253266">
                <a:moveTo>
                  <a:pt x="98611" y="53788"/>
                </a:moveTo>
                <a:cubicBezTo>
                  <a:pt x="49305" y="474233"/>
                  <a:pt x="0" y="894678"/>
                  <a:pt x="173915" y="1065007"/>
                </a:cubicBezTo>
                <a:cubicBezTo>
                  <a:pt x="347830" y="1235336"/>
                  <a:pt x="986117" y="1253266"/>
                  <a:pt x="1142103" y="1075765"/>
                </a:cubicBezTo>
                <a:cubicBezTo>
                  <a:pt x="1298089" y="898264"/>
                  <a:pt x="1203959" y="449132"/>
                  <a:pt x="1109830" y="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rot="10800000"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39D6C-A359-446D-87FA-31A3313257E4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24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8" name="Title 4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cxnSp>
        <p:nvCxnSpPr>
          <p:cNvPr id="46082" name="Straight Arrow Connector 65"/>
          <p:cNvCxnSpPr>
            <a:cxnSpLocks noChangeShapeType="1"/>
          </p:cNvCxnSpPr>
          <p:nvPr/>
        </p:nvCxnSpPr>
        <p:spPr bwMode="auto">
          <a:xfrm>
            <a:off x="4419600" y="3565525"/>
            <a:ext cx="609600" cy="1588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46083" name="AutoShape 12"/>
          <p:cNvSpPr>
            <a:spLocks noChangeArrowheads="1"/>
          </p:cNvSpPr>
          <p:nvPr/>
        </p:nvSpPr>
        <p:spPr bwMode="auto">
          <a:xfrm>
            <a:off x="4191000" y="3794125"/>
            <a:ext cx="1143000" cy="914400"/>
          </a:xfrm>
          <a:prstGeom prst="wedgeRoundRectCallout">
            <a:avLst>
              <a:gd name="adj1" fmla="val 40833"/>
              <a:gd name="adj2" fmla="val -8906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behind you</a:t>
            </a:r>
          </a:p>
        </p:txBody>
      </p:sp>
      <p:grpSp>
        <p:nvGrpSpPr>
          <p:cNvPr id="46084" name="Group 19"/>
          <p:cNvGrpSpPr>
            <a:grpSpLocks/>
          </p:cNvGrpSpPr>
          <p:nvPr/>
        </p:nvGrpSpPr>
        <p:grpSpPr bwMode="auto">
          <a:xfrm>
            <a:off x="2286000" y="2722564"/>
            <a:ext cx="7772400" cy="1622425"/>
            <a:chOff x="480" y="1715"/>
            <a:chExt cx="4896" cy="1022"/>
          </a:xfrm>
        </p:grpSpPr>
        <p:grpSp>
          <p:nvGrpSpPr>
            <p:cNvPr id="46105" name="Group 20"/>
            <p:cNvGrpSpPr>
              <a:grpSpLocks/>
            </p:cNvGrpSpPr>
            <p:nvPr/>
          </p:nvGrpSpPr>
          <p:grpSpPr bwMode="auto">
            <a:xfrm>
              <a:off x="2332" y="1715"/>
              <a:ext cx="384" cy="1009"/>
              <a:chOff x="2332" y="1715"/>
              <a:chExt cx="384" cy="1009"/>
            </a:xfrm>
          </p:grpSpPr>
          <p:sp>
            <p:nvSpPr>
              <p:cNvPr id="46121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22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6" name="Group 23"/>
            <p:cNvGrpSpPr>
              <a:grpSpLocks/>
            </p:cNvGrpSpPr>
            <p:nvPr/>
          </p:nvGrpSpPr>
          <p:grpSpPr bwMode="auto">
            <a:xfrm>
              <a:off x="3264" y="1728"/>
              <a:ext cx="384" cy="1009"/>
              <a:chOff x="2332" y="1715"/>
              <a:chExt cx="384" cy="1009"/>
            </a:xfrm>
          </p:grpSpPr>
          <p:sp>
            <p:nvSpPr>
              <p:cNvPr id="46119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20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7" name="Group 26"/>
            <p:cNvGrpSpPr>
              <a:grpSpLocks/>
            </p:cNvGrpSpPr>
            <p:nvPr/>
          </p:nvGrpSpPr>
          <p:grpSpPr bwMode="auto">
            <a:xfrm>
              <a:off x="4128" y="1728"/>
              <a:ext cx="384" cy="1009"/>
              <a:chOff x="2332" y="1715"/>
              <a:chExt cx="384" cy="1009"/>
            </a:xfrm>
          </p:grpSpPr>
          <p:sp>
            <p:nvSpPr>
              <p:cNvPr id="46117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8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8" name="Group 29"/>
            <p:cNvGrpSpPr>
              <a:grpSpLocks/>
            </p:cNvGrpSpPr>
            <p:nvPr/>
          </p:nvGrpSpPr>
          <p:grpSpPr bwMode="auto">
            <a:xfrm>
              <a:off x="4992" y="1728"/>
              <a:ext cx="384" cy="1009"/>
              <a:chOff x="2332" y="1715"/>
              <a:chExt cx="384" cy="1009"/>
            </a:xfrm>
          </p:grpSpPr>
          <p:sp>
            <p:nvSpPr>
              <p:cNvPr id="46115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6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09" name="Group 32"/>
            <p:cNvGrpSpPr>
              <a:grpSpLocks/>
            </p:cNvGrpSpPr>
            <p:nvPr/>
          </p:nvGrpSpPr>
          <p:grpSpPr bwMode="auto">
            <a:xfrm>
              <a:off x="1392" y="1728"/>
              <a:ext cx="384" cy="1009"/>
              <a:chOff x="2332" y="1715"/>
              <a:chExt cx="384" cy="1009"/>
            </a:xfrm>
          </p:grpSpPr>
          <p:sp>
            <p:nvSpPr>
              <p:cNvPr id="46113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4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6110" name="Group 35"/>
            <p:cNvGrpSpPr>
              <a:grpSpLocks/>
            </p:cNvGrpSpPr>
            <p:nvPr/>
          </p:nvGrpSpPr>
          <p:grpSpPr bwMode="auto">
            <a:xfrm>
              <a:off x="480" y="1728"/>
              <a:ext cx="384" cy="1009"/>
              <a:chOff x="2332" y="1715"/>
              <a:chExt cx="384" cy="1009"/>
            </a:xfrm>
          </p:grpSpPr>
          <p:sp>
            <p:nvSpPr>
              <p:cNvPr id="46111" name="Oval 5"/>
              <p:cNvSpPr>
                <a:spLocks noChangeArrowheads="1"/>
              </p:cNvSpPr>
              <p:nvPr/>
            </p:nvSpPr>
            <p:spPr bwMode="auto">
              <a:xfrm>
                <a:off x="2371" y="1917"/>
                <a:ext cx="284" cy="28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46112" name="Picture 6" descr="soldiers-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91850"/>
              <a:stretch>
                <a:fillRect/>
              </a:stretch>
            </p:blipFill>
            <p:spPr bwMode="auto">
              <a:xfrm>
                <a:off x="2332" y="1715"/>
                <a:ext cx="384" cy="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6085" name="AutoShape 43"/>
          <p:cNvSpPr>
            <a:spLocks noChangeArrowheads="1"/>
          </p:cNvSpPr>
          <p:nvPr/>
        </p:nvSpPr>
        <p:spPr bwMode="auto">
          <a:xfrm>
            <a:off x="2819400" y="2041525"/>
            <a:ext cx="1143000" cy="914400"/>
          </a:xfrm>
          <a:prstGeom prst="wedgeRoundRectCallout">
            <a:avLst>
              <a:gd name="adj1" fmla="val -65278"/>
              <a:gd name="adj2" fmla="val 85417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before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you</a:t>
            </a:r>
          </a:p>
        </p:txBody>
      </p:sp>
      <p:grpSp>
        <p:nvGrpSpPr>
          <p:cNvPr id="46086" name="Group 44"/>
          <p:cNvGrpSpPr>
            <a:grpSpLocks/>
          </p:cNvGrpSpPr>
          <p:nvPr/>
        </p:nvGrpSpPr>
        <p:grpSpPr bwMode="auto">
          <a:xfrm>
            <a:off x="3505201" y="1296989"/>
            <a:ext cx="773113" cy="1735137"/>
            <a:chOff x="2208" y="827"/>
            <a:chExt cx="487" cy="1093"/>
          </a:xfrm>
        </p:grpSpPr>
        <p:sp>
          <p:nvSpPr>
            <p:cNvPr id="46103" name="Line 35"/>
            <p:cNvSpPr>
              <a:spLocks noChangeShapeType="1"/>
            </p:cNvSpPr>
            <p:nvPr/>
          </p:nvSpPr>
          <p:spPr bwMode="auto">
            <a:xfrm flipV="1">
              <a:off x="2514" y="120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6104" name="Rectangle 36"/>
            <p:cNvSpPr>
              <a:spLocks noChangeArrowheads="1"/>
            </p:cNvSpPr>
            <p:nvPr/>
          </p:nvSpPr>
          <p:spPr bwMode="auto">
            <a:xfrm flipV="1">
              <a:off x="2208" y="827"/>
              <a:ext cx="487" cy="388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there's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sp>
        <p:nvSpPr>
          <p:cNvPr id="46087" name="Freeform 85"/>
          <p:cNvSpPr>
            <a:spLocks noChangeArrowheads="1"/>
          </p:cNvSpPr>
          <p:nvPr/>
        </p:nvSpPr>
        <p:spPr bwMode="auto">
          <a:xfrm flipV="1">
            <a:off x="3352800" y="2727325"/>
            <a:ext cx="1295400" cy="1295400"/>
          </a:xfrm>
          <a:custGeom>
            <a:avLst/>
            <a:gdLst>
              <a:gd name="T0" fmla="*/ 97703 w 1298089"/>
              <a:gd name="T1" fmla="*/ 63589 h 1253266"/>
              <a:gd name="T2" fmla="*/ 172314 w 1298089"/>
              <a:gd name="T3" fmla="*/ 1259067 h 1253266"/>
              <a:gd name="T4" fmla="*/ 1131593 w 1298089"/>
              <a:gd name="T5" fmla="*/ 1271783 h 1253266"/>
              <a:gd name="T6" fmla="*/ 1099617 w 1298089"/>
              <a:gd name="T7" fmla="*/ 0 h 1253266"/>
              <a:gd name="T8" fmla="*/ 0 60000 65536"/>
              <a:gd name="T9" fmla="*/ 0 60000 65536"/>
              <a:gd name="T10" fmla="*/ 0 60000 65536"/>
              <a:gd name="T11" fmla="*/ 0 60000 65536"/>
              <a:gd name="T12" fmla="*/ 0 w 1298089"/>
              <a:gd name="T13" fmla="*/ 0 h 1253266"/>
              <a:gd name="T14" fmla="*/ 1298089 w 1298089"/>
              <a:gd name="T15" fmla="*/ 1253266 h 12532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8089" h="1253266">
                <a:moveTo>
                  <a:pt x="98611" y="53788"/>
                </a:moveTo>
                <a:cubicBezTo>
                  <a:pt x="49305" y="474233"/>
                  <a:pt x="0" y="894678"/>
                  <a:pt x="173915" y="1065007"/>
                </a:cubicBezTo>
                <a:cubicBezTo>
                  <a:pt x="347830" y="1235336"/>
                  <a:pt x="986117" y="1253266"/>
                  <a:pt x="1142103" y="1075765"/>
                </a:cubicBezTo>
                <a:cubicBezTo>
                  <a:pt x="1298089" y="898264"/>
                  <a:pt x="1203959" y="449132"/>
                  <a:pt x="1109830" y="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rot="10800000"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6088" name="Text Box 55"/>
          <p:cNvSpPr txBox="1">
            <a:spLocks noChangeArrowheads="1"/>
          </p:cNvSpPr>
          <p:nvPr/>
        </p:nvSpPr>
        <p:spPr bwMode="auto">
          <a:xfrm>
            <a:off x="2667001" y="3794125"/>
            <a:ext cx="14144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only 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my incoming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messages</a:t>
            </a:r>
          </a:p>
        </p:txBody>
      </p:sp>
      <p:cxnSp>
        <p:nvCxnSpPr>
          <p:cNvPr id="46089" name="Straight Arrow Connector 65"/>
          <p:cNvCxnSpPr>
            <a:cxnSpLocks noChangeShapeType="1"/>
          </p:cNvCxnSpPr>
          <p:nvPr/>
        </p:nvCxnSpPr>
        <p:spPr bwMode="auto">
          <a:xfrm flipH="1" flipV="1">
            <a:off x="3048000" y="3182939"/>
            <a:ext cx="609600" cy="1587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</p:cxnSp>
      <p:sp>
        <p:nvSpPr>
          <p:cNvPr id="46090" name="Rectangle 12"/>
          <p:cNvSpPr>
            <a:spLocks noChangeArrowheads="1"/>
          </p:cNvSpPr>
          <p:nvPr/>
        </p:nvSpPr>
        <p:spPr bwMode="auto">
          <a:xfrm>
            <a:off x="1989139" y="838200"/>
            <a:ext cx="2147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Count the soldiers</a:t>
            </a:r>
          </a:p>
        </p:txBody>
      </p:sp>
      <p:sp>
        <p:nvSpPr>
          <p:cNvPr id="50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31E70-EBA0-47B9-B7C5-B8698D8D4D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170014" name="AutoShape 30"/>
          <p:cNvSpPr>
            <a:spLocks noChangeArrowheads="1"/>
          </p:cNvSpPr>
          <p:nvPr/>
        </p:nvSpPr>
        <p:spPr bwMode="auto">
          <a:xfrm>
            <a:off x="6248400" y="1057275"/>
            <a:ext cx="2362200" cy="1676400"/>
          </a:xfrm>
          <a:prstGeom prst="cloudCallout">
            <a:avLst>
              <a:gd name="adj1" fmla="val -69556"/>
              <a:gd name="adj2" fmla="val 6770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+ 1 + 3 = 6 of us</a:t>
            </a:r>
          </a:p>
        </p:txBody>
      </p:sp>
      <p:grpSp>
        <p:nvGrpSpPr>
          <p:cNvPr id="46094" name="Group 47"/>
          <p:cNvGrpSpPr>
            <a:grpSpLocks/>
          </p:cNvGrpSpPr>
          <p:nvPr/>
        </p:nvGrpSpPr>
        <p:grpSpPr bwMode="auto">
          <a:xfrm>
            <a:off x="6618288" y="1930401"/>
            <a:ext cx="812800" cy="276225"/>
            <a:chOff x="3224" y="1216"/>
            <a:chExt cx="512" cy="174"/>
          </a:xfrm>
        </p:grpSpPr>
        <p:sp>
          <p:nvSpPr>
            <p:cNvPr id="46100" name="Text Box 34"/>
            <p:cNvSpPr txBox="1">
              <a:spLocks noChangeArrowheads="1"/>
            </p:cNvSpPr>
            <p:nvPr/>
          </p:nvSpPr>
          <p:spPr bwMode="auto">
            <a:xfrm>
              <a:off x="3224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6101" name="Text Box 45"/>
            <p:cNvSpPr txBox="1">
              <a:spLocks noChangeArrowheads="1"/>
            </p:cNvSpPr>
            <p:nvPr/>
          </p:nvSpPr>
          <p:spPr bwMode="auto">
            <a:xfrm>
              <a:off x="3640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" name="Text Box 46"/>
            <p:cNvSpPr txBox="1">
              <a:spLocks noChangeArrowheads="1"/>
            </p:cNvSpPr>
            <p:nvPr/>
          </p:nvSpPr>
          <p:spPr bwMode="auto">
            <a:xfrm>
              <a:off x="3440" y="1216"/>
              <a:ext cx="96" cy="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" name="AutoShape 30"/>
          <p:cNvSpPr>
            <a:spLocks noChangeArrowheads="1"/>
          </p:cNvSpPr>
          <p:nvPr/>
        </p:nvSpPr>
        <p:spPr bwMode="auto">
          <a:xfrm>
            <a:off x="4710113" y="1038225"/>
            <a:ext cx="2362200" cy="1676400"/>
          </a:xfrm>
          <a:prstGeom prst="cloudCallout">
            <a:avLst>
              <a:gd name="adj1" fmla="val -82995"/>
              <a:gd name="adj2" fmla="val 66477"/>
            </a:avLst>
          </a:prstGeom>
          <a:solidFill>
            <a:srgbClr val="FED46C"/>
          </a:solidFill>
          <a:ln w="9525">
            <a:solidFill>
              <a:srgbClr val="C58D0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+ 1 + 4 = 6 of us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5060950" y="1892300"/>
            <a:ext cx="812800" cy="274638"/>
            <a:chOff x="3224" y="1216"/>
            <a:chExt cx="512" cy="173"/>
          </a:xfrm>
        </p:grpSpPr>
        <p:sp>
          <p:nvSpPr>
            <p:cNvPr id="46097" name="Text Box 34"/>
            <p:cNvSpPr txBox="1">
              <a:spLocks noChangeArrowheads="1"/>
            </p:cNvSpPr>
            <p:nvPr/>
          </p:nvSpPr>
          <p:spPr bwMode="auto">
            <a:xfrm>
              <a:off x="3224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098" name="Text Box 45"/>
            <p:cNvSpPr txBox="1">
              <a:spLocks noChangeArrowheads="1"/>
            </p:cNvSpPr>
            <p:nvPr/>
          </p:nvSpPr>
          <p:spPr bwMode="auto">
            <a:xfrm>
              <a:off x="3640" y="1216"/>
              <a:ext cx="96" cy="17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0030" name="Text Box 46"/>
            <p:cNvSpPr txBox="1">
              <a:spLocks noChangeArrowheads="1"/>
            </p:cNvSpPr>
            <p:nvPr/>
          </p:nvSpPr>
          <p:spPr bwMode="auto">
            <a:xfrm>
              <a:off x="3440" y="1216"/>
              <a:ext cx="96" cy="17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E013793-7CA2-4343-B21F-6E37C55349A2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74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48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48143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4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5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6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7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8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9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0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1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2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3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4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5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6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48157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8" name="Rectangle 15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59" name="Rectangle 16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60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H="1" flipV="1">
            <a:off x="6858000" y="3505200"/>
            <a:ext cx="247650" cy="457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H="1">
            <a:off x="7010400" y="243840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757" name="AutoShape 37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30758" name="AutoShape 38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30759" name="AutoShape 39"/>
          <p:cNvSpPr>
            <a:spLocks noChangeArrowheads="1"/>
          </p:cNvSpPr>
          <p:nvPr/>
        </p:nvSpPr>
        <p:spPr bwMode="auto">
          <a:xfrm>
            <a:off x="5334000" y="3641726"/>
            <a:ext cx="1371600" cy="625475"/>
          </a:xfrm>
          <a:prstGeom prst="wedgeRoundRectCallout">
            <a:avLst>
              <a:gd name="adj1" fmla="val 52431"/>
              <a:gd name="adj2" fmla="val -99745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11 here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(= 7+3+1)</a:t>
            </a:r>
          </a:p>
        </p:txBody>
      </p:sp>
      <p:grpSp>
        <p:nvGrpSpPr>
          <p:cNvPr id="30763" name="Group 43"/>
          <p:cNvGrpSpPr>
            <a:grpSpLocks/>
          </p:cNvGrpSpPr>
          <p:nvPr/>
        </p:nvGrpSpPr>
        <p:grpSpPr bwMode="auto">
          <a:xfrm>
            <a:off x="7207250" y="3005139"/>
            <a:ext cx="1030288" cy="276225"/>
            <a:chOff x="3580" y="1893"/>
            <a:chExt cx="649" cy="174"/>
          </a:xfrm>
        </p:grpSpPr>
        <p:sp>
          <p:nvSpPr>
            <p:cNvPr id="48141" name="Line 35"/>
            <p:cNvSpPr>
              <a:spLocks noChangeShapeType="1"/>
            </p:cNvSpPr>
            <p:nvPr/>
          </p:nvSpPr>
          <p:spPr bwMode="auto">
            <a:xfrm>
              <a:off x="3580" y="1957"/>
              <a:ext cx="216" cy="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142" name="Rectangle 36"/>
            <p:cNvSpPr>
              <a:spLocks noChangeArrowheads="1"/>
            </p:cNvSpPr>
            <p:nvPr/>
          </p:nvSpPr>
          <p:spPr bwMode="auto">
            <a:xfrm flipV="1">
              <a:off x="3792" y="1893"/>
              <a:ext cx="437" cy="174"/>
            </a:xfrm>
            <a:prstGeom prst="rect">
              <a:avLst/>
            </a:prstGeom>
            <a:solidFill>
              <a:srgbClr val="FFDE8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 of me</a:t>
              </a:r>
            </a:p>
          </p:txBody>
        </p:sp>
      </p:grpSp>
      <p:sp>
        <p:nvSpPr>
          <p:cNvPr id="48138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6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01E31-7293-41DF-B9F5-676767BAB8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EC6E8-E6F6-435E-91CB-2E226E708A63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23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4" grpId="0" animBg="1"/>
      <p:bldP spid="30754" grpId="1" animBg="1"/>
      <p:bldP spid="30754" grpId="2" animBg="1"/>
      <p:bldP spid="30755" grpId="0" animBg="1"/>
      <p:bldP spid="30756" grpId="0" animBg="1"/>
      <p:bldP spid="30757" grpId="0" animBg="1"/>
      <p:bldP spid="30758" grpId="0" animBg="1"/>
      <p:bldP spid="307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Hidden Markov Models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0188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89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0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1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2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3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4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5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6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7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8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199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0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1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0202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203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4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0205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cs typeface="Arial" charset="0"/>
              </a:rPr>
              <a:t>Great Ideas in ML: Message Passing</a:t>
            </a:r>
          </a:p>
        </p:txBody>
      </p:sp>
      <p:sp>
        <p:nvSpPr>
          <p:cNvPr id="176152" name="Line 24"/>
          <p:cNvSpPr>
            <a:spLocks noChangeShapeType="1"/>
          </p:cNvSpPr>
          <p:nvPr/>
        </p:nvSpPr>
        <p:spPr bwMode="auto">
          <a:xfrm>
            <a:off x="6216650" y="2613026"/>
            <a:ext cx="393700" cy="454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H="1" flipV="1">
            <a:off x="6934200" y="3500438"/>
            <a:ext cx="198438" cy="4048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154" name="Line 26"/>
          <p:cNvSpPr>
            <a:spLocks noChangeShapeType="1"/>
          </p:cNvSpPr>
          <p:nvPr/>
        </p:nvSpPr>
        <p:spPr bwMode="auto">
          <a:xfrm flipH="1">
            <a:off x="7010400" y="245745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155" name="AutoShape 27"/>
          <p:cNvSpPr>
            <a:spLocks noChangeArrowheads="1"/>
          </p:cNvSpPr>
          <p:nvPr/>
        </p:nvSpPr>
        <p:spPr bwMode="auto">
          <a:xfrm>
            <a:off x="5867400" y="3886201"/>
            <a:ext cx="1143000" cy="396875"/>
          </a:xfrm>
          <a:prstGeom prst="wedgeRoundRectCallout">
            <a:avLst>
              <a:gd name="adj1" fmla="val 60972"/>
              <a:gd name="adj2" fmla="val 60000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6156" name="AutoShape 28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6157" name="AutoShape 29"/>
          <p:cNvSpPr>
            <a:spLocks noChangeArrowheads="1"/>
          </p:cNvSpPr>
          <p:nvPr/>
        </p:nvSpPr>
        <p:spPr bwMode="auto">
          <a:xfrm>
            <a:off x="4800600" y="2819401"/>
            <a:ext cx="1371600" cy="625475"/>
          </a:xfrm>
          <a:prstGeom prst="wedgeRoundRectCallout">
            <a:avLst>
              <a:gd name="adj1" fmla="val 90625"/>
              <a:gd name="adj2" fmla="val 25634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(= 3+3+1)</a:t>
            </a: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3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DA4DA-A2E1-4A93-81DF-299D860C15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94D38-5BE9-40AC-AFDA-968423CDD83A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33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2" grpId="0" animBg="1"/>
      <p:bldP spid="176152" grpId="1" animBg="1"/>
      <p:bldP spid="176152" grpId="2" animBg="1"/>
      <p:bldP spid="176153" grpId="0" animBg="1"/>
      <p:bldP spid="176154" grpId="0" animBg="1"/>
      <p:bldP spid="176155" grpId="0" animBg="1"/>
      <p:bldP spid="176156" grpId="0" animBg="1"/>
      <p:bldP spid="1761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2236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37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38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39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0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1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2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3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4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5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6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7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8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49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2250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51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52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253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4101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174104" name="Line 24"/>
          <p:cNvSpPr>
            <a:spLocks noChangeShapeType="1"/>
          </p:cNvSpPr>
          <p:nvPr/>
        </p:nvSpPr>
        <p:spPr bwMode="auto">
          <a:xfrm flipH="1">
            <a:off x="7105650" y="2430464"/>
            <a:ext cx="495300" cy="35083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4106" name="Line 26"/>
          <p:cNvSpPr>
            <a:spLocks noChangeShapeType="1"/>
          </p:cNvSpPr>
          <p:nvPr/>
        </p:nvSpPr>
        <p:spPr bwMode="auto">
          <a:xfrm flipH="1" flipV="1">
            <a:off x="6934200" y="3505200"/>
            <a:ext cx="228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4107" name="AutoShape 27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174108" name="AutoShape 28"/>
          <p:cNvSpPr>
            <a:spLocks noChangeArrowheads="1"/>
          </p:cNvSpPr>
          <p:nvPr/>
        </p:nvSpPr>
        <p:spPr bwMode="auto">
          <a:xfrm>
            <a:off x="5791200" y="3810001"/>
            <a:ext cx="1143000" cy="396875"/>
          </a:xfrm>
          <a:prstGeom prst="wedgeRoundRectCallout">
            <a:avLst>
              <a:gd name="adj1" fmla="val 65278"/>
              <a:gd name="adj2" fmla="val 73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4109" name="AutoShape 29"/>
          <p:cNvSpPr>
            <a:spLocks noChangeArrowheads="1"/>
          </p:cNvSpPr>
          <p:nvPr/>
        </p:nvSpPr>
        <p:spPr bwMode="auto">
          <a:xfrm>
            <a:off x="6400800" y="1584326"/>
            <a:ext cx="1371600" cy="625475"/>
          </a:xfrm>
          <a:prstGeom prst="wedgeRoundRectCallout">
            <a:avLst>
              <a:gd name="adj1" fmla="val -12963"/>
              <a:gd name="adj2" fmla="val 160153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11 here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(= 7+3+1)</a:t>
            </a:r>
          </a:p>
        </p:txBody>
      </p:sp>
      <p:sp>
        <p:nvSpPr>
          <p:cNvPr id="52233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3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E4896-BF2A-49C6-8631-135D484A74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7AC70-A675-4CC5-BA7F-87788ABC2F1F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6619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4" grpId="0" animBg="1"/>
      <p:bldP spid="174104" grpId="1" animBg="1"/>
      <p:bldP spid="174104" grpId="2" animBg="1"/>
      <p:bldP spid="174105" grpId="0" animBg="1"/>
      <p:bldP spid="174106" grpId="0" animBg="1"/>
      <p:bldP spid="174107" grpId="0" animBg="1"/>
      <p:bldP spid="174108" grpId="0" animBg="1"/>
      <p:bldP spid="174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4285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6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7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8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89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0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1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2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3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4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5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6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7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298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4299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0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301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302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8197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178201" name="Line 25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8202" name="Line 26"/>
          <p:cNvSpPr>
            <a:spLocks noChangeShapeType="1"/>
          </p:cNvSpPr>
          <p:nvPr/>
        </p:nvSpPr>
        <p:spPr bwMode="auto">
          <a:xfrm flipH="1" flipV="1">
            <a:off x="6934200" y="3505200"/>
            <a:ext cx="228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8203" name="AutoShape 27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178204" name="AutoShape 28"/>
          <p:cNvSpPr>
            <a:spLocks noChangeArrowheads="1"/>
          </p:cNvSpPr>
          <p:nvPr/>
        </p:nvSpPr>
        <p:spPr bwMode="auto">
          <a:xfrm>
            <a:off x="5791200" y="3810001"/>
            <a:ext cx="1143000" cy="396875"/>
          </a:xfrm>
          <a:prstGeom prst="wedgeRoundRectCallout">
            <a:avLst>
              <a:gd name="adj1" fmla="val 65278"/>
              <a:gd name="adj2" fmla="val 73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 flipH="1">
            <a:off x="7010400" y="243840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8207" name="AutoShape 31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78209" name="AutoShape 33"/>
          <p:cNvSpPr>
            <a:spLocks noChangeArrowheads="1"/>
          </p:cNvSpPr>
          <p:nvPr/>
        </p:nvSpPr>
        <p:spPr bwMode="auto">
          <a:xfrm>
            <a:off x="7772400" y="2971800"/>
            <a:ext cx="2362200" cy="1295400"/>
          </a:xfrm>
          <a:prstGeom prst="cloudCallout">
            <a:avLst>
              <a:gd name="adj1" fmla="val -71102"/>
              <a:gd name="adj2" fmla="val -3308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14 of us</a:t>
            </a:r>
          </a:p>
        </p:txBody>
      </p:sp>
      <p:sp>
        <p:nvSpPr>
          <p:cNvPr id="54282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sp>
        <p:nvSpPr>
          <p:cNvPr id="3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6462F-26F6-4380-93E5-7F1E67D1B8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F01D2-E3A4-45D3-9941-C8C93DDDED47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139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2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8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8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1" grpId="0" animBg="1"/>
      <p:bldP spid="178202" grpId="0" animBg="1"/>
      <p:bldP spid="178203" grpId="0" animBg="1"/>
      <p:bldP spid="178204" grpId="0" animBg="1"/>
      <p:bldP spid="178206" grpId="0" animBg="1"/>
      <p:bldP spid="178207" grpId="0" animBg="1"/>
      <p:bldP spid="178209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45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Great Ideas in ML: Message Passing</a:t>
            </a:r>
          </a:p>
        </p:txBody>
      </p:sp>
      <p:sp>
        <p:nvSpPr>
          <p:cNvPr id="56322" name="Rectangle 12"/>
          <p:cNvSpPr>
            <a:spLocks noChangeArrowheads="1"/>
          </p:cNvSpPr>
          <p:nvPr/>
        </p:nvSpPr>
        <p:spPr bwMode="auto">
          <a:xfrm>
            <a:off x="1989139" y="838201"/>
            <a:ext cx="60773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Each soldier receives reports from all branches of tree</a:t>
            </a:r>
          </a:p>
        </p:txBody>
      </p: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2514601" y="1190626"/>
            <a:ext cx="7142163" cy="4829175"/>
            <a:chOff x="624" y="750"/>
            <a:chExt cx="4499" cy="3042"/>
          </a:xfrm>
        </p:grpSpPr>
        <p:sp>
          <p:nvSpPr>
            <p:cNvPr id="56335" name="Oval 5"/>
            <p:cNvSpPr>
              <a:spLocks noChangeArrowheads="1"/>
            </p:cNvSpPr>
            <p:nvPr/>
          </p:nvSpPr>
          <p:spPr bwMode="auto">
            <a:xfrm>
              <a:off x="868" y="135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6" name="Oval 5"/>
            <p:cNvSpPr>
              <a:spLocks noChangeArrowheads="1"/>
            </p:cNvSpPr>
            <p:nvPr/>
          </p:nvSpPr>
          <p:spPr bwMode="auto">
            <a:xfrm>
              <a:off x="1396" y="165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7" name="Oval 5"/>
            <p:cNvSpPr>
              <a:spLocks noChangeArrowheads="1"/>
            </p:cNvSpPr>
            <p:nvPr/>
          </p:nvSpPr>
          <p:spPr bwMode="auto">
            <a:xfrm>
              <a:off x="1766" y="82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8" name="Oval 5"/>
            <p:cNvSpPr>
              <a:spLocks noChangeArrowheads="1"/>
            </p:cNvSpPr>
            <p:nvPr/>
          </p:nvSpPr>
          <p:spPr bwMode="auto">
            <a:xfrm>
              <a:off x="2718" y="117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39" name="Oval 5"/>
            <p:cNvSpPr>
              <a:spLocks noChangeArrowheads="1"/>
            </p:cNvSpPr>
            <p:nvPr/>
          </p:nvSpPr>
          <p:spPr bwMode="auto">
            <a:xfrm>
              <a:off x="3282" y="183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0" name="Oval 5"/>
            <p:cNvSpPr>
              <a:spLocks noChangeArrowheads="1"/>
            </p:cNvSpPr>
            <p:nvPr/>
          </p:nvSpPr>
          <p:spPr bwMode="auto">
            <a:xfrm>
              <a:off x="3864" y="1344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1" name="Oval 5"/>
            <p:cNvSpPr>
              <a:spLocks noChangeArrowheads="1"/>
            </p:cNvSpPr>
            <p:nvPr/>
          </p:nvSpPr>
          <p:spPr bwMode="auto">
            <a:xfrm>
              <a:off x="4246" y="891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2" name="Oval 5"/>
            <p:cNvSpPr>
              <a:spLocks noChangeArrowheads="1"/>
            </p:cNvSpPr>
            <p:nvPr/>
          </p:nvSpPr>
          <p:spPr bwMode="auto">
            <a:xfrm>
              <a:off x="4757" y="148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3" name="Oval 5"/>
            <p:cNvSpPr>
              <a:spLocks noChangeArrowheads="1"/>
            </p:cNvSpPr>
            <p:nvPr/>
          </p:nvSpPr>
          <p:spPr bwMode="auto">
            <a:xfrm>
              <a:off x="3511" y="2496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4" name="Oval 5"/>
            <p:cNvSpPr>
              <a:spLocks noChangeArrowheads="1"/>
            </p:cNvSpPr>
            <p:nvPr/>
          </p:nvSpPr>
          <p:spPr bwMode="auto">
            <a:xfrm>
              <a:off x="3870" y="3089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5" name="Oval 5"/>
            <p:cNvSpPr>
              <a:spLocks noChangeArrowheads="1"/>
            </p:cNvSpPr>
            <p:nvPr/>
          </p:nvSpPr>
          <p:spPr bwMode="auto">
            <a:xfrm>
              <a:off x="2682" y="2778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6" name="Oval 5"/>
            <p:cNvSpPr>
              <a:spLocks noChangeArrowheads="1"/>
            </p:cNvSpPr>
            <p:nvPr/>
          </p:nvSpPr>
          <p:spPr bwMode="auto">
            <a:xfrm>
              <a:off x="1301" y="2460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7" name="Oval 5"/>
            <p:cNvSpPr>
              <a:spLocks noChangeArrowheads="1"/>
            </p:cNvSpPr>
            <p:nvPr/>
          </p:nvSpPr>
          <p:spPr bwMode="auto">
            <a:xfrm>
              <a:off x="931" y="2842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48" name="Oval 5"/>
            <p:cNvSpPr>
              <a:spLocks noChangeArrowheads="1"/>
            </p:cNvSpPr>
            <p:nvPr/>
          </p:nvSpPr>
          <p:spPr bwMode="auto">
            <a:xfrm>
              <a:off x="1507" y="3195"/>
              <a:ext cx="284" cy="28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56349" name="Picture 3" descr="soldiers-tre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750"/>
              <a:ext cx="4499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50" name="Rectangle 18"/>
            <p:cNvSpPr>
              <a:spLocks noChangeArrowheads="1"/>
            </p:cNvSpPr>
            <p:nvPr/>
          </p:nvSpPr>
          <p:spPr bwMode="auto">
            <a:xfrm>
              <a:off x="2640" y="33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51" name="Rectangle 19"/>
            <p:cNvSpPr>
              <a:spLocks noChangeArrowheads="1"/>
            </p:cNvSpPr>
            <p:nvPr/>
          </p:nvSpPr>
          <p:spPr bwMode="auto">
            <a:xfrm>
              <a:off x="3648" y="1920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6352" name="Freeform 85"/>
            <p:cNvSpPr>
              <a:spLocks noChangeArrowheads="1"/>
            </p:cNvSpPr>
            <p:nvPr/>
          </p:nvSpPr>
          <p:spPr bwMode="auto">
            <a:xfrm rot="3451082" flipV="1">
              <a:off x="3018" y="1632"/>
              <a:ext cx="672" cy="768"/>
            </a:xfrm>
            <a:custGeom>
              <a:avLst/>
              <a:gdLst>
                <a:gd name="T0" fmla="*/ 0 w 1298089"/>
                <a:gd name="T1" fmla="*/ 0 h 1253266"/>
                <a:gd name="T2" fmla="*/ 0 w 1298089"/>
                <a:gd name="T3" fmla="*/ 0 h 1253266"/>
                <a:gd name="T4" fmla="*/ 0 w 1298089"/>
                <a:gd name="T5" fmla="*/ 0 h 1253266"/>
                <a:gd name="T6" fmla="*/ 0 w 1298089"/>
                <a:gd name="T7" fmla="*/ 0 h 1253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089"/>
                <a:gd name="T13" fmla="*/ 0 h 1253266"/>
                <a:gd name="T14" fmla="*/ 1298089 w 1298089"/>
                <a:gd name="T15" fmla="*/ 1253266 h 1253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089" h="1253266">
                  <a:moveTo>
                    <a:pt x="98611" y="53788"/>
                  </a:moveTo>
                  <a:cubicBezTo>
                    <a:pt x="49305" y="474233"/>
                    <a:pt x="0" y="894678"/>
                    <a:pt x="173915" y="1065007"/>
                  </a:cubicBezTo>
                  <a:cubicBezTo>
                    <a:pt x="347830" y="1235336"/>
                    <a:pt x="986117" y="1253266"/>
                    <a:pt x="1142103" y="1075765"/>
                  </a:cubicBezTo>
                  <a:cubicBezTo>
                    <a:pt x="1298089" y="898264"/>
                    <a:pt x="1203959" y="449132"/>
                    <a:pt x="110983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eaVert"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6324" name="Line 24"/>
          <p:cNvSpPr>
            <a:spLocks noChangeShapeType="1"/>
          </p:cNvSpPr>
          <p:nvPr/>
        </p:nvSpPr>
        <p:spPr bwMode="auto">
          <a:xfrm>
            <a:off x="6248400" y="2514600"/>
            <a:ext cx="3810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325" name="Line 25"/>
          <p:cNvSpPr>
            <a:spLocks noChangeShapeType="1"/>
          </p:cNvSpPr>
          <p:nvPr/>
        </p:nvSpPr>
        <p:spPr bwMode="auto">
          <a:xfrm flipH="1" flipV="1">
            <a:off x="6934200" y="3505200"/>
            <a:ext cx="228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326" name="AutoShape 26"/>
          <p:cNvSpPr>
            <a:spLocks noChangeArrowheads="1"/>
          </p:cNvSpPr>
          <p:nvPr/>
        </p:nvSpPr>
        <p:spPr bwMode="auto">
          <a:xfrm>
            <a:off x="5105400" y="2667001"/>
            <a:ext cx="1143000" cy="396875"/>
          </a:xfrm>
          <a:prstGeom prst="wedgeRoundRectCallout">
            <a:avLst>
              <a:gd name="adj1" fmla="val 20278"/>
              <a:gd name="adj2" fmla="val -137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 here</a:t>
            </a:r>
          </a:p>
        </p:txBody>
      </p:sp>
      <p:sp>
        <p:nvSpPr>
          <p:cNvPr id="56327" name="AutoShape 27"/>
          <p:cNvSpPr>
            <a:spLocks noChangeArrowheads="1"/>
          </p:cNvSpPr>
          <p:nvPr/>
        </p:nvSpPr>
        <p:spPr bwMode="auto">
          <a:xfrm>
            <a:off x="5791200" y="3810001"/>
            <a:ext cx="1143000" cy="396875"/>
          </a:xfrm>
          <a:prstGeom prst="wedgeRoundRectCallout">
            <a:avLst>
              <a:gd name="adj1" fmla="val 65278"/>
              <a:gd name="adj2" fmla="val 73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56328" name="Line 28"/>
          <p:cNvSpPr>
            <a:spLocks noChangeShapeType="1"/>
          </p:cNvSpPr>
          <p:nvPr/>
        </p:nvSpPr>
        <p:spPr bwMode="auto">
          <a:xfrm flipH="1">
            <a:off x="7010400" y="2438400"/>
            <a:ext cx="533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329" name="AutoShape 29"/>
          <p:cNvSpPr>
            <a:spLocks noChangeArrowheads="1"/>
          </p:cNvSpPr>
          <p:nvPr/>
        </p:nvSpPr>
        <p:spPr bwMode="auto">
          <a:xfrm>
            <a:off x="6629400" y="1905001"/>
            <a:ext cx="1143000" cy="396875"/>
          </a:xfrm>
          <a:prstGeom prst="wedgeRoundRectCallout">
            <a:avLst>
              <a:gd name="adj1" fmla="val 44028"/>
              <a:gd name="adj2" fmla="val 71602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here</a:t>
            </a:r>
          </a:p>
        </p:txBody>
      </p:sp>
      <p:sp>
        <p:nvSpPr>
          <p:cNvPr id="180254" name="AutoShape 30"/>
          <p:cNvSpPr>
            <a:spLocks noChangeArrowheads="1"/>
          </p:cNvSpPr>
          <p:nvPr/>
        </p:nvSpPr>
        <p:spPr bwMode="auto">
          <a:xfrm>
            <a:off x="7772400" y="2971800"/>
            <a:ext cx="2362200" cy="1295400"/>
          </a:xfrm>
          <a:prstGeom prst="cloudCallout">
            <a:avLst>
              <a:gd name="adj1" fmla="val -71102"/>
              <a:gd name="adj2" fmla="val -3308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Belief: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Must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14 of us</a:t>
            </a:r>
          </a:p>
        </p:txBody>
      </p:sp>
      <p:sp>
        <p:nvSpPr>
          <p:cNvPr id="180256" name="Line 32"/>
          <p:cNvSpPr>
            <a:spLocks noChangeShapeType="1"/>
          </p:cNvSpPr>
          <p:nvPr/>
        </p:nvSpPr>
        <p:spPr bwMode="auto">
          <a:xfrm flipV="1">
            <a:off x="4495801" y="5267325"/>
            <a:ext cx="3065463" cy="12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0257" name="Text Box 33"/>
          <p:cNvSpPr txBox="1">
            <a:spLocks noChangeArrowheads="1"/>
          </p:cNvSpPr>
          <p:nvPr/>
        </p:nvSpPr>
        <p:spPr bwMode="auto">
          <a:xfrm rot="-139922">
            <a:off x="4795839" y="5421313"/>
            <a:ext cx="2828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wouldn't work correctly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a 'loopy' (cyclic) graph</a:t>
            </a:r>
          </a:p>
        </p:txBody>
      </p:sp>
      <p:sp>
        <p:nvSpPr>
          <p:cNvPr id="36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DE5E4-67D5-423B-AE3E-EA1A4726FC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1" y="6453189"/>
            <a:ext cx="3990975" cy="41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adapted from MacKay (2003) textbook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CC193-B02B-4F7F-A7A5-72CD55E729C3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35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6" grpId="0" animBg="1"/>
      <p:bldP spid="1802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Filtering: Forward </a:t>
            </a:r>
            <a:r>
              <a:rPr lang="en-US" dirty="0" err="1"/>
              <a:t>Algoritm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Y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y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y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r>
                  <a:rPr lang="en-US" b="1" i="1" dirty="0">
                    <a:solidFill>
                      <a:srgbClr val="0432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432FF"/>
                    </a:solidFill>
                    <a:sym typeface="Symbol"/>
                  </a:rPr>
                  <a:t>t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+1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= </a:t>
                </a:r>
                <a:r>
                  <a:rPr lang="en-US" cap="small" dirty="0">
                    <a:solidFill>
                      <a:schemeClr val="tx1"/>
                    </a:solidFill>
                    <a:sym typeface="Symbol"/>
                  </a:rPr>
                  <a:t>Forward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(</a:t>
                </a:r>
                <a:r>
                  <a:rPr lang="en-US" b="1" i="1" dirty="0">
                    <a:solidFill>
                      <a:srgbClr val="0096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096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  <a:sym typeface="Symbol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  <a:sym typeface="Symbol"/>
                  </a:rPr>
                  <a:t>x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+1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b="1" i="1" dirty="0">
                  <a:solidFill>
                    <a:schemeClr val="tx1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2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8C1CEB-AE37-4B43-A887-ECC693AD1CFC}"/>
              </a:ext>
            </a:extLst>
          </p:cNvPr>
          <p:cNvGrpSpPr/>
          <p:nvPr/>
        </p:nvGrpSpPr>
        <p:grpSpPr>
          <a:xfrm>
            <a:off x="7382230" y="4259730"/>
            <a:ext cx="4343400" cy="2057400"/>
            <a:chOff x="1028700" y="4876800"/>
            <a:chExt cx="3276600" cy="1600200"/>
          </a:xfrm>
        </p:grpSpPr>
        <p:sp>
          <p:nvSpPr>
            <p:cNvPr id="11" name="Oval 62">
              <a:extLst>
                <a:ext uri="{FF2B5EF4-FFF2-40B4-BE49-F238E27FC236}">
                  <a16:creationId xmlns:a16="http://schemas.microsoft.com/office/drawing/2014/main" id="{BDD2363D-5571-490B-9FE5-833C2E587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3" name="AutoShape 63">
              <a:extLst>
                <a:ext uri="{FF2B5EF4-FFF2-40B4-BE49-F238E27FC236}">
                  <a16:creationId xmlns:a16="http://schemas.microsoft.com/office/drawing/2014/main" id="{35E62A03-E9FC-45B4-B6F4-453E12F9BB94}"/>
                </a:ext>
              </a:extLst>
            </p:cNvPr>
            <p:cNvCxnSpPr>
              <a:cxnSpLocks noChangeShapeType="1"/>
              <a:stCxn id="11" idx="4"/>
              <a:endCxn id="2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64">
              <a:extLst>
                <a:ext uri="{FF2B5EF4-FFF2-40B4-BE49-F238E27FC236}">
                  <a16:creationId xmlns:a16="http://schemas.microsoft.com/office/drawing/2014/main" id="{953FF2EF-2970-462A-90C5-CD62AB2D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7" name="AutoShape 65">
              <a:extLst>
                <a:ext uri="{FF2B5EF4-FFF2-40B4-BE49-F238E27FC236}">
                  <a16:creationId xmlns:a16="http://schemas.microsoft.com/office/drawing/2014/main" id="{804AB098-9252-44AE-8187-1D5234180D92}"/>
                </a:ext>
              </a:extLst>
            </p:cNvPr>
            <p:cNvCxnSpPr>
              <a:cxnSpLocks noChangeShapeType="1"/>
              <a:stCxn id="21" idx="6"/>
              <a:endCxn id="1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Oval 66">
              <a:extLst>
                <a:ext uri="{FF2B5EF4-FFF2-40B4-BE49-F238E27FC236}">
                  <a16:creationId xmlns:a16="http://schemas.microsoft.com/office/drawing/2014/main" id="{18983235-F3C6-42AE-A1A1-AA35767D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22" name="AutoShape 67">
              <a:extLst>
                <a:ext uri="{FF2B5EF4-FFF2-40B4-BE49-F238E27FC236}">
                  <a16:creationId xmlns:a16="http://schemas.microsoft.com/office/drawing/2014/main" id="{CBA2BDA1-6BF9-4DDD-82AD-DEA30D519F11}"/>
                </a:ext>
              </a:extLst>
            </p:cNvPr>
            <p:cNvCxnSpPr>
              <a:cxnSpLocks noChangeShapeType="1"/>
              <a:stCxn id="21" idx="4"/>
              <a:endCxn id="15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68">
              <a:extLst>
                <a:ext uri="{FF2B5EF4-FFF2-40B4-BE49-F238E27FC236}">
                  <a16:creationId xmlns:a16="http://schemas.microsoft.com/office/drawing/2014/main" id="{FA07D0BC-FE67-4607-8496-EF620BB81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prstClr val="black"/>
                  </a:solidFill>
                  <a:latin typeface="Calibri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24" name="AutoShape 69">
              <a:extLst>
                <a:ext uri="{FF2B5EF4-FFF2-40B4-BE49-F238E27FC236}">
                  <a16:creationId xmlns:a16="http://schemas.microsoft.com/office/drawing/2014/main" id="{DC454546-B139-4BDE-BE41-60980411F921}"/>
                </a:ext>
              </a:extLst>
            </p:cNvPr>
            <p:cNvCxnSpPr>
              <a:cxnSpLocks noChangeShapeType="1"/>
              <a:stCxn id="23" idx="6"/>
              <a:endCxn id="2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70">
              <a:extLst>
                <a:ext uri="{FF2B5EF4-FFF2-40B4-BE49-F238E27FC236}">
                  <a16:creationId xmlns:a16="http://schemas.microsoft.com/office/drawing/2014/main" id="{8E518D19-0CE6-4093-9594-F29AEFBE9626}"/>
                </a:ext>
              </a:extLst>
            </p:cNvPr>
            <p:cNvCxnSpPr>
              <a:cxnSpLocks noChangeShapeType="1"/>
              <a:stCxn id="11" idx="6"/>
              <a:endCxn id="2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71">
              <a:extLst>
                <a:ext uri="{FF2B5EF4-FFF2-40B4-BE49-F238E27FC236}">
                  <a16:creationId xmlns:a16="http://schemas.microsoft.com/office/drawing/2014/main" id="{A4298066-7AF1-4FC6-AB62-6BDEABC5A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7" name="Oval 73">
              <a:extLst>
                <a:ext uri="{FF2B5EF4-FFF2-40B4-BE49-F238E27FC236}">
                  <a16:creationId xmlns:a16="http://schemas.microsoft.com/office/drawing/2014/main" id="{BC0165F3-C3FA-4D9C-BC44-6413C723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8" name="Oval 74">
              <a:extLst>
                <a:ext uri="{FF2B5EF4-FFF2-40B4-BE49-F238E27FC236}">
                  <a16:creationId xmlns:a16="http://schemas.microsoft.com/office/drawing/2014/main" id="{00B777E5-F12D-4CEB-AB52-8F490DF4C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9" name="Oval 75">
              <a:extLst>
                <a:ext uri="{FF2B5EF4-FFF2-40B4-BE49-F238E27FC236}">
                  <a16:creationId xmlns:a16="http://schemas.microsoft.com/office/drawing/2014/main" id="{C244BBA3-1E2C-4A3B-98DF-A43AA75B8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30" name="AutoShape 77">
              <a:extLst>
                <a:ext uri="{FF2B5EF4-FFF2-40B4-BE49-F238E27FC236}">
                  <a16:creationId xmlns:a16="http://schemas.microsoft.com/office/drawing/2014/main" id="{20489871-62C0-4C26-A837-92E3CC5DEF9A}"/>
                </a:ext>
              </a:extLst>
            </p:cNvPr>
            <p:cNvCxnSpPr>
              <a:cxnSpLocks noChangeShapeType="1"/>
              <a:stCxn id="23" idx="4"/>
              <a:endCxn id="2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78">
              <a:extLst>
                <a:ext uri="{FF2B5EF4-FFF2-40B4-BE49-F238E27FC236}">
                  <a16:creationId xmlns:a16="http://schemas.microsoft.com/office/drawing/2014/main" id="{4A83431F-5767-47D8-9F06-A7A732DFD828}"/>
                </a:ext>
              </a:extLst>
            </p:cNvPr>
            <p:cNvCxnSpPr>
              <a:cxnSpLocks noChangeShapeType="1"/>
              <a:stCxn id="26" idx="4"/>
              <a:endCxn id="2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FCF69A-B014-4570-A332-FACA3C572AC6}"/>
              </a:ext>
            </a:extLst>
          </p:cNvPr>
          <p:cNvGrpSpPr/>
          <p:nvPr/>
        </p:nvGrpSpPr>
        <p:grpSpPr>
          <a:xfrm>
            <a:off x="7077430" y="41073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147144-6F34-463B-8879-E958F238ACDC}"/>
                </a:ext>
              </a:extLst>
            </p:cNvPr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56EE8E-2A22-4357-8B9C-CE63A5E50BEF}"/>
                </a:ext>
              </a:extLst>
            </p:cNvPr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8F3ED9-0450-4723-AA4D-F2843C4F8571}"/>
                </a:ext>
              </a:extLst>
            </p:cNvPr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4336D1-9C39-45E5-8A7C-13BEA51C23CB}"/>
                </a:ext>
              </a:extLst>
            </p:cNvPr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575BF2F-B394-447E-9864-BD23D5DDD859}"/>
                </a:ext>
              </a:extLst>
            </p:cNvPr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DADD6A7-3EA8-4A72-BFD9-E791DDEB313A}"/>
                </a:ext>
              </a:extLst>
            </p:cNvPr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C4F6D0-72D8-41B4-91AC-0698FF643BCA}"/>
              </a:ext>
            </a:extLst>
          </p:cNvPr>
          <p:cNvGrpSpPr/>
          <p:nvPr/>
        </p:nvGrpSpPr>
        <p:grpSpPr>
          <a:xfrm>
            <a:off x="9806453" y="4271019"/>
            <a:ext cx="707065" cy="685800"/>
            <a:chOff x="9580673" y="4394200"/>
            <a:chExt cx="707065" cy="685800"/>
          </a:xfrm>
          <a:effectLst/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F7CBABD-56E9-47FA-92DC-73B5FCB50636}"/>
                </a:ext>
              </a:extLst>
            </p:cNvPr>
            <p:cNvCxnSpPr>
              <a:stCxn id="23" idx="2"/>
              <a:endCxn id="23" idx="0"/>
            </p:cNvCxnSpPr>
            <p:nvPr/>
          </p:nvCxnSpPr>
          <p:spPr>
            <a:xfrm flipV="1">
              <a:off x="9580673" y="43942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7730B12-BDED-4D06-BAE5-EE35094D99A5}"/>
                </a:ext>
              </a:extLst>
            </p:cNvPr>
            <p:cNvCxnSpPr>
              <a:stCxn id="23" idx="3"/>
              <a:endCxn id="23" idx="7"/>
            </p:cNvCxnSpPr>
            <p:nvPr/>
          </p:nvCxnSpPr>
          <p:spPr>
            <a:xfrm flipV="1">
              <a:off x="9684220" y="44946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0BE3A7-DEDD-468A-B443-FDB83A609C1A}"/>
                </a:ext>
              </a:extLst>
            </p:cNvPr>
            <p:cNvCxnSpPr>
              <a:stCxn id="23" idx="4"/>
              <a:endCxn id="23" idx="6"/>
            </p:cNvCxnSpPr>
            <p:nvPr/>
          </p:nvCxnSpPr>
          <p:spPr>
            <a:xfrm flipV="1">
              <a:off x="9934206" y="473710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F9C283-65D3-4B7C-8264-5F9E5E3E8C87}"/>
              </a:ext>
            </a:extLst>
          </p:cNvPr>
          <p:cNvGrpSpPr/>
          <p:nvPr/>
        </p:nvGrpSpPr>
        <p:grpSpPr>
          <a:xfrm>
            <a:off x="10811230" y="41073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4116514-1353-47D6-8C82-118509D1B1D4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1EF482-3253-4A01-850A-9CCADEEC1DE3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E7E52D2-EBA3-4520-A1CA-85FE642C2C20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1456830-1299-4D88-BA86-DA799CD22E0F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BB65E4-8A07-4CB8-A664-87507536890A}"/>
              </a:ext>
            </a:extLst>
          </p:cNvPr>
          <p:cNvGrpSpPr/>
          <p:nvPr/>
        </p:nvGrpSpPr>
        <p:grpSpPr>
          <a:xfrm>
            <a:off x="9592030" y="41835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848A915-577A-4BEC-A735-5C0288544FD6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C1A4964-5DDF-498E-AED2-6A4D1B8E548F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1C39737-6B20-4305-A9D1-1C29B99D8008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A417C79-FC21-4003-9E31-50E29DABAA15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248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Filtering: Forward </a:t>
            </a:r>
            <a:r>
              <a:rPr lang="en-US" dirty="0" err="1"/>
              <a:t>Algoritm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x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r>
                  <a:rPr lang="en-US" b="1" i="1" dirty="0">
                    <a:solidFill>
                      <a:srgbClr val="0432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432FF"/>
                    </a:solidFill>
                    <a:sym typeface="Symbol"/>
                  </a:rPr>
                  <a:t>t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+1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= </a:t>
                </a:r>
                <a:r>
                  <a:rPr lang="en-US" cap="small" dirty="0">
                    <a:solidFill>
                      <a:schemeClr val="tx1"/>
                    </a:solidFill>
                    <a:sym typeface="Symbol"/>
                  </a:rPr>
                  <a:t>Forward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(</a:t>
                </a:r>
                <a:r>
                  <a:rPr lang="en-US" b="1" i="1" dirty="0">
                    <a:solidFill>
                      <a:srgbClr val="0096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096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  <a:sym typeface="Symbol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</a:rPr>
                  <a:t>e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+1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b="1" i="1" dirty="0">
                  <a:solidFill>
                    <a:schemeClr val="tx1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2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AF4084-38B7-441E-B5B4-6E0044FDAD04}"/>
                  </a:ext>
                </a:extLst>
              </p14:cNvPr>
              <p14:cNvContentPartPr/>
              <p14:nvPr/>
            </p14:nvContentPartPr>
            <p14:xfrm>
              <a:off x="1008360" y="1611360"/>
              <a:ext cx="7461720" cy="9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AF4084-38B7-441E-B5B4-6E0044FDAD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9000" y="1602000"/>
                <a:ext cx="7480440" cy="11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DC1861C-2B1E-4C79-9CB2-8849ADF210D4}"/>
              </a:ext>
            </a:extLst>
          </p:cNvPr>
          <p:cNvGrpSpPr/>
          <p:nvPr/>
        </p:nvGrpSpPr>
        <p:grpSpPr>
          <a:xfrm>
            <a:off x="7382230" y="4259730"/>
            <a:ext cx="4343400" cy="2057400"/>
            <a:chOff x="1028700" y="4876800"/>
            <a:chExt cx="3276600" cy="1600200"/>
          </a:xfrm>
        </p:grpSpPr>
        <p:sp>
          <p:nvSpPr>
            <p:cNvPr id="55" name="Oval 62">
              <a:extLst>
                <a:ext uri="{FF2B5EF4-FFF2-40B4-BE49-F238E27FC236}">
                  <a16:creationId xmlns:a16="http://schemas.microsoft.com/office/drawing/2014/main" id="{80B1119D-DD36-4BD5-9B7A-B1A2CDB51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56" name="AutoShape 63">
              <a:extLst>
                <a:ext uri="{FF2B5EF4-FFF2-40B4-BE49-F238E27FC236}">
                  <a16:creationId xmlns:a16="http://schemas.microsoft.com/office/drawing/2014/main" id="{AEF71B8A-36B2-4317-A5CF-E1787041E8AF}"/>
                </a:ext>
              </a:extLst>
            </p:cNvPr>
            <p:cNvCxnSpPr>
              <a:cxnSpLocks noChangeShapeType="1"/>
              <a:stCxn id="55" idx="4"/>
              <a:endCxn id="65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Oval 64">
              <a:extLst>
                <a:ext uri="{FF2B5EF4-FFF2-40B4-BE49-F238E27FC236}">
                  <a16:creationId xmlns:a16="http://schemas.microsoft.com/office/drawing/2014/main" id="{048F538A-769C-4F63-A6A0-5D4EC15A4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58" name="AutoShape 65">
              <a:extLst>
                <a:ext uri="{FF2B5EF4-FFF2-40B4-BE49-F238E27FC236}">
                  <a16:creationId xmlns:a16="http://schemas.microsoft.com/office/drawing/2014/main" id="{4C53AFB5-BE37-4426-9E76-2C8D1E401224}"/>
                </a:ext>
              </a:extLst>
            </p:cNvPr>
            <p:cNvCxnSpPr>
              <a:cxnSpLocks noChangeShapeType="1"/>
              <a:stCxn id="59" idx="6"/>
              <a:endCxn id="55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Oval 66">
              <a:extLst>
                <a:ext uri="{FF2B5EF4-FFF2-40B4-BE49-F238E27FC236}">
                  <a16:creationId xmlns:a16="http://schemas.microsoft.com/office/drawing/2014/main" id="{347DA446-22D6-4416-A1EF-6A7630774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60" name="AutoShape 67">
              <a:extLst>
                <a:ext uri="{FF2B5EF4-FFF2-40B4-BE49-F238E27FC236}">
                  <a16:creationId xmlns:a16="http://schemas.microsoft.com/office/drawing/2014/main" id="{8E7C979C-FE5F-40B4-A5DD-B3D5AECF02AF}"/>
                </a:ext>
              </a:extLst>
            </p:cNvPr>
            <p:cNvCxnSpPr>
              <a:cxnSpLocks noChangeShapeType="1"/>
              <a:stCxn id="59" idx="4"/>
              <a:endCxn id="57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Oval 68">
              <a:extLst>
                <a:ext uri="{FF2B5EF4-FFF2-40B4-BE49-F238E27FC236}">
                  <a16:creationId xmlns:a16="http://schemas.microsoft.com/office/drawing/2014/main" id="{68A12FFD-037E-411B-94C3-DD32DC321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62" name="AutoShape 69">
              <a:extLst>
                <a:ext uri="{FF2B5EF4-FFF2-40B4-BE49-F238E27FC236}">
                  <a16:creationId xmlns:a16="http://schemas.microsoft.com/office/drawing/2014/main" id="{5A88C4DB-F517-46F4-9270-47BB96B1C8C0}"/>
                </a:ext>
              </a:extLst>
            </p:cNvPr>
            <p:cNvCxnSpPr>
              <a:cxnSpLocks noChangeShapeType="1"/>
              <a:stCxn id="61" idx="6"/>
              <a:endCxn id="6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70">
              <a:extLst>
                <a:ext uri="{FF2B5EF4-FFF2-40B4-BE49-F238E27FC236}">
                  <a16:creationId xmlns:a16="http://schemas.microsoft.com/office/drawing/2014/main" id="{6E2E2C01-1D72-456E-B720-F42E00A64445}"/>
                </a:ext>
              </a:extLst>
            </p:cNvPr>
            <p:cNvCxnSpPr>
              <a:cxnSpLocks noChangeShapeType="1"/>
              <a:stCxn id="55" idx="6"/>
              <a:endCxn id="6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Oval 71">
              <a:extLst>
                <a:ext uri="{FF2B5EF4-FFF2-40B4-BE49-F238E27FC236}">
                  <a16:creationId xmlns:a16="http://schemas.microsoft.com/office/drawing/2014/main" id="{16B7B7A5-1006-4077-A9F6-63EE3A87D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65" name="Oval 73">
              <a:extLst>
                <a:ext uri="{FF2B5EF4-FFF2-40B4-BE49-F238E27FC236}">
                  <a16:creationId xmlns:a16="http://schemas.microsoft.com/office/drawing/2014/main" id="{8D82A979-4D32-4F06-B535-AD2567637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66" name="Oval 74">
              <a:extLst>
                <a:ext uri="{FF2B5EF4-FFF2-40B4-BE49-F238E27FC236}">
                  <a16:creationId xmlns:a16="http://schemas.microsoft.com/office/drawing/2014/main" id="{4BEC3694-FCD2-4738-855E-60A3F6EB7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67" name="Oval 75">
              <a:extLst>
                <a:ext uri="{FF2B5EF4-FFF2-40B4-BE49-F238E27FC236}">
                  <a16:creationId xmlns:a16="http://schemas.microsoft.com/office/drawing/2014/main" id="{E881E5E8-9546-4597-B6D4-47B494C24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68" name="AutoShape 77">
              <a:extLst>
                <a:ext uri="{FF2B5EF4-FFF2-40B4-BE49-F238E27FC236}">
                  <a16:creationId xmlns:a16="http://schemas.microsoft.com/office/drawing/2014/main" id="{2F93F614-0D8D-4871-BED2-353E856D8903}"/>
                </a:ext>
              </a:extLst>
            </p:cNvPr>
            <p:cNvCxnSpPr>
              <a:cxnSpLocks noChangeShapeType="1"/>
              <a:stCxn id="61" idx="4"/>
              <a:endCxn id="66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78">
              <a:extLst>
                <a:ext uri="{FF2B5EF4-FFF2-40B4-BE49-F238E27FC236}">
                  <a16:creationId xmlns:a16="http://schemas.microsoft.com/office/drawing/2014/main" id="{BB68A162-673B-4F87-AC0E-407BF903D536}"/>
                </a:ext>
              </a:extLst>
            </p:cNvPr>
            <p:cNvCxnSpPr>
              <a:cxnSpLocks noChangeShapeType="1"/>
              <a:stCxn id="64" idx="4"/>
              <a:endCxn id="67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315126A-1C1D-4CF8-9239-FEE6B9EFDBD3}"/>
              </a:ext>
            </a:extLst>
          </p:cNvPr>
          <p:cNvGrpSpPr/>
          <p:nvPr/>
        </p:nvGrpSpPr>
        <p:grpSpPr>
          <a:xfrm>
            <a:off x="7077430" y="41073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0EB8734-5EC3-46BF-B3A6-89FB90A6E27A}"/>
                </a:ext>
              </a:extLst>
            </p:cNvPr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52D9D97-D9D2-4596-897E-F5E354FF861E}"/>
                </a:ext>
              </a:extLst>
            </p:cNvPr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83F972A-CD61-40CC-8372-02744D58BB01}"/>
                </a:ext>
              </a:extLst>
            </p:cNvPr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2921AEA-B21A-4AEB-86CC-4AD0C4A7EF76}"/>
                </a:ext>
              </a:extLst>
            </p:cNvPr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F98790-A004-4A22-9250-4BB8F0CEC798}"/>
                </a:ext>
              </a:extLst>
            </p:cNvPr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F9355AA-E9B4-4B9A-9C54-5ED36D621580}"/>
                </a:ext>
              </a:extLst>
            </p:cNvPr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AB1A4C-DCE9-4435-9419-2618F05A14A6}"/>
              </a:ext>
            </a:extLst>
          </p:cNvPr>
          <p:cNvGrpSpPr/>
          <p:nvPr/>
        </p:nvGrpSpPr>
        <p:grpSpPr>
          <a:xfrm>
            <a:off x="9806453" y="4271019"/>
            <a:ext cx="707065" cy="685800"/>
            <a:chOff x="9580673" y="4394200"/>
            <a:chExt cx="707065" cy="685800"/>
          </a:xfrm>
          <a:effectLst/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13C736-3116-44FE-B66E-CE6CDA020C63}"/>
                </a:ext>
              </a:extLst>
            </p:cNvPr>
            <p:cNvCxnSpPr>
              <a:stCxn id="61" idx="2"/>
              <a:endCxn id="61" idx="0"/>
            </p:cNvCxnSpPr>
            <p:nvPr/>
          </p:nvCxnSpPr>
          <p:spPr>
            <a:xfrm flipV="1">
              <a:off x="9580673" y="43942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376709F-7937-48F3-8153-549FD172FC13}"/>
                </a:ext>
              </a:extLst>
            </p:cNvPr>
            <p:cNvCxnSpPr>
              <a:stCxn id="61" idx="3"/>
              <a:endCxn id="61" idx="7"/>
            </p:cNvCxnSpPr>
            <p:nvPr/>
          </p:nvCxnSpPr>
          <p:spPr>
            <a:xfrm flipV="1">
              <a:off x="9684220" y="44946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271AA96-7FA5-4C85-9DD9-4771A81BF988}"/>
                </a:ext>
              </a:extLst>
            </p:cNvPr>
            <p:cNvCxnSpPr>
              <a:stCxn id="61" idx="4"/>
              <a:endCxn id="61" idx="6"/>
            </p:cNvCxnSpPr>
            <p:nvPr/>
          </p:nvCxnSpPr>
          <p:spPr>
            <a:xfrm flipV="1">
              <a:off x="9934206" y="473710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2381AFF-C140-4FAB-BE31-C9348D91A293}"/>
              </a:ext>
            </a:extLst>
          </p:cNvPr>
          <p:cNvGrpSpPr/>
          <p:nvPr/>
        </p:nvGrpSpPr>
        <p:grpSpPr>
          <a:xfrm>
            <a:off x="10811230" y="41073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02C88D4-AA1E-4F9B-B89D-45CE4C57AFDB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91FFF6E-659C-4926-89C7-4DCFCA8B1115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4CB824B-2FD8-4BF3-A967-D6E7B164D085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861B7FA-23B7-4E34-A8A5-9A878B342ED3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B751764-2F36-48F2-A4C0-1AC1C682F814}"/>
              </a:ext>
            </a:extLst>
          </p:cNvPr>
          <p:cNvGrpSpPr/>
          <p:nvPr/>
        </p:nvGrpSpPr>
        <p:grpSpPr>
          <a:xfrm>
            <a:off x="9592030" y="41835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B5CC68A-1773-4B3B-BFB3-AFD11BE5900A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D1FCA3F-FC1C-4661-B564-5F94763844A3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D424909-2B6E-487B-846E-8C22CA55B222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CE66225-380B-49F5-8C0B-CF8C5B592DE5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9504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4778271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5131803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3566159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4292164" y="341689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3566159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3919692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4778271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560135" y="3073990"/>
            <a:ext cx="707065" cy="685800"/>
            <a:chOff x="7209582" y="3073990"/>
            <a:chExt cx="707065" cy="685800"/>
          </a:xfrm>
          <a:effectLst/>
        </p:grpSpPr>
        <p:cxnSp>
          <p:nvCxnSpPr>
            <p:cNvPr id="61" name="Straight Connector 60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360949" y="29596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67765" y="3048000"/>
            <a:ext cx="990600" cy="2209800"/>
            <a:chOff x="10515600" y="4267200"/>
            <a:chExt cx="1219200" cy="2438400"/>
          </a:xfrm>
          <a:effectLst/>
        </p:grpSpPr>
        <p:cxnSp>
          <p:nvCxnSpPr>
            <p:cNvPr id="74" name="Straight Connector 7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257124" y="2819400"/>
            <a:ext cx="1169248" cy="2590800"/>
            <a:chOff x="10515600" y="4267200"/>
            <a:chExt cx="1219200" cy="2438400"/>
          </a:xfrm>
          <a:effectLst/>
        </p:grpSpPr>
        <p:cxnSp>
          <p:nvCxnSpPr>
            <p:cNvPr id="88" name="Straight Connector 87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A19DF-7192-4D46-A943-19B00F104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44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6088913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6442445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4876801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5602806" y="341689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4876801" y="30739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5230334" y="377816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0"/>
          <p:cNvCxnSpPr>
            <a:cxnSpLocks noChangeShapeType="1"/>
          </p:cNvCxnSpPr>
          <p:nvPr/>
        </p:nvCxnSpPr>
        <p:spPr bwMode="auto">
          <a:xfrm>
            <a:off x="4267200" y="343526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3566216" y="309236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6088913" y="444559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3566216" y="446396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24" name="AutoShape 78"/>
          <p:cNvCxnSpPr>
            <a:cxnSpLocks noChangeShapeType="1"/>
            <a:stCxn id="19" idx="4"/>
            <a:endCxn id="22" idx="0"/>
          </p:cNvCxnSpPr>
          <p:nvPr/>
        </p:nvCxnSpPr>
        <p:spPr bwMode="auto">
          <a:xfrm>
            <a:off x="3919748" y="379653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" name="Group 61"/>
          <p:cNvGrpSpPr/>
          <p:nvPr/>
        </p:nvGrpSpPr>
        <p:grpSpPr>
          <a:xfrm>
            <a:off x="4870777" y="3073990"/>
            <a:ext cx="707065" cy="685800"/>
            <a:chOff x="7209582" y="3073990"/>
            <a:chExt cx="707065" cy="685800"/>
          </a:xfrm>
          <a:effectLst/>
        </p:grpSpPr>
        <p:cxnSp>
          <p:nvCxnSpPr>
            <p:cNvPr id="61" name="Straight Connector 60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4671591" y="29596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5878407" y="3048000"/>
            <a:ext cx="990600" cy="2209800"/>
            <a:chOff x="10515600" y="4267200"/>
            <a:chExt cx="1219200" cy="2438400"/>
          </a:xfrm>
          <a:effectLst/>
        </p:grpSpPr>
        <p:cxnSp>
          <p:nvCxnSpPr>
            <p:cNvPr id="74" name="Straight Connector 7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352801" y="2819400"/>
            <a:ext cx="2438399" cy="2590800"/>
            <a:chOff x="8028562" y="1905000"/>
            <a:chExt cx="2334638" cy="259080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8028562" y="3276600"/>
              <a:ext cx="11154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028562" y="4495800"/>
              <a:ext cx="23346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8028562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144000" y="1905000"/>
              <a:ext cx="0" cy="13716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144000" y="19050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363200" y="1905000"/>
              <a:ext cx="0" cy="25908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7F309-7DD2-4ED2-A44A-6FC2624D9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7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7284722" y="30861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7638254" y="37902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6072610" y="44577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6798615" y="34290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6072610" y="30861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6426143" y="37902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0"/>
          <p:cNvCxnSpPr>
            <a:cxnSpLocks noChangeShapeType="1"/>
            <a:endCxn id="14" idx="2"/>
          </p:cNvCxnSpPr>
          <p:nvPr/>
        </p:nvCxnSpPr>
        <p:spPr bwMode="auto">
          <a:xfrm flipV="1">
            <a:off x="5463009" y="3429000"/>
            <a:ext cx="609601" cy="1837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3566216" y="309236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7284722" y="44577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3566216" y="446396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24" name="AutoShape 78"/>
          <p:cNvCxnSpPr>
            <a:cxnSpLocks noChangeShapeType="1"/>
            <a:stCxn id="19" idx="4"/>
            <a:endCxn id="22" idx="0"/>
          </p:cNvCxnSpPr>
          <p:nvPr/>
        </p:nvCxnSpPr>
        <p:spPr bwMode="auto">
          <a:xfrm>
            <a:off x="3919748" y="379653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" name="Group 61"/>
          <p:cNvGrpSpPr/>
          <p:nvPr/>
        </p:nvGrpSpPr>
        <p:grpSpPr>
          <a:xfrm>
            <a:off x="6066586" y="3086100"/>
            <a:ext cx="707065" cy="685800"/>
            <a:chOff x="7209582" y="3073990"/>
            <a:chExt cx="707065" cy="685800"/>
          </a:xfrm>
          <a:effectLst/>
        </p:grpSpPr>
        <p:cxnSp>
          <p:nvCxnSpPr>
            <p:cNvPr id="61" name="Straight Connector 60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5867400" y="297180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7074216" y="3060110"/>
            <a:ext cx="990600" cy="2209800"/>
            <a:chOff x="10515600" y="4267200"/>
            <a:chExt cx="1219200" cy="2438400"/>
          </a:xfrm>
          <a:effectLst/>
        </p:grpSpPr>
        <p:cxnSp>
          <p:nvCxnSpPr>
            <p:cNvPr id="74" name="Straight Connector 7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36B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293163" y="2819400"/>
            <a:ext cx="3659127" cy="2597060"/>
            <a:chOff x="6859779" y="1905000"/>
            <a:chExt cx="3503421" cy="259706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6859779" y="3276600"/>
              <a:ext cx="2284221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859779" y="4495800"/>
              <a:ext cx="3503421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859779" y="328286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144000" y="1905000"/>
              <a:ext cx="0" cy="13716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144000" y="19050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363200" y="1905000"/>
              <a:ext cx="0" cy="25908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71"/>
          <p:cNvSpPr>
            <a:spLocks noChangeArrowheads="1"/>
          </p:cNvSpPr>
          <p:nvPr/>
        </p:nvSpPr>
        <p:spPr bwMode="auto">
          <a:xfrm>
            <a:off x="4755944" y="311073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4755944" y="448233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47" name="AutoShape 78"/>
          <p:cNvCxnSpPr>
            <a:cxnSpLocks noChangeShapeType="1"/>
            <a:stCxn id="45" idx="4"/>
            <a:endCxn id="46" idx="0"/>
          </p:cNvCxnSpPr>
          <p:nvPr/>
        </p:nvCxnSpPr>
        <p:spPr bwMode="auto">
          <a:xfrm>
            <a:off x="5109476" y="381490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70"/>
          <p:cNvCxnSpPr>
            <a:cxnSpLocks noChangeShapeType="1"/>
          </p:cNvCxnSpPr>
          <p:nvPr/>
        </p:nvCxnSpPr>
        <p:spPr bwMode="auto">
          <a:xfrm>
            <a:off x="4273281" y="34290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806D1-494C-473D-9BF0-7AEB710DB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95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Algorithm</a:t>
            </a: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7284722" y="31242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cxnSp>
        <p:nvCxnSpPr>
          <p:cNvPr id="11" name="AutoShape 63"/>
          <p:cNvCxnSpPr>
            <a:cxnSpLocks noChangeShapeType="1"/>
            <a:stCxn id="10" idx="4"/>
            <a:endCxn id="20" idx="0"/>
          </p:cNvCxnSpPr>
          <p:nvPr/>
        </p:nvCxnSpPr>
        <p:spPr bwMode="auto">
          <a:xfrm>
            <a:off x="7638254" y="38283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64"/>
          <p:cNvSpPr>
            <a:spLocks noChangeArrowheads="1"/>
          </p:cNvSpPr>
          <p:nvPr/>
        </p:nvSpPr>
        <p:spPr bwMode="auto">
          <a:xfrm>
            <a:off x="6072610" y="44958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3" name="AutoShape 65"/>
          <p:cNvCxnSpPr>
            <a:cxnSpLocks noChangeShapeType="1"/>
            <a:stCxn id="14" idx="6"/>
            <a:endCxn id="10" idx="2"/>
          </p:cNvCxnSpPr>
          <p:nvPr/>
        </p:nvCxnSpPr>
        <p:spPr bwMode="auto">
          <a:xfrm>
            <a:off x="6798615" y="34671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66"/>
          <p:cNvSpPr>
            <a:spLocks noChangeArrowheads="1"/>
          </p:cNvSpPr>
          <p:nvPr/>
        </p:nvSpPr>
        <p:spPr bwMode="auto">
          <a:xfrm>
            <a:off x="6072610" y="312420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15" name="AutoShape 67"/>
          <p:cNvCxnSpPr>
            <a:cxnSpLocks noChangeShapeType="1"/>
            <a:stCxn id="14" idx="4"/>
            <a:endCxn id="12" idx="0"/>
          </p:cNvCxnSpPr>
          <p:nvPr/>
        </p:nvCxnSpPr>
        <p:spPr bwMode="auto">
          <a:xfrm>
            <a:off x="6426143" y="382837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0"/>
          <p:cNvCxnSpPr>
            <a:cxnSpLocks noChangeShapeType="1"/>
            <a:stCxn id="45" idx="6"/>
            <a:endCxn id="14" idx="2"/>
          </p:cNvCxnSpPr>
          <p:nvPr/>
        </p:nvCxnSpPr>
        <p:spPr bwMode="auto">
          <a:xfrm>
            <a:off x="5463009" y="3453630"/>
            <a:ext cx="609601" cy="1347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3566216" y="309236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sp>
        <p:nvSpPr>
          <p:cNvPr id="20" name="Oval 73"/>
          <p:cNvSpPr>
            <a:spLocks noChangeArrowheads="1"/>
          </p:cNvSpPr>
          <p:nvPr/>
        </p:nvSpPr>
        <p:spPr bwMode="auto">
          <a:xfrm>
            <a:off x="7284722" y="449580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</a:p>
        </p:txBody>
      </p:sp>
      <p:sp>
        <p:nvSpPr>
          <p:cNvPr id="22" name="Oval 75"/>
          <p:cNvSpPr>
            <a:spLocks noChangeArrowheads="1"/>
          </p:cNvSpPr>
          <p:nvPr/>
        </p:nvSpPr>
        <p:spPr bwMode="auto">
          <a:xfrm>
            <a:off x="3566216" y="446396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24" name="AutoShape 78"/>
          <p:cNvCxnSpPr>
            <a:cxnSpLocks noChangeShapeType="1"/>
            <a:stCxn id="19" idx="4"/>
            <a:endCxn id="22" idx="0"/>
          </p:cNvCxnSpPr>
          <p:nvPr/>
        </p:nvCxnSpPr>
        <p:spPr bwMode="auto">
          <a:xfrm>
            <a:off x="3919748" y="379653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8" name="Group 47"/>
          <p:cNvGrpSpPr/>
          <p:nvPr/>
        </p:nvGrpSpPr>
        <p:grpSpPr>
          <a:xfrm>
            <a:off x="3352799" y="2819400"/>
            <a:ext cx="4876800" cy="2590800"/>
            <a:chOff x="5693921" y="1905000"/>
            <a:chExt cx="4669279" cy="259080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5693921" y="3276600"/>
              <a:ext cx="3450079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693921" y="4495800"/>
              <a:ext cx="4669279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5693921" y="3301230"/>
              <a:ext cx="0" cy="119457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144000" y="1905000"/>
              <a:ext cx="0" cy="13716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144000" y="19050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363200" y="1905000"/>
              <a:ext cx="0" cy="25908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71"/>
          <p:cNvSpPr>
            <a:spLocks noChangeArrowheads="1"/>
          </p:cNvSpPr>
          <p:nvPr/>
        </p:nvSpPr>
        <p:spPr bwMode="auto">
          <a:xfrm>
            <a:off x="4755944" y="311073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4755944" y="4482330"/>
            <a:ext cx="707065" cy="685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47" name="AutoShape 78"/>
          <p:cNvCxnSpPr>
            <a:cxnSpLocks noChangeShapeType="1"/>
            <a:stCxn id="45" idx="4"/>
            <a:endCxn id="46" idx="0"/>
          </p:cNvCxnSpPr>
          <p:nvPr/>
        </p:nvCxnSpPr>
        <p:spPr bwMode="auto">
          <a:xfrm>
            <a:off x="5109476" y="3814900"/>
            <a:ext cx="0" cy="6490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70"/>
          <p:cNvCxnSpPr>
            <a:cxnSpLocks noChangeShapeType="1"/>
          </p:cNvCxnSpPr>
          <p:nvPr/>
        </p:nvCxnSpPr>
        <p:spPr bwMode="auto">
          <a:xfrm>
            <a:off x="4273281" y="342900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13A73-9BD3-4396-B355-32EA0317C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dirty="0">
                <a:ea typeface="ＭＳ Ｐゴシック" pitchFamily="34" charset="-128"/>
                <a:cs typeface="Calibri"/>
              </a:rPr>
              <a:t>Marching </a:t>
            </a:r>
            <a:r>
              <a:rPr lang="en-US" b="1" dirty="0">
                <a:ea typeface="ＭＳ Ｐゴシック" pitchFamily="34" charset="-128"/>
                <a:cs typeface="Calibri"/>
              </a:rPr>
              <a:t>forward</a:t>
            </a:r>
            <a:r>
              <a:rPr lang="en-US" dirty="0">
                <a:ea typeface="ＭＳ Ｐゴシック" pitchFamily="34" charset="-128"/>
                <a:cs typeface="Calibri"/>
              </a:rPr>
              <a:t> through the HMM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48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marL="974725" lvl="2" indent="-514350"/>
            <a:r>
              <a:rPr lang="en-US" sz="2800" dirty="0"/>
              <a:t>Forward algorithm (Markov chains)</a:t>
            </a:r>
          </a:p>
          <a:p>
            <a:pPr marL="974725" lvl="2" indent="-514350"/>
            <a:r>
              <a:rPr lang="en-US" sz="2800" dirty="0"/>
              <a:t>HMM Queries</a:t>
            </a:r>
          </a:p>
          <a:p>
            <a:pPr marL="974725" lvl="2" indent="-514350"/>
            <a:r>
              <a:rPr lang="en-US" sz="2800" dirty="0"/>
              <a:t>Message passing algorithms</a:t>
            </a:r>
          </a:p>
          <a:p>
            <a:pPr marL="1428750" lvl="4" indent="-514350"/>
            <a:r>
              <a:rPr lang="en-US" sz="2800" dirty="0"/>
              <a:t>Forward algorithm</a:t>
            </a:r>
          </a:p>
          <a:p>
            <a:pPr marL="1428750" lvl="4" indent="-514350"/>
            <a:r>
              <a:rPr lang="en-US" sz="2800" dirty="0"/>
              <a:t>Forward-backward algorithm</a:t>
            </a:r>
          </a:p>
          <a:p>
            <a:pPr marL="1428750" lvl="4" indent="-514350"/>
            <a:r>
              <a:rPr lang="en-US" sz="2800" dirty="0"/>
              <a:t>Viterbi algorithm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61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984152"/>
                <a:ext cx="10515600" cy="2039539"/>
              </a:xfrm>
            </p:spPr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x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84152"/>
                <a:ext cx="10515600" cy="2039539"/>
              </a:xfrm>
              <a:blipFill>
                <a:blip r:embed="rId2"/>
                <a:stretch>
                  <a:fillRect l="-1217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</p:spTree>
    <p:extLst>
      <p:ext uri="{BB962C8B-B14F-4D97-AF65-F5344CB8AC3E}">
        <p14:creationId xmlns:p14="http://schemas.microsoft.com/office/powerpoint/2010/main" val="2697558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6931380" y="1922930"/>
            <a:ext cx="4876800" cy="2438400"/>
            <a:chOff x="6705600" y="2057400"/>
            <a:chExt cx="4876800" cy="2438400"/>
          </a:xfrm>
          <a:effectLst/>
        </p:grpSpPr>
        <p:cxnSp>
          <p:nvCxnSpPr>
            <p:cNvPr id="4" name="Straight Connector 3"/>
            <p:cNvCxnSpPr/>
            <p:nvPr/>
          </p:nvCxnSpPr>
          <p:spPr>
            <a:xfrm>
              <a:off x="6705600" y="3276600"/>
              <a:ext cx="36576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05600" y="4495800"/>
              <a:ext cx="48768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03632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03632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15824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207027" y="2559096"/>
                <a:ext cx="41881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16200000">
                <a:off x="-2080960" y="3761973"/>
                <a:ext cx="47925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Def. of cond. probability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080960" y="3761973"/>
                <a:ext cx="4792594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526" r="-28947" b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034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9671692" y="2075330"/>
            <a:ext cx="707065" cy="685800"/>
            <a:chOff x="9445912" y="2209800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45912" y="22098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49459" y="23102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99445" y="2552700"/>
              <a:ext cx="353532" cy="342900"/>
            </a:xfrm>
            <a:prstGeom prst="line">
              <a:avLst/>
            </a:prstGeom>
            <a:ln w="38100" cap="rnd" cmpd="sng">
              <a:solidFill>
                <a:srgbClr val="DC00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6931380" y="1922930"/>
            <a:ext cx="4876800" cy="2438400"/>
            <a:chOff x="6705600" y="2057400"/>
            <a:chExt cx="4876800" cy="2438400"/>
          </a:xfrm>
          <a:effectLst/>
        </p:grpSpPr>
        <p:cxnSp>
          <p:nvCxnSpPr>
            <p:cNvPr id="89" name="Straight Connector 88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705600" y="4495800"/>
              <a:ext cx="48768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144000" y="20574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115824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207027" y="2559096"/>
                <a:ext cx="4188142" cy="1840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1840760"/>
              </a:xfrm>
              <a:prstGeom prst="rect">
                <a:avLst/>
              </a:prstGeom>
              <a:blipFill rotWithShape="0">
                <a:blip r:embed="rId3"/>
                <a:stretch>
                  <a:fillRect r="-2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 rot="16200000">
                <a:off x="-1707322" y="3761973"/>
                <a:ext cx="40453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Summation over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07322" y="3761973"/>
                <a:ext cx="4045338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526" r="-28947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71895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9671692" y="2075330"/>
            <a:ext cx="707065" cy="685800"/>
            <a:chOff x="9445912" y="2209800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45912" y="22098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49459" y="23102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99445" y="2552700"/>
              <a:ext cx="353532" cy="342900"/>
            </a:xfrm>
            <a:prstGeom prst="line">
              <a:avLst/>
            </a:prstGeom>
            <a:ln w="38100" cap="rnd" cmpd="sng">
              <a:solidFill>
                <a:srgbClr val="DC00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6931380" y="1922930"/>
            <a:ext cx="4876800" cy="2438400"/>
            <a:chOff x="6705600" y="2057400"/>
            <a:chExt cx="4876800" cy="2438400"/>
          </a:xfrm>
          <a:effectLst/>
        </p:grpSpPr>
        <p:cxnSp>
          <p:nvCxnSpPr>
            <p:cNvPr id="89" name="Straight Connector 88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705600" y="4495800"/>
              <a:ext cx="48768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144000" y="2057400"/>
              <a:ext cx="2438400" cy="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115824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207027" y="2559096"/>
                <a:ext cx="4188142" cy="3096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3096745"/>
              </a:xfrm>
              <a:prstGeom prst="rect">
                <a:avLst/>
              </a:prstGeom>
              <a:blipFill rotWithShape="0">
                <a:blip r:embed="rId3"/>
                <a:stretch>
                  <a:fillRect r="-15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Chain rule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1842" r="-28947" b="-2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56090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660403" y="2086619"/>
            <a:ext cx="707065" cy="685800"/>
            <a:chOff x="9434623" y="2221089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34623" y="2221089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38170" y="2321522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88156" y="2563989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10665180" y="19229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4459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  <a:blipFill rotWithShape="0">
                <a:blip r:embed="rId3"/>
                <a:stretch>
                  <a:fillRect r="-15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Chain rule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29001" y="3761973"/>
                <a:ext cx="4288675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1842" r="-28947" b="-2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FA6F78-D473-4C25-9A63-2B7EF2E6F58D}"/>
                  </a:ext>
                </a:extLst>
              </p14:cNvPr>
              <p14:cNvContentPartPr/>
              <p14:nvPr/>
            </p14:nvContentPartPr>
            <p14:xfrm>
              <a:off x="5274360" y="3522600"/>
              <a:ext cx="28080" cy="26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FA6F78-D473-4C25-9A63-2B7EF2E6F5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5000" y="3513240"/>
                <a:ext cx="46800" cy="4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86149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660403" y="2086619"/>
            <a:ext cx="707065" cy="685800"/>
            <a:chOff x="9434623" y="2221089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34623" y="2221089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38170" y="2321522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88156" y="2563989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10665180" y="19229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4459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3589188"/>
              </a:xfrm>
              <a:prstGeom prst="rect">
                <a:avLst/>
              </a:prstGeom>
              <a:blipFill rotWithShape="0"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 rot="16200000">
            <a:off x="-2041041" y="3761973"/>
            <a:ext cx="471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Bayes net conditional independence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51355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660403" y="2086619"/>
            <a:ext cx="707065" cy="685800"/>
            <a:chOff x="9434623" y="2221089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9434623" y="2221089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9538170" y="2321522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9788156" y="2563989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10665180" y="1922930"/>
            <a:ext cx="11430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4459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6C1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|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  <a:blipFill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 rot="16200000">
                <a:off x="-2184446" y="3761973"/>
                <a:ext cx="49995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Pulling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65000"/>
                          </a:prstClr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>
                                <a:lumMod val="65000"/>
                              </a:prst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|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out of the summation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84446" y="3761973"/>
                <a:ext cx="4999574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526" t="-854" r="-28947" b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70367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" name="Group 95"/>
          <p:cNvGrpSpPr/>
          <p:nvPr/>
        </p:nvGrpSpPr>
        <p:grpSpPr>
          <a:xfrm>
            <a:off x="6931380" y="1922930"/>
            <a:ext cx="3581400" cy="2438400"/>
            <a:chOff x="6705600" y="2057400"/>
            <a:chExt cx="3657600" cy="2438400"/>
          </a:xfrm>
          <a:effectLst/>
        </p:grpSpPr>
        <p:cxnSp>
          <p:nvCxnSpPr>
            <p:cNvPr id="97" name="Straight Connector 96"/>
            <p:cNvCxnSpPr/>
            <p:nvPr/>
          </p:nvCxnSpPr>
          <p:spPr>
            <a:xfrm>
              <a:off x="6705600" y="3276600"/>
              <a:ext cx="24384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705600" y="4495800"/>
              <a:ext cx="36576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6705600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6C1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|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  <a:blipFill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 rot="16200000">
            <a:off x="-669381" y="3700419"/>
            <a:ext cx="1969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Recursion!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C00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818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6180" y="2075330"/>
            <a:ext cx="4343400" cy="2057400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6931380" y="1922930"/>
            <a:ext cx="2438399" cy="2438400"/>
            <a:chOff x="8028562" y="2057400"/>
            <a:chExt cx="2334638" cy="2438400"/>
          </a:xfrm>
          <a:effectLst/>
        </p:grpSpPr>
        <p:cxnSp>
          <p:nvCxnSpPr>
            <p:cNvPr id="51" name="Straight Connector 50"/>
            <p:cNvCxnSpPr/>
            <p:nvPr/>
          </p:nvCxnSpPr>
          <p:spPr>
            <a:xfrm>
              <a:off x="8028562" y="3276600"/>
              <a:ext cx="11154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028562" y="4495800"/>
              <a:ext cx="2334638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8028562" y="32766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144000" y="2057400"/>
              <a:ext cx="0" cy="12192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0" y="20574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0363200" y="20574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449720" y="2075330"/>
            <a:ext cx="707065" cy="685800"/>
            <a:chOff x="10665112" y="2209800"/>
            <a:chExt cx="707065" cy="685800"/>
          </a:xfrm>
          <a:effectLst/>
        </p:grpSpPr>
        <p:cxnSp>
          <p:nvCxnSpPr>
            <p:cNvPr id="61" name="Straight Connector 60"/>
            <p:cNvCxnSpPr>
              <a:stCxn id="16" idx="2"/>
              <a:endCxn id="16" idx="0"/>
            </p:cNvCxnSpPr>
            <p:nvPr/>
          </p:nvCxnSpPr>
          <p:spPr>
            <a:xfrm flipV="1">
              <a:off x="10665112" y="220980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3"/>
              <a:endCxn id="16" idx="7"/>
            </p:cNvCxnSpPr>
            <p:nvPr/>
          </p:nvCxnSpPr>
          <p:spPr>
            <a:xfrm flipV="1">
              <a:off x="10768659" y="231023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6" idx="4"/>
              <a:endCxn id="16" idx="6"/>
            </p:cNvCxnSpPr>
            <p:nvPr/>
          </p:nvCxnSpPr>
          <p:spPr>
            <a:xfrm flipV="1">
              <a:off x="11018645" y="255270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61441"/>
          <p:cNvGrpSpPr/>
          <p:nvPr/>
        </p:nvGrpSpPr>
        <p:grpSpPr>
          <a:xfrm>
            <a:off x="9522180" y="1922930"/>
            <a:ext cx="990600" cy="2438400"/>
            <a:chOff x="10515600" y="4267200"/>
            <a:chExt cx="1219200" cy="2438400"/>
          </a:xfrm>
          <a:effectLst/>
        </p:grpSpPr>
        <p:cxnSp>
          <p:nvCxnSpPr>
            <p:cNvPr id="75" name="Straight Connector 7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8150580" y="199913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84" name="Straight Connector 8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3"/>
          <p:cNvSpPr>
            <a:spLocks noGrp="1" noChangeArrowheads="1"/>
          </p:cNvSpPr>
          <p:nvPr>
            <p:ph idx="1"/>
          </p:nvPr>
        </p:nvSpPr>
        <p:spPr>
          <a:xfrm>
            <a:off x="555814" y="1219201"/>
            <a:ext cx="10134600" cy="10668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Query: What is the current state, given all of the current and past evidence?</a:t>
            </a: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Matching math with 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1: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9437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9437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16C1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6C1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𝑃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16C1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|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16C1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C000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𝑡</m:t>
                              </m:r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DC0003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051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05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05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9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96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1: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𝑡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96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437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27" y="2559096"/>
                <a:ext cx="4188142" cy="4352730"/>
              </a:xfrm>
              <a:prstGeom prst="rect">
                <a:avLst/>
              </a:prstGeom>
              <a:blipFill>
                <a:blip r:embed="rId3"/>
                <a:stretch>
                  <a:fillRect r="-80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 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1: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32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, 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1: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𝑡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" y="2027689"/>
                <a:ext cx="5233549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 rot="16200000">
            <a:off x="-669381" y="3700419"/>
            <a:ext cx="1969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Recursion!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C00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880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lang="en-US" dirty="0">
                <a:ea typeface="ＭＳ Ｐゴシック" pitchFamily="34" charset="-128"/>
                <a:cs typeface="Calibri"/>
              </a:rPr>
              <a:t>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34638"/>
                <a:ext cx="10515600" cy="2039539"/>
              </a:xfrm>
            </p:spPr>
            <p:txBody>
              <a:bodyPr/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num>
                      <m:den>
                        <m: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</a:t>
                </a:r>
                <a:r>
                  <a:rPr lang="en-US" sz="3200" baseline="-25000" dirty="0">
                    <a:solidFill>
                      <a:srgbClr val="F16C11"/>
                    </a:solidFill>
                  </a:rPr>
                  <a:t>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 err="1">
                    <a:solidFill>
                      <a:srgbClr val="DC0003"/>
                    </a:solidFill>
                    <a:sym typeface="Symbol"/>
                  </a:rPr>
                  <a:t>x</a:t>
                </a:r>
                <a:r>
                  <a:rPr lang="en-US" sz="3200" i="1" baseline="-51000" dirty="0" err="1">
                    <a:solidFill>
                      <a:srgbClr val="DC0003"/>
                    </a:solidFill>
                    <a:sym typeface="Symbol"/>
                  </a:rPr>
                  <a:t>t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x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 err="1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 err="1">
                    <a:solidFill>
                      <a:srgbClr val="0096FF"/>
                    </a:solidFill>
                    <a:latin typeface="Calibri"/>
                    <a:cs typeface="Calibri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latin typeface="Calibri"/>
                    <a:cs typeface="Calibri"/>
                    <a:sym typeface="Symbol"/>
                  </a:rPr>
                  <a:t> </a:t>
                </a:r>
                <a:r>
                  <a:rPr lang="en-US" dirty="0">
                    <a:solidFill>
                      <a:srgbClr val="0096FF"/>
                    </a:solidFill>
                  </a:rPr>
                  <a:t>| </a:t>
                </a:r>
                <a:r>
                  <a:rPr lang="en-US" i="1" dirty="0">
                    <a:solidFill>
                      <a:srgbClr val="0096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sz="3200" dirty="0">
                  <a:solidFill>
                    <a:srgbClr val="CC00CC"/>
                  </a:solidFill>
                  <a:sym typeface="Symbol"/>
                </a:endParaRPr>
              </a:p>
              <a:p>
                <a:endParaRPr lang="en-US" dirty="0">
                  <a:solidFill>
                    <a:srgbClr val="CC00CC"/>
                  </a:solidFill>
                  <a:sym typeface="Symbol"/>
                </a:endParaRPr>
              </a:p>
              <a:p>
                <a:r>
                  <a:rPr lang="en-US" b="1" i="1" dirty="0">
                    <a:solidFill>
                      <a:srgbClr val="0432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432FF"/>
                    </a:solidFill>
                    <a:sym typeface="Symbol"/>
                  </a:rPr>
                  <a:t>t</a:t>
                </a:r>
                <a:r>
                  <a:rPr lang="en-US" baseline="-25000" dirty="0">
                    <a:solidFill>
                      <a:srgbClr val="0432FF"/>
                    </a:solidFill>
                    <a:sym typeface="Symbol"/>
                  </a:rPr>
                  <a:t>+1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= </a:t>
                </a:r>
                <a:r>
                  <a:rPr lang="en-US" cap="small" dirty="0">
                    <a:solidFill>
                      <a:schemeClr val="tx1"/>
                    </a:solidFill>
                    <a:sym typeface="Symbol"/>
                  </a:rPr>
                  <a:t>Forward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(</a:t>
                </a:r>
                <a:r>
                  <a:rPr lang="en-US" b="1" i="1" dirty="0">
                    <a:solidFill>
                      <a:srgbClr val="0096FF"/>
                    </a:solidFill>
                    <a:sym typeface="Symbol"/>
                  </a:rPr>
                  <a:t>f</a:t>
                </a:r>
                <a:r>
                  <a:rPr lang="en-US" baseline="-25000" dirty="0">
                    <a:solidFill>
                      <a:srgbClr val="0096FF"/>
                    </a:solidFill>
                    <a:sym typeface="Symbol"/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  <a:sym typeface="Symbol"/>
                  </a:rPr>
                  <a:t>t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</a:rPr>
                  <a:t>e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+1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b="1" i="1" dirty="0">
                  <a:solidFill>
                    <a:schemeClr val="tx1"/>
                  </a:solidFill>
                  <a:sym typeface="Symbol"/>
                </a:endParaRPr>
              </a:p>
              <a:p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Cost per time step: 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O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(|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X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</a:t>
                </a:r>
                <a:r>
                  <a:rPr lang="en-US" baseline="30000" dirty="0">
                    <a:solidFill>
                      <a:srgbClr val="CC00CC"/>
                    </a:solidFill>
                    <a:sym typeface="Symbol"/>
                  </a:rPr>
                  <a:t>2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)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 where 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X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 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is the number of states</a:t>
                </a:r>
              </a:p>
              <a:p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Time and space costs are </a:t>
                </a:r>
                <a:r>
                  <a:rPr lang="en-US" b="1" i="1" dirty="0">
                    <a:solidFill>
                      <a:srgbClr val="0000FF"/>
                    </a:solidFill>
                    <a:sym typeface="Symbol"/>
                  </a:rPr>
                  <a:t>constant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, independent of t</a:t>
                </a:r>
              </a:p>
              <a:p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O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(|</a:t>
                </a:r>
                <a:r>
                  <a:rPr lang="en-US" i="1" dirty="0">
                    <a:solidFill>
                      <a:srgbClr val="CC00CC"/>
                    </a:solidFill>
                    <a:sym typeface="Symbol"/>
                  </a:rPr>
                  <a:t>X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|</a:t>
                </a:r>
                <a:r>
                  <a:rPr lang="en-US" baseline="30000" dirty="0">
                    <a:solidFill>
                      <a:srgbClr val="CC00CC"/>
                    </a:solidFill>
                    <a:sym typeface="Symbol"/>
                  </a:rPr>
                  <a:t>2</a:t>
                </a:r>
                <a:r>
                  <a:rPr lang="en-US" dirty="0">
                    <a:solidFill>
                      <a:srgbClr val="CC00CC"/>
                    </a:solidFill>
                    <a:sym typeface="Symbol"/>
                  </a:rPr>
                  <a:t>)</a:t>
                </a:r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 is infeasible for models with many state variables</a:t>
                </a:r>
              </a:p>
              <a:p>
                <a:r>
                  <a:rPr lang="en-US" dirty="0">
                    <a:solidFill>
                      <a:srgbClr val="000090"/>
                    </a:solidFill>
                    <a:sym typeface="Symbol"/>
                  </a:rPr>
                  <a:t>We get to invent really cool approximate filtering algorithms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34638"/>
                <a:ext cx="10515600" cy="2039539"/>
              </a:xfrm>
              <a:blipFill>
                <a:blip r:embed="rId2"/>
                <a:stretch>
                  <a:fillRect l="-1217" t="-2096" b="-14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>
            <a:off x="4961165" y="1774372"/>
            <a:ext cx="3575957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6922" y="1774372"/>
            <a:ext cx="16764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9722" y="1774372"/>
            <a:ext cx="304800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013122" y="2383972"/>
            <a:ext cx="1524000" cy="457200"/>
          </a:xfrm>
          <a:prstGeom prst="wedgeRoundRectCallout">
            <a:avLst>
              <a:gd name="adj1" fmla="val -51057"/>
              <a:gd name="adj2" fmla="val -154960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117522" y="2383972"/>
            <a:ext cx="1524000" cy="457200"/>
          </a:xfrm>
          <a:prstGeom prst="wedgeRoundRectCallout">
            <a:avLst>
              <a:gd name="adj1" fmla="val -59629"/>
              <a:gd name="adj2" fmla="val -15853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679122" y="2383972"/>
            <a:ext cx="1524000" cy="457200"/>
          </a:xfrm>
          <a:prstGeom prst="wedgeRoundRectCallout">
            <a:avLst>
              <a:gd name="adj1" fmla="val 25907"/>
              <a:gd name="adj2" fmla="val -157342"/>
              <a:gd name="adj3" fmla="val 16667"/>
            </a:avLst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</a:t>
            </a:r>
          </a:p>
        </p:txBody>
      </p:sp>
    </p:spTree>
    <p:extLst>
      <p:ext uri="{BB962C8B-B14F-4D97-AF65-F5344CB8AC3E}">
        <p14:creationId xmlns:p14="http://schemas.microsoft.com/office/powerpoint/2010/main" val="394968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b="0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b="0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Wouldn’t it be quicker to just compute this from the joint? (No.)</a:t>
                </a: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 b="-3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313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84503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Smoothing: Forward-Backward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Forward pass from beginning to end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, 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 err="1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 err="1">
                    <a:solidFill>
                      <a:srgbClr val="F16C11"/>
                    </a:solidFill>
                  </a:rPr>
                  <a:t>t</a:t>
                </a:r>
                <a:r>
                  <a:rPr lang="en-US" sz="3200" dirty="0" err="1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 err="1">
                    <a:solidFill>
                      <a:srgbClr val="F16C11"/>
                    </a:solidFill>
                  </a:rPr>
                  <a:t>Y</a:t>
                </a:r>
                <a:r>
                  <a:rPr lang="en-US" sz="3200" i="1" baseline="-25000" dirty="0" err="1">
                    <a:solidFill>
                      <a:srgbClr val="F16C11"/>
                    </a:solidFill>
                  </a:rPr>
                  <a:t>t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>
                    <a:solidFill>
                      <a:srgbClr val="DC0003"/>
                    </a:solidFill>
                    <a:sym typeface="Symbol"/>
                  </a:rPr>
                  <a:t>y</a:t>
                </a:r>
                <a:r>
                  <a:rPr lang="en-US" sz="3200" i="1" baseline="-51000" dirty="0">
                    <a:solidFill>
                      <a:srgbClr val="DC0003"/>
                    </a:solidFill>
                    <a:sym typeface="Symbol"/>
                  </a:rPr>
                  <a:t>t-1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latin typeface="Calibri"/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>
                    <a:solidFill>
                      <a:srgbClr val="009051"/>
                    </a:solidFill>
                    <a:latin typeface="Calibri"/>
                    <a:cs typeface="Calibri"/>
                  </a:rPr>
                  <a:t>t-1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y</a:t>
                </a:r>
                <a:r>
                  <a:rPr lang="en-US" i="1" baseline="-25000" dirty="0">
                    <a:solidFill>
                      <a:srgbClr val="0096FF"/>
                    </a:solidFill>
                    <a:latin typeface="Calibri"/>
                    <a:cs typeface="Calibri"/>
                  </a:rPr>
                  <a:t>t-1</a:t>
                </a:r>
                <a:r>
                  <a:rPr lang="en-US" dirty="0">
                    <a:solidFill>
                      <a:srgbClr val="0096FF"/>
                    </a:solidFill>
                  </a:rPr>
                  <a:t>, </a:t>
                </a:r>
                <a:r>
                  <a:rPr lang="en-US" i="1" dirty="0">
                    <a:solidFill>
                      <a:srgbClr val="0096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96FF"/>
                    </a:solidFill>
                  </a:rPr>
                  <a:t>t-1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/>
                  <a:t>Backward pass from end to t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+1:T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 ) 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:r>
                  <a:rPr lang="en-US" sz="3200" dirty="0">
                    <a:solidFill>
                      <a:srgbClr val="DC0003"/>
                    </a:solidFill>
                    <a:sym typeface="Symbol"/>
                  </a:rPr>
                  <a:t></a:t>
                </a:r>
                <a:r>
                  <a:rPr lang="en-US" sz="3600" i="1" baseline="-25000" dirty="0">
                    <a:solidFill>
                      <a:srgbClr val="DC0003"/>
                    </a:solidFill>
                    <a:sym typeface="Symbol"/>
                  </a:rPr>
                  <a:t>y</a:t>
                </a:r>
                <a:r>
                  <a:rPr lang="en-US" sz="3200" i="1" baseline="-51000" dirty="0">
                    <a:solidFill>
                      <a:srgbClr val="DC0003"/>
                    </a:solidFill>
                    <a:sym typeface="Symbol"/>
                  </a:rPr>
                  <a:t>t+1</a:t>
                </a:r>
                <a:r>
                  <a:rPr lang="en-US" sz="3200" i="1" dirty="0">
                    <a:solidFill>
                      <a:srgbClr val="DC0003"/>
                    </a:solidFill>
                    <a:sym typeface="Symbol"/>
                  </a:rPr>
                  <a:t> 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P</a:t>
                </a:r>
                <a:r>
                  <a:rPr lang="en-US" sz="3200" dirty="0">
                    <a:solidFill>
                      <a:srgbClr val="F16C11"/>
                    </a:solidFill>
                  </a:rPr>
                  <a:t>(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x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|</a:t>
                </a:r>
                <a:r>
                  <a:rPr lang="en-US" sz="3200" i="1" dirty="0">
                    <a:solidFill>
                      <a:srgbClr val="F16C11"/>
                    </a:solidFill>
                  </a:rPr>
                  <a:t>y</a:t>
                </a:r>
                <a:r>
                  <a:rPr lang="en-US" sz="3200" i="1" baseline="-25000" dirty="0">
                    <a:solidFill>
                      <a:srgbClr val="F16C11"/>
                    </a:solidFill>
                  </a:rPr>
                  <a:t>t+1</a:t>
                </a:r>
                <a:r>
                  <a:rPr lang="en-US" sz="3200" dirty="0">
                    <a:solidFill>
                      <a:srgbClr val="F16C11"/>
                    </a:solidFill>
                  </a:rPr>
                  <a:t>) 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P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(</a:t>
                </a:r>
                <a:r>
                  <a:rPr lang="en-US" sz="3200" i="1" dirty="0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>
                    <a:solidFill>
                      <a:srgbClr val="009051"/>
                    </a:solidFill>
                    <a:cs typeface="Calibri"/>
                  </a:rPr>
                  <a:t>t</a:t>
                </a:r>
                <a:r>
                  <a:rPr lang="en-US" sz="3200" baseline="-25000" dirty="0">
                    <a:solidFill>
                      <a:srgbClr val="009051"/>
                    </a:solidFill>
                  </a:rPr>
                  <a:t>+1</a:t>
                </a:r>
                <a:r>
                  <a:rPr lang="en-US" sz="3200" dirty="0">
                    <a:solidFill>
                      <a:srgbClr val="009051"/>
                    </a:solidFill>
                    <a:cs typeface="Calibri"/>
                  </a:rPr>
                  <a:t>|</a:t>
                </a:r>
                <a:r>
                  <a:rPr lang="en-US" sz="3200" baseline="-25000" dirty="0">
                    <a:solidFill>
                      <a:srgbClr val="009051"/>
                    </a:solidFill>
                    <a:cs typeface="Calibri"/>
                  </a:rPr>
                  <a:t> </a:t>
                </a:r>
                <a:r>
                  <a:rPr lang="en-US" sz="3200" i="1" dirty="0" err="1">
                    <a:solidFill>
                      <a:srgbClr val="009051"/>
                    </a:solidFill>
                    <a:sym typeface="Symbol"/>
                  </a:rPr>
                  <a:t>Y</a:t>
                </a:r>
                <a:r>
                  <a:rPr lang="en-US" sz="3200" i="1" baseline="-25000" dirty="0" err="1">
                    <a:solidFill>
                      <a:srgbClr val="009051"/>
                    </a:solidFill>
                    <a:cs typeface="Calibri"/>
                  </a:rPr>
                  <a:t>t</a:t>
                </a:r>
                <a:r>
                  <a:rPr lang="en-US" sz="3200" dirty="0">
                    <a:solidFill>
                      <a:srgbClr val="009051"/>
                    </a:solidFill>
                    <a:sym typeface="Symbol"/>
                  </a:rPr>
                  <a:t>)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P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(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x</a:t>
                </a:r>
                <a:r>
                  <a:rPr lang="en-US" i="1" baseline="-25000" dirty="0">
                    <a:solidFill>
                      <a:srgbClr val="0096FF"/>
                    </a:solidFill>
                    <a:cs typeface="Calibri"/>
                  </a:rPr>
                  <a:t>t+2:T</a:t>
                </a:r>
                <a:r>
                  <a:rPr lang="en-US" dirty="0">
                    <a:solidFill>
                      <a:srgbClr val="0096FF"/>
                    </a:solidFill>
                  </a:rPr>
                  <a:t> |</a:t>
                </a:r>
                <a:r>
                  <a:rPr lang="en-US" i="1" dirty="0">
                    <a:solidFill>
                      <a:srgbClr val="0096FF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0096FF"/>
                    </a:solidFill>
                  </a:rPr>
                  <a:t>t+1</a:t>
                </a:r>
                <a:r>
                  <a:rPr lang="en-US" dirty="0">
                    <a:solidFill>
                      <a:srgbClr val="0096FF"/>
                    </a:solidFill>
                    <a:sym typeface="Symbol"/>
                  </a:rPr>
                  <a:t>)</a:t>
                </a:r>
              </a:p>
              <a:p>
                <a:endParaRPr lang="en-US" i="1" dirty="0">
                  <a:solidFill>
                    <a:srgbClr val="0096FF"/>
                  </a:solidFill>
                  <a:sym typeface="Symbol"/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/>
                  <a:t>Combine forward and backward to answer query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 </a:t>
                </a:r>
                <a:r>
                  <a:rPr lang="en-US" i="1" dirty="0">
                    <a:solidFill>
                      <a:schemeClr val="tx1"/>
                    </a:solidFill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dirty="0">
                    <a:solidFill>
                      <a:schemeClr val="tx1"/>
                    </a:solidFill>
                  </a:rPr>
                  <a:t>| </a:t>
                </a:r>
                <a:r>
                  <a:rPr lang="en-US" i="1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1:</a:t>
                </a:r>
                <a:r>
                  <a:rPr lang="en-US" i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 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, 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1: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i="1" dirty="0">
                    <a:solidFill>
                      <a:srgbClr val="0000FF"/>
                    </a:solidFill>
                  </a:rPr>
                  <a:t>P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i="1" dirty="0">
                    <a:solidFill>
                      <a:srgbClr val="0000FF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0000FF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+1:T</a:t>
                </a:r>
                <a:r>
                  <a:rPr lang="en-US" dirty="0">
                    <a:solidFill>
                      <a:srgbClr val="0000FF"/>
                    </a:solidFill>
                  </a:rPr>
                  <a:t>|</a:t>
                </a:r>
                <a:r>
                  <a:rPr lang="en-US" i="1" dirty="0">
                    <a:solidFill>
                      <a:srgbClr val="0096FF"/>
                    </a:solidFill>
                    <a:sym typeface="Symbol"/>
                  </a:rPr>
                  <a:t> 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Y</a:t>
                </a:r>
                <a:r>
                  <a:rPr lang="en-US" i="1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dirty="0">
                    <a:solidFill>
                      <a:srgbClr val="0000FF"/>
                    </a:solidFill>
                  </a:rPr>
                  <a:t> )</a:t>
                </a:r>
                <a:endParaRPr lang="en-US" dirty="0">
                  <a:solidFill>
                    <a:srgbClr val="0096FF"/>
                  </a:solidFill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 b="-12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4696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5EDB-56DF-4AED-BB93-A7EAC943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Survey(s)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ED20C-94A5-4A0E-AB69-109991937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Piazza for course survey</a:t>
            </a:r>
          </a:p>
          <a:p>
            <a:r>
              <a:rPr lang="en-US" dirty="0"/>
              <a:t>(Some of you: see e-mail for research feedback survey)</a:t>
            </a:r>
          </a:p>
        </p:txBody>
      </p:sp>
    </p:spTree>
    <p:extLst>
      <p:ext uri="{BB962C8B-B14F-4D97-AF65-F5344CB8AC3E}">
        <p14:creationId xmlns:p14="http://schemas.microsoft.com/office/powerpoint/2010/main" val="978720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Dataset for Supervised </a:t>
            </a:r>
            <a:br>
              <a:rPr lang="en-US" sz="3600" dirty="0"/>
            </a:br>
            <a:r>
              <a:rPr lang="en-US" sz="3600" dirty="0"/>
              <a:t>Part-of-Speech (POS) Tagging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5C1AC-3F6C-4163-AEBF-7557DCBE36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396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2067749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Data:</a:t>
            </a:r>
          </a:p>
        </p:txBody>
      </p:sp>
      <p:grpSp>
        <p:nvGrpSpPr>
          <p:cNvPr id="41065" name="Group 274"/>
          <p:cNvGrpSpPr>
            <a:grpSpLocks/>
          </p:cNvGrpSpPr>
          <p:nvPr/>
        </p:nvGrpSpPr>
        <p:grpSpPr bwMode="auto">
          <a:xfrm>
            <a:off x="1618714" y="2879202"/>
            <a:ext cx="8163965" cy="1034175"/>
            <a:chOff x="1109405" y="2058552"/>
            <a:chExt cx="6209145" cy="786974"/>
          </a:xfrm>
        </p:grpSpPr>
        <p:sp>
          <p:nvSpPr>
            <p:cNvPr id="276" name="Oval 275"/>
            <p:cNvSpPr/>
            <p:nvPr/>
          </p:nvSpPr>
          <p:spPr>
            <a:xfrm>
              <a:off x="2263302" y="2060138"/>
              <a:ext cx="360296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77" name="Oval 276"/>
            <p:cNvSpPr/>
            <p:nvPr/>
          </p:nvSpPr>
          <p:spPr>
            <a:xfrm>
              <a:off x="3364822" y="2060138"/>
              <a:ext cx="360296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78" name="Oval 277"/>
            <p:cNvSpPr/>
            <p:nvPr/>
          </p:nvSpPr>
          <p:spPr>
            <a:xfrm>
              <a:off x="4482215" y="2058552"/>
              <a:ext cx="360296" cy="364927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279" name="Oval 278"/>
            <p:cNvSpPr/>
            <p:nvPr/>
          </p:nvSpPr>
          <p:spPr>
            <a:xfrm>
              <a:off x="5588497" y="2060138"/>
              <a:ext cx="360295" cy="364927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d</a:t>
              </a:r>
            </a:p>
          </p:txBody>
        </p:sp>
        <p:sp>
          <p:nvSpPr>
            <p:cNvPr id="280" name="Oval 279"/>
            <p:cNvSpPr/>
            <p:nvPr/>
          </p:nvSpPr>
          <p:spPr>
            <a:xfrm>
              <a:off x="6688429" y="2058552"/>
              <a:ext cx="360296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41072" name="TextBox 280"/>
            <p:cNvSpPr txBox="1">
              <a:spLocks noChangeArrowheads="1"/>
            </p:cNvSpPr>
            <p:nvPr/>
          </p:nvSpPr>
          <p:spPr bwMode="auto">
            <a:xfrm>
              <a:off x="1109405" y="2212456"/>
              <a:ext cx="963433" cy="363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rPr>
                <a:t>Sample 2:</a:t>
              </a:r>
            </a:p>
          </p:txBody>
        </p:sp>
        <p:grpSp>
          <p:nvGrpSpPr>
            <p:cNvPr id="41073" name="Group 281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1079" name="TextBox 287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time</a:t>
                </a:r>
              </a:p>
            </p:txBody>
          </p:sp>
          <p:sp>
            <p:nvSpPr>
              <p:cNvPr id="41080" name="TextBox 288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like</a:t>
                </a:r>
              </a:p>
            </p:txBody>
          </p:sp>
          <p:sp>
            <p:nvSpPr>
              <p:cNvPr id="41081" name="TextBox 289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flies</a:t>
                </a:r>
              </a:p>
            </p:txBody>
          </p:sp>
          <p:sp>
            <p:nvSpPr>
              <p:cNvPr id="41082" name="TextBox 290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an</a:t>
                </a:r>
              </a:p>
            </p:txBody>
          </p:sp>
          <p:sp>
            <p:nvSpPr>
              <p:cNvPr id="41083" name="TextBox 291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arrow</a:t>
                </a:r>
              </a:p>
            </p:txBody>
          </p:sp>
        </p:grpSp>
        <p:sp>
          <p:nvSpPr>
            <p:cNvPr id="283" name="Oval 282"/>
            <p:cNvSpPr/>
            <p:nvPr/>
          </p:nvSpPr>
          <p:spPr>
            <a:xfrm>
              <a:off x="2236320" y="2480599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3336253" y="2480599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4453645" y="2479011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5559927" y="2480599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6661447" y="2479011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2" name="TextBox 273"/>
          <p:cNvSpPr txBox="1"/>
          <p:nvPr/>
        </p:nvSpPr>
        <p:spPr bwMode="auto">
          <a:xfrm>
            <a:off x="1618714" y="2808311"/>
            <a:ext cx="8013708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41007" name="Group 8"/>
          <p:cNvGrpSpPr>
            <a:grpSpLocks/>
          </p:cNvGrpSpPr>
          <p:nvPr/>
        </p:nvGrpSpPr>
        <p:grpSpPr bwMode="auto">
          <a:xfrm>
            <a:off x="1581150" y="1717838"/>
            <a:ext cx="8161877" cy="1032090"/>
            <a:chOff x="1109405" y="2058552"/>
            <a:chExt cx="6209145" cy="786974"/>
          </a:xfrm>
        </p:grpSpPr>
        <p:sp>
          <p:nvSpPr>
            <p:cNvPr id="115" name="Oval 114"/>
            <p:cNvSpPr/>
            <p:nvPr/>
          </p:nvSpPr>
          <p:spPr>
            <a:xfrm>
              <a:off x="2263597" y="2060142"/>
              <a:ext cx="360388" cy="365664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116" name="Oval 115"/>
            <p:cNvSpPr/>
            <p:nvPr/>
          </p:nvSpPr>
          <p:spPr>
            <a:xfrm>
              <a:off x="3363812" y="2060142"/>
              <a:ext cx="360387" cy="365664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117" name="Oval 116"/>
            <p:cNvSpPr/>
            <p:nvPr/>
          </p:nvSpPr>
          <p:spPr>
            <a:xfrm>
              <a:off x="4481490" y="2058552"/>
              <a:ext cx="360387" cy="365664"/>
            </a:xfrm>
            <a:prstGeom prst="ellipse">
              <a:avLst/>
            </a:prstGeom>
            <a:solidFill>
              <a:schemeClr val="accent2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p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5588054" y="2060142"/>
              <a:ext cx="360388" cy="365664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d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6688269" y="2058552"/>
              <a:ext cx="360387" cy="365664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09405" y="2212768"/>
              <a:ext cx="963679" cy="364074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Sample 1:</a:t>
              </a:r>
            </a:p>
          </p:txBody>
        </p:sp>
        <p:grpSp>
          <p:nvGrpSpPr>
            <p:cNvPr id="41015" name="Group 192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1021" name="TextBox 193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time</a:t>
                </a:r>
              </a:p>
            </p:txBody>
          </p:sp>
          <p:sp>
            <p:nvSpPr>
              <p:cNvPr id="41022" name="TextBox 194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like</a:t>
                </a:r>
              </a:p>
            </p:txBody>
          </p:sp>
          <p:sp>
            <p:nvSpPr>
              <p:cNvPr id="41023" name="TextBox 195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flies</a:t>
                </a:r>
              </a:p>
            </p:txBody>
          </p:sp>
          <p:sp>
            <p:nvSpPr>
              <p:cNvPr id="41024" name="TextBox 196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an</a:t>
                </a:r>
              </a:p>
            </p:txBody>
          </p:sp>
          <p:sp>
            <p:nvSpPr>
              <p:cNvPr id="41025" name="TextBox 197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arrow</a:t>
                </a:r>
              </a:p>
            </p:txBody>
          </p:sp>
        </p:grpSp>
        <p:sp>
          <p:nvSpPr>
            <p:cNvPr id="199" name="Oval 198"/>
            <p:cNvSpPr/>
            <p:nvPr/>
          </p:nvSpPr>
          <p:spPr>
            <a:xfrm>
              <a:off x="2235020" y="2479862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3336822" y="2479862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4454500" y="2478271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5561065" y="2479862"/>
              <a:ext cx="358800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6661279" y="2478271"/>
              <a:ext cx="360388" cy="36566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3" name="TextBox 273"/>
          <p:cNvSpPr txBox="1"/>
          <p:nvPr/>
        </p:nvSpPr>
        <p:spPr bwMode="auto">
          <a:xfrm>
            <a:off x="1624975" y="1663627"/>
            <a:ext cx="8013707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40988" name="Group 238"/>
          <p:cNvGrpSpPr>
            <a:grpSpLocks/>
          </p:cNvGrpSpPr>
          <p:nvPr/>
        </p:nvGrpSpPr>
        <p:grpSpPr bwMode="auto">
          <a:xfrm>
            <a:off x="1616627" y="5233202"/>
            <a:ext cx="8163965" cy="1034175"/>
            <a:chOff x="1109405" y="2058552"/>
            <a:chExt cx="6209145" cy="786974"/>
          </a:xfrm>
        </p:grpSpPr>
        <p:sp>
          <p:nvSpPr>
            <p:cNvPr id="240" name="Oval 239"/>
            <p:cNvSpPr/>
            <p:nvPr/>
          </p:nvSpPr>
          <p:spPr>
            <a:xfrm>
              <a:off x="2263303" y="2060139"/>
              <a:ext cx="360295" cy="364927"/>
            </a:xfrm>
            <a:prstGeom prst="ellipse">
              <a:avLst/>
            </a:prstGeom>
            <a:solidFill>
              <a:schemeClr val="accent3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p</a:t>
              </a:r>
            </a:p>
          </p:txBody>
        </p:sp>
        <p:sp>
          <p:nvSpPr>
            <p:cNvPr id="241" name="Oval 240"/>
            <p:cNvSpPr/>
            <p:nvPr/>
          </p:nvSpPr>
          <p:spPr>
            <a:xfrm>
              <a:off x="3364823" y="2060139"/>
              <a:ext cx="360295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42" name="Oval 241"/>
            <p:cNvSpPr/>
            <p:nvPr/>
          </p:nvSpPr>
          <p:spPr>
            <a:xfrm>
              <a:off x="4482216" y="2058552"/>
              <a:ext cx="360295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43" name="Oval 242"/>
            <p:cNvSpPr/>
            <p:nvPr/>
          </p:nvSpPr>
          <p:spPr>
            <a:xfrm>
              <a:off x="5588497" y="2060139"/>
              <a:ext cx="360296" cy="364927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244" name="Oval 243"/>
            <p:cNvSpPr/>
            <p:nvPr/>
          </p:nvSpPr>
          <p:spPr>
            <a:xfrm>
              <a:off x="6688430" y="2058552"/>
              <a:ext cx="360295" cy="364927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40995" name="TextBox 244"/>
            <p:cNvSpPr txBox="1">
              <a:spLocks noChangeArrowheads="1"/>
            </p:cNvSpPr>
            <p:nvPr/>
          </p:nvSpPr>
          <p:spPr bwMode="auto">
            <a:xfrm>
              <a:off x="1109405" y="2212457"/>
              <a:ext cx="963434" cy="363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rPr>
                <a:t>Sample 4:</a:t>
              </a:r>
            </a:p>
          </p:txBody>
        </p:sp>
        <p:grpSp>
          <p:nvGrpSpPr>
            <p:cNvPr id="40996" name="Group 245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1002" name="TextBox 251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with</a:t>
                </a:r>
              </a:p>
            </p:txBody>
          </p:sp>
          <p:sp>
            <p:nvSpPr>
              <p:cNvPr id="41003" name="TextBox 252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you</a:t>
                </a:r>
              </a:p>
            </p:txBody>
          </p:sp>
          <p:sp>
            <p:nvSpPr>
              <p:cNvPr id="41004" name="TextBox 253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time</a:t>
                </a:r>
              </a:p>
            </p:txBody>
          </p:sp>
          <p:sp>
            <p:nvSpPr>
              <p:cNvPr id="41005" name="TextBox 254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will</a:t>
                </a:r>
              </a:p>
            </p:txBody>
          </p:sp>
          <p:sp>
            <p:nvSpPr>
              <p:cNvPr id="41006" name="TextBox 255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see</a:t>
                </a:r>
              </a:p>
            </p:txBody>
          </p:sp>
        </p:grpSp>
        <p:sp>
          <p:nvSpPr>
            <p:cNvPr id="247" name="Oval 246"/>
            <p:cNvSpPr/>
            <p:nvPr/>
          </p:nvSpPr>
          <p:spPr>
            <a:xfrm>
              <a:off x="2236320" y="2480599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3336254" y="2480599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4453646" y="2479012"/>
              <a:ext cx="360295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5559927" y="2480599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6661447" y="2479012"/>
              <a:ext cx="360296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5" name="TextBox 273"/>
          <p:cNvSpPr txBox="1"/>
          <p:nvPr/>
        </p:nvSpPr>
        <p:spPr bwMode="auto">
          <a:xfrm>
            <a:off x="1616627" y="5164396"/>
            <a:ext cx="8013708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40969" name="Group 220"/>
          <p:cNvGrpSpPr>
            <a:grpSpLocks/>
          </p:cNvGrpSpPr>
          <p:nvPr/>
        </p:nvGrpSpPr>
        <p:grpSpPr bwMode="auto">
          <a:xfrm>
            <a:off x="1593671" y="4057243"/>
            <a:ext cx="8161877" cy="1034175"/>
            <a:chOff x="1109405" y="2058552"/>
            <a:chExt cx="6209145" cy="786974"/>
          </a:xfrm>
        </p:grpSpPr>
        <p:sp>
          <p:nvSpPr>
            <p:cNvPr id="222" name="Oval 221"/>
            <p:cNvSpPr/>
            <p:nvPr/>
          </p:nvSpPr>
          <p:spPr>
            <a:xfrm>
              <a:off x="2263597" y="2060139"/>
              <a:ext cx="360388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23" name="Oval 222"/>
            <p:cNvSpPr/>
            <p:nvPr/>
          </p:nvSpPr>
          <p:spPr>
            <a:xfrm>
              <a:off x="3363812" y="2060139"/>
              <a:ext cx="360387" cy="364927"/>
            </a:xfrm>
            <a:prstGeom prst="ellipse">
              <a:avLst/>
            </a:prstGeom>
            <a:solidFill>
              <a:schemeClr val="accent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v</a:t>
              </a:r>
            </a:p>
          </p:txBody>
        </p:sp>
        <p:sp>
          <p:nvSpPr>
            <p:cNvPr id="224" name="Oval 223"/>
            <p:cNvSpPr/>
            <p:nvPr/>
          </p:nvSpPr>
          <p:spPr>
            <a:xfrm>
              <a:off x="4481490" y="2058552"/>
              <a:ext cx="360387" cy="364927"/>
            </a:xfrm>
            <a:prstGeom prst="ellipse">
              <a:avLst/>
            </a:prstGeom>
            <a:solidFill>
              <a:schemeClr val="accent2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p</a:t>
              </a:r>
            </a:p>
          </p:txBody>
        </p:sp>
        <p:sp>
          <p:nvSpPr>
            <p:cNvPr id="225" name="Oval 224"/>
            <p:cNvSpPr/>
            <p:nvPr/>
          </p:nvSpPr>
          <p:spPr>
            <a:xfrm>
              <a:off x="5588054" y="2060139"/>
              <a:ext cx="360388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26" name="Oval 225"/>
            <p:cNvSpPr/>
            <p:nvPr/>
          </p:nvSpPr>
          <p:spPr>
            <a:xfrm>
              <a:off x="6688269" y="2058552"/>
              <a:ext cx="360387" cy="364927"/>
            </a:xfrm>
            <a:prstGeom prst="ellips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+mn-ea"/>
                  <a:cs typeface="Rockwell"/>
                </a:rPr>
                <a:t>n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109405" y="2212457"/>
              <a:ext cx="963679" cy="36334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Sample 3:</a:t>
              </a:r>
            </a:p>
          </p:txBody>
        </p:sp>
        <p:grpSp>
          <p:nvGrpSpPr>
            <p:cNvPr id="40977" name="Group 227"/>
            <p:cNvGrpSpPr>
              <a:grpSpLocks/>
            </p:cNvGrpSpPr>
            <p:nvPr/>
          </p:nvGrpSpPr>
          <p:grpSpPr bwMode="auto">
            <a:xfrm>
              <a:off x="1967849" y="2496632"/>
              <a:ext cx="5350701" cy="246041"/>
              <a:chOff x="492120" y="3950977"/>
              <a:chExt cx="8067290" cy="370958"/>
            </a:xfrm>
          </p:grpSpPr>
          <p:sp>
            <p:nvSpPr>
              <p:cNvPr id="40983" name="TextBox 233"/>
              <p:cNvSpPr txBox="1">
                <a:spLocks noChangeArrowheads="1"/>
              </p:cNvSpPr>
              <p:nvPr/>
            </p:nvSpPr>
            <p:spPr bwMode="auto">
              <a:xfrm>
                <a:off x="492120" y="3962637"/>
                <a:ext cx="1330509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flies</a:t>
                </a:r>
              </a:p>
            </p:txBody>
          </p:sp>
          <p:sp>
            <p:nvSpPr>
              <p:cNvPr id="40984" name="TextBox 234"/>
              <p:cNvSpPr txBox="1">
                <a:spLocks noChangeArrowheads="1"/>
              </p:cNvSpPr>
              <p:nvPr/>
            </p:nvSpPr>
            <p:spPr bwMode="auto">
              <a:xfrm>
                <a:off x="3769260" y="395097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with</a:t>
                </a:r>
              </a:p>
            </p:txBody>
          </p:sp>
          <p:sp>
            <p:nvSpPr>
              <p:cNvPr id="40985" name="TextBox 235"/>
              <p:cNvSpPr txBox="1">
                <a:spLocks noChangeArrowheads="1"/>
              </p:cNvSpPr>
              <p:nvPr/>
            </p:nvSpPr>
            <p:spPr bwMode="auto">
              <a:xfrm>
                <a:off x="2084801" y="3957332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fly</a:t>
                </a:r>
              </a:p>
            </p:txBody>
          </p:sp>
          <p:sp>
            <p:nvSpPr>
              <p:cNvPr id="40986" name="TextBox 236"/>
              <p:cNvSpPr txBox="1">
                <a:spLocks noChangeArrowheads="1"/>
              </p:cNvSpPr>
              <p:nvPr/>
            </p:nvSpPr>
            <p:spPr bwMode="auto">
              <a:xfrm>
                <a:off x="5446910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their</a:t>
                </a:r>
              </a:p>
            </p:txBody>
          </p:sp>
          <p:sp>
            <p:nvSpPr>
              <p:cNvPr id="40987" name="TextBox 237"/>
              <p:cNvSpPr txBox="1">
                <a:spLocks noChangeArrowheads="1"/>
              </p:cNvSpPr>
              <p:nvPr/>
            </p:nvSpPr>
            <p:spPr bwMode="auto">
              <a:xfrm>
                <a:off x="7108264" y="3962637"/>
                <a:ext cx="1451146" cy="35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wings</a:t>
                </a:r>
              </a:p>
            </p:txBody>
          </p:sp>
        </p:grpSp>
        <p:sp>
          <p:nvSpPr>
            <p:cNvPr id="229" name="Oval 228"/>
            <p:cNvSpPr/>
            <p:nvPr/>
          </p:nvSpPr>
          <p:spPr>
            <a:xfrm>
              <a:off x="2235020" y="2480599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3336822" y="2480599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4454500" y="2479012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5561065" y="2480599"/>
              <a:ext cx="358800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6661279" y="2479012"/>
              <a:ext cx="360388" cy="36492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endParaRPr>
            </a:p>
          </p:txBody>
        </p:sp>
      </p:grpSp>
      <p:sp>
        <p:nvSpPr>
          <p:cNvPr id="274" name="TextBox 273"/>
          <p:cNvSpPr txBox="1"/>
          <p:nvPr/>
        </p:nvSpPr>
        <p:spPr bwMode="auto">
          <a:xfrm>
            <a:off x="1616627" y="3990522"/>
            <a:ext cx="8013707" cy="1100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75A8D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780282" y="1699627"/>
            <a:ext cx="1410593" cy="1001901"/>
            <a:chOff x="7337189" y="1919709"/>
            <a:chExt cx="1073033" cy="762827"/>
          </a:xfrm>
        </p:grpSpPr>
        <p:sp>
          <p:nvSpPr>
            <p:cNvPr id="6" name="Right Brace 5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5" name="Right Brace 154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(1)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(1)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780282" y="2881286"/>
            <a:ext cx="1410593" cy="1001901"/>
            <a:chOff x="7337189" y="1919709"/>
            <a:chExt cx="1073033" cy="762827"/>
          </a:xfrm>
        </p:grpSpPr>
        <p:sp>
          <p:nvSpPr>
            <p:cNvPr id="158" name="Right Brace 15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9" name="Right Brace 15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(2)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(2)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9782680" y="4009758"/>
            <a:ext cx="1410593" cy="1001901"/>
            <a:chOff x="7337189" y="1919709"/>
            <a:chExt cx="1073033" cy="762827"/>
          </a:xfrm>
        </p:grpSpPr>
        <p:sp>
          <p:nvSpPr>
            <p:cNvPr id="163" name="Right Brace 162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4" name="Right Brace 163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(3)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(3)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9782990" y="5164396"/>
            <a:ext cx="1410593" cy="1001901"/>
            <a:chOff x="7337189" y="1919709"/>
            <a:chExt cx="1073033" cy="762827"/>
          </a:xfrm>
        </p:grpSpPr>
        <p:sp>
          <p:nvSpPr>
            <p:cNvPr id="168" name="Right Brace 16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ight Brace 16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(4)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(4)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98703C-FF37-4372-A0F6-2CB40E574E44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094731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Queries for Part-of-Speech (POS) Tagging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03953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What are the POS tags for the sentence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1:3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“find preferred tags”?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039539"/>
              </a:xfrm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B0495BF-1F8A-4BED-80B7-668B033BEA70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6" name="Oval 62">
              <a:extLst>
                <a:ext uri="{FF2B5EF4-FFF2-40B4-BE49-F238E27FC236}">
                  <a16:creationId xmlns:a16="http://schemas.microsoft.com/office/drawing/2014/main" id="{CEA22457-AFFE-46D8-9E4E-2A436A1C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7" name="AutoShape 63">
              <a:extLst>
                <a:ext uri="{FF2B5EF4-FFF2-40B4-BE49-F238E27FC236}">
                  <a16:creationId xmlns:a16="http://schemas.microsoft.com/office/drawing/2014/main" id="{0EEE1C0A-7327-43DF-9A10-B969A8397061}"/>
                </a:ext>
              </a:extLst>
            </p:cNvPr>
            <p:cNvCxnSpPr>
              <a:cxnSpLocks noChangeShapeType="1"/>
              <a:stCxn id="6" idx="4"/>
              <a:endCxn id="16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AutoShape 65">
              <a:extLst>
                <a:ext uri="{FF2B5EF4-FFF2-40B4-BE49-F238E27FC236}">
                  <a16:creationId xmlns:a16="http://schemas.microsoft.com/office/drawing/2014/main" id="{EF58214F-3B7A-48FF-9E25-4AA2684A4D2A}"/>
                </a:ext>
              </a:extLst>
            </p:cNvPr>
            <p:cNvCxnSpPr>
              <a:cxnSpLocks noChangeShapeType="1"/>
              <a:stCxn id="10" idx="6"/>
              <a:endCxn id="6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66">
              <a:extLst>
                <a:ext uri="{FF2B5EF4-FFF2-40B4-BE49-F238E27FC236}">
                  <a16:creationId xmlns:a16="http://schemas.microsoft.com/office/drawing/2014/main" id="{551F2518-6B0F-4F52-A3FA-135E74C8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1" name="AutoShape 67">
              <a:extLst>
                <a:ext uri="{FF2B5EF4-FFF2-40B4-BE49-F238E27FC236}">
                  <a16:creationId xmlns:a16="http://schemas.microsoft.com/office/drawing/2014/main" id="{77596FBA-53D7-494B-98D9-DDC8993A087F}"/>
                </a:ext>
              </a:extLst>
            </p:cNvPr>
            <p:cNvCxnSpPr>
              <a:cxnSpLocks noChangeShapeType="1"/>
              <a:stCxn id="10" idx="4"/>
              <a:endCxn id="8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68">
              <a:extLst>
                <a:ext uri="{FF2B5EF4-FFF2-40B4-BE49-F238E27FC236}">
                  <a16:creationId xmlns:a16="http://schemas.microsoft.com/office/drawing/2014/main" id="{A7AD6C1E-7BF8-42F6-974F-CE6EE1CCD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4" name="AutoShape 70">
              <a:extLst>
                <a:ext uri="{FF2B5EF4-FFF2-40B4-BE49-F238E27FC236}">
                  <a16:creationId xmlns:a16="http://schemas.microsoft.com/office/drawing/2014/main" id="{26B2A63C-6AF4-4450-B4B0-86C488FCE964}"/>
                </a:ext>
              </a:extLst>
            </p:cNvPr>
            <p:cNvCxnSpPr>
              <a:cxnSpLocks noChangeShapeType="1"/>
              <a:stCxn id="6" idx="6"/>
              <a:endCxn id="12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AutoShape 77">
              <a:extLst>
                <a:ext uri="{FF2B5EF4-FFF2-40B4-BE49-F238E27FC236}">
                  <a16:creationId xmlns:a16="http://schemas.microsoft.com/office/drawing/2014/main" id="{9A501ABD-F2DF-4282-9AAB-D6351B7B31FB}"/>
                </a:ext>
              </a:extLst>
            </p:cNvPr>
            <p:cNvCxnSpPr>
              <a:cxnSpLocks noChangeShapeType="1"/>
              <a:stCxn id="12" idx="4"/>
              <a:endCxn id="17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Text Box 41">
            <a:extLst>
              <a:ext uri="{FF2B5EF4-FFF2-40B4-BE49-F238E27FC236}">
                <a16:creationId xmlns:a16="http://schemas.microsoft.com/office/drawing/2014/main" id="{6C03A5F6-D6EC-45A9-945C-EEBAEDD4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53" y="4121553"/>
            <a:ext cx="1444494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Could be adjective or verb</a:t>
            </a:r>
          </a:p>
        </p:txBody>
      </p:sp>
      <p:sp>
        <p:nvSpPr>
          <p:cNvPr id="5" name="Text Box 42">
            <a:extLst>
              <a:ext uri="{FF2B5EF4-FFF2-40B4-BE49-F238E27FC236}">
                <a16:creationId xmlns:a16="http://schemas.microsoft.com/office/drawing/2014/main" id="{204C5895-5C17-4E98-9121-5B3F16382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417" y="4150128"/>
            <a:ext cx="1232761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Could be noun or verb</a:t>
            </a:r>
          </a:p>
        </p:txBody>
      </p:sp>
      <p:sp>
        <p:nvSpPr>
          <p:cNvPr id="13" name="Text Box 43">
            <a:extLst>
              <a:ext uri="{FF2B5EF4-FFF2-40B4-BE49-F238E27FC236}">
                <a16:creationId xmlns:a16="http://schemas.microsoft.com/office/drawing/2014/main" id="{A4FC6C49-E4CD-4E3D-894E-70B479FB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592" y="4149966"/>
            <a:ext cx="1232761" cy="11079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Could be verb or noun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6428B-C498-46C5-B748-0FBC3568C583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539144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Filtering (forward algorithm, then possibly argmax)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0495BF-1F8A-4BED-80B7-668B033BEA70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6" name="Oval 62">
              <a:extLst>
                <a:ext uri="{FF2B5EF4-FFF2-40B4-BE49-F238E27FC236}">
                  <a16:creationId xmlns:a16="http://schemas.microsoft.com/office/drawing/2014/main" id="{CEA22457-AFFE-46D8-9E4E-2A436A1C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7" name="AutoShape 63">
              <a:extLst>
                <a:ext uri="{FF2B5EF4-FFF2-40B4-BE49-F238E27FC236}">
                  <a16:creationId xmlns:a16="http://schemas.microsoft.com/office/drawing/2014/main" id="{0EEE1C0A-7327-43DF-9A10-B969A8397061}"/>
                </a:ext>
              </a:extLst>
            </p:cNvPr>
            <p:cNvCxnSpPr>
              <a:cxnSpLocks noChangeShapeType="1"/>
              <a:stCxn id="6" idx="4"/>
              <a:endCxn id="16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Oval 64">
                  <a:extLst>
                    <a:ext uri="{FF2B5EF4-FFF2-40B4-BE49-F238E27FC236}">
                      <a16:creationId xmlns:a16="http://schemas.microsoft.com/office/drawing/2014/main" id="{D5BED92B-13B3-45EC-8FE3-E8F036AB5F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AutoShape 65">
              <a:extLst>
                <a:ext uri="{FF2B5EF4-FFF2-40B4-BE49-F238E27FC236}">
                  <a16:creationId xmlns:a16="http://schemas.microsoft.com/office/drawing/2014/main" id="{EF58214F-3B7A-48FF-9E25-4AA2684A4D2A}"/>
                </a:ext>
              </a:extLst>
            </p:cNvPr>
            <p:cNvCxnSpPr>
              <a:cxnSpLocks noChangeShapeType="1"/>
              <a:stCxn id="10" idx="6"/>
              <a:endCxn id="6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66">
              <a:extLst>
                <a:ext uri="{FF2B5EF4-FFF2-40B4-BE49-F238E27FC236}">
                  <a16:creationId xmlns:a16="http://schemas.microsoft.com/office/drawing/2014/main" id="{551F2518-6B0F-4F52-A3FA-135E74C8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1" name="AutoShape 67">
              <a:extLst>
                <a:ext uri="{FF2B5EF4-FFF2-40B4-BE49-F238E27FC236}">
                  <a16:creationId xmlns:a16="http://schemas.microsoft.com/office/drawing/2014/main" id="{77596FBA-53D7-494B-98D9-DDC8993A087F}"/>
                </a:ext>
              </a:extLst>
            </p:cNvPr>
            <p:cNvCxnSpPr>
              <a:cxnSpLocks noChangeShapeType="1"/>
              <a:stCxn id="10" idx="4"/>
              <a:endCxn id="8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Oval 68">
              <a:extLst>
                <a:ext uri="{FF2B5EF4-FFF2-40B4-BE49-F238E27FC236}">
                  <a16:creationId xmlns:a16="http://schemas.microsoft.com/office/drawing/2014/main" id="{A7AD6C1E-7BF8-42F6-974F-CE6EE1CCD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4" name="AutoShape 70">
              <a:extLst>
                <a:ext uri="{FF2B5EF4-FFF2-40B4-BE49-F238E27FC236}">
                  <a16:creationId xmlns:a16="http://schemas.microsoft.com/office/drawing/2014/main" id="{26B2A63C-6AF4-4450-B4B0-86C488FCE964}"/>
                </a:ext>
              </a:extLst>
            </p:cNvPr>
            <p:cNvCxnSpPr>
              <a:cxnSpLocks noChangeShapeType="1"/>
              <a:stCxn id="6" idx="6"/>
              <a:endCxn id="12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Oval 73">
                  <a:extLst>
                    <a:ext uri="{FF2B5EF4-FFF2-40B4-BE49-F238E27FC236}">
                      <a16:creationId xmlns:a16="http://schemas.microsoft.com/office/drawing/2014/main" id="{1160F279-FA8C-44C4-BAF1-EA927A4035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Oval 74">
                  <a:extLst>
                    <a:ext uri="{FF2B5EF4-FFF2-40B4-BE49-F238E27FC236}">
                      <a16:creationId xmlns:a16="http://schemas.microsoft.com/office/drawing/2014/main" id="{D7295E13-A45C-453D-ADC0-EF445D8F56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AutoShape 77">
              <a:extLst>
                <a:ext uri="{FF2B5EF4-FFF2-40B4-BE49-F238E27FC236}">
                  <a16:creationId xmlns:a16="http://schemas.microsoft.com/office/drawing/2014/main" id="{9A501ABD-F2DF-4282-9AAB-D6351B7B31FB}"/>
                </a:ext>
              </a:extLst>
            </p:cNvPr>
            <p:cNvCxnSpPr>
              <a:cxnSpLocks noChangeShapeType="1"/>
              <a:stCxn id="12" idx="4"/>
              <a:endCxn id="17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86491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Smoothing (forward-backward algorithm, then possibly argmax)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810977-A660-4C94-A5DE-56B71284C629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32" name="Oval 62">
              <a:extLst>
                <a:ext uri="{FF2B5EF4-FFF2-40B4-BE49-F238E27FC236}">
                  <a16:creationId xmlns:a16="http://schemas.microsoft.com/office/drawing/2014/main" id="{0AC7DA86-689D-46AD-885A-4E3FFFA20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33" name="AutoShape 63">
              <a:extLst>
                <a:ext uri="{FF2B5EF4-FFF2-40B4-BE49-F238E27FC236}">
                  <a16:creationId xmlns:a16="http://schemas.microsoft.com/office/drawing/2014/main" id="{1514392C-B335-429F-87F4-451E5C23E960}"/>
                </a:ext>
              </a:extLst>
            </p:cNvPr>
            <p:cNvCxnSpPr>
              <a:cxnSpLocks noChangeShapeType="1"/>
              <a:stCxn id="32" idx="4"/>
              <a:endCxn id="41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64">
                  <a:extLst>
                    <a:ext uri="{FF2B5EF4-FFF2-40B4-BE49-F238E27FC236}">
                      <a16:creationId xmlns:a16="http://schemas.microsoft.com/office/drawing/2014/main" id="{E8E30E3D-9490-4A3A-AEC2-6202F87AA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Oval 64">
                  <a:extLst>
                    <a:ext uri="{FF2B5EF4-FFF2-40B4-BE49-F238E27FC236}">
                      <a16:creationId xmlns:a16="http://schemas.microsoft.com/office/drawing/2014/main" id="{E8E30E3D-9490-4A3A-AEC2-6202F87AA2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AutoShape 65">
              <a:extLst>
                <a:ext uri="{FF2B5EF4-FFF2-40B4-BE49-F238E27FC236}">
                  <a16:creationId xmlns:a16="http://schemas.microsoft.com/office/drawing/2014/main" id="{FC575E54-EDDD-46B8-89DD-AC230109A70C}"/>
                </a:ext>
              </a:extLst>
            </p:cNvPr>
            <p:cNvCxnSpPr>
              <a:cxnSpLocks noChangeShapeType="1"/>
              <a:stCxn id="36" idx="6"/>
              <a:endCxn id="32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Oval 66">
              <a:extLst>
                <a:ext uri="{FF2B5EF4-FFF2-40B4-BE49-F238E27FC236}">
                  <a16:creationId xmlns:a16="http://schemas.microsoft.com/office/drawing/2014/main" id="{B7434F61-9382-42B3-BD14-AA74A7918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37" name="AutoShape 67">
              <a:extLst>
                <a:ext uri="{FF2B5EF4-FFF2-40B4-BE49-F238E27FC236}">
                  <a16:creationId xmlns:a16="http://schemas.microsoft.com/office/drawing/2014/main" id="{1D63D62A-8D26-47C1-A573-CCFF6943120D}"/>
                </a:ext>
              </a:extLst>
            </p:cNvPr>
            <p:cNvCxnSpPr>
              <a:cxnSpLocks noChangeShapeType="1"/>
              <a:stCxn id="36" idx="4"/>
              <a:endCxn id="34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8" name="Oval 68">
              <a:extLst>
                <a:ext uri="{FF2B5EF4-FFF2-40B4-BE49-F238E27FC236}">
                  <a16:creationId xmlns:a16="http://schemas.microsoft.com/office/drawing/2014/main" id="{AFCAEBD3-D5DE-4653-9624-AFDC5DDF6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39" name="AutoShape 70">
              <a:extLst>
                <a:ext uri="{FF2B5EF4-FFF2-40B4-BE49-F238E27FC236}">
                  <a16:creationId xmlns:a16="http://schemas.microsoft.com/office/drawing/2014/main" id="{1CE81AA5-1912-40B2-85BF-EAABAF2A8C32}"/>
                </a:ext>
              </a:extLst>
            </p:cNvPr>
            <p:cNvCxnSpPr>
              <a:cxnSpLocks noChangeShapeType="1"/>
              <a:stCxn id="32" idx="6"/>
              <a:endCxn id="38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73">
                  <a:extLst>
                    <a:ext uri="{FF2B5EF4-FFF2-40B4-BE49-F238E27FC236}">
                      <a16:creationId xmlns:a16="http://schemas.microsoft.com/office/drawing/2014/main" id="{61C6CF34-2E33-47C3-937F-E8043C000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1" name="Oval 73">
                  <a:extLst>
                    <a:ext uri="{FF2B5EF4-FFF2-40B4-BE49-F238E27FC236}">
                      <a16:creationId xmlns:a16="http://schemas.microsoft.com/office/drawing/2014/main" id="{61C6CF34-2E33-47C3-937F-E8043C000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74">
                  <a:extLst>
                    <a:ext uri="{FF2B5EF4-FFF2-40B4-BE49-F238E27FC236}">
                      <a16:creationId xmlns:a16="http://schemas.microsoft.com/office/drawing/2014/main" id="{2FE09CAB-E8AB-4607-AAA3-8D8ECAE5D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Oval 74">
                  <a:extLst>
                    <a:ext uri="{FF2B5EF4-FFF2-40B4-BE49-F238E27FC236}">
                      <a16:creationId xmlns:a16="http://schemas.microsoft.com/office/drawing/2014/main" id="{2FE09CAB-E8AB-4607-AAA3-8D8ECAE5DB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AutoShape 77">
              <a:extLst>
                <a:ext uri="{FF2B5EF4-FFF2-40B4-BE49-F238E27FC236}">
                  <a16:creationId xmlns:a16="http://schemas.microsoft.com/office/drawing/2014/main" id="{7E6A551D-525A-43B1-81DC-99BB8FD88204}"/>
                </a:ext>
              </a:extLst>
            </p:cNvPr>
            <p:cNvCxnSpPr>
              <a:cxnSpLocks noChangeShapeType="1"/>
              <a:stCxn id="38" idx="4"/>
              <a:endCxn id="42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1486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Explanation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Smoothing (forward-backward algorithm, then argmax)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052647-7895-463B-A22C-DB9329A098E4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52" name="Oval 62">
              <a:extLst>
                <a:ext uri="{FF2B5EF4-FFF2-40B4-BE49-F238E27FC236}">
                  <a16:creationId xmlns:a16="http://schemas.microsoft.com/office/drawing/2014/main" id="{E5E6D35E-1DEF-4944-A063-074A9C7F1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3" name="AutoShape 63">
              <a:extLst>
                <a:ext uri="{FF2B5EF4-FFF2-40B4-BE49-F238E27FC236}">
                  <a16:creationId xmlns:a16="http://schemas.microsoft.com/office/drawing/2014/main" id="{86FB425A-EEF7-4980-93AB-0ED8A078FC28}"/>
                </a:ext>
              </a:extLst>
            </p:cNvPr>
            <p:cNvCxnSpPr>
              <a:cxnSpLocks noChangeShapeType="1"/>
              <a:stCxn id="52" idx="4"/>
              <a:endCxn id="60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64">
                  <a:extLst>
                    <a:ext uri="{FF2B5EF4-FFF2-40B4-BE49-F238E27FC236}">
                      <a16:creationId xmlns:a16="http://schemas.microsoft.com/office/drawing/2014/main" id="{3D43F7E9-CC26-417B-8D3A-9FD1CC6F0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Oval 64">
                  <a:extLst>
                    <a:ext uri="{FF2B5EF4-FFF2-40B4-BE49-F238E27FC236}">
                      <a16:creationId xmlns:a16="http://schemas.microsoft.com/office/drawing/2014/main" id="{3D43F7E9-CC26-417B-8D3A-9FD1CC6F00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AutoShape 65">
              <a:extLst>
                <a:ext uri="{FF2B5EF4-FFF2-40B4-BE49-F238E27FC236}">
                  <a16:creationId xmlns:a16="http://schemas.microsoft.com/office/drawing/2014/main" id="{3CCB36DD-E1D5-4A0A-8C54-AB44D90B5780}"/>
                </a:ext>
              </a:extLst>
            </p:cNvPr>
            <p:cNvCxnSpPr>
              <a:cxnSpLocks noChangeShapeType="1"/>
              <a:stCxn id="56" idx="6"/>
              <a:endCxn id="52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6" name="Oval 66">
              <a:extLst>
                <a:ext uri="{FF2B5EF4-FFF2-40B4-BE49-F238E27FC236}">
                  <a16:creationId xmlns:a16="http://schemas.microsoft.com/office/drawing/2014/main" id="{CB504C09-4E93-4A46-8E6E-67EAE9B2C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7" name="AutoShape 67">
              <a:extLst>
                <a:ext uri="{FF2B5EF4-FFF2-40B4-BE49-F238E27FC236}">
                  <a16:creationId xmlns:a16="http://schemas.microsoft.com/office/drawing/2014/main" id="{F6303EBF-6C80-4582-96FE-CAFF1906315B}"/>
                </a:ext>
              </a:extLst>
            </p:cNvPr>
            <p:cNvCxnSpPr>
              <a:cxnSpLocks noChangeShapeType="1"/>
              <a:stCxn id="56" idx="4"/>
              <a:endCxn id="54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" name="Oval 68">
              <a:extLst>
                <a:ext uri="{FF2B5EF4-FFF2-40B4-BE49-F238E27FC236}">
                  <a16:creationId xmlns:a16="http://schemas.microsoft.com/office/drawing/2014/main" id="{E1DC7484-28AE-4BEB-9EE3-355981C11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9" name="AutoShape 70">
              <a:extLst>
                <a:ext uri="{FF2B5EF4-FFF2-40B4-BE49-F238E27FC236}">
                  <a16:creationId xmlns:a16="http://schemas.microsoft.com/office/drawing/2014/main" id="{129A507F-8497-475B-9F34-9021EF55099F}"/>
                </a:ext>
              </a:extLst>
            </p:cNvPr>
            <p:cNvCxnSpPr>
              <a:cxnSpLocks noChangeShapeType="1"/>
              <a:stCxn id="52" idx="6"/>
              <a:endCxn id="58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73">
                  <a:extLst>
                    <a:ext uri="{FF2B5EF4-FFF2-40B4-BE49-F238E27FC236}">
                      <a16:creationId xmlns:a16="http://schemas.microsoft.com/office/drawing/2014/main" id="{918C77F5-1B3A-440C-AEDB-48F007740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Oval 73">
                  <a:extLst>
                    <a:ext uri="{FF2B5EF4-FFF2-40B4-BE49-F238E27FC236}">
                      <a16:creationId xmlns:a16="http://schemas.microsoft.com/office/drawing/2014/main" id="{918C77F5-1B3A-440C-AEDB-48F0077400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74">
                  <a:extLst>
                    <a:ext uri="{FF2B5EF4-FFF2-40B4-BE49-F238E27FC236}">
                      <a16:creationId xmlns:a16="http://schemas.microsoft.com/office/drawing/2014/main" id="{F126E401-1F8A-4D67-B6F8-6F2A26026B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1" name="Oval 74">
                  <a:extLst>
                    <a:ext uri="{FF2B5EF4-FFF2-40B4-BE49-F238E27FC236}">
                      <a16:creationId xmlns:a16="http://schemas.microsoft.com/office/drawing/2014/main" id="{F126E401-1F8A-4D67-B6F8-6F2A26026B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AutoShape 77">
              <a:extLst>
                <a:ext uri="{FF2B5EF4-FFF2-40B4-BE49-F238E27FC236}">
                  <a16:creationId xmlns:a16="http://schemas.microsoft.com/office/drawing/2014/main" id="{F380E079-4BBE-4E32-B572-1C6BED7195DF}"/>
                </a:ext>
              </a:extLst>
            </p:cNvPr>
            <p:cNvCxnSpPr>
              <a:cxnSpLocks noChangeShapeType="1"/>
              <a:stCxn id="58" idx="4"/>
              <a:endCxn id="61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89778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r>
              <a:rPr lang="en-US" dirty="0"/>
              <a:t> vs Explanation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baseline="-25000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Explanation (Viterbi algorithm)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440EC5-BEFF-426F-B2DB-31412AA6D8AB}"/>
              </a:ext>
            </a:extLst>
          </p:cNvPr>
          <p:cNvGrpSpPr/>
          <p:nvPr/>
        </p:nvGrpSpPr>
        <p:grpSpPr>
          <a:xfrm>
            <a:off x="2217072" y="1752600"/>
            <a:ext cx="7757856" cy="2063844"/>
            <a:chOff x="4094338" y="2219752"/>
            <a:chExt cx="2211894" cy="1726284"/>
          </a:xfrm>
        </p:grpSpPr>
        <p:sp>
          <p:nvSpPr>
            <p:cNvPr id="20" name="Oval 62">
              <a:extLst>
                <a:ext uri="{FF2B5EF4-FFF2-40B4-BE49-F238E27FC236}">
                  <a16:creationId xmlns:a16="http://schemas.microsoft.com/office/drawing/2014/main" id="{CE6F1122-DC26-41CB-9A72-091AAA5DF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86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1" name="AutoShape 63">
              <a:extLst>
                <a:ext uri="{FF2B5EF4-FFF2-40B4-BE49-F238E27FC236}">
                  <a16:creationId xmlns:a16="http://schemas.microsoft.com/office/drawing/2014/main" id="{0D12E0BC-593F-453E-9E92-AE936871CD8E}"/>
                </a:ext>
              </a:extLst>
            </p:cNvPr>
            <p:cNvCxnSpPr>
              <a:cxnSpLocks noChangeShapeType="1"/>
              <a:stCxn id="20" idx="4"/>
              <a:endCxn id="28" idx="0"/>
            </p:cNvCxnSpPr>
            <p:nvPr/>
          </p:nvCxnSpPr>
          <p:spPr bwMode="auto">
            <a:xfrm>
              <a:off x="5200285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64">
                  <a:extLst>
                    <a:ext uri="{FF2B5EF4-FFF2-40B4-BE49-F238E27FC236}">
                      <a16:creationId xmlns:a16="http://schemas.microsoft.com/office/drawing/2014/main" id="{0E170F83-5B9E-49EC-B171-C03BDCD1C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𝑓𝑖𝑛𝑑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Oval 64">
                  <a:extLst>
                    <a:ext uri="{FF2B5EF4-FFF2-40B4-BE49-F238E27FC236}">
                      <a16:creationId xmlns:a16="http://schemas.microsoft.com/office/drawing/2014/main" id="{0E170F83-5B9E-49EC-B171-C03BDCD1CF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94338" y="3495980"/>
                  <a:ext cx="620998" cy="45005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AutoShape 65">
              <a:extLst>
                <a:ext uri="{FF2B5EF4-FFF2-40B4-BE49-F238E27FC236}">
                  <a16:creationId xmlns:a16="http://schemas.microsoft.com/office/drawing/2014/main" id="{CC0ACCEA-A879-4478-949B-2CF93E12F370}"/>
                </a:ext>
              </a:extLst>
            </p:cNvPr>
            <p:cNvCxnSpPr>
              <a:cxnSpLocks noChangeShapeType="1"/>
              <a:stCxn id="24" idx="6"/>
              <a:endCxn id="20" idx="2"/>
            </p:cNvCxnSpPr>
            <p:nvPr/>
          </p:nvCxnSpPr>
          <p:spPr bwMode="auto">
            <a:xfrm>
              <a:off x="4715336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Oval 66">
              <a:extLst>
                <a:ext uri="{FF2B5EF4-FFF2-40B4-BE49-F238E27FC236}">
                  <a16:creationId xmlns:a16="http://schemas.microsoft.com/office/drawing/2014/main" id="{71C3A73A-9BCC-464D-A7EF-999E1D95A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338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5" name="AutoShape 67">
              <a:extLst>
                <a:ext uri="{FF2B5EF4-FFF2-40B4-BE49-F238E27FC236}">
                  <a16:creationId xmlns:a16="http://schemas.microsoft.com/office/drawing/2014/main" id="{624EB30F-F2D2-4A19-8CC7-D43798842D0C}"/>
                </a:ext>
              </a:extLst>
            </p:cNvPr>
            <p:cNvCxnSpPr>
              <a:cxnSpLocks noChangeShapeType="1"/>
              <a:stCxn id="24" idx="4"/>
              <a:endCxn id="22" idx="0"/>
            </p:cNvCxnSpPr>
            <p:nvPr/>
          </p:nvCxnSpPr>
          <p:spPr bwMode="auto">
            <a:xfrm>
              <a:off x="4404837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6" name="Oval 68">
              <a:extLst>
                <a:ext uri="{FF2B5EF4-FFF2-40B4-BE49-F238E27FC236}">
                  <a16:creationId xmlns:a16="http://schemas.microsoft.com/office/drawing/2014/main" id="{0D4B4F84-ECF6-4951-B03A-BC2B92352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234" y="2219752"/>
              <a:ext cx="620998" cy="8261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7" name="AutoShape 70">
              <a:extLst>
                <a:ext uri="{FF2B5EF4-FFF2-40B4-BE49-F238E27FC236}">
                  <a16:creationId xmlns:a16="http://schemas.microsoft.com/office/drawing/2014/main" id="{20F533E9-CEE7-402A-B476-7CE8F4F26CD9}"/>
                </a:ext>
              </a:extLst>
            </p:cNvPr>
            <p:cNvCxnSpPr>
              <a:cxnSpLocks noChangeShapeType="1"/>
              <a:stCxn id="20" idx="6"/>
              <a:endCxn id="26" idx="2"/>
            </p:cNvCxnSpPr>
            <p:nvPr/>
          </p:nvCxnSpPr>
          <p:spPr bwMode="auto">
            <a:xfrm>
              <a:off x="5510784" y="2632838"/>
              <a:ext cx="1744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73">
                  <a:extLst>
                    <a:ext uri="{FF2B5EF4-FFF2-40B4-BE49-F238E27FC236}">
                      <a16:creationId xmlns:a16="http://schemas.microsoft.com/office/drawing/2014/main" id="{626306D3-213D-41C0-AFD5-17EE4C8D1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𝑝𝑟𝑒𝑓𝑒𝑟𝑟𝑒𝑑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Oval 73">
                  <a:extLst>
                    <a:ext uri="{FF2B5EF4-FFF2-40B4-BE49-F238E27FC236}">
                      <a16:creationId xmlns:a16="http://schemas.microsoft.com/office/drawing/2014/main" id="{626306D3-213D-41C0-AFD5-17EE4C8D12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89786" y="3495980"/>
                  <a:ext cx="620998" cy="45005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74">
                  <a:extLst>
                    <a:ext uri="{FF2B5EF4-FFF2-40B4-BE49-F238E27FC236}">
                      <a16:creationId xmlns:a16="http://schemas.microsoft.com/office/drawing/2014/main" id="{E4767C2C-237A-4ACB-9AC4-EE207CD20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t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𝑡𝑎𝑔𝑠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Oval 74">
                  <a:extLst>
                    <a:ext uri="{FF2B5EF4-FFF2-40B4-BE49-F238E27FC236}">
                      <a16:creationId xmlns:a16="http://schemas.microsoft.com/office/drawing/2014/main" id="{E4767C2C-237A-4ACB-9AC4-EE207CD206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234" y="3495980"/>
                  <a:ext cx="620998" cy="450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AutoShape 77">
              <a:extLst>
                <a:ext uri="{FF2B5EF4-FFF2-40B4-BE49-F238E27FC236}">
                  <a16:creationId xmlns:a16="http://schemas.microsoft.com/office/drawing/2014/main" id="{A973CC84-2DE2-4EE9-8717-E311D6A54AF1}"/>
                </a:ext>
              </a:extLst>
            </p:cNvPr>
            <p:cNvCxnSpPr>
              <a:cxnSpLocks noChangeShapeType="1"/>
              <a:stCxn id="26" idx="4"/>
              <a:endCxn id="29" idx="0"/>
            </p:cNvCxnSpPr>
            <p:nvPr/>
          </p:nvCxnSpPr>
          <p:spPr bwMode="auto">
            <a:xfrm>
              <a:off x="5995733" y="3045925"/>
              <a:ext cx="0" cy="4500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79170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7"/>
          <p:cNvGrpSpPr>
            <a:grpSpLocks/>
          </p:cNvGrpSpPr>
          <p:nvPr/>
        </p:nvGrpSpPr>
        <p:grpSpPr bwMode="auto">
          <a:xfrm>
            <a:off x="1846264" y="4268789"/>
            <a:ext cx="8326437" cy="1811337"/>
            <a:chOff x="322637" y="4268686"/>
            <a:chExt cx="8326409" cy="1812059"/>
          </a:xfrm>
        </p:grpSpPr>
        <p:grpSp>
          <p:nvGrpSpPr>
            <p:cNvPr id="49170" name="Group 2"/>
            <p:cNvGrpSpPr>
              <a:grpSpLocks/>
            </p:cNvGrpSpPr>
            <p:nvPr/>
          </p:nvGrpSpPr>
          <p:grpSpPr bwMode="auto">
            <a:xfrm>
              <a:off x="322637" y="4268686"/>
              <a:ext cx="8326409" cy="1812059"/>
              <a:chOff x="322637" y="2330663"/>
              <a:chExt cx="8326409" cy="1812059"/>
            </a:xfrm>
          </p:grpSpPr>
          <p:grpSp>
            <p:nvGrpSpPr>
              <p:cNvPr id="49182" name="Group 4"/>
              <p:cNvGrpSpPr>
                <a:grpSpLocks/>
              </p:cNvGrpSpPr>
              <p:nvPr/>
            </p:nvGrpSpPr>
            <p:grpSpPr bwMode="auto">
              <a:xfrm>
                <a:off x="1388485" y="3808860"/>
                <a:ext cx="7260561" cy="333862"/>
                <a:chOff x="492120" y="3950977"/>
                <a:chExt cx="8067290" cy="370958"/>
              </a:xfrm>
            </p:grpSpPr>
            <p:sp>
              <p:nvSpPr>
                <p:cNvPr id="49194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5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6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7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  <p:sp>
              <p:nvSpPr>
                <p:cNvPr id="49198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endParaRPr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1738682" y="3345479"/>
                <a:ext cx="487360" cy="49391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time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26164" y="3345479"/>
                <a:ext cx="487361" cy="49391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flies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737459" y="3343892"/>
                <a:ext cx="485773" cy="493909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like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232879" y="3345479"/>
                <a:ext cx="485773" cy="49391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an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720362" y="3343892"/>
                <a:ext cx="485773" cy="493909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arrow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729157" y="2332251"/>
                <a:ext cx="485773" cy="493910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n</a:t>
                </a: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16639" y="2332251"/>
                <a:ext cx="487361" cy="493910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v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726347" y="2330663"/>
                <a:ext cx="487360" cy="493909"/>
              </a:xfrm>
              <a:prstGeom prst="ellipse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p</a:t>
                </a: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221767" y="2332251"/>
                <a:ext cx="487360" cy="493910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d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709249" y="2330663"/>
                <a:ext cx="487361" cy="493909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n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22637" y="2330663"/>
                <a:ext cx="487360" cy="493909"/>
              </a:xfrm>
              <a:prstGeom prst="ellipse">
                <a:avLst/>
              </a:prstGeom>
              <a:solidFill>
                <a:schemeClr val="tx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/>
                    <a:ea typeface="+mn-ea"/>
                    <a:cs typeface="Rockwell"/>
                  </a:rPr>
                  <a:t>&lt;START&gt;</a:t>
                </a:r>
              </a:p>
            </p:txBody>
          </p:sp>
        </p:grpSp>
        <p:grpSp>
          <p:nvGrpSpPr>
            <p:cNvPr id="49171" name="Group 6"/>
            <p:cNvGrpSpPr>
              <a:grpSpLocks/>
            </p:cNvGrpSpPr>
            <p:nvPr/>
          </p:nvGrpSpPr>
          <p:grpSpPr bwMode="auto">
            <a:xfrm>
              <a:off x="809372" y="4523853"/>
              <a:ext cx="7153991" cy="748413"/>
              <a:chOff x="809372" y="4513611"/>
              <a:chExt cx="7153991" cy="748413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2043" y="4763470"/>
                <a:ext cx="11113" cy="498674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216517" y="4515722"/>
                <a:ext cx="1000122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461113" y="4763470"/>
                <a:ext cx="9525" cy="498674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3704000" y="4514133"/>
                <a:ext cx="1022347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4970821" y="4760294"/>
                <a:ext cx="9525" cy="500261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5213707" y="4514133"/>
                <a:ext cx="1008060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466241" y="4763470"/>
                <a:ext cx="9525" cy="498674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6709127" y="4514133"/>
                <a:ext cx="1000122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7953723" y="4760294"/>
                <a:ext cx="9525" cy="500261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09997" y="4514133"/>
                <a:ext cx="919160" cy="1589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Isosceles Triangle 95"/>
          <p:cNvSpPr/>
          <p:nvPr/>
        </p:nvSpPr>
        <p:spPr>
          <a:xfrm rot="5400000" flipV="1">
            <a:off x="4855369" y="5236369"/>
            <a:ext cx="952500" cy="430212"/>
          </a:xfrm>
          <a:prstGeom prst="triangle">
            <a:avLst>
              <a:gd name="adj" fmla="val 539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2696369" y="5245894"/>
            <a:ext cx="952500" cy="411162"/>
          </a:xfrm>
          <a:prstGeom prst="triangle">
            <a:avLst>
              <a:gd name="adj" fmla="val 539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3" name="Trapezoid 92"/>
          <p:cNvSpPr/>
          <p:nvPr/>
        </p:nvSpPr>
        <p:spPr>
          <a:xfrm flipV="1">
            <a:off x="5100639" y="4100514"/>
            <a:ext cx="1393825" cy="300037"/>
          </a:xfrm>
          <a:prstGeom prst="trapezoid">
            <a:avLst>
              <a:gd name="adj" fmla="val 19494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rapezoid 9"/>
          <p:cNvSpPr/>
          <p:nvPr/>
        </p:nvSpPr>
        <p:spPr>
          <a:xfrm flipV="1">
            <a:off x="3521076" y="4103689"/>
            <a:ext cx="1393825" cy="300037"/>
          </a:xfrm>
          <a:prstGeom prst="trapezoid">
            <a:avLst>
              <a:gd name="adj" fmla="val 19494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Hidden Markov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0BAE7-5DEA-480C-80EC-1D61AB1545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1981200" y="1125538"/>
            <a:ext cx="8229600" cy="785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 Hidden Markov Model (HMM) provides a joint distribution over the the sentence/tags with an assumption of dependence between adjacent tags.</a:t>
            </a:r>
          </a:p>
        </p:txBody>
      </p:sp>
      <p:graphicFrame>
        <p:nvGraphicFramePr>
          <p:cNvPr id="91" name="Table 90"/>
          <p:cNvGraphicFramePr>
            <a:graphicFrameLocks noGrp="1"/>
          </p:cNvGraphicFramePr>
          <p:nvPr/>
        </p:nvGraphicFramePr>
        <p:xfrm>
          <a:off x="3521766" y="2762240"/>
          <a:ext cx="1393565" cy="133730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46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ckwell"/>
                        <a:cs typeface="Rockwel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.8</a:t>
                      </a:r>
                    </a:p>
                  </a:txBody>
                  <a:tcPr marL="0" marR="0" marT="0" marB="0"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/>
        </p:nvGraphicFramePr>
        <p:xfrm>
          <a:off x="5121128" y="2762240"/>
          <a:ext cx="1393565" cy="133730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46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ckwell"/>
                        <a:cs typeface="Rockwel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0000"/>
                          </a:solidFill>
                        </a:rPr>
                        <a:t>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1643753" y="4985448"/>
          <a:ext cx="1338532" cy="1649331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87">
                <a:tc>
                  <a:txBody>
                    <a:bodyPr/>
                    <a:lstStyle/>
                    <a:p>
                      <a:pPr algn="ctr"/>
                      <a:endParaRPr lang="en-US" sz="1600" i="0" dirty="0">
                        <a:latin typeface="Rockwell"/>
                        <a:cs typeface="Rockwell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time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flies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like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…</a:t>
                      </a: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3891A7"/>
                          </a:solidFill>
                        </a:rPr>
                        <a:t>.3</a:t>
                      </a:r>
                    </a:p>
                  </a:txBody>
                  <a:tcPr marL="0" marR="0" marT="0" marB="0" anchor="ctr"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5546610" y="4985448"/>
          <a:ext cx="1338532" cy="1649331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87">
                <a:tc>
                  <a:txBody>
                    <a:bodyPr/>
                    <a:lstStyle/>
                    <a:p>
                      <a:pPr algn="ctr"/>
                      <a:endParaRPr lang="en-US" sz="1600" i="0" dirty="0">
                        <a:latin typeface="Rockwell"/>
                        <a:cs typeface="Rockwell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time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flies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like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…</a:t>
                      </a: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3891A7"/>
                          </a:solidFill>
                        </a:rPr>
                        <a:t>.5</a:t>
                      </a: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65" name="TextBox 5"/>
          <p:cNvSpPr txBox="1">
            <a:spLocks noChangeArrowheads="1"/>
          </p:cNvSpPr>
          <p:nvPr/>
        </p:nvSpPr>
        <p:spPr bwMode="auto">
          <a:xfrm>
            <a:off x="1098550" y="1976439"/>
            <a:ext cx="98996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n, v, p, d, n, time, flies, like, an, arrow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itchFamily="18" charset="0"/>
              </a:rPr>
              <a:t>.3 * .8 * .2 * .5 * 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85341-F954-4179-A5AE-FD3A8E931F64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63338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algorithm (simple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4883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state at time </a:t>
            </a:r>
            <a:r>
              <a:rPr lang="en-US" i="1" dirty="0"/>
              <a:t>t</a:t>
            </a:r>
            <a:r>
              <a:rPr lang="en-US" dirty="0"/>
              <a:t>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432FF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P</a:t>
            </a:r>
            <a:r>
              <a:rPr lang="en-US" dirty="0">
                <a:solidFill>
                  <a:srgbClr val="9437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, </a:t>
            </a:r>
            <a:r>
              <a:rPr lang="en-US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Y</a:t>
            </a:r>
            <a:r>
              <a:rPr lang="en-US" baseline="-25000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t</a:t>
            </a:r>
            <a:r>
              <a:rPr lang="en-US" dirty="0">
                <a:solidFill>
                  <a:srgbClr val="9437FF"/>
                </a:solidFill>
                <a:sym typeface="Symbol"/>
              </a:rPr>
              <a:t>)</a:t>
            </a:r>
          </a:p>
          <a:p>
            <a:pPr marL="457176" lvl="1" indent="0">
              <a:buNone/>
            </a:pPr>
            <a:r>
              <a:rPr lang="en-US" dirty="0">
                <a:solidFill>
                  <a:srgbClr val="CC00CC"/>
                </a:solidFill>
                <a:sym typeface="Symbol"/>
              </a:rPr>
              <a:t>          </a:t>
            </a:r>
            <a:r>
              <a:rPr lang="en-US" dirty="0">
                <a:solidFill>
                  <a:srgbClr val="0432FF"/>
                </a:solidFill>
                <a:sym typeface="Symbol"/>
              </a:rPr>
              <a:t>=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sz="2400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i="1" dirty="0" err="1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09051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051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6FF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endParaRPr lang="en-US" dirty="0">
              <a:solidFill>
                <a:srgbClr val="CC00CC"/>
              </a:solidFill>
              <a:sym typeface="Symbol"/>
            </a:endParaRPr>
          </a:p>
          <a:p>
            <a:r>
              <a:rPr lang="en-US" dirty="0"/>
              <a:t>Iterate this update starting at </a:t>
            </a:r>
            <a:r>
              <a:rPr lang="en-US" i="1" dirty="0"/>
              <a:t>t</a:t>
            </a:r>
            <a:r>
              <a:rPr lang="en-US" dirty="0"/>
              <a:t>=1</a:t>
            </a:r>
          </a:p>
          <a:p>
            <a:pPr marL="457176" lvl="1" indent="0">
              <a:buNone/>
            </a:pP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514768" y="1107849"/>
            <a:ext cx="2209800" cy="685800"/>
          </a:xfrm>
          <a:prstGeom prst="wedgeRoundRectCallout">
            <a:avLst>
              <a:gd name="adj1" fmla="val -125769"/>
              <a:gd name="adj2" fmla="val 178295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from previous iteration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5360570" y="1113178"/>
            <a:ext cx="1897480" cy="685800"/>
          </a:xfrm>
          <a:prstGeom prst="wedgeRoundRectCallout">
            <a:avLst>
              <a:gd name="adj1" fmla="val -100854"/>
              <a:gd name="adj2" fmla="val 153567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model</a:t>
            </a:r>
          </a:p>
        </p:txBody>
      </p:sp>
    </p:spTree>
    <p:extLst>
      <p:ext uri="{BB962C8B-B14F-4D97-AF65-F5344CB8AC3E}">
        <p14:creationId xmlns:p14="http://schemas.microsoft.com/office/powerpoint/2010/main" val="7002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7829550" y="3787775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504605" y="3800475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05163" y="3800475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514975" y="2317750"/>
            <a:ext cx="1155700" cy="11303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7829550" y="2317750"/>
            <a:ext cx="1155700" cy="11303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205163" y="2305050"/>
            <a:ext cx="1155700" cy="11303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47" name="Straight Connector 46"/>
          <p:cNvCxnSpPr>
            <a:stCxn id="164" idx="6"/>
            <a:endCxn id="165" idx="2"/>
          </p:cNvCxnSpPr>
          <p:nvPr/>
        </p:nvCxnSpPr>
        <p:spPr>
          <a:xfrm>
            <a:off x="4360863" y="2870200"/>
            <a:ext cx="1154112" cy="12700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65" idx="6"/>
            <a:endCxn id="166" idx="2"/>
          </p:cNvCxnSpPr>
          <p:nvPr/>
        </p:nvCxnSpPr>
        <p:spPr>
          <a:xfrm>
            <a:off x="6670676" y="2882900"/>
            <a:ext cx="1158875" cy="0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272F-C1F8-4ECB-97BF-82307D273D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>
            <a:endCxn id="164" idx="4"/>
          </p:cNvCxnSpPr>
          <p:nvPr/>
        </p:nvCxnSpPr>
        <p:spPr>
          <a:xfrm flipV="1">
            <a:off x="3776663" y="3435351"/>
            <a:ext cx="6350" cy="35242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headEnd type="triangle" w="lg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6080125" y="3448051"/>
            <a:ext cx="6350" cy="35242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headEnd type="triangle" w="lg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8402638" y="3435351"/>
            <a:ext cx="4762" cy="35242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headEnd type="triangle" w="lg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23" name="Group 35"/>
          <p:cNvGrpSpPr>
            <a:grpSpLocks/>
          </p:cNvGrpSpPr>
          <p:nvPr/>
        </p:nvGrpSpPr>
        <p:grpSpPr bwMode="auto">
          <a:xfrm>
            <a:off x="3419475" y="4362450"/>
            <a:ext cx="5538788" cy="363538"/>
            <a:chOff x="1194" y="2874"/>
            <a:chExt cx="3489" cy="229"/>
          </a:xfrm>
        </p:grpSpPr>
        <p:sp>
          <p:nvSpPr>
            <p:cNvPr id="72728" name="TextBox 53"/>
            <p:cNvSpPr txBox="1">
              <a:spLocks noChangeArrowheads="1"/>
            </p:cNvSpPr>
            <p:nvPr/>
          </p:nvSpPr>
          <p:spPr bwMode="auto">
            <a:xfrm>
              <a:off x="1194" y="2874"/>
              <a:ext cx="494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find</a:t>
              </a:r>
            </a:p>
          </p:txBody>
        </p:sp>
        <p:sp>
          <p:nvSpPr>
            <p:cNvPr id="72729" name="TextBox 54"/>
            <p:cNvSpPr txBox="1">
              <a:spLocks noChangeArrowheads="1"/>
            </p:cNvSpPr>
            <p:nvPr/>
          </p:nvSpPr>
          <p:spPr bwMode="auto">
            <a:xfrm>
              <a:off x="2454" y="2874"/>
              <a:ext cx="872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preferred</a:t>
              </a:r>
            </a:p>
          </p:txBody>
        </p:sp>
        <p:sp>
          <p:nvSpPr>
            <p:cNvPr id="72730" name="TextBox 55"/>
            <p:cNvSpPr txBox="1">
              <a:spLocks noChangeArrowheads="1"/>
            </p:cNvSpPr>
            <p:nvPr/>
          </p:nvSpPr>
          <p:spPr bwMode="auto">
            <a:xfrm>
              <a:off x="4015" y="2874"/>
              <a:ext cx="668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tags</a:t>
              </a:r>
            </a:p>
          </p:txBody>
        </p:sp>
      </p:grpSp>
      <p:sp>
        <p:nvSpPr>
          <p:cNvPr id="51221" name="Text Box 41"/>
          <p:cNvSpPr txBox="1">
            <a:spLocks noChangeArrowheads="1"/>
          </p:cNvSpPr>
          <p:nvPr/>
        </p:nvSpPr>
        <p:spPr bwMode="auto">
          <a:xfrm>
            <a:off x="4818064" y="4908551"/>
            <a:ext cx="2795587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adjective or verb</a:t>
            </a:r>
          </a:p>
        </p:txBody>
      </p:sp>
      <p:sp>
        <p:nvSpPr>
          <p:cNvPr id="51222" name="Text Box 42"/>
          <p:cNvSpPr txBox="1">
            <a:spLocks noChangeArrowheads="1"/>
          </p:cNvSpPr>
          <p:nvPr/>
        </p:nvSpPr>
        <p:spPr bwMode="auto">
          <a:xfrm>
            <a:off x="7948613" y="4908551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noun or verb</a:t>
            </a:r>
          </a:p>
        </p:txBody>
      </p:sp>
      <p:sp>
        <p:nvSpPr>
          <p:cNvPr id="51223" name="Text Box 43"/>
          <p:cNvSpPr txBox="1">
            <a:spLocks noChangeArrowheads="1"/>
          </p:cNvSpPr>
          <p:nvPr/>
        </p:nvSpPr>
        <p:spPr bwMode="auto">
          <a:xfrm>
            <a:off x="1951038" y="4918076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verb or noun</a:t>
            </a:r>
          </a:p>
        </p:txBody>
      </p:sp>
      <p:sp>
        <p:nvSpPr>
          <p:cNvPr id="72727" name="Title 1"/>
          <p:cNvSpPr>
            <a:spLocks/>
          </p:cNvSpPr>
          <p:nvPr/>
        </p:nvSpPr>
        <p:spPr bwMode="auto">
          <a:xfrm>
            <a:off x="1026596" y="274638"/>
            <a:ext cx="10193036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8A5D2-5074-4405-8E60-4ADC01224A3A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6778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7807110" y="5226051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2165" y="5238751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82723" y="5238751"/>
            <a:ext cx="1155700" cy="11303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16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272F-C1F8-4ECB-97BF-82307D273D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2723" name="Group 35"/>
          <p:cNvGrpSpPr>
            <a:grpSpLocks/>
          </p:cNvGrpSpPr>
          <p:nvPr/>
        </p:nvGrpSpPr>
        <p:grpSpPr bwMode="auto">
          <a:xfrm>
            <a:off x="3397035" y="5800726"/>
            <a:ext cx="5538788" cy="363538"/>
            <a:chOff x="1194" y="2874"/>
            <a:chExt cx="3489" cy="229"/>
          </a:xfrm>
        </p:grpSpPr>
        <p:sp>
          <p:nvSpPr>
            <p:cNvPr id="72728" name="TextBox 53"/>
            <p:cNvSpPr txBox="1">
              <a:spLocks noChangeArrowheads="1"/>
            </p:cNvSpPr>
            <p:nvPr/>
          </p:nvSpPr>
          <p:spPr bwMode="auto">
            <a:xfrm>
              <a:off x="1194" y="2874"/>
              <a:ext cx="494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find</a:t>
              </a:r>
            </a:p>
          </p:txBody>
        </p:sp>
        <p:sp>
          <p:nvSpPr>
            <p:cNvPr id="72729" name="TextBox 54"/>
            <p:cNvSpPr txBox="1">
              <a:spLocks noChangeArrowheads="1"/>
            </p:cNvSpPr>
            <p:nvPr/>
          </p:nvSpPr>
          <p:spPr bwMode="auto">
            <a:xfrm>
              <a:off x="2454" y="2874"/>
              <a:ext cx="872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preferred</a:t>
              </a:r>
            </a:p>
          </p:txBody>
        </p:sp>
        <p:sp>
          <p:nvSpPr>
            <p:cNvPr id="72730" name="TextBox 55"/>
            <p:cNvSpPr txBox="1">
              <a:spLocks noChangeArrowheads="1"/>
            </p:cNvSpPr>
            <p:nvPr/>
          </p:nvSpPr>
          <p:spPr bwMode="auto">
            <a:xfrm>
              <a:off x="4015" y="2874"/>
              <a:ext cx="668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Rockwell"/>
                  <a:ea typeface="Rockwell"/>
                  <a:cs typeface="Rockwell"/>
                </a:rPr>
                <a:t>tags</a:t>
              </a:r>
            </a:p>
          </p:txBody>
        </p:sp>
      </p:grpSp>
      <p:sp>
        <p:nvSpPr>
          <p:cNvPr id="51221" name="Text Box 41"/>
          <p:cNvSpPr txBox="1">
            <a:spLocks noChangeArrowheads="1"/>
          </p:cNvSpPr>
          <p:nvPr/>
        </p:nvSpPr>
        <p:spPr bwMode="auto">
          <a:xfrm>
            <a:off x="4795624" y="6346827"/>
            <a:ext cx="2795587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adjective or verb</a:t>
            </a:r>
          </a:p>
        </p:txBody>
      </p:sp>
      <p:sp>
        <p:nvSpPr>
          <p:cNvPr id="51222" name="Text Box 42"/>
          <p:cNvSpPr txBox="1">
            <a:spLocks noChangeArrowheads="1"/>
          </p:cNvSpPr>
          <p:nvPr/>
        </p:nvSpPr>
        <p:spPr bwMode="auto">
          <a:xfrm>
            <a:off x="7926173" y="6346827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noun or verb</a:t>
            </a:r>
          </a:p>
        </p:txBody>
      </p:sp>
      <p:sp>
        <p:nvSpPr>
          <p:cNvPr id="51223" name="Text Box 43"/>
          <p:cNvSpPr txBox="1">
            <a:spLocks noChangeArrowheads="1"/>
          </p:cNvSpPr>
          <p:nvPr/>
        </p:nvSpPr>
        <p:spPr bwMode="auto">
          <a:xfrm>
            <a:off x="1928598" y="6356352"/>
            <a:ext cx="2381250" cy="307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8DC765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Could be verb or noun</a:t>
            </a:r>
          </a:p>
        </p:txBody>
      </p:sp>
      <p:sp>
        <p:nvSpPr>
          <p:cNvPr id="72727" name="Title 1"/>
          <p:cNvSpPr>
            <a:spLocks/>
          </p:cNvSpPr>
          <p:nvPr/>
        </p:nvSpPr>
        <p:spPr bwMode="auto">
          <a:xfrm>
            <a:off x="1026596" y="274638"/>
            <a:ext cx="10193036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49E96A-6804-4B3D-BD95-5D0680FF57AE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97795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Viterbi Algorithm: Most Probable Assignment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05164" y="1187450"/>
            <a:ext cx="5780087" cy="4333668"/>
            <a:chOff x="1681163" y="1187450"/>
            <a:chExt cx="5780087" cy="4333668"/>
          </a:xfrm>
        </p:grpSpPr>
        <p:sp>
          <p:nvSpPr>
            <p:cNvPr id="165" name="Oval 164"/>
            <p:cNvSpPr/>
            <p:nvPr/>
          </p:nvSpPr>
          <p:spPr>
            <a:xfrm>
              <a:off x="3992563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6305550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1681163" y="11874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305550" y="49009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3980605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1681163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2836863" y="2870200"/>
              <a:ext cx="1154112" cy="1270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5146675" y="2882900"/>
              <a:ext cx="1158875" cy="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252663" y="45485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556125" y="45612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878638" y="4548533"/>
              <a:ext cx="4762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35"/>
            <p:cNvGrpSpPr>
              <a:grpSpLocks/>
            </p:cNvGrpSpPr>
            <p:nvPr/>
          </p:nvGrpSpPr>
          <p:grpSpPr bwMode="auto">
            <a:xfrm>
              <a:off x="1895475" y="5157580"/>
              <a:ext cx="5538788" cy="363538"/>
              <a:chOff x="1194" y="2874"/>
              <a:chExt cx="3489" cy="229"/>
            </a:xfrm>
          </p:grpSpPr>
          <p:sp>
            <p:nvSpPr>
              <p:cNvPr id="92" name="TextBox 53"/>
              <p:cNvSpPr txBox="1">
                <a:spLocks noChangeArrowheads="1"/>
              </p:cNvSpPr>
              <p:nvPr/>
            </p:nvSpPr>
            <p:spPr bwMode="auto">
              <a:xfrm>
                <a:off x="1194" y="2874"/>
                <a:ext cx="49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find</a:t>
                </a:r>
              </a:p>
            </p:txBody>
          </p:sp>
          <p:sp>
            <p:nvSpPr>
              <p:cNvPr id="120" name="TextBox 54"/>
              <p:cNvSpPr txBox="1">
                <a:spLocks noChangeArrowheads="1"/>
              </p:cNvSpPr>
              <p:nvPr/>
            </p:nvSpPr>
            <p:spPr bwMode="auto">
              <a:xfrm>
                <a:off x="2454" y="2874"/>
                <a:ext cx="872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preferred</a:t>
                </a:r>
              </a:p>
            </p:txBody>
          </p:sp>
          <p:sp>
            <p:nvSpPr>
              <p:cNvPr id="121" name="TextBox 55"/>
              <p:cNvSpPr txBox="1">
                <a:spLocks noChangeArrowheads="1"/>
              </p:cNvSpPr>
              <p:nvPr/>
            </p:nvSpPr>
            <p:spPr bwMode="auto">
              <a:xfrm>
                <a:off x="4015" y="2874"/>
                <a:ext cx="66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tags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03E88D-DF81-442F-BA63-FB2A9A7A5087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816671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3205164" y="1187450"/>
            <a:ext cx="5780087" cy="4333668"/>
            <a:chOff x="1681163" y="1187450"/>
            <a:chExt cx="5780087" cy="4333668"/>
          </a:xfrm>
        </p:grpSpPr>
        <p:sp>
          <p:nvSpPr>
            <p:cNvPr id="58" name="Oval 57"/>
            <p:cNvSpPr/>
            <p:nvPr/>
          </p:nvSpPr>
          <p:spPr>
            <a:xfrm>
              <a:off x="3992563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305550" y="12001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81163" y="1187450"/>
              <a:ext cx="1155700" cy="336391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20040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Y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305550" y="49009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3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3980605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681163" y="4913658"/>
              <a:ext cx="1155700" cy="607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X</a:t>
              </a:r>
              <a:r>
                <a:rPr kumimoji="0" lang="en-US" sz="16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1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2836863" y="2870200"/>
              <a:ext cx="1154112" cy="1270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146675" y="2882900"/>
              <a:ext cx="1158875" cy="0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2252663" y="45485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556125" y="4561233"/>
              <a:ext cx="6350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878638" y="4548533"/>
              <a:ext cx="4762" cy="352425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35"/>
            <p:cNvGrpSpPr>
              <a:grpSpLocks/>
            </p:cNvGrpSpPr>
            <p:nvPr/>
          </p:nvGrpSpPr>
          <p:grpSpPr bwMode="auto">
            <a:xfrm>
              <a:off x="1895475" y="5157580"/>
              <a:ext cx="5538788" cy="363538"/>
              <a:chOff x="1194" y="2874"/>
              <a:chExt cx="3489" cy="229"/>
            </a:xfrm>
          </p:grpSpPr>
          <p:sp>
            <p:nvSpPr>
              <p:cNvPr id="84" name="TextBox 53"/>
              <p:cNvSpPr txBox="1">
                <a:spLocks noChangeArrowheads="1"/>
              </p:cNvSpPr>
              <p:nvPr/>
            </p:nvSpPr>
            <p:spPr bwMode="auto">
              <a:xfrm>
                <a:off x="1194" y="2874"/>
                <a:ext cx="49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find</a:t>
                </a:r>
              </a:p>
            </p:txBody>
          </p:sp>
          <p:sp>
            <p:nvSpPr>
              <p:cNvPr id="85" name="TextBox 54"/>
              <p:cNvSpPr txBox="1">
                <a:spLocks noChangeArrowheads="1"/>
              </p:cNvSpPr>
              <p:nvPr/>
            </p:nvSpPr>
            <p:spPr bwMode="auto">
              <a:xfrm>
                <a:off x="2454" y="2874"/>
                <a:ext cx="872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preferred</a:t>
                </a:r>
              </a:p>
            </p:txBody>
          </p:sp>
          <p:sp>
            <p:nvSpPr>
              <p:cNvPr id="86" name="TextBox 55"/>
              <p:cNvSpPr txBox="1">
                <a:spLocks noChangeArrowheads="1"/>
              </p:cNvSpPr>
              <p:nvPr/>
            </p:nvSpPr>
            <p:spPr bwMode="auto">
              <a:xfrm>
                <a:off x="4015" y="2874"/>
                <a:ext cx="66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Rockwell"/>
                    <a:ea typeface="Rockwell"/>
                    <a:cs typeface="Rockwell"/>
                  </a:rPr>
                  <a:t>tags</a:t>
                </a:r>
              </a:p>
            </p:txBody>
          </p:sp>
        </p:grp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3" y="28733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Viterbi Algorithm: Most Probable Assignment</a:t>
            </a:r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68751" y="1943101"/>
            <a:ext cx="19716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68751" y="1943100"/>
            <a:ext cx="1960563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1" y="1943100"/>
            <a:ext cx="1960563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3376"/>
            <a:ext cx="1970088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12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9" y="1952625"/>
            <a:ext cx="1971675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4" y="1943100"/>
            <a:ext cx="1990725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3376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12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71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And what the 7 factors think of it …</a:t>
            </a:r>
          </a:p>
          <a:p>
            <a:pPr>
              <a:lnSpc>
                <a:spcPct val="80000"/>
              </a:lnSpc>
            </a:pPr>
            <a:endParaRPr lang="en-US" sz="27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C246D-6B8E-426F-A0EC-5957DEAE9E89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33324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125" name="Group 124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9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40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41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126" name="Rectangle 125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3" y="28733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Viterbi Algorithm: Most Probable Assignment</a:t>
            </a:r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68751" y="1943101"/>
            <a:ext cx="19716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68751" y="1943100"/>
            <a:ext cx="1960563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1" y="1943100"/>
            <a:ext cx="1960563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3376"/>
            <a:ext cx="1970088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12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9" y="1952625"/>
            <a:ext cx="1971675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4" y="1943100"/>
            <a:ext cx="1990725" cy="19177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3376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1276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71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And what the 7 factors think of it …</a:t>
            </a:r>
          </a:p>
          <a:p>
            <a:pPr>
              <a:lnSpc>
                <a:spcPct val="80000"/>
              </a:lnSpc>
            </a:pPr>
            <a:endParaRPr lang="en-US" sz="27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C2D44-A94A-4CCD-B7E8-7D2F32747032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0088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59" name="Group 58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85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86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87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60" name="Rectangle 59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4768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766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4768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7" name="Straight Connector 96"/>
          <p:cNvCxnSpPr>
            <a:stCxn id="95" idx="5"/>
            <a:endCxn id="74761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4761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4761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74761" idx="5"/>
            <a:endCxn id="74766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766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766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4768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4768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766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766" idx="5"/>
            <a:endCxn id="74768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766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94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And what the 7 factors think of it …</a:t>
            </a:r>
          </a:p>
          <a:p>
            <a:pPr eaLnBrk="1" hangingPunct="1">
              <a:lnSpc>
                <a:spcPct val="80000"/>
              </a:lnSpc>
            </a:pPr>
            <a:endParaRPr lang="en-US" sz="27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471641E1-C223-4C31-BBA4-1A0F01A1577F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CF270-9A36-430A-8E83-69A9B92A3F86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586008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7" name="Group 86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0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1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2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8" name="Rectangle 87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8F108-3BC6-43EE-9F84-0A240B3F8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7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One possible assignment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And what the 7 transition / emission factors </a:t>
            </a:r>
            <a:r>
              <a:rPr lang="en-US" sz="2700" dirty="0">
                <a:solidFill>
                  <a:srgbClr val="FF0000"/>
                </a:solidFill>
                <a:cs typeface="Times New Roman" pitchFamily="18" charset="0"/>
              </a:rPr>
              <a:t>think of it</a:t>
            </a:r>
            <a:r>
              <a:rPr lang="en-US" sz="2700" dirty="0">
                <a:cs typeface="Times New Roman" pitchFamily="18" charset="0"/>
              </a:rPr>
              <a:t> …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700" dirty="0">
              <a:cs typeface="Times New Roman" pitchFamily="18" charset="0"/>
            </a:endParaRPr>
          </a:p>
        </p:txBody>
      </p: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8C3C5ACF-D659-4D44-B5D6-4114A541D35F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10313-532B-4443-9D91-58D5D74A89AA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6852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 animBg="1"/>
      <p:bldP spid="9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7" name="Group 86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0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1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2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8" name="Rectangle 87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93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140576" y="2738438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8F108-3BC6-43EE-9F84-0A240B3F8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7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 noGrp="1"/>
          </p:cNvSpPr>
          <p:nvPr>
            <p:ph idx="4294967295"/>
          </p:nvPr>
        </p:nvSpPr>
        <p:spPr>
          <a:xfrm>
            <a:off x="1981200" y="5653088"/>
            <a:ext cx="8229600" cy="9191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Let’s show the possible </a:t>
            </a:r>
            <a:r>
              <a:rPr lang="en-US" sz="2700" i="1" dirty="0">
                <a:cs typeface="Times New Roman" pitchFamily="18" charset="0"/>
              </a:rPr>
              <a:t>values</a:t>
            </a:r>
            <a:r>
              <a:rPr lang="en-US" sz="2700" dirty="0">
                <a:cs typeface="Times New Roman" pitchFamily="18" charset="0"/>
              </a:rPr>
              <a:t> for each variable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One possible assignment</a:t>
            </a:r>
          </a:p>
          <a:p>
            <a:pPr>
              <a:lnSpc>
                <a:spcPct val="80000"/>
              </a:lnSpc>
              <a:defRPr/>
            </a:pPr>
            <a:r>
              <a:rPr lang="en-US" sz="2700" dirty="0">
                <a:cs typeface="Times New Roman" pitchFamily="18" charset="0"/>
              </a:rPr>
              <a:t>And what the 7 transition / emission factors </a:t>
            </a:r>
            <a:r>
              <a:rPr lang="en-US" sz="2700" dirty="0">
                <a:solidFill>
                  <a:srgbClr val="FF0000"/>
                </a:solidFill>
                <a:cs typeface="Times New Roman" pitchFamily="18" charset="0"/>
              </a:rPr>
              <a:t>think of it</a:t>
            </a:r>
            <a:r>
              <a:rPr lang="en-US" sz="2700" dirty="0">
                <a:cs typeface="Times New Roman" pitchFamily="18" charset="0"/>
              </a:rPr>
              <a:t> …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948363" y="46220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269288" y="46093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831" name="Rectangle 47"/>
          <p:cNvSpPr>
            <a:spLocks noChangeArrowheads="1"/>
          </p:cNvSpPr>
          <p:nvPr/>
        </p:nvSpPr>
        <p:spPr bwMode="auto">
          <a:xfrm flipH="1">
            <a:off x="9413876" y="2743201"/>
            <a:ext cx="265113" cy="26511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60"/>
          <p:cNvSpPr/>
          <p:nvPr/>
        </p:nvSpPr>
        <p:spPr>
          <a:xfrm>
            <a:off x="7140576" y="2738438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47"/>
          <p:cNvSpPr/>
          <p:nvPr/>
        </p:nvSpPr>
        <p:spPr>
          <a:xfrm>
            <a:off x="4829176" y="2735263"/>
            <a:ext cx="265113" cy="265112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47"/>
          <p:cNvSpPr/>
          <p:nvPr/>
        </p:nvSpPr>
        <p:spPr>
          <a:xfrm>
            <a:off x="2517776" y="2724151"/>
            <a:ext cx="265113" cy="265113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47"/>
          <p:cNvSpPr>
            <a:spLocks noChangeArrowheads="1"/>
          </p:cNvSpPr>
          <p:nvPr/>
        </p:nvSpPr>
        <p:spPr bwMode="auto">
          <a:xfrm flipH="1">
            <a:off x="9413876" y="2772117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60"/>
          <p:cNvSpPr/>
          <p:nvPr/>
        </p:nvSpPr>
        <p:spPr>
          <a:xfrm>
            <a:off x="7140576" y="2767354"/>
            <a:ext cx="265113" cy="265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47"/>
          <p:cNvSpPr/>
          <p:nvPr/>
        </p:nvSpPr>
        <p:spPr>
          <a:xfrm>
            <a:off x="4829176" y="2764179"/>
            <a:ext cx="265113" cy="265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47"/>
          <p:cNvSpPr/>
          <p:nvPr/>
        </p:nvSpPr>
        <p:spPr>
          <a:xfrm>
            <a:off x="2517776" y="2753067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76"/>
          <p:cNvSpPr/>
          <p:nvPr/>
        </p:nvSpPr>
        <p:spPr>
          <a:xfrm>
            <a:off x="5948363" y="46220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Rectangle 78"/>
          <p:cNvSpPr/>
          <p:nvPr/>
        </p:nvSpPr>
        <p:spPr>
          <a:xfrm>
            <a:off x="8269288" y="46093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76"/>
          <p:cNvSpPr/>
          <p:nvPr/>
        </p:nvSpPr>
        <p:spPr>
          <a:xfrm>
            <a:off x="5948363" y="4622042"/>
            <a:ext cx="265112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Rectangle 71"/>
          <p:cNvSpPr/>
          <p:nvPr/>
        </p:nvSpPr>
        <p:spPr>
          <a:xfrm>
            <a:off x="3644901" y="4609342"/>
            <a:ext cx="265113" cy="265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36" name="Table 135"/>
          <p:cNvGraphicFramePr>
            <a:graphicFrameLocks noGrp="1"/>
          </p:cNvGraphicFramePr>
          <p:nvPr/>
        </p:nvGraphicFramePr>
        <p:xfrm>
          <a:off x="1786736" y="3575950"/>
          <a:ext cx="1338532" cy="138187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87">
                <a:tc>
                  <a:txBody>
                    <a:bodyPr/>
                    <a:lstStyle/>
                    <a:p>
                      <a:pPr algn="ctr"/>
                      <a:endParaRPr lang="en-US" sz="1600" i="0" dirty="0">
                        <a:latin typeface="Rockwell"/>
                        <a:cs typeface="Rockwell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find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pref.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tags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Rockwell"/>
                          <a:cs typeface="Rockwell"/>
                        </a:rPr>
                        <a:t>…</a:t>
                      </a: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" name="Isosceles Triangle 126"/>
          <p:cNvSpPr/>
          <p:nvPr/>
        </p:nvSpPr>
        <p:spPr>
          <a:xfrm rot="5400000">
            <a:off x="2852460" y="4228920"/>
            <a:ext cx="952500" cy="411162"/>
          </a:xfrm>
          <a:prstGeom prst="triangle">
            <a:avLst>
              <a:gd name="adj" fmla="val 8680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4479365" y="1118557"/>
          <a:ext cx="1114852" cy="1069844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7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7461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/>
                          <a:cs typeface="Rockwell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4" name="Trapezoid 133"/>
          <p:cNvSpPr/>
          <p:nvPr/>
        </p:nvSpPr>
        <p:spPr>
          <a:xfrm flipV="1">
            <a:off x="4474643" y="2195165"/>
            <a:ext cx="1141930" cy="456511"/>
          </a:xfrm>
          <a:prstGeom prst="trapezoid">
            <a:avLst>
              <a:gd name="adj" fmla="val 19494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59CAA41D-B79C-4ED6-B92B-2DA87D950DFE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C95BC-54C6-4B3D-BA04-9E9CF926C04D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18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 animBg="1"/>
      <p:bldP spid="93" grpId="0" animBg="1"/>
      <p:bldP spid="25" grpId="0" animBg="1"/>
      <p:bldP spid="26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13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120" name="Group 119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7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8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121" name="Rectangle 120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6825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76818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06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76818" idx="5"/>
            <a:endCxn id="76823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6825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6823" idx="5"/>
            <a:endCxn id="76825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10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1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2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91D9E-2EB8-45E1-8FC7-0A357F9785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818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6823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6825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6818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6818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6823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6823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6825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6823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/>
          </p:cNvSpPr>
          <p:nvPr/>
        </p:nvSpPr>
        <p:spPr bwMode="auto">
          <a:xfrm>
            <a:off x="1993901" y="5653088"/>
            <a:ext cx="8588375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7 numbers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Numbers associated with edges and nodes of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Most probable assignment =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path with highest product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Times New Roman" pitchFamily="18" charset="0"/>
            </a:endParaRPr>
          </a:p>
        </p:txBody>
      </p:sp>
      <p:sp>
        <p:nvSpPr>
          <p:cNvPr id="88152" name="Rectangle 88"/>
          <p:cNvSpPr>
            <a:spLocks noChangeArrowheads="1"/>
          </p:cNvSpPr>
          <p:nvPr/>
        </p:nvSpPr>
        <p:spPr bwMode="auto">
          <a:xfrm rot="-1905752">
            <a:off x="2249904" y="2057808"/>
            <a:ext cx="101040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4" name="Rectangle 90"/>
          <p:cNvSpPr>
            <a:spLocks noChangeArrowheads="1"/>
          </p:cNvSpPr>
          <p:nvPr/>
        </p:nvSpPr>
        <p:spPr bwMode="auto">
          <a:xfrm rot="2773000">
            <a:off x="4850459" y="2595971"/>
            <a:ext cx="555921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v,a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5" name="Rectangle 91"/>
          <p:cNvSpPr>
            <a:spLocks noChangeArrowheads="1"/>
          </p:cNvSpPr>
          <p:nvPr/>
        </p:nvSpPr>
        <p:spPr bwMode="auto">
          <a:xfrm rot="19993202" flipH="1">
            <a:off x="6876610" y="3051583"/>
            <a:ext cx="58349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6" name="Rectangle 92"/>
          <p:cNvSpPr>
            <a:spLocks noChangeArrowheads="1"/>
          </p:cNvSpPr>
          <p:nvPr/>
        </p:nvSpPr>
        <p:spPr bwMode="auto">
          <a:xfrm>
            <a:off x="8904272" y="2519364"/>
            <a:ext cx="82394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7" name="Rectangle 93"/>
          <p:cNvSpPr>
            <a:spLocks noChangeArrowheads="1"/>
          </p:cNvSpPr>
          <p:nvPr/>
        </p:nvSpPr>
        <p:spPr bwMode="auto">
          <a:xfrm rot="-149612">
            <a:off x="3471958" y="2203858"/>
            <a:ext cx="801501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find,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8" name="Rectangle 94"/>
          <p:cNvSpPr>
            <a:spLocks noChangeArrowheads="1"/>
          </p:cNvSpPr>
          <p:nvPr/>
        </p:nvSpPr>
        <p:spPr bwMode="auto">
          <a:xfrm rot="-149612">
            <a:off x="5609637" y="4115208"/>
            <a:ext cx="94256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(pref., a)</a:t>
            </a:r>
          </a:p>
        </p:txBody>
      </p:sp>
      <p:sp>
        <p:nvSpPr>
          <p:cNvPr id="88159" name="Rectangle 95"/>
          <p:cNvSpPr>
            <a:spLocks noChangeArrowheads="1"/>
          </p:cNvSpPr>
          <p:nvPr/>
        </p:nvSpPr>
        <p:spPr bwMode="auto">
          <a:xfrm>
            <a:off x="7985033" y="3171826"/>
            <a:ext cx="83997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tags,n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CB88F9D3-8617-4895-A84B-1303ECACFDCA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05F74-FE36-45E8-99C8-854449A13DF5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585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52" grpId="0" animBg="1"/>
      <p:bldP spid="88154" grpId="0" animBg="1"/>
      <p:bldP spid="88155" grpId="0" animBg="1"/>
      <p:bldP spid="88156" grpId="0" animBg="1"/>
      <p:bldP spid="88157" grpId="0" animBg="1"/>
      <p:bldP spid="88158" grpId="0" animBg="1"/>
      <p:bldP spid="8815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81953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Inference: 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450D-F74B-4A12-AE43-191EE87483BE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18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 Viterbi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dirty="0"/>
                  <a:t>Forward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r>
                  <a:rPr lang="en-US" dirty="0"/>
                  <a:t>Viterbi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1144" t="-5090" b="-44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EFEFBD7-07B5-4DF7-819C-422817E5CF04}"/>
              </a:ext>
            </a:extLst>
          </p:cNvPr>
          <p:cNvGrpSpPr/>
          <p:nvPr/>
        </p:nvGrpSpPr>
        <p:grpSpPr>
          <a:xfrm>
            <a:off x="8789545" y="267852"/>
            <a:ext cx="2850356" cy="1350169"/>
            <a:chOff x="1028700" y="4876800"/>
            <a:chExt cx="3276600" cy="1600200"/>
          </a:xfrm>
        </p:grpSpPr>
        <p:sp>
          <p:nvSpPr>
            <p:cNvPr id="5" name="Oval 62">
              <a:extLst>
                <a:ext uri="{FF2B5EF4-FFF2-40B4-BE49-F238E27FC236}">
                  <a16:creationId xmlns:a16="http://schemas.microsoft.com/office/drawing/2014/main" id="{73D51DEB-AD2E-4E95-A071-A32F2D7FD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6" name="AutoShape 63">
              <a:extLst>
                <a:ext uri="{FF2B5EF4-FFF2-40B4-BE49-F238E27FC236}">
                  <a16:creationId xmlns:a16="http://schemas.microsoft.com/office/drawing/2014/main" id="{80256FA2-A649-4373-9D88-A1D00401530E}"/>
                </a:ext>
              </a:extLst>
            </p:cNvPr>
            <p:cNvCxnSpPr>
              <a:cxnSpLocks noChangeShapeType="1"/>
              <a:stCxn id="5" idx="4"/>
              <a:endCxn id="15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Oval 64">
              <a:extLst>
                <a:ext uri="{FF2B5EF4-FFF2-40B4-BE49-F238E27FC236}">
                  <a16:creationId xmlns:a16="http://schemas.microsoft.com/office/drawing/2014/main" id="{F1D1D0DE-1F46-46F7-A4B9-DACBE4F1D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" name="AutoShape 65">
              <a:extLst>
                <a:ext uri="{FF2B5EF4-FFF2-40B4-BE49-F238E27FC236}">
                  <a16:creationId xmlns:a16="http://schemas.microsoft.com/office/drawing/2014/main" id="{79D7F347-1D36-4487-B79D-8FDE25707FC1}"/>
                </a:ext>
              </a:extLst>
            </p:cNvPr>
            <p:cNvCxnSpPr>
              <a:cxnSpLocks noChangeShapeType="1"/>
              <a:stCxn id="9" idx="6"/>
              <a:endCxn id="5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66">
              <a:extLst>
                <a:ext uri="{FF2B5EF4-FFF2-40B4-BE49-F238E27FC236}">
                  <a16:creationId xmlns:a16="http://schemas.microsoft.com/office/drawing/2014/main" id="{61962F1B-A15C-4019-9A3B-47241A66A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0" name="AutoShape 67">
              <a:extLst>
                <a:ext uri="{FF2B5EF4-FFF2-40B4-BE49-F238E27FC236}">
                  <a16:creationId xmlns:a16="http://schemas.microsoft.com/office/drawing/2014/main" id="{7F714CA2-B594-48B2-AB9F-7EE3FF1F74C5}"/>
                </a:ext>
              </a:extLst>
            </p:cNvPr>
            <p:cNvCxnSpPr>
              <a:cxnSpLocks noChangeShapeType="1"/>
              <a:stCxn id="9" idx="4"/>
              <a:endCxn id="7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68">
              <a:extLst>
                <a:ext uri="{FF2B5EF4-FFF2-40B4-BE49-F238E27FC236}">
                  <a16:creationId xmlns:a16="http://schemas.microsoft.com/office/drawing/2014/main" id="{17816B8A-F0EC-495C-8EEE-E3113E36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2" name="AutoShape 69">
              <a:extLst>
                <a:ext uri="{FF2B5EF4-FFF2-40B4-BE49-F238E27FC236}">
                  <a16:creationId xmlns:a16="http://schemas.microsoft.com/office/drawing/2014/main" id="{817AB362-8E30-4ABB-9E2C-56D1D9ACA8C9}"/>
                </a:ext>
              </a:extLst>
            </p:cNvPr>
            <p:cNvCxnSpPr>
              <a:cxnSpLocks noChangeShapeType="1"/>
              <a:stCxn id="11" idx="6"/>
              <a:endCxn id="1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70">
              <a:extLst>
                <a:ext uri="{FF2B5EF4-FFF2-40B4-BE49-F238E27FC236}">
                  <a16:creationId xmlns:a16="http://schemas.microsoft.com/office/drawing/2014/main" id="{E4E0F8EE-0D9B-4BBA-98E1-FCA58F86E047}"/>
                </a:ext>
              </a:extLst>
            </p:cNvPr>
            <p:cNvCxnSpPr>
              <a:cxnSpLocks noChangeShapeType="1"/>
              <a:stCxn id="5" idx="6"/>
              <a:endCxn id="1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71">
              <a:extLst>
                <a:ext uri="{FF2B5EF4-FFF2-40B4-BE49-F238E27FC236}">
                  <a16:creationId xmlns:a16="http://schemas.microsoft.com/office/drawing/2014/main" id="{3A516F01-E5CF-489F-8470-04ABB47DA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5" name="Oval 73">
              <a:extLst>
                <a:ext uri="{FF2B5EF4-FFF2-40B4-BE49-F238E27FC236}">
                  <a16:creationId xmlns:a16="http://schemas.microsoft.com/office/drawing/2014/main" id="{53D17859-23F1-4A75-BC5F-40D198287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" name="Oval 74">
              <a:extLst>
                <a:ext uri="{FF2B5EF4-FFF2-40B4-BE49-F238E27FC236}">
                  <a16:creationId xmlns:a16="http://schemas.microsoft.com/office/drawing/2014/main" id="{F8200FD8-2447-4D49-8E1F-F538B54BD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7" name="Oval 75">
              <a:extLst>
                <a:ext uri="{FF2B5EF4-FFF2-40B4-BE49-F238E27FC236}">
                  <a16:creationId xmlns:a16="http://schemas.microsoft.com/office/drawing/2014/main" id="{D8372522-44E7-4890-9A57-2E1FFEF9E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8" name="AutoShape 77">
              <a:extLst>
                <a:ext uri="{FF2B5EF4-FFF2-40B4-BE49-F238E27FC236}">
                  <a16:creationId xmlns:a16="http://schemas.microsoft.com/office/drawing/2014/main" id="{1FCEADB0-79F2-4674-9125-FDDDBFAC7522}"/>
                </a:ext>
              </a:extLst>
            </p:cNvPr>
            <p:cNvCxnSpPr>
              <a:cxnSpLocks noChangeShapeType="1"/>
              <a:stCxn id="11" idx="4"/>
              <a:endCxn id="16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78">
              <a:extLst>
                <a:ext uri="{FF2B5EF4-FFF2-40B4-BE49-F238E27FC236}">
                  <a16:creationId xmlns:a16="http://schemas.microsoft.com/office/drawing/2014/main" id="{1E7EB8B8-9FA7-4274-9208-D1CA941E5EEF}"/>
                </a:ext>
              </a:extLst>
            </p:cNvPr>
            <p:cNvCxnSpPr>
              <a:cxnSpLocks noChangeShapeType="1"/>
              <a:stCxn id="14" idx="4"/>
              <a:endCxn id="17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Oval 75">
            <a:extLst>
              <a:ext uri="{FF2B5EF4-FFF2-40B4-BE49-F238E27FC236}">
                <a16:creationId xmlns:a16="http://schemas.microsoft.com/office/drawing/2014/main" id="{636E3AD8-9D72-4DE8-B6E1-C1911A72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920" y="96403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DBF82C-F121-4486-BE5D-98C2434C83E6}"/>
              </a:ext>
            </a:extLst>
          </p:cNvPr>
          <p:cNvGrpSpPr/>
          <p:nvPr/>
        </p:nvGrpSpPr>
        <p:grpSpPr>
          <a:xfrm>
            <a:off x="8721725" y="4214813"/>
            <a:ext cx="2850356" cy="1350169"/>
            <a:chOff x="1028700" y="4876800"/>
            <a:chExt cx="3276600" cy="1600200"/>
          </a:xfrm>
        </p:grpSpPr>
        <p:sp>
          <p:nvSpPr>
            <p:cNvPr id="23" name="Oval 62">
              <a:extLst>
                <a:ext uri="{FF2B5EF4-FFF2-40B4-BE49-F238E27FC236}">
                  <a16:creationId xmlns:a16="http://schemas.microsoft.com/office/drawing/2014/main" id="{4571C8E5-EBAF-4113-A4FE-350E9D7DE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24" name="AutoShape 63">
              <a:extLst>
                <a:ext uri="{FF2B5EF4-FFF2-40B4-BE49-F238E27FC236}">
                  <a16:creationId xmlns:a16="http://schemas.microsoft.com/office/drawing/2014/main" id="{09F0E199-A1DF-4A5E-8715-33FA59D52084}"/>
                </a:ext>
              </a:extLst>
            </p:cNvPr>
            <p:cNvCxnSpPr>
              <a:cxnSpLocks noChangeShapeType="1"/>
              <a:stCxn id="23" idx="4"/>
              <a:endCxn id="33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Oval 64">
              <a:extLst>
                <a:ext uri="{FF2B5EF4-FFF2-40B4-BE49-F238E27FC236}">
                  <a16:creationId xmlns:a16="http://schemas.microsoft.com/office/drawing/2014/main" id="{32A39E33-AA72-4DF6-AE5C-80626A113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26" name="AutoShape 65">
              <a:extLst>
                <a:ext uri="{FF2B5EF4-FFF2-40B4-BE49-F238E27FC236}">
                  <a16:creationId xmlns:a16="http://schemas.microsoft.com/office/drawing/2014/main" id="{0AB15E36-383D-449C-B8AB-E6CAD011F1DA}"/>
                </a:ext>
              </a:extLst>
            </p:cNvPr>
            <p:cNvCxnSpPr>
              <a:cxnSpLocks noChangeShapeType="1"/>
              <a:stCxn id="27" idx="6"/>
              <a:endCxn id="2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66">
              <a:extLst>
                <a:ext uri="{FF2B5EF4-FFF2-40B4-BE49-F238E27FC236}">
                  <a16:creationId xmlns:a16="http://schemas.microsoft.com/office/drawing/2014/main" id="{33219B9D-863C-4DCC-B898-FD726F1FC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28" name="AutoShape 67">
              <a:extLst>
                <a:ext uri="{FF2B5EF4-FFF2-40B4-BE49-F238E27FC236}">
                  <a16:creationId xmlns:a16="http://schemas.microsoft.com/office/drawing/2014/main" id="{A1CEABEE-3D73-40C2-B4A3-CD77E38819D1}"/>
                </a:ext>
              </a:extLst>
            </p:cNvPr>
            <p:cNvCxnSpPr>
              <a:cxnSpLocks noChangeShapeType="1"/>
              <a:stCxn id="27" idx="4"/>
              <a:endCxn id="25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Oval 68">
              <a:extLst>
                <a:ext uri="{FF2B5EF4-FFF2-40B4-BE49-F238E27FC236}">
                  <a16:creationId xmlns:a16="http://schemas.microsoft.com/office/drawing/2014/main" id="{DC2F16A3-14E3-44DE-8765-FACFCFA6C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0" name="AutoShape 69">
              <a:extLst>
                <a:ext uri="{FF2B5EF4-FFF2-40B4-BE49-F238E27FC236}">
                  <a16:creationId xmlns:a16="http://schemas.microsoft.com/office/drawing/2014/main" id="{16D465D8-B11C-446B-8DB7-E3C22779B5BA}"/>
                </a:ext>
              </a:extLst>
            </p:cNvPr>
            <p:cNvCxnSpPr>
              <a:cxnSpLocks noChangeShapeType="1"/>
              <a:stCxn id="29" idx="6"/>
              <a:endCxn id="32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70">
              <a:extLst>
                <a:ext uri="{FF2B5EF4-FFF2-40B4-BE49-F238E27FC236}">
                  <a16:creationId xmlns:a16="http://schemas.microsoft.com/office/drawing/2014/main" id="{8BB7B5EA-25E7-4100-9055-0837FCDA82EA}"/>
                </a:ext>
              </a:extLst>
            </p:cNvPr>
            <p:cNvCxnSpPr>
              <a:cxnSpLocks noChangeShapeType="1"/>
              <a:stCxn id="23" idx="6"/>
              <a:endCxn id="29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71">
              <a:extLst>
                <a:ext uri="{FF2B5EF4-FFF2-40B4-BE49-F238E27FC236}">
                  <a16:creationId xmlns:a16="http://schemas.microsoft.com/office/drawing/2014/main" id="{6026D429-C9A9-4855-BE38-4FD4867CD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33" name="Oval 73">
              <a:extLst>
                <a:ext uri="{FF2B5EF4-FFF2-40B4-BE49-F238E27FC236}">
                  <a16:creationId xmlns:a16="http://schemas.microsoft.com/office/drawing/2014/main" id="{115BBCB2-A10A-4899-B5F6-0F3557805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34" name="Oval 74">
              <a:extLst>
                <a:ext uri="{FF2B5EF4-FFF2-40B4-BE49-F238E27FC236}">
                  <a16:creationId xmlns:a16="http://schemas.microsoft.com/office/drawing/2014/main" id="{748D3577-1D2A-452F-9617-A2AA423E9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35" name="Oval 75">
              <a:extLst>
                <a:ext uri="{FF2B5EF4-FFF2-40B4-BE49-F238E27FC236}">
                  <a16:creationId xmlns:a16="http://schemas.microsoft.com/office/drawing/2014/main" id="{5511ECBF-AB0E-4AE7-BF7E-DED1C51DA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36" name="AutoShape 77">
              <a:extLst>
                <a:ext uri="{FF2B5EF4-FFF2-40B4-BE49-F238E27FC236}">
                  <a16:creationId xmlns:a16="http://schemas.microsoft.com/office/drawing/2014/main" id="{4756B783-13DA-46EC-B92E-7F0754891344}"/>
                </a:ext>
              </a:extLst>
            </p:cNvPr>
            <p:cNvCxnSpPr>
              <a:cxnSpLocks noChangeShapeType="1"/>
              <a:stCxn id="29" idx="4"/>
              <a:endCxn id="34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78">
              <a:extLst>
                <a:ext uri="{FF2B5EF4-FFF2-40B4-BE49-F238E27FC236}">
                  <a16:creationId xmlns:a16="http://schemas.microsoft.com/office/drawing/2014/main" id="{20289566-14CC-428F-8B9D-E395FC8857A1}"/>
                </a:ext>
              </a:extLst>
            </p:cNvPr>
            <p:cNvCxnSpPr>
              <a:cxnSpLocks noChangeShapeType="1"/>
              <a:stCxn id="32" idx="4"/>
              <a:endCxn id="35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8" name="Oval 75">
            <a:extLst>
              <a:ext uri="{FF2B5EF4-FFF2-40B4-BE49-F238E27FC236}">
                <a16:creationId xmlns:a16="http://schemas.microsoft.com/office/drawing/2014/main" id="{9D12E6AD-B0E6-4E93-B17A-E62F21D17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0" y="40386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151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 Viterbi (Simple Markov Chain)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dirty="0"/>
                  <a:t>Forward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…,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r>
                  <a:rPr lang="en-US" dirty="0"/>
                  <a:t>Viterbi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…,</m:t>
                            </m:r>
                            <m: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1144" t="-5090" b="-44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3FCE715-F737-40E4-A26D-8D23499B4C0E}"/>
              </a:ext>
            </a:extLst>
          </p:cNvPr>
          <p:cNvGrpSpPr/>
          <p:nvPr/>
        </p:nvGrpSpPr>
        <p:grpSpPr>
          <a:xfrm>
            <a:off x="8789545" y="1067990"/>
            <a:ext cx="2850356" cy="450056"/>
            <a:chOff x="1028700" y="4876800"/>
            <a:chExt cx="3276600" cy="533400"/>
          </a:xfrm>
        </p:grpSpPr>
        <p:sp>
          <p:nvSpPr>
            <p:cNvPr id="39" name="Oval 62">
              <a:extLst>
                <a:ext uri="{FF2B5EF4-FFF2-40B4-BE49-F238E27FC236}">
                  <a16:creationId xmlns:a16="http://schemas.microsoft.com/office/drawing/2014/main" id="{1510E54A-1314-4744-ADC8-11AE713CE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0" name="AutoShape 65">
              <a:extLst>
                <a:ext uri="{FF2B5EF4-FFF2-40B4-BE49-F238E27FC236}">
                  <a16:creationId xmlns:a16="http://schemas.microsoft.com/office/drawing/2014/main" id="{996B21AD-5325-48A3-9F5B-13BFF45EE427}"/>
                </a:ext>
              </a:extLst>
            </p:cNvPr>
            <p:cNvCxnSpPr>
              <a:cxnSpLocks noChangeShapeType="1"/>
              <a:stCxn id="41" idx="6"/>
              <a:endCxn id="39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Oval 66">
              <a:extLst>
                <a:ext uri="{FF2B5EF4-FFF2-40B4-BE49-F238E27FC236}">
                  <a16:creationId xmlns:a16="http://schemas.microsoft.com/office/drawing/2014/main" id="{90D36128-26C9-421D-939A-F77DFDEE2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42" name="Oval 68">
              <a:extLst>
                <a:ext uri="{FF2B5EF4-FFF2-40B4-BE49-F238E27FC236}">
                  <a16:creationId xmlns:a16="http://schemas.microsoft.com/office/drawing/2014/main" id="{707DBDDC-1CF5-43F7-858D-9182519F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43" name="AutoShape 69">
              <a:extLst>
                <a:ext uri="{FF2B5EF4-FFF2-40B4-BE49-F238E27FC236}">
                  <a16:creationId xmlns:a16="http://schemas.microsoft.com/office/drawing/2014/main" id="{59A736B1-6EC7-4A08-8F07-C17BCACCCCC3}"/>
                </a:ext>
              </a:extLst>
            </p:cNvPr>
            <p:cNvCxnSpPr>
              <a:cxnSpLocks noChangeShapeType="1"/>
              <a:stCxn id="42" idx="6"/>
              <a:endCxn id="45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AutoShape 70">
              <a:extLst>
                <a:ext uri="{FF2B5EF4-FFF2-40B4-BE49-F238E27FC236}">
                  <a16:creationId xmlns:a16="http://schemas.microsoft.com/office/drawing/2014/main" id="{B41E17AF-BBD6-4CC0-B4CA-9399795DE704}"/>
                </a:ext>
              </a:extLst>
            </p:cNvPr>
            <p:cNvCxnSpPr>
              <a:cxnSpLocks noChangeShapeType="1"/>
              <a:stCxn id="39" idx="6"/>
              <a:endCxn id="42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Oval 71">
              <a:extLst>
                <a:ext uri="{FF2B5EF4-FFF2-40B4-BE49-F238E27FC236}">
                  <a16:creationId xmlns:a16="http://schemas.microsoft.com/office/drawing/2014/main" id="{B86981EA-A7D0-49DC-B607-C9517724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46" name="Oval 75">
            <a:extLst>
              <a:ext uri="{FF2B5EF4-FFF2-40B4-BE49-F238E27FC236}">
                <a16:creationId xmlns:a16="http://schemas.microsoft.com/office/drawing/2014/main" id="{16A3AE7D-7C5D-46DC-B208-F8D216135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920" y="896544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4D8E2F-2653-4899-AD5F-2FBC0E9B9ECC}"/>
              </a:ext>
            </a:extLst>
          </p:cNvPr>
          <p:cNvGrpSpPr/>
          <p:nvPr/>
        </p:nvGrpSpPr>
        <p:grpSpPr>
          <a:xfrm>
            <a:off x="8721725" y="4214810"/>
            <a:ext cx="2850356" cy="450056"/>
            <a:chOff x="1028700" y="4876800"/>
            <a:chExt cx="3276600" cy="533400"/>
          </a:xfrm>
        </p:grpSpPr>
        <p:sp>
          <p:nvSpPr>
            <p:cNvPr id="48" name="Oval 62">
              <a:extLst>
                <a:ext uri="{FF2B5EF4-FFF2-40B4-BE49-F238E27FC236}">
                  <a16:creationId xmlns:a16="http://schemas.microsoft.com/office/drawing/2014/main" id="{A0DF10D7-7E6C-46C7-82EF-7BB450521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9" name="AutoShape 65">
              <a:extLst>
                <a:ext uri="{FF2B5EF4-FFF2-40B4-BE49-F238E27FC236}">
                  <a16:creationId xmlns:a16="http://schemas.microsoft.com/office/drawing/2014/main" id="{F9B4DCE5-1CB6-4B41-A8E7-640534501781}"/>
                </a:ext>
              </a:extLst>
            </p:cNvPr>
            <p:cNvCxnSpPr>
              <a:cxnSpLocks noChangeShapeType="1"/>
              <a:stCxn id="50" idx="6"/>
              <a:endCxn id="48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Oval 66">
              <a:extLst>
                <a:ext uri="{FF2B5EF4-FFF2-40B4-BE49-F238E27FC236}">
                  <a16:creationId xmlns:a16="http://schemas.microsoft.com/office/drawing/2014/main" id="{68B4FE85-2649-42B2-B4F1-00A570729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51" name="Oval 68">
              <a:extLst>
                <a:ext uri="{FF2B5EF4-FFF2-40B4-BE49-F238E27FC236}">
                  <a16:creationId xmlns:a16="http://schemas.microsoft.com/office/drawing/2014/main" id="{A8FA950B-57C8-41C0-BE26-2D256A71E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52" name="AutoShape 69">
              <a:extLst>
                <a:ext uri="{FF2B5EF4-FFF2-40B4-BE49-F238E27FC236}">
                  <a16:creationId xmlns:a16="http://schemas.microsoft.com/office/drawing/2014/main" id="{5531BA49-4FC3-4532-B773-D9FA1720B16C}"/>
                </a:ext>
              </a:extLst>
            </p:cNvPr>
            <p:cNvCxnSpPr>
              <a:cxnSpLocks noChangeShapeType="1"/>
              <a:stCxn id="51" idx="6"/>
              <a:endCxn id="5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70">
              <a:extLst>
                <a:ext uri="{FF2B5EF4-FFF2-40B4-BE49-F238E27FC236}">
                  <a16:creationId xmlns:a16="http://schemas.microsoft.com/office/drawing/2014/main" id="{0674D4E0-743A-445B-A8AB-01006E31391F}"/>
                </a:ext>
              </a:extLst>
            </p:cNvPr>
            <p:cNvCxnSpPr>
              <a:cxnSpLocks noChangeShapeType="1"/>
              <a:stCxn id="48" idx="6"/>
              <a:endCxn id="5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Oval 71">
              <a:extLst>
                <a:ext uri="{FF2B5EF4-FFF2-40B4-BE49-F238E27FC236}">
                  <a16:creationId xmlns:a16="http://schemas.microsoft.com/office/drawing/2014/main" id="{6E64E7F2-4CFB-4C5F-8CFF-0F347516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55" name="Oval 75">
            <a:extLst>
              <a:ext uri="{FF2B5EF4-FFF2-40B4-BE49-F238E27FC236}">
                <a16:creationId xmlns:a16="http://schemas.microsoft.com/office/drawing/2014/main" id="{6373BF50-10F5-46FC-AC49-A3EE9218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0" y="40386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48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 Viterbi (Simple Markov Chain)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dirty="0"/>
                  <a:t>Forward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sz="3200" dirty="0">
                  <a:solidFill>
                    <a:srgbClr val="009051"/>
                  </a:solidFill>
                  <a:sym typeface="Symbol"/>
                </a:endParaRPr>
              </a:p>
              <a:p>
                <a:r>
                  <a:rPr lang="en-US" dirty="0"/>
                  <a:t>Viterbi</a:t>
                </a: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lim>
                        </m:limLow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lim>
                    </m:limLow>
                    <m:limLow>
                      <m:limLow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lim>
                    </m:limLow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limLow>
                      <m:limLow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lim>
                    </m:limLow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1144" t="-5090" b="-40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E557AF5-0803-496B-8DB1-29702C0FE928}"/>
              </a:ext>
            </a:extLst>
          </p:cNvPr>
          <p:cNvGrpSpPr/>
          <p:nvPr/>
        </p:nvGrpSpPr>
        <p:grpSpPr>
          <a:xfrm>
            <a:off x="8789545" y="1067990"/>
            <a:ext cx="2850356" cy="450056"/>
            <a:chOff x="1028700" y="4876800"/>
            <a:chExt cx="3276600" cy="533400"/>
          </a:xfrm>
        </p:grpSpPr>
        <p:sp>
          <p:nvSpPr>
            <p:cNvPr id="56" name="Oval 62">
              <a:extLst>
                <a:ext uri="{FF2B5EF4-FFF2-40B4-BE49-F238E27FC236}">
                  <a16:creationId xmlns:a16="http://schemas.microsoft.com/office/drawing/2014/main" id="{5A31D6DD-891E-46D8-9BFF-4FD8DD2D4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59" name="AutoShape 65">
              <a:extLst>
                <a:ext uri="{FF2B5EF4-FFF2-40B4-BE49-F238E27FC236}">
                  <a16:creationId xmlns:a16="http://schemas.microsoft.com/office/drawing/2014/main" id="{F1974110-65A7-4D56-8BAE-F014DC8BB768}"/>
                </a:ext>
              </a:extLst>
            </p:cNvPr>
            <p:cNvCxnSpPr>
              <a:cxnSpLocks noChangeShapeType="1"/>
              <a:stCxn id="60" idx="6"/>
              <a:endCxn id="56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Oval 66">
              <a:extLst>
                <a:ext uri="{FF2B5EF4-FFF2-40B4-BE49-F238E27FC236}">
                  <a16:creationId xmlns:a16="http://schemas.microsoft.com/office/drawing/2014/main" id="{AF5734A1-0B5B-4298-9672-EF1DCA63C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62" name="Oval 68">
              <a:extLst>
                <a:ext uri="{FF2B5EF4-FFF2-40B4-BE49-F238E27FC236}">
                  <a16:creationId xmlns:a16="http://schemas.microsoft.com/office/drawing/2014/main" id="{0257FD01-D809-44FF-AC04-87635A741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63" name="AutoShape 69">
              <a:extLst>
                <a:ext uri="{FF2B5EF4-FFF2-40B4-BE49-F238E27FC236}">
                  <a16:creationId xmlns:a16="http://schemas.microsoft.com/office/drawing/2014/main" id="{DCC8E55A-499E-4B39-883E-96B0AF0BCD97}"/>
                </a:ext>
              </a:extLst>
            </p:cNvPr>
            <p:cNvCxnSpPr>
              <a:cxnSpLocks noChangeShapeType="1"/>
              <a:stCxn id="62" idx="6"/>
              <a:endCxn id="65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70">
              <a:extLst>
                <a:ext uri="{FF2B5EF4-FFF2-40B4-BE49-F238E27FC236}">
                  <a16:creationId xmlns:a16="http://schemas.microsoft.com/office/drawing/2014/main" id="{0C708E2C-10D6-4389-87C7-C40B48C1543B}"/>
                </a:ext>
              </a:extLst>
            </p:cNvPr>
            <p:cNvCxnSpPr>
              <a:cxnSpLocks noChangeShapeType="1"/>
              <a:stCxn id="56" idx="6"/>
              <a:endCxn id="62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Oval 71">
              <a:extLst>
                <a:ext uri="{FF2B5EF4-FFF2-40B4-BE49-F238E27FC236}">
                  <a16:creationId xmlns:a16="http://schemas.microsoft.com/office/drawing/2014/main" id="{2B9DC280-4B08-4B90-8D8E-D08C1F1DB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71" name="Oval 75">
            <a:extLst>
              <a:ext uri="{FF2B5EF4-FFF2-40B4-BE49-F238E27FC236}">
                <a16:creationId xmlns:a16="http://schemas.microsoft.com/office/drawing/2014/main" id="{022E75C2-AB5A-45F9-A2B9-4C59EA25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7920" y="896544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29F9208-028E-4C0D-A76B-811CC64A00E8}"/>
              </a:ext>
            </a:extLst>
          </p:cNvPr>
          <p:cNvGrpSpPr/>
          <p:nvPr/>
        </p:nvGrpSpPr>
        <p:grpSpPr>
          <a:xfrm>
            <a:off x="8721725" y="4214810"/>
            <a:ext cx="2850356" cy="450056"/>
            <a:chOff x="1028700" y="4876800"/>
            <a:chExt cx="3276600" cy="533400"/>
          </a:xfrm>
        </p:grpSpPr>
        <p:sp>
          <p:nvSpPr>
            <p:cNvPr id="73" name="Oval 62">
              <a:extLst>
                <a:ext uri="{FF2B5EF4-FFF2-40B4-BE49-F238E27FC236}">
                  <a16:creationId xmlns:a16="http://schemas.microsoft.com/office/drawing/2014/main" id="{57DF88AD-62D6-4099-B517-ED08FAE8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6" name="AutoShape 65">
              <a:extLst>
                <a:ext uri="{FF2B5EF4-FFF2-40B4-BE49-F238E27FC236}">
                  <a16:creationId xmlns:a16="http://schemas.microsoft.com/office/drawing/2014/main" id="{0A838519-CACA-4712-B746-856B4C18F5C9}"/>
                </a:ext>
              </a:extLst>
            </p:cNvPr>
            <p:cNvCxnSpPr>
              <a:cxnSpLocks noChangeShapeType="1"/>
              <a:stCxn id="77" idx="6"/>
              <a:endCxn id="7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7" name="Oval 66">
              <a:extLst>
                <a:ext uri="{FF2B5EF4-FFF2-40B4-BE49-F238E27FC236}">
                  <a16:creationId xmlns:a16="http://schemas.microsoft.com/office/drawing/2014/main" id="{105E26A2-CB77-436F-A168-11A003480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79" name="Oval 68">
              <a:extLst>
                <a:ext uri="{FF2B5EF4-FFF2-40B4-BE49-F238E27FC236}">
                  <a16:creationId xmlns:a16="http://schemas.microsoft.com/office/drawing/2014/main" id="{DCFBAACD-FB49-404E-BD6C-7998B3FB7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0" name="AutoShape 69">
              <a:extLst>
                <a:ext uri="{FF2B5EF4-FFF2-40B4-BE49-F238E27FC236}">
                  <a16:creationId xmlns:a16="http://schemas.microsoft.com/office/drawing/2014/main" id="{F4A12D4E-8AA4-455A-B81D-8128D03F85CE}"/>
                </a:ext>
              </a:extLst>
            </p:cNvPr>
            <p:cNvCxnSpPr>
              <a:cxnSpLocks noChangeShapeType="1"/>
              <a:stCxn id="79" idx="6"/>
              <a:endCxn id="82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AutoShape 70">
              <a:extLst>
                <a:ext uri="{FF2B5EF4-FFF2-40B4-BE49-F238E27FC236}">
                  <a16:creationId xmlns:a16="http://schemas.microsoft.com/office/drawing/2014/main" id="{0695483A-06AD-462E-8026-C9FF12185A0C}"/>
                </a:ext>
              </a:extLst>
            </p:cNvPr>
            <p:cNvCxnSpPr>
              <a:cxnSpLocks noChangeShapeType="1"/>
              <a:stCxn id="73" idx="6"/>
              <a:endCxn id="79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" name="Oval 71">
              <a:extLst>
                <a:ext uri="{FF2B5EF4-FFF2-40B4-BE49-F238E27FC236}">
                  <a16:creationId xmlns:a16="http://schemas.microsoft.com/office/drawing/2014/main" id="{B8568761-FA60-4BA2-B4CD-58AB1D005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88" name="Oval 75">
            <a:extLst>
              <a:ext uri="{FF2B5EF4-FFF2-40B4-BE49-F238E27FC236}">
                <a16:creationId xmlns:a16="http://schemas.microsoft.com/office/drawing/2014/main" id="{8EDB5671-70FE-4121-807C-092E2BB3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0" y="40386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778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</p:spPr>
            <p:txBody>
              <a:bodyPr/>
              <a:lstStyle/>
              <a:p>
                <a:r>
                  <a:rPr lang="en-US" sz="2400" dirty="0"/>
                  <a:t>Define: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lim>
                    </m:limLow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lim>
                    </m:limLow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  <a:p>
                <a:r>
                  <a:rPr lang="en-US" sz="2400" dirty="0"/>
                  <a:t>Assume: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𝑆𝑇𝐴𝑅𝑇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𝑆𝑇𝐴𝑅𝑇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  ∀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𝑆𝑇𝐴𝑅𝑇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For t = 1…T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For k = 1…K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∈{1, …,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lim>
                    </m:limLow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ax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∈{1, …,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lim>
                    </m:limLow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16C1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B0F0"/>
                  </a:solidFill>
                </a:endParaRP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most probable assignment: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𝐸𝑁𝐷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				For t = T-1, … 1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</a:t>
                </a: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89246" cy="2039539"/>
              </a:xfrm>
              <a:blipFill>
                <a:blip r:embed="rId2"/>
                <a:stretch>
                  <a:fillRect l="-872" t="-4192" b="-18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E1BDAD0-C514-429B-92B9-A2E31EBA4F33}"/>
              </a:ext>
            </a:extLst>
          </p:cNvPr>
          <p:cNvGrpSpPr/>
          <p:nvPr/>
        </p:nvGrpSpPr>
        <p:grpSpPr>
          <a:xfrm>
            <a:off x="8992589" y="367131"/>
            <a:ext cx="2850356" cy="1350169"/>
            <a:chOff x="1028700" y="4876800"/>
            <a:chExt cx="3276600" cy="1600200"/>
          </a:xfrm>
        </p:grpSpPr>
        <p:sp>
          <p:nvSpPr>
            <p:cNvPr id="7" name="Oval 62">
              <a:extLst>
                <a:ext uri="{FF2B5EF4-FFF2-40B4-BE49-F238E27FC236}">
                  <a16:creationId xmlns:a16="http://schemas.microsoft.com/office/drawing/2014/main" id="{6F2B8C17-F798-472B-ABFA-AE0E40ACE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8" name="AutoShape 63">
              <a:extLst>
                <a:ext uri="{FF2B5EF4-FFF2-40B4-BE49-F238E27FC236}">
                  <a16:creationId xmlns:a16="http://schemas.microsoft.com/office/drawing/2014/main" id="{B1507591-4D65-48B3-8A8B-8F5958141D66}"/>
                </a:ext>
              </a:extLst>
            </p:cNvPr>
            <p:cNvCxnSpPr>
              <a:cxnSpLocks noChangeShapeType="1"/>
              <a:stCxn id="7" idx="4"/>
              <a:endCxn id="1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64">
              <a:extLst>
                <a:ext uri="{FF2B5EF4-FFF2-40B4-BE49-F238E27FC236}">
                  <a16:creationId xmlns:a16="http://schemas.microsoft.com/office/drawing/2014/main" id="{22796EA2-A096-43E9-8D78-30EF7D5E5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0" name="AutoShape 65">
              <a:extLst>
                <a:ext uri="{FF2B5EF4-FFF2-40B4-BE49-F238E27FC236}">
                  <a16:creationId xmlns:a16="http://schemas.microsoft.com/office/drawing/2014/main" id="{4F7832A1-E249-4B54-B3AC-0F0BBFDD4CD4}"/>
                </a:ext>
              </a:extLst>
            </p:cNvPr>
            <p:cNvCxnSpPr>
              <a:cxnSpLocks noChangeShapeType="1"/>
              <a:stCxn id="11" idx="6"/>
              <a:endCxn id="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66">
              <a:extLst>
                <a:ext uri="{FF2B5EF4-FFF2-40B4-BE49-F238E27FC236}">
                  <a16:creationId xmlns:a16="http://schemas.microsoft.com/office/drawing/2014/main" id="{04D53B2A-C7B9-436D-9A75-D84711F22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2" name="AutoShape 67">
              <a:extLst>
                <a:ext uri="{FF2B5EF4-FFF2-40B4-BE49-F238E27FC236}">
                  <a16:creationId xmlns:a16="http://schemas.microsoft.com/office/drawing/2014/main" id="{D9ECB270-C94D-4E07-AD4D-DFC7CB6F80F2}"/>
                </a:ext>
              </a:extLst>
            </p:cNvPr>
            <p:cNvCxnSpPr>
              <a:cxnSpLocks noChangeShapeType="1"/>
              <a:stCxn id="11" idx="4"/>
              <a:endCxn id="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68">
              <a:extLst>
                <a:ext uri="{FF2B5EF4-FFF2-40B4-BE49-F238E27FC236}">
                  <a16:creationId xmlns:a16="http://schemas.microsoft.com/office/drawing/2014/main" id="{DDC3945E-EE9D-49D1-BD1B-3A9D02103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4" name="AutoShape 69">
              <a:extLst>
                <a:ext uri="{FF2B5EF4-FFF2-40B4-BE49-F238E27FC236}">
                  <a16:creationId xmlns:a16="http://schemas.microsoft.com/office/drawing/2014/main" id="{DA790AD7-ECA6-48A2-B671-EE5FEFD99907}"/>
                </a:ext>
              </a:extLst>
            </p:cNvPr>
            <p:cNvCxnSpPr>
              <a:cxnSpLocks noChangeShapeType="1"/>
              <a:stCxn id="13" idx="6"/>
              <a:endCxn id="1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70">
              <a:extLst>
                <a:ext uri="{FF2B5EF4-FFF2-40B4-BE49-F238E27FC236}">
                  <a16:creationId xmlns:a16="http://schemas.microsoft.com/office/drawing/2014/main" id="{A13FE17F-E270-454E-AE27-344D27445F39}"/>
                </a:ext>
              </a:extLst>
            </p:cNvPr>
            <p:cNvCxnSpPr>
              <a:cxnSpLocks noChangeShapeType="1"/>
              <a:stCxn id="7" idx="6"/>
              <a:endCxn id="1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71">
              <a:extLst>
                <a:ext uri="{FF2B5EF4-FFF2-40B4-BE49-F238E27FC236}">
                  <a16:creationId xmlns:a16="http://schemas.microsoft.com/office/drawing/2014/main" id="{2A359EE7-D5EA-490D-A2C6-A521E4B1C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7" name="Oval 73">
              <a:extLst>
                <a:ext uri="{FF2B5EF4-FFF2-40B4-BE49-F238E27FC236}">
                  <a16:creationId xmlns:a16="http://schemas.microsoft.com/office/drawing/2014/main" id="{AD2964DE-5FFC-47BA-931D-1A4D9986F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8" name="Oval 74">
              <a:extLst>
                <a:ext uri="{FF2B5EF4-FFF2-40B4-BE49-F238E27FC236}">
                  <a16:creationId xmlns:a16="http://schemas.microsoft.com/office/drawing/2014/main" id="{581E3464-2F1C-410B-87E9-AA68EF587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9" name="Oval 75">
              <a:extLst>
                <a:ext uri="{FF2B5EF4-FFF2-40B4-BE49-F238E27FC236}">
                  <a16:creationId xmlns:a16="http://schemas.microsoft.com/office/drawing/2014/main" id="{8B36876D-4CAA-41B1-81EB-63787B5C5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20" name="AutoShape 77">
              <a:extLst>
                <a:ext uri="{FF2B5EF4-FFF2-40B4-BE49-F238E27FC236}">
                  <a16:creationId xmlns:a16="http://schemas.microsoft.com/office/drawing/2014/main" id="{CA5DEA1D-A1C2-4929-8607-D9BDBA5A60DE}"/>
                </a:ext>
              </a:extLst>
            </p:cNvPr>
            <p:cNvCxnSpPr>
              <a:cxnSpLocks noChangeShapeType="1"/>
              <a:stCxn id="13" idx="4"/>
              <a:endCxn id="1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78">
              <a:extLst>
                <a:ext uri="{FF2B5EF4-FFF2-40B4-BE49-F238E27FC236}">
                  <a16:creationId xmlns:a16="http://schemas.microsoft.com/office/drawing/2014/main" id="{EF1F1CA0-3A1C-43E6-AF43-EBA2102B3D97}"/>
                </a:ext>
              </a:extLst>
            </p:cNvPr>
            <p:cNvCxnSpPr>
              <a:cxnSpLocks noChangeShapeType="1"/>
              <a:stCxn id="16" idx="4"/>
              <a:endCxn id="1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9B83A2-68CA-4E05-A628-B53F7F02D961}"/>
              </a:ext>
            </a:extLst>
          </p:cNvPr>
          <p:cNvGrpSpPr/>
          <p:nvPr/>
        </p:nvGrpSpPr>
        <p:grpSpPr>
          <a:xfrm>
            <a:off x="8905278" y="247303"/>
            <a:ext cx="3045422" cy="1587847"/>
            <a:chOff x="10515600" y="4267200"/>
            <a:chExt cx="1219200" cy="2438400"/>
          </a:xfrm>
          <a:effectLst/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67B80F-C19D-4025-9E78-805EA92FE6E5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07AE790-56F0-4302-89DA-5CE763B93294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E3C12F-6886-4B81-A702-C5966E32BE25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107867-0EDD-4133-BFF4-EA36A4D368B5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6A90B6-98D7-4907-9291-9D8125ABBC5A}"/>
              </a:ext>
            </a:extLst>
          </p:cNvPr>
          <p:cNvGrpSpPr/>
          <p:nvPr/>
        </p:nvGrpSpPr>
        <p:grpSpPr>
          <a:xfrm>
            <a:off x="8992589" y="2439272"/>
            <a:ext cx="2850356" cy="1350169"/>
            <a:chOff x="1028700" y="4876800"/>
            <a:chExt cx="3276600" cy="1600200"/>
          </a:xfrm>
        </p:grpSpPr>
        <p:sp>
          <p:nvSpPr>
            <p:cNvPr id="29" name="Oval 62">
              <a:extLst>
                <a:ext uri="{FF2B5EF4-FFF2-40B4-BE49-F238E27FC236}">
                  <a16:creationId xmlns:a16="http://schemas.microsoft.com/office/drawing/2014/main" id="{2460FF13-7D95-4BDD-866E-D563D0647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30" name="AutoShape 63">
              <a:extLst>
                <a:ext uri="{FF2B5EF4-FFF2-40B4-BE49-F238E27FC236}">
                  <a16:creationId xmlns:a16="http://schemas.microsoft.com/office/drawing/2014/main" id="{F989DA28-B378-42FA-9F36-93B37F310287}"/>
                </a:ext>
              </a:extLst>
            </p:cNvPr>
            <p:cNvCxnSpPr>
              <a:cxnSpLocks noChangeShapeType="1"/>
              <a:stCxn id="29" idx="4"/>
              <a:endCxn id="39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64">
              <a:extLst>
                <a:ext uri="{FF2B5EF4-FFF2-40B4-BE49-F238E27FC236}">
                  <a16:creationId xmlns:a16="http://schemas.microsoft.com/office/drawing/2014/main" id="{05EC2868-E50E-4A9C-B619-BAE87AFF1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2" name="AutoShape 65">
              <a:extLst>
                <a:ext uri="{FF2B5EF4-FFF2-40B4-BE49-F238E27FC236}">
                  <a16:creationId xmlns:a16="http://schemas.microsoft.com/office/drawing/2014/main" id="{29680AB9-2499-49BF-8158-5DC232252F8A}"/>
                </a:ext>
              </a:extLst>
            </p:cNvPr>
            <p:cNvCxnSpPr>
              <a:cxnSpLocks noChangeShapeType="1"/>
              <a:stCxn id="33" idx="6"/>
              <a:endCxn id="29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66">
              <a:extLst>
                <a:ext uri="{FF2B5EF4-FFF2-40B4-BE49-F238E27FC236}">
                  <a16:creationId xmlns:a16="http://schemas.microsoft.com/office/drawing/2014/main" id="{97BF9B70-5B1E-4FA1-BEC9-97BD693F7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4" name="AutoShape 67">
              <a:extLst>
                <a:ext uri="{FF2B5EF4-FFF2-40B4-BE49-F238E27FC236}">
                  <a16:creationId xmlns:a16="http://schemas.microsoft.com/office/drawing/2014/main" id="{0E15DC95-2CD3-475F-ABF5-33435B6C9A64}"/>
                </a:ext>
              </a:extLst>
            </p:cNvPr>
            <p:cNvCxnSpPr>
              <a:cxnSpLocks noChangeShapeType="1"/>
              <a:stCxn id="33" idx="4"/>
              <a:endCxn id="31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Oval 68">
              <a:extLst>
                <a:ext uri="{FF2B5EF4-FFF2-40B4-BE49-F238E27FC236}">
                  <a16:creationId xmlns:a16="http://schemas.microsoft.com/office/drawing/2014/main" id="{54C4EF7A-CB03-48AE-849A-68F2BFA3B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6" name="AutoShape 69">
              <a:extLst>
                <a:ext uri="{FF2B5EF4-FFF2-40B4-BE49-F238E27FC236}">
                  <a16:creationId xmlns:a16="http://schemas.microsoft.com/office/drawing/2014/main" id="{44057BC9-F5D1-4A64-9BBD-267E2766E2BF}"/>
                </a:ext>
              </a:extLst>
            </p:cNvPr>
            <p:cNvCxnSpPr>
              <a:cxnSpLocks noChangeShapeType="1"/>
              <a:stCxn id="35" idx="6"/>
              <a:endCxn id="3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70">
              <a:extLst>
                <a:ext uri="{FF2B5EF4-FFF2-40B4-BE49-F238E27FC236}">
                  <a16:creationId xmlns:a16="http://schemas.microsoft.com/office/drawing/2014/main" id="{29E7E4A8-29CD-483D-83FB-B9C4EE75DCA5}"/>
                </a:ext>
              </a:extLst>
            </p:cNvPr>
            <p:cNvCxnSpPr>
              <a:cxnSpLocks noChangeShapeType="1"/>
              <a:stCxn id="29" idx="6"/>
              <a:endCxn id="35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Oval 71">
              <a:extLst>
                <a:ext uri="{FF2B5EF4-FFF2-40B4-BE49-F238E27FC236}">
                  <a16:creationId xmlns:a16="http://schemas.microsoft.com/office/drawing/2014/main" id="{15A19BD2-5DE2-4544-A653-EA6122576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39" name="Oval 73">
              <a:extLst>
                <a:ext uri="{FF2B5EF4-FFF2-40B4-BE49-F238E27FC236}">
                  <a16:creationId xmlns:a16="http://schemas.microsoft.com/office/drawing/2014/main" id="{C909A7F8-14CC-48DE-9485-83FEEFCD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40" name="Oval 74">
              <a:extLst>
                <a:ext uri="{FF2B5EF4-FFF2-40B4-BE49-F238E27FC236}">
                  <a16:creationId xmlns:a16="http://schemas.microsoft.com/office/drawing/2014/main" id="{42ACD270-3789-4C19-9E90-CB6C834D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41" name="Oval 75">
              <a:extLst>
                <a:ext uri="{FF2B5EF4-FFF2-40B4-BE49-F238E27FC236}">
                  <a16:creationId xmlns:a16="http://schemas.microsoft.com/office/drawing/2014/main" id="{32AEA8D4-957B-4985-A149-779A7F496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42" name="AutoShape 77">
              <a:extLst>
                <a:ext uri="{FF2B5EF4-FFF2-40B4-BE49-F238E27FC236}">
                  <a16:creationId xmlns:a16="http://schemas.microsoft.com/office/drawing/2014/main" id="{22F5B8B4-2672-4DF9-A458-CDCA4BB1D40C}"/>
                </a:ext>
              </a:extLst>
            </p:cNvPr>
            <p:cNvCxnSpPr>
              <a:cxnSpLocks noChangeShapeType="1"/>
              <a:stCxn id="35" idx="4"/>
              <a:endCxn id="40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AutoShape 78">
              <a:extLst>
                <a:ext uri="{FF2B5EF4-FFF2-40B4-BE49-F238E27FC236}">
                  <a16:creationId xmlns:a16="http://schemas.microsoft.com/office/drawing/2014/main" id="{7160154B-7493-4C86-A73D-2C8BE4D6850B}"/>
                </a:ext>
              </a:extLst>
            </p:cNvPr>
            <p:cNvCxnSpPr>
              <a:cxnSpLocks noChangeShapeType="1"/>
              <a:stCxn id="38" idx="4"/>
              <a:endCxn id="41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62EE72-D7BC-4F22-9BE5-E6A114C4150C}"/>
              </a:ext>
            </a:extLst>
          </p:cNvPr>
          <p:cNvGrpSpPr/>
          <p:nvPr/>
        </p:nvGrpSpPr>
        <p:grpSpPr>
          <a:xfrm>
            <a:off x="8905279" y="2180005"/>
            <a:ext cx="2264300" cy="1838583"/>
            <a:chOff x="10515600" y="4267200"/>
            <a:chExt cx="1219200" cy="2438400"/>
          </a:xfrm>
          <a:effectLst/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BAA82E1-5911-428F-A4A9-FA335AEEBE2F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F645A2-9D56-4CCB-B82C-C6248A8BEB59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453E5C6-17FB-4B0E-AB2A-8A5D2FA580A6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570478C-5005-4C70-974D-4C83AADA47DB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074F3E-FAA6-43B9-98CD-E8FBFCFF7B64}"/>
              </a:ext>
            </a:extLst>
          </p:cNvPr>
          <p:cNvGrpSpPr/>
          <p:nvPr/>
        </p:nvGrpSpPr>
        <p:grpSpPr>
          <a:xfrm>
            <a:off x="10461400" y="2283729"/>
            <a:ext cx="1611373" cy="713471"/>
            <a:chOff x="10515600" y="4267200"/>
            <a:chExt cx="1219200" cy="2438400"/>
          </a:xfrm>
          <a:effectLst/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DFF61A8-953C-4B7B-92E5-7778C88B3060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D90BC5E-BFA0-4DE7-A4D4-B9F0A6AFBDDD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30261A4-37F4-40D1-B813-7784BBB6F97F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37D0430-8351-4A4A-8A4F-5A6220D73B40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94C958-AD6D-4084-9781-C25B7CE25850}"/>
              </a:ext>
            </a:extLst>
          </p:cNvPr>
          <p:cNvGrpSpPr/>
          <p:nvPr/>
        </p:nvGrpSpPr>
        <p:grpSpPr>
          <a:xfrm>
            <a:off x="11277324" y="2368626"/>
            <a:ext cx="704581" cy="1549305"/>
            <a:chOff x="10515600" y="4267200"/>
            <a:chExt cx="1219200" cy="2438400"/>
          </a:xfrm>
          <a:effectLst/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1CEECB-9F96-407A-91B5-113E61DBE312}"/>
                </a:ext>
              </a:extLst>
            </p:cNvPr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9E98F68-CFA6-437D-A03C-7D16E0E5A41D}"/>
                </a:ext>
              </a:extLst>
            </p:cNvPr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E20DE5B-7B20-4F24-9549-72F7938FB406}"/>
                </a:ext>
              </a:extLst>
            </p:cNvPr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FAEE695-55F7-4734-9C5B-BAAD6E6ACE6B}"/>
                </a:ext>
              </a:extLst>
            </p:cNvPr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8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120" name="Group 119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3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37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38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121" name="Rectangle 120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6825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76818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06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76818" idx="5"/>
            <a:endCxn id="76823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6825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6823" idx="5"/>
            <a:endCxn id="76825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10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1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812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91D9E-2EB8-45E1-8FC7-0A357F9785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818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6823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6825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98" name="Straight Connector 97"/>
          <p:cNvCxnSpPr>
            <a:stCxn id="95" idx="5"/>
            <a:endCxn id="68" idx="1"/>
          </p:cNvCxnSpPr>
          <p:nvPr/>
        </p:nvCxnSpPr>
        <p:spPr>
          <a:xfrm flipV="1">
            <a:off x="2116139" y="2874964"/>
            <a:ext cx="15144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5"/>
            <a:endCxn id="70" idx="1"/>
          </p:cNvCxnSpPr>
          <p:nvPr/>
        </p:nvCxnSpPr>
        <p:spPr>
          <a:xfrm>
            <a:off x="2116139" y="2884489"/>
            <a:ext cx="1514475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6818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6818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6823" idx="1"/>
          </p:cNvCxnSpPr>
          <p:nvPr/>
        </p:nvCxnSpPr>
        <p:spPr>
          <a:xfrm>
            <a:off x="39592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6823" idx="1"/>
          </p:cNvCxnSpPr>
          <p:nvPr/>
        </p:nvCxnSpPr>
        <p:spPr>
          <a:xfrm>
            <a:off x="3959225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96" idx="1"/>
          </p:cNvCxnSpPr>
          <p:nvPr/>
        </p:nvCxnSpPr>
        <p:spPr>
          <a:xfrm>
            <a:off x="85804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4" idx="5"/>
            <a:endCxn id="96" idx="1"/>
          </p:cNvCxnSpPr>
          <p:nvPr/>
        </p:nvCxnSpPr>
        <p:spPr>
          <a:xfrm flipV="1">
            <a:off x="8569325" y="2884489"/>
            <a:ext cx="150653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6825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6823" idx="5"/>
            <a:endCxn id="94" idx="1"/>
          </p:cNvCxnSpPr>
          <p:nvPr/>
        </p:nvCxnSpPr>
        <p:spPr>
          <a:xfrm flipV="1">
            <a:off x="6288089" y="38528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6823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/>
          </p:cNvSpPr>
          <p:nvPr/>
        </p:nvSpPr>
        <p:spPr bwMode="auto">
          <a:xfrm>
            <a:off x="1993901" y="5653088"/>
            <a:ext cx="9130364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</p:txBody>
      </p:sp>
      <p:sp>
        <p:nvSpPr>
          <p:cNvPr id="88152" name="Rectangle 88"/>
          <p:cNvSpPr>
            <a:spLocks noChangeArrowheads="1"/>
          </p:cNvSpPr>
          <p:nvPr/>
        </p:nvSpPr>
        <p:spPr bwMode="auto">
          <a:xfrm rot="-1905752">
            <a:off x="2249904" y="2057808"/>
            <a:ext cx="101040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4" name="Rectangle 90"/>
          <p:cNvSpPr>
            <a:spLocks noChangeArrowheads="1"/>
          </p:cNvSpPr>
          <p:nvPr/>
        </p:nvSpPr>
        <p:spPr bwMode="auto">
          <a:xfrm rot="2773000">
            <a:off x="4831223" y="2595971"/>
            <a:ext cx="594393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v,a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5" name="Rectangle 91"/>
          <p:cNvSpPr>
            <a:spLocks noChangeArrowheads="1"/>
          </p:cNvSpPr>
          <p:nvPr/>
        </p:nvSpPr>
        <p:spPr bwMode="auto">
          <a:xfrm rot="19993202" flipH="1">
            <a:off x="6876610" y="3051583"/>
            <a:ext cx="58349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6" name="Rectangle 92"/>
          <p:cNvSpPr>
            <a:spLocks noChangeArrowheads="1"/>
          </p:cNvSpPr>
          <p:nvPr/>
        </p:nvSpPr>
        <p:spPr bwMode="auto">
          <a:xfrm>
            <a:off x="8904272" y="2519364"/>
            <a:ext cx="82394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7" name="Rectangle 93"/>
          <p:cNvSpPr>
            <a:spLocks noChangeArrowheads="1"/>
          </p:cNvSpPr>
          <p:nvPr/>
        </p:nvSpPr>
        <p:spPr bwMode="auto">
          <a:xfrm rot="-149612">
            <a:off x="3471958" y="2203858"/>
            <a:ext cx="801501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find,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8158" name="Rectangle 94"/>
          <p:cNvSpPr>
            <a:spLocks noChangeArrowheads="1"/>
          </p:cNvSpPr>
          <p:nvPr/>
        </p:nvSpPr>
        <p:spPr bwMode="auto">
          <a:xfrm rot="-149612">
            <a:off x="5609637" y="4115208"/>
            <a:ext cx="942566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(pref., a)</a:t>
            </a:r>
          </a:p>
        </p:txBody>
      </p:sp>
      <p:sp>
        <p:nvSpPr>
          <p:cNvPr id="88159" name="Rectangle 95"/>
          <p:cNvSpPr>
            <a:spLocks noChangeArrowheads="1"/>
          </p:cNvSpPr>
          <p:nvPr/>
        </p:nvSpPr>
        <p:spPr bwMode="auto">
          <a:xfrm>
            <a:off x="7985033" y="3171826"/>
            <a:ext cx="839974" cy="276999"/>
          </a:xfrm>
          <a:prstGeom prst="rect">
            <a:avLst/>
          </a:prstGeom>
          <a:solidFill>
            <a:srgbClr val="FFFFFF">
              <a:alpha val="89803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 lIns="0" tIns="0" rIns="0" bIns="0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tags,n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E3435019-FD08-4F60-84A9-E7B18533B16D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Viterbi Algorithm: Most Probable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3105D-9203-44F1-AA0B-D41AADAB12C3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05745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8" name="Group 87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22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23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25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6" name="Straight Connector 115"/>
          <p:cNvCxnSpPr>
            <a:stCxn id="73" idx="5"/>
            <a:endCxn id="78873" idx="1"/>
          </p:cNvCxnSpPr>
          <p:nvPr/>
        </p:nvCxnSpPr>
        <p:spPr>
          <a:xfrm flipV="1">
            <a:off x="6259514" y="2874964"/>
            <a:ext cx="195262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5" idx="5"/>
            <a:endCxn id="78866" idx="1"/>
          </p:cNvCxnSpPr>
          <p:nvPr/>
        </p:nvCxnSpPr>
        <p:spPr>
          <a:xfrm flipV="1">
            <a:off x="2116139" y="1943100"/>
            <a:ext cx="149542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54" name="Straight Connector 96"/>
          <p:cNvCxnSpPr>
            <a:cxnSpLocks noChangeShapeType="1"/>
          </p:cNvCxnSpPr>
          <p:nvPr/>
        </p:nvCxnSpPr>
        <p:spPr bwMode="auto">
          <a:xfrm flipV="1">
            <a:off x="2116139" y="1943100"/>
            <a:ext cx="1495425" cy="9413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78866" idx="5"/>
            <a:endCxn id="78871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8873" idx="5"/>
            <a:endCxn id="96" idx="1"/>
          </p:cNvCxnSpPr>
          <p:nvPr/>
        </p:nvCxnSpPr>
        <p:spPr>
          <a:xfrm>
            <a:off x="8597901" y="2874964"/>
            <a:ext cx="1477963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8871" idx="5"/>
            <a:endCxn id="7887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58" name="Straight Connector 101"/>
          <p:cNvCxnSpPr>
            <a:cxnSpLocks noChangeShapeType="1"/>
          </p:cNvCxnSpPr>
          <p:nvPr/>
        </p:nvCxnSpPr>
        <p:spPr bwMode="auto">
          <a:xfrm>
            <a:off x="3997325" y="1943100"/>
            <a:ext cx="1905000" cy="19192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859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860" name="Straight Connector 118"/>
          <p:cNvCxnSpPr>
            <a:cxnSpLocks noChangeShapeType="1"/>
          </p:cNvCxnSpPr>
          <p:nvPr/>
        </p:nvCxnSpPr>
        <p:spPr bwMode="auto">
          <a:xfrm flipV="1">
            <a:off x="6288088" y="2874964"/>
            <a:ext cx="1924050" cy="98742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5" y="2873376"/>
            <a:ext cx="197008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6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Forward-Backward Algorithm: 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p(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lang="en-US" sz="32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 |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3200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91A98-0F23-4BFB-9179-0740EA30DE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8866" name="Isosceles Triangle 66"/>
          <p:cNvSpPr>
            <a:spLocks noChangeArrowheads="1"/>
          </p:cNvSpPr>
          <p:nvPr/>
        </p:nvSpPr>
        <p:spPr bwMode="auto">
          <a:xfrm>
            <a:off x="3475038" y="1687514"/>
            <a:ext cx="658812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289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8871" name="Isosceles Triangle 73"/>
          <p:cNvSpPr>
            <a:spLocks noChangeArrowheads="1"/>
          </p:cNvSpPr>
          <p:nvPr/>
        </p:nvSpPr>
        <p:spPr bwMode="auto">
          <a:xfrm>
            <a:off x="5765801" y="36068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8873" name="Isosceles Triangle 92"/>
          <p:cNvSpPr>
            <a:spLocks noChangeArrowheads="1"/>
          </p:cNvSpPr>
          <p:nvPr/>
        </p:nvSpPr>
        <p:spPr bwMode="auto">
          <a:xfrm>
            <a:off x="8075613" y="2619375"/>
            <a:ext cx="658812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78877" name="Straight Connector 97"/>
          <p:cNvCxnSpPr>
            <a:cxnSpLocks noChangeShapeType="1"/>
          </p:cNvCxnSpPr>
          <p:nvPr/>
        </p:nvCxnSpPr>
        <p:spPr bwMode="auto">
          <a:xfrm flipV="1">
            <a:off x="2139951" y="2874964"/>
            <a:ext cx="151447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8878" name="Straight Connector 98"/>
          <p:cNvCxnSpPr>
            <a:cxnSpLocks noChangeShapeType="1"/>
          </p:cNvCxnSpPr>
          <p:nvPr/>
        </p:nvCxnSpPr>
        <p:spPr bwMode="auto">
          <a:xfrm>
            <a:off x="2139951" y="2884489"/>
            <a:ext cx="151447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0" name="Straight Connector 99"/>
          <p:cNvCxnSpPr>
            <a:stCxn id="78866" idx="5"/>
            <a:endCxn id="71" idx="1"/>
          </p:cNvCxnSpPr>
          <p:nvPr/>
        </p:nvCxnSpPr>
        <p:spPr>
          <a:xfrm>
            <a:off x="3997325" y="1943101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8866" idx="5"/>
            <a:endCxn id="73" idx="1"/>
          </p:cNvCxnSpPr>
          <p:nvPr/>
        </p:nvCxnSpPr>
        <p:spPr>
          <a:xfrm>
            <a:off x="3997326" y="1943100"/>
            <a:ext cx="1933575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82" name="Straight Connector 104"/>
          <p:cNvCxnSpPr>
            <a:cxnSpLocks noChangeShapeType="1"/>
          </p:cNvCxnSpPr>
          <p:nvPr/>
        </p:nvCxnSpPr>
        <p:spPr bwMode="auto">
          <a:xfrm>
            <a:off x="3983038" y="2874964"/>
            <a:ext cx="1943100" cy="9874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5" y="2882901"/>
            <a:ext cx="1970088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85" name="Straight Connector 107"/>
          <p:cNvCxnSpPr>
            <a:cxnSpLocks noChangeShapeType="1"/>
          </p:cNvCxnSpPr>
          <p:nvPr/>
        </p:nvCxnSpPr>
        <p:spPr bwMode="auto">
          <a:xfrm>
            <a:off x="3968750" y="3852864"/>
            <a:ext cx="19431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8886" name="Straight Connector 108"/>
          <p:cNvCxnSpPr>
            <a:cxnSpLocks noChangeShapeType="1"/>
            <a:stCxn id="76" idx="5"/>
            <a:endCxn id="96" idx="1"/>
          </p:cNvCxnSpPr>
          <p:nvPr/>
        </p:nvCxnSpPr>
        <p:spPr bwMode="auto">
          <a:xfrm>
            <a:off x="8580439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8887" name="Straight Connector 110"/>
          <p:cNvCxnSpPr>
            <a:cxnSpLocks noChangeShapeType="1"/>
            <a:stCxn id="94" idx="5"/>
            <a:endCxn id="96" idx="1"/>
          </p:cNvCxnSpPr>
          <p:nvPr/>
        </p:nvCxnSpPr>
        <p:spPr bwMode="auto">
          <a:xfrm flipV="1">
            <a:off x="8569325" y="2884489"/>
            <a:ext cx="1506538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78873" idx="1"/>
          </p:cNvCxnSpPr>
          <p:nvPr/>
        </p:nvCxnSpPr>
        <p:spPr>
          <a:xfrm>
            <a:off x="6269038" y="1952625"/>
            <a:ext cx="1943100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4" y="1943100"/>
            <a:ext cx="1990725" cy="9398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82901"/>
            <a:ext cx="1981200" cy="96837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8871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94" name="Straight Connector 122"/>
          <p:cNvCxnSpPr>
            <a:cxnSpLocks noChangeShapeType="1"/>
            <a:stCxn id="78871" idx="5"/>
            <a:endCxn id="94" idx="1"/>
          </p:cNvCxnSpPr>
          <p:nvPr/>
        </p:nvCxnSpPr>
        <p:spPr bwMode="auto">
          <a:xfrm flipV="1">
            <a:off x="6288089" y="3852864"/>
            <a:ext cx="195262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4" name="Straight Connector 117"/>
          <p:cNvCxnSpPr>
            <a:stCxn id="78871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912" name="Straight Connector 117"/>
          <p:cNvCxnSpPr>
            <a:cxnSpLocks noChangeShapeType="1"/>
          </p:cNvCxnSpPr>
          <p:nvPr/>
        </p:nvCxnSpPr>
        <p:spPr bwMode="auto">
          <a:xfrm flipV="1">
            <a:off x="6288089" y="1943100"/>
            <a:ext cx="1963737" cy="19192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172"/>
          <p:cNvSpPr>
            <a:spLocks/>
          </p:cNvSpPr>
          <p:nvPr/>
        </p:nvSpPr>
        <p:spPr bwMode="auto">
          <a:xfrm>
            <a:off x="1981200" y="5653088"/>
            <a:ext cx="928331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Probability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a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	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total weight of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all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paths through</a:t>
            </a:r>
          </a:p>
        </p:txBody>
      </p:sp>
      <p:sp>
        <p:nvSpPr>
          <p:cNvPr id="64599" name="Isosceles Triangle 73"/>
          <p:cNvSpPr>
            <a:spLocks noChangeArrowheads="1"/>
          </p:cNvSpPr>
          <p:nvPr/>
        </p:nvSpPr>
        <p:spPr bwMode="auto">
          <a:xfrm>
            <a:off x="9882187" y="6284119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D8175-CB99-4DD1-A190-D3456A317C41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9265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9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8" name="Group 87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17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20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21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79875" name="Straight Connector 115"/>
          <p:cNvCxnSpPr>
            <a:cxnSpLocks noChangeShapeType="1"/>
            <a:stCxn id="79894" idx="5"/>
            <a:endCxn id="93" idx="1"/>
          </p:cNvCxnSpPr>
          <p:nvPr/>
        </p:nvCxnSpPr>
        <p:spPr bwMode="auto">
          <a:xfrm flipV="1">
            <a:off x="6288089" y="2874964"/>
            <a:ext cx="195262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78" name="Straight Connector 96"/>
          <p:cNvCxnSpPr>
            <a:cxnSpLocks noChangeShapeType="1"/>
          </p:cNvCxnSpPr>
          <p:nvPr/>
        </p:nvCxnSpPr>
        <p:spPr bwMode="auto">
          <a:xfrm flipV="1">
            <a:off x="2130426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0" y="1943100"/>
            <a:ext cx="196215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4964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83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85" name="Straight Connector 103"/>
          <p:cNvCxnSpPr>
            <a:cxnSpLocks noChangeShapeType="1"/>
            <a:stCxn id="68" idx="5"/>
            <a:endCxn id="79894" idx="1"/>
          </p:cNvCxnSpPr>
          <p:nvPr/>
        </p:nvCxnSpPr>
        <p:spPr bwMode="auto">
          <a:xfrm>
            <a:off x="3959225" y="2874964"/>
            <a:ext cx="19431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7988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Forward-Backward Algorithm: 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p(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lang="en-US" sz="32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 |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3200" dirty="0"/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1" name="Isosceles Triangle 70"/>
          <p:cNvSpPr/>
          <p:nvPr/>
        </p:nvSpPr>
        <p:spPr>
          <a:xfrm>
            <a:off x="5775326" y="1697039"/>
            <a:ext cx="658813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79894" name="Isosceles Triangle 72"/>
          <p:cNvSpPr>
            <a:spLocks noChangeArrowheads="1"/>
          </p:cNvSpPr>
          <p:nvPr/>
        </p:nvSpPr>
        <p:spPr bwMode="auto">
          <a:xfrm>
            <a:off x="5765801" y="2628900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79901" name="Straight Connector 97"/>
          <p:cNvCxnSpPr>
            <a:cxnSpLocks noChangeShapeType="1"/>
          </p:cNvCxnSpPr>
          <p:nvPr/>
        </p:nvCxnSpPr>
        <p:spPr bwMode="auto">
          <a:xfrm flipV="1">
            <a:off x="2154239" y="2874964"/>
            <a:ext cx="151447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9902" name="Straight Connector 98"/>
          <p:cNvCxnSpPr>
            <a:cxnSpLocks noChangeShapeType="1"/>
          </p:cNvCxnSpPr>
          <p:nvPr/>
        </p:nvCxnSpPr>
        <p:spPr bwMode="auto">
          <a:xfrm>
            <a:off x="2154239" y="2884489"/>
            <a:ext cx="151447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0" name="Straight Connector 99"/>
          <p:cNvCxnSpPr>
            <a:stCxn id="67" idx="5"/>
            <a:endCxn id="71" idx="1"/>
          </p:cNvCxnSpPr>
          <p:nvPr/>
        </p:nvCxnSpPr>
        <p:spPr>
          <a:xfrm>
            <a:off x="3968751" y="1943101"/>
            <a:ext cx="1971675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04" name="Straight Connector 100"/>
          <p:cNvCxnSpPr>
            <a:cxnSpLocks noChangeShapeType="1"/>
            <a:stCxn id="67" idx="5"/>
            <a:endCxn id="79894" idx="1"/>
          </p:cNvCxnSpPr>
          <p:nvPr/>
        </p:nvCxnSpPr>
        <p:spPr bwMode="auto">
          <a:xfrm>
            <a:off x="3968751" y="1943100"/>
            <a:ext cx="193357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3" name="Straight Connector 102"/>
          <p:cNvCxnSpPr>
            <a:stCxn id="68" idx="5"/>
            <a:endCxn id="71" idx="1"/>
          </p:cNvCxnSpPr>
          <p:nvPr/>
        </p:nvCxnSpPr>
        <p:spPr>
          <a:xfrm flipV="1">
            <a:off x="3959225" y="1952625"/>
            <a:ext cx="1981200" cy="9207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973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0" idx="5"/>
            <a:endCxn id="71" idx="1"/>
          </p:cNvCxnSpPr>
          <p:nvPr/>
        </p:nvCxnSpPr>
        <p:spPr>
          <a:xfrm flipV="1">
            <a:off x="3968750" y="1952625"/>
            <a:ext cx="1981200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08" name="Straight Connector 106"/>
          <p:cNvCxnSpPr>
            <a:cxnSpLocks noChangeShapeType="1"/>
            <a:stCxn id="70" idx="5"/>
            <a:endCxn id="79894" idx="1"/>
          </p:cNvCxnSpPr>
          <p:nvPr/>
        </p:nvCxnSpPr>
        <p:spPr bwMode="auto">
          <a:xfrm flipV="1">
            <a:off x="3959225" y="2884489"/>
            <a:ext cx="1943100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83038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10" name="Straight Connector 108"/>
          <p:cNvCxnSpPr>
            <a:cxnSpLocks noChangeShapeType="1"/>
            <a:stCxn id="76" idx="5"/>
            <a:endCxn id="96" idx="1"/>
          </p:cNvCxnSpPr>
          <p:nvPr/>
        </p:nvCxnSpPr>
        <p:spPr bwMode="auto">
          <a:xfrm>
            <a:off x="8580439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9911" name="Straight Connector 110"/>
          <p:cNvCxnSpPr>
            <a:cxnSpLocks noChangeShapeType="1"/>
            <a:stCxn id="94" idx="5"/>
            <a:endCxn id="96" idx="1"/>
          </p:cNvCxnSpPr>
          <p:nvPr/>
        </p:nvCxnSpPr>
        <p:spPr bwMode="auto">
          <a:xfrm flipV="1">
            <a:off x="8569325" y="2884489"/>
            <a:ext cx="1506538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2" name="Straight Connector 111"/>
          <p:cNvCxnSpPr>
            <a:stCxn id="71" idx="5"/>
            <a:endCxn id="76" idx="1"/>
          </p:cNvCxnSpPr>
          <p:nvPr/>
        </p:nvCxnSpPr>
        <p:spPr>
          <a:xfrm flipV="1">
            <a:off x="6269038" y="1943101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1" idx="5"/>
            <a:endCxn id="93" idx="1"/>
          </p:cNvCxnSpPr>
          <p:nvPr/>
        </p:nvCxnSpPr>
        <p:spPr>
          <a:xfrm>
            <a:off x="6269039" y="1952625"/>
            <a:ext cx="1971675" cy="9223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15" name="Straight Connector 114"/>
          <p:cNvCxnSpPr>
            <a:cxnSpLocks noChangeShapeType="1"/>
            <a:stCxn id="79894" idx="5"/>
            <a:endCxn id="76" idx="1"/>
          </p:cNvCxnSpPr>
          <p:nvPr/>
        </p:nvCxnSpPr>
        <p:spPr bwMode="auto">
          <a:xfrm flipV="1">
            <a:off x="6288089" y="1943100"/>
            <a:ext cx="1963737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9916" name="Straight Connector 116"/>
          <p:cNvCxnSpPr>
            <a:cxnSpLocks noChangeShapeType="1"/>
            <a:stCxn id="79894" idx="5"/>
            <a:endCxn id="94" idx="1"/>
          </p:cNvCxnSpPr>
          <p:nvPr/>
        </p:nvCxnSpPr>
        <p:spPr bwMode="auto">
          <a:xfrm>
            <a:off x="6288089" y="2884489"/>
            <a:ext cx="195262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3" y="1943100"/>
            <a:ext cx="1992312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2864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3"/>
          <p:cNvCxnSpPr>
            <a:stCxn id="71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953" name="Content Placeholder 172"/>
          <p:cNvSpPr>
            <a:spLocks/>
          </p:cNvSpPr>
          <p:nvPr/>
        </p:nvSpPr>
        <p:spPr bwMode="auto">
          <a:xfrm>
            <a:off x="1981200" y="5653088"/>
            <a:ext cx="923282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Probability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	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total weight of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all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paths through</a:t>
            </a:r>
          </a:p>
        </p:txBody>
      </p:sp>
      <p:sp>
        <p:nvSpPr>
          <p:cNvPr id="79954" name="Isosceles Triangle 73"/>
          <p:cNvSpPr>
            <a:spLocks noChangeArrowheads="1"/>
          </p:cNvSpPr>
          <p:nvPr/>
        </p:nvSpPr>
        <p:spPr bwMode="auto">
          <a:xfrm>
            <a:off x="9831905" y="6284119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CE40F-2949-4D6B-ABFF-8544C8610117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80684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2955235" y="997098"/>
            <a:ext cx="6321288" cy="4820607"/>
            <a:chOff x="1431235" y="997097"/>
            <a:chExt cx="6321288" cy="4820607"/>
          </a:xfrm>
        </p:grpSpPr>
        <p:grpSp>
          <p:nvGrpSpPr>
            <p:cNvPr id="88" name="Group 87"/>
            <p:cNvGrpSpPr/>
            <p:nvPr/>
          </p:nvGrpSpPr>
          <p:grpSpPr>
            <a:xfrm>
              <a:off x="1681163" y="1187450"/>
              <a:ext cx="5780087" cy="4333668"/>
              <a:chOff x="1681163" y="1187450"/>
              <a:chExt cx="5780087" cy="433366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992563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305550" y="12001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681163" y="1187450"/>
                <a:ext cx="1155700" cy="336391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320040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Y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305550" y="49009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3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980605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2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681163" y="4913658"/>
                <a:ext cx="1155700" cy="6074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X</a:t>
                </a:r>
                <a:r>
                  <a:rPr kumimoji="0" lang="en-US" sz="1600" b="0" i="1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1</a:t>
                </a: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2836863" y="2870200"/>
                <a:ext cx="1154112" cy="1270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5146675" y="2882900"/>
                <a:ext cx="1158875" cy="0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252663" y="45485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4556125" y="4561233"/>
                <a:ext cx="6350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6878638" y="4548533"/>
                <a:ext cx="4762" cy="352425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  <a:headEnd type="triangl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35"/>
              <p:cNvGrpSpPr>
                <a:grpSpLocks/>
              </p:cNvGrpSpPr>
              <p:nvPr/>
            </p:nvGrpSpPr>
            <p:grpSpPr bwMode="auto">
              <a:xfrm>
                <a:off x="1895475" y="5157580"/>
                <a:ext cx="5538788" cy="363538"/>
                <a:chOff x="1194" y="2874"/>
                <a:chExt cx="3489" cy="229"/>
              </a:xfrm>
            </p:grpSpPr>
            <p:sp>
              <p:nvSpPr>
                <p:cNvPr id="11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1194" y="2874"/>
                  <a:ext cx="494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find</a:t>
                  </a:r>
                </a:p>
              </p:txBody>
            </p:sp>
            <p:sp>
              <p:nvSpPr>
                <p:cNvPr id="120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54" y="2874"/>
                  <a:ext cx="872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preferred</a:t>
                  </a:r>
                </a:p>
              </p:txBody>
            </p:sp>
            <p:sp>
              <p:nvSpPr>
                <p:cNvPr id="121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015" y="2874"/>
                  <a:ext cx="668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Rockwell"/>
                      <a:ea typeface="Rockwell"/>
                      <a:cs typeface="Rockwell"/>
                    </a:rPr>
                    <a:t>tags</a:t>
                  </a:r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1431235" y="997097"/>
              <a:ext cx="6321288" cy="48206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80899" name="Straight Connector 115"/>
          <p:cNvCxnSpPr>
            <a:cxnSpLocks noChangeShapeType="1"/>
            <a:stCxn id="73" idx="5"/>
            <a:endCxn id="93" idx="1"/>
          </p:cNvCxnSpPr>
          <p:nvPr/>
        </p:nvCxnSpPr>
        <p:spPr bwMode="auto">
          <a:xfrm>
            <a:off x="6259513" y="2874963"/>
            <a:ext cx="1981200" cy="0"/>
          </a:xfrm>
          <a:prstGeom prst="line">
            <a:avLst/>
          </a:prstGeom>
          <a:noFill/>
          <a:ln w="12700" algn="ctr">
            <a:solidFill>
              <a:srgbClr val="35436A"/>
            </a:solidFill>
            <a:round/>
            <a:headEnd/>
            <a:tailEnd/>
          </a:ln>
        </p:spPr>
      </p:cxnSp>
      <p:cxnSp>
        <p:nvCxnSpPr>
          <p:cNvPr id="97" name="Straight Connector 96"/>
          <p:cNvCxnSpPr>
            <a:stCxn id="95" idx="5"/>
            <a:endCxn id="67" idx="1"/>
          </p:cNvCxnSpPr>
          <p:nvPr/>
        </p:nvCxnSpPr>
        <p:spPr>
          <a:xfrm flipV="1">
            <a:off x="2116138" y="1943100"/>
            <a:ext cx="1524000" cy="9413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02" name="Straight Connector 96"/>
          <p:cNvCxnSpPr>
            <a:cxnSpLocks noChangeShapeType="1"/>
          </p:cNvCxnSpPr>
          <p:nvPr/>
        </p:nvCxnSpPr>
        <p:spPr bwMode="auto">
          <a:xfrm flipV="1">
            <a:off x="2130426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2" name="Straight Connector 101"/>
          <p:cNvCxnSpPr>
            <a:stCxn id="67" idx="5"/>
            <a:endCxn id="74" idx="1"/>
          </p:cNvCxnSpPr>
          <p:nvPr/>
        </p:nvCxnSpPr>
        <p:spPr>
          <a:xfrm>
            <a:off x="3968750" y="1943100"/>
            <a:ext cx="196215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5"/>
            <a:endCxn id="96" idx="1"/>
          </p:cNvCxnSpPr>
          <p:nvPr/>
        </p:nvCxnSpPr>
        <p:spPr>
          <a:xfrm>
            <a:off x="8569325" y="2874964"/>
            <a:ext cx="1506538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74" idx="5"/>
            <a:endCxn id="93" idx="1"/>
          </p:cNvCxnSpPr>
          <p:nvPr/>
        </p:nvCxnSpPr>
        <p:spPr>
          <a:xfrm flipV="1">
            <a:off x="6259513" y="2874964"/>
            <a:ext cx="19812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1"/>
          <p:cNvCxnSpPr>
            <a:stCxn id="67" idx="5"/>
            <a:endCxn id="74" idx="1"/>
          </p:cNvCxnSpPr>
          <p:nvPr/>
        </p:nvCxnSpPr>
        <p:spPr>
          <a:xfrm>
            <a:off x="3997325" y="1943100"/>
            <a:ext cx="1905000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07" name="Straight Connector 109"/>
          <p:cNvCxnSpPr>
            <a:cxnSpLocks noChangeShapeType="1"/>
          </p:cNvCxnSpPr>
          <p:nvPr/>
        </p:nvCxnSpPr>
        <p:spPr bwMode="auto">
          <a:xfrm>
            <a:off x="8597901" y="2874964"/>
            <a:ext cx="1477963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7" name="Straight Connector 118"/>
          <p:cNvCxnSpPr>
            <a:stCxn id="74" idx="5"/>
            <a:endCxn id="93" idx="1"/>
          </p:cNvCxnSpPr>
          <p:nvPr/>
        </p:nvCxnSpPr>
        <p:spPr>
          <a:xfrm flipV="1">
            <a:off x="6288088" y="2874964"/>
            <a:ext cx="192405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8" idx="5"/>
            <a:endCxn id="73" idx="1"/>
          </p:cNvCxnSpPr>
          <p:nvPr/>
        </p:nvCxnSpPr>
        <p:spPr>
          <a:xfrm>
            <a:off x="3959226" y="2874963"/>
            <a:ext cx="1971675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1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Forward-Backward Algorithm: 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p(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lang="en-US" sz="32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 |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32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3200" dirty="0"/>
          </a:p>
        </p:txBody>
      </p:sp>
      <p:sp>
        <p:nvSpPr>
          <p:cNvPr id="67" name="Isosceles Triangle 66"/>
          <p:cNvSpPr/>
          <p:nvPr/>
        </p:nvSpPr>
        <p:spPr>
          <a:xfrm>
            <a:off x="3475038" y="1687514"/>
            <a:ext cx="658812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3465514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0" name="Isosceles Triangle 69"/>
          <p:cNvSpPr/>
          <p:nvPr/>
        </p:nvSpPr>
        <p:spPr>
          <a:xfrm>
            <a:off x="3465514" y="35972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80917" name="Isosceles Triangle 70"/>
          <p:cNvSpPr>
            <a:spLocks noChangeArrowheads="1"/>
          </p:cNvSpPr>
          <p:nvPr/>
        </p:nvSpPr>
        <p:spPr bwMode="auto">
          <a:xfrm>
            <a:off x="5775326" y="1697039"/>
            <a:ext cx="658813" cy="509587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73" name="Isosceles Triangle 72"/>
          <p:cNvSpPr/>
          <p:nvPr/>
        </p:nvSpPr>
        <p:spPr>
          <a:xfrm>
            <a:off x="5765801" y="2619375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74" name="Isosceles Triangle 73"/>
          <p:cNvSpPr/>
          <p:nvPr/>
        </p:nvSpPr>
        <p:spPr>
          <a:xfrm>
            <a:off x="5765801" y="3606800"/>
            <a:ext cx="657225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76" name="Isosceles Triangle 75"/>
          <p:cNvSpPr/>
          <p:nvPr/>
        </p:nvSpPr>
        <p:spPr>
          <a:xfrm>
            <a:off x="8086726" y="1687514"/>
            <a:ext cx="657225" cy="509587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8075613" y="26193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n</a:t>
            </a:r>
          </a:p>
        </p:txBody>
      </p:sp>
      <p:sp>
        <p:nvSpPr>
          <p:cNvPr id="94" name="Isosceles Triangle 93"/>
          <p:cNvSpPr/>
          <p:nvPr/>
        </p:nvSpPr>
        <p:spPr>
          <a:xfrm>
            <a:off x="8075613" y="3597275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a</a:t>
            </a:r>
          </a:p>
        </p:txBody>
      </p:sp>
      <p:sp>
        <p:nvSpPr>
          <p:cNvPr id="95" name="Isosceles Triangle 94"/>
          <p:cNvSpPr/>
          <p:nvPr/>
        </p:nvSpPr>
        <p:spPr>
          <a:xfrm>
            <a:off x="1622426" y="2628900"/>
            <a:ext cx="658813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START</a:t>
            </a:r>
          </a:p>
        </p:txBody>
      </p:sp>
      <p:sp>
        <p:nvSpPr>
          <p:cNvPr id="96" name="Isosceles Triangle 95"/>
          <p:cNvSpPr/>
          <p:nvPr/>
        </p:nvSpPr>
        <p:spPr>
          <a:xfrm>
            <a:off x="9910763" y="2628900"/>
            <a:ext cx="658812" cy="509588"/>
          </a:xfrm>
          <a:prstGeom prst="triangle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END</a:t>
            </a:r>
          </a:p>
        </p:txBody>
      </p:sp>
      <p:cxnSp>
        <p:nvCxnSpPr>
          <p:cNvPr id="80925" name="Straight Connector 97"/>
          <p:cNvCxnSpPr>
            <a:cxnSpLocks noChangeShapeType="1"/>
          </p:cNvCxnSpPr>
          <p:nvPr/>
        </p:nvCxnSpPr>
        <p:spPr bwMode="auto">
          <a:xfrm flipV="1">
            <a:off x="2154239" y="2874964"/>
            <a:ext cx="1514475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26" name="Straight Connector 98"/>
          <p:cNvCxnSpPr>
            <a:cxnSpLocks noChangeShapeType="1"/>
          </p:cNvCxnSpPr>
          <p:nvPr/>
        </p:nvCxnSpPr>
        <p:spPr bwMode="auto">
          <a:xfrm>
            <a:off x="2154239" y="2884489"/>
            <a:ext cx="1514475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27" name="Straight Connector 99"/>
          <p:cNvCxnSpPr>
            <a:cxnSpLocks noChangeShapeType="1"/>
            <a:stCxn id="67" idx="5"/>
            <a:endCxn id="80917" idx="1"/>
          </p:cNvCxnSpPr>
          <p:nvPr/>
        </p:nvCxnSpPr>
        <p:spPr bwMode="auto">
          <a:xfrm>
            <a:off x="3968750" y="1943101"/>
            <a:ext cx="19431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1" name="Straight Connector 100"/>
          <p:cNvCxnSpPr>
            <a:stCxn id="67" idx="5"/>
            <a:endCxn id="73" idx="1"/>
          </p:cNvCxnSpPr>
          <p:nvPr/>
        </p:nvCxnSpPr>
        <p:spPr>
          <a:xfrm>
            <a:off x="3968750" y="1943101"/>
            <a:ext cx="1962150" cy="931863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29" name="Straight Connector 102"/>
          <p:cNvCxnSpPr>
            <a:cxnSpLocks noChangeShapeType="1"/>
            <a:stCxn id="68" idx="5"/>
            <a:endCxn id="80917" idx="1"/>
          </p:cNvCxnSpPr>
          <p:nvPr/>
        </p:nvCxnSpPr>
        <p:spPr bwMode="auto">
          <a:xfrm flipV="1">
            <a:off x="3959226" y="1952625"/>
            <a:ext cx="1952625" cy="92233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5" name="Straight Connector 104"/>
          <p:cNvCxnSpPr>
            <a:stCxn id="68" idx="5"/>
            <a:endCxn id="74" idx="1"/>
          </p:cNvCxnSpPr>
          <p:nvPr/>
        </p:nvCxnSpPr>
        <p:spPr>
          <a:xfrm>
            <a:off x="3997325" y="2874964"/>
            <a:ext cx="1943100" cy="9874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31" name="Straight Connector 105"/>
          <p:cNvCxnSpPr>
            <a:cxnSpLocks noChangeShapeType="1"/>
          </p:cNvCxnSpPr>
          <p:nvPr/>
        </p:nvCxnSpPr>
        <p:spPr bwMode="auto">
          <a:xfrm flipV="1">
            <a:off x="3968750" y="1952625"/>
            <a:ext cx="1981200" cy="189865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7" name="Straight Connector 106"/>
          <p:cNvCxnSpPr>
            <a:stCxn id="70" idx="5"/>
            <a:endCxn id="73" idx="1"/>
          </p:cNvCxnSpPr>
          <p:nvPr/>
        </p:nvCxnSpPr>
        <p:spPr>
          <a:xfrm flipV="1">
            <a:off x="3959226" y="2874963"/>
            <a:ext cx="1971675" cy="9779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0" idx="5"/>
            <a:endCxn id="74" idx="1"/>
          </p:cNvCxnSpPr>
          <p:nvPr/>
        </p:nvCxnSpPr>
        <p:spPr>
          <a:xfrm>
            <a:off x="3983038" y="3852864"/>
            <a:ext cx="19431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34" name="Straight Connector 108"/>
          <p:cNvCxnSpPr>
            <a:cxnSpLocks noChangeShapeType="1"/>
            <a:stCxn id="76" idx="5"/>
            <a:endCxn id="96" idx="1"/>
          </p:cNvCxnSpPr>
          <p:nvPr/>
        </p:nvCxnSpPr>
        <p:spPr bwMode="auto">
          <a:xfrm>
            <a:off x="8580439" y="1943100"/>
            <a:ext cx="1495425" cy="9413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35" name="Straight Connector 110"/>
          <p:cNvCxnSpPr>
            <a:cxnSpLocks noChangeShapeType="1"/>
            <a:stCxn id="94" idx="5"/>
            <a:endCxn id="96" idx="1"/>
          </p:cNvCxnSpPr>
          <p:nvPr/>
        </p:nvCxnSpPr>
        <p:spPr bwMode="auto">
          <a:xfrm flipV="1">
            <a:off x="8569325" y="2884489"/>
            <a:ext cx="1506538" cy="96837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36" name="Straight Connector 111"/>
          <p:cNvCxnSpPr>
            <a:cxnSpLocks noChangeShapeType="1"/>
            <a:stCxn id="80917" idx="5"/>
            <a:endCxn id="76" idx="1"/>
          </p:cNvCxnSpPr>
          <p:nvPr/>
        </p:nvCxnSpPr>
        <p:spPr bwMode="auto">
          <a:xfrm flipV="1">
            <a:off x="6297613" y="1943101"/>
            <a:ext cx="1954212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0937" name="Straight Connector 112"/>
          <p:cNvCxnSpPr>
            <a:cxnSpLocks noChangeShapeType="1"/>
            <a:stCxn id="80917" idx="5"/>
            <a:endCxn id="93" idx="1"/>
          </p:cNvCxnSpPr>
          <p:nvPr/>
        </p:nvCxnSpPr>
        <p:spPr bwMode="auto">
          <a:xfrm>
            <a:off x="6297613" y="1952625"/>
            <a:ext cx="1943100" cy="92233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14" name="Straight Connector 113"/>
          <p:cNvCxnSpPr>
            <a:stCxn id="80917" idx="5"/>
            <a:endCxn id="94" idx="1"/>
          </p:cNvCxnSpPr>
          <p:nvPr/>
        </p:nvCxnSpPr>
        <p:spPr>
          <a:xfrm>
            <a:off x="6297613" y="1952625"/>
            <a:ext cx="1943100" cy="190023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73" idx="5"/>
            <a:endCxn id="76" idx="1"/>
          </p:cNvCxnSpPr>
          <p:nvPr/>
        </p:nvCxnSpPr>
        <p:spPr>
          <a:xfrm flipV="1">
            <a:off x="6259513" y="1943101"/>
            <a:ext cx="1992312" cy="931863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73" idx="5"/>
            <a:endCxn id="94" idx="1"/>
          </p:cNvCxnSpPr>
          <p:nvPr/>
        </p:nvCxnSpPr>
        <p:spPr>
          <a:xfrm>
            <a:off x="6259513" y="2874963"/>
            <a:ext cx="1981200" cy="97790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74" idx="5"/>
            <a:endCxn id="76" idx="1"/>
          </p:cNvCxnSpPr>
          <p:nvPr/>
        </p:nvCxnSpPr>
        <p:spPr>
          <a:xfrm flipV="1">
            <a:off x="6259513" y="1943100"/>
            <a:ext cx="1992312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74" idx="5"/>
            <a:endCxn id="94" idx="1"/>
          </p:cNvCxnSpPr>
          <p:nvPr/>
        </p:nvCxnSpPr>
        <p:spPr>
          <a:xfrm flipV="1">
            <a:off x="6259513" y="3852864"/>
            <a:ext cx="1981200" cy="952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3"/>
          <p:cNvCxnSpPr>
            <a:stCxn id="80917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7"/>
          <p:cNvCxnSpPr>
            <a:stCxn id="74" idx="5"/>
            <a:endCxn id="76" idx="1"/>
          </p:cNvCxnSpPr>
          <p:nvPr/>
        </p:nvCxnSpPr>
        <p:spPr>
          <a:xfrm flipV="1">
            <a:off x="6288089" y="1943100"/>
            <a:ext cx="1963737" cy="1919288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3"/>
          <p:cNvCxnSpPr>
            <a:stCxn id="80917" idx="5"/>
            <a:endCxn id="94" idx="1"/>
          </p:cNvCxnSpPr>
          <p:nvPr/>
        </p:nvCxnSpPr>
        <p:spPr>
          <a:xfrm>
            <a:off x="6269039" y="1952625"/>
            <a:ext cx="1971675" cy="189865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69" name="Straight Connector 113"/>
          <p:cNvCxnSpPr>
            <a:cxnSpLocks noChangeShapeType="1"/>
          </p:cNvCxnSpPr>
          <p:nvPr/>
        </p:nvCxnSpPr>
        <p:spPr bwMode="auto">
          <a:xfrm>
            <a:off x="6269039" y="1952625"/>
            <a:ext cx="1971675" cy="189865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80977" name="Content Placeholder 172"/>
          <p:cNvSpPr>
            <a:spLocks/>
          </p:cNvSpPr>
          <p:nvPr/>
        </p:nvSpPr>
        <p:spPr bwMode="auto">
          <a:xfrm>
            <a:off x="1981200" y="5653088"/>
            <a:ext cx="923282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So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v a n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Rockwell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product weight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one path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Probability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v |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	 = (1/Z) times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total weight of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all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B80A"/>
                </a:solidFill>
                <a:effectLst/>
                <a:uLnTx/>
                <a:uFillTx/>
                <a:latin typeface="Candara"/>
                <a:ea typeface="+mn-ea"/>
                <a:cs typeface="Times New Roman" pitchFamily="18" charset="0"/>
              </a:rPr>
              <a:t> paths through</a:t>
            </a:r>
          </a:p>
        </p:txBody>
      </p:sp>
      <p:sp>
        <p:nvSpPr>
          <p:cNvPr id="80978" name="Isosceles Triangle 73"/>
          <p:cNvSpPr>
            <a:spLocks noChangeArrowheads="1"/>
          </p:cNvSpPr>
          <p:nvPr/>
        </p:nvSpPr>
        <p:spPr bwMode="auto">
          <a:xfrm>
            <a:off x="9837737" y="6284119"/>
            <a:ext cx="657225" cy="509588"/>
          </a:xfrm>
          <a:prstGeom prst="triangle">
            <a:avLst>
              <a:gd name="adj" fmla="val 50000"/>
            </a:avLst>
          </a:prstGeom>
          <a:solidFill>
            <a:srgbClr val="475A8D">
              <a:alpha val="47842"/>
            </a:srgbClr>
          </a:solidFill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91440" anchor="b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Rockwell"/>
                <a:cs typeface="Rockwell"/>
              </a:rPr>
              <a:t>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9AAB2-BF1B-4C89-8C72-067FE47A0614}"/>
              </a:ext>
            </a:extLst>
          </p:cNvPr>
          <p:cNvSpPr txBox="1"/>
          <p:nvPr/>
        </p:nvSpPr>
        <p:spPr>
          <a:xfrm rot="16200000">
            <a:off x="9707627" y="395168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62177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in HMMs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the </a:t>
            </a:r>
            <a:r>
              <a:rPr lang="en-US" b="1" dirty="0"/>
              <a:t>computational complexity </a:t>
            </a:r>
            <a:r>
              <a:rPr lang="en-US" dirty="0"/>
              <a:t>of inference for HMMs?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naïve</a:t>
            </a:r>
            <a:r>
              <a:rPr lang="en-US" dirty="0"/>
              <a:t> (brute force) computations for </a:t>
            </a:r>
            <a:r>
              <a:rPr lang="en-US" i="1" dirty="0"/>
              <a:t>Filtering, Smoothing, </a:t>
            </a:r>
            <a:r>
              <a:rPr lang="en-US" dirty="0"/>
              <a:t>and</a:t>
            </a:r>
            <a:r>
              <a:rPr lang="en-US" i="1" dirty="0"/>
              <a:t> Explanation </a:t>
            </a:r>
            <a:r>
              <a:rPr lang="en-US" dirty="0"/>
              <a:t>take </a:t>
            </a:r>
            <a:r>
              <a:rPr lang="en-US" b="1" dirty="0">
                <a:solidFill>
                  <a:schemeClr val="accent3"/>
                </a:solidFill>
              </a:rPr>
              <a:t>exponential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b="1" dirty="0">
                <a:solidFill>
                  <a:schemeClr val="accent3"/>
                </a:solidFill>
              </a:rPr>
              <a:t>time</a:t>
            </a:r>
            <a:r>
              <a:rPr lang="en-US" dirty="0"/>
              <a:t>, O(K</a:t>
            </a:r>
            <a:r>
              <a:rPr lang="en-US" baseline="30000" dirty="0"/>
              <a:t>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forward-backward</a:t>
            </a:r>
            <a:r>
              <a:rPr lang="en-US" dirty="0"/>
              <a:t> algorithm and </a:t>
            </a:r>
            <a:r>
              <a:rPr lang="en-US" b="1" dirty="0"/>
              <a:t>Viterbi</a:t>
            </a:r>
            <a:r>
              <a:rPr lang="en-US" dirty="0"/>
              <a:t> algorithm run in </a:t>
            </a:r>
            <a:r>
              <a:rPr lang="en-US" b="1" dirty="0">
                <a:solidFill>
                  <a:schemeClr val="accent4"/>
                </a:solidFill>
              </a:rPr>
              <a:t>polynomial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time</a:t>
            </a:r>
            <a:r>
              <a:rPr lang="en-US" dirty="0"/>
              <a:t>, O(T*K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Thanks to dynamic programming!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2FF30-2875-4B27-A5C5-1255A1A084A0}"/>
              </a:ext>
            </a:extLst>
          </p:cNvPr>
          <p:cNvSpPr txBox="1"/>
          <p:nvPr/>
        </p:nvSpPr>
        <p:spPr>
          <a:xfrm>
            <a:off x="215785" y="6356351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03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Hidden Markov Models</a:t>
            </a:r>
          </a:p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dirty="0"/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Show that structured prediction problems yield high-computation inference problems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Define the first order Markov assumption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Draw a Finite State Machine depicting a first order Markov assumption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Derive the MLE parameters of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Define the key queries for an HMM: filtering, prediction, smoothing, explanation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Derive a dynamic programming algorithm for a key queries of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Interpret the forward-backward algorithm as a message passing algorithm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supervised learning for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the forward-backward algorithm for an HMM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the Viterbi algorithm for an HMM</a:t>
            </a:r>
          </a:p>
          <a:p>
            <a:pPr marL="0" indent="0" fontAlgn="base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B9544-81E9-4963-AC21-80AB9F3CA582}"/>
              </a:ext>
            </a:extLst>
          </p:cNvPr>
          <p:cNvSpPr txBox="1"/>
          <p:nvPr/>
        </p:nvSpPr>
        <p:spPr>
          <a:xfrm>
            <a:off x="215785" y="6356351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7354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HMM as Probability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353800" cy="5105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						       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96FF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96FF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hidden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                                                               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B0F0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B0F0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baseline="-25000" dirty="0">
                <a:solidFill>
                  <a:srgbClr val="F16C1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| 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Future states are independent of the past given the present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Current evidence is independent of everything else given the current state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Are evidence variables independent of each other?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90600" y="4648200"/>
            <a:ext cx="4800600" cy="1600200"/>
            <a:chOff x="1676400" y="4267200"/>
            <a:chExt cx="4800600" cy="1600200"/>
          </a:xfrm>
        </p:grpSpPr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5943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31" name="AutoShape 5"/>
            <p:cNvCxnSpPr>
              <a:cxnSpLocks noChangeShapeType="1"/>
              <a:stCxn id="27" idx="4"/>
              <a:endCxn id="48" idx="0"/>
            </p:cNvCxnSpPr>
            <p:nvPr/>
          </p:nvCxnSpPr>
          <p:spPr bwMode="auto">
            <a:xfrm>
              <a:off x="6210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5" name="AutoShape 7"/>
            <p:cNvCxnSpPr>
              <a:cxnSpLocks noChangeShapeType="1"/>
              <a:stCxn id="34" idx="4"/>
              <a:endCxn id="4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AutoShape 9"/>
            <p:cNvCxnSpPr>
              <a:cxnSpLocks noChangeShapeType="1"/>
              <a:stCxn id="38" idx="6"/>
              <a:endCxn id="34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1" name="AutoShape 13"/>
            <p:cNvCxnSpPr>
              <a:cxnSpLocks noChangeShapeType="1"/>
              <a:stCxn id="40" idx="6"/>
              <a:endCxn id="4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AutoShape 14"/>
            <p:cNvCxnSpPr>
              <a:cxnSpLocks noChangeShapeType="1"/>
              <a:stCxn id="34" idx="6"/>
              <a:endCxn id="4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44" name="AutoShape 16"/>
            <p:cNvCxnSpPr>
              <a:cxnSpLocks noChangeShapeType="1"/>
              <a:stCxn id="43" idx="6"/>
              <a:endCxn id="27" idx="2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5943600" y="53340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49" name="AutoShape 21"/>
            <p:cNvCxnSpPr>
              <a:cxnSpLocks noChangeShapeType="1"/>
              <a:stCxn id="40" idx="4"/>
              <a:endCxn id="4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AutoShape 22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5524500" y="4868614"/>
            <a:ext cx="6667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Notation alert!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Useful notation: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+1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…,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For example: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P(Y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1:2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|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|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2936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Filtering: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Y</a:t>
            </a:r>
            <a:r>
              <a:rPr lang="en-US" sz="3600" i="1" baseline="-25000" dirty="0" err="1">
                <a:solidFill>
                  <a:srgbClr val="CC00CC"/>
                </a:solidFill>
              </a:rPr>
              <a:t>t</a:t>
            </a:r>
            <a:r>
              <a:rPr lang="en-US" sz="3600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 Belief state—input to the decision process of an autonomous agent </a:t>
            </a:r>
          </a:p>
          <a:p>
            <a:endParaRPr lang="en-US" sz="800" dirty="0"/>
          </a:p>
          <a:p>
            <a:r>
              <a:rPr lang="en-US" dirty="0"/>
              <a:t>Prediction: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Y</a:t>
            </a:r>
            <a:r>
              <a:rPr lang="en-US" sz="3600" i="1" baseline="-25000" dirty="0" err="1">
                <a:solidFill>
                  <a:srgbClr val="CC00CC"/>
                </a:solidFill>
              </a:rPr>
              <a:t>t</a:t>
            </a:r>
            <a:r>
              <a:rPr lang="en-US" sz="3600" baseline="-25000" dirty="0" err="1">
                <a:solidFill>
                  <a:srgbClr val="CC00CC"/>
                </a:solidFill>
              </a:rPr>
              <a:t>+</a:t>
            </a:r>
            <a:r>
              <a:rPr lang="en-US" sz="3600" i="1" baseline="-25000" dirty="0" err="1">
                <a:solidFill>
                  <a:srgbClr val="CC00CC"/>
                </a:solidFill>
              </a:rPr>
              <a:t>k</a:t>
            </a:r>
            <a:r>
              <a:rPr lang="en-US" sz="3600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for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&gt; 0 </a:t>
            </a:r>
          </a:p>
          <a:p>
            <a:pPr lvl="1"/>
            <a:r>
              <a:rPr lang="en-US" sz="2800" dirty="0"/>
              <a:t> Evaluation of possible action sequences; like filtering without the evidence 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Smoothing: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Y</a:t>
            </a:r>
            <a:r>
              <a:rPr lang="en-US" sz="3600" i="1" baseline="-25000" dirty="0" err="1">
                <a:solidFill>
                  <a:srgbClr val="CC00CC"/>
                </a:solidFill>
              </a:rPr>
              <a:t>k</a:t>
            </a:r>
            <a:r>
              <a:rPr lang="en-US" sz="3600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for </a:t>
            </a:r>
            <a:r>
              <a:rPr lang="en-US" dirty="0">
                <a:solidFill>
                  <a:srgbClr val="CC00CC"/>
                </a:solidFill>
              </a:rPr>
              <a:t>0 ≤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&lt;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</a:p>
          <a:p>
            <a:pPr lvl="1"/>
            <a:r>
              <a:rPr lang="en-US" sz="2800" dirty="0"/>
              <a:t> Better estimate of past states, essential for learning 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Most likely explanation: </a:t>
            </a:r>
            <a:r>
              <a:rPr lang="en-US" dirty="0">
                <a:solidFill>
                  <a:srgbClr val="CC00CC"/>
                </a:solidFill>
              </a:rPr>
              <a:t>argmax</a:t>
            </a:r>
            <a:r>
              <a:rPr lang="en-US" sz="3600" i="1" baseline="-25000" dirty="0">
                <a:solidFill>
                  <a:srgbClr val="CC00CC"/>
                </a:solidFill>
              </a:rPr>
              <a:t>y</a:t>
            </a:r>
            <a:r>
              <a:rPr lang="en-US" sz="2800" baseline="-50000" dirty="0">
                <a:solidFill>
                  <a:srgbClr val="CC00CC"/>
                </a:solidFill>
              </a:rPr>
              <a:t>1:</a:t>
            </a:r>
            <a:r>
              <a:rPr lang="en-US" sz="2800" i="1" baseline="-50000" dirty="0">
                <a:solidFill>
                  <a:srgbClr val="CC00CC"/>
                </a:solidFill>
              </a:rPr>
              <a:t>t</a:t>
            </a:r>
            <a:r>
              <a:rPr lang="en-US" sz="2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y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1"/>
            <a:r>
              <a:rPr lang="en-US" sz="2800" dirty="0"/>
              <a:t> Speech recognition, decoding with a noisy channel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1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22728</TotalTime>
  <Words>4597</Words>
  <Application>Microsoft Office PowerPoint</Application>
  <PresentationFormat>Widescreen</PresentationFormat>
  <Paragraphs>1357</Paragraphs>
  <Slides>69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Garamond</vt:lpstr>
      <vt:lpstr>Calibri</vt:lpstr>
      <vt:lpstr>Arial</vt:lpstr>
      <vt:lpstr>AdvP40319B</vt:lpstr>
      <vt:lpstr>Times New Roman</vt:lpstr>
      <vt:lpstr>Candara</vt:lpstr>
      <vt:lpstr>Calibri Light</vt:lpstr>
      <vt:lpstr>Cambria Math</vt:lpstr>
      <vt:lpstr>Wingdings</vt:lpstr>
      <vt:lpstr>Rockwell</vt:lpstr>
      <vt:lpstr>Office Theme</vt:lpstr>
      <vt:lpstr>1_Office Theme</vt:lpstr>
      <vt:lpstr>2_Office Theme</vt:lpstr>
      <vt:lpstr>Announcements</vt:lpstr>
      <vt:lpstr>  Introduction to Machine Learning  Hidden Markov Models</vt:lpstr>
      <vt:lpstr>Outline</vt:lpstr>
      <vt:lpstr>Markov Chain Inference</vt:lpstr>
      <vt:lpstr>Forward algorithm (simple form)</vt:lpstr>
      <vt:lpstr>Inference: Hidden Markov Models</vt:lpstr>
      <vt:lpstr>HMM as Probability Model</vt:lpstr>
      <vt:lpstr>HMM Queries</vt:lpstr>
      <vt:lpstr>Inference Tasks</vt:lpstr>
      <vt:lpstr>Real HMM Examples</vt:lpstr>
      <vt:lpstr>Danielle Belgrave, Microsoft Research</vt:lpstr>
      <vt:lpstr>HMM Queries</vt:lpstr>
      <vt:lpstr>HMM Queries</vt:lpstr>
      <vt:lpstr>HMM Queries</vt:lpstr>
      <vt:lpstr>HMM Queries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Great Ideas in ML: Message Passing</vt:lpstr>
      <vt:lpstr>Filtering: Forward Algoritm</vt:lpstr>
      <vt:lpstr>Filtering: Forward Algoritm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Filtering Algorithm</vt:lpstr>
      <vt:lpstr>HMM Queries</vt:lpstr>
      <vt:lpstr>Smoothing: Forward-Backward Algorithm</vt:lpstr>
      <vt:lpstr>Course Survey(s)</vt:lpstr>
      <vt:lpstr>Dataset for Supervised  Part-of-Speech (POS) Tagging</vt:lpstr>
      <vt:lpstr>Queries for Part-of-Speech (POS) Tagging </vt:lpstr>
      <vt:lpstr>Filtering P(Y2|x1:2) vs Smoothing P(Y2|x1:3) </vt:lpstr>
      <vt:lpstr>Filtering P(Y2|x1:2) vs Smoothing P(Y2|x1:3) </vt:lpstr>
      <vt:lpstr>Smoothing P(Y2|x1:3) vs Explanation P(Y1:3|x1:3) </vt:lpstr>
      <vt:lpstr>Smoothing P(Y2|x1:3) vs Explanation P(Y1:3|x1:3) </vt:lpstr>
      <vt:lpstr>Hidden Markov Model</vt:lpstr>
      <vt:lpstr>PowerPoint Presentation</vt:lpstr>
      <vt:lpstr>PowerPoint Presentation</vt:lpstr>
      <vt:lpstr>Viterbi Algorithm: Most Probable Assignment</vt:lpstr>
      <vt:lpstr>Viterbi Algorithm: Most Probable Assignment</vt:lpstr>
      <vt:lpstr>Viterbi Algorithm: Most Probable Assignment</vt:lpstr>
      <vt:lpstr>PowerPoint Presentation</vt:lpstr>
      <vt:lpstr>PowerPoint Presentation</vt:lpstr>
      <vt:lpstr>PowerPoint Presentation</vt:lpstr>
      <vt:lpstr>PowerPoint Presentation</vt:lpstr>
      <vt:lpstr>HMM Queries</vt:lpstr>
      <vt:lpstr>Forward vs Viterbi</vt:lpstr>
      <vt:lpstr>Forward vs Viterbi (Simple Markov Chain)</vt:lpstr>
      <vt:lpstr>Forward vs Viterbi (Simple Markov Chain)</vt:lpstr>
      <vt:lpstr>Viterbi Algorithm</vt:lpstr>
      <vt:lpstr>PowerPoint Presentation</vt:lpstr>
      <vt:lpstr>Forward-Backward Algorithm: p(yt | x)</vt:lpstr>
      <vt:lpstr>Forward-Backward Algorithm: p(yt | x)</vt:lpstr>
      <vt:lpstr>Forward-Backward Algorithm: p(yt | x)</vt:lpstr>
      <vt:lpstr>Inference in HMMs</vt:lpstr>
      <vt:lpstr>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990</cp:revision>
  <cp:lastPrinted>2020-03-04T16:45:08Z</cp:lastPrinted>
  <dcterms:created xsi:type="dcterms:W3CDTF">2018-10-11T11:39:27Z</dcterms:created>
  <dcterms:modified xsi:type="dcterms:W3CDTF">2020-11-16T23:13:51Z</dcterms:modified>
</cp:coreProperties>
</file>